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10" r:id="rId4"/>
  </p:sldMasterIdLst>
  <p:notesMasterIdLst>
    <p:notesMasterId r:id="rId49"/>
  </p:notesMasterIdLst>
  <p:sldIdLst>
    <p:sldId id="259" r:id="rId5"/>
    <p:sldId id="282" r:id="rId6"/>
    <p:sldId id="654" r:id="rId7"/>
    <p:sldId id="655" r:id="rId8"/>
    <p:sldId id="656" r:id="rId9"/>
    <p:sldId id="657" r:id="rId10"/>
    <p:sldId id="658" r:id="rId11"/>
    <p:sldId id="659" r:id="rId12"/>
    <p:sldId id="359" r:id="rId13"/>
    <p:sldId id="289" r:id="rId14"/>
    <p:sldId id="368" r:id="rId15"/>
    <p:sldId id="369" r:id="rId16"/>
    <p:sldId id="284" r:id="rId17"/>
    <p:sldId id="301" r:id="rId18"/>
    <p:sldId id="370" r:id="rId19"/>
    <p:sldId id="386" r:id="rId20"/>
    <p:sldId id="387" r:id="rId21"/>
    <p:sldId id="660" r:id="rId22"/>
    <p:sldId id="313" r:id="rId23"/>
    <p:sldId id="457" r:id="rId24"/>
    <p:sldId id="458" r:id="rId25"/>
    <p:sldId id="661" r:id="rId26"/>
    <p:sldId id="664" r:id="rId27"/>
    <p:sldId id="509" r:id="rId28"/>
    <p:sldId id="511" r:id="rId29"/>
    <p:sldId id="512" r:id="rId30"/>
    <p:sldId id="510" r:id="rId31"/>
    <p:sldId id="643" r:id="rId32"/>
    <p:sldId id="649" r:id="rId33"/>
    <p:sldId id="647" r:id="rId34"/>
    <p:sldId id="650" r:id="rId35"/>
    <p:sldId id="640" r:id="rId36"/>
    <p:sldId id="641" r:id="rId37"/>
    <p:sldId id="642" r:id="rId38"/>
    <p:sldId id="637" r:id="rId39"/>
    <p:sldId id="651" r:id="rId40"/>
    <p:sldId id="638" r:id="rId41"/>
    <p:sldId id="653" r:id="rId42"/>
    <p:sldId id="652" r:id="rId43"/>
    <p:sldId id="665" r:id="rId44"/>
    <p:sldId id="503" r:id="rId45"/>
    <p:sldId id="666" r:id="rId46"/>
    <p:sldId id="504" r:id="rId47"/>
    <p:sldId id="50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573BD0-93BB-461D-B118-89A4829005A1}" v="13" dt="2021-02-17T15:37:44.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0846" autoAdjust="0"/>
  </p:normalViewPr>
  <p:slideViewPr>
    <p:cSldViewPr snapToGrid="0">
      <p:cViewPr varScale="1">
        <p:scale>
          <a:sx n="77" d="100"/>
          <a:sy n="77" d="100"/>
        </p:scale>
        <p:origin x="19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122169C9-C21F-4244-8F07-1060398E98A6}" type="datetimeFigureOut">
              <a:rPr lang="en-GB" smtClean="0"/>
              <a:pPr/>
              <a:t>14/07/2022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5E95ED12-DF7E-4E14-9EE5-A51B7A934EA1}" type="slidenum">
              <a:rPr lang="en-GB" smtClean="0"/>
              <a:pPr/>
              <a:t>‹#›</a:t>
            </a:fld>
            <a:endParaRPr lang="en-GB" dirty="0"/>
          </a:p>
        </p:txBody>
      </p:sp>
    </p:spTree>
    <p:extLst>
      <p:ext uri="{BB962C8B-B14F-4D97-AF65-F5344CB8AC3E}">
        <p14:creationId xmlns:p14="http://schemas.microsoft.com/office/powerpoint/2010/main" val="3315489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dirty="0"/>
              <a:t>Teacher-led pronunciation practice which draws attention to the importance of individual sounds in creating meaning.</a:t>
            </a:r>
          </a:p>
          <a:p>
            <a:endParaRPr lang="en-GB" b="1" baseline="0" dirty="0"/>
          </a:p>
          <a:p>
            <a:r>
              <a:rPr lang="en-GB" b="1" baseline="0" dirty="0"/>
              <a:t>Procedure:</a:t>
            </a:r>
            <a:br>
              <a:rPr lang="en-GB" b="0" dirty="0"/>
            </a:br>
            <a:r>
              <a:rPr lang="en-GB" b="0" dirty="0"/>
              <a:t>1. </a:t>
            </a:r>
            <a:r>
              <a:rPr lang="en-GB" b="0" i="0" dirty="0"/>
              <a:t>Clicking on an image plays the German word(s).</a:t>
            </a:r>
          </a:p>
          <a:p>
            <a:r>
              <a:rPr lang="en-GB" b="0" i="0" dirty="0"/>
              <a:t>2.</a:t>
            </a:r>
            <a:r>
              <a:rPr lang="en-GB" b="0" i="0" baseline="0" dirty="0"/>
              <a:t> Teacher leads class in imitating the pronunciation heard, drawing attention to the difference in meaning produced by changing between </a:t>
            </a:r>
            <a:r>
              <a:rPr lang="en-GB" b="1" i="0" baseline="0" dirty="0"/>
              <a:t>[v]</a:t>
            </a:r>
            <a:r>
              <a:rPr lang="en-GB" b="0" i="0" baseline="0" dirty="0"/>
              <a:t> and </a:t>
            </a:r>
            <a:r>
              <a:rPr lang="en-GB" b="1" i="0" baseline="0" dirty="0"/>
              <a:t>[w]</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Vieh</a:t>
            </a:r>
            <a:r>
              <a:rPr lang="en-GB" i="0" dirty="0"/>
              <a:t> [&gt;5009] </a:t>
            </a:r>
            <a:r>
              <a:rPr lang="en-GB" i="0" dirty="0" err="1"/>
              <a:t>Veilchen</a:t>
            </a:r>
            <a:r>
              <a:rPr lang="en-GB" i="0" baseline="0" dirty="0"/>
              <a:t> [&gt;5009] </a:t>
            </a:r>
            <a:r>
              <a:rPr lang="en-GB" i="0" baseline="0" dirty="0" err="1"/>
              <a:t>Weilchen</a:t>
            </a:r>
            <a:r>
              <a:rPr lang="en-GB" i="0" baseline="0" dirty="0"/>
              <a:t> [&gt;5009] Vetter [&gt;5009] Wetter [1881] </a:t>
            </a:r>
            <a:r>
              <a:rPr lang="en-GB" i="0" baseline="0" dirty="0" err="1"/>
              <a:t>voll</a:t>
            </a:r>
            <a:r>
              <a:rPr lang="en-GB" i="0" baseline="0" dirty="0"/>
              <a:t> [388] </a:t>
            </a:r>
            <a:r>
              <a:rPr lang="en-GB" i="0" baseline="0" dirty="0" err="1"/>
              <a:t>Wolle</a:t>
            </a:r>
            <a:r>
              <a:rPr lang="en-GB" i="0" baseline="0" dirty="0"/>
              <a:t> [&gt;5009]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p>
          <a:p>
            <a:endParaRPr lang="en-GB" b="0" i="0" baseline="0" dirty="0"/>
          </a:p>
          <a:p>
            <a:endParaRPr lang="en-GB" b="0"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996945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dirty="0"/>
              <a:t>This listening exercise both helps students strengthen the association with German SSC [v], and lose the interfering association with the English SSC [v]. Words have been chosen which may have a surprising pronunciation in German (</a:t>
            </a:r>
            <a:r>
              <a:rPr lang="en-GB" i="0" dirty="0"/>
              <a:t>e.g. ‘S</a:t>
            </a:r>
            <a:r>
              <a:rPr lang="en-GB" b="1" i="0" dirty="0"/>
              <a:t>w</a:t>
            </a:r>
            <a:r>
              <a:rPr lang="en-GB" b="0" i="0" dirty="0"/>
              <a:t>eden vs </a:t>
            </a:r>
            <a:r>
              <a:rPr lang="en-GB" b="0" i="1" dirty="0" err="1"/>
              <a:t>Sch</a:t>
            </a:r>
            <a:r>
              <a:rPr lang="en-GB" b="1" i="1" dirty="0" err="1"/>
              <a:t>w</a:t>
            </a:r>
            <a:r>
              <a:rPr lang="en-GB" b="0" i="1" dirty="0" err="1"/>
              <a:t>eden</a:t>
            </a:r>
            <a:r>
              <a:rPr lang="en-GB" b="0" i="0" dirty="0"/>
              <a:t>’) or because they are pronounced similarly in German to English (e.g. </a:t>
            </a:r>
            <a:r>
              <a:rPr lang="en-GB" b="1" i="0" dirty="0"/>
              <a:t>V</a:t>
            </a:r>
            <a:r>
              <a:rPr lang="en-GB" b="0" i="0" dirty="0"/>
              <a:t>iking / </a:t>
            </a:r>
            <a:r>
              <a:rPr lang="en-GB" b="1" i="1" dirty="0" err="1"/>
              <a:t>W</a:t>
            </a:r>
            <a:r>
              <a:rPr lang="en-GB" b="0" i="1" dirty="0" err="1"/>
              <a:t>ikinger</a:t>
            </a:r>
            <a:r>
              <a:rPr lang="en-GB" b="0" i="0" dirty="0"/>
              <a:t>) which may throw students in terms of spelling. </a:t>
            </a:r>
            <a:endParaRPr lang="en-GB" dirty="0"/>
          </a:p>
          <a:p>
            <a:endParaRPr lang="en-GB" b="1" baseline="0" dirty="0"/>
          </a:p>
          <a:p>
            <a:r>
              <a:rPr lang="en-GB" b="1" baseline="0" dirty="0"/>
              <a:t>Procedure:</a:t>
            </a:r>
            <a:br>
              <a:rPr lang="en-GB" b="0" dirty="0"/>
            </a:br>
            <a:r>
              <a:rPr lang="en-GB" b="0" dirty="0"/>
              <a:t>1. </a:t>
            </a:r>
            <a:r>
              <a:rPr lang="en-GB" b="0" i="0" dirty="0"/>
              <a:t>Teacher to remind students to resist the temptation to write ‘v’ straight away for words they recognise from English. They must first listen, and focus on the sound.</a:t>
            </a:r>
          </a:p>
          <a:p>
            <a:r>
              <a:rPr lang="en-GB" b="0" i="0" dirty="0"/>
              <a:t>2.</a:t>
            </a:r>
            <a:r>
              <a:rPr lang="en-GB" b="0" i="0" baseline="0" dirty="0"/>
              <a:t> </a:t>
            </a:r>
            <a:r>
              <a:rPr lang="en-GB" b="0" i="0" dirty="0"/>
              <a:t>Audio plays on clicking individual buttons.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3. </a:t>
            </a:r>
            <a:r>
              <a:rPr lang="en-GB" b="0" i="0" dirty="0"/>
              <a:t>Teacher can elicit responses by asking ‘</a:t>
            </a:r>
            <a:r>
              <a:rPr lang="en-GB" b="0" i="1" dirty="0"/>
              <a:t>Wie </a:t>
            </a:r>
            <a:r>
              <a:rPr lang="en-GB" b="0" i="1" dirty="0" err="1"/>
              <a:t>schreibt</a:t>
            </a:r>
            <a:r>
              <a:rPr lang="en-GB" b="0" i="1" dirty="0"/>
              <a:t> man das? </a:t>
            </a:r>
            <a:r>
              <a:rPr lang="en-GB" b="0" i="1" dirty="0" err="1"/>
              <a:t>Mit</a:t>
            </a:r>
            <a:r>
              <a:rPr lang="en-GB" b="0" i="1" dirty="0"/>
              <a:t> </a:t>
            </a:r>
            <a:r>
              <a:rPr lang="en-GB" b="1" i="1" dirty="0"/>
              <a:t>v</a:t>
            </a:r>
            <a:r>
              <a:rPr lang="en-GB" b="0" i="1" dirty="0"/>
              <a:t> </a:t>
            </a:r>
            <a:r>
              <a:rPr lang="en-GB" b="0" i="1" dirty="0" err="1"/>
              <a:t>oder</a:t>
            </a:r>
            <a:r>
              <a:rPr lang="en-GB" b="0" i="1" dirty="0"/>
              <a:t> </a:t>
            </a:r>
            <a:r>
              <a:rPr lang="en-GB" b="0" i="1" dirty="0" err="1"/>
              <a:t>mit</a:t>
            </a:r>
            <a:r>
              <a:rPr lang="en-GB" b="0" i="1" dirty="0"/>
              <a:t> </a:t>
            </a:r>
            <a:r>
              <a:rPr lang="en-GB" b="1" i="1" dirty="0"/>
              <a:t>w</a:t>
            </a:r>
            <a:r>
              <a:rPr lang="en-GB" b="0" i="1" dirty="0"/>
              <a:t>?’</a:t>
            </a:r>
          </a:p>
          <a:p>
            <a:r>
              <a:rPr lang="en-GB" sz="1200" u="none" strike="noStrike" kern="1200" cap="none" dirty="0">
                <a:solidFill>
                  <a:schemeClr val="tx1"/>
                </a:solidFill>
                <a:effectLst/>
                <a:ea typeface="Calibri"/>
                <a:cs typeface="Calibri"/>
                <a:sym typeface="Calibri"/>
              </a:rPr>
              <a:t>4. </a:t>
            </a:r>
            <a:r>
              <a:rPr lang="en-GB" b="0" i="0" dirty="0"/>
              <a:t>Answers revealed on individual clicks.</a:t>
            </a:r>
          </a:p>
          <a:p>
            <a:endParaRPr lang="en-GB" b="0" i="0" dirty="0"/>
          </a:p>
          <a:p>
            <a:r>
              <a:rPr lang="en-GB" b="1" i="0" dirty="0"/>
              <a:t>Transcript:</a:t>
            </a:r>
          </a:p>
          <a:p>
            <a:r>
              <a:rPr lang="en-GB" b="0" i="0" dirty="0"/>
              <a:t>1. der </a:t>
            </a:r>
            <a:r>
              <a:rPr lang="en-GB" b="0" i="0" dirty="0" err="1"/>
              <a:t>Wikinger</a:t>
            </a:r>
            <a:endParaRPr lang="en-GB" b="0" i="0" dirty="0"/>
          </a:p>
          <a:p>
            <a:r>
              <a:rPr lang="en-GB" b="0" i="0" dirty="0"/>
              <a:t>2. </a:t>
            </a:r>
            <a:r>
              <a:rPr lang="en-GB" b="0" i="0" dirty="0" err="1"/>
              <a:t>Schweden</a:t>
            </a:r>
            <a:endParaRPr lang="en-GB" b="0" i="0" dirty="0"/>
          </a:p>
          <a:p>
            <a:r>
              <a:rPr lang="en-GB" b="0" i="0" dirty="0"/>
              <a:t>3. der Vogel</a:t>
            </a:r>
          </a:p>
          <a:p>
            <a:r>
              <a:rPr lang="en-GB" b="0" i="0" dirty="0"/>
              <a:t>4. die </a:t>
            </a:r>
            <a:r>
              <a:rPr lang="en-GB" b="0" i="0" dirty="0" err="1"/>
              <a:t>Krawatte</a:t>
            </a:r>
            <a:endParaRPr lang="en-GB" b="0" i="0" dirty="0"/>
          </a:p>
          <a:p>
            <a:r>
              <a:rPr lang="en-GB" b="0" i="0" dirty="0"/>
              <a:t>5. das </a:t>
            </a:r>
            <a:r>
              <a:rPr lang="en-GB" b="0" i="0" dirty="0" err="1"/>
              <a:t>Viereck</a:t>
            </a:r>
            <a:endParaRPr lang="en-GB" b="0" i="0" dirty="0"/>
          </a:p>
          <a:p>
            <a:r>
              <a:rPr lang="en-GB" b="0" i="0" dirty="0"/>
              <a:t>6. das </a:t>
            </a:r>
            <a:r>
              <a:rPr lang="en-GB" b="0" i="0" dirty="0" err="1"/>
              <a:t>Vater</a:t>
            </a:r>
            <a:endParaRPr lang="en-GB" b="0" i="0" dirty="0"/>
          </a:p>
          <a:p>
            <a:r>
              <a:rPr lang="en-GB" b="0" i="0" dirty="0"/>
              <a:t>7. der </a:t>
            </a:r>
            <a:r>
              <a:rPr lang="en-GB" b="0" i="0" dirty="0" err="1"/>
              <a:t>Werwolf</a:t>
            </a:r>
            <a:endParaRPr lang="en-GB" b="0" i="0" dirty="0"/>
          </a:p>
          <a:p>
            <a:r>
              <a:rPr lang="en-GB" b="0" i="0" dirty="0"/>
              <a:t>8.</a:t>
            </a:r>
            <a:r>
              <a:rPr lang="en-GB" b="0" i="0" baseline="0" dirty="0"/>
              <a:t> </a:t>
            </a:r>
            <a:r>
              <a:rPr lang="en-GB" b="0" i="0" dirty="0"/>
              <a:t>Wie </a:t>
            </a:r>
            <a:r>
              <a:rPr lang="en-GB" b="0" i="0" dirty="0" err="1"/>
              <a:t>viele</a:t>
            </a:r>
            <a:r>
              <a:rPr lang="en-GB" b="0" i="0" dirty="0"/>
              <a:t>?</a:t>
            </a:r>
          </a:p>
          <a:p>
            <a:r>
              <a:rPr lang="en-GB" b="0" i="0" dirty="0"/>
              <a:t>9. </a:t>
            </a:r>
            <a:r>
              <a:rPr lang="en-GB" b="0" i="0" dirty="0" err="1"/>
              <a:t>Vierundzwanzig</a:t>
            </a:r>
            <a:endParaRPr lang="en-GB" b="0" i="0" dirty="0"/>
          </a:p>
          <a:p>
            <a:r>
              <a:rPr lang="en-GB" b="0" i="0" dirty="0"/>
              <a:t>10. warm</a:t>
            </a:r>
          </a:p>
          <a:p>
            <a:endParaRPr lang="en-GB" sz="12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Wikinger</a:t>
            </a:r>
            <a:r>
              <a:rPr lang="en-GB" i="0" dirty="0"/>
              <a:t> [&gt;5009]</a:t>
            </a:r>
            <a:r>
              <a:rPr lang="en-GB" i="0" baseline="0" dirty="0"/>
              <a:t> </a:t>
            </a:r>
            <a:r>
              <a:rPr lang="en-GB" i="0" baseline="0" dirty="0" err="1"/>
              <a:t>Schweden</a:t>
            </a:r>
            <a:r>
              <a:rPr lang="en-GB" i="0" baseline="0" dirty="0"/>
              <a:t> [2478] Vogel [1701] </a:t>
            </a:r>
            <a:r>
              <a:rPr lang="en-GB" i="0" baseline="0" dirty="0" err="1"/>
              <a:t>Krawatte</a:t>
            </a:r>
            <a:r>
              <a:rPr lang="en-GB" i="0" baseline="0" dirty="0"/>
              <a:t> </a:t>
            </a:r>
            <a:r>
              <a:rPr lang="en-GB" i="0" dirty="0"/>
              <a:t>[&gt;5009</a:t>
            </a:r>
            <a:r>
              <a:rPr lang="en-GB" i="0" baseline="0" dirty="0"/>
              <a:t>] </a:t>
            </a:r>
            <a:r>
              <a:rPr lang="en-GB" i="0" baseline="0" dirty="0" err="1"/>
              <a:t>Viereck</a:t>
            </a:r>
            <a:r>
              <a:rPr lang="en-GB" i="0" baseline="0" dirty="0"/>
              <a:t> </a:t>
            </a:r>
            <a:r>
              <a:rPr lang="en-GB" i="0" dirty="0"/>
              <a:t>[&gt;5009</a:t>
            </a:r>
            <a:r>
              <a:rPr lang="en-GB" i="0" baseline="0" dirty="0"/>
              <a:t>] </a:t>
            </a:r>
            <a:r>
              <a:rPr lang="en-GB" i="0" baseline="0" dirty="0" err="1"/>
              <a:t>Vater</a:t>
            </a:r>
            <a:r>
              <a:rPr lang="en-GB" i="0" baseline="0" dirty="0"/>
              <a:t> [232] </a:t>
            </a:r>
            <a:r>
              <a:rPr lang="en-GB" i="0" baseline="0" dirty="0" err="1"/>
              <a:t>Werwolf</a:t>
            </a:r>
            <a:r>
              <a:rPr lang="en-GB" i="0" baseline="0" dirty="0"/>
              <a:t> </a:t>
            </a:r>
            <a:r>
              <a:rPr lang="en-GB" i="0" dirty="0"/>
              <a:t>[&gt;5009</a:t>
            </a:r>
            <a:r>
              <a:rPr lang="en-GB" i="0" baseline="0" dirty="0"/>
              <a:t>] </a:t>
            </a:r>
            <a:r>
              <a:rPr lang="en-GB" i="0" baseline="0" dirty="0" err="1"/>
              <a:t>vierundzwanzig</a:t>
            </a:r>
            <a:r>
              <a:rPr lang="en-GB" i="0" baseline="0" dirty="0"/>
              <a:t> </a:t>
            </a:r>
            <a:r>
              <a:rPr lang="en-GB" i="0" dirty="0"/>
              <a:t>[&gt;5009</a:t>
            </a:r>
            <a:r>
              <a:rPr lang="en-GB" i="0" baseline="0" dirty="0"/>
              <a:t>] warm [1281]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p>
          <a:p>
            <a:endParaRPr lang="en-GB" b="0" i="0" baseline="0" dirty="0"/>
          </a:p>
          <a:p>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06524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dirty="0"/>
              <a:t>Now, students work in pairs to practise saying the words they have just learned in turn.</a:t>
            </a:r>
          </a:p>
          <a:p>
            <a:endParaRPr lang="en-GB" dirty="0"/>
          </a:p>
          <a:p>
            <a:r>
              <a:rPr lang="en-GB" b="1" baseline="0" dirty="0"/>
              <a:t>Procedure:</a:t>
            </a:r>
            <a:br>
              <a:rPr lang="en-GB" b="0" dirty="0"/>
            </a:br>
            <a:r>
              <a:rPr lang="en-GB" b="0" dirty="0"/>
              <a:t>1. </a:t>
            </a:r>
            <a:r>
              <a:rPr lang="en-GB" dirty="0"/>
              <a:t>Once they have practised a couple of times, the teacher can set the timer to see how many words students can pronounce correctly within ten seconds. Students act as jurors for one another. If a student pronounces a word incorrectly, they must start again! </a:t>
            </a:r>
          </a:p>
          <a:p>
            <a:r>
              <a:rPr lang="en-GB" dirty="0"/>
              <a:t>2. Teacher may wish to run the times several times, depending on the needs of the class.</a:t>
            </a:r>
          </a:p>
          <a:p>
            <a:endParaRPr lang="en-GB" sz="12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Wikinger</a:t>
            </a:r>
            <a:r>
              <a:rPr lang="en-GB" i="0" dirty="0"/>
              <a:t> [&gt;5009]</a:t>
            </a:r>
            <a:r>
              <a:rPr lang="en-GB" i="0" baseline="0" dirty="0"/>
              <a:t> </a:t>
            </a:r>
            <a:r>
              <a:rPr lang="en-GB" i="0" baseline="0" dirty="0" err="1"/>
              <a:t>Schweden</a:t>
            </a:r>
            <a:r>
              <a:rPr lang="en-GB" i="0" baseline="0" dirty="0"/>
              <a:t> [2478] Vogel [1701] </a:t>
            </a:r>
            <a:r>
              <a:rPr lang="en-GB" i="0" baseline="0" dirty="0" err="1"/>
              <a:t>Krawatte</a:t>
            </a:r>
            <a:r>
              <a:rPr lang="en-GB" i="0" baseline="0" dirty="0"/>
              <a:t> </a:t>
            </a:r>
            <a:r>
              <a:rPr lang="en-GB" i="0" dirty="0"/>
              <a:t>[&gt;5009</a:t>
            </a:r>
            <a:r>
              <a:rPr lang="en-GB" i="0" baseline="0" dirty="0"/>
              <a:t>] </a:t>
            </a:r>
            <a:r>
              <a:rPr lang="en-GB" i="0" baseline="0" dirty="0" err="1"/>
              <a:t>Viereck</a:t>
            </a:r>
            <a:r>
              <a:rPr lang="en-GB" i="0" baseline="0" dirty="0"/>
              <a:t> </a:t>
            </a:r>
            <a:r>
              <a:rPr lang="en-GB" i="0" dirty="0"/>
              <a:t>[&gt;5009</a:t>
            </a:r>
            <a:r>
              <a:rPr lang="en-GB" i="0" baseline="0" dirty="0"/>
              <a:t>] </a:t>
            </a:r>
            <a:r>
              <a:rPr lang="en-GB" i="0" baseline="0" dirty="0" err="1"/>
              <a:t>Vater</a:t>
            </a:r>
            <a:r>
              <a:rPr lang="en-GB" i="0" baseline="0" dirty="0"/>
              <a:t> [232] </a:t>
            </a:r>
            <a:r>
              <a:rPr lang="en-GB" i="0" baseline="0" dirty="0" err="1"/>
              <a:t>Werwolf</a:t>
            </a:r>
            <a:r>
              <a:rPr lang="en-GB" i="0" baseline="0" dirty="0"/>
              <a:t> </a:t>
            </a:r>
            <a:r>
              <a:rPr lang="en-GB" i="0" dirty="0"/>
              <a:t>[&gt;5009</a:t>
            </a:r>
            <a:r>
              <a:rPr lang="en-GB" i="0" baseline="0" dirty="0"/>
              <a:t>] </a:t>
            </a:r>
            <a:r>
              <a:rPr lang="en-GB" i="0" baseline="0" dirty="0" err="1"/>
              <a:t>vierundzwanzig</a:t>
            </a:r>
            <a:r>
              <a:rPr lang="en-GB" i="0" baseline="0" dirty="0"/>
              <a:t> </a:t>
            </a:r>
            <a:r>
              <a:rPr lang="en-GB" i="0" dirty="0"/>
              <a:t>[&gt;5009</a:t>
            </a:r>
            <a:r>
              <a:rPr lang="en-GB" i="0" baseline="0" dirty="0"/>
              <a:t>] warm [1281]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80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[w] and [</a:t>
            </a:r>
            <a:r>
              <a:rPr lang="en-GB" b="0" baseline="0" dirty="0" err="1"/>
              <a:t>ei</a:t>
            </a:r>
            <a:r>
              <a:rPr lang="en-GB" b="0" baseline="0" dirty="0"/>
              <a:t>] are contrasted with SSCs [v] and [</a:t>
            </a:r>
            <a:r>
              <a:rPr lang="en-GB" b="0" baseline="0" dirty="0" err="1"/>
              <a:t>ie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use of word order 2 in the first sentence, which starts with a time phrase. Before eliciting the English translation, remind students that the time phrase normally appears at the end of the sentence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cognate </a:t>
            </a:r>
            <a:r>
              <a:rPr lang="en-GB" i="1" baseline="0" dirty="0" err="1"/>
              <a:t>telefonieren</a:t>
            </a:r>
            <a:r>
              <a:rPr lang="en-GB" i="0" baseline="0" dirty="0"/>
              <a:t> [3352].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As no pictures are provided here, teacher to elicit meaning by asking students what English word </a:t>
            </a:r>
            <a:r>
              <a:rPr lang="en-GB" b="0" i="1" baseline="0" dirty="0" err="1"/>
              <a:t>Weile</a:t>
            </a:r>
            <a:r>
              <a:rPr lang="en-GB" b="0" i="0" baseline="0" dirty="0"/>
              <a:t> sounds like.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Weile</a:t>
            </a:r>
            <a:r>
              <a:rPr lang="en-GB" b="0" i="0" baseline="0" dirty="0"/>
              <a:t> [1807]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Weile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7774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95643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13113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[v]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your hands, left in front of right, in front of your body, palms facing inward.  Quickly move the right hand over the top of the left, as you say ‘</a:t>
            </a:r>
            <a:r>
              <a:rPr lang="en-GB" baseline="0" dirty="0" err="1"/>
              <a:t>vor</a:t>
            </a:r>
            <a:r>
              <a:rPr lang="en-GB" baseline="0" dirty="0"/>
              <a:t>’, to mime ‘in front’.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[v] </a:t>
            </a:r>
            <a:r>
              <a:rPr lang="en-GB" baseline="0" dirty="0"/>
              <a:t>sound, pronouncing </a:t>
            </a:r>
            <a:r>
              <a:rPr lang="en-GB" b="0" baseline="0" dirty="0"/>
              <a:t>”</a:t>
            </a:r>
            <a:r>
              <a:rPr lang="en-GB" b="1" baseline="0" dirty="0" err="1"/>
              <a:t>vor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vor</a:t>
            </a:r>
            <a:r>
              <a:rPr lang="en-GB" baseline="0" dirty="0"/>
              <a:t> [55]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908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differentiating between the two German SSC [v] and [w] in the spoken modality, which is tricky because of the pronunciation crossover between English [f] and German [v] and English [v] and German [w].</a:t>
            </a:r>
            <a:br>
              <a:rPr lang="en-GB" b="0" dirty="0"/>
            </a:br>
            <a:br>
              <a:rPr lang="en-GB" b="0" dirty="0"/>
            </a:br>
            <a:r>
              <a:rPr lang="en-GB" b="1" dirty="0"/>
              <a:t>Procedure:</a:t>
            </a:r>
            <a:br>
              <a:rPr lang="en-GB" dirty="0"/>
            </a:br>
            <a:r>
              <a:rPr lang="en-GB" dirty="0"/>
              <a:t>1. Write 1-6.</a:t>
            </a:r>
          </a:p>
          <a:p>
            <a:r>
              <a:rPr lang="en-GB" dirty="0"/>
              <a:t>2. Listen</a:t>
            </a:r>
            <a:r>
              <a:rPr lang="en-GB" baseline="0" dirty="0"/>
              <a:t> to the words (click on audio buttons) and tick the appropriate column, according to whether you hear [v], [w] or both.</a:t>
            </a:r>
            <a:endParaRPr lang="en-GB" dirty="0"/>
          </a:p>
          <a:p>
            <a:r>
              <a:rPr lang="en-GB" dirty="0"/>
              <a:t>3. Click on the mouse to</a:t>
            </a:r>
            <a:r>
              <a:rPr lang="en-GB" baseline="0" dirty="0"/>
              <a:t> reveal the correct tick and also the words themselves (together with their English meanings).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voll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Wettbewerb</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Verantwortung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wunderbar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verweisen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relativ</a:t>
            </a: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ea typeface="+mn-ea"/>
                <a:cs typeface="+mn-cs"/>
              </a:rPr>
              <a:t>voll</a:t>
            </a:r>
            <a:r>
              <a:rPr lang="en-GB" sz="1200" kern="1200" dirty="0">
                <a:solidFill>
                  <a:schemeClr val="tx1"/>
                </a:solidFill>
                <a:effectLst/>
                <a:ea typeface="+mn-ea"/>
                <a:cs typeface="+mn-cs"/>
              </a:rPr>
              <a:t> [388] </a:t>
            </a:r>
            <a:r>
              <a:rPr lang="en-GB" sz="1200" kern="1200" dirty="0" err="1">
                <a:solidFill>
                  <a:schemeClr val="tx1"/>
                </a:solidFill>
                <a:effectLst/>
                <a:ea typeface="+mn-ea"/>
                <a:cs typeface="+mn-cs"/>
              </a:rPr>
              <a:t>Wettbewerb</a:t>
            </a:r>
            <a:r>
              <a:rPr lang="en-GB" sz="1200" kern="1200" dirty="0">
                <a:solidFill>
                  <a:schemeClr val="tx1"/>
                </a:solidFill>
                <a:effectLst/>
                <a:ea typeface="+mn-ea"/>
                <a:cs typeface="+mn-cs"/>
              </a:rPr>
              <a:t> [1493] </a:t>
            </a:r>
            <a:r>
              <a:rPr lang="en-GB" sz="1200" kern="1200" dirty="0" err="1">
                <a:solidFill>
                  <a:schemeClr val="tx1"/>
                </a:solidFill>
                <a:effectLst/>
                <a:ea typeface="+mn-ea"/>
                <a:cs typeface="+mn-cs"/>
              </a:rPr>
              <a:t>Verantwortung</a:t>
            </a:r>
            <a:r>
              <a:rPr lang="en-GB" sz="1200" kern="1200" dirty="0">
                <a:solidFill>
                  <a:schemeClr val="tx1"/>
                </a:solidFill>
                <a:effectLst/>
                <a:ea typeface="+mn-ea"/>
                <a:cs typeface="+mn-cs"/>
              </a:rPr>
              <a:t> [1104] </a:t>
            </a:r>
            <a:r>
              <a:rPr lang="en-GB" sz="1200" kern="1200" dirty="0" err="1">
                <a:solidFill>
                  <a:schemeClr val="tx1"/>
                </a:solidFill>
                <a:effectLst/>
                <a:ea typeface="+mn-ea"/>
                <a:cs typeface="+mn-cs"/>
              </a:rPr>
              <a:t>wunderbar</a:t>
            </a:r>
            <a:r>
              <a:rPr lang="en-GB" sz="1200" kern="1200" dirty="0">
                <a:solidFill>
                  <a:schemeClr val="tx1"/>
                </a:solidFill>
                <a:effectLst/>
                <a:ea typeface="+mn-ea"/>
                <a:cs typeface="+mn-cs"/>
              </a:rPr>
              <a:t> [1604] </a:t>
            </a:r>
            <a:r>
              <a:rPr lang="en-GB" sz="1200" kern="1200" dirty="0" err="1">
                <a:solidFill>
                  <a:schemeClr val="tx1"/>
                </a:solidFill>
                <a:effectLst/>
                <a:ea typeface="+mn-ea"/>
                <a:cs typeface="+mn-cs"/>
              </a:rPr>
              <a:t>verweisen</a:t>
            </a:r>
            <a:r>
              <a:rPr lang="en-GB" sz="1200" kern="1200" dirty="0">
                <a:solidFill>
                  <a:schemeClr val="tx1"/>
                </a:solidFill>
                <a:effectLst/>
                <a:ea typeface="+mn-ea"/>
                <a:cs typeface="+mn-cs"/>
              </a:rPr>
              <a:t> [1670] </a:t>
            </a:r>
            <a:r>
              <a:rPr lang="en-GB" sz="1200" kern="1200" dirty="0" err="1">
                <a:solidFill>
                  <a:schemeClr val="tx1"/>
                </a:solidFill>
                <a:effectLst/>
                <a:ea typeface="+mn-ea"/>
                <a:cs typeface="+mn-cs"/>
              </a:rPr>
              <a:t>relativ</a:t>
            </a:r>
            <a:r>
              <a:rPr lang="en-GB" sz="1200" kern="1200" dirty="0">
                <a:solidFill>
                  <a:schemeClr val="tx1"/>
                </a:solidFill>
                <a:effectLst/>
                <a:ea typeface="+mn-ea"/>
                <a:cs typeface="+mn-cs"/>
              </a:rPr>
              <a:t> [571] </a:t>
            </a:r>
            <a:br>
              <a:rPr lang="en-GB" sz="1200" kern="1200" dirty="0">
                <a:solidFill>
                  <a:schemeClr val="tx1"/>
                </a:solidFill>
                <a:effectLst/>
                <a:ea typeface="+mn-ea"/>
                <a:cs typeface="+mn-cs"/>
              </a:rPr>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5210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differentiating between the two German SSC [v] and [w] in the spoken modality, which is tricky because of the pronunciation crossover between English [f] and German [v] and English [v] and German [w]. </a:t>
            </a:r>
          </a:p>
          <a:p>
            <a:r>
              <a:rPr lang="en-GB" b="0" dirty="0"/>
              <a:t>N.B.</a:t>
            </a:r>
            <a:r>
              <a:rPr lang="en-GB" b="0" baseline="0" dirty="0"/>
              <a:t> A similar task featured in lesson 1.</a:t>
            </a:r>
            <a:br>
              <a:rPr lang="en-GB" b="0" dirty="0"/>
            </a:br>
            <a:br>
              <a:rPr lang="en-GB" b="0" dirty="0"/>
            </a:br>
            <a:r>
              <a:rPr lang="en-GB" b="1" dirty="0"/>
              <a:t>Procedure:</a:t>
            </a:r>
            <a:br>
              <a:rPr lang="en-GB" dirty="0"/>
            </a:br>
            <a:r>
              <a:rPr lang="en-GB" dirty="0"/>
              <a:t>1. Write 1-6.</a:t>
            </a:r>
          </a:p>
          <a:p>
            <a:r>
              <a:rPr lang="en-GB" dirty="0"/>
              <a:t>2. Listen</a:t>
            </a:r>
            <a:r>
              <a:rPr lang="en-GB" baseline="0" dirty="0"/>
              <a:t> to the words (click on audio buttons) and tick the appropriate column, according to whether you hear [v], [w] or both.</a:t>
            </a:r>
            <a:endParaRPr lang="en-GB" dirty="0"/>
          </a:p>
          <a:p>
            <a:r>
              <a:rPr lang="en-GB" dirty="0"/>
              <a:t>3. Click on the mouse to</a:t>
            </a:r>
            <a:r>
              <a:rPr lang="en-GB" baseline="0" dirty="0"/>
              <a:t> reveal the correct tick and also the words themselves (together with their English meanings).</a:t>
            </a:r>
          </a:p>
          <a:p>
            <a:r>
              <a:rPr lang="en-GB" baseline="0" dirty="0"/>
              <a:t>4. Point out that, in certain words borrowed from the English, the [v] is pronounced in the English way.</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lang="en-GB" b="0" baseline="0" dirty="0"/>
              <a:t> </a:t>
            </a:r>
            <a:r>
              <a:rPr lang="en-GB" b="0" baseline="0" dirty="0" err="1"/>
              <a:t>verwenden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t>
            </a:r>
            <a:r>
              <a:rPr lang="en-GB" b="0" baseline="0" dirty="0" err="1"/>
              <a:t>aktiv</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0" baseline="0" dirty="0" err="1"/>
              <a:t>weltweit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b="0" baseline="0" dirty="0" err="1"/>
              <a:t>warnen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0" baseline="0" dirty="0" err="1"/>
              <a:t>verschwinden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0" baseline="0" dirty="0" err="1"/>
              <a:t>Verwandte</a:t>
            </a: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ea typeface="+mn-ea"/>
                <a:cs typeface="+mn-cs"/>
              </a:rPr>
              <a:t>verwenden</a:t>
            </a:r>
            <a:r>
              <a:rPr lang="en-GB" sz="1200" kern="1200" dirty="0">
                <a:solidFill>
                  <a:schemeClr val="tx1"/>
                </a:solidFill>
                <a:effectLst/>
                <a:ea typeface="+mn-ea"/>
                <a:cs typeface="+mn-cs"/>
              </a:rPr>
              <a:t> [538] </a:t>
            </a:r>
            <a:r>
              <a:rPr lang="en-GB" sz="1200" kern="1200" dirty="0" err="1">
                <a:solidFill>
                  <a:schemeClr val="tx1"/>
                </a:solidFill>
                <a:effectLst/>
                <a:ea typeface="+mn-ea"/>
                <a:cs typeface="+mn-cs"/>
              </a:rPr>
              <a:t>aktiv</a:t>
            </a:r>
            <a:r>
              <a:rPr lang="en-GB" sz="1200" kern="1200" dirty="0">
                <a:solidFill>
                  <a:schemeClr val="tx1"/>
                </a:solidFill>
                <a:effectLst/>
                <a:ea typeface="+mn-ea"/>
                <a:cs typeface="+mn-cs"/>
              </a:rPr>
              <a:t> [790] </a:t>
            </a:r>
            <a:r>
              <a:rPr lang="en-GB" sz="1200" kern="1200" dirty="0" err="1">
                <a:solidFill>
                  <a:schemeClr val="tx1"/>
                </a:solidFill>
                <a:effectLst/>
                <a:ea typeface="+mn-ea"/>
                <a:cs typeface="+mn-cs"/>
              </a:rPr>
              <a:t>welweit</a:t>
            </a:r>
            <a:r>
              <a:rPr lang="en-GB" sz="1200" kern="1200" dirty="0">
                <a:solidFill>
                  <a:schemeClr val="tx1"/>
                </a:solidFill>
                <a:effectLst/>
                <a:ea typeface="+mn-ea"/>
                <a:cs typeface="+mn-cs"/>
              </a:rPr>
              <a:t> [843] </a:t>
            </a:r>
            <a:r>
              <a:rPr lang="en-GB" sz="1200" kern="1200" dirty="0" err="1">
                <a:solidFill>
                  <a:schemeClr val="tx1"/>
                </a:solidFill>
                <a:effectLst/>
                <a:ea typeface="+mn-ea"/>
                <a:cs typeface="+mn-cs"/>
              </a:rPr>
              <a:t>warnen</a:t>
            </a:r>
            <a:r>
              <a:rPr lang="en-GB" sz="1200" kern="1200" dirty="0">
                <a:solidFill>
                  <a:schemeClr val="tx1"/>
                </a:solidFill>
                <a:effectLst/>
                <a:ea typeface="+mn-ea"/>
                <a:cs typeface="+mn-cs"/>
              </a:rPr>
              <a:t> [1337] </a:t>
            </a:r>
            <a:r>
              <a:rPr lang="en-GB" sz="1200" kern="1200" dirty="0" err="1">
                <a:solidFill>
                  <a:schemeClr val="tx1"/>
                </a:solidFill>
                <a:effectLst/>
                <a:ea typeface="+mn-ea"/>
                <a:cs typeface="+mn-cs"/>
              </a:rPr>
              <a:t>verschwinden</a:t>
            </a:r>
            <a:r>
              <a:rPr lang="en-GB" sz="1200" kern="1200" dirty="0">
                <a:solidFill>
                  <a:schemeClr val="tx1"/>
                </a:solidFill>
                <a:effectLst/>
                <a:ea typeface="+mn-ea"/>
                <a:cs typeface="+mn-cs"/>
              </a:rPr>
              <a:t> [559] </a:t>
            </a:r>
            <a:r>
              <a:rPr lang="en-GB" sz="1200" kern="1200" dirty="0" err="1">
                <a:solidFill>
                  <a:schemeClr val="tx1"/>
                </a:solidFill>
                <a:effectLst/>
                <a:ea typeface="+mn-ea"/>
                <a:cs typeface="+mn-cs"/>
              </a:rPr>
              <a:t>Verwandte</a:t>
            </a:r>
            <a:r>
              <a:rPr lang="en-GB" sz="1200" kern="1200" baseline="0" dirty="0">
                <a:solidFill>
                  <a:schemeClr val="tx1"/>
                </a:solidFill>
                <a:effectLst/>
                <a:ea typeface="+mn-ea"/>
                <a:cs typeface="+mn-cs"/>
              </a:rPr>
              <a:t> [2850]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5082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83337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[v]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your hands, left in front of right, in front of your body, palms facing inward.  Quickly move the right hand over the top of the left, as you say ‘</a:t>
            </a:r>
            <a:r>
              <a:rPr lang="en-GB" baseline="0" dirty="0" err="1"/>
              <a:t>vor</a:t>
            </a:r>
            <a:r>
              <a:rPr lang="en-GB" baseline="0" dirty="0"/>
              <a:t>’, to mime ‘in front’.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[v] </a:t>
            </a:r>
            <a:r>
              <a:rPr lang="en-GB" baseline="0" dirty="0"/>
              <a:t>sound, pronouncing </a:t>
            </a:r>
            <a:r>
              <a:rPr lang="en-GB" b="0" baseline="0" dirty="0"/>
              <a:t>”</a:t>
            </a:r>
            <a:r>
              <a:rPr lang="en-GB" b="1" baseline="0" dirty="0" err="1"/>
              <a:t>vor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vor</a:t>
            </a:r>
            <a:r>
              <a:rPr lang="en-GB" baseline="0" dirty="0"/>
              <a:t> [55]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58192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[v] </a:t>
            </a:r>
            <a:r>
              <a:rPr lang="en-GB" baseline="0" dirty="0"/>
              <a:t>and then the </a:t>
            </a:r>
            <a:r>
              <a:rPr lang="en-GB" b="1" baseline="0" dirty="0"/>
              <a:t>source</a:t>
            </a:r>
            <a:r>
              <a:rPr lang="en-GB" baseline="0" dirty="0"/>
              <a:t> word again ‘</a:t>
            </a:r>
            <a:r>
              <a:rPr lang="en-GB" b="1" baseline="0" dirty="0" err="1"/>
              <a:t>vor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vor</a:t>
            </a:r>
            <a:r>
              <a:rPr lang="en-GB" sz="1200" b="1" baseline="0" dirty="0"/>
              <a:t> </a:t>
            </a:r>
            <a:r>
              <a:rPr lang="en-GB" sz="1200" baseline="0" dirty="0"/>
              <a:t>[55]; </a:t>
            </a:r>
            <a:r>
              <a:rPr lang="en-GB" sz="1200" b="1" baseline="0" dirty="0" err="1"/>
              <a:t>positiv</a:t>
            </a:r>
            <a:r>
              <a:rPr lang="en-GB" sz="1200" b="1" baseline="0" dirty="0"/>
              <a:t> </a:t>
            </a:r>
            <a:r>
              <a:rPr lang="en-GB" sz="1200" b="0" baseline="0" dirty="0"/>
              <a:t>[690] </a:t>
            </a:r>
            <a:r>
              <a:rPr lang="en-GB" sz="1200" b="1" baseline="0" dirty="0" err="1"/>
              <a:t>voll</a:t>
            </a:r>
            <a:r>
              <a:rPr lang="en-GB" sz="1200" b="1" baseline="0" dirty="0"/>
              <a:t> </a:t>
            </a:r>
            <a:r>
              <a:rPr lang="en-GB" sz="1200" baseline="0" dirty="0"/>
              <a:t>[357]; </a:t>
            </a:r>
            <a:r>
              <a:rPr lang="en-GB" sz="1200" b="1" baseline="0" dirty="0"/>
              <a:t>bevor</a:t>
            </a:r>
            <a:r>
              <a:rPr lang="en-GB" sz="1200" baseline="0" dirty="0"/>
              <a:t>[541]; </a:t>
            </a:r>
            <a:r>
              <a:rPr lang="en-GB" sz="1200" b="1" baseline="0" dirty="0" err="1"/>
              <a:t>vergessen</a:t>
            </a:r>
            <a:r>
              <a:rPr lang="en-GB" sz="1200" b="1" baseline="0" dirty="0"/>
              <a:t> </a:t>
            </a:r>
            <a:r>
              <a:rPr lang="en-GB" sz="1200" baseline="0" dirty="0"/>
              <a:t>[595]; </a:t>
            </a:r>
            <a:r>
              <a:rPr lang="en-GB" sz="1200" b="1" baseline="0" dirty="0" err="1"/>
              <a:t>Vater</a:t>
            </a:r>
            <a:r>
              <a:rPr lang="en-GB" sz="1200" b="1" baseline="0" dirty="0"/>
              <a:t> </a:t>
            </a:r>
            <a:r>
              <a:rPr lang="en-GB" sz="1200" baseline="0" dirty="0"/>
              <a:t>[216].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534507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7 minutes (including answers)</a:t>
            </a:r>
          </a:p>
          <a:p>
            <a:br>
              <a:rPr lang="en-GB" b="0" noProof="0" dirty="0"/>
            </a:br>
            <a:r>
              <a:rPr lang="en-GB" b="1" noProof="0" dirty="0"/>
              <a:t>Aim: </a:t>
            </a:r>
            <a:r>
              <a:rPr lang="en-GB" b="0" noProof="0" dirty="0"/>
              <a:t>to practise reading aloud familiar words in novel combinations to practise decoding at sentence level, and to differentiate words that start with the SSC [v] by drawing on previous vocabulary knowledge (as the SSC [f] is the same). This activity includes 13 of the words from this week’s vocabulary sets.</a:t>
            </a:r>
            <a:br>
              <a:rPr lang="en-GB" b="0" noProof="0" dirty="0"/>
            </a:br>
            <a:endParaRPr lang="en-GB" b="0" noProof="0" dirty="0"/>
          </a:p>
          <a:p>
            <a:r>
              <a:rPr lang="en-GB" b="1" noProof="0" dirty="0"/>
              <a:t>Procedure:</a:t>
            </a:r>
            <a:br>
              <a:rPr lang="en-GB" b="0" noProof="0" dirty="0"/>
            </a:br>
            <a:r>
              <a:rPr lang="en-GB" b="0" noProof="0" dirty="0"/>
              <a:t>1. Model the task, using the example on this slide.</a:t>
            </a:r>
          </a:p>
          <a:p>
            <a:r>
              <a:rPr lang="en-GB" b="0" noProof="0" dirty="0"/>
              <a:t>2. Then student B turns away from the board.</a:t>
            </a:r>
            <a:br>
              <a:rPr lang="en-GB" b="0" noProof="0" dirty="0"/>
            </a:br>
            <a:r>
              <a:rPr lang="en-GB" b="0" noProof="0" dirty="0"/>
              <a:t>2. Student A reads the first sentence aloud.</a:t>
            </a:r>
            <a:br>
              <a:rPr lang="en-GB" b="0" noProof="0" dirty="0"/>
            </a:br>
            <a:r>
              <a:rPr lang="en-GB" b="0" noProof="0" dirty="0"/>
              <a:t>3. Student B listens and identifies any words that start with the SSC [v].  There is usually just one, though number 3 has two. S/he writes the word down.</a:t>
            </a:r>
            <a:br>
              <a:rPr lang="en-GB" b="0" noProof="0" dirty="0"/>
            </a:br>
            <a:r>
              <a:rPr lang="en-GB" b="0" noProof="0" dirty="0"/>
              <a:t>4. Student A continues with sentences 2-4.</a:t>
            </a:r>
            <a:br>
              <a:rPr lang="en-GB" b="0" noProof="0" dirty="0"/>
            </a:br>
            <a:r>
              <a:rPr lang="en-GB" b="0" noProof="0" dirty="0"/>
              <a:t>5. The students swap roles for sentences 5-8.</a:t>
            </a:r>
            <a:br>
              <a:rPr lang="en-GB" b="0" noProof="0" dirty="0"/>
            </a:br>
            <a:r>
              <a:rPr lang="en-GB" b="0" noProof="0" dirty="0"/>
              <a:t>6. Then the teacher elicits the answers from students, including an oral translation of each sentence into English, and prompts them to re-read the German sentences as quickly as possible.</a:t>
            </a:r>
            <a:br>
              <a:rPr lang="en-GB" b="0" noProof="0" dirty="0"/>
            </a:br>
            <a:endParaRPr lang="en-GB" b="0"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55596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CLICK TO BRING UP THE TEXT UNTIL STUDENT B HAS TURNED AWAY FROM THE BOARD</a:t>
            </a:r>
            <a:br>
              <a:rPr lang="en-US" b="1"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49413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CLICK TO BRING UP THE TEXT UNTIL STUDENT A HAS TURNED AWAY FROM THE BOARD</a:t>
            </a:r>
            <a:br>
              <a:rPr lang="en-US" b="1"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29196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04948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4754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4977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[v]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your hands, left in front of right, in front of your body, palms facing inward.  Quickly move the right hand over the top of the left, as you say ‘</a:t>
            </a:r>
            <a:r>
              <a:rPr lang="en-GB" baseline="0" dirty="0" err="1"/>
              <a:t>vor</a:t>
            </a:r>
            <a:r>
              <a:rPr lang="en-GB" baseline="0" dirty="0"/>
              <a:t>’, to mime ‘in front’.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[v] </a:t>
            </a:r>
            <a:r>
              <a:rPr lang="en-GB" baseline="0" dirty="0"/>
              <a:t>sound, pronouncing </a:t>
            </a:r>
            <a:r>
              <a:rPr lang="en-GB" b="0" baseline="0" dirty="0"/>
              <a:t>”</a:t>
            </a:r>
            <a:r>
              <a:rPr lang="en-GB" b="1" baseline="0" dirty="0" err="1"/>
              <a:t>vor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vor</a:t>
            </a:r>
            <a:r>
              <a:rPr lang="en-GB" baseline="0" dirty="0"/>
              <a:t> [55]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25821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74036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94067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00037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3759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20187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apply SSC knowledge of [v] and [w] to unknown words in transcription [Slide 1 of 2].</a:t>
            </a:r>
            <a:br>
              <a:rPr lang="en-GB" b="0" dirty="0"/>
            </a:br>
            <a:br>
              <a:rPr lang="en-GB" dirty="0"/>
            </a:br>
            <a:r>
              <a:rPr lang="en-GB" b="1" dirty="0"/>
              <a:t>Procedure:</a:t>
            </a:r>
            <a:br>
              <a:rPr lang="en-GB" dirty="0"/>
            </a:br>
            <a:r>
              <a:rPr lang="en-GB" dirty="0"/>
              <a:t>1. Partner B turns away from the board.</a:t>
            </a:r>
          </a:p>
          <a:p>
            <a:r>
              <a:rPr lang="en-GB" dirty="0"/>
              <a:t>2. Click to reveal four pairs of words, which Partner A reads aloud.</a:t>
            </a:r>
          </a:p>
          <a:p>
            <a:r>
              <a:rPr lang="en-GB" dirty="0"/>
              <a:t>3. Partner B transcribes all words.</a:t>
            </a:r>
          </a:p>
          <a:p>
            <a:r>
              <a:rPr lang="en-GB" dirty="0"/>
              <a:t>4. Then turns back to check answers.</a:t>
            </a:r>
          </a:p>
          <a:p>
            <a:r>
              <a:rPr lang="en-GB" dirty="0"/>
              <a:t>5. Next slide, repeat the task with roles reversed.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Vetter - Wetter</a:t>
            </a:r>
            <a:br>
              <a:rPr lang="en-GB" dirty="0"/>
            </a:br>
            <a:r>
              <a:rPr lang="en-GB" dirty="0" err="1"/>
              <a:t>Wehlen</a:t>
            </a:r>
            <a:r>
              <a:rPr lang="en-GB" dirty="0"/>
              <a:t> - </a:t>
            </a:r>
            <a:r>
              <a:rPr lang="en-GB" dirty="0" err="1"/>
              <a:t>Velen</a:t>
            </a:r>
            <a:br>
              <a:rPr lang="en-GB" dirty="0"/>
            </a:br>
            <a:r>
              <a:rPr lang="en-GB" dirty="0" err="1"/>
              <a:t>wir</a:t>
            </a:r>
            <a:r>
              <a:rPr lang="en-GB" dirty="0"/>
              <a:t> – </a:t>
            </a:r>
            <a:r>
              <a:rPr lang="en-GB" dirty="0" err="1"/>
              <a:t>vier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wogt</a:t>
            </a:r>
            <a:r>
              <a:rPr lang="en-GB" dirty="0"/>
              <a:t> – Vogt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Vetter [&gt;5000] Wetter [1881] </a:t>
            </a:r>
            <a:r>
              <a:rPr lang="en-GB" baseline="0" dirty="0" err="1"/>
              <a:t>wogen</a:t>
            </a:r>
            <a:r>
              <a:rPr lang="en-GB" baseline="0" dirty="0"/>
              <a:t> [&gt;5000] Vogt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99127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apply SSC knowledge of [v] and [w] to unknown words in transcription [Slide 2 of 2].</a:t>
            </a:r>
            <a:br>
              <a:rPr lang="en-GB" b="0" dirty="0"/>
            </a:br>
            <a:br>
              <a:rPr lang="en-GB" dirty="0"/>
            </a:br>
            <a:r>
              <a:rPr lang="en-GB" b="1" dirty="0"/>
              <a:t>Procedure:</a:t>
            </a:r>
            <a:br>
              <a:rPr lang="en-GB" dirty="0"/>
            </a:br>
            <a:r>
              <a:rPr lang="en-GB" dirty="0"/>
              <a:t>1. Partner A now turns away from the board.</a:t>
            </a:r>
          </a:p>
          <a:p>
            <a:r>
              <a:rPr lang="en-GB" dirty="0"/>
              <a:t>2. Click to reveal four pairs of words, which Partner B reads aloud.</a:t>
            </a:r>
          </a:p>
          <a:p>
            <a:r>
              <a:rPr lang="en-GB" dirty="0"/>
              <a:t>3. Partner A transcribes all words.</a:t>
            </a:r>
          </a:p>
          <a:p>
            <a:r>
              <a:rPr lang="en-GB" dirty="0"/>
              <a:t>4. Then turns back to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wie</a:t>
            </a:r>
            <a:r>
              <a:rPr lang="en-GB" dirty="0"/>
              <a:t> - </a:t>
            </a:r>
            <a:r>
              <a:rPr lang="en-GB" dirty="0" err="1"/>
              <a:t>Vieh</a:t>
            </a:r>
            <a:br>
              <a:rPr lang="en-GB" dirty="0"/>
            </a:br>
            <a:r>
              <a:rPr lang="en-GB" dirty="0" err="1"/>
              <a:t>Weilchen</a:t>
            </a:r>
            <a:r>
              <a:rPr lang="en-GB" dirty="0"/>
              <a:t> - </a:t>
            </a:r>
            <a:r>
              <a:rPr lang="en-GB" dirty="0" err="1"/>
              <a:t>Veilchen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Veste</a:t>
            </a:r>
            <a:r>
              <a:rPr lang="en-GB" baseline="0" dirty="0"/>
              <a:t> </a:t>
            </a:r>
            <a:r>
              <a:rPr lang="en-GB" dirty="0"/>
              <a:t>– </a:t>
            </a:r>
            <a:r>
              <a:rPr lang="en-GB" dirty="0" err="1"/>
              <a:t>Weste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voran</a:t>
            </a:r>
            <a:r>
              <a:rPr lang="en-GB" dirty="0"/>
              <a:t> - </a:t>
            </a:r>
            <a:r>
              <a:rPr lang="en-GB" dirty="0" err="1"/>
              <a:t>woran</a:t>
            </a:r>
            <a:br>
              <a:rPr lang="en-GB" dirty="0"/>
            </a:br>
            <a:br>
              <a:rPr lang="en-GB" dirty="0"/>
            </a:br>
            <a:r>
              <a:rPr lang="en-GB" b="1" baseline="0" dirty="0"/>
              <a:t>Word frequency (1 is the most frequent word in German): </a:t>
            </a:r>
            <a:br>
              <a:rPr lang="en-GB" baseline="0" dirty="0"/>
            </a:br>
            <a:r>
              <a:rPr lang="en-GB" baseline="0" dirty="0" err="1"/>
              <a:t>Vieh</a:t>
            </a:r>
            <a:r>
              <a:rPr lang="en-GB" baseline="0" dirty="0"/>
              <a:t> [&gt;5000] </a:t>
            </a:r>
            <a:r>
              <a:rPr lang="en-GB" baseline="0" dirty="0" err="1"/>
              <a:t>Weilchen</a:t>
            </a:r>
            <a:r>
              <a:rPr lang="en-GB" baseline="0" dirty="0"/>
              <a:t> [&gt;5000] </a:t>
            </a:r>
            <a:r>
              <a:rPr lang="en-GB" baseline="0" dirty="0" err="1"/>
              <a:t>Veilchen</a:t>
            </a:r>
            <a:r>
              <a:rPr lang="en-GB" baseline="0" dirty="0"/>
              <a:t> [&gt;5000] </a:t>
            </a:r>
            <a:r>
              <a:rPr lang="en-GB" baseline="0" dirty="0" err="1"/>
              <a:t>Veste</a:t>
            </a:r>
            <a:r>
              <a:rPr lang="en-GB" baseline="0" dirty="0"/>
              <a:t> [&gt;5000] </a:t>
            </a:r>
            <a:r>
              <a:rPr lang="en-GB" baseline="0" dirty="0" err="1"/>
              <a:t>Weste</a:t>
            </a:r>
            <a:r>
              <a:rPr lang="en-GB" baseline="0" dirty="0"/>
              <a:t> [&gt;5000] </a:t>
            </a:r>
            <a:r>
              <a:rPr lang="en-GB" baseline="0" dirty="0" err="1"/>
              <a:t>voran</a:t>
            </a:r>
            <a:r>
              <a:rPr lang="en-GB" baseline="0" dirty="0"/>
              <a:t> [n/a] </a:t>
            </a:r>
            <a:r>
              <a:rPr lang="en-GB" baseline="0" dirty="0" err="1"/>
              <a:t>woran</a:t>
            </a:r>
            <a:r>
              <a:rPr lang="en-GB" baseline="0" dirty="0"/>
              <a:t> [3545]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95870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 </a:t>
            </a:r>
            <a:r>
              <a:rPr lang="en-GB" b="0" dirty="0"/>
              <a:t>(for 3 slides)</a:t>
            </a:r>
            <a:br>
              <a:rPr lang="en-GB" dirty="0"/>
            </a:br>
            <a:br>
              <a:rPr lang="en-GB" b="1" dirty="0"/>
            </a:br>
            <a:r>
              <a:rPr lang="en-GB" b="1" dirty="0"/>
              <a:t>Aim: </a:t>
            </a:r>
            <a:r>
              <a:rPr lang="en-GB" b="0" dirty="0"/>
              <a:t>to apply SSC knowledge of both variants of [v] to unknown words in pronunciation.</a:t>
            </a:r>
            <a:br>
              <a:rPr lang="en-GB" b="0" dirty="0"/>
            </a:br>
            <a:br>
              <a:rPr lang="en-GB" dirty="0"/>
            </a:br>
            <a:r>
              <a:rPr lang="en-GB" b="1" dirty="0"/>
              <a:t>Procedure:</a:t>
            </a:r>
            <a:br>
              <a:rPr lang="en-GB" dirty="0"/>
            </a:br>
            <a:r>
              <a:rPr lang="en-GB" dirty="0"/>
              <a:t>1. </a:t>
            </a:r>
            <a:r>
              <a:rPr lang="en-US" sz="1200" kern="1200" dirty="0">
                <a:solidFill>
                  <a:schemeClr val="tx1"/>
                </a:solidFill>
                <a:effectLst/>
                <a:ea typeface="+mn-ea"/>
                <a:cs typeface="+mn-cs"/>
              </a:rPr>
              <a:t>Teacher clicks and all 3 words appear. </a:t>
            </a:r>
          </a:p>
          <a:p>
            <a:r>
              <a:rPr lang="en-US" sz="1200" kern="1200" dirty="0">
                <a:solidFill>
                  <a:schemeClr val="tx1"/>
                </a:solidFill>
                <a:effectLst/>
                <a:ea typeface="+mn-ea"/>
                <a:cs typeface="+mn-cs"/>
              </a:rPr>
              <a:t>2. Then, s/he quickly clicks the timer. </a:t>
            </a:r>
          </a:p>
          <a:p>
            <a:r>
              <a:rPr lang="en-US" sz="1200" kern="1200" dirty="0">
                <a:solidFill>
                  <a:schemeClr val="tx1"/>
                </a:solidFill>
                <a:effectLst/>
                <a:ea typeface="+mn-ea"/>
                <a:cs typeface="+mn-cs"/>
              </a:rPr>
              <a:t>3. Students try to say all three words within the 5 seconds, chorally, differentiating the two ‘v’ pronunciations.</a:t>
            </a:r>
            <a:br>
              <a:rPr lang="en-US" sz="1200" kern="1200" dirty="0">
                <a:solidFill>
                  <a:schemeClr val="tx1"/>
                </a:solidFill>
                <a:effectLst/>
                <a:ea typeface="+mn-ea"/>
                <a:cs typeface="+mn-cs"/>
              </a:rPr>
            </a:br>
            <a:r>
              <a:rPr lang="en-US" sz="1200" kern="1200" dirty="0">
                <a:solidFill>
                  <a:schemeClr val="tx1"/>
                </a:solidFill>
                <a:effectLst/>
                <a:ea typeface="+mn-ea"/>
                <a:cs typeface="+mn-cs"/>
              </a:rPr>
              <a:t>Note: Teacher to reinforce that it will be the cognates that are likely to have English-sounding [v].</a:t>
            </a:r>
            <a:br>
              <a:rPr lang="en-US" sz="1200" kern="1200" dirty="0">
                <a:solidFill>
                  <a:schemeClr val="tx1"/>
                </a:solidFill>
                <a:effectLst/>
                <a:ea typeface="+mn-ea"/>
                <a:cs typeface="+mn-cs"/>
              </a:rPr>
            </a:br>
            <a:r>
              <a:rPr lang="en-US" sz="1200" kern="1200" dirty="0">
                <a:solidFill>
                  <a:schemeClr val="tx1"/>
                </a:solidFill>
                <a:effectLst/>
                <a:ea typeface="+mn-ea"/>
                <a:cs typeface="+mn-cs"/>
              </a:rPr>
              <a:t>4. Click on each word to hear the pronunciations, as desired.</a:t>
            </a:r>
          </a:p>
          <a:p>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Vogel [1701]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87454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 for previous slide.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Wolke</a:t>
            </a:r>
            <a:r>
              <a:rPr lang="en-GB" i="0" baseline="0" dirty="0"/>
              <a:t> [2114] Vase [&gt;5000] </a:t>
            </a:r>
            <a:r>
              <a:rPr lang="en-GB" sz="1200" dirty="0" err="1">
                <a:solidFill>
                  <a:schemeClr val="accent5">
                    <a:lumMod val="50000"/>
                  </a:schemeClr>
                </a:solidFill>
              </a:rPr>
              <a:t>Akti</a:t>
            </a:r>
            <a:r>
              <a:rPr lang="en-GB" sz="1200" b="0" dirty="0" err="1">
                <a:solidFill>
                  <a:schemeClr val="accent5">
                    <a:lumMod val="50000"/>
                  </a:schemeClr>
                </a:solidFill>
              </a:rPr>
              <a:t>v</a:t>
            </a:r>
            <a:r>
              <a:rPr lang="en-GB" sz="1200" dirty="0" err="1">
                <a:solidFill>
                  <a:schemeClr val="accent5">
                    <a:lumMod val="50000"/>
                  </a:schemeClr>
                </a:solidFill>
              </a:rPr>
              <a:t>ität</a:t>
            </a:r>
            <a:r>
              <a:rPr lang="en-GB" sz="1200" dirty="0">
                <a:solidFill>
                  <a:schemeClr val="accent5">
                    <a:lumMod val="50000"/>
                  </a:schemeClr>
                </a:solidFill>
              </a:rPr>
              <a:t> [1422]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83026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vage</a:t>
            </a:r>
            <a:r>
              <a:rPr lang="en-GB" i="0" dirty="0"/>
              <a:t> [&gt;5000] </a:t>
            </a:r>
            <a:r>
              <a:rPr lang="en-GB" i="0" dirty="0" err="1"/>
              <a:t>Verkehr</a:t>
            </a:r>
            <a:r>
              <a:rPr lang="en-GB" i="0" baseline="0" dirty="0"/>
              <a:t> [2131]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3665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3553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63727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br>
              <a:rPr lang="en-GB" dirty="0"/>
            </a:br>
            <a:br>
              <a:rPr lang="en-GB" b="1" dirty="0"/>
            </a:br>
            <a:r>
              <a:rPr lang="en-GB" b="1" dirty="0"/>
              <a:t>Aim: </a:t>
            </a:r>
            <a:r>
              <a:rPr lang="en-GB" b="0" dirty="0"/>
              <a:t>To practise aural recognition of SSCs [w] and [v].</a:t>
            </a:r>
            <a:br>
              <a:rPr lang="en-GB" dirty="0"/>
            </a:br>
            <a:br>
              <a:rPr lang="en-GB" dirty="0"/>
            </a:br>
            <a:r>
              <a:rPr lang="en-GB" b="1" dirty="0"/>
              <a:t>Procedure:</a:t>
            </a:r>
            <a:br>
              <a:rPr lang="en-GB" dirty="0"/>
            </a:br>
            <a:r>
              <a:rPr lang="en-GB" dirty="0"/>
              <a:t>1. Explain the task. Students will listen to audio and decide whether the gaps in the transcription contain [w] or [v] based on what they hear.</a:t>
            </a:r>
          </a:p>
          <a:p>
            <a:r>
              <a:rPr lang="en-GB" dirty="0"/>
              <a:t>2. Click to play the audio for each sentence and ask students to note down [w] or [v].</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Silvester [&gt;5000] </a:t>
            </a:r>
            <a:r>
              <a:rPr lang="en-GB" baseline="0" dirty="0" err="1"/>
              <a:t>Armenien</a:t>
            </a:r>
            <a:r>
              <a:rPr lang="en-GB" baseline="0" dirty="0"/>
              <a:t> [&gt;5000] Botswana [&gt;5000] </a:t>
            </a:r>
            <a:r>
              <a:rPr lang="en-GB" baseline="0" dirty="0" err="1"/>
              <a:t>Verfassung</a:t>
            </a:r>
            <a:r>
              <a:rPr lang="en-GB" baseline="0" dirty="0"/>
              <a:t> [2678]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04003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Timing: (2 slides)</a:t>
            </a:r>
            <a:br>
              <a:rPr lang="en-GB" dirty="0"/>
            </a:br>
            <a:br>
              <a:rPr lang="en-GB" b="1" dirty="0"/>
            </a:br>
            <a:r>
              <a:rPr lang="en-GB" b="1" dirty="0"/>
              <a:t>Aim: </a:t>
            </a:r>
            <a:r>
              <a:rPr lang="en-GB" b="0" dirty="0"/>
              <a:t>To practise spoken production and aural recognition of SSCs [w] and [v].</a:t>
            </a:r>
            <a:br>
              <a:rPr lang="en-GB" dirty="0"/>
            </a:br>
            <a:br>
              <a:rPr lang="en-GB" dirty="0"/>
            </a:br>
            <a:r>
              <a:rPr lang="en-GB" b="1" dirty="0"/>
              <a:t>Procedure:</a:t>
            </a:r>
            <a:br>
              <a:rPr lang="en-GB" dirty="0"/>
            </a:br>
            <a:r>
              <a:rPr lang="en-GB" dirty="0"/>
              <a:t>1. Partner A writes down all of the dates on the board. Then they turn away. </a:t>
            </a:r>
          </a:p>
          <a:p>
            <a:r>
              <a:rPr lang="en-GB" dirty="0"/>
              <a:t>2. Click to reveal the events. Partner A asks Partner B ‘was </a:t>
            </a:r>
            <a:r>
              <a:rPr lang="en-GB" dirty="0" err="1"/>
              <a:t>feiert</a:t>
            </a:r>
            <a:r>
              <a:rPr lang="en-GB" dirty="0"/>
              <a:t> man am ….’, giving one of the dates they have noted down. </a:t>
            </a:r>
            <a:br>
              <a:rPr lang="en-GB" dirty="0"/>
            </a:br>
            <a:r>
              <a:rPr lang="en-GB" b="1" dirty="0"/>
              <a:t>Note</a:t>
            </a:r>
            <a:r>
              <a:rPr lang="en-GB" dirty="0"/>
              <a:t>: encourage students to ask in a random order.</a:t>
            </a:r>
          </a:p>
          <a:p>
            <a:r>
              <a:rPr lang="en-GB" dirty="0"/>
              <a:t>3. Partner B responds. Partner A listens carefully and transcribes what Partner B has said, paying particular attention to [w] and [v]. Partner B should repeat the answer as many times as Partner A requests (</a:t>
            </a:r>
            <a:r>
              <a:rPr lang="en-GB" dirty="0" err="1"/>
              <a:t>Wiederholen</a:t>
            </a:r>
            <a:r>
              <a:rPr lang="en-GB" dirty="0"/>
              <a:t>, </a:t>
            </a:r>
            <a:r>
              <a:rPr lang="en-GB" dirty="0" err="1"/>
              <a:t>bitte</a:t>
            </a:r>
            <a:r>
              <a:rPr lang="en-GB" dirty="0"/>
              <a:t>!).</a:t>
            </a:r>
          </a:p>
          <a:p>
            <a:r>
              <a:rPr lang="en-GB" dirty="0"/>
              <a:t>4. Partner A turns back around to check answers.</a:t>
            </a:r>
          </a:p>
          <a:p>
            <a:r>
              <a:rPr lang="en-GB" dirty="0"/>
              <a:t>5. Click to reveal audio buttons to check pronunciation.</a:t>
            </a:r>
          </a:p>
          <a:p>
            <a:r>
              <a:rPr lang="en-GB" dirty="0"/>
              <a:t>6. Move to the next slide. Swap roles and repeat the procedure.</a:t>
            </a:r>
          </a:p>
          <a:p>
            <a:endParaRPr lang="en-GB" dirty="0"/>
          </a:p>
          <a:p>
            <a:r>
              <a:rPr lang="en-GB" b="1" dirty="0"/>
              <a:t>Transcript:</a:t>
            </a:r>
          </a:p>
          <a:p>
            <a:pPr marL="0" indent="0">
              <a:buNone/>
            </a:pPr>
            <a:r>
              <a:rPr lang="en-GB" b="0" dirty="0"/>
              <a:t>1. Schweizer </a:t>
            </a:r>
            <a:r>
              <a:rPr lang="en-GB" b="0" dirty="0" err="1"/>
              <a:t>Nationalfeiertag</a:t>
            </a:r>
            <a:endParaRPr lang="en-GB" b="0" dirty="0"/>
          </a:p>
          <a:p>
            <a:pPr marL="0" indent="0">
              <a:buNone/>
            </a:pPr>
            <a:r>
              <a:rPr lang="en-GB" b="0" dirty="0"/>
              <a:t>2. Walpurgisnacht</a:t>
            </a:r>
          </a:p>
          <a:p>
            <a:pPr marL="0" indent="0">
              <a:buNone/>
            </a:pPr>
            <a:r>
              <a:rPr lang="en-GB" b="0" dirty="0"/>
              <a:t>3. </a:t>
            </a:r>
            <a:r>
              <a:rPr lang="en-GB" b="0" dirty="0" err="1"/>
              <a:t>Internationaler</a:t>
            </a:r>
            <a:r>
              <a:rPr lang="en-GB" b="0" dirty="0"/>
              <a:t> Tag der </a:t>
            </a:r>
            <a:r>
              <a:rPr lang="en-GB" b="0" dirty="0" err="1"/>
              <a:t>biologischen</a:t>
            </a:r>
            <a:r>
              <a:rPr lang="en-GB" b="0" dirty="0"/>
              <a:t> </a:t>
            </a:r>
            <a:r>
              <a:rPr lang="en-GB" b="0" dirty="0" err="1"/>
              <a:t>Vielfalt</a:t>
            </a:r>
            <a:endParaRPr lang="en-GB" b="0" dirty="0"/>
          </a:p>
          <a:p>
            <a:pPr marL="0" indent="0">
              <a:buNone/>
            </a:pPr>
            <a:r>
              <a:rPr lang="en-GB" b="0" dirty="0"/>
              <a:t>4. Tag der </a:t>
            </a:r>
            <a:r>
              <a:rPr lang="en-GB" b="0" dirty="0" err="1"/>
              <a:t>Verkehrssicherheit</a:t>
            </a:r>
            <a:r>
              <a:rPr lang="en-GB" b="0" dirty="0"/>
              <a:t> in Deutschland</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Vielfalt</a:t>
            </a:r>
            <a:r>
              <a:rPr lang="en-GB" baseline="0" dirty="0"/>
              <a:t> [2326] </a:t>
            </a:r>
            <a:r>
              <a:rPr lang="en-GB" baseline="0" dirty="0" err="1"/>
              <a:t>Verkehr</a:t>
            </a:r>
            <a:r>
              <a:rPr lang="en-GB" baseline="0" dirty="0"/>
              <a:t> [2131] </a:t>
            </a:r>
            <a:r>
              <a:rPr lang="en-GB" baseline="0" dirty="0" err="1"/>
              <a:t>Sicherheit</a:t>
            </a:r>
            <a:r>
              <a:rPr lang="en-GB" baseline="0" dirty="0"/>
              <a:t> [776]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419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a:p>
            <a:endParaRPr lang="en-GB" b="1" dirty="0"/>
          </a:p>
          <a:p>
            <a:endParaRPr lang="en-GB" b="1" dirty="0"/>
          </a:p>
          <a:p>
            <a:r>
              <a:rPr lang="en-GB" b="1" dirty="0"/>
              <a:t>Transcript:</a:t>
            </a:r>
          </a:p>
          <a:p>
            <a:r>
              <a:rPr lang="en-GB" b="0" dirty="0"/>
              <a:t>5. Tag </a:t>
            </a:r>
            <a:r>
              <a:rPr lang="en-GB" b="0" dirty="0" err="1"/>
              <a:t>gegen</a:t>
            </a:r>
            <a:r>
              <a:rPr lang="en-GB" b="0" dirty="0"/>
              <a:t> </a:t>
            </a:r>
            <a:r>
              <a:rPr lang="en-GB" b="0" dirty="0" err="1"/>
              <a:t>Gewalt</a:t>
            </a:r>
            <a:r>
              <a:rPr lang="en-GB" b="0" dirty="0"/>
              <a:t> und </a:t>
            </a:r>
            <a:r>
              <a:rPr lang="en-GB" b="0" dirty="0" err="1"/>
              <a:t>Rassismus</a:t>
            </a:r>
            <a:r>
              <a:rPr lang="en-GB" b="0" dirty="0"/>
              <a:t> in </a:t>
            </a:r>
            <a:r>
              <a:rPr lang="en-GB" b="0" dirty="0" err="1"/>
              <a:t>Österreich</a:t>
            </a:r>
            <a:endParaRPr lang="en-GB" b="0" dirty="0"/>
          </a:p>
          <a:p>
            <a:r>
              <a:rPr lang="en-GB" b="0" dirty="0"/>
              <a:t>6. </a:t>
            </a:r>
            <a:r>
              <a:rPr lang="en-GB" b="0" dirty="0" err="1"/>
              <a:t>Internationaler</a:t>
            </a:r>
            <a:r>
              <a:rPr lang="en-GB" b="0" dirty="0"/>
              <a:t> Tag des </a:t>
            </a:r>
            <a:r>
              <a:rPr lang="en-GB" b="0" dirty="0" err="1"/>
              <a:t>Waldes</a:t>
            </a:r>
            <a:endParaRPr lang="en-GB" b="0" dirty="0"/>
          </a:p>
          <a:p>
            <a:r>
              <a:rPr lang="en-GB" b="0" dirty="0"/>
              <a:t>7. </a:t>
            </a:r>
            <a:r>
              <a:rPr lang="en-GB" b="0" dirty="0" err="1"/>
              <a:t>Volkstrauertag</a:t>
            </a:r>
            <a:r>
              <a:rPr lang="en-GB" b="0" dirty="0"/>
              <a:t> in Deutschland</a:t>
            </a:r>
          </a:p>
          <a:p>
            <a:r>
              <a:rPr lang="en-GB" b="0" dirty="0"/>
              <a:t>8. Tag der </a:t>
            </a:r>
            <a:r>
              <a:rPr lang="en-GB" b="0" dirty="0" err="1"/>
              <a:t>Vereinten</a:t>
            </a:r>
            <a:r>
              <a:rPr lang="en-GB" b="0" dirty="0"/>
              <a:t> </a:t>
            </a:r>
            <a:r>
              <a:rPr lang="en-GB" b="0" dirty="0" err="1"/>
              <a:t>Nationen</a:t>
            </a:r>
            <a:endParaRPr lang="en-GB" b="0" dirty="0"/>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Gewalt</a:t>
            </a:r>
            <a:r>
              <a:rPr lang="en-GB" baseline="0" dirty="0"/>
              <a:t> [1316] </a:t>
            </a:r>
            <a:r>
              <a:rPr lang="en-GB" baseline="0" dirty="0" err="1"/>
              <a:t>Rassismus</a:t>
            </a:r>
            <a:r>
              <a:rPr lang="en-GB" baseline="0" dirty="0"/>
              <a:t> [&gt;5000] Volk [1032] </a:t>
            </a:r>
            <a:r>
              <a:rPr lang="en-GB" baseline="0" dirty="0" err="1"/>
              <a:t>Trauer</a:t>
            </a:r>
            <a:r>
              <a:rPr lang="en-GB" baseline="0" dirty="0"/>
              <a:t> [3568] </a:t>
            </a:r>
            <a:r>
              <a:rPr lang="en-GB" baseline="0" dirty="0" err="1"/>
              <a:t>Vereinte</a:t>
            </a:r>
            <a:r>
              <a:rPr lang="en-GB" baseline="0" dirty="0"/>
              <a:t> </a:t>
            </a:r>
            <a:r>
              <a:rPr lang="en-GB" baseline="0" dirty="0" err="1"/>
              <a:t>Nationen</a:t>
            </a:r>
            <a:r>
              <a:rPr lang="en-GB" baseline="0" dirty="0"/>
              <a:t> [4181]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71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8531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[v] </a:t>
            </a:r>
            <a:r>
              <a:rPr lang="en-GB" baseline="0" dirty="0"/>
              <a:t>and then the </a:t>
            </a:r>
            <a:r>
              <a:rPr lang="en-GB" b="1" baseline="0" dirty="0"/>
              <a:t>source</a:t>
            </a:r>
            <a:r>
              <a:rPr lang="en-GB" baseline="0" dirty="0"/>
              <a:t> word again ‘</a:t>
            </a:r>
            <a:r>
              <a:rPr lang="en-GB" b="1" baseline="0" dirty="0" err="1"/>
              <a:t>vor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vor</a:t>
            </a:r>
            <a:r>
              <a:rPr lang="en-GB" sz="1200" b="1" baseline="0" dirty="0"/>
              <a:t> </a:t>
            </a:r>
            <a:r>
              <a:rPr lang="en-GB" sz="1200" baseline="0" dirty="0"/>
              <a:t>[55]; </a:t>
            </a:r>
            <a:r>
              <a:rPr lang="en-GB" sz="1200" b="1" baseline="0" dirty="0" err="1"/>
              <a:t>positiv</a:t>
            </a:r>
            <a:r>
              <a:rPr lang="en-GB" sz="1200" b="1" baseline="0" dirty="0"/>
              <a:t> </a:t>
            </a:r>
            <a:r>
              <a:rPr lang="en-GB" sz="1200" b="0" baseline="0" dirty="0"/>
              <a:t>[690] </a:t>
            </a:r>
            <a:r>
              <a:rPr lang="en-GB" sz="1200" b="1" baseline="0" dirty="0" err="1"/>
              <a:t>voll</a:t>
            </a:r>
            <a:r>
              <a:rPr lang="en-GB" sz="1200" b="1" baseline="0" dirty="0"/>
              <a:t> </a:t>
            </a:r>
            <a:r>
              <a:rPr lang="en-GB" sz="1200" baseline="0" dirty="0"/>
              <a:t>[357]; </a:t>
            </a:r>
            <a:r>
              <a:rPr lang="en-GB" sz="1200" b="1" baseline="0" dirty="0"/>
              <a:t>bevor</a:t>
            </a:r>
            <a:r>
              <a:rPr lang="en-GB" sz="1200" baseline="0" dirty="0"/>
              <a:t>[541]; </a:t>
            </a:r>
            <a:r>
              <a:rPr lang="en-GB" sz="1200" b="1" baseline="0" dirty="0" err="1"/>
              <a:t>vergessen</a:t>
            </a:r>
            <a:r>
              <a:rPr lang="en-GB" sz="1200" b="1" baseline="0" dirty="0"/>
              <a:t> </a:t>
            </a:r>
            <a:r>
              <a:rPr lang="en-GB" sz="1200" baseline="0" dirty="0"/>
              <a:t>[595]; </a:t>
            </a:r>
            <a:r>
              <a:rPr lang="en-GB" sz="1200" b="1" baseline="0" dirty="0" err="1"/>
              <a:t>Vater</a:t>
            </a:r>
            <a:r>
              <a:rPr lang="en-GB" sz="1200" b="1" baseline="0" dirty="0"/>
              <a:t> </a:t>
            </a:r>
            <a:r>
              <a:rPr lang="en-GB" sz="1200" baseline="0" dirty="0"/>
              <a:t>[216].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79680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1578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545507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introduce/consolidate SSC </a:t>
            </a:r>
            <a:r>
              <a:rPr lang="en-GB" b="1" baseline="0"/>
              <a:t>[v]</a:t>
            </a:r>
            <a:r>
              <a:rPr lang="en-GB" b="0" baseline="0"/>
              <a:t>, as opposed to </a:t>
            </a:r>
            <a:r>
              <a:rPr lang="en-GB" b="1" baseline="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Students </a:t>
            </a:r>
            <a:r>
              <a:rPr lang="en-GB" dirty="0"/>
              <a:t>may be surprised to hear the pronunciation of this German car manufacturer! Ask students to sound out the word before leading whole-class pronunciation.</a:t>
            </a:r>
          </a:p>
          <a:p>
            <a:r>
              <a:rPr lang="en-GB"/>
              <a:t>2.</a:t>
            </a:r>
            <a:r>
              <a:rPr lang="en-GB" baseline="0"/>
              <a:t> </a:t>
            </a:r>
            <a:r>
              <a:rPr lang="en-GB"/>
              <a:t>Students </a:t>
            </a:r>
            <a:r>
              <a:rPr lang="en-GB" dirty="0"/>
              <a:t>may also be interested in the translation of the word (</a:t>
            </a:r>
            <a:r>
              <a:rPr lang="en-GB" i="1" dirty="0"/>
              <a:t>the people’s car</a:t>
            </a:r>
            <a:r>
              <a:rPr lang="en-GB" i="0" dirty="0"/>
              <a:t>)., which is another example of compounding.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5914-3B98-4CC1-BDB6-BD89AD1700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F97C678-1525-4EB2-AC61-68F9D61DD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F9344D-F272-48AF-A0D0-85DECCFF3945}"/>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5" name="Footer Placeholder 4">
            <a:extLst>
              <a:ext uri="{FF2B5EF4-FFF2-40B4-BE49-F238E27FC236}">
                <a16:creationId xmlns:a16="http://schemas.microsoft.com/office/drawing/2014/main" id="{00DDF51B-3283-4C9E-9BD3-CD6FD49293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57ABDA-0FF1-4FA9-BE01-D1B3975371F8}"/>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3914351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0B91-94FB-49F7-8F6F-98293CEC24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7CB1D0-E2F2-4A72-A96B-66D47D9E4D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6C643F-5284-4867-B9F6-6E71957A4A2B}"/>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5" name="Footer Placeholder 4">
            <a:extLst>
              <a:ext uri="{FF2B5EF4-FFF2-40B4-BE49-F238E27FC236}">
                <a16:creationId xmlns:a16="http://schemas.microsoft.com/office/drawing/2014/main" id="{95D45FC6-F036-476E-93A1-6929A29428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50F942-A976-404C-AF59-F4F4F969903C}"/>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213905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1045A3-389E-4DDA-BD64-9794C616F2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7EFD48-FE8B-40A8-959E-D9B71889E5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238A67-4C39-4B59-996C-8101176C87CE}"/>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5" name="Footer Placeholder 4">
            <a:extLst>
              <a:ext uri="{FF2B5EF4-FFF2-40B4-BE49-F238E27FC236}">
                <a16:creationId xmlns:a16="http://schemas.microsoft.com/office/drawing/2014/main" id="{CD0CA1A0-31F1-4AE2-AAA4-F665E2081E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1AD9CB-B969-4082-AC16-D7FEBF2B8BD0}"/>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1252578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027105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212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67880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120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1568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76131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42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5769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A08B7-0A4C-4E32-A81A-2C5C4A79B8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F58C31-EE7F-4911-90C1-C75E4C26C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259D0B-866D-4972-9C4F-9F95C9C1A295}"/>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5" name="Footer Placeholder 4">
            <a:extLst>
              <a:ext uri="{FF2B5EF4-FFF2-40B4-BE49-F238E27FC236}">
                <a16:creationId xmlns:a16="http://schemas.microsoft.com/office/drawing/2014/main" id="{3A5E9FED-80E8-412D-BEEA-D8FF76ACD8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0782F4-CC71-4D41-8AB6-DDEA2136BB53}"/>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627714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261717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5968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0893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347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4462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5985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0837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7567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0376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04660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4B89-B359-4029-831D-19290AEAE1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6A1107D-4825-486A-995F-9D5ED4B88F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1CB9A-61F7-4B94-A518-3B88AC93D6CF}"/>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5" name="Footer Placeholder 4">
            <a:extLst>
              <a:ext uri="{FF2B5EF4-FFF2-40B4-BE49-F238E27FC236}">
                <a16:creationId xmlns:a16="http://schemas.microsoft.com/office/drawing/2014/main" id="{10A95688-BAFC-46C3-B52E-7E4609BB66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7DF6F9-129B-44BF-BB84-D7DE1EC0C22B}"/>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3639095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991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42495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471403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6286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286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265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761489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6113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8507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910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AC8A-F781-4D6D-90BD-A5C631D4ED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FDFE33-B026-46AC-BF6C-3A6FC6E723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629CF8-F8F2-4929-BB0F-D59B71B8F3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D8066DD-AAE8-438E-B416-F3FE2E243703}"/>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6" name="Footer Placeholder 5">
            <a:extLst>
              <a:ext uri="{FF2B5EF4-FFF2-40B4-BE49-F238E27FC236}">
                <a16:creationId xmlns:a16="http://schemas.microsoft.com/office/drawing/2014/main" id="{17C87BCA-3830-4816-BE6F-1EE3E334B9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A4AEC7-4443-4DA8-AC72-A1E787B296B2}"/>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1496765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124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35073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4485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5329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98071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832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6667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453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1FF5-BCE5-46AC-A09F-E6E2959E8C1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42F888-1C9F-45FA-B01C-1404191F8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A189C5-657D-47DB-B1F9-8885B380F2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71A016-B642-43C0-8B81-9F182BE66E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7F2AA3-E3F7-40FF-AF5A-B3A6432332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848128-7812-4D8C-9ED8-1758D69F3B50}"/>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8" name="Footer Placeholder 7">
            <a:extLst>
              <a:ext uri="{FF2B5EF4-FFF2-40B4-BE49-F238E27FC236}">
                <a16:creationId xmlns:a16="http://schemas.microsoft.com/office/drawing/2014/main" id="{922F6989-C744-4509-A80A-20359B27A2F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60D11BE-64C0-4637-88DA-64D658E55350}"/>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4187221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4A5A-DE1B-4EEE-9CDE-CFF03A9155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4B4EFF-65DD-4E4E-A6FE-E58D538E3E7B}"/>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4" name="Footer Placeholder 3">
            <a:extLst>
              <a:ext uri="{FF2B5EF4-FFF2-40B4-BE49-F238E27FC236}">
                <a16:creationId xmlns:a16="http://schemas.microsoft.com/office/drawing/2014/main" id="{3CA78D63-7723-4DDA-9B87-9E08A4DF4F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A19BB8-6458-40A0-B175-7330A72E132C}"/>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3447318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B32C6-CBDE-4BDD-B501-12D5CFF6D176}"/>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3" name="Footer Placeholder 2">
            <a:extLst>
              <a:ext uri="{FF2B5EF4-FFF2-40B4-BE49-F238E27FC236}">
                <a16:creationId xmlns:a16="http://schemas.microsoft.com/office/drawing/2014/main" id="{8692B7AF-D4A7-4A21-A959-D0EC47F201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7BEE5A-D89E-4523-AB4B-CCAACB5606E2}"/>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4281127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DAE2-8A3B-493B-8775-700591FD4F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DF1198-1FD4-4A56-A970-747A973E70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69478-2A2A-415B-9227-4EFCD2342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863D78-1BA3-4A43-B24C-3EC9344C8FC6}"/>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6" name="Footer Placeholder 5">
            <a:extLst>
              <a:ext uri="{FF2B5EF4-FFF2-40B4-BE49-F238E27FC236}">
                <a16:creationId xmlns:a16="http://schemas.microsoft.com/office/drawing/2014/main" id="{925AEB39-23F6-4268-AD30-D4CF40B833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29B308-21F9-49DD-BDFD-BB721A0D35E4}"/>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94852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474C-9F78-44FA-8D54-518DC3C4B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817FDAB-6842-4F96-91C0-2BCFCC5A93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19FE46E-DAEF-4D4F-8DC1-E9D94E1B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F9E584-40D8-4DF5-A52D-56E429B7E150}"/>
              </a:ext>
            </a:extLst>
          </p:cNvPr>
          <p:cNvSpPr>
            <a:spLocks noGrp="1"/>
          </p:cNvSpPr>
          <p:nvPr>
            <p:ph type="dt" sz="half" idx="10"/>
          </p:nvPr>
        </p:nvSpPr>
        <p:spPr/>
        <p:txBody>
          <a:bodyPr/>
          <a:lstStyle/>
          <a:p>
            <a:fld id="{9B6B60CD-C6B3-443B-8988-CA827D38C62F}" type="datetimeFigureOut">
              <a:rPr lang="en-GB" smtClean="0"/>
              <a:t>14/07/2022</a:t>
            </a:fld>
            <a:endParaRPr lang="en-GB"/>
          </a:p>
        </p:txBody>
      </p:sp>
      <p:sp>
        <p:nvSpPr>
          <p:cNvPr id="6" name="Footer Placeholder 5">
            <a:extLst>
              <a:ext uri="{FF2B5EF4-FFF2-40B4-BE49-F238E27FC236}">
                <a16:creationId xmlns:a16="http://schemas.microsoft.com/office/drawing/2014/main" id="{B947D120-D157-4F82-B56C-2A31C75189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8BE004-4BD9-49E3-B13B-6336D87D63CB}"/>
              </a:ext>
            </a:extLst>
          </p:cNvPr>
          <p:cNvSpPr>
            <a:spLocks noGrp="1"/>
          </p:cNvSpPr>
          <p:nvPr>
            <p:ph type="sldNum" sz="quarter" idx="12"/>
          </p:nvPr>
        </p:nvSpPr>
        <p:spPr/>
        <p:txBody>
          <a:bodyPr/>
          <a:lstStyle/>
          <a:p>
            <a:fld id="{6F53AC40-BB59-4D0F-A308-B6403EFC5CC9}" type="slidenum">
              <a:rPr lang="en-GB" smtClean="0"/>
              <a:t>‹#›</a:t>
            </a:fld>
            <a:endParaRPr lang="en-GB"/>
          </a:p>
        </p:txBody>
      </p:sp>
    </p:spTree>
    <p:extLst>
      <p:ext uri="{BB962C8B-B14F-4D97-AF65-F5344CB8AC3E}">
        <p14:creationId xmlns:p14="http://schemas.microsoft.com/office/powerpoint/2010/main" val="2007327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7837B2-DBE6-4D51-A061-CE28AB9FF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8DABF3D-4B3D-4AFF-AC42-EF4EF3ACCB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176F37F-DC1D-40A4-929E-F9B2CD5C89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9B6B60CD-C6B3-443B-8988-CA827D38C62F}" type="datetimeFigureOut">
              <a:rPr lang="en-GB" smtClean="0"/>
              <a:pPr/>
              <a:t>14/07/2022</a:t>
            </a:fld>
            <a:endParaRPr lang="en-GB" dirty="0"/>
          </a:p>
        </p:txBody>
      </p:sp>
      <p:sp>
        <p:nvSpPr>
          <p:cNvPr id="5" name="Footer Placeholder 4">
            <a:extLst>
              <a:ext uri="{FF2B5EF4-FFF2-40B4-BE49-F238E27FC236}">
                <a16:creationId xmlns:a16="http://schemas.microsoft.com/office/drawing/2014/main" id="{81ED59D3-3732-4450-B664-F0861CF41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29962774-18CA-4310-B385-E5E607A3E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6F53AC40-BB59-4D0F-A308-B6403EFC5CC9}" type="slidenum">
              <a:rPr lang="en-GB" smtClean="0"/>
              <a:pPr/>
              <a:t>‹#›</a:t>
            </a:fld>
            <a:endParaRPr lang="en-GB" dirty="0"/>
          </a:p>
        </p:txBody>
      </p:sp>
    </p:spTree>
    <p:extLst>
      <p:ext uri="{BB962C8B-B14F-4D97-AF65-F5344CB8AC3E}">
        <p14:creationId xmlns:p14="http://schemas.microsoft.com/office/powerpoint/2010/main" val="4139808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1594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781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475918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notesSlide" Target="../notesSlides/notesSlide10.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3.png"/><Relationship Id="rId5" Type="http://schemas.openxmlformats.org/officeDocument/2006/relationships/audio" Target="../media/audio10.wav"/><Relationship Id="rId15" Type="http://schemas.openxmlformats.org/officeDocument/2006/relationships/image" Target="../media/image17.jpeg"/><Relationship Id="rId10" Type="http://schemas.openxmlformats.org/officeDocument/2006/relationships/audio" Target="../media/audio15.wav"/><Relationship Id="rId19" Type="http://schemas.openxmlformats.org/officeDocument/2006/relationships/image" Target="../media/image21.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4.wav"/><Relationship Id="rId18" Type="http://schemas.openxmlformats.org/officeDocument/2006/relationships/image" Target="../media/image26.jpeg"/><Relationship Id="rId3" Type="http://schemas.openxmlformats.org/officeDocument/2006/relationships/image" Target="../media/image3.png"/><Relationship Id="rId21" Type="http://schemas.openxmlformats.org/officeDocument/2006/relationships/image" Target="../media/image29.png"/><Relationship Id="rId7" Type="http://schemas.openxmlformats.org/officeDocument/2006/relationships/audio" Target="../media/audio19.wav"/><Relationship Id="rId12" Type="http://schemas.openxmlformats.org/officeDocument/2006/relationships/audio" Target="../media/audio23.wav"/><Relationship Id="rId17"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2.wav"/><Relationship Id="rId5" Type="http://schemas.openxmlformats.org/officeDocument/2006/relationships/audio" Target="../media/audio17.wav"/><Relationship Id="rId15" Type="http://schemas.openxmlformats.org/officeDocument/2006/relationships/image" Target="../media/image23.jpeg"/><Relationship Id="rId10" Type="http://schemas.openxmlformats.org/officeDocument/2006/relationships/audio" Target="../media/audio21.wav"/><Relationship Id="rId19" Type="http://schemas.openxmlformats.org/officeDocument/2006/relationships/image" Target="../media/image27.gif"/><Relationship Id="rId4" Type="http://schemas.openxmlformats.org/officeDocument/2006/relationships/audio" Target="../media/audio16.wav"/><Relationship Id="rId9" Type="http://schemas.openxmlformats.org/officeDocument/2006/relationships/image" Target="../media/image22.jpeg"/><Relationship Id="rId14" Type="http://schemas.openxmlformats.org/officeDocument/2006/relationships/audio" Target="../media/audio25.wav"/><Relationship Id="rId22"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26.wav"/><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image" Target="../media/image3.png"/><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34.gif"/><Relationship Id="rId10" Type="http://schemas.openxmlformats.org/officeDocument/2006/relationships/audio" Target="../media/audio31.wav"/><Relationship Id="rId4" Type="http://schemas.openxmlformats.org/officeDocument/2006/relationships/image" Target="../media/image33.gif"/><Relationship Id="rId9" Type="http://schemas.openxmlformats.org/officeDocument/2006/relationships/audio" Target="../media/audio30.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4.jpe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3.png"/><Relationship Id="rId7" Type="http://schemas.openxmlformats.org/officeDocument/2006/relationships/audio" Target="../media/audio37.wav"/><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audio" Target="../media/audio36.wav"/><Relationship Id="rId10" Type="http://schemas.openxmlformats.org/officeDocument/2006/relationships/audio" Target="../media/audio40.wav"/><Relationship Id="rId4" Type="http://schemas.openxmlformats.org/officeDocument/2006/relationships/audio" Target="../media/audio35.wav"/><Relationship Id="rId9" Type="http://schemas.openxmlformats.org/officeDocument/2006/relationships/audio" Target="../media/audio39.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3.png"/><Relationship Id="rId7" Type="http://schemas.openxmlformats.org/officeDocument/2006/relationships/audio" Target="../media/audio43.wav"/><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image" Target="../media/image35.png"/><Relationship Id="rId9" Type="http://schemas.openxmlformats.org/officeDocument/2006/relationships/audio" Target="../media/audio45.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4.jpe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3.xml"/><Relationship Id="rId16"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37.gif"/><Relationship Id="rId4" Type="http://schemas.openxmlformats.org/officeDocument/2006/relationships/image" Target="../media/image36.gi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37.gif"/><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37.gif"/><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audio" Target="../media/audio47.wav"/><Relationship Id="rId5" Type="http://schemas.openxmlformats.org/officeDocument/2006/relationships/image" Target="../media/image37.gif"/><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audio" Target="../media/audio48.wav"/><Relationship Id="rId5" Type="http://schemas.openxmlformats.org/officeDocument/2006/relationships/image" Target="../media/image37.gif"/><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audio" Target="../media/audio49.wav"/><Relationship Id="rId5" Type="http://schemas.openxmlformats.org/officeDocument/2006/relationships/image" Target="../media/image37.gif"/><Relationship Id="rId4" Type="http://schemas.openxmlformats.org/officeDocument/2006/relationships/image" Target="../media/image36.gi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audio" Target="../media/audio50.wav"/><Relationship Id="rId5" Type="http://schemas.openxmlformats.org/officeDocument/2006/relationships/image" Target="../media/image37.gif"/><Relationship Id="rId4" Type="http://schemas.openxmlformats.org/officeDocument/2006/relationships/image" Target="../media/image36.gi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audio" Target="../media/audio51.wav"/><Relationship Id="rId5" Type="http://schemas.openxmlformats.org/officeDocument/2006/relationships/image" Target="../media/image37.gif"/><Relationship Id="rId4" Type="http://schemas.openxmlformats.org/officeDocument/2006/relationships/image" Target="../media/image36.gi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audio" Target="../media/audio52.wav"/><Relationship Id="rId5" Type="http://schemas.openxmlformats.org/officeDocument/2006/relationships/image" Target="../media/image37.gif"/><Relationship Id="rId4" Type="http://schemas.openxmlformats.org/officeDocument/2006/relationships/image" Target="../media/image36.gif"/></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audio" Target="../media/audio53.wav"/><Relationship Id="rId5" Type="http://schemas.openxmlformats.org/officeDocument/2006/relationships/image" Target="../media/image37.gif"/><Relationship Id="rId4" Type="http://schemas.openxmlformats.org/officeDocument/2006/relationships/image" Target="../media/image36.gi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audio" Target="../media/audio54.wav"/><Relationship Id="rId5" Type="http://schemas.openxmlformats.org/officeDocument/2006/relationships/image" Target="../media/image37.gif"/><Relationship Id="rId4" Type="http://schemas.openxmlformats.org/officeDocument/2006/relationships/image" Target="../media/image36.gif"/></Relationships>
</file>

<file path=ppt/slides/_rels/slide35.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58.wav"/><Relationship Id="rId18" Type="http://schemas.openxmlformats.org/officeDocument/2006/relationships/audio" Target="../media/audio62.wav"/><Relationship Id="rId3" Type="http://schemas.openxmlformats.org/officeDocument/2006/relationships/image" Target="../media/image3.png"/><Relationship Id="rId21" Type="http://schemas.openxmlformats.org/officeDocument/2006/relationships/image" Target="../media/image47.png"/><Relationship Id="rId7" Type="http://schemas.openxmlformats.org/officeDocument/2006/relationships/image" Target="../media/image41.png"/><Relationship Id="rId12" Type="http://schemas.openxmlformats.org/officeDocument/2006/relationships/audio" Target="../media/audio57.wav"/><Relationship Id="rId17" Type="http://schemas.openxmlformats.org/officeDocument/2006/relationships/audio" Target="../media/audio61.wav"/><Relationship Id="rId2" Type="http://schemas.openxmlformats.org/officeDocument/2006/relationships/notesSlide" Target="../notesSlides/notesSlide35.xml"/><Relationship Id="rId16" Type="http://schemas.openxmlformats.org/officeDocument/2006/relationships/audio" Target="../media/audio60.wav"/><Relationship Id="rId20" Type="http://schemas.openxmlformats.org/officeDocument/2006/relationships/image" Target="../media/image46.png"/><Relationship Id="rId1" Type="http://schemas.openxmlformats.org/officeDocument/2006/relationships/slideLayout" Target="../slideLayouts/slideLayout3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tiff"/><Relationship Id="rId15" Type="http://schemas.openxmlformats.org/officeDocument/2006/relationships/audio" Target="../media/audio59.wav"/><Relationship Id="rId10" Type="http://schemas.openxmlformats.org/officeDocument/2006/relationships/image" Target="../media/image42.png"/><Relationship Id="rId19"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audio" Target="../media/audio56.wav"/><Relationship Id="rId1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audio" Target="../media/audio68.wav"/><Relationship Id="rId18" Type="http://schemas.openxmlformats.org/officeDocument/2006/relationships/image" Target="../media/image50.png"/><Relationship Id="rId3" Type="http://schemas.openxmlformats.org/officeDocument/2006/relationships/image" Target="../media/image3.png"/><Relationship Id="rId21" Type="http://schemas.openxmlformats.org/officeDocument/2006/relationships/image" Target="../media/image53.png"/><Relationship Id="rId7" Type="http://schemas.openxmlformats.org/officeDocument/2006/relationships/image" Target="../media/image41.png"/><Relationship Id="rId12" Type="http://schemas.openxmlformats.org/officeDocument/2006/relationships/audio" Target="../media/audio67.wav"/><Relationship Id="rId17" Type="http://schemas.openxmlformats.org/officeDocument/2006/relationships/image" Target="../media/image49.png"/><Relationship Id="rId2" Type="http://schemas.openxmlformats.org/officeDocument/2006/relationships/notesSlide" Target="../notesSlides/notesSlide36.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37.xml"/><Relationship Id="rId6" Type="http://schemas.openxmlformats.org/officeDocument/2006/relationships/image" Target="../media/image40.png"/><Relationship Id="rId11" Type="http://schemas.openxmlformats.org/officeDocument/2006/relationships/audio" Target="../media/audio66.wav"/><Relationship Id="rId5" Type="http://schemas.openxmlformats.org/officeDocument/2006/relationships/image" Target="../media/image39.tiff"/><Relationship Id="rId15" Type="http://schemas.openxmlformats.org/officeDocument/2006/relationships/audio" Target="../media/audio70.wav"/><Relationship Id="rId10" Type="http://schemas.openxmlformats.org/officeDocument/2006/relationships/audio" Target="../media/audio65.wav"/><Relationship Id="rId19"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audio" Target="../media/audio64.wav"/><Relationship Id="rId14" Type="http://schemas.openxmlformats.org/officeDocument/2006/relationships/audio" Target="../media/audio69.wav"/><Relationship Id="rId22"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audio" Target="../media/audio73.wav"/><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37.xml"/><Relationship Id="rId6" Type="http://schemas.openxmlformats.org/officeDocument/2006/relationships/audio" Target="../media/audio72.wav"/><Relationship Id="rId5" Type="http://schemas.openxmlformats.org/officeDocument/2006/relationships/image" Target="../media/image55.png"/><Relationship Id="rId4" Type="http://schemas.openxmlformats.org/officeDocument/2006/relationships/audio" Target="../media/audio71.wav"/><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7.xml"/><Relationship Id="rId6" Type="http://schemas.openxmlformats.org/officeDocument/2006/relationships/audio" Target="../media/audio76.wav"/><Relationship Id="rId5" Type="http://schemas.openxmlformats.org/officeDocument/2006/relationships/audio" Target="../media/audio75.wav"/><Relationship Id="rId4" Type="http://schemas.openxmlformats.org/officeDocument/2006/relationships/audio" Target="../media/audio74.wav"/><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77.wav"/><Relationship Id="rId7" Type="http://schemas.openxmlformats.org/officeDocument/2006/relationships/audio" Target="../media/audio79.wav"/><Relationship Id="rId12"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audio" Target="../media/audio78.wav"/><Relationship Id="rId11" Type="http://schemas.openxmlformats.org/officeDocument/2006/relationships/image" Target="../media/image65.png"/><Relationship Id="rId5" Type="http://schemas.openxmlformats.org/officeDocument/2006/relationships/image" Target="../media/image3.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image" Target="../media/image67.gif"/><Relationship Id="rId3" Type="http://schemas.openxmlformats.org/officeDocument/2006/relationships/image" Target="../media/image3.png"/><Relationship Id="rId7" Type="http://schemas.openxmlformats.org/officeDocument/2006/relationships/audio" Target="../media/audio83.wav"/><Relationship Id="rId12"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7.xml"/><Relationship Id="rId6" Type="http://schemas.openxmlformats.org/officeDocument/2006/relationships/audio" Target="../media/audio82.wav"/><Relationship Id="rId11" Type="http://schemas.openxmlformats.org/officeDocument/2006/relationships/audio" Target="../media/audio87.wav"/><Relationship Id="rId5" Type="http://schemas.openxmlformats.org/officeDocument/2006/relationships/audio" Target="../media/audio81.wav"/><Relationship Id="rId10" Type="http://schemas.openxmlformats.org/officeDocument/2006/relationships/audio" Target="../media/audio86.wav"/><Relationship Id="rId4" Type="http://schemas.openxmlformats.org/officeDocument/2006/relationships/audio" Target="../media/audio80.wav"/><Relationship Id="rId9" Type="http://schemas.openxmlformats.org/officeDocument/2006/relationships/audio" Target="../media/audio85.wav"/></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8" Type="http://schemas.openxmlformats.org/officeDocument/2006/relationships/audio" Target="../media/audio88.wav"/><Relationship Id="rId3" Type="http://schemas.openxmlformats.org/officeDocument/2006/relationships/image" Target="../media/image3.png"/><Relationship Id="rId7"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37.xml"/><Relationship Id="rId6" Type="http://schemas.openxmlformats.org/officeDocument/2006/relationships/image" Target="../media/image70.jpeg"/><Relationship Id="rId11" Type="http://schemas.openxmlformats.org/officeDocument/2006/relationships/audio" Target="../media/audio91.wav"/><Relationship Id="rId5" Type="http://schemas.openxmlformats.org/officeDocument/2006/relationships/image" Target="../media/image69.jpeg"/><Relationship Id="rId10" Type="http://schemas.openxmlformats.org/officeDocument/2006/relationships/audio" Target="../media/audio90.wav"/><Relationship Id="rId4" Type="http://schemas.openxmlformats.org/officeDocument/2006/relationships/image" Target="../media/image68.jpeg"/><Relationship Id="rId9" Type="http://schemas.openxmlformats.org/officeDocument/2006/relationships/audio" Target="../media/audio89.wav"/></Relationships>
</file>

<file path=ppt/slides/_rels/slide44.xml.rels><?xml version="1.0" encoding="UTF-8" standalone="yes"?>
<Relationships xmlns="http://schemas.openxmlformats.org/package/2006/relationships"><Relationship Id="rId8" Type="http://schemas.openxmlformats.org/officeDocument/2006/relationships/audio" Target="../media/audio92.wav"/><Relationship Id="rId3" Type="http://schemas.openxmlformats.org/officeDocument/2006/relationships/image" Target="../media/image3.png"/><Relationship Id="rId7"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37.xml"/><Relationship Id="rId6" Type="http://schemas.openxmlformats.org/officeDocument/2006/relationships/image" Target="../media/image74.jpeg"/><Relationship Id="rId11" Type="http://schemas.openxmlformats.org/officeDocument/2006/relationships/audio" Target="../media/audio95.wav"/><Relationship Id="rId5" Type="http://schemas.openxmlformats.org/officeDocument/2006/relationships/image" Target="../media/image73.jpeg"/><Relationship Id="rId10" Type="http://schemas.openxmlformats.org/officeDocument/2006/relationships/audio" Target="../media/audio94.wav"/><Relationship Id="rId4" Type="http://schemas.openxmlformats.org/officeDocument/2006/relationships/image" Target="../media/image72.jpeg"/><Relationship Id="rId9" Type="http://schemas.openxmlformats.org/officeDocument/2006/relationships/audio" Target="../media/audio93.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[v]</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a:solidFill>
                  <a:prstClr val="white"/>
                </a:solidFill>
                <a:latin typeface="Century Gothic" panose="020B0502020202020204" pitchFamily="34" charset="0"/>
              </a:rPr>
              <a:t>24</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Minimalpaare</a:t>
            </a:r>
            <a:endParaRPr lang="en-GB" sz="3600" b="1" dirty="0">
              <a:solidFill>
                <a:schemeClr val="bg1"/>
              </a:solidFill>
            </a:endParaRPr>
          </a:p>
        </p:txBody>
      </p:sp>
      <p:cxnSp>
        <p:nvCxnSpPr>
          <p:cNvPr id="9" name="Straight Connector 8">
            <a:extLst>
              <a:ext uri="{FF2B5EF4-FFF2-40B4-BE49-F238E27FC236}">
                <a16:creationId xmlns:a16="http://schemas.microsoft.com/office/drawing/2014/main" id="{606097CE-F1F0-44C3-9978-352715359259}"/>
              </a:ext>
            </a:extLst>
          </p:cNvPr>
          <p:cNvCxnSpPr/>
          <p:nvPr/>
        </p:nvCxnSpPr>
        <p:spPr>
          <a:xfrm>
            <a:off x="-1441938" y="123092"/>
            <a:ext cx="0" cy="0"/>
          </a:xfrm>
          <a:prstGeom prst="line">
            <a:avLst/>
          </a:prstGeom>
        </p:spPr>
        <p:style>
          <a:lnRef idx="1">
            <a:schemeClr val="dk1"/>
          </a:lnRef>
          <a:fillRef idx="0">
            <a:schemeClr val="dk1"/>
          </a:fillRef>
          <a:effectRef idx="0">
            <a:schemeClr val="dk1"/>
          </a:effectRef>
          <a:fontRef idx="minor">
            <a:schemeClr val="tx1"/>
          </a:fontRef>
        </p:style>
      </p:cxnSp>
      <p:grpSp>
        <p:nvGrpSpPr>
          <p:cNvPr id="14" name="Group 13">
            <a:extLst>
              <a:ext uri="{FF2B5EF4-FFF2-40B4-BE49-F238E27FC236}">
                <a16:creationId xmlns:a16="http://schemas.microsoft.com/office/drawing/2014/main" id="{FC6D407B-60B5-4EE7-839A-66207EAEE90A}"/>
              </a:ext>
            </a:extLst>
          </p:cNvPr>
          <p:cNvGrpSpPr/>
          <p:nvPr/>
        </p:nvGrpSpPr>
        <p:grpSpPr>
          <a:xfrm>
            <a:off x="729584" y="1459523"/>
            <a:ext cx="10615175" cy="4448908"/>
            <a:chOff x="729584" y="1459523"/>
            <a:chExt cx="10615175" cy="4448908"/>
          </a:xfrm>
        </p:grpSpPr>
        <p:cxnSp>
          <p:nvCxnSpPr>
            <p:cNvPr id="11" name="Straight Connector 10">
              <a:extLst>
                <a:ext uri="{FF2B5EF4-FFF2-40B4-BE49-F238E27FC236}">
                  <a16:creationId xmlns:a16="http://schemas.microsoft.com/office/drawing/2014/main" id="{77895F2C-4D12-4FE1-9692-FC877F80118F}"/>
                </a:ext>
              </a:extLst>
            </p:cNvPr>
            <p:cNvCxnSpPr>
              <a:cxnSpLocks/>
            </p:cNvCxnSpPr>
            <p:nvPr/>
          </p:nvCxnSpPr>
          <p:spPr>
            <a:xfrm>
              <a:off x="5926015" y="1459523"/>
              <a:ext cx="0" cy="44489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13882C-53BC-4360-A4A6-E1F09F39D916}"/>
                </a:ext>
              </a:extLst>
            </p:cNvPr>
            <p:cNvCxnSpPr>
              <a:cxnSpLocks/>
            </p:cNvCxnSpPr>
            <p:nvPr/>
          </p:nvCxnSpPr>
          <p:spPr>
            <a:xfrm flipH="1">
              <a:off x="729584" y="3596601"/>
              <a:ext cx="10615175"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2" descr="Related image">
            <a:hlinkClick r:id="" action="ppaction://noaction">
              <a:snd r:embed="rId3" name="Das Vieh.wav"/>
            </a:hlinkClick>
            <a:extLst>
              <a:ext uri="{FF2B5EF4-FFF2-40B4-BE49-F238E27FC236}">
                <a16:creationId xmlns:a16="http://schemas.microsoft.com/office/drawing/2014/main" id="{BD6EE0EC-BA64-44BC-9C89-82D15A4A21D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768" y="1472026"/>
            <a:ext cx="1088364" cy="12262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8A61656-ECF4-4B14-A5F3-D344ACD234FA}"/>
              </a:ext>
            </a:extLst>
          </p:cNvPr>
          <p:cNvSpPr txBox="1"/>
          <p:nvPr/>
        </p:nvSpPr>
        <p:spPr>
          <a:xfrm>
            <a:off x="1307133" y="2904568"/>
            <a:ext cx="1405032"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a:t>
            </a:r>
            <a:r>
              <a:rPr lang="en-GB" sz="2200" dirty="0" err="1">
                <a:solidFill>
                  <a:schemeClr val="accent1">
                    <a:lumMod val="50000"/>
                  </a:schemeClr>
                </a:solidFill>
                <a:latin typeface="Century Gothic" panose="020B0502020202020204" pitchFamily="34" charset="0"/>
              </a:rPr>
              <a:t>ieh</a:t>
            </a:r>
            <a:endParaRPr lang="en-GB" sz="2200" dirty="0">
              <a:solidFill>
                <a:schemeClr val="accent1">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16F4D654-5136-46DF-9545-176AAE07C5CC}"/>
              </a:ext>
            </a:extLst>
          </p:cNvPr>
          <p:cNvSpPr txBox="1"/>
          <p:nvPr/>
        </p:nvSpPr>
        <p:spPr>
          <a:xfrm>
            <a:off x="3927229" y="2904570"/>
            <a:ext cx="811452" cy="430887"/>
          </a:xfrm>
          <a:prstGeom prst="rect">
            <a:avLst/>
          </a:prstGeom>
          <a:noFill/>
        </p:spPr>
        <p:txBody>
          <a:bodyPr wrap="square" rtlCol="0">
            <a:spAutoFit/>
          </a:bodyPr>
          <a:lstStyle/>
          <a:p>
            <a:r>
              <a:rPr lang="en-GB" sz="2200" b="1" dirty="0" err="1">
                <a:solidFill>
                  <a:schemeClr val="accent1">
                    <a:lumMod val="50000"/>
                  </a:schemeClr>
                </a:solidFill>
                <a:latin typeface="Century Gothic" panose="020B0502020202020204" pitchFamily="34" charset="0"/>
              </a:rPr>
              <a:t>w</a:t>
            </a:r>
            <a:r>
              <a:rPr lang="en-GB" sz="2200" dirty="0" err="1">
                <a:solidFill>
                  <a:schemeClr val="accent1">
                    <a:lumMod val="50000"/>
                  </a:schemeClr>
                </a:solidFill>
                <a:latin typeface="Century Gothic" panose="020B0502020202020204" pitchFamily="34" charset="0"/>
              </a:rPr>
              <a:t>ie</a:t>
            </a:r>
            <a:r>
              <a:rPr lang="en-GB" sz="2200" dirty="0">
                <a:solidFill>
                  <a:schemeClr val="accent1">
                    <a:lumMod val="50000"/>
                  </a:schemeClr>
                </a:solidFill>
                <a:latin typeface="Century Gothic" panose="020B0502020202020204" pitchFamily="34" charset="0"/>
              </a:rPr>
              <a:t>?</a:t>
            </a:r>
          </a:p>
        </p:txBody>
      </p:sp>
      <p:pic>
        <p:nvPicPr>
          <p:cNvPr id="19" name="Picture 10" descr="Image result for shrugging clipart">
            <a:hlinkClick r:id="" action="ppaction://noaction">
              <a:snd r:embed="rId4" name="Wie.wav"/>
            </a:hlinkClick>
            <a:extLst>
              <a:ext uri="{FF2B5EF4-FFF2-40B4-BE49-F238E27FC236}">
                <a16:creationId xmlns:a16="http://schemas.microsoft.com/office/drawing/2014/main" id="{783753EE-DB25-4DBB-9AC6-16328D4AB0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01547" y="1459523"/>
            <a:ext cx="1264419" cy="12644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 action="ppaction://noaction">
              <a:snd r:embed="rId6" name="Das Wetter.wav"/>
            </a:hlinkClick>
            <a:extLst>
              <a:ext uri="{FF2B5EF4-FFF2-40B4-BE49-F238E27FC236}">
                <a16:creationId xmlns:a16="http://schemas.microsoft.com/office/drawing/2014/main" id="{32F832DE-0D83-4442-BC17-F471AD5A9A9D}"/>
              </a:ext>
            </a:extLst>
          </p:cNvPr>
          <p:cNvPicPr>
            <a:picLocks noChangeAspect="1"/>
          </p:cNvPicPr>
          <p:nvPr/>
        </p:nvPicPr>
        <p:blipFill>
          <a:blip r:embed="rId14"/>
          <a:stretch>
            <a:fillRect/>
          </a:stretch>
        </p:blipFill>
        <p:spPr>
          <a:xfrm>
            <a:off x="9469783" y="1531798"/>
            <a:ext cx="1525192" cy="1396240"/>
          </a:xfrm>
          <a:prstGeom prst="rect">
            <a:avLst/>
          </a:prstGeom>
        </p:spPr>
      </p:pic>
      <p:grpSp>
        <p:nvGrpSpPr>
          <p:cNvPr id="21" name="Group 20">
            <a:extLst>
              <a:ext uri="{FF2B5EF4-FFF2-40B4-BE49-F238E27FC236}">
                <a16:creationId xmlns:a16="http://schemas.microsoft.com/office/drawing/2014/main" id="{437F5E89-AFF1-45D7-B901-0680B666B4FD}"/>
              </a:ext>
            </a:extLst>
          </p:cNvPr>
          <p:cNvGrpSpPr/>
          <p:nvPr/>
        </p:nvGrpSpPr>
        <p:grpSpPr>
          <a:xfrm>
            <a:off x="6807199" y="1284773"/>
            <a:ext cx="1964829" cy="1505610"/>
            <a:chOff x="2765091" y="3521518"/>
            <a:chExt cx="2545770" cy="2059079"/>
          </a:xfrm>
        </p:grpSpPr>
        <p:pic>
          <p:nvPicPr>
            <p:cNvPr id="22" name="Picture 4" descr="Image result for cousin clipart">
              <a:hlinkClick r:id="" action="ppaction://noaction">
                <a:snd r:embed="rId5" name="Der Vetter.wav"/>
              </a:hlinkClick>
              <a:extLst>
                <a:ext uri="{FF2B5EF4-FFF2-40B4-BE49-F238E27FC236}">
                  <a16:creationId xmlns:a16="http://schemas.microsoft.com/office/drawing/2014/main" id="{AE4EC155-555F-4F58-9A40-6799E48C133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65091" y="3521518"/>
              <a:ext cx="2545770" cy="2059079"/>
            </a:xfrm>
            <a:prstGeom prst="rect">
              <a:avLst/>
            </a:prstGeom>
            <a:noFill/>
            <a:extLst>
              <a:ext uri="{909E8E84-426E-40DD-AFC4-6F175D3DCCD1}">
                <a14:hiddenFill xmlns:a14="http://schemas.microsoft.com/office/drawing/2010/main">
                  <a:solidFill>
                    <a:srgbClr val="FFFFFF"/>
                  </a:solidFill>
                </a14:hiddenFill>
              </a:ext>
            </a:extLst>
          </p:spPr>
        </p:pic>
        <p:sp>
          <p:nvSpPr>
            <p:cNvPr id="23" name="Left-Right Arrow 34">
              <a:extLst>
                <a:ext uri="{FF2B5EF4-FFF2-40B4-BE49-F238E27FC236}">
                  <a16:creationId xmlns:a16="http://schemas.microsoft.com/office/drawing/2014/main" id="{E77FD8E6-DC44-4443-983E-FFCBAFC3FFEF}"/>
                </a:ext>
              </a:extLst>
            </p:cNvPr>
            <p:cNvSpPr/>
            <p:nvPr/>
          </p:nvSpPr>
          <p:spPr>
            <a:xfrm>
              <a:off x="4037976" y="5228705"/>
              <a:ext cx="379234" cy="174568"/>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30" name="TextBox 29">
            <a:extLst>
              <a:ext uri="{FF2B5EF4-FFF2-40B4-BE49-F238E27FC236}">
                <a16:creationId xmlns:a16="http://schemas.microsoft.com/office/drawing/2014/main" id="{2F4670B8-C8F4-4C88-8BB9-BDA1F5D1F3A6}"/>
              </a:ext>
            </a:extLst>
          </p:cNvPr>
          <p:cNvSpPr txBox="1"/>
          <p:nvPr/>
        </p:nvSpPr>
        <p:spPr>
          <a:xfrm>
            <a:off x="6807199" y="2904569"/>
            <a:ext cx="1964817"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der </a:t>
            </a:r>
            <a:r>
              <a:rPr lang="en-GB" sz="2200" b="1" dirty="0">
                <a:solidFill>
                  <a:schemeClr val="accent1">
                    <a:lumMod val="50000"/>
                  </a:schemeClr>
                </a:solidFill>
                <a:latin typeface="Century Gothic" panose="020B0502020202020204" pitchFamily="34" charset="0"/>
              </a:rPr>
              <a:t>V</a:t>
            </a:r>
            <a:r>
              <a:rPr lang="en-GB" sz="2200" dirty="0">
                <a:solidFill>
                  <a:schemeClr val="accent1">
                    <a:lumMod val="50000"/>
                  </a:schemeClr>
                </a:solidFill>
                <a:latin typeface="Century Gothic" panose="020B0502020202020204" pitchFamily="34" charset="0"/>
              </a:rPr>
              <a:t>etter</a:t>
            </a:r>
          </a:p>
        </p:txBody>
      </p:sp>
      <p:sp>
        <p:nvSpPr>
          <p:cNvPr id="31" name="TextBox 30">
            <a:extLst>
              <a:ext uri="{FF2B5EF4-FFF2-40B4-BE49-F238E27FC236}">
                <a16:creationId xmlns:a16="http://schemas.microsoft.com/office/drawing/2014/main" id="{8E3EA053-210E-4C5C-861E-55205147FA16}"/>
              </a:ext>
            </a:extLst>
          </p:cNvPr>
          <p:cNvSpPr txBox="1"/>
          <p:nvPr/>
        </p:nvSpPr>
        <p:spPr>
          <a:xfrm>
            <a:off x="9249970" y="2904568"/>
            <a:ext cx="1964817"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das </a:t>
            </a:r>
            <a:r>
              <a:rPr lang="en-GB" sz="2200" b="1" dirty="0">
                <a:solidFill>
                  <a:schemeClr val="accent1">
                    <a:lumMod val="50000"/>
                  </a:schemeClr>
                </a:solidFill>
                <a:latin typeface="Century Gothic" panose="020B0502020202020204" pitchFamily="34" charset="0"/>
              </a:rPr>
              <a:t>W</a:t>
            </a:r>
            <a:r>
              <a:rPr lang="en-GB" sz="2200" dirty="0">
                <a:solidFill>
                  <a:schemeClr val="accent1">
                    <a:lumMod val="50000"/>
                  </a:schemeClr>
                </a:solidFill>
                <a:latin typeface="Century Gothic" panose="020B0502020202020204" pitchFamily="34" charset="0"/>
              </a:rPr>
              <a:t>etter</a:t>
            </a:r>
          </a:p>
        </p:txBody>
      </p:sp>
      <p:pic>
        <p:nvPicPr>
          <p:cNvPr id="32" name="Picture 12" descr="Image result for hourglass clipart">
            <a:hlinkClick r:id="" action="ppaction://noaction">
              <a:snd r:embed="rId8" name="Das Weilchen.wav"/>
            </a:hlinkClick>
            <a:extLst>
              <a:ext uri="{FF2B5EF4-FFF2-40B4-BE49-F238E27FC236}">
                <a16:creationId xmlns:a16="http://schemas.microsoft.com/office/drawing/2014/main" id="{AFC38D69-7E06-4A3E-837A-7EEF8474CC4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0800000">
            <a:off x="3762783" y="4002405"/>
            <a:ext cx="1136971" cy="113697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5B959D2-1714-450D-A4E4-5C595A81C72C}"/>
              </a:ext>
            </a:extLst>
          </p:cNvPr>
          <p:cNvSpPr txBox="1"/>
          <p:nvPr/>
        </p:nvSpPr>
        <p:spPr>
          <a:xfrm>
            <a:off x="3293666" y="5302297"/>
            <a:ext cx="203026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a:t>
            </a:r>
            <a:r>
              <a:rPr lang="en-GB" sz="2200" dirty="0" err="1">
                <a:solidFill>
                  <a:schemeClr val="accent1">
                    <a:lumMod val="50000"/>
                  </a:schemeClr>
                </a:solidFill>
                <a:latin typeface="Century Gothic" panose="020B0502020202020204" pitchFamily="34" charset="0"/>
              </a:rPr>
              <a:t>eilchen</a:t>
            </a:r>
            <a:endParaRPr lang="en-GB" sz="2200" dirty="0">
              <a:solidFill>
                <a:schemeClr val="accent1">
                  <a:lumMod val="50000"/>
                </a:schemeClr>
              </a:solidFill>
              <a:latin typeface="Century Gothic" panose="020B0502020202020204" pitchFamily="34" charset="0"/>
            </a:endParaRPr>
          </a:p>
        </p:txBody>
      </p:sp>
      <p:pic>
        <p:nvPicPr>
          <p:cNvPr id="13314" name="Picture 2" descr="Pansy, Violet, Viola, Violaceae, Blossom">
            <a:hlinkClick r:id="" action="ppaction://noaction">
              <a:snd r:embed="rId7" name="Das Veilchen.wav"/>
            </a:hlinkClick>
            <a:extLst>
              <a:ext uri="{FF2B5EF4-FFF2-40B4-BE49-F238E27FC236}">
                <a16:creationId xmlns:a16="http://schemas.microsoft.com/office/drawing/2014/main" id="{5E95C3C4-C4E5-4F45-BDE5-CB3B9934079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05618" y="3991320"/>
            <a:ext cx="1264403" cy="114945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624BF75-918B-406B-8894-2BD0360728A9}"/>
              </a:ext>
            </a:extLst>
          </p:cNvPr>
          <p:cNvSpPr txBox="1"/>
          <p:nvPr/>
        </p:nvSpPr>
        <p:spPr>
          <a:xfrm>
            <a:off x="1003431" y="5302297"/>
            <a:ext cx="203026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a:t>
            </a:r>
            <a:r>
              <a:rPr lang="en-GB" sz="2200" dirty="0" err="1">
                <a:solidFill>
                  <a:schemeClr val="accent1">
                    <a:lumMod val="50000"/>
                  </a:schemeClr>
                </a:solidFill>
                <a:latin typeface="Century Gothic" panose="020B0502020202020204" pitchFamily="34" charset="0"/>
              </a:rPr>
              <a:t>eilchen</a:t>
            </a:r>
            <a:endParaRPr lang="en-GB" sz="2200" dirty="0">
              <a:solidFill>
                <a:schemeClr val="accent1">
                  <a:lumMod val="50000"/>
                </a:schemeClr>
              </a:solidFill>
              <a:latin typeface="Century Gothic" panose="020B0502020202020204" pitchFamily="34" charset="0"/>
            </a:endParaRPr>
          </a:p>
        </p:txBody>
      </p:sp>
      <p:pic>
        <p:nvPicPr>
          <p:cNvPr id="13316" name="Picture 4" descr="Green Yarn Clip Art">
            <a:hlinkClick r:id="" action="ppaction://noaction">
              <a:snd r:embed="rId10" name="Die Wolle.wav"/>
            </a:hlinkClick>
            <a:extLst>
              <a:ext uri="{FF2B5EF4-FFF2-40B4-BE49-F238E27FC236}">
                <a16:creationId xmlns:a16="http://schemas.microsoft.com/office/drawing/2014/main" id="{22C28771-755B-4B16-AF7A-0B03FDF0EBE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31401" y="4068211"/>
            <a:ext cx="1363574" cy="118631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B7ABB95-DFE2-42CF-B245-296708ADDAC6}"/>
              </a:ext>
            </a:extLst>
          </p:cNvPr>
          <p:cNvSpPr txBox="1"/>
          <p:nvPr/>
        </p:nvSpPr>
        <p:spPr>
          <a:xfrm>
            <a:off x="9492362" y="5337178"/>
            <a:ext cx="1473908"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die</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a:t>
            </a:r>
            <a:r>
              <a:rPr lang="en-GB" sz="2200" dirty="0" err="1">
                <a:solidFill>
                  <a:schemeClr val="accent1">
                    <a:lumMod val="50000"/>
                  </a:schemeClr>
                </a:solidFill>
                <a:latin typeface="Century Gothic" panose="020B0502020202020204" pitchFamily="34" charset="0"/>
              </a:rPr>
              <a:t>olle</a:t>
            </a:r>
            <a:endParaRPr lang="en-GB" sz="2200" dirty="0">
              <a:solidFill>
                <a:schemeClr val="accent1">
                  <a:lumMod val="50000"/>
                </a:schemeClr>
              </a:solidFill>
              <a:latin typeface="Century Gothic" panose="020B0502020202020204" pitchFamily="34" charset="0"/>
            </a:endParaRPr>
          </a:p>
        </p:txBody>
      </p:sp>
      <p:pic>
        <p:nvPicPr>
          <p:cNvPr id="13318" name="Picture 6" descr="Coffee, Mug, Full, Beverage, Cup">
            <a:hlinkClick r:id="" action="ppaction://noaction">
              <a:snd r:embed="rId9" name="Voll.wav"/>
            </a:hlinkClick>
            <a:extLst>
              <a:ext uri="{FF2B5EF4-FFF2-40B4-BE49-F238E27FC236}">
                <a16:creationId xmlns:a16="http://schemas.microsoft.com/office/drawing/2014/main" id="{1B4AD4E5-6317-4282-B76C-E8D827461D9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96916" y="4130592"/>
            <a:ext cx="1094041" cy="118631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A5F8E54-402B-46B5-BE50-7C2E143EDACD}"/>
              </a:ext>
            </a:extLst>
          </p:cNvPr>
          <p:cNvSpPr txBox="1"/>
          <p:nvPr/>
        </p:nvSpPr>
        <p:spPr>
          <a:xfrm>
            <a:off x="7442311" y="5337179"/>
            <a:ext cx="987297"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a:t>
            </a:r>
            <a:r>
              <a:rPr lang="en-GB" sz="2200" dirty="0" err="1">
                <a:solidFill>
                  <a:schemeClr val="accent1">
                    <a:lumMod val="50000"/>
                  </a:schemeClr>
                </a:solidFill>
                <a:latin typeface="Century Gothic" panose="020B0502020202020204" pitchFamily="34" charset="0"/>
              </a:rPr>
              <a:t>oll</a:t>
            </a:r>
            <a:endParaRPr lang="en-GB" sz="2200" dirty="0">
              <a:solidFill>
                <a:schemeClr val="accent1">
                  <a:lumMod val="50000"/>
                </a:schemeClr>
              </a:solidFill>
              <a:latin typeface="Century Gothic" panose="020B0502020202020204" pitchFamily="34" charset="0"/>
            </a:endParaRPr>
          </a:p>
        </p:txBody>
      </p:sp>
      <p:sp>
        <p:nvSpPr>
          <p:cNvPr id="27" name="Rounded Rectangle 11">
            <a:extLst>
              <a:ext uri="{FF2B5EF4-FFF2-40B4-BE49-F238E27FC236}">
                <a16:creationId xmlns:a16="http://schemas.microsoft.com/office/drawing/2014/main" id="{483D7EB9-C2AA-4190-98DE-925F861600E9}"/>
              </a:ext>
            </a:extLst>
          </p:cNvPr>
          <p:cNvSpPr/>
          <p:nvPr/>
        </p:nvSpPr>
        <p:spPr>
          <a:xfrm>
            <a:off x="9492362" y="247046"/>
            <a:ext cx="246496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83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as Vieh.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i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Der Vett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Das Wett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Das Veilchen.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Das Weilche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oll.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Die Wo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0" grpId="0"/>
      <p:bldP spid="31" grpId="0"/>
      <p:bldP spid="33" grpId="0"/>
      <p:bldP spid="35" grpId="0"/>
      <p:bldP spid="37"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64168" y="326125"/>
            <a:ext cx="5973097"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p>
        </p:txBody>
      </p:sp>
      <p:sp>
        <p:nvSpPr>
          <p:cNvPr id="6" name="TextBox 5">
            <a:hlinkClick r:id="" action="ppaction://noaction">
              <a:snd r:embed="rId4" name="Der Wikinger.wav"/>
            </a:hlinkClick>
            <a:extLst>
              <a:ext uri="{FF2B5EF4-FFF2-40B4-BE49-F238E27FC236}">
                <a16:creationId xmlns:a16="http://schemas.microsoft.com/office/drawing/2014/main" id="{69A6F050-7701-46FD-8CA8-77FD528FA112}"/>
              </a:ext>
            </a:extLst>
          </p:cNvPr>
          <p:cNvSpPr txBox="1"/>
          <p:nvPr/>
        </p:nvSpPr>
        <p:spPr>
          <a:xfrm>
            <a:off x="365334" y="1556460"/>
            <a:ext cx="468000" cy="40011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dirty="0">
                <a:solidFill>
                  <a:schemeClr val="bg1"/>
                </a:solidFill>
                <a:latin typeface="Century Gothic" panose="020B0502020202020204" pitchFamily="34" charset="0"/>
              </a:rPr>
              <a:t>1</a:t>
            </a:r>
          </a:p>
        </p:txBody>
      </p:sp>
      <p:sp>
        <p:nvSpPr>
          <p:cNvPr id="7" name="TextBox 6">
            <a:hlinkClick r:id="" action="ppaction://noaction">
              <a:snd r:embed="rId5" name="Schweden.wav"/>
            </a:hlinkClick>
            <a:extLst>
              <a:ext uri="{FF2B5EF4-FFF2-40B4-BE49-F238E27FC236}">
                <a16:creationId xmlns:a16="http://schemas.microsoft.com/office/drawing/2014/main" id="{7336681C-9B30-4673-AFB9-5CE73DD7CF13}"/>
              </a:ext>
            </a:extLst>
          </p:cNvPr>
          <p:cNvSpPr txBox="1"/>
          <p:nvPr/>
        </p:nvSpPr>
        <p:spPr>
          <a:xfrm>
            <a:off x="365334" y="2547699"/>
            <a:ext cx="468000" cy="40011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dirty="0">
                <a:solidFill>
                  <a:schemeClr val="bg1"/>
                </a:solidFill>
                <a:latin typeface="Century Gothic" panose="020B0502020202020204" pitchFamily="34" charset="0"/>
              </a:rPr>
              <a:t>2</a:t>
            </a:r>
          </a:p>
        </p:txBody>
      </p:sp>
      <p:sp>
        <p:nvSpPr>
          <p:cNvPr id="8" name="TextBox 7">
            <a:hlinkClick r:id="" action="ppaction://noaction">
              <a:snd r:embed="rId6" name="Der Vogel.wav"/>
            </a:hlinkClick>
            <a:extLst>
              <a:ext uri="{FF2B5EF4-FFF2-40B4-BE49-F238E27FC236}">
                <a16:creationId xmlns:a16="http://schemas.microsoft.com/office/drawing/2014/main" id="{54C07D8C-2651-4D3A-92CC-247BF3560FA5}"/>
              </a:ext>
            </a:extLst>
          </p:cNvPr>
          <p:cNvSpPr txBox="1"/>
          <p:nvPr/>
        </p:nvSpPr>
        <p:spPr>
          <a:xfrm>
            <a:off x="365334" y="3538938"/>
            <a:ext cx="468000" cy="40011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dirty="0">
                <a:solidFill>
                  <a:schemeClr val="bg1"/>
                </a:solidFill>
                <a:latin typeface="Century Gothic" panose="020B0502020202020204" pitchFamily="34" charset="0"/>
              </a:rPr>
              <a:t>3</a:t>
            </a:r>
          </a:p>
        </p:txBody>
      </p:sp>
      <p:sp>
        <p:nvSpPr>
          <p:cNvPr id="9" name="TextBox 8">
            <a:hlinkClick r:id="" action="ppaction://noaction">
              <a:snd r:embed="rId7" name="Die Krawatte.wav"/>
            </a:hlinkClick>
            <a:extLst>
              <a:ext uri="{FF2B5EF4-FFF2-40B4-BE49-F238E27FC236}">
                <a16:creationId xmlns:a16="http://schemas.microsoft.com/office/drawing/2014/main" id="{C86C7305-7EA8-4A9F-AAB5-4211BBEB13FC}"/>
              </a:ext>
            </a:extLst>
          </p:cNvPr>
          <p:cNvSpPr txBox="1"/>
          <p:nvPr/>
        </p:nvSpPr>
        <p:spPr>
          <a:xfrm>
            <a:off x="365334" y="4530177"/>
            <a:ext cx="468000" cy="40011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dirty="0">
                <a:solidFill>
                  <a:schemeClr val="bg1"/>
                </a:solidFill>
                <a:latin typeface="Century Gothic" panose="020B0502020202020204" pitchFamily="34" charset="0"/>
              </a:rPr>
              <a:t>4</a:t>
            </a:r>
          </a:p>
        </p:txBody>
      </p:sp>
      <p:sp>
        <p:nvSpPr>
          <p:cNvPr id="10" name="TextBox 9">
            <a:hlinkClick r:id="" action="ppaction://noaction">
              <a:snd r:embed="rId8" name="Das Viereck.wav"/>
            </a:hlinkClick>
            <a:extLst>
              <a:ext uri="{FF2B5EF4-FFF2-40B4-BE49-F238E27FC236}">
                <a16:creationId xmlns:a16="http://schemas.microsoft.com/office/drawing/2014/main" id="{A43988EF-A4D5-4095-9CEA-EC17AA5075FF}"/>
              </a:ext>
            </a:extLst>
          </p:cNvPr>
          <p:cNvSpPr txBox="1"/>
          <p:nvPr/>
        </p:nvSpPr>
        <p:spPr>
          <a:xfrm>
            <a:off x="365334" y="5521417"/>
            <a:ext cx="468000" cy="40011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dirty="0">
                <a:solidFill>
                  <a:schemeClr val="bg1"/>
                </a:solidFill>
                <a:latin typeface="Century Gothic" panose="020B0502020202020204" pitchFamily="34" charset="0"/>
              </a:rPr>
              <a:t>5</a:t>
            </a:r>
          </a:p>
        </p:txBody>
      </p:sp>
      <p:pic>
        <p:nvPicPr>
          <p:cNvPr id="18" name="Picture 12" descr="Image result for viking clipart">
            <a:extLst>
              <a:ext uri="{FF2B5EF4-FFF2-40B4-BE49-F238E27FC236}">
                <a16:creationId xmlns:a16="http://schemas.microsoft.com/office/drawing/2014/main" id="{5A135469-BD2D-4480-8812-AFC6C55FDB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0041" y="1401904"/>
            <a:ext cx="553775" cy="7092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noaction">
              <a:snd r:embed="rId10" name="Der Vater.wav"/>
            </a:hlinkClick>
            <a:extLst>
              <a:ext uri="{FF2B5EF4-FFF2-40B4-BE49-F238E27FC236}">
                <a16:creationId xmlns:a16="http://schemas.microsoft.com/office/drawing/2014/main" id="{A34FB149-B641-411C-ACBF-29FC6B3D29FC}"/>
              </a:ext>
            </a:extLst>
          </p:cNvPr>
          <p:cNvSpPr txBox="1"/>
          <p:nvPr/>
        </p:nvSpPr>
        <p:spPr>
          <a:xfrm>
            <a:off x="5973097" y="1556460"/>
            <a:ext cx="468000" cy="40011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dirty="0">
                <a:solidFill>
                  <a:schemeClr val="bg1"/>
                </a:solidFill>
                <a:latin typeface="Century Gothic" panose="020B0502020202020204" pitchFamily="34" charset="0"/>
              </a:rPr>
              <a:t>6</a:t>
            </a:r>
          </a:p>
        </p:txBody>
      </p:sp>
      <p:sp>
        <p:nvSpPr>
          <p:cNvPr id="20" name="TextBox 19">
            <a:hlinkClick r:id="" action="ppaction://noaction">
              <a:snd r:embed="rId11" name="Der Werwolf.wav"/>
            </a:hlinkClick>
            <a:extLst>
              <a:ext uri="{FF2B5EF4-FFF2-40B4-BE49-F238E27FC236}">
                <a16:creationId xmlns:a16="http://schemas.microsoft.com/office/drawing/2014/main" id="{C91E299A-C967-401D-AB98-0A3AF922965F}"/>
              </a:ext>
            </a:extLst>
          </p:cNvPr>
          <p:cNvSpPr txBox="1"/>
          <p:nvPr/>
        </p:nvSpPr>
        <p:spPr>
          <a:xfrm>
            <a:off x="5973097" y="2547699"/>
            <a:ext cx="468000" cy="40011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dirty="0">
                <a:solidFill>
                  <a:schemeClr val="bg1"/>
                </a:solidFill>
                <a:latin typeface="Century Gothic" panose="020B0502020202020204" pitchFamily="34" charset="0"/>
              </a:rPr>
              <a:t>7</a:t>
            </a:r>
          </a:p>
        </p:txBody>
      </p:sp>
      <p:sp>
        <p:nvSpPr>
          <p:cNvPr id="21" name="TextBox 20">
            <a:hlinkClick r:id="" action="ppaction://noaction">
              <a:snd r:embed="rId12" name="Wie viele.wav"/>
            </a:hlinkClick>
            <a:extLst>
              <a:ext uri="{FF2B5EF4-FFF2-40B4-BE49-F238E27FC236}">
                <a16:creationId xmlns:a16="http://schemas.microsoft.com/office/drawing/2014/main" id="{934BF94A-8229-4520-ADC2-E87BC787F470}"/>
              </a:ext>
            </a:extLst>
          </p:cNvPr>
          <p:cNvSpPr txBox="1"/>
          <p:nvPr/>
        </p:nvSpPr>
        <p:spPr>
          <a:xfrm>
            <a:off x="5973097" y="3538938"/>
            <a:ext cx="468000" cy="40011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dirty="0">
                <a:solidFill>
                  <a:schemeClr val="bg1"/>
                </a:solidFill>
                <a:latin typeface="Century Gothic" panose="020B0502020202020204" pitchFamily="34" charset="0"/>
              </a:rPr>
              <a:t>8</a:t>
            </a:r>
          </a:p>
        </p:txBody>
      </p:sp>
      <p:sp>
        <p:nvSpPr>
          <p:cNvPr id="22" name="TextBox 21">
            <a:hlinkClick r:id="" action="ppaction://noaction">
              <a:snd r:embed="rId13" name="Vierundzwanzig.wav"/>
            </a:hlinkClick>
            <a:extLst>
              <a:ext uri="{FF2B5EF4-FFF2-40B4-BE49-F238E27FC236}">
                <a16:creationId xmlns:a16="http://schemas.microsoft.com/office/drawing/2014/main" id="{67DBE85F-713A-4E69-86B7-AB7A2E01B08C}"/>
              </a:ext>
            </a:extLst>
          </p:cNvPr>
          <p:cNvSpPr txBox="1"/>
          <p:nvPr/>
        </p:nvSpPr>
        <p:spPr>
          <a:xfrm>
            <a:off x="5973097" y="4530177"/>
            <a:ext cx="468000" cy="40011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dirty="0">
                <a:solidFill>
                  <a:schemeClr val="bg1"/>
                </a:solidFill>
                <a:latin typeface="Century Gothic" panose="020B0502020202020204" pitchFamily="34" charset="0"/>
              </a:rPr>
              <a:t>9</a:t>
            </a:r>
          </a:p>
        </p:txBody>
      </p:sp>
      <p:sp>
        <p:nvSpPr>
          <p:cNvPr id="23" name="TextBox 22">
            <a:hlinkClick r:id="" action="ppaction://noaction">
              <a:snd r:embed="rId14" name="Warm.wav"/>
            </a:hlinkClick>
            <a:extLst>
              <a:ext uri="{FF2B5EF4-FFF2-40B4-BE49-F238E27FC236}">
                <a16:creationId xmlns:a16="http://schemas.microsoft.com/office/drawing/2014/main" id="{59D41A29-7D0D-40CC-82FF-036E301EFC85}"/>
              </a:ext>
            </a:extLst>
          </p:cNvPr>
          <p:cNvSpPr txBox="1"/>
          <p:nvPr/>
        </p:nvSpPr>
        <p:spPr>
          <a:xfrm>
            <a:off x="5973097" y="5536805"/>
            <a:ext cx="468000" cy="384721"/>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1900" dirty="0">
                <a:solidFill>
                  <a:schemeClr val="bg1"/>
                </a:solidFill>
                <a:latin typeface="Century Gothic" panose="020B0502020202020204" pitchFamily="34" charset="0"/>
              </a:rPr>
              <a:t>10</a:t>
            </a:r>
          </a:p>
        </p:txBody>
      </p:sp>
      <p:sp>
        <p:nvSpPr>
          <p:cNvPr id="2" name="TextBox 1">
            <a:extLst>
              <a:ext uri="{FF2B5EF4-FFF2-40B4-BE49-F238E27FC236}">
                <a16:creationId xmlns:a16="http://schemas.microsoft.com/office/drawing/2014/main" id="{BD9A26BA-0E88-4224-BD73-AB6F3C664824}"/>
              </a:ext>
            </a:extLst>
          </p:cNvPr>
          <p:cNvSpPr txBox="1"/>
          <p:nvPr/>
        </p:nvSpPr>
        <p:spPr>
          <a:xfrm>
            <a:off x="1946787" y="1556460"/>
            <a:ext cx="348061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 e r  W </a:t>
            </a:r>
            <a:r>
              <a:rPr lang="en-GB" sz="2200" dirty="0" err="1">
                <a:solidFill>
                  <a:schemeClr val="accent1">
                    <a:lumMod val="50000"/>
                  </a:schemeClr>
                </a:solidFill>
                <a:latin typeface="Century Gothic" panose="020B0502020202020204" pitchFamily="34" charset="0"/>
              </a:rPr>
              <a:t>i</a:t>
            </a:r>
            <a:r>
              <a:rPr lang="en-GB" sz="2200" dirty="0">
                <a:solidFill>
                  <a:schemeClr val="accent1">
                    <a:lumMod val="50000"/>
                  </a:schemeClr>
                </a:solidFill>
                <a:latin typeface="Century Gothic" panose="020B0502020202020204" pitchFamily="34" charset="0"/>
              </a:rPr>
              <a:t> k </a:t>
            </a:r>
            <a:r>
              <a:rPr lang="en-GB" sz="2200" dirty="0" err="1">
                <a:solidFill>
                  <a:schemeClr val="accent1">
                    <a:lumMod val="50000"/>
                  </a:schemeClr>
                </a:solidFill>
                <a:latin typeface="Century Gothic" panose="020B0502020202020204" pitchFamily="34" charset="0"/>
              </a:rPr>
              <a:t>i</a:t>
            </a:r>
            <a:r>
              <a:rPr lang="en-GB" sz="2200" dirty="0">
                <a:solidFill>
                  <a:schemeClr val="accent1">
                    <a:lumMod val="50000"/>
                  </a:schemeClr>
                </a:solidFill>
                <a:latin typeface="Century Gothic" panose="020B0502020202020204" pitchFamily="34" charset="0"/>
              </a:rPr>
              <a:t> n g e r</a:t>
            </a:r>
          </a:p>
        </p:txBody>
      </p:sp>
      <p:pic>
        <p:nvPicPr>
          <p:cNvPr id="24" name="Picture 20" descr="Image result for sweden clipart">
            <a:extLst>
              <a:ext uri="{FF2B5EF4-FFF2-40B4-BE49-F238E27FC236}">
                <a16:creationId xmlns:a16="http://schemas.microsoft.com/office/drawing/2014/main" id="{C204337F-F295-4EAB-9DE6-EDA23DB7641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1742" y="2349038"/>
            <a:ext cx="770371" cy="7703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B6EE097-0C3B-49A3-A7AC-5480E99B7D38}"/>
              </a:ext>
            </a:extLst>
          </p:cNvPr>
          <p:cNvSpPr txBox="1"/>
          <p:nvPr/>
        </p:nvSpPr>
        <p:spPr>
          <a:xfrm>
            <a:off x="1946787" y="2543852"/>
            <a:ext cx="348061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S c h w e d e n</a:t>
            </a:r>
          </a:p>
        </p:txBody>
      </p:sp>
      <p:pic>
        <p:nvPicPr>
          <p:cNvPr id="26" name="Picture 25">
            <a:extLst>
              <a:ext uri="{FF2B5EF4-FFF2-40B4-BE49-F238E27FC236}">
                <a16:creationId xmlns:a16="http://schemas.microsoft.com/office/drawing/2014/main" id="{D75BDBBD-DE62-43E9-849B-771860ABE131}"/>
              </a:ext>
            </a:extLst>
          </p:cNvPr>
          <p:cNvPicPr>
            <a:picLocks noChangeAspect="1"/>
          </p:cNvPicPr>
          <p:nvPr/>
        </p:nvPicPr>
        <p:blipFill>
          <a:blip r:embed="rId16"/>
          <a:stretch>
            <a:fillRect/>
          </a:stretch>
        </p:blipFill>
        <p:spPr>
          <a:xfrm>
            <a:off x="1150041" y="3429000"/>
            <a:ext cx="662072" cy="522338"/>
          </a:xfrm>
          <a:prstGeom prst="rect">
            <a:avLst/>
          </a:prstGeom>
        </p:spPr>
      </p:pic>
      <p:sp>
        <p:nvSpPr>
          <p:cNvPr id="27" name="TextBox 26">
            <a:extLst>
              <a:ext uri="{FF2B5EF4-FFF2-40B4-BE49-F238E27FC236}">
                <a16:creationId xmlns:a16="http://schemas.microsoft.com/office/drawing/2014/main" id="{918D475D-79C0-4BEC-A74D-664D9902BEC9}"/>
              </a:ext>
            </a:extLst>
          </p:cNvPr>
          <p:cNvSpPr txBox="1"/>
          <p:nvPr/>
        </p:nvSpPr>
        <p:spPr>
          <a:xfrm>
            <a:off x="1946787" y="3531244"/>
            <a:ext cx="348061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 e r   V o g e l</a:t>
            </a:r>
          </a:p>
        </p:txBody>
      </p:sp>
      <p:pic>
        <p:nvPicPr>
          <p:cNvPr id="28" name="Picture 27">
            <a:extLst>
              <a:ext uri="{FF2B5EF4-FFF2-40B4-BE49-F238E27FC236}">
                <a16:creationId xmlns:a16="http://schemas.microsoft.com/office/drawing/2014/main" id="{1EE578D2-4FFD-4B65-A304-F7FBCBDA86B7}"/>
              </a:ext>
            </a:extLst>
          </p:cNvPr>
          <p:cNvPicPr>
            <a:picLocks noChangeAspect="1"/>
          </p:cNvPicPr>
          <p:nvPr/>
        </p:nvPicPr>
        <p:blipFill>
          <a:blip r:embed="rId17"/>
          <a:stretch>
            <a:fillRect/>
          </a:stretch>
        </p:blipFill>
        <p:spPr>
          <a:xfrm>
            <a:off x="1228317" y="4350369"/>
            <a:ext cx="505520" cy="759725"/>
          </a:xfrm>
          <a:prstGeom prst="rect">
            <a:avLst/>
          </a:prstGeom>
        </p:spPr>
      </p:pic>
      <p:sp>
        <p:nvSpPr>
          <p:cNvPr id="29" name="TextBox 28">
            <a:extLst>
              <a:ext uri="{FF2B5EF4-FFF2-40B4-BE49-F238E27FC236}">
                <a16:creationId xmlns:a16="http://schemas.microsoft.com/office/drawing/2014/main" id="{8860E1D4-2E69-4219-8A30-2F686612A6C8}"/>
              </a:ext>
            </a:extLst>
          </p:cNvPr>
          <p:cNvSpPr txBox="1"/>
          <p:nvPr/>
        </p:nvSpPr>
        <p:spPr>
          <a:xfrm>
            <a:off x="1946786" y="4518636"/>
            <a:ext cx="348061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 </a:t>
            </a:r>
            <a:r>
              <a:rPr lang="en-GB" sz="2200" dirty="0" err="1">
                <a:solidFill>
                  <a:schemeClr val="accent1">
                    <a:lumMod val="50000"/>
                  </a:schemeClr>
                </a:solidFill>
                <a:latin typeface="Century Gothic" panose="020B0502020202020204" pitchFamily="34" charset="0"/>
              </a:rPr>
              <a:t>i</a:t>
            </a:r>
            <a:r>
              <a:rPr lang="en-GB" sz="2200" dirty="0">
                <a:solidFill>
                  <a:schemeClr val="accent1">
                    <a:lumMod val="50000"/>
                  </a:schemeClr>
                </a:solidFill>
                <a:latin typeface="Century Gothic" panose="020B0502020202020204" pitchFamily="34" charset="0"/>
              </a:rPr>
              <a:t> e  K r a w a t </a:t>
            </a:r>
            <a:r>
              <a:rPr lang="en-GB" sz="2200" dirty="0" err="1">
                <a:solidFill>
                  <a:schemeClr val="accent1">
                    <a:lumMod val="50000"/>
                  </a:schemeClr>
                </a:solidFill>
                <a:latin typeface="Century Gothic" panose="020B0502020202020204" pitchFamily="34" charset="0"/>
              </a:rPr>
              <a:t>t</a:t>
            </a:r>
            <a:r>
              <a:rPr lang="en-GB" sz="2200" dirty="0">
                <a:solidFill>
                  <a:schemeClr val="accent1">
                    <a:lumMod val="50000"/>
                  </a:schemeClr>
                </a:solidFill>
                <a:latin typeface="Century Gothic" panose="020B0502020202020204" pitchFamily="34" charset="0"/>
              </a:rPr>
              <a:t> e</a:t>
            </a:r>
          </a:p>
        </p:txBody>
      </p:sp>
      <p:pic>
        <p:nvPicPr>
          <p:cNvPr id="30" name="Picture 10" descr="Image result for dad clipart">
            <a:extLst>
              <a:ext uri="{FF2B5EF4-FFF2-40B4-BE49-F238E27FC236}">
                <a16:creationId xmlns:a16="http://schemas.microsoft.com/office/drawing/2014/main" id="{D715F4D8-81E6-49FE-80A9-27A6C9EC1F8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25655" y="1392040"/>
            <a:ext cx="643956" cy="7597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FAD0C4-ECA3-45DA-804F-309BE7C88AFE}"/>
              </a:ext>
            </a:extLst>
          </p:cNvPr>
          <p:cNvSpPr txBox="1"/>
          <p:nvPr/>
        </p:nvSpPr>
        <p:spPr>
          <a:xfrm>
            <a:off x="7828546" y="1525683"/>
            <a:ext cx="348061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 e r   V a t e r</a:t>
            </a:r>
          </a:p>
        </p:txBody>
      </p:sp>
      <p:pic>
        <p:nvPicPr>
          <p:cNvPr id="32" name="Picture 4" descr="Image result for werwolf clipart">
            <a:extLst>
              <a:ext uri="{FF2B5EF4-FFF2-40B4-BE49-F238E27FC236}">
                <a16:creationId xmlns:a16="http://schemas.microsoft.com/office/drawing/2014/main" id="{7B48EC29-C7B4-4B1A-816F-E27E1E70F4CB}"/>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6843649" y="2368655"/>
            <a:ext cx="607968" cy="7581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09DA0FA-35C0-4C2C-8778-5F206520C585}"/>
              </a:ext>
            </a:extLst>
          </p:cNvPr>
          <p:cNvSpPr txBox="1"/>
          <p:nvPr/>
        </p:nvSpPr>
        <p:spPr>
          <a:xfrm>
            <a:off x="7817876" y="2519158"/>
            <a:ext cx="348061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 e r   W e r w o l f</a:t>
            </a:r>
          </a:p>
        </p:txBody>
      </p:sp>
      <p:pic>
        <p:nvPicPr>
          <p:cNvPr id="34" name="Picture 33">
            <a:extLst>
              <a:ext uri="{FF2B5EF4-FFF2-40B4-BE49-F238E27FC236}">
                <a16:creationId xmlns:a16="http://schemas.microsoft.com/office/drawing/2014/main" id="{37AB1B13-96D0-4D21-85B6-3CFFB28C7CCA}"/>
              </a:ext>
            </a:extLst>
          </p:cNvPr>
          <p:cNvPicPr>
            <a:picLocks noChangeAspect="1"/>
          </p:cNvPicPr>
          <p:nvPr/>
        </p:nvPicPr>
        <p:blipFill>
          <a:blip r:embed="rId20"/>
          <a:stretch>
            <a:fillRect/>
          </a:stretch>
        </p:blipFill>
        <p:spPr>
          <a:xfrm>
            <a:off x="6759261" y="3405241"/>
            <a:ext cx="926327" cy="569854"/>
          </a:xfrm>
          <a:prstGeom prst="rect">
            <a:avLst/>
          </a:prstGeom>
        </p:spPr>
      </p:pic>
      <p:sp>
        <p:nvSpPr>
          <p:cNvPr id="35" name="TextBox 34">
            <a:extLst>
              <a:ext uri="{FF2B5EF4-FFF2-40B4-BE49-F238E27FC236}">
                <a16:creationId xmlns:a16="http://schemas.microsoft.com/office/drawing/2014/main" id="{0EBE6D85-132D-4946-BA9F-37396F4F091C}"/>
              </a:ext>
            </a:extLst>
          </p:cNvPr>
          <p:cNvSpPr txBox="1"/>
          <p:nvPr/>
        </p:nvSpPr>
        <p:spPr>
          <a:xfrm>
            <a:off x="7828545" y="3512633"/>
            <a:ext cx="348061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w i e   v </a:t>
            </a:r>
            <a:r>
              <a:rPr lang="en-GB" sz="2200" dirty="0" err="1">
                <a:solidFill>
                  <a:schemeClr val="accent1">
                    <a:lumMod val="50000"/>
                  </a:schemeClr>
                </a:solidFill>
                <a:latin typeface="Century Gothic" panose="020B0502020202020204" pitchFamily="34" charset="0"/>
              </a:rPr>
              <a:t>i</a:t>
            </a:r>
            <a:r>
              <a:rPr lang="en-GB" sz="2200" dirty="0">
                <a:solidFill>
                  <a:schemeClr val="accent1">
                    <a:lumMod val="50000"/>
                  </a:schemeClr>
                </a:solidFill>
                <a:latin typeface="Century Gothic" panose="020B0502020202020204" pitchFamily="34" charset="0"/>
              </a:rPr>
              <a:t> e l e ?</a:t>
            </a:r>
          </a:p>
        </p:txBody>
      </p:sp>
      <p:pic>
        <p:nvPicPr>
          <p:cNvPr id="36" name="Picture 28" descr="Image result for 24 clipart">
            <a:extLst>
              <a:ext uri="{FF2B5EF4-FFF2-40B4-BE49-F238E27FC236}">
                <a16:creationId xmlns:a16="http://schemas.microsoft.com/office/drawing/2014/main" id="{7EA0534D-C84E-48B2-80B5-F5E8404C1AE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02966" y="4448042"/>
            <a:ext cx="638915" cy="5643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E4E2D0-A160-4C87-995D-C7FA026311D8}"/>
              </a:ext>
            </a:extLst>
          </p:cNvPr>
          <p:cNvSpPr txBox="1"/>
          <p:nvPr/>
        </p:nvSpPr>
        <p:spPr>
          <a:xfrm>
            <a:off x="7817876" y="4506108"/>
            <a:ext cx="348061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v </a:t>
            </a:r>
            <a:r>
              <a:rPr lang="en-GB" sz="2200" dirty="0" err="1">
                <a:solidFill>
                  <a:schemeClr val="accent1">
                    <a:lumMod val="50000"/>
                  </a:schemeClr>
                </a:solidFill>
                <a:latin typeface="Century Gothic" panose="020B0502020202020204" pitchFamily="34" charset="0"/>
              </a:rPr>
              <a:t>i</a:t>
            </a:r>
            <a:r>
              <a:rPr lang="en-GB" sz="2200" dirty="0">
                <a:solidFill>
                  <a:schemeClr val="accent1">
                    <a:lumMod val="50000"/>
                  </a:schemeClr>
                </a:solidFill>
                <a:latin typeface="Century Gothic" panose="020B0502020202020204" pitchFamily="34" charset="0"/>
              </a:rPr>
              <a:t> e r u n d z w a n z </a:t>
            </a:r>
            <a:r>
              <a:rPr lang="en-GB" sz="2200" dirty="0" err="1">
                <a:solidFill>
                  <a:schemeClr val="accent1">
                    <a:lumMod val="50000"/>
                  </a:schemeClr>
                </a:solidFill>
                <a:latin typeface="Century Gothic" panose="020B0502020202020204" pitchFamily="34" charset="0"/>
              </a:rPr>
              <a:t>i</a:t>
            </a:r>
            <a:r>
              <a:rPr lang="en-GB" sz="2200" dirty="0">
                <a:solidFill>
                  <a:schemeClr val="accent1">
                    <a:lumMod val="50000"/>
                  </a:schemeClr>
                </a:solidFill>
                <a:latin typeface="Century Gothic" panose="020B0502020202020204" pitchFamily="34" charset="0"/>
              </a:rPr>
              <a:t> g</a:t>
            </a:r>
          </a:p>
        </p:txBody>
      </p:sp>
      <p:sp>
        <p:nvSpPr>
          <p:cNvPr id="40" name="TextBox 39">
            <a:extLst>
              <a:ext uri="{FF2B5EF4-FFF2-40B4-BE49-F238E27FC236}">
                <a16:creationId xmlns:a16="http://schemas.microsoft.com/office/drawing/2014/main" id="{A576267E-EFA8-44F8-8562-A98000C1074E}"/>
              </a:ext>
            </a:extLst>
          </p:cNvPr>
          <p:cNvSpPr txBox="1"/>
          <p:nvPr/>
        </p:nvSpPr>
        <p:spPr>
          <a:xfrm>
            <a:off x="1924491" y="5520672"/>
            <a:ext cx="348061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 a s   V </a:t>
            </a:r>
            <a:r>
              <a:rPr lang="en-GB" sz="2200" dirty="0" err="1">
                <a:solidFill>
                  <a:schemeClr val="accent1">
                    <a:lumMod val="50000"/>
                  </a:schemeClr>
                </a:solidFill>
                <a:latin typeface="Century Gothic" panose="020B0502020202020204" pitchFamily="34" charset="0"/>
              </a:rPr>
              <a:t>i</a:t>
            </a:r>
            <a:r>
              <a:rPr lang="en-GB" sz="2200" dirty="0">
                <a:solidFill>
                  <a:schemeClr val="accent1">
                    <a:lumMod val="50000"/>
                  </a:schemeClr>
                </a:solidFill>
                <a:latin typeface="Century Gothic" panose="020B0502020202020204" pitchFamily="34" charset="0"/>
              </a:rPr>
              <a:t> e r e c k</a:t>
            </a:r>
          </a:p>
        </p:txBody>
      </p:sp>
      <p:pic>
        <p:nvPicPr>
          <p:cNvPr id="14338" name="Picture 2" descr="Cold, Cool, Hot, Icon, Measure, Measurement, Symbol">
            <a:extLst>
              <a:ext uri="{FF2B5EF4-FFF2-40B4-BE49-F238E27FC236}">
                <a16:creationId xmlns:a16="http://schemas.microsoft.com/office/drawing/2014/main" id="{0CC9149F-012C-4A48-A71B-91C2197397D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75687" y="5368100"/>
            <a:ext cx="346928" cy="6938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4853D89-8792-4469-95DA-C7264680C7C8}"/>
              </a:ext>
            </a:extLst>
          </p:cNvPr>
          <p:cNvSpPr txBox="1"/>
          <p:nvPr/>
        </p:nvSpPr>
        <p:spPr>
          <a:xfrm>
            <a:off x="7828545" y="5499584"/>
            <a:ext cx="348061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w a r m</a:t>
            </a:r>
          </a:p>
        </p:txBody>
      </p:sp>
      <p:sp>
        <p:nvSpPr>
          <p:cNvPr id="43" name="TextBox 42">
            <a:extLst>
              <a:ext uri="{FF2B5EF4-FFF2-40B4-BE49-F238E27FC236}">
                <a16:creationId xmlns:a16="http://schemas.microsoft.com/office/drawing/2014/main" id="{43122D5F-4CB2-4FE7-BDE7-85D15359E8A4}"/>
              </a:ext>
            </a:extLst>
          </p:cNvPr>
          <p:cNvSpPr txBox="1"/>
          <p:nvPr/>
        </p:nvSpPr>
        <p:spPr>
          <a:xfrm>
            <a:off x="2771509" y="163839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44" name="TextBox 43">
            <a:extLst>
              <a:ext uri="{FF2B5EF4-FFF2-40B4-BE49-F238E27FC236}">
                <a16:creationId xmlns:a16="http://schemas.microsoft.com/office/drawing/2014/main" id="{22BBFED8-1C1C-4E4F-A90C-B5B6A06D7A0A}"/>
              </a:ext>
            </a:extLst>
          </p:cNvPr>
          <p:cNvSpPr txBox="1"/>
          <p:nvPr/>
        </p:nvSpPr>
        <p:spPr>
          <a:xfrm>
            <a:off x="2737748" y="2600459"/>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45" name="TextBox 44">
            <a:extLst>
              <a:ext uri="{FF2B5EF4-FFF2-40B4-BE49-F238E27FC236}">
                <a16:creationId xmlns:a16="http://schemas.microsoft.com/office/drawing/2014/main" id="{3FBE20BC-C5DF-48FE-9BCA-7D9BAF5C5FD2}"/>
              </a:ext>
            </a:extLst>
          </p:cNvPr>
          <p:cNvSpPr txBox="1"/>
          <p:nvPr/>
        </p:nvSpPr>
        <p:spPr>
          <a:xfrm>
            <a:off x="2800274" y="3590678"/>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46" name="TextBox 45">
            <a:extLst>
              <a:ext uri="{FF2B5EF4-FFF2-40B4-BE49-F238E27FC236}">
                <a16:creationId xmlns:a16="http://schemas.microsoft.com/office/drawing/2014/main" id="{FF33FFAC-71AB-4960-A633-0724BB7293F7}"/>
              </a:ext>
            </a:extLst>
          </p:cNvPr>
          <p:cNvSpPr txBox="1"/>
          <p:nvPr/>
        </p:nvSpPr>
        <p:spPr>
          <a:xfrm>
            <a:off x="3412000" y="4612110"/>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47" name="TextBox 46">
            <a:extLst>
              <a:ext uri="{FF2B5EF4-FFF2-40B4-BE49-F238E27FC236}">
                <a16:creationId xmlns:a16="http://schemas.microsoft.com/office/drawing/2014/main" id="{EC9DF9FB-0447-41BF-8DE8-9C662E880780}"/>
              </a:ext>
            </a:extLst>
          </p:cNvPr>
          <p:cNvSpPr txBox="1"/>
          <p:nvPr/>
        </p:nvSpPr>
        <p:spPr>
          <a:xfrm>
            <a:off x="2800274" y="5603350"/>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48" name="TextBox 47">
            <a:extLst>
              <a:ext uri="{FF2B5EF4-FFF2-40B4-BE49-F238E27FC236}">
                <a16:creationId xmlns:a16="http://schemas.microsoft.com/office/drawing/2014/main" id="{D59C0787-49DB-4291-AE8E-574090B98A12}"/>
              </a:ext>
            </a:extLst>
          </p:cNvPr>
          <p:cNvSpPr txBox="1"/>
          <p:nvPr/>
        </p:nvSpPr>
        <p:spPr>
          <a:xfrm>
            <a:off x="8702582" y="1597425"/>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49" name="TextBox 48">
            <a:extLst>
              <a:ext uri="{FF2B5EF4-FFF2-40B4-BE49-F238E27FC236}">
                <a16:creationId xmlns:a16="http://schemas.microsoft.com/office/drawing/2014/main" id="{5219C4BA-CFEE-440F-8AA9-9E309EBBA6A2}"/>
              </a:ext>
            </a:extLst>
          </p:cNvPr>
          <p:cNvSpPr txBox="1"/>
          <p:nvPr/>
        </p:nvSpPr>
        <p:spPr>
          <a:xfrm>
            <a:off x="8702582" y="2600459"/>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50" name="TextBox 49">
            <a:extLst>
              <a:ext uri="{FF2B5EF4-FFF2-40B4-BE49-F238E27FC236}">
                <a16:creationId xmlns:a16="http://schemas.microsoft.com/office/drawing/2014/main" id="{5652C869-16E8-4664-9484-A95E653865BC}"/>
              </a:ext>
            </a:extLst>
          </p:cNvPr>
          <p:cNvSpPr txBox="1"/>
          <p:nvPr/>
        </p:nvSpPr>
        <p:spPr>
          <a:xfrm>
            <a:off x="9454252" y="258866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51" name="TextBox 50">
            <a:extLst>
              <a:ext uri="{FF2B5EF4-FFF2-40B4-BE49-F238E27FC236}">
                <a16:creationId xmlns:a16="http://schemas.microsoft.com/office/drawing/2014/main" id="{976F5FC2-142C-43FB-8EDD-D9E5E66D1D5A}"/>
              </a:ext>
            </a:extLst>
          </p:cNvPr>
          <p:cNvSpPr txBox="1"/>
          <p:nvPr/>
        </p:nvSpPr>
        <p:spPr>
          <a:xfrm>
            <a:off x="7849274" y="361301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52" name="TextBox 51">
            <a:extLst>
              <a:ext uri="{FF2B5EF4-FFF2-40B4-BE49-F238E27FC236}">
                <a16:creationId xmlns:a16="http://schemas.microsoft.com/office/drawing/2014/main" id="{059FE08D-10C3-4A22-B868-2E0DE6F4EDE7}"/>
              </a:ext>
            </a:extLst>
          </p:cNvPr>
          <p:cNvSpPr txBox="1"/>
          <p:nvPr/>
        </p:nvSpPr>
        <p:spPr>
          <a:xfrm>
            <a:off x="8610012" y="3611598"/>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53" name="TextBox 52">
            <a:extLst>
              <a:ext uri="{FF2B5EF4-FFF2-40B4-BE49-F238E27FC236}">
                <a16:creationId xmlns:a16="http://schemas.microsoft.com/office/drawing/2014/main" id="{63AC6DA6-737A-4288-9B21-B29C966DB654}"/>
              </a:ext>
            </a:extLst>
          </p:cNvPr>
          <p:cNvSpPr txBox="1"/>
          <p:nvPr/>
        </p:nvSpPr>
        <p:spPr>
          <a:xfrm>
            <a:off x="7817876" y="4619070"/>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54" name="TextBox 53">
            <a:extLst>
              <a:ext uri="{FF2B5EF4-FFF2-40B4-BE49-F238E27FC236}">
                <a16:creationId xmlns:a16="http://schemas.microsoft.com/office/drawing/2014/main" id="{A591BBAA-09BB-4B45-939C-13F2538E40AF}"/>
              </a:ext>
            </a:extLst>
          </p:cNvPr>
          <p:cNvSpPr txBox="1"/>
          <p:nvPr/>
        </p:nvSpPr>
        <p:spPr>
          <a:xfrm>
            <a:off x="9619530" y="463301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55" name="TextBox 54">
            <a:extLst>
              <a:ext uri="{FF2B5EF4-FFF2-40B4-BE49-F238E27FC236}">
                <a16:creationId xmlns:a16="http://schemas.microsoft.com/office/drawing/2014/main" id="{0B906FD9-DCE9-4E8B-8D94-45865934F631}"/>
              </a:ext>
            </a:extLst>
          </p:cNvPr>
          <p:cNvSpPr txBox="1"/>
          <p:nvPr/>
        </p:nvSpPr>
        <p:spPr>
          <a:xfrm>
            <a:off x="7849274" y="5587961"/>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latin typeface="Century Gothic" panose="020B0502020202020204" pitchFamily="34" charset="0"/>
              </a:rPr>
              <a:t>__</a:t>
            </a:r>
          </a:p>
        </p:txBody>
      </p:sp>
      <p:sp>
        <p:nvSpPr>
          <p:cNvPr id="56" name="Rectangle 55">
            <a:extLst>
              <a:ext uri="{FF2B5EF4-FFF2-40B4-BE49-F238E27FC236}">
                <a16:creationId xmlns:a16="http://schemas.microsoft.com/office/drawing/2014/main" id="{5E329BC7-C4AD-4139-9A62-362035E697EB}"/>
              </a:ext>
            </a:extLst>
          </p:cNvPr>
          <p:cNvSpPr/>
          <p:nvPr/>
        </p:nvSpPr>
        <p:spPr>
          <a:xfrm>
            <a:off x="1194362" y="5429221"/>
            <a:ext cx="583796" cy="522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8" name="Rounded Rectangle 11">
            <a:extLst>
              <a:ext uri="{FF2B5EF4-FFF2-40B4-BE49-F238E27FC236}">
                <a16:creationId xmlns:a16="http://schemas.microsoft.com/office/drawing/2014/main" id="{483D7EB9-C2AA-4190-98DE-925F861600E9}"/>
              </a:ext>
            </a:extLst>
          </p:cNvPr>
          <p:cNvSpPr/>
          <p:nvPr/>
        </p:nvSpPr>
        <p:spPr>
          <a:xfrm>
            <a:off x="9492362" y="247046"/>
            <a:ext cx="246496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918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3097"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p>
        </p:txBody>
      </p:sp>
      <p:pic>
        <p:nvPicPr>
          <p:cNvPr id="18" name="Picture 12" descr="Image result for viking clipart">
            <a:extLst>
              <a:ext uri="{FF2B5EF4-FFF2-40B4-BE49-F238E27FC236}">
                <a16:creationId xmlns:a16="http://schemas.microsoft.com/office/drawing/2014/main" id="{5A135469-BD2D-4480-8812-AFC6C55FDB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693" y="1401904"/>
            <a:ext cx="553775" cy="709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9A26BA-0E88-4224-BD73-AB6F3C664824}"/>
              </a:ext>
            </a:extLst>
          </p:cNvPr>
          <p:cNvSpPr txBox="1"/>
          <p:nvPr/>
        </p:nvSpPr>
        <p:spPr>
          <a:xfrm>
            <a:off x="1485439" y="1556460"/>
            <a:ext cx="3480619"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 e r  W </a:t>
            </a:r>
            <a:r>
              <a:rPr lang="en-GB" sz="2200" dirty="0" err="1">
                <a:solidFill>
                  <a:schemeClr val="accent5">
                    <a:lumMod val="50000"/>
                  </a:schemeClr>
                </a:solidFill>
                <a:latin typeface="Century Gothic" panose="020B0502020202020204" pitchFamily="34" charset="0"/>
              </a:rPr>
              <a:t>i</a:t>
            </a:r>
            <a:r>
              <a:rPr lang="en-GB" sz="2200" dirty="0">
                <a:solidFill>
                  <a:schemeClr val="accent5">
                    <a:lumMod val="50000"/>
                  </a:schemeClr>
                </a:solidFill>
                <a:latin typeface="Century Gothic" panose="020B0502020202020204" pitchFamily="34" charset="0"/>
              </a:rPr>
              <a:t> k </a:t>
            </a:r>
            <a:r>
              <a:rPr lang="en-GB" sz="2200" dirty="0" err="1">
                <a:solidFill>
                  <a:schemeClr val="accent5">
                    <a:lumMod val="50000"/>
                  </a:schemeClr>
                </a:solidFill>
                <a:latin typeface="Century Gothic" panose="020B0502020202020204" pitchFamily="34" charset="0"/>
              </a:rPr>
              <a:t>i</a:t>
            </a:r>
            <a:r>
              <a:rPr lang="en-GB" sz="2200" dirty="0">
                <a:solidFill>
                  <a:schemeClr val="accent5">
                    <a:lumMod val="50000"/>
                  </a:schemeClr>
                </a:solidFill>
                <a:latin typeface="Century Gothic" panose="020B0502020202020204" pitchFamily="34" charset="0"/>
              </a:rPr>
              <a:t> n g e r</a:t>
            </a:r>
          </a:p>
        </p:txBody>
      </p:sp>
      <p:pic>
        <p:nvPicPr>
          <p:cNvPr id="24" name="Picture 20" descr="Image result for sweden clipart">
            <a:extLst>
              <a:ext uri="{FF2B5EF4-FFF2-40B4-BE49-F238E27FC236}">
                <a16:creationId xmlns:a16="http://schemas.microsoft.com/office/drawing/2014/main" id="{C204337F-F295-4EAB-9DE6-EDA23DB764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394" y="2349038"/>
            <a:ext cx="770371" cy="7703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B6EE097-0C3B-49A3-A7AC-5480E99B7D38}"/>
              </a:ext>
            </a:extLst>
          </p:cNvPr>
          <p:cNvSpPr txBox="1"/>
          <p:nvPr/>
        </p:nvSpPr>
        <p:spPr>
          <a:xfrm>
            <a:off x="1485439" y="2543852"/>
            <a:ext cx="3480619"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 c h w e d e n</a:t>
            </a:r>
          </a:p>
        </p:txBody>
      </p:sp>
      <p:pic>
        <p:nvPicPr>
          <p:cNvPr id="26" name="Picture 25">
            <a:extLst>
              <a:ext uri="{FF2B5EF4-FFF2-40B4-BE49-F238E27FC236}">
                <a16:creationId xmlns:a16="http://schemas.microsoft.com/office/drawing/2014/main" id="{D75BDBBD-DE62-43E9-849B-771860ABE131}"/>
              </a:ext>
            </a:extLst>
          </p:cNvPr>
          <p:cNvPicPr>
            <a:picLocks noChangeAspect="1"/>
          </p:cNvPicPr>
          <p:nvPr/>
        </p:nvPicPr>
        <p:blipFill>
          <a:blip r:embed="rId6"/>
          <a:stretch>
            <a:fillRect/>
          </a:stretch>
        </p:blipFill>
        <p:spPr>
          <a:xfrm>
            <a:off x="688693" y="3429000"/>
            <a:ext cx="662072" cy="522338"/>
          </a:xfrm>
          <a:prstGeom prst="rect">
            <a:avLst/>
          </a:prstGeom>
        </p:spPr>
      </p:pic>
      <p:sp>
        <p:nvSpPr>
          <p:cNvPr id="27" name="TextBox 26">
            <a:extLst>
              <a:ext uri="{FF2B5EF4-FFF2-40B4-BE49-F238E27FC236}">
                <a16:creationId xmlns:a16="http://schemas.microsoft.com/office/drawing/2014/main" id="{918D475D-79C0-4BEC-A74D-664D9902BEC9}"/>
              </a:ext>
            </a:extLst>
          </p:cNvPr>
          <p:cNvSpPr txBox="1"/>
          <p:nvPr/>
        </p:nvSpPr>
        <p:spPr>
          <a:xfrm>
            <a:off x="1485439" y="3531244"/>
            <a:ext cx="3480619"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 e r   V o g e l</a:t>
            </a:r>
          </a:p>
        </p:txBody>
      </p:sp>
      <p:pic>
        <p:nvPicPr>
          <p:cNvPr id="28" name="Picture 27">
            <a:extLst>
              <a:ext uri="{FF2B5EF4-FFF2-40B4-BE49-F238E27FC236}">
                <a16:creationId xmlns:a16="http://schemas.microsoft.com/office/drawing/2014/main" id="{1EE578D2-4FFD-4B65-A304-F7FBCBDA86B7}"/>
              </a:ext>
            </a:extLst>
          </p:cNvPr>
          <p:cNvPicPr>
            <a:picLocks noChangeAspect="1"/>
          </p:cNvPicPr>
          <p:nvPr/>
        </p:nvPicPr>
        <p:blipFill>
          <a:blip r:embed="rId7"/>
          <a:stretch>
            <a:fillRect/>
          </a:stretch>
        </p:blipFill>
        <p:spPr>
          <a:xfrm>
            <a:off x="766969" y="4350369"/>
            <a:ext cx="505520" cy="759725"/>
          </a:xfrm>
          <a:prstGeom prst="rect">
            <a:avLst/>
          </a:prstGeom>
        </p:spPr>
      </p:pic>
      <p:sp>
        <p:nvSpPr>
          <p:cNvPr id="29" name="TextBox 28">
            <a:extLst>
              <a:ext uri="{FF2B5EF4-FFF2-40B4-BE49-F238E27FC236}">
                <a16:creationId xmlns:a16="http://schemas.microsoft.com/office/drawing/2014/main" id="{8860E1D4-2E69-4219-8A30-2F686612A6C8}"/>
              </a:ext>
            </a:extLst>
          </p:cNvPr>
          <p:cNvSpPr txBox="1"/>
          <p:nvPr/>
        </p:nvSpPr>
        <p:spPr>
          <a:xfrm>
            <a:off x="1485438" y="4518636"/>
            <a:ext cx="3480619"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 </a:t>
            </a:r>
            <a:r>
              <a:rPr lang="en-GB" sz="2200" dirty="0" err="1">
                <a:solidFill>
                  <a:schemeClr val="accent5">
                    <a:lumMod val="50000"/>
                  </a:schemeClr>
                </a:solidFill>
                <a:latin typeface="Century Gothic" panose="020B0502020202020204" pitchFamily="34" charset="0"/>
              </a:rPr>
              <a:t>i</a:t>
            </a:r>
            <a:r>
              <a:rPr lang="en-GB" sz="2200" dirty="0">
                <a:solidFill>
                  <a:schemeClr val="accent5">
                    <a:lumMod val="50000"/>
                  </a:schemeClr>
                </a:solidFill>
                <a:latin typeface="Century Gothic" panose="020B0502020202020204" pitchFamily="34" charset="0"/>
              </a:rPr>
              <a:t> e  K r a w a t </a:t>
            </a:r>
            <a:r>
              <a:rPr lang="en-GB" sz="2200" dirty="0" err="1">
                <a:solidFill>
                  <a:schemeClr val="accent5">
                    <a:lumMod val="50000"/>
                  </a:schemeClr>
                </a:solidFill>
                <a:latin typeface="Century Gothic" panose="020B0502020202020204" pitchFamily="34" charset="0"/>
              </a:rPr>
              <a:t>t</a:t>
            </a:r>
            <a:r>
              <a:rPr lang="en-GB" sz="2200" dirty="0">
                <a:solidFill>
                  <a:schemeClr val="accent5">
                    <a:lumMod val="50000"/>
                  </a:schemeClr>
                </a:solidFill>
                <a:latin typeface="Century Gothic" panose="020B0502020202020204" pitchFamily="34" charset="0"/>
              </a:rPr>
              <a:t> e</a:t>
            </a:r>
          </a:p>
        </p:txBody>
      </p:sp>
      <p:pic>
        <p:nvPicPr>
          <p:cNvPr id="30" name="Picture 10" descr="Image result for dad clipart">
            <a:extLst>
              <a:ext uri="{FF2B5EF4-FFF2-40B4-BE49-F238E27FC236}">
                <a16:creationId xmlns:a16="http://schemas.microsoft.com/office/drawing/2014/main" id="{D715F4D8-81E6-49FE-80A9-27A6C9EC1F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3900" y="1422817"/>
            <a:ext cx="643956" cy="7597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FAD0C4-ECA3-45DA-804F-309BE7C88AFE}"/>
              </a:ext>
            </a:extLst>
          </p:cNvPr>
          <p:cNvSpPr txBox="1"/>
          <p:nvPr/>
        </p:nvSpPr>
        <p:spPr>
          <a:xfrm>
            <a:off x="6496791" y="1556460"/>
            <a:ext cx="3480619"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 e r   V a t e r</a:t>
            </a:r>
          </a:p>
        </p:txBody>
      </p:sp>
      <p:pic>
        <p:nvPicPr>
          <p:cNvPr id="32" name="Picture 4" descr="Image result for werwolf clipart">
            <a:extLst>
              <a:ext uri="{FF2B5EF4-FFF2-40B4-BE49-F238E27FC236}">
                <a16:creationId xmlns:a16="http://schemas.microsoft.com/office/drawing/2014/main" id="{7B48EC29-C7B4-4B1A-816F-E27E1E70F4C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11894" y="2399432"/>
            <a:ext cx="607968" cy="7581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09DA0FA-35C0-4C2C-8778-5F206520C585}"/>
              </a:ext>
            </a:extLst>
          </p:cNvPr>
          <p:cNvSpPr txBox="1"/>
          <p:nvPr/>
        </p:nvSpPr>
        <p:spPr>
          <a:xfrm>
            <a:off x="6486121" y="2549935"/>
            <a:ext cx="3480619"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 e r   W e r w o l f</a:t>
            </a:r>
          </a:p>
        </p:txBody>
      </p:sp>
      <p:pic>
        <p:nvPicPr>
          <p:cNvPr id="34" name="Picture 33">
            <a:extLst>
              <a:ext uri="{FF2B5EF4-FFF2-40B4-BE49-F238E27FC236}">
                <a16:creationId xmlns:a16="http://schemas.microsoft.com/office/drawing/2014/main" id="{37AB1B13-96D0-4D21-85B6-3CFFB28C7CCA}"/>
              </a:ext>
            </a:extLst>
          </p:cNvPr>
          <p:cNvPicPr>
            <a:picLocks noChangeAspect="1"/>
          </p:cNvPicPr>
          <p:nvPr/>
        </p:nvPicPr>
        <p:blipFill>
          <a:blip r:embed="rId10"/>
          <a:stretch>
            <a:fillRect/>
          </a:stretch>
        </p:blipFill>
        <p:spPr>
          <a:xfrm>
            <a:off x="5427506" y="3436018"/>
            <a:ext cx="926327" cy="569854"/>
          </a:xfrm>
          <a:prstGeom prst="rect">
            <a:avLst/>
          </a:prstGeom>
        </p:spPr>
      </p:pic>
      <p:sp>
        <p:nvSpPr>
          <p:cNvPr id="35" name="TextBox 34">
            <a:extLst>
              <a:ext uri="{FF2B5EF4-FFF2-40B4-BE49-F238E27FC236}">
                <a16:creationId xmlns:a16="http://schemas.microsoft.com/office/drawing/2014/main" id="{0EBE6D85-132D-4946-BA9F-37396F4F091C}"/>
              </a:ext>
            </a:extLst>
          </p:cNvPr>
          <p:cNvSpPr txBox="1"/>
          <p:nvPr/>
        </p:nvSpPr>
        <p:spPr>
          <a:xfrm>
            <a:off x="6496790" y="3543410"/>
            <a:ext cx="3480619"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w i e   v </a:t>
            </a:r>
            <a:r>
              <a:rPr lang="en-GB" sz="2200" dirty="0" err="1">
                <a:solidFill>
                  <a:schemeClr val="accent5">
                    <a:lumMod val="50000"/>
                  </a:schemeClr>
                </a:solidFill>
                <a:latin typeface="Century Gothic" panose="020B0502020202020204" pitchFamily="34" charset="0"/>
              </a:rPr>
              <a:t>i</a:t>
            </a:r>
            <a:r>
              <a:rPr lang="en-GB" sz="2200" dirty="0">
                <a:solidFill>
                  <a:schemeClr val="accent5">
                    <a:lumMod val="50000"/>
                  </a:schemeClr>
                </a:solidFill>
                <a:latin typeface="Century Gothic" panose="020B0502020202020204" pitchFamily="34" charset="0"/>
              </a:rPr>
              <a:t> e l e ?</a:t>
            </a:r>
          </a:p>
        </p:txBody>
      </p:sp>
      <p:pic>
        <p:nvPicPr>
          <p:cNvPr id="36" name="Picture 28" descr="Image result for 24 clipart">
            <a:extLst>
              <a:ext uri="{FF2B5EF4-FFF2-40B4-BE49-F238E27FC236}">
                <a16:creationId xmlns:a16="http://schemas.microsoft.com/office/drawing/2014/main" id="{7EA0534D-C84E-48B2-80B5-F5E8404C1A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71211" y="4478819"/>
            <a:ext cx="638915" cy="5643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E4E2D0-A160-4C87-995D-C7FA026311D8}"/>
              </a:ext>
            </a:extLst>
          </p:cNvPr>
          <p:cNvSpPr txBox="1"/>
          <p:nvPr/>
        </p:nvSpPr>
        <p:spPr>
          <a:xfrm>
            <a:off x="6486121" y="4536885"/>
            <a:ext cx="3480619"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v </a:t>
            </a:r>
            <a:r>
              <a:rPr lang="en-GB" sz="2200" dirty="0" err="1">
                <a:solidFill>
                  <a:schemeClr val="accent5">
                    <a:lumMod val="50000"/>
                  </a:schemeClr>
                </a:solidFill>
                <a:latin typeface="Century Gothic" panose="020B0502020202020204" pitchFamily="34" charset="0"/>
              </a:rPr>
              <a:t>i</a:t>
            </a:r>
            <a:r>
              <a:rPr lang="en-GB" sz="2200" dirty="0">
                <a:solidFill>
                  <a:schemeClr val="accent5">
                    <a:lumMod val="50000"/>
                  </a:schemeClr>
                </a:solidFill>
                <a:latin typeface="Century Gothic" panose="020B0502020202020204" pitchFamily="34" charset="0"/>
              </a:rPr>
              <a:t> e r u n d z w a n z </a:t>
            </a:r>
            <a:r>
              <a:rPr lang="en-GB" sz="2200" dirty="0" err="1">
                <a:solidFill>
                  <a:schemeClr val="accent5">
                    <a:lumMod val="50000"/>
                  </a:schemeClr>
                </a:solidFill>
                <a:latin typeface="Century Gothic" panose="020B0502020202020204" pitchFamily="34" charset="0"/>
              </a:rPr>
              <a:t>i</a:t>
            </a:r>
            <a:r>
              <a:rPr lang="en-GB" sz="2200" dirty="0">
                <a:solidFill>
                  <a:schemeClr val="accent5">
                    <a:lumMod val="50000"/>
                  </a:schemeClr>
                </a:solidFill>
                <a:latin typeface="Century Gothic" panose="020B0502020202020204" pitchFamily="34" charset="0"/>
              </a:rPr>
              <a:t> g</a:t>
            </a:r>
          </a:p>
        </p:txBody>
      </p:sp>
      <p:sp>
        <p:nvSpPr>
          <p:cNvPr id="39" name="Rectangle 38">
            <a:extLst>
              <a:ext uri="{FF2B5EF4-FFF2-40B4-BE49-F238E27FC236}">
                <a16:creationId xmlns:a16="http://schemas.microsoft.com/office/drawing/2014/main" id="{5E329BC7-C4AD-4139-9A62-362035E697EB}"/>
              </a:ext>
            </a:extLst>
          </p:cNvPr>
          <p:cNvSpPr/>
          <p:nvPr/>
        </p:nvSpPr>
        <p:spPr>
          <a:xfrm>
            <a:off x="727831" y="5429221"/>
            <a:ext cx="583796" cy="522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0" name="TextBox 39">
            <a:extLst>
              <a:ext uri="{FF2B5EF4-FFF2-40B4-BE49-F238E27FC236}">
                <a16:creationId xmlns:a16="http://schemas.microsoft.com/office/drawing/2014/main" id="{A576267E-EFA8-44F8-8562-A98000C1074E}"/>
              </a:ext>
            </a:extLst>
          </p:cNvPr>
          <p:cNvSpPr txBox="1"/>
          <p:nvPr/>
        </p:nvSpPr>
        <p:spPr>
          <a:xfrm>
            <a:off x="1485438" y="5506028"/>
            <a:ext cx="3480619"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 a s   V </a:t>
            </a:r>
            <a:r>
              <a:rPr lang="en-GB" sz="2200" dirty="0" err="1">
                <a:solidFill>
                  <a:schemeClr val="accent5">
                    <a:lumMod val="50000"/>
                  </a:schemeClr>
                </a:solidFill>
                <a:latin typeface="Century Gothic" panose="020B0502020202020204" pitchFamily="34" charset="0"/>
              </a:rPr>
              <a:t>i</a:t>
            </a:r>
            <a:r>
              <a:rPr lang="en-GB" sz="2200" dirty="0">
                <a:solidFill>
                  <a:schemeClr val="accent5">
                    <a:lumMod val="50000"/>
                  </a:schemeClr>
                </a:solidFill>
                <a:latin typeface="Century Gothic" panose="020B0502020202020204" pitchFamily="34" charset="0"/>
              </a:rPr>
              <a:t> e r e c k</a:t>
            </a:r>
          </a:p>
        </p:txBody>
      </p:sp>
      <p:pic>
        <p:nvPicPr>
          <p:cNvPr id="14338" name="Picture 2" descr="Cold, Cool, Hot, Icon, Measure, Measurement, Symbol">
            <a:extLst>
              <a:ext uri="{FF2B5EF4-FFF2-40B4-BE49-F238E27FC236}">
                <a16:creationId xmlns:a16="http://schemas.microsoft.com/office/drawing/2014/main" id="{0CC9149F-012C-4A48-A71B-91C2197397D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43932" y="5398877"/>
            <a:ext cx="346928" cy="6938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4853D89-8792-4469-95DA-C7264680C7C8}"/>
              </a:ext>
            </a:extLst>
          </p:cNvPr>
          <p:cNvSpPr txBox="1"/>
          <p:nvPr/>
        </p:nvSpPr>
        <p:spPr>
          <a:xfrm>
            <a:off x="6496790" y="5530361"/>
            <a:ext cx="3480619"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w a r m</a:t>
            </a:r>
          </a:p>
        </p:txBody>
      </p:sp>
      <p:sp>
        <p:nvSpPr>
          <p:cNvPr id="51" name="Rectangle 50"/>
          <p:cNvSpPr/>
          <p:nvPr/>
        </p:nvSpPr>
        <p:spPr>
          <a:xfrm>
            <a:off x="10792073" y="131299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52"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53"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54"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60</a:t>
            </a:r>
          </a:p>
        </p:txBody>
      </p:sp>
      <p:sp>
        <p:nvSpPr>
          <p:cNvPr id="55"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0</a:t>
            </a:r>
          </a:p>
        </p:txBody>
      </p:sp>
      <p:sp>
        <p:nvSpPr>
          <p:cNvPr id="65" name="Rectangle 64"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6"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dirty="0">
                <a:solidFill>
                  <a:prstClr val="white"/>
                </a:solidFill>
                <a:latin typeface="Century Gothic" panose="020B0502020202020204" pitchFamily="34" charset="0"/>
              </a:rPr>
              <a:t>LOS!</a:t>
            </a:r>
          </a:p>
        </p:txBody>
      </p:sp>
      <p:sp>
        <p:nvSpPr>
          <p:cNvPr id="67" name="Rectangle 66"/>
          <p:cNvSpPr/>
          <p:nvPr/>
        </p:nvSpPr>
        <p:spPr>
          <a:xfrm>
            <a:off x="9982147" y="54938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cxnSp>
        <p:nvCxnSpPr>
          <p:cNvPr id="68" name="Straight Connector 67"/>
          <p:cNvCxnSpPr/>
          <p:nvPr/>
        </p:nvCxnSpPr>
        <p:spPr>
          <a:xfrm>
            <a:off x="10103675" y="5489143"/>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0813222" y="13372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0"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dirty="0" err="1">
                <a:solidFill>
                  <a:srgbClr val="5B9BD5">
                    <a:lumMod val="50000"/>
                  </a:srgbClr>
                </a:solidFill>
                <a:latin typeface="Century Gothic" panose="020B0502020202020204" pitchFamily="34" charset="0"/>
              </a:rPr>
              <a:t>Sekunden</a:t>
            </a:r>
            <a:endParaRPr lang="en-GB" dirty="0">
              <a:solidFill>
                <a:srgbClr val="5B9BD5">
                  <a:lumMod val="50000"/>
                </a:srgbClr>
              </a:solidFill>
              <a:latin typeface="Century Gothic" panose="020B0502020202020204" pitchFamily="34" charset="0"/>
            </a:endParaRP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953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53"/>
                                        </p:tgtEl>
                                      </p:cBhvr>
                                    </p:animEffect>
                                    <p:set>
                                      <p:cBhvr>
                                        <p:cTn id="7" dur="1" fill="hold">
                                          <p:stCondLst>
                                            <p:cond delay="58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[v]</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2 Slide 11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87354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1301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Jetzt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hat Heidi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bisschen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Angst. Wo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Sie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telefoniert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sagt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Jaaa</a:t>
            </a:r>
            <a:r>
              <a:rPr lang="en-GB" sz="2400" dirty="0">
                <a:solidFill>
                  <a:schemeClr val="accent1">
                    <a:lumMod val="50000"/>
                  </a:schemeClr>
                </a:solidFill>
                <a:latin typeface="Century Gothic" panose="020B0502020202020204" pitchFamily="34" charset="0"/>
              </a:rPr>
              <a:t> … ich </a:t>
            </a:r>
            <a:r>
              <a:rPr lang="en-GB" sz="2400" dirty="0" err="1">
                <a:solidFill>
                  <a:schemeClr val="accent1">
                    <a:lumMod val="50000"/>
                  </a:schemeClr>
                </a:solidFill>
                <a:latin typeface="Century Gothic" panose="020B0502020202020204" pitchFamily="34" charset="0"/>
              </a:rPr>
              <a:t>brauche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eine</a:t>
            </a:r>
            <a:r>
              <a:rPr lang="en-GB" sz="2400" dirty="0">
                <a:solidFill>
                  <a:schemeClr val="accent1">
                    <a:lumMod val="50000"/>
                  </a:schemeClr>
                </a:solidFill>
                <a:latin typeface="Century Gothic" panose="020B0502020202020204" pitchFamily="34" charset="0"/>
              </a:rPr>
              <a:t> …“  </a:t>
            </a:r>
            <a:endPar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TextBox 16">
            <a:extLst>
              <a:ext uri="{FF2B5EF4-FFF2-40B4-BE49-F238E27FC236}">
                <a16:creationId xmlns:a16="http://schemas.microsoft.com/office/drawing/2014/main" id="{24DE4C35-3379-4897-A7DD-1CDA83543417}"/>
              </a:ext>
            </a:extLst>
          </p:cNvPr>
          <p:cNvSpPr txBox="1"/>
          <p:nvPr/>
        </p:nvSpPr>
        <p:spPr>
          <a:xfrm>
            <a:off x="4694312" y="3365862"/>
            <a:ext cx="2445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Wei</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D31685EC-B4CB-489D-AF60-0A64F70AF7B5}"/>
              </a:ext>
            </a:extLst>
          </p:cNvPr>
          <p:cNvSpPr txBox="1"/>
          <p:nvPr/>
        </p:nvSpPr>
        <p:spPr>
          <a:xfrm>
            <a:off x="7381228" y="3356964"/>
            <a:ext cx="2354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vie</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EF9001DA-9CAF-4C2E-BF6A-4351305817C8}"/>
              </a:ext>
            </a:extLst>
          </p:cNvPr>
          <p:cNvSpPr/>
          <p:nvPr/>
        </p:nvSpPr>
        <p:spPr>
          <a:xfrm>
            <a:off x="691876" y="5484197"/>
            <a:ext cx="1107151" cy="328753"/>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3" name="Picture 22">
            <a:extLst>
              <a:ext uri="{FF2B5EF4-FFF2-40B4-BE49-F238E27FC236}">
                <a16:creationId xmlns:a16="http://schemas.microsoft.com/office/drawing/2014/main" id="{625940DA-D514-4751-B535-172A74646519}"/>
              </a:ext>
            </a:extLst>
          </p:cNvPr>
          <p:cNvPicPr>
            <a:picLocks noChangeAspect="1"/>
          </p:cNvPicPr>
          <p:nvPr/>
        </p:nvPicPr>
        <p:blipFill>
          <a:blip r:embed="rId4"/>
          <a:stretch>
            <a:fillRect/>
          </a:stretch>
        </p:blipFill>
        <p:spPr>
          <a:xfrm flipH="1">
            <a:off x="300038" y="3649352"/>
            <a:ext cx="1671531" cy="2335376"/>
          </a:xfrm>
          <a:prstGeom prst="rect">
            <a:avLst/>
          </a:prstGeom>
        </p:spPr>
      </p:pic>
      <p:pic>
        <p:nvPicPr>
          <p:cNvPr id="8194" name="Picture 2" descr="Phone Clip Art">
            <a:extLst>
              <a:ext uri="{FF2B5EF4-FFF2-40B4-BE49-F238E27FC236}">
                <a16:creationId xmlns:a16="http://schemas.microsoft.com/office/drawing/2014/main" id="{4E578272-388F-4556-9D97-80CEE74D59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291" y="4707893"/>
            <a:ext cx="1107151" cy="1129979"/>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5FB5531-5769-4014-9E7E-0E40988EB042}"/>
              </a:ext>
            </a:extLst>
          </p:cNvPr>
          <p:cNvSpPr/>
          <p:nvPr/>
        </p:nvSpPr>
        <p:spPr>
          <a:xfrm>
            <a:off x="3533614" y="2897169"/>
            <a:ext cx="6369803" cy="1504365"/>
          </a:xfrm>
          <a:prstGeom prst="wedgeRoundRectCallout">
            <a:avLst>
              <a:gd name="adj1" fmla="val -63198"/>
              <a:gd name="adj2" fmla="val 52422"/>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7C6850BB-2C29-4A15-9CB5-84E0F3D19627}"/>
              </a:ext>
            </a:extLst>
          </p:cNvPr>
          <p:cNvSpPr/>
          <p:nvPr/>
        </p:nvSpPr>
        <p:spPr>
          <a:xfrm>
            <a:off x="4629605" y="3268831"/>
            <a:ext cx="2081290"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Action Button: Custom 16">
            <a:hlinkClick r:id="" action="ppaction://noaction" highlightClick="1">
              <a:snd r:embed="rId6" name="weile.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8</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136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[v]</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4472C4">
                    <a:lumMod val="50000"/>
                  </a:srgbClr>
                </a:solidFill>
                <a:latin typeface="Century Gothic" panose="020F0302020204030204"/>
              </a:rPr>
              <a:t>Y7 T3.2 Week 6 Slide 20</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760241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[v]</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4472C4">
                    <a:lumMod val="50000"/>
                  </a:srgbClr>
                </a:solidFill>
                <a:latin typeface="Century Gothic" panose="020F0302020204030204"/>
              </a:rPr>
              <a:t>Y8 T1.1 Week 7 Slides 3; 4; 18</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3677247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br>
              <a:rPr lang="en-GB" sz="1400" b="1" dirty="0"/>
            </a:br>
            <a:endParaRPr lang="en-GB" dirty="0"/>
          </a:p>
        </p:txBody>
      </p:sp>
      <p:pic>
        <p:nvPicPr>
          <p:cNvPr id="4" name="Picture 3" descr="man in front of wal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375" y="403687"/>
            <a:ext cx="4447250" cy="4031422"/>
          </a:xfrm>
          <a:prstGeom prst="rect">
            <a:avLst/>
          </a:prstGeom>
        </p:spPr>
      </p:pic>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652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6">
            <a:extLst>
              <a:ext uri="{FF2B5EF4-FFF2-40B4-BE49-F238E27FC236}">
                <a16:creationId xmlns:a16="http://schemas.microsoft.com/office/drawing/2014/main" id="{41025C73-B7BE-47D4-9096-0617A6507B52}"/>
              </a:ext>
            </a:extLst>
          </p:cNvPr>
          <p:cNvGraphicFramePr>
            <a:graphicFrameLocks noGrp="1"/>
          </p:cNvGraphicFramePr>
          <p:nvPr/>
        </p:nvGraphicFramePr>
        <p:xfrm>
          <a:off x="1769166" y="2064434"/>
          <a:ext cx="9293701" cy="3561522"/>
        </p:xfrm>
        <a:graphic>
          <a:graphicData uri="http://schemas.openxmlformats.org/drawingml/2006/table">
            <a:tbl>
              <a:tblPr firstRow="1" bandRow="1">
                <a:tableStyleId>{00A15C55-8517-42AA-B614-E9B94910E393}</a:tableStyleId>
              </a:tblPr>
              <a:tblGrid>
                <a:gridCol w="983031">
                  <a:extLst>
                    <a:ext uri="{9D8B030D-6E8A-4147-A177-3AD203B41FA5}">
                      <a16:colId xmlns:a16="http://schemas.microsoft.com/office/drawing/2014/main" val="2607353726"/>
                    </a:ext>
                  </a:extLst>
                </a:gridCol>
                <a:gridCol w="4867803">
                  <a:extLst>
                    <a:ext uri="{9D8B030D-6E8A-4147-A177-3AD203B41FA5}">
                      <a16:colId xmlns:a16="http://schemas.microsoft.com/office/drawing/2014/main" val="1600817978"/>
                    </a:ext>
                  </a:extLst>
                </a:gridCol>
                <a:gridCol w="1680572">
                  <a:extLst>
                    <a:ext uri="{9D8B030D-6E8A-4147-A177-3AD203B41FA5}">
                      <a16:colId xmlns:a16="http://schemas.microsoft.com/office/drawing/2014/main" val="4128092149"/>
                    </a:ext>
                  </a:extLst>
                </a:gridCol>
                <a:gridCol w="1762295">
                  <a:extLst>
                    <a:ext uri="{9D8B030D-6E8A-4147-A177-3AD203B41FA5}">
                      <a16:colId xmlns:a16="http://schemas.microsoft.com/office/drawing/2014/main" val="2609792770"/>
                    </a:ext>
                  </a:extLst>
                </a:gridCol>
              </a:tblGrid>
              <a:tr h="497067">
                <a:tc>
                  <a:txBody>
                    <a:bodyPr/>
                    <a:lstStyle/>
                    <a:p>
                      <a:endParaRPr lang="en-GB" sz="2400" dirty="0"/>
                    </a:p>
                  </a:txBody>
                  <a:tcPr>
                    <a:noFill/>
                  </a:tcPr>
                </a:tc>
                <a:tc>
                  <a:txBody>
                    <a:bodyPr/>
                    <a:lstStyle/>
                    <a:p>
                      <a:endParaRPr lang="en-GB" sz="24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u="none" strike="noStrike" kern="1200" cap="none" spc="0" normalizeH="0" baseline="0" noProof="0" dirty="0">
                          <a:ln>
                            <a:noFill/>
                          </a:ln>
                          <a:solidFill>
                            <a:schemeClr val="accent5">
                              <a:lumMod val="50000"/>
                            </a:schemeClr>
                          </a:solidFill>
                          <a:effectLst/>
                          <a:uLnTx/>
                          <a:uFillTx/>
                        </a:rPr>
                        <a:t>[V]</a:t>
                      </a:r>
                      <a:endParaRPr lang="en-GB" sz="3200" b="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accent5">
                              <a:lumMod val="50000"/>
                            </a:schemeClr>
                          </a:solidFill>
                        </a:rPr>
                        <a:t>[W]</a:t>
                      </a:r>
                      <a:endParaRPr lang="en-GB" sz="3200" b="0" dirty="0">
                        <a:solidFill>
                          <a:schemeClr val="accent5">
                            <a:lumMod val="50000"/>
                          </a:schemeClr>
                        </a:solidFill>
                      </a:endParaRPr>
                    </a:p>
                  </a:txBody>
                  <a:tcP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tc>
                <a:tc>
                  <a:txBody>
                    <a:bodyPr/>
                    <a:lstStyle/>
                    <a:p>
                      <a:r>
                        <a:rPr lang="en-GB" sz="2400" b="0" dirty="0" err="1">
                          <a:solidFill>
                            <a:schemeClr val="accent5">
                              <a:lumMod val="50000"/>
                            </a:schemeClr>
                          </a:solidFill>
                        </a:rPr>
                        <a:t>voll</a:t>
                      </a:r>
                      <a:r>
                        <a:rPr lang="en-GB" sz="2400" b="0" dirty="0">
                          <a:solidFill>
                            <a:schemeClr val="accent5">
                              <a:lumMod val="50000"/>
                            </a:schemeClr>
                          </a:solidFill>
                        </a:rPr>
                        <a:t> [full]</a:t>
                      </a: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Wettbewerb</a:t>
                      </a:r>
                      <a:r>
                        <a:rPr lang="en-GB" sz="2400" b="0" baseline="0">
                          <a:solidFill>
                            <a:schemeClr val="accent5">
                              <a:lumMod val="50000"/>
                            </a:schemeClr>
                          </a:solidFill>
                        </a:rPr>
                        <a:t> [</a:t>
                      </a:r>
                      <a:r>
                        <a:rPr lang="en-GB" sz="2400" b="0">
                          <a:solidFill>
                            <a:schemeClr val="accent5">
                              <a:lumMod val="50000"/>
                            </a:schemeClr>
                          </a:solidFill>
                        </a:rPr>
                        <a:t>competition]</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Ver</a:t>
                      </a:r>
                      <a:r>
                        <a:rPr lang="en-GB" sz="2400" b="0" baseline="0">
                          <a:solidFill>
                            <a:schemeClr val="accent5">
                              <a:lumMod val="50000"/>
                            </a:schemeClr>
                          </a:solidFill>
                        </a:rPr>
                        <a:t>antwortung [responsibility]</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wunderbar [wonderful]</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verweisen [to refer, expel]</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chemeClr val="accent5">
                              <a:lumMod val="50000"/>
                            </a:schemeClr>
                          </a:solidFill>
                        </a:rPr>
                        <a:t>relativ [relative]</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7973" y="134835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Action Button: Custom 16">
            <a:hlinkClick r:id="" action="ppaction://noaction" highlightClick="1">
              <a:snd r:embed="rId4" name="S4_voll.wav"/>
            </a:hlinkClick>
            <a:extLst>
              <a:ext uri="{FF2B5EF4-FFF2-40B4-BE49-F238E27FC236}">
                <a16:creationId xmlns:a16="http://schemas.microsoft.com/office/drawing/2014/main" id="{C00BECFD-D258-4DBE-A35E-7D8FE9567C85}"/>
              </a:ext>
            </a:extLst>
          </p:cNvPr>
          <p:cNvSpPr/>
          <p:nvPr/>
        </p:nvSpPr>
        <p:spPr>
          <a:xfrm>
            <a:off x="1999127" y="27008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TextBox 37" descr="text box hiding answer">
            <a:extLst>
              <a:ext uri="{FF2B5EF4-FFF2-40B4-BE49-F238E27FC236}">
                <a16:creationId xmlns:a16="http://schemas.microsoft.com/office/drawing/2014/main" id="{21DAAB4C-DB11-48F6-9D7C-A622958A04F9}"/>
              </a:ext>
            </a:extLst>
          </p:cNvPr>
          <p:cNvSpPr txBox="1"/>
          <p:nvPr/>
        </p:nvSpPr>
        <p:spPr>
          <a:xfrm>
            <a:off x="2780905" y="2783642"/>
            <a:ext cx="2496809" cy="30466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Action Button: Custom 16">
            <a:hlinkClick r:id="" action="ppaction://noaction" highlightClick="1">
              <a:snd r:embed="rId5" name="S4_Wettbewerb.wav"/>
            </a:hlinkClick>
            <a:extLst>
              <a:ext uri="{FF2B5EF4-FFF2-40B4-BE49-F238E27FC236}">
                <a16:creationId xmlns:a16="http://schemas.microsoft.com/office/drawing/2014/main" id="{E0F32214-3EC8-46A0-92D2-8EB69176A6D5}"/>
              </a:ext>
            </a:extLst>
          </p:cNvPr>
          <p:cNvSpPr/>
          <p:nvPr/>
        </p:nvSpPr>
        <p:spPr>
          <a:xfrm>
            <a:off x="1999127" y="31735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1" name="TextBox 40" descr="text box hiding answer">
            <a:extLst>
              <a:ext uri="{FF2B5EF4-FFF2-40B4-BE49-F238E27FC236}">
                <a16:creationId xmlns:a16="http://schemas.microsoft.com/office/drawing/2014/main" id="{4CDD652A-586B-499E-91B4-DFE9ACFCCE9F}"/>
              </a:ext>
            </a:extLst>
          </p:cNvPr>
          <p:cNvSpPr txBox="1"/>
          <p:nvPr/>
        </p:nvSpPr>
        <p:spPr>
          <a:xfrm>
            <a:off x="2782706" y="3218144"/>
            <a:ext cx="4024493" cy="36072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2" name="Picture 41" descr="green checkmark">
            <a:extLst>
              <a:ext uri="{FF2B5EF4-FFF2-40B4-BE49-F238E27FC236}">
                <a16:creationId xmlns:a16="http://schemas.microsoft.com/office/drawing/2014/main" id="{A7125EFC-B925-4698-A057-73D63C14A7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4220" y="3287078"/>
            <a:ext cx="271128" cy="282425"/>
          </a:xfrm>
          <a:prstGeom prst="rect">
            <a:avLst/>
          </a:prstGeom>
        </p:spPr>
      </p:pic>
      <p:sp>
        <p:nvSpPr>
          <p:cNvPr id="43" name="Action Button: Custom 16">
            <a:hlinkClick r:id="" action="ppaction://noaction" highlightClick="1">
              <a:snd r:embed="rId7" name="S4_Verantwortung.wav"/>
            </a:hlinkClick>
            <a:extLst>
              <a:ext uri="{FF2B5EF4-FFF2-40B4-BE49-F238E27FC236}">
                <a16:creationId xmlns:a16="http://schemas.microsoft.com/office/drawing/2014/main" id="{646B7CC5-8C81-4BC8-90A9-E7EF92F760D4}"/>
              </a:ext>
            </a:extLst>
          </p:cNvPr>
          <p:cNvSpPr/>
          <p:nvPr/>
        </p:nvSpPr>
        <p:spPr>
          <a:xfrm>
            <a:off x="1997049" y="36841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TextBox 43" descr="text box hiding answer">
            <a:extLst>
              <a:ext uri="{FF2B5EF4-FFF2-40B4-BE49-F238E27FC236}">
                <a16:creationId xmlns:a16="http://schemas.microsoft.com/office/drawing/2014/main" id="{C9FBD3E0-77AF-45D6-8820-8DF07E222EEC}"/>
              </a:ext>
            </a:extLst>
          </p:cNvPr>
          <p:cNvSpPr txBox="1"/>
          <p:nvPr/>
        </p:nvSpPr>
        <p:spPr>
          <a:xfrm>
            <a:off x="2838329" y="3757959"/>
            <a:ext cx="4370790" cy="3222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5" name="Picture 4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911" y="3773123"/>
            <a:ext cx="347726" cy="294294"/>
          </a:xfrm>
          <a:prstGeom prst="rect">
            <a:avLst/>
          </a:prstGeom>
        </p:spPr>
      </p:pic>
      <p:sp>
        <p:nvSpPr>
          <p:cNvPr id="46" name="Action Button: Custom 16">
            <a:hlinkClick r:id="" action="ppaction://noaction" highlightClick="1">
              <a:snd r:embed="rId8" name="S4_wunderbar.wav"/>
            </a:hlinkClick>
            <a:extLst>
              <a:ext uri="{FF2B5EF4-FFF2-40B4-BE49-F238E27FC236}">
                <a16:creationId xmlns:a16="http://schemas.microsoft.com/office/drawing/2014/main" id="{0AB7BB6C-2588-4670-9D51-3A365F04F05F}"/>
              </a:ext>
            </a:extLst>
          </p:cNvPr>
          <p:cNvSpPr/>
          <p:nvPr/>
        </p:nvSpPr>
        <p:spPr>
          <a:xfrm>
            <a:off x="1997049" y="41663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7" name="TextBox 46" descr="text box hiding answer">
            <a:extLst>
              <a:ext uri="{FF2B5EF4-FFF2-40B4-BE49-F238E27FC236}">
                <a16:creationId xmlns:a16="http://schemas.microsoft.com/office/drawing/2014/main" id="{436B5475-CD58-4716-9C1A-FA56ED5196B0}"/>
              </a:ext>
            </a:extLst>
          </p:cNvPr>
          <p:cNvSpPr txBox="1"/>
          <p:nvPr/>
        </p:nvSpPr>
        <p:spPr>
          <a:xfrm>
            <a:off x="2782707" y="4239937"/>
            <a:ext cx="3516493" cy="32242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8" name="Picture 47" descr="green checkmark">
            <a:extLst>
              <a:ext uri="{FF2B5EF4-FFF2-40B4-BE49-F238E27FC236}">
                <a16:creationId xmlns:a16="http://schemas.microsoft.com/office/drawing/2014/main" id="{7EC953E2-BF7D-4424-AF0D-CD7B025913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3468" y="4248712"/>
            <a:ext cx="282522" cy="294294"/>
          </a:xfrm>
          <a:prstGeom prst="rect">
            <a:avLst/>
          </a:prstGeom>
        </p:spPr>
      </p:pic>
      <p:sp>
        <p:nvSpPr>
          <p:cNvPr id="49" name="Action Button: Custom 16">
            <a:hlinkClick r:id="" action="ppaction://noaction" highlightClick="1">
              <a:snd r:embed="rId9" name="S4_verweisen.wav"/>
            </a:hlinkClick>
            <a:extLst>
              <a:ext uri="{FF2B5EF4-FFF2-40B4-BE49-F238E27FC236}">
                <a16:creationId xmlns:a16="http://schemas.microsoft.com/office/drawing/2014/main" id="{67E77AD9-F506-469F-A86E-EB4DCAB14C19}"/>
              </a:ext>
            </a:extLst>
          </p:cNvPr>
          <p:cNvSpPr/>
          <p:nvPr/>
        </p:nvSpPr>
        <p:spPr>
          <a:xfrm>
            <a:off x="1997049" y="46838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TextBox 49" descr="text box hiding answer">
            <a:extLst>
              <a:ext uri="{FF2B5EF4-FFF2-40B4-BE49-F238E27FC236}">
                <a16:creationId xmlns:a16="http://schemas.microsoft.com/office/drawing/2014/main" id="{9E3C67B4-123D-412F-A073-E15493BAF826}"/>
              </a:ext>
            </a:extLst>
          </p:cNvPr>
          <p:cNvSpPr txBox="1"/>
          <p:nvPr/>
        </p:nvSpPr>
        <p:spPr>
          <a:xfrm>
            <a:off x="2780905" y="4749855"/>
            <a:ext cx="3977395" cy="35983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1" name="Picture 50" descr="green checkmark">
            <a:extLst>
              <a:ext uri="{FF2B5EF4-FFF2-40B4-BE49-F238E27FC236}">
                <a16:creationId xmlns:a16="http://schemas.microsoft.com/office/drawing/2014/main" id="{B3674199-DE82-4187-9AC7-D5141E4C31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2358" y="4668988"/>
            <a:ext cx="282522" cy="294294"/>
          </a:xfrm>
          <a:prstGeom prst="rect">
            <a:avLst/>
          </a:prstGeom>
        </p:spPr>
      </p:pic>
      <p:sp>
        <p:nvSpPr>
          <p:cNvPr id="52" name="Action Button: Custom 16">
            <a:hlinkClick r:id="" action="ppaction://noaction" highlightClick="1">
              <a:snd r:embed="rId10" name="S4_relativ.wav"/>
            </a:hlinkClick>
            <a:extLst>
              <a:ext uri="{FF2B5EF4-FFF2-40B4-BE49-F238E27FC236}">
                <a16:creationId xmlns:a16="http://schemas.microsoft.com/office/drawing/2014/main" id="{42087534-5B70-4B2C-85D4-F519E6F445EF}"/>
              </a:ext>
            </a:extLst>
          </p:cNvPr>
          <p:cNvSpPr/>
          <p:nvPr/>
        </p:nvSpPr>
        <p:spPr>
          <a:xfrm>
            <a:off x="1981965" y="51698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3" name="TextBox 52" descr="text box hiding answer">
            <a:extLst>
              <a:ext uri="{FF2B5EF4-FFF2-40B4-BE49-F238E27FC236}">
                <a16:creationId xmlns:a16="http://schemas.microsoft.com/office/drawing/2014/main" id="{30F55025-8241-4CE7-A0F1-23E1BF2549DD}"/>
              </a:ext>
            </a:extLst>
          </p:cNvPr>
          <p:cNvSpPr txBox="1"/>
          <p:nvPr/>
        </p:nvSpPr>
        <p:spPr>
          <a:xfrm>
            <a:off x="2848478" y="5266477"/>
            <a:ext cx="2581292" cy="32765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4" name="Picture 53" descr="green checkmark">
            <a:extLst>
              <a:ext uri="{FF2B5EF4-FFF2-40B4-BE49-F238E27FC236}">
                <a16:creationId xmlns:a16="http://schemas.microsoft.com/office/drawing/2014/main" id="{09EA5F10-49C9-4586-B40F-2E1E47790C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2358" y="5176269"/>
            <a:ext cx="282522" cy="242398"/>
          </a:xfrm>
          <a:prstGeom prst="rect">
            <a:avLst/>
          </a:prstGeom>
        </p:spPr>
      </p:pic>
      <p:pic>
        <p:nvPicPr>
          <p:cNvPr id="64" name="Picture 63" descr="green checkmark">
            <a:extLst>
              <a:ext uri="{FF2B5EF4-FFF2-40B4-BE49-F238E27FC236}">
                <a16:creationId xmlns:a16="http://schemas.microsoft.com/office/drawing/2014/main" id="{A7125EFC-B925-4698-A057-73D63C14A7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5677" y="3285442"/>
            <a:ext cx="271128" cy="282425"/>
          </a:xfrm>
          <a:prstGeom prst="rect">
            <a:avLst/>
          </a:prstGeom>
        </p:spPr>
      </p:pic>
      <p:pic>
        <p:nvPicPr>
          <p:cNvPr id="66" name="Picture 65" descr="green checkmark">
            <a:extLst>
              <a:ext uri="{FF2B5EF4-FFF2-40B4-BE49-F238E27FC236}">
                <a16:creationId xmlns:a16="http://schemas.microsoft.com/office/drawing/2014/main" id="{B3674199-DE82-4187-9AC7-D5141E4C31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2940" y="4719787"/>
            <a:ext cx="282522" cy="294294"/>
          </a:xfrm>
          <a:prstGeom prst="rect">
            <a:avLst/>
          </a:prstGeom>
        </p:spPr>
      </p:pic>
      <p:pic>
        <p:nvPicPr>
          <p:cNvPr id="67" name="Picture 66" descr="green checkmark">
            <a:extLst>
              <a:ext uri="{FF2B5EF4-FFF2-40B4-BE49-F238E27FC236}">
                <a16:creationId xmlns:a16="http://schemas.microsoft.com/office/drawing/2014/main" id="{A7125EFC-B925-4698-A057-73D63C14A7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8341" y="2726639"/>
            <a:ext cx="271128" cy="282425"/>
          </a:xfrm>
          <a:prstGeom prst="rect">
            <a:avLst/>
          </a:prstGeom>
        </p:spPr>
      </p:pic>
      <p:pic>
        <p:nvPicPr>
          <p:cNvPr id="68" name="Picture 67" descr="green checkmark">
            <a:extLst>
              <a:ext uri="{FF2B5EF4-FFF2-40B4-BE49-F238E27FC236}">
                <a16:creationId xmlns:a16="http://schemas.microsoft.com/office/drawing/2014/main" id="{8651316D-5DB3-447F-A769-0815C4E73E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625" y="3744899"/>
            <a:ext cx="347726" cy="294294"/>
          </a:xfrm>
          <a:prstGeom prst="rect">
            <a:avLst/>
          </a:prstGeom>
        </p:spPr>
      </p:pic>
    </p:spTree>
    <p:extLst>
      <p:ext uri="{BB962C8B-B14F-4D97-AF65-F5344CB8AC3E}">
        <p14:creationId xmlns:p14="http://schemas.microsoft.com/office/powerpoint/2010/main" val="59136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4" grpId="0" animBg="1"/>
      <p:bldP spid="47" grpId="0" animBg="1"/>
      <p:bldP spid="50"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[v]</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Week 1 </a:t>
            </a: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2-8; 25-27</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6">
            <a:extLst>
              <a:ext uri="{FF2B5EF4-FFF2-40B4-BE49-F238E27FC236}">
                <a16:creationId xmlns:a16="http://schemas.microsoft.com/office/drawing/2014/main" id="{41025C73-B7BE-47D4-9096-0617A6507B52}"/>
              </a:ext>
            </a:extLst>
          </p:cNvPr>
          <p:cNvGraphicFramePr>
            <a:graphicFrameLocks noGrp="1"/>
          </p:cNvGraphicFramePr>
          <p:nvPr/>
        </p:nvGraphicFramePr>
        <p:xfrm>
          <a:off x="1769166" y="2077346"/>
          <a:ext cx="8945218" cy="3738411"/>
        </p:xfrm>
        <a:graphic>
          <a:graphicData uri="http://schemas.openxmlformats.org/drawingml/2006/table">
            <a:tbl>
              <a:tblPr firstRow="1" bandRow="1">
                <a:tableStyleId>{00A15C55-8517-42AA-B614-E9B94910E393}</a:tableStyleId>
              </a:tblPr>
              <a:tblGrid>
                <a:gridCol w="983031">
                  <a:extLst>
                    <a:ext uri="{9D8B030D-6E8A-4147-A177-3AD203B41FA5}">
                      <a16:colId xmlns:a16="http://schemas.microsoft.com/office/drawing/2014/main" val="2607353726"/>
                    </a:ext>
                  </a:extLst>
                </a:gridCol>
                <a:gridCol w="4427536">
                  <a:extLst>
                    <a:ext uri="{9D8B030D-6E8A-4147-A177-3AD203B41FA5}">
                      <a16:colId xmlns:a16="http://schemas.microsoft.com/office/drawing/2014/main" val="1600817978"/>
                    </a:ext>
                  </a:extLst>
                </a:gridCol>
                <a:gridCol w="1693334">
                  <a:extLst>
                    <a:ext uri="{9D8B030D-6E8A-4147-A177-3AD203B41FA5}">
                      <a16:colId xmlns:a16="http://schemas.microsoft.com/office/drawing/2014/main" val="4128092149"/>
                    </a:ext>
                  </a:extLst>
                </a:gridCol>
                <a:gridCol w="1841317">
                  <a:extLst>
                    <a:ext uri="{9D8B030D-6E8A-4147-A177-3AD203B41FA5}">
                      <a16:colId xmlns:a16="http://schemas.microsoft.com/office/drawing/2014/main" val="2609792770"/>
                    </a:ext>
                  </a:extLst>
                </a:gridCol>
              </a:tblGrid>
              <a:tr h="497067">
                <a:tc>
                  <a:txBody>
                    <a:bodyPr/>
                    <a:lstStyle/>
                    <a:p>
                      <a:endParaRPr lang="en-GB" sz="2400" dirty="0"/>
                    </a:p>
                  </a:txBody>
                  <a:tcPr>
                    <a:noFill/>
                  </a:tcPr>
                </a:tc>
                <a:tc>
                  <a:txBody>
                    <a:bodyPr/>
                    <a:lstStyle/>
                    <a:p>
                      <a:endParaRPr lang="en-GB" sz="24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u="none" strike="noStrike" kern="1200" cap="none" spc="0" normalizeH="0" baseline="0" noProof="0" dirty="0">
                          <a:ln>
                            <a:noFill/>
                          </a:ln>
                          <a:solidFill>
                            <a:schemeClr val="accent5">
                              <a:lumMod val="50000"/>
                            </a:schemeClr>
                          </a:solidFill>
                          <a:effectLst/>
                          <a:uLnTx/>
                          <a:uFillTx/>
                        </a:rPr>
                        <a:t>[V]</a:t>
                      </a:r>
                      <a:endParaRPr lang="en-GB" sz="3200" b="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accent5">
                              <a:lumMod val="50000"/>
                            </a:schemeClr>
                          </a:solidFill>
                        </a:rPr>
                        <a:t>[W]</a:t>
                      </a:r>
                      <a:endParaRPr lang="en-GB" sz="3200" b="0" dirty="0">
                        <a:solidFill>
                          <a:schemeClr val="accent5">
                            <a:lumMod val="50000"/>
                          </a:schemeClr>
                        </a:solidFill>
                      </a:endParaRPr>
                    </a:p>
                  </a:txBody>
                  <a:tcP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tc>
                <a:tc>
                  <a:txBody>
                    <a:bodyPr/>
                    <a:lstStyle/>
                    <a:p>
                      <a:r>
                        <a:rPr lang="en-GB" sz="2400" b="0" dirty="0" err="1">
                          <a:solidFill>
                            <a:schemeClr val="accent5">
                              <a:lumMod val="50000"/>
                            </a:schemeClr>
                          </a:solidFill>
                        </a:rPr>
                        <a:t>verwenden</a:t>
                      </a:r>
                      <a:r>
                        <a:rPr lang="en-GB" sz="2400" b="0" dirty="0">
                          <a:solidFill>
                            <a:schemeClr val="accent5">
                              <a:lumMod val="50000"/>
                            </a:schemeClr>
                          </a:solidFill>
                        </a:rPr>
                        <a:t> [to use]</a:t>
                      </a: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aktiv [active]</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weltweit [worldwide]</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warnen [to warn]</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673956">
                <a:tc>
                  <a:txBody>
                    <a:bodyPr/>
                    <a:lstStyle/>
                    <a:p>
                      <a:pPr algn="ctr"/>
                      <a:endParaRPr lang="en-GB" sz="2400" dirty="0">
                        <a:solidFill>
                          <a:schemeClr val="accent1">
                            <a:lumMod val="50000"/>
                          </a:schemeClr>
                        </a:solidFill>
                      </a:endParaRPr>
                    </a:p>
                  </a:txBody>
                  <a:tcPr/>
                </a:tc>
                <a:tc>
                  <a:txBody>
                    <a:bodyPr/>
                    <a:lstStyle/>
                    <a:p>
                      <a:r>
                        <a:rPr lang="en-GB" sz="2200" b="0">
                          <a:solidFill>
                            <a:schemeClr val="accent5">
                              <a:lumMod val="50000"/>
                            </a:schemeClr>
                          </a:solidFill>
                        </a:rPr>
                        <a:t>verschwinden [to disappear]</a:t>
                      </a:r>
                      <a:endParaRPr lang="en-GB" sz="22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chemeClr val="accent5">
                              <a:lumMod val="50000"/>
                            </a:schemeClr>
                          </a:solidFill>
                        </a:rPr>
                        <a:t>Verwandte [relative]</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38" name="TextBox 37" descr="text box hiding answer">
            <a:extLst>
              <a:ext uri="{FF2B5EF4-FFF2-40B4-BE49-F238E27FC236}">
                <a16:creationId xmlns:a16="http://schemas.microsoft.com/office/drawing/2014/main" id="{21DAAB4C-DB11-48F6-9D7C-A622958A04F9}"/>
              </a:ext>
            </a:extLst>
          </p:cNvPr>
          <p:cNvSpPr txBox="1"/>
          <p:nvPr/>
        </p:nvSpPr>
        <p:spPr>
          <a:xfrm>
            <a:off x="2774116" y="2719831"/>
            <a:ext cx="3015170" cy="42268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4CDD652A-586B-499E-91B4-DFE9ACFCCE9F}"/>
              </a:ext>
            </a:extLst>
          </p:cNvPr>
          <p:cNvSpPr txBox="1"/>
          <p:nvPr/>
        </p:nvSpPr>
        <p:spPr>
          <a:xfrm>
            <a:off x="2602510" y="3208966"/>
            <a:ext cx="3115084" cy="40289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C9FBD3E0-77AF-45D6-8820-8DF07E222EEC}"/>
              </a:ext>
            </a:extLst>
          </p:cNvPr>
          <p:cNvSpPr txBox="1"/>
          <p:nvPr/>
        </p:nvSpPr>
        <p:spPr>
          <a:xfrm>
            <a:off x="2839084" y="3704735"/>
            <a:ext cx="3210024" cy="37612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436B5475-CD58-4716-9C1A-FA56ED5196B0}"/>
              </a:ext>
            </a:extLst>
          </p:cNvPr>
          <p:cNvSpPr txBox="1"/>
          <p:nvPr/>
        </p:nvSpPr>
        <p:spPr>
          <a:xfrm>
            <a:off x="2774116" y="4274131"/>
            <a:ext cx="2943478" cy="32705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9E3C67B4-123D-412F-A073-E15493BAF826}"/>
              </a:ext>
            </a:extLst>
          </p:cNvPr>
          <p:cNvSpPr txBox="1"/>
          <p:nvPr/>
        </p:nvSpPr>
        <p:spPr>
          <a:xfrm>
            <a:off x="2681472" y="4677091"/>
            <a:ext cx="4125728" cy="4859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30F55025-8241-4CE7-A0F1-23E1BF2549DD}"/>
              </a:ext>
            </a:extLst>
          </p:cNvPr>
          <p:cNvSpPr txBox="1"/>
          <p:nvPr/>
        </p:nvSpPr>
        <p:spPr>
          <a:xfrm>
            <a:off x="2810940" y="5388826"/>
            <a:ext cx="3238168" cy="35343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7973" y="134835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9" name="Picture 38" descr="green checkmark">
            <a:extLst>
              <a:ext uri="{FF2B5EF4-FFF2-40B4-BE49-F238E27FC236}">
                <a16:creationId xmlns:a16="http://schemas.microsoft.com/office/drawing/2014/main" id="{0D828A4C-64A9-4A0A-8D92-950D388836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5834" y="2767440"/>
            <a:ext cx="282522" cy="294294"/>
          </a:xfrm>
          <a:prstGeom prst="rect">
            <a:avLst/>
          </a:prstGeom>
        </p:spPr>
      </p:pic>
      <p:pic>
        <p:nvPicPr>
          <p:cNvPr id="42" name="Picture 41" descr="green checkmark">
            <a:extLst>
              <a:ext uri="{FF2B5EF4-FFF2-40B4-BE49-F238E27FC236}">
                <a16:creationId xmlns:a16="http://schemas.microsoft.com/office/drawing/2014/main" id="{A7125EFC-B925-4698-A057-73D63C14A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92" y="3234636"/>
            <a:ext cx="282522" cy="294294"/>
          </a:xfrm>
          <a:prstGeom prst="rect">
            <a:avLst/>
          </a:prstGeom>
        </p:spPr>
      </p:pic>
      <p:pic>
        <p:nvPicPr>
          <p:cNvPr id="45" name="Picture 4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1188" y="3711543"/>
            <a:ext cx="282522" cy="294294"/>
          </a:xfrm>
          <a:prstGeom prst="rect">
            <a:avLst/>
          </a:prstGeom>
        </p:spPr>
      </p:pic>
      <p:pic>
        <p:nvPicPr>
          <p:cNvPr id="48" name="Picture 47" descr="green checkmark">
            <a:extLst>
              <a:ext uri="{FF2B5EF4-FFF2-40B4-BE49-F238E27FC236}">
                <a16:creationId xmlns:a16="http://schemas.microsoft.com/office/drawing/2014/main" id="{7EC953E2-BF7D-4424-AF0D-CD7B02591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8964" y="4224813"/>
            <a:ext cx="282522" cy="294294"/>
          </a:xfrm>
          <a:prstGeom prst="rect">
            <a:avLst/>
          </a:prstGeom>
        </p:spPr>
      </p:pic>
      <p:pic>
        <p:nvPicPr>
          <p:cNvPr id="51" name="Picture 50" descr="green checkmark">
            <a:extLst>
              <a:ext uri="{FF2B5EF4-FFF2-40B4-BE49-F238E27FC236}">
                <a16:creationId xmlns:a16="http://schemas.microsoft.com/office/drawing/2014/main" id="{B3674199-DE82-4187-9AC7-D5141E4C3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2449" y="4734752"/>
            <a:ext cx="282522" cy="294294"/>
          </a:xfrm>
          <a:prstGeom prst="rect">
            <a:avLst/>
          </a:prstGeom>
        </p:spPr>
      </p:pic>
      <p:pic>
        <p:nvPicPr>
          <p:cNvPr id="54" name="Picture 53" descr="green checkmark">
            <a:extLst>
              <a:ext uri="{FF2B5EF4-FFF2-40B4-BE49-F238E27FC236}">
                <a16:creationId xmlns:a16="http://schemas.microsoft.com/office/drawing/2014/main" id="{09EA5F10-49C9-4586-B40F-2E1E47790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92" y="5398725"/>
            <a:ext cx="282522" cy="300912"/>
          </a:xfrm>
          <a:prstGeom prst="rect">
            <a:avLst/>
          </a:prstGeom>
        </p:spPr>
      </p:pic>
      <p:pic>
        <p:nvPicPr>
          <p:cNvPr id="59" name="Picture 58" descr="green checkmark">
            <a:extLst>
              <a:ext uri="{FF2B5EF4-FFF2-40B4-BE49-F238E27FC236}">
                <a16:creationId xmlns:a16="http://schemas.microsoft.com/office/drawing/2014/main" id="{A7125EFC-B925-4698-A057-73D63C14A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3786" y="2712244"/>
            <a:ext cx="271128" cy="267976"/>
          </a:xfrm>
          <a:prstGeom prst="rect">
            <a:avLst/>
          </a:prstGeom>
        </p:spPr>
      </p:pic>
      <p:pic>
        <p:nvPicPr>
          <p:cNvPr id="55" name="Picture 5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356" y="3707136"/>
            <a:ext cx="282522" cy="294294"/>
          </a:xfrm>
          <a:prstGeom prst="rect">
            <a:avLst/>
          </a:prstGeom>
        </p:spPr>
      </p:pic>
      <p:pic>
        <p:nvPicPr>
          <p:cNvPr id="56" name="Picture 55" descr="green checkmark">
            <a:extLst>
              <a:ext uri="{FF2B5EF4-FFF2-40B4-BE49-F238E27FC236}">
                <a16:creationId xmlns:a16="http://schemas.microsoft.com/office/drawing/2014/main" id="{B3674199-DE82-4187-9AC7-D5141E4C3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92" y="4785605"/>
            <a:ext cx="282522" cy="294294"/>
          </a:xfrm>
          <a:prstGeom prst="rect">
            <a:avLst/>
          </a:prstGeom>
        </p:spPr>
      </p:pic>
      <p:pic>
        <p:nvPicPr>
          <p:cNvPr id="57" name="Picture 56" descr="green checkmark">
            <a:extLst>
              <a:ext uri="{FF2B5EF4-FFF2-40B4-BE49-F238E27FC236}">
                <a16:creationId xmlns:a16="http://schemas.microsoft.com/office/drawing/2014/main" id="{09EA5F10-49C9-4586-B40F-2E1E47790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8317" y="5370205"/>
            <a:ext cx="282522" cy="300912"/>
          </a:xfrm>
          <a:prstGeom prst="rect">
            <a:avLst/>
          </a:prstGeom>
        </p:spPr>
      </p:pic>
      <p:sp>
        <p:nvSpPr>
          <p:cNvPr id="6" name="Rounded Rectangular Callout 5"/>
          <p:cNvSpPr/>
          <p:nvPr/>
        </p:nvSpPr>
        <p:spPr>
          <a:xfrm>
            <a:off x="3000741" y="3234636"/>
            <a:ext cx="3902539" cy="2154092"/>
          </a:xfrm>
          <a:prstGeom prst="wedgeRoundRectCallou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a:p>
            <a:pPr algn="ctr"/>
            <a:r>
              <a:rPr lang="en-GB" sz="2000" dirty="0"/>
              <a:t>The following German words, borrowed from the English, pronounce ‘v’ in the English way:</a:t>
            </a:r>
          </a:p>
          <a:p>
            <a:pPr algn="ctr"/>
            <a:r>
              <a:rPr lang="en-GB" sz="2000" dirty="0"/>
              <a:t>Inter</a:t>
            </a:r>
            <a:r>
              <a:rPr lang="en-GB" sz="2000" b="1" dirty="0"/>
              <a:t>v</a:t>
            </a:r>
            <a:r>
              <a:rPr lang="en-GB" sz="2000" dirty="0"/>
              <a:t>iew</a:t>
            </a:r>
          </a:p>
          <a:p>
            <a:pPr algn="ctr"/>
            <a:r>
              <a:rPr lang="en-GB" sz="2000" dirty="0"/>
              <a:t>Uni</a:t>
            </a:r>
            <a:r>
              <a:rPr lang="en-GB" sz="2000" b="1" dirty="0"/>
              <a:t>v</a:t>
            </a:r>
            <a:r>
              <a:rPr lang="en-GB" sz="2000" dirty="0"/>
              <a:t>ersität</a:t>
            </a:r>
          </a:p>
          <a:p>
            <a:pPr algn="ctr"/>
            <a:r>
              <a:rPr lang="en-GB" sz="2000" dirty="0" err="1"/>
              <a:t>Akti</a:t>
            </a:r>
            <a:r>
              <a:rPr lang="en-GB" sz="2000" b="1" dirty="0" err="1"/>
              <a:t>v</a:t>
            </a:r>
            <a:r>
              <a:rPr lang="en-GB" sz="2000" dirty="0" err="1"/>
              <a:t>ität</a:t>
            </a:r>
            <a:endParaRPr lang="en-GB" sz="2000" dirty="0"/>
          </a:p>
          <a:p>
            <a:pPr algn="ctr"/>
            <a:endParaRPr lang="en-GB" dirty="0"/>
          </a:p>
        </p:txBody>
      </p:sp>
      <p:sp>
        <p:nvSpPr>
          <p:cNvPr id="58" name="Action Button: Custom 16">
            <a:hlinkClick r:id="" action="ppaction://noaction" highlightClick="1">
              <a:snd r:embed="rId5" name="S18_verwenden.wav"/>
            </a:hlinkClick>
            <a:extLst>
              <a:ext uri="{FF2B5EF4-FFF2-40B4-BE49-F238E27FC236}">
                <a16:creationId xmlns:a16="http://schemas.microsoft.com/office/drawing/2014/main" id="{C00BECFD-D258-4DBE-A35E-7D8FE9567C85}"/>
              </a:ext>
            </a:extLst>
          </p:cNvPr>
          <p:cNvSpPr/>
          <p:nvPr/>
        </p:nvSpPr>
        <p:spPr>
          <a:xfrm>
            <a:off x="1999127" y="27008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0" name="Action Button: Custom 16">
            <a:hlinkClick r:id="" action="ppaction://noaction" highlightClick="1">
              <a:snd r:embed="rId6" name="S18_aktiv.wav"/>
            </a:hlinkClick>
            <a:extLst>
              <a:ext uri="{FF2B5EF4-FFF2-40B4-BE49-F238E27FC236}">
                <a16:creationId xmlns:a16="http://schemas.microsoft.com/office/drawing/2014/main" id="{E0F32214-3EC8-46A0-92D2-8EB69176A6D5}"/>
              </a:ext>
            </a:extLst>
          </p:cNvPr>
          <p:cNvSpPr/>
          <p:nvPr/>
        </p:nvSpPr>
        <p:spPr>
          <a:xfrm>
            <a:off x="1999127" y="31735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1" name="Action Button: Custom 16">
            <a:hlinkClick r:id="" action="ppaction://noaction" highlightClick="1">
              <a:snd r:embed="rId7" name="S18_weltweit.wav"/>
            </a:hlinkClick>
            <a:extLst>
              <a:ext uri="{FF2B5EF4-FFF2-40B4-BE49-F238E27FC236}">
                <a16:creationId xmlns:a16="http://schemas.microsoft.com/office/drawing/2014/main" id="{646B7CC5-8C81-4BC8-90A9-E7EF92F760D4}"/>
              </a:ext>
            </a:extLst>
          </p:cNvPr>
          <p:cNvSpPr/>
          <p:nvPr/>
        </p:nvSpPr>
        <p:spPr>
          <a:xfrm>
            <a:off x="1997049" y="36848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2" name="Action Button: Custom 16">
            <a:hlinkClick r:id="" action="ppaction://noaction" highlightClick="1">
              <a:snd r:embed="rId8" name="S18_warnen.wav"/>
            </a:hlinkClick>
            <a:extLst>
              <a:ext uri="{FF2B5EF4-FFF2-40B4-BE49-F238E27FC236}">
                <a16:creationId xmlns:a16="http://schemas.microsoft.com/office/drawing/2014/main" id="{0AB7BB6C-2588-4670-9D51-3A365F04F05F}"/>
              </a:ext>
            </a:extLst>
          </p:cNvPr>
          <p:cNvSpPr/>
          <p:nvPr/>
        </p:nvSpPr>
        <p:spPr>
          <a:xfrm>
            <a:off x="1997049" y="41920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3" name="Action Button: Custom 16">
            <a:hlinkClick r:id="" action="ppaction://noaction" highlightClick="1">
              <a:snd r:embed="rId9" name="S18_verschwinden.wav"/>
            </a:hlinkClick>
            <a:extLst>
              <a:ext uri="{FF2B5EF4-FFF2-40B4-BE49-F238E27FC236}">
                <a16:creationId xmlns:a16="http://schemas.microsoft.com/office/drawing/2014/main" id="{67E77AD9-F506-469F-A86E-EB4DCAB14C19}"/>
              </a:ext>
            </a:extLst>
          </p:cNvPr>
          <p:cNvSpPr/>
          <p:nvPr/>
        </p:nvSpPr>
        <p:spPr>
          <a:xfrm>
            <a:off x="1997049" y="47955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4" name="Action Button: Custom 16">
            <a:hlinkClick r:id="" action="ppaction://noaction" highlightClick="1">
              <a:snd r:embed="rId10" name="S18_Verwandte.wav"/>
            </a:hlinkClick>
            <a:extLst>
              <a:ext uri="{FF2B5EF4-FFF2-40B4-BE49-F238E27FC236}">
                <a16:creationId xmlns:a16="http://schemas.microsoft.com/office/drawing/2014/main" id="{42087534-5B70-4B2C-85D4-F519E6F445EF}"/>
              </a:ext>
            </a:extLst>
          </p:cNvPr>
          <p:cNvSpPr/>
          <p:nvPr/>
        </p:nvSpPr>
        <p:spPr>
          <a:xfrm>
            <a:off x="1997049" y="53708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8237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4" grpId="0" animBg="1"/>
      <p:bldP spid="47" grpId="0" animBg="1"/>
      <p:bldP spid="50" grpId="0" animBg="1"/>
      <p:bldP spid="5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[v]</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T3.1 Week 6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2-14; 32-36</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17028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br>
              <a:rPr lang="en-GB" sz="1400" b="1" dirty="0"/>
            </a:br>
            <a:endParaRPr lang="en-GB" dirty="0"/>
          </a:p>
        </p:txBody>
      </p:sp>
      <p:pic>
        <p:nvPicPr>
          <p:cNvPr id="4" name="Picture 3" descr="man in front of wal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375" y="403687"/>
            <a:ext cx="4447250" cy="4031422"/>
          </a:xfrm>
          <a:prstGeom prst="rect">
            <a:avLst/>
          </a:prstGeom>
        </p:spPr>
      </p:pic>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14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3F00B2E-4BA9-3D49-A1CC-5F6A76EC8929}"/>
              </a:ext>
            </a:extLst>
          </p:cNvPr>
          <p:cNvSpPr>
            <a:spLocks noGrp="1"/>
          </p:cNvSpPr>
          <p:nvPr>
            <p:ph type="title"/>
          </p:nvPr>
        </p:nvSpPr>
        <p:spPr>
          <a:xfrm>
            <a:off x="4866878" y="0"/>
            <a:ext cx="2443991" cy="1235384"/>
          </a:xfrm>
        </p:spPr>
        <p:txBody>
          <a:bodyPr>
            <a:noAutofit/>
          </a:bodyPr>
          <a:lstStyle/>
          <a:p>
            <a:pPr algn="ctr"/>
            <a:r>
              <a:rPr lang="en-GB" sz="12000" dirty="0">
                <a:solidFill>
                  <a:srgbClr val="002060"/>
                </a:solidFill>
                <a:cs typeface="Calibri" panose="020F0502020204030204" pitchFamily="34" charset="0"/>
              </a:rPr>
              <a:t>v</a:t>
            </a:r>
            <a:endParaRPr lang="en-US" sz="12000" dirty="0"/>
          </a:p>
        </p:txBody>
      </p:sp>
      <p:sp>
        <p:nvSpPr>
          <p:cNvPr id="4" name="Rounded Rectangle 3"/>
          <p:cNvSpPr/>
          <p:nvPr/>
        </p:nvSpPr>
        <p:spPr>
          <a:xfrm>
            <a:off x="4233699" y="1492218"/>
            <a:ext cx="3802879" cy="24732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v</a:t>
            </a:r>
            <a:r>
              <a:rPr lang="en-GB" sz="6600" dirty="0" err="1">
                <a:solidFill>
                  <a:srgbClr val="002060"/>
                </a:solidFill>
                <a:latin typeface="Century Gothic" panose="020B0502020202020204" pitchFamily="34" charset="0"/>
              </a:rPr>
              <a:t>or</a:t>
            </a:r>
            <a:endParaRPr lang="en-GB" sz="6600" dirty="0">
              <a:solidFill>
                <a:srgbClr val="002060"/>
              </a:solidFill>
              <a:latin typeface="Century Gothic" panose="020B0502020202020204" pitchFamily="34" charset="0"/>
            </a:endParaRPr>
          </a:p>
        </p:txBody>
      </p:sp>
      <p:sp>
        <p:nvSpPr>
          <p:cNvPr id="5" name="Rectangle 4"/>
          <p:cNvSpPr/>
          <p:nvPr/>
        </p:nvSpPr>
        <p:spPr>
          <a:xfrm>
            <a:off x="928518" y="568888"/>
            <a:ext cx="22733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CC00"/>
                </a:solidFill>
                <a:latin typeface="Century Gothic" panose="020B0502020202020204" pitchFamily="34" charset="0"/>
              </a:rPr>
              <a:t>v</a:t>
            </a:r>
            <a:endParaRPr lang="en-GB" sz="5400" dirty="0">
              <a:solidFill>
                <a:srgbClr val="FFCC00"/>
              </a:solidFill>
              <a:latin typeface="Century Gothic" panose="020B0502020202020204" pitchFamily="34" charset="0"/>
            </a:endParaRPr>
          </a:p>
        </p:txBody>
      </p:sp>
      <p:sp>
        <p:nvSpPr>
          <p:cNvPr id="6" name="Rectangle 5"/>
          <p:cNvSpPr/>
          <p:nvPr/>
        </p:nvSpPr>
        <p:spPr>
          <a:xfrm>
            <a:off x="4086075" y="3999814"/>
            <a:ext cx="401617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sp>
        <p:nvSpPr>
          <p:cNvPr id="7" name="Rectangle 6"/>
          <p:cNvSpPr/>
          <p:nvPr/>
        </p:nvSpPr>
        <p:spPr>
          <a:xfrm>
            <a:off x="9069057" y="568888"/>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oll</a:t>
            </a:r>
            <a:endParaRPr lang="en-GB" sz="5400" i="1" dirty="0">
              <a:solidFill>
                <a:srgbClr val="002060"/>
              </a:solidFill>
              <a:latin typeface="Century Gothic" panose="020B0502020202020204" pitchFamily="34" charset="0"/>
            </a:endParaRPr>
          </a:p>
        </p:txBody>
      </p:sp>
      <p:sp>
        <p:nvSpPr>
          <p:cNvPr id="8" name="Rectangle 7"/>
          <p:cNvSpPr/>
          <p:nvPr/>
        </p:nvSpPr>
        <p:spPr>
          <a:xfrm>
            <a:off x="283071" y="3401084"/>
            <a:ext cx="361665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be</a:t>
            </a:r>
            <a:r>
              <a:rPr lang="en-GB" sz="5400" dirty="0">
                <a:solidFill>
                  <a:srgbClr val="FFCC00"/>
                </a:solidFill>
                <a:latin typeface="Century Gothic" panose="020B0502020202020204" pitchFamily="34" charset="0"/>
              </a:rPr>
              <a:t>v</a:t>
            </a:r>
            <a:r>
              <a:rPr lang="en-GB" sz="5400" dirty="0">
                <a:solidFill>
                  <a:srgbClr val="002060"/>
                </a:solidFill>
                <a:latin typeface="Century Gothic" panose="020B0502020202020204" pitchFamily="34" charset="0"/>
              </a:rPr>
              <a:t>or</a:t>
            </a:r>
          </a:p>
        </p:txBody>
      </p:sp>
      <p:sp>
        <p:nvSpPr>
          <p:cNvPr id="9" name="Rectangle 8"/>
          <p:cNvSpPr/>
          <p:nvPr/>
        </p:nvSpPr>
        <p:spPr>
          <a:xfrm>
            <a:off x="9170556" y="3401084"/>
            <a:ext cx="203613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pic>
        <p:nvPicPr>
          <p:cNvPr id="10" name="Picture 9" descr="man in front of wal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07396" y="1615047"/>
            <a:ext cx="1539449" cy="1395507"/>
          </a:xfrm>
          <a:prstGeom prst="rect">
            <a:avLst/>
          </a:prstGeom>
        </p:spPr>
      </p:pic>
      <p:pic>
        <p:nvPicPr>
          <p:cNvPr id="11" name="Picture 10" descr="fath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4183" y="4477995"/>
            <a:ext cx="1502057" cy="1530157"/>
          </a:xfrm>
          <a:prstGeom prst="rect">
            <a:avLst/>
          </a:prstGeom>
        </p:spPr>
      </p:pic>
      <p:pic>
        <p:nvPicPr>
          <p:cNvPr id="2" name="Picture 1" descr="plus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7756" y="1550441"/>
            <a:ext cx="1381776" cy="1381776"/>
          </a:xfrm>
          <a:prstGeom prst="rect">
            <a:avLst/>
          </a:prstGeom>
        </p:spPr>
      </p:pic>
      <p:pic>
        <p:nvPicPr>
          <p:cNvPr id="12" name="Picture 12" descr="elephant with a question mark"/>
          <p:cNvPicPr>
            <a:picLocks noChangeAspect="1" noChangeArrowheads="1"/>
          </p:cNvPicPr>
          <p:nvPr/>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478308" y="4806137"/>
            <a:ext cx="1235384" cy="154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rash bi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72253" y="1752989"/>
            <a:ext cx="985916" cy="1387324"/>
          </a:xfrm>
          <a:prstGeom prst="rect">
            <a:avLst/>
          </a:prstGeom>
        </p:spPr>
      </p:pic>
      <p:pic>
        <p:nvPicPr>
          <p:cNvPr id="13" name="Picture 12" descr="cloc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1085" y="4923144"/>
            <a:ext cx="1017559" cy="1026124"/>
          </a:xfrm>
          <a:prstGeom prst="rect">
            <a:avLst/>
          </a:prstGeom>
        </p:spPr>
      </p:pic>
      <p:pic>
        <p:nvPicPr>
          <p:cNvPr id="14" name="Picture 13" descr="clock"/>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5275" y="4931362"/>
            <a:ext cx="1036916" cy="1017906"/>
          </a:xfrm>
          <a:prstGeom prst="rect">
            <a:avLst/>
          </a:prstGeom>
        </p:spPr>
      </p:pic>
      <p:cxnSp>
        <p:nvCxnSpPr>
          <p:cNvPr id="16" name="Straight Arrow Connector 15" descr="arrow pointing to clock on the left"/>
          <p:cNvCxnSpPr/>
          <p:nvPr/>
        </p:nvCxnSpPr>
        <p:spPr>
          <a:xfrm flipH="1">
            <a:off x="1872714" y="4256557"/>
            <a:ext cx="623718" cy="73251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4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positiv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ositiv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vol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vol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bevor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bevor new.wav"/>
                                        </p:tgtEl>
                                      </p:cMediaNode>
                                    </p:audio>
                                  </p:sub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vergessen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subTnLst>
                                    <p:audio>
                                      <p:cMediaNode>
                                        <p:cTn display="0" masterRel="sameClick">
                                          <p:stCondLst>
                                            <p:cond evt="begin" delay="0">
                                              <p:tn val="59"/>
                                            </p:cond>
                                          </p:stCondLst>
                                          <p:endCondLst>
                                            <p:cond evt="onStopAudio" delay="0">
                                              <p:tgtEl>
                                                <p:sldTgt/>
                                              </p:tgtEl>
                                            </p:cond>
                                          </p:endCondLst>
                                        </p:cTn>
                                        <p:tgtEl>
                                          <p:sndTgt r:embed="rId8" name="vergessen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Vater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subTnLst>
                                    <p:audio>
                                      <p:cMediaNode>
                                        <p:cTn display="0" masterRel="sameClick">
                                          <p:stCondLst>
                                            <p:cond evt="begin" delay="0">
                                              <p:tn val="69"/>
                                            </p:cond>
                                          </p:stCondLst>
                                          <p:endCondLst>
                                            <p:cond evt="onStopAudio" delay="0">
                                              <p:tgtEl>
                                                <p:sldTgt/>
                                              </p:tgtEl>
                                            </p:cond>
                                          </p:endCondLst>
                                        </p:cTn>
                                        <p:tgtEl>
                                          <p:sndTgt r:embed="rId9" name="Vat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Beispiel: </a:t>
            </a:r>
            <a:b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FranzifängtvierzehnFischeamFreitag</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2601583" y="386810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3927554" y="386810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5948596" y="386810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7469704" y="386810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8282328" y="386810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
        <p:nvSpPr>
          <p:cNvPr id="8" name="TextBox 7">
            <a:extLst>
              <a:ext uri="{FF2B5EF4-FFF2-40B4-BE49-F238E27FC236}">
                <a16:creationId xmlns:a16="http://schemas.microsoft.com/office/drawing/2014/main" id="{16F70D53-4134-4F27-B9AA-9896CBD5B6C6}"/>
              </a:ext>
            </a:extLst>
          </p:cNvPr>
          <p:cNvSpPr txBox="1"/>
          <p:nvPr/>
        </p:nvSpPr>
        <p:spPr>
          <a:xfrm>
            <a:off x="2835667" y="1268380"/>
            <a:ext cx="96386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hilft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Andrea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Andrea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Welches Wort hat die SSC [v]?</a:t>
            </a:r>
          </a:p>
        </p:txBody>
      </p:sp>
      <p:sp>
        <p:nvSpPr>
          <p:cNvPr id="10" name="Speech Bubble: Rectangle with Corners Rounded 9">
            <a:extLst>
              <a:ext uri="{FF2B5EF4-FFF2-40B4-BE49-F238E27FC236}">
                <a16:creationId xmlns:a16="http://schemas.microsoft.com/office/drawing/2014/main" id="{26408BF3-0264-432E-B966-DEB2E101EFA6}"/>
              </a:ext>
            </a:extLst>
          </p:cNvPr>
          <p:cNvSpPr/>
          <p:nvPr/>
        </p:nvSpPr>
        <p:spPr>
          <a:xfrm>
            <a:off x="2601583" y="2428407"/>
            <a:ext cx="3490179" cy="1000593"/>
          </a:xfrm>
          <a:prstGeom prst="wedgeRoundRectCallout">
            <a:avLst>
              <a:gd name="adj1" fmla="val -69795"/>
              <a:gd name="adj2" fmla="val -3637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V</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ierzehn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beginnt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[v],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wahr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9" name="Speech Bubble: Rectangle with Corners Rounded 18">
            <a:extLst>
              <a:ext uri="{FF2B5EF4-FFF2-40B4-BE49-F238E27FC236}">
                <a16:creationId xmlns:a16="http://schemas.microsoft.com/office/drawing/2014/main" id="{31D97939-1871-4C20-9DD0-E838F704D1A5}"/>
              </a:ext>
            </a:extLst>
          </p:cNvPr>
          <p:cNvSpPr/>
          <p:nvPr/>
        </p:nvSpPr>
        <p:spPr>
          <a:xfrm>
            <a:off x="8282328" y="4952813"/>
            <a:ext cx="1962707" cy="671563"/>
          </a:xfrm>
          <a:prstGeom prst="wedgeRoundRectCallout">
            <a:avLst>
              <a:gd name="adj1" fmla="val 63349"/>
              <a:gd name="adj2" fmla="val 2055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richtig</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1" name="Speech Bubble: Rectangle with Corners Rounded 20">
            <a:extLst>
              <a:ext uri="{FF2B5EF4-FFF2-40B4-BE49-F238E27FC236}">
                <a16:creationId xmlns:a16="http://schemas.microsoft.com/office/drawing/2014/main" id="{A4B7F4CB-3430-4CC5-8DC2-D20DC3BF617F}"/>
              </a:ext>
            </a:extLst>
          </p:cNvPr>
          <p:cNvSpPr/>
          <p:nvPr/>
        </p:nvSpPr>
        <p:spPr>
          <a:xfrm>
            <a:off x="7083260" y="2392084"/>
            <a:ext cx="3829578" cy="1000593"/>
          </a:xfrm>
          <a:prstGeom prst="wedgeRoundRectCallout">
            <a:avLst>
              <a:gd name="adj1" fmla="val -69795"/>
              <a:gd name="adj2" fmla="val -3637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Und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wie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man den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Satz</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auf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Englisch</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Mia?</a:t>
            </a:r>
          </a:p>
        </p:txBody>
      </p:sp>
      <p:sp>
        <p:nvSpPr>
          <p:cNvPr id="22" name="Speech Bubble: Rectangle with Corners Rounded 21">
            <a:extLst>
              <a:ext uri="{FF2B5EF4-FFF2-40B4-BE49-F238E27FC236}">
                <a16:creationId xmlns:a16="http://schemas.microsoft.com/office/drawing/2014/main" id="{E42AC0DC-F4D1-4B08-A8AD-43F698FB3135}"/>
              </a:ext>
            </a:extLst>
          </p:cNvPr>
          <p:cNvSpPr/>
          <p:nvPr/>
        </p:nvSpPr>
        <p:spPr>
          <a:xfrm>
            <a:off x="1275505" y="5288594"/>
            <a:ext cx="6379499" cy="671563"/>
          </a:xfrm>
          <a:prstGeom prst="wedgeRoundRectCallout">
            <a:avLst>
              <a:gd name="adj1" fmla="val 63349"/>
              <a:gd name="adj2" fmla="val 2055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Franzi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catches fourteen fish on Friday?</a:t>
            </a:r>
          </a:p>
        </p:txBody>
      </p:sp>
    </p:spTree>
    <p:extLst>
      <p:ext uri="{BB962C8B-B14F-4D97-AF65-F5344CB8AC3E}">
        <p14:creationId xmlns:p14="http://schemas.microsoft.com/office/powerpoint/2010/main" val="49642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837482"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a:solidFill>
                  <a:schemeClr val="bg1"/>
                </a:solidFill>
              </a:rPr>
              <a:t>Partner(in) A</a:t>
            </a: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3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FelixfindetvieleeinfacheFehlerimText</a:t>
            </a: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3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DasFeldhatvierzigfantastischeBäume</a:t>
            </a: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3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IhrVaterversuchtFranzösischzulernen</a:t>
            </a: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3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WirsollenunsereGefühleversteckenundnichtlachen</a:t>
            </a: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19587" y="4967883"/>
            <a:ext cx="1372413" cy="1397641"/>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Tree>
    <p:extLst>
      <p:ext uri="{BB962C8B-B14F-4D97-AF65-F5344CB8AC3E}">
        <p14:creationId xmlns:p14="http://schemas.microsoft.com/office/powerpoint/2010/main" val="19833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837482"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a:solidFill>
                  <a:schemeClr val="bg1"/>
                </a:solidFill>
              </a:rPr>
              <a:t>Partner(in) B</a:t>
            </a:r>
          </a:p>
        </p:txBody>
      </p:sp>
      <p:sp>
        <p:nvSpPr>
          <p:cNvPr id="6" name="TextBox 5">
            <a:extLst>
              <a:ext uri="{FF2B5EF4-FFF2-40B4-BE49-F238E27FC236}">
                <a16:creationId xmlns:a16="http://schemas.microsoft.com/office/drawing/2014/main" id="{EBF45552-F64E-5344-BB61-2B43714A9308}"/>
              </a:ext>
            </a:extLst>
          </p:cNvPr>
          <p:cNvSpPr txBox="1"/>
          <p:nvPr/>
        </p:nvSpPr>
        <p:spPr>
          <a:xfrm>
            <a:off x="0" y="2595375"/>
            <a:ext cx="11984664"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3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DievierFreundefindenihreFahrräderhinterdemGebäude</a:t>
            </a: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3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ElefantenvergessennieihreFamilie</a:t>
            </a: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3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FrankfurthateineBevölkerungvonetwasiebenhundert</a:t>
            </a:r>
            <a:endPar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fünzigtausendPersonen</a:t>
            </a: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3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VielleichtfindestdueinpaarFotosvomHausfürmich</a:t>
            </a: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19587" y="4967883"/>
            <a:ext cx="1372413" cy="1397641"/>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Tree>
    <p:extLst>
      <p:ext uri="{BB962C8B-B14F-4D97-AF65-F5344CB8AC3E}">
        <p14:creationId xmlns:p14="http://schemas.microsoft.com/office/powerpoint/2010/main" val="27090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FelixfindetvieleeinfacheFehlerimText</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912035"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3297967"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4464570"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6675225"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8117436"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8744263"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Felix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finding</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 lot of simple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mistakes</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in the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text</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
        <p:nvSpPr>
          <p:cNvPr id="19" name="Action Button: Custom 16">
            <a:hlinkClick r:id="" action="ppaction://noaction" highlightClick="1">
              <a:snd r:embed="rId6" name="8.3.1.6 Slide 7.wav"/>
            </a:hlinkClick>
            <a:extLst>
              <a:ext uri="{FF2B5EF4-FFF2-40B4-BE49-F238E27FC236}">
                <a16:creationId xmlns:a16="http://schemas.microsoft.com/office/drawing/2014/main" id="{411F7598-DC4B-4A37-ADC4-C37BF2AB0FE3}"/>
              </a:ext>
            </a:extLst>
          </p:cNvPr>
          <p:cNvSpPr/>
          <p:nvPr/>
        </p:nvSpPr>
        <p:spPr>
          <a:xfrm>
            <a:off x="215824" y="2786229"/>
            <a:ext cx="595875" cy="642771"/>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204481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a:t>
            </a:r>
            <a:r>
              <a:rPr kumimoji="0" lang="en-GB"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DasFeldhatvierzigfantastischeBäume.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779684"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804666"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646421"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5159242"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8129472"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a:ln>
                  <a:noFill/>
                </a:ln>
                <a:solidFill>
                  <a:prstClr val="white"/>
                </a:solidFill>
                <a:effectLst/>
                <a:uLnTx/>
                <a:uFillTx/>
                <a:latin typeface="Century Gothic" panose="020F0302020204030204"/>
                <a:ea typeface="+mn-ea"/>
                <a:cs typeface="+mn-cs"/>
              </a:rPr>
              <a:t>The field has forty fantastic trees.</a:t>
            </a:r>
            <a:endPar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
        <p:nvSpPr>
          <p:cNvPr id="16" name="Action Button: Custom 16">
            <a:hlinkClick r:id="" action="ppaction://noaction" highlightClick="1">
              <a:snd r:embed="rId6" name="8.3.1.6 Slide 8.wav"/>
            </a:hlinkClick>
            <a:extLst>
              <a:ext uri="{FF2B5EF4-FFF2-40B4-BE49-F238E27FC236}">
                <a16:creationId xmlns:a16="http://schemas.microsoft.com/office/drawing/2014/main" id="{F354167F-28BA-4DFF-A2D9-CA3AE62B1429}"/>
              </a:ext>
            </a:extLst>
          </p:cNvPr>
          <p:cNvSpPr/>
          <p:nvPr/>
        </p:nvSpPr>
        <p:spPr>
          <a:xfrm>
            <a:off x="130712" y="2756376"/>
            <a:ext cx="623979" cy="672624"/>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12734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a:t>
            </a:r>
            <a:r>
              <a:rPr kumimoji="0" lang="en-GB"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IhrVaterversuchtFranzösischzulernen.</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454821"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804666"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4861611"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7601657"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8129472"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486893" y="4317167"/>
            <a:ext cx="10012662"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a:ln>
                  <a:noFill/>
                </a:ln>
                <a:solidFill>
                  <a:prstClr val="white"/>
                </a:solidFill>
                <a:effectLst/>
                <a:uLnTx/>
                <a:uFillTx/>
                <a:latin typeface="Century Gothic" panose="020F0302020204030204"/>
                <a:ea typeface="+mn-ea"/>
                <a:cs typeface="+mn-cs"/>
              </a:rPr>
              <a:t>Her/their father is trying to learn French.</a:t>
            </a:r>
            <a:endPar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
        <p:nvSpPr>
          <p:cNvPr id="16" name="Action Button: Custom 16">
            <a:hlinkClick r:id="" action="ppaction://noaction" highlightClick="1">
              <a:snd r:embed="rId6" name="8.3.1.6 Slide 9.wav"/>
            </a:hlinkClick>
            <a:extLst>
              <a:ext uri="{FF2B5EF4-FFF2-40B4-BE49-F238E27FC236}">
                <a16:creationId xmlns:a16="http://schemas.microsoft.com/office/drawing/2014/main" id="{DFD831DB-7DB6-4A2D-9B4D-9E04A1DA0F7A}"/>
              </a:ext>
            </a:extLst>
          </p:cNvPr>
          <p:cNvSpPr/>
          <p:nvPr/>
        </p:nvSpPr>
        <p:spPr>
          <a:xfrm>
            <a:off x="223827" y="2801324"/>
            <a:ext cx="546884" cy="53623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96076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br>
              <a:rPr lang="en-GB" sz="1400" b="1" dirty="0"/>
            </a:br>
            <a:endParaRPr lang="en-GB" dirty="0"/>
          </a:p>
        </p:txBody>
      </p:sp>
      <p:pic>
        <p:nvPicPr>
          <p:cNvPr id="4" name="Picture 3" descr="man in front of wal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375" y="403687"/>
            <a:ext cx="4447250" cy="4031422"/>
          </a:xfrm>
          <a:prstGeom prst="rect">
            <a:avLst/>
          </a:prstGeom>
        </p:spPr>
      </p:pic>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989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 </a:t>
            </a: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WirsollenunsereGefühleversteckenundnichtlachen.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334525" y="2608819"/>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431691"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730644"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5315647" y="2591801"/>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7467725" y="2591801"/>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8238928"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Century Gothic" panose="020F0302020204030204"/>
                <a:ea typeface="+mn-ea"/>
                <a:cs typeface="+mn-cs"/>
              </a:rPr>
              <a:t>We should hide our feelings and not laugh.</a:t>
            </a:r>
            <a:endPar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cxnSp>
        <p:nvCxnSpPr>
          <p:cNvPr id="19" name="Straight Connector 18">
            <a:extLst>
              <a:ext uri="{FF2B5EF4-FFF2-40B4-BE49-F238E27FC236}">
                <a16:creationId xmlns:a16="http://schemas.microsoft.com/office/drawing/2014/main" id="{BF5F710B-0317-4F44-A4FB-43A6B209AE16}"/>
              </a:ext>
            </a:extLst>
          </p:cNvPr>
          <p:cNvCxnSpPr>
            <a:cxnSpLocks/>
          </p:cNvCxnSpPr>
          <p:nvPr/>
        </p:nvCxnSpPr>
        <p:spPr>
          <a:xfrm>
            <a:off x="9221496" y="2608819"/>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1" name="Action Button: Custom 16">
            <a:hlinkClick r:id="" action="ppaction://noaction" highlightClick="1">
              <a:snd r:embed="rId6" name="8.3.1.6 Slide 10.wav"/>
            </a:hlinkClick>
            <a:extLst>
              <a:ext uri="{FF2B5EF4-FFF2-40B4-BE49-F238E27FC236}">
                <a16:creationId xmlns:a16="http://schemas.microsoft.com/office/drawing/2014/main" id="{01280F5B-986B-4C5A-883A-9A26F7D0F14C}"/>
              </a:ext>
            </a:extLst>
          </p:cNvPr>
          <p:cNvSpPr/>
          <p:nvPr/>
        </p:nvSpPr>
        <p:spPr>
          <a:xfrm>
            <a:off x="106259" y="2755132"/>
            <a:ext cx="571655" cy="53246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78797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fade">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DievierFreundefindenihreFahrräderhinterdemGebäude</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394664"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094802"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706581"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4942671"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5662993" y="2709192"/>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a:ln>
                  <a:noFill/>
                </a:ln>
                <a:solidFill>
                  <a:prstClr val="white"/>
                </a:solidFill>
                <a:effectLst/>
                <a:uLnTx/>
                <a:uFillTx/>
                <a:latin typeface="Century Gothic" panose="020F0302020204030204"/>
                <a:ea typeface="+mn-ea"/>
                <a:cs typeface="+mn-cs"/>
              </a:rPr>
              <a:t>The four friends find their bikes behind the building.</a:t>
            </a:r>
            <a:endPar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cxnSp>
        <p:nvCxnSpPr>
          <p:cNvPr id="16" name="Straight Connector 15">
            <a:extLst>
              <a:ext uri="{FF2B5EF4-FFF2-40B4-BE49-F238E27FC236}">
                <a16:creationId xmlns:a16="http://schemas.microsoft.com/office/drawing/2014/main" id="{B6AA928B-D41E-4AD4-AC72-9E353B392763}"/>
              </a:ext>
            </a:extLst>
          </p:cNvPr>
          <p:cNvCxnSpPr>
            <a:cxnSpLocks/>
          </p:cNvCxnSpPr>
          <p:nvPr/>
        </p:nvCxnSpPr>
        <p:spPr>
          <a:xfrm>
            <a:off x="7584035" y="2746328"/>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6AA928B-D41E-4AD4-AC72-9E353B392763}"/>
              </a:ext>
            </a:extLst>
          </p:cNvPr>
          <p:cNvCxnSpPr>
            <a:cxnSpLocks/>
          </p:cNvCxnSpPr>
          <p:nvPr/>
        </p:nvCxnSpPr>
        <p:spPr>
          <a:xfrm>
            <a:off x="8686930"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AA928B-D41E-4AD4-AC72-9E353B392763}"/>
              </a:ext>
            </a:extLst>
          </p:cNvPr>
          <p:cNvCxnSpPr>
            <a:cxnSpLocks/>
          </p:cNvCxnSpPr>
          <p:nvPr/>
        </p:nvCxnSpPr>
        <p:spPr>
          <a:xfrm>
            <a:off x="9585288" y="2746328"/>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2" name="Action Button: Custom 16">
            <a:hlinkClick r:id="" action="ppaction://noaction" highlightClick="1">
              <a:snd r:embed="rId6" name="8.3.1.6 Slide 11.wav"/>
            </a:hlinkClick>
            <a:extLst>
              <a:ext uri="{FF2B5EF4-FFF2-40B4-BE49-F238E27FC236}">
                <a16:creationId xmlns:a16="http://schemas.microsoft.com/office/drawing/2014/main" id="{1CC53B7A-1E0D-4F51-8EEE-D9CA0C5A19EB}"/>
              </a:ext>
            </a:extLst>
          </p:cNvPr>
          <p:cNvSpPr/>
          <p:nvPr/>
        </p:nvSpPr>
        <p:spPr>
          <a:xfrm>
            <a:off x="184638" y="2913018"/>
            <a:ext cx="507694" cy="48717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298914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ElefantenvergessennieihreFamilie</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3187381"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5656164"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6401655"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7288839"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861170" y="4236179"/>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a:ln>
                  <a:noFill/>
                </a:ln>
                <a:solidFill>
                  <a:prstClr val="white"/>
                </a:solidFill>
                <a:effectLst/>
                <a:uLnTx/>
                <a:uFillTx/>
                <a:latin typeface="Century Gothic" panose="020F0302020204030204"/>
                <a:ea typeface="+mn-ea"/>
                <a:cs typeface="+mn-cs"/>
              </a:rPr>
              <a:t>Elephants never forget their family.</a:t>
            </a:r>
            <a:endPar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
        <p:nvSpPr>
          <p:cNvPr id="15" name="Action Button: Custom 16">
            <a:hlinkClick r:id="" action="ppaction://noaction" highlightClick="1">
              <a:snd r:embed="rId6" name="8.3.1.6 Slide 12.wav"/>
            </a:hlinkClick>
            <a:extLst>
              <a:ext uri="{FF2B5EF4-FFF2-40B4-BE49-F238E27FC236}">
                <a16:creationId xmlns:a16="http://schemas.microsoft.com/office/drawing/2014/main" id="{F084B20E-1BA6-4CBC-B759-522E95AD117C}"/>
              </a:ext>
            </a:extLst>
          </p:cNvPr>
          <p:cNvSpPr/>
          <p:nvPr/>
        </p:nvSpPr>
        <p:spPr>
          <a:xfrm>
            <a:off x="202494" y="2846419"/>
            <a:ext cx="515963" cy="517184"/>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54998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FrankfurthateineBevölkerungvonetwasiebenhundert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fünzigtausendPersonen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2417373"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3093424"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947212"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6386459" y="2591801"/>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7118807" y="2591801"/>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8142672"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Frankfurt has a population of about </a:t>
            </a:r>
            <a:r>
              <a:rPr kumimoji="0" lang="fr-FR"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seven</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hundred</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fr-FR"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fifty</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thousand</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people.</a:t>
            </a: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cxnSp>
        <p:nvCxnSpPr>
          <p:cNvPr id="19" name="Straight Connector 18">
            <a:extLst>
              <a:ext uri="{FF2B5EF4-FFF2-40B4-BE49-F238E27FC236}">
                <a16:creationId xmlns:a16="http://schemas.microsoft.com/office/drawing/2014/main" id="{BF5F710B-0317-4F44-A4FB-43A6B209AE16}"/>
              </a:ext>
            </a:extLst>
          </p:cNvPr>
          <p:cNvCxnSpPr>
            <a:cxnSpLocks/>
          </p:cNvCxnSpPr>
          <p:nvPr/>
        </p:nvCxnSpPr>
        <p:spPr>
          <a:xfrm>
            <a:off x="9438070" y="2608819"/>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F5F710B-0317-4F44-A4FB-43A6B209AE16}"/>
              </a:ext>
            </a:extLst>
          </p:cNvPr>
          <p:cNvCxnSpPr>
            <a:cxnSpLocks/>
          </p:cNvCxnSpPr>
          <p:nvPr/>
        </p:nvCxnSpPr>
        <p:spPr>
          <a:xfrm>
            <a:off x="10974114" y="262886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F5F710B-0317-4F44-A4FB-43A6B209AE16}"/>
              </a:ext>
            </a:extLst>
          </p:cNvPr>
          <p:cNvCxnSpPr>
            <a:cxnSpLocks/>
          </p:cNvCxnSpPr>
          <p:nvPr/>
        </p:nvCxnSpPr>
        <p:spPr>
          <a:xfrm>
            <a:off x="1453098" y="31903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F5F710B-0317-4F44-A4FB-43A6B209AE16}"/>
              </a:ext>
            </a:extLst>
          </p:cNvPr>
          <p:cNvCxnSpPr>
            <a:cxnSpLocks/>
          </p:cNvCxnSpPr>
          <p:nvPr/>
        </p:nvCxnSpPr>
        <p:spPr>
          <a:xfrm>
            <a:off x="3061322" y="32224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4" name="Action Button: Custom 16">
            <a:hlinkClick r:id="" action="ppaction://noaction" highlightClick="1">
              <a:snd r:embed="rId6" name="8.3.1.6 Slide 13.wav"/>
            </a:hlinkClick>
            <a:extLst>
              <a:ext uri="{FF2B5EF4-FFF2-40B4-BE49-F238E27FC236}">
                <a16:creationId xmlns:a16="http://schemas.microsoft.com/office/drawing/2014/main" id="{3BE3FC7F-14D8-48AD-A9B4-428063D7D979}"/>
              </a:ext>
            </a:extLst>
          </p:cNvPr>
          <p:cNvSpPr/>
          <p:nvPr/>
        </p:nvSpPr>
        <p:spPr>
          <a:xfrm>
            <a:off x="177549" y="2769180"/>
            <a:ext cx="510563" cy="506204"/>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Tree>
    <p:extLst>
      <p:ext uri="{BB962C8B-B14F-4D97-AF65-F5344CB8AC3E}">
        <p14:creationId xmlns:p14="http://schemas.microsoft.com/office/powerpoint/2010/main" val="14926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20861" y="2731413"/>
            <a:ext cx="117773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VielleichtfindestdueinpaarFotosvomHausfürmich?</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2814399"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4278772"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4867398"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5560701"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6607237"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7798180"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Perhaps</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you’ll</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find</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 few photos of the house for me?</a:t>
            </a: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cxnSp>
        <p:nvCxnSpPr>
          <p:cNvPr id="19" name="Straight Connector 18">
            <a:extLst>
              <a:ext uri="{FF2B5EF4-FFF2-40B4-BE49-F238E27FC236}">
                <a16:creationId xmlns:a16="http://schemas.microsoft.com/office/drawing/2014/main" id="{BF5F710B-0317-4F44-A4FB-43A6B209AE16}"/>
              </a:ext>
            </a:extLst>
          </p:cNvPr>
          <p:cNvCxnSpPr>
            <a:cxnSpLocks/>
          </p:cNvCxnSpPr>
          <p:nvPr/>
        </p:nvCxnSpPr>
        <p:spPr>
          <a:xfrm>
            <a:off x="8769646"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F5F710B-0317-4F44-A4FB-43A6B209AE16}"/>
              </a:ext>
            </a:extLst>
          </p:cNvPr>
          <p:cNvCxnSpPr>
            <a:cxnSpLocks/>
          </p:cNvCxnSpPr>
          <p:nvPr/>
        </p:nvCxnSpPr>
        <p:spPr>
          <a:xfrm>
            <a:off x="9859598"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D3971B-2875-4BE1-9731-212FAED4F901}"/>
              </a:ext>
            </a:extLst>
          </p:cNvPr>
          <p:cNvCxnSpPr>
            <a:cxnSpLocks/>
          </p:cNvCxnSpPr>
          <p:nvPr/>
        </p:nvCxnSpPr>
        <p:spPr>
          <a:xfrm>
            <a:off x="10401058"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3" name="Action Button: Custom 16">
            <a:hlinkClick r:id="" action="ppaction://noaction" highlightClick="1">
              <a:snd r:embed="rId6" name="8.3.1.6 Slide 14.wav"/>
            </a:hlinkClick>
            <a:extLst>
              <a:ext uri="{FF2B5EF4-FFF2-40B4-BE49-F238E27FC236}">
                <a16:creationId xmlns:a16="http://schemas.microsoft.com/office/drawing/2014/main" id="{DCF04B00-E073-4CC8-AD75-6F1773DD1F7E}"/>
              </a:ext>
            </a:extLst>
          </p:cNvPr>
          <p:cNvSpPr/>
          <p:nvPr/>
        </p:nvSpPr>
        <p:spPr>
          <a:xfrm>
            <a:off x="211522" y="2766076"/>
            <a:ext cx="546883" cy="52969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6018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A</a:t>
            </a:r>
          </a:p>
        </p:txBody>
      </p:sp>
      <p:sp>
        <p:nvSpPr>
          <p:cNvPr id="6" name="TextBox 5">
            <a:extLst>
              <a:ext uri="{FF2B5EF4-FFF2-40B4-BE49-F238E27FC236}">
                <a16:creationId xmlns:a16="http://schemas.microsoft.com/office/drawing/2014/main" id="{7A3AD4EF-832C-4E43-A5D0-24B7FE223ECF}"/>
              </a:ext>
            </a:extLst>
          </p:cNvPr>
          <p:cNvSpPr txBox="1"/>
          <p:nvPr/>
        </p:nvSpPr>
        <p:spPr>
          <a:xfrm>
            <a:off x="256478" y="1912534"/>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C0B8268C-4B41-4248-95D6-F3A25D8F3429}"/>
              </a:ext>
            </a:extLst>
          </p:cNvPr>
          <p:cNvSpPr txBox="1"/>
          <p:nvPr/>
        </p:nvSpPr>
        <p:spPr>
          <a:xfrm>
            <a:off x="8202236"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B</a:t>
            </a:r>
          </a:p>
        </p:txBody>
      </p:sp>
      <p:sp>
        <p:nvSpPr>
          <p:cNvPr id="11" name="TextBox 10">
            <a:extLst>
              <a:ext uri="{FF2B5EF4-FFF2-40B4-BE49-F238E27FC236}">
                <a16:creationId xmlns:a16="http://schemas.microsoft.com/office/drawing/2014/main" id="{0E5640FF-8334-4558-B81A-2FE0B84B7A70}"/>
              </a:ext>
            </a:extLst>
          </p:cNvPr>
          <p:cNvSpPr txBox="1"/>
          <p:nvPr/>
        </p:nvSpPr>
        <p:spPr>
          <a:xfrm>
            <a:off x="239112" y="3076099"/>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C53351A8-BF0C-4253-A7F6-034B5B1D0C78}"/>
              </a:ext>
            </a:extLst>
          </p:cNvPr>
          <p:cNvSpPr txBox="1"/>
          <p:nvPr/>
        </p:nvSpPr>
        <p:spPr>
          <a:xfrm>
            <a:off x="256478" y="4267566"/>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D6276B48-3C16-4571-AFD3-BD20A8E3D19E}"/>
              </a:ext>
            </a:extLst>
          </p:cNvPr>
          <p:cNvSpPr txBox="1"/>
          <p:nvPr/>
        </p:nvSpPr>
        <p:spPr>
          <a:xfrm>
            <a:off x="256478" y="5504792"/>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5" name="Picture 14">
            <a:extLst>
              <a:ext uri="{FF2B5EF4-FFF2-40B4-BE49-F238E27FC236}">
                <a16:creationId xmlns:a16="http://schemas.microsoft.com/office/drawing/2014/main" id="{573159DB-207D-4349-BE2B-E4F618066BA1}"/>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40954" y="1691736"/>
            <a:ext cx="641960" cy="744977"/>
          </a:xfrm>
          <a:prstGeom prst="rect">
            <a:avLst/>
          </a:prstGeom>
        </p:spPr>
      </p:pic>
      <p:pic>
        <p:nvPicPr>
          <p:cNvPr id="16" name="Imagen 25">
            <a:extLst>
              <a:ext uri="{FF2B5EF4-FFF2-40B4-BE49-F238E27FC236}">
                <a16:creationId xmlns:a16="http://schemas.microsoft.com/office/drawing/2014/main" id="{3D3DD197-D5C5-4D36-B8E0-771C6832E0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0187" y="1740763"/>
            <a:ext cx="833025" cy="663484"/>
          </a:xfrm>
          <a:prstGeom prst="rect">
            <a:avLst/>
          </a:prstGeom>
        </p:spPr>
      </p:pic>
      <p:pic>
        <p:nvPicPr>
          <p:cNvPr id="18" name="Picture 17">
            <a:extLst>
              <a:ext uri="{FF2B5EF4-FFF2-40B4-BE49-F238E27FC236}">
                <a16:creationId xmlns:a16="http://schemas.microsoft.com/office/drawing/2014/main" id="{DD58A297-FF57-433C-B01C-F42D6D3AE47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774101" y="1791473"/>
            <a:ext cx="639580" cy="645240"/>
          </a:xfrm>
          <a:prstGeom prst="rect">
            <a:avLst/>
          </a:prstGeom>
        </p:spPr>
      </p:pic>
      <p:pic>
        <p:nvPicPr>
          <p:cNvPr id="20" name="Picture 19">
            <a:extLst>
              <a:ext uri="{FF2B5EF4-FFF2-40B4-BE49-F238E27FC236}">
                <a16:creationId xmlns:a16="http://schemas.microsoft.com/office/drawing/2014/main" id="{498A0420-56F2-4D85-859D-088DF4456258}"/>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38475" y="1121950"/>
            <a:ext cx="389735" cy="635715"/>
          </a:xfrm>
          <a:prstGeom prst="rect">
            <a:avLst/>
          </a:prstGeom>
        </p:spPr>
      </p:pic>
      <p:sp>
        <p:nvSpPr>
          <p:cNvPr id="21" name="Rectangle 20">
            <a:hlinkClick r:id="" action="ppaction://noaction">
              <a:snd r:embed="rId8" name="8.3.1.6 Slide 32 Vetter.wav"/>
            </a:hlinkClick>
            <a:extLst>
              <a:ext uri="{FF2B5EF4-FFF2-40B4-BE49-F238E27FC236}">
                <a16:creationId xmlns:a16="http://schemas.microsoft.com/office/drawing/2014/main" id="{D65B56A4-0A4B-4007-B74D-55F33C84A0E2}"/>
              </a:ext>
            </a:extLst>
          </p:cNvPr>
          <p:cNvSpPr/>
          <p:nvPr/>
        </p:nvSpPr>
        <p:spPr>
          <a:xfrm>
            <a:off x="959370"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Vetter</a:t>
            </a:r>
          </a:p>
        </p:txBody>
      </p:sp>
      <p:sp>
        <p:nvSpPr>
          <p:cNvPr id="22" name="Rectangle 21">
            <a:hlinkClick r:id="" action="ppaction://noaction">
              <a:snd r:embed="rId9" name="8.3.1.6 Slide 32 Wetter.wav"/>
            </a:hlinkClick>
            <a:extLst>
              <a:ext uri="{FF2B5EF4-FFF2-40B4-BE49-F238E27FC236}">
                <a16:creationId xmlns:a16="http://schemas.microsoft.com/office/drawing/2014/main" id="{93635560-C0E0-4839-ABDD-68ADEBBBDC6A}"/>
              </a:ext>
            </a:extLst>
          </p:cNvPr>
          <p:cNvSpPr/>
          <p:nvPr/>
        </p:nvSpPr>
        <p:spPr>
          <a:xfrm>
            <a:off x="3061486"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Wetter</a:t>
            </a:r>
          </a:p>
        </p:txBody>
      </p:sp>
      <p:pic>
        <p:nvPicPr>
          <p:cNvPr id="24" name="Picture 23" descr="Icon&#10;&#10;Description automatically generated">
            <a:extLst>
              <a:ext uri="{FF2B5EF4-FFF2-40B4-BE49-F238E27FC236}">
                <a16:creationId xmlns:a16="http://schemas.microsoft.com/office/drawing/2014/main" id="{264A6558-5955-4EDE-806B-EE2B9A7BF4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42796" y="1844272"/>
            <a:ext cx="764085" cy="579431"/>
          </a:xfrm>
          <a:prstGeom prst="rect">
            <a:avLst/>
          </a:prstGeom>
        </p:spPr>
      </p:pic>
      <p:pic>
        <p:nvPicPr>
          <p:cNvPr id="26" name="Picture 25" descr="Icon&#10;&#10;Description automatically generated">
            <a:extLst>
              <a:ext uri="{FF2B5EF4-FFF2-40B4-BE49-F238E27FC236}">
                <a16:creationId xmlns:a16="http://schemas.microsoft.com/office/drawing/2014/main" id="{2C8E28AE-FB19-4B9E-9703-878A128BAE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5719" y="1862553"/>
            <a:ext cx="490654" cy="561150"/>
          </a:xfrm>
          <a:prstGeom prst="rect">
            <a:avLst/>
          </a:prstGeom>
        </p:spPr>
      </p:pic>
      <p:sp>
        <p:nvSpPr>
          <p:cNvPr id="27" name="TextBox 26">
            <a:extLst>
              <a:ext uri="{FF2B5EF4-FFF2-40B4-BE49-F238E27FC236}">
                <a16:creationId xmlns:a16="http://schemas.microsoft.com/office/drawing/2014/main" id="{DBB7A829-83F9-4ADF-9503-D52E5A0B9EAF}"/>
              </a:ext>
            </a:extLst>
          </p:cNvPr>
          <p:cNvSpPr txBox="1"/>
          <p:nvPr/>
        </p:nvSpPr>
        <p:spPr>
          <a:xfrm>
            <a:off x="769617" y="2380885"/>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[male cousin]</a:t>
            </a:r>
          </a:p>
        </p:txBody>
      </p:sp>
      <p:sp>
        <p:nvSpPr>
          <p:cNvPr id="28" name="TextBox 27">
            <a:extLst>
              <a:ext uri="{FF2B5EF4-FFF2-40B4-BE49-F238E27FC236}">
                <a16:creationId xmlns:a16="http://schemas.microsoft.com/office/drawing/2014/main" id="{DE8FE8FA-E727-4D55-B036-BB93F1F3EC6B}"/>
              </a:ext>
            </a:extLst>
          </p:cNvPr>
          <p:cNvSpPr txBox="1"/>
          <p:nvPr/>
        </p:nvSpPr>
        <p:spPr>
          <a:xfrm>
            <a:off x="2945372" y="2370038"/>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[weather]</a:t>
            </a:r>
          </a:p>
        </p:txBody>
      </p:sp>
      <p:sp>
        <p:nvSpPr>
          <p:cNvPr id="29" name="Rectangle 28">
            <a:hlinkClick r:id="" action="ppaction://noaction">
              <a:snd r:embed="rId12" name="8.3.1.6 Slide 32 Wehlen.wav"/>
            </a:hlinkClick>
            <a:extLst>
              <a:ext uri="{FF2B5EF4-FFF2-40B4-BE49-F238E27FC236}">
                <a16:creationId xmlns:a16="http://schemas.microsoft.com/office/drawing/2014/main" id="{541D10EA-ABD9-47C5-ADF5-4D4658E47A8B}"/>
              </a:ext>
            </a:extLst>
          </p:cNvPr>
          <p:cNvSpPr/>
          <p:nvPr/>
        </p:nvSpPr>
        <p:spPr>
          <a:xfrm>
            <a:off x="996723"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Wehlen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hlinkClick r:id="" action="ppaction://noaction">
              <a:snd r:embed="rId13" name="8.3.1.6 Slide 32 Velen.wav"/>
            </a:hlinkClick>
            <a:extLst>
              <a:ext uri="{FF2B5EF4-FFF2-40B4-BE49-F238E27FC236}">
                <a16:creationId xmlns:a16="http://schemas.microsoft.com/office/drawing/2014/main" id="{28955AC7-5DF7-4208-8D0A-EBC513054E26}"/>
              </a:ext>
            </a:extLst>
          </p:cNvPr>
          <p:cNvSpPr/>
          <p:nvPr/>
        </p:nvSpPr>
        <p:spPr>
          <a:xfrm>
            <a:off x="3098839"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Velen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A7337DC7-45DD-41E8-AB2E-8D6F866FB9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11129" y="3011215"/>
            <a:ext cx="595914" cy="468351"/>
          </a:xfrm>
          <a:prstGeom prst="rect">
            <a:avLst/>
          </a:prstGeom>
        </p:spPr>
      </p:pic>
      <p:pic>
        <p:nvPicPr>
          <p:cNvPr id="31" name="Picture 30" descr="Icon&#10;&#10;Description automatically generated">
            <a:extLst>
              <a:ext uri="{FF2B5EF4-FFF2-40B4-BE49-F238E27FC236}">
                <a16:creationId xmlns:a16="http://schemas.microsoft.com/office/drawing/2014/main" id="{6BB45A2A-5EE5-4137-BAC4-8550677887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28800" y="3011215"/>
            <a:ext cx="595914" cy="468351"/>
          </a:xfrm>
          <a:prstGeom prst="rect">
            <a:avLst/>
          </a:prstGeom>
        </p:spPr>
      </p:pic>
      <p:sp>
        <p:nvSpPr>
          <p:cNvPr id="32" name="TextBox 31">
            <a:extLst>
              <a:ext uri="{FF2B5EF4-FFF2-40B4-BE49-F238E27FC236}">
                <a16:creationId xmlns:a16="http://schemas.microsoft.com/office/drawing/2014/main" id="{F113BFEB-ABDE-4509-B9CF-699C16410682}"/>
              </a:ext>
            </a:extLst>
          </p:cNvPr>
          <p:cNvSpPr txBox="1"/>
          <p:nvPr/>
        </p:nvSpPr>
        <p:spPr>
          <a:xfrm>
            <a:off x="1344170" y="3520578"/>
            <a:ext cx="33569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 town names]</a:t>
            </a:r>
          </a:p>
        </p:txBody>
      </p:sp>
      <p:sp>
        <p:nvSpPr>
          <p:cNvPr id="33" name="Rectangle 32">
            <a:hlinkClick r:id="" action="ppaction://noaction">
              <a:snd r:embed="rId15" name="8.3.1.6 Slide 32 wir.wav"/>
            </a:hlinkClick>
            <a:extLst>
              <a:ext uri="{FF2B5EF4-FFF2-40B4-BE49-F238E27FC236}">
                <a16:creationId xmlns:a16="http://schemas.microsoft.com/office/drawing/2014/main" id="{541D10EA-ABD9-47C5-ADF5-4D4658E47A8B}"/>
              </a:ext>
            </a:extLst>
          </p:cNvPr>
          <p:cNvSpPr/>
          <p:nvPr/>
        </p:nvSpPr>
        <p:spPr>
          <a:xfrm>
            <a:off x="1015773"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wir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Rectangle 33">
            <a:hlinkClick r:id="" action="ppaction://noaction">
              <a:snd r:embed="rId16" name="8.3.1.6 Slide 32 vier.wav"/>
            </a:hlinkClick>
            <a:extLst>
              <a:ext uri="{FF2B5EF4-FFF2-40B4-BE49-F238E27FC236}">
                <a16:creationId xmlns:a16="http://schemas.microsoft.com/office/drawing/2014/main" id="{28955AC7-5DF7-4208-8D0A-EBC513054E26}"/>
              </a:ext>
            </a:extLst>
          </p:cNvPr>
          <p:cNvSpPr/>
          <p:nvPr/>
        </p:nvSpPr>
        <p:spPr>
          <a:xfrm>
            <a:off x="3117889"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vier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Rectangle 34">
            <a:hlinkClick r:id="" action="ppaction://noaction">
              <a:snd r:embed="rId17" name="8.3.1.6 Slide 32 wogt.wav"/>
            </a:hlinkClick>
            <a:extLst>
              <a:ext uri="{FF2B5EF4-FFF2-40B4-BE49-F238E27FC236}">
                <a16:creationId xmlns:a16="http://schemas.microsoft.com/office/drawing/2014/main" id="{541D10EA-ABD9-47C5-ADF5-4D4658E47A8B}"/>
              </a:ext>
            </a:extLst>
          </p:cNvPr>
          <p:cNvSpPr/>
          <p:nvPr/>
        </p:nvSpPr>
        <p:spPr>
          <a:xfrm>
            <a:off x="1072923" y="55253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wogt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Rectangle 35">
            <a:hlinkClick r:id="" action="ppaction://noaction">
              <a:snd r:embed="rId18" name="8.3.1.6 Slide 32 vogt.wav"/>
            </a:hlinkClick>
            <a:extLst>
              <a:ext uri="{FF2B5EF4-FFF2-40B4-BE49-F238E27FC236}">
                <a16:creationId xmlns:a16="http://schemas.microsoft.com/office/drawing/2014/main" id="{28955AC7-5DF7-4208-8D0A-EBC513054E26}"/>
              </a:ext>
            </a:extLst>
          </p:cNvPr>
          <p:cNvSpPr/>
          <p:nvPr/>
        </p:nvSpPr>
        <p:spPr>
          <a:xfrm>
            <a:off x="3175122" y="55253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Vogt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BB7A829-83F9-4ADF-9503-D52E5A0B9EAF}"/>
              </a:ext>
            </a:extLst>
          </p:cNvPr>
          <p:cNvSpPr txBox="1"/>
          <p:nvPr/>
        </p:nvSpPr>
        <p:spPr>
          <a:xfrm>
            <a:off x="836292" y="47716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E8FE8FA-E727-4D55-B036-BB93F1F3EC6B}"/>
              </a:ext>
            </a:extLst>
          </p:cNvPr>
          <p:cNvSpPr txBox="1"/>
          <p:nvPr/>
        </p:nvSpPr>
        <p:spPr>
          <a:xfrm>
            <a:off x="2909086" y="4749269"/>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[four]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BB7A829-83F9-4ADF-9503-D52E5A0B9EAF}"/>
              </a:ext>
            </a:extLst>
          </p:cNvPr>
          <p:cNvSpPr txBox="1"/>
          <p:nvPr/>
        </p:nvSpPr>
        <p:spPr>
          <a:xfrm>
            <a:off x="855342" y="59527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[undulates]</a:t>
            </a:r>
          </a:p>
        </p:txBody>
      </p:sp>
      <p:sp>
        <p:nvSpPr>
          <p:cNvPr id="40" name="TextBox 39">
            <a:extLst>
              <a:ext uri="{FF2B5EF4-FFF2-40B4-BE49-F238E27FC236}">
                <a16:creationId xmlns:a16="http://schemas.microsoft.com/office/drawing/2014/main" id="{DE8FE8FA-E727-4D55-B036-BB93F1F3EC6B}"/>
              </a:ext>
            </a:extLst>
          </p:cNvPr>
          <p:cNvSpPr txBox="1"/>
          <p:nvPr/>
        </p:nvSpPr>
        <p:spPr>
          <a:xfrm>
            <a:off x="2945372" y="5955366"/>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[bailiff]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1" name="Picture 2" descr="C:\Users\wdj\Google Drive\Primary\Y5 SoW\From Tracy\Pronouns\we.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94940" y="4298136"/>
            <a:ext cx="481433" cy="38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42796" y="4246857"/>
            <a:ext cx="529041" cy="529041"/>
          </a:xfrm>
          <a:prstGeom prst="rect">
            <a:avLst/>
          </a:prstGeom>
        </p:spPr>
      </p:pic>
      <p:pic>
        <p:nvPicPr>
          <p:cNvPr id="14" name="Picture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89574" y="5665660"/>
            <a:ext cx="744742" cy="183703"/>
          </a:xfrm>
          <a:prstGeom prst="rect">
            <a:avLst/>
          </a:prstGeom>
        </p:spPr>
      </p:pic>
    </p:spTree>
    <p:extLst>
      <p:ext uri="{BB962C8B-B14F-4D97-AF65-F5344CB8AC3E}">
        <p14:creationId xmlns:p14="http://schemas.microsoft.com/office/powerpoint/2010/main" val="271286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21" grpId="0" animBg="1"/>
      <p:bldP spid="22" grpId="0" animBg="1"/>
      <p:bldP spid="27" grpId="0"/>
      <p:bldP spid="28" grpId="0"/>
      <p:bldP spid="29" grpId="0" animBg="1"/>
      <p:bldP spid="30" grpId="0" animBg="1"/>
      <p:bldP spid="32" grpId="0"/>
      <p:bldP spid="33" grpId="0" animBg="1"/>
      <p:bldP spid="34" grpId="0" animBg="1"/>
      <p:bldP spid="35" grpId="0" animBg="1"/>
      <p:bldP spid="36" grpId="0" animBg="1"/>
      <p:bldP spid="37" grpId="0"/>
      <p:bldP spid="38" grpId="0"/>
      <p:bldP spid="39" grpId="0"/>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B</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7A3AD4EF-832C-4E43-A5D0-24B7FE223ECF}"/>
              </a:ext>
            </a:extLst>
          </p:cNvPr>
          <p:cNvSpPr txBox="1"/>
          <p:nvPr/>
        </p:nvSpPr>
        <p:spPr>
          <a:xfrm>
            <a:off x="256478" y="1912534"/>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C0B8268C-4B41-4248-95D6-F3A25D8F3429}"/>
              </a:ext>
            </a:extLst>
          </p:cNvPr>
          <p:cNvSpPr txBox="1"/>
          <p:nvPr/>
        </p:nvSpPr>
        <p:spPr>
          <a:xfrm>
            <a:off x="8202236"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E5640FF-8334-4558-B81A-2FE0B84B7A70}"/>
              </a:ext>
            </a:extLst>
          </p:cNvPr>
          <p:cNvSpPr txBox="1"/>
          <p:nvPr/>
        </p:nvSpPr>
        <p:spPr>
          <a:xfrm>
            <a:off x="239112" y="3076099"/>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C53351A8-BF0C-4253-A7F6-034B5B1D0C78}"/>
              </a:ext>
            </a:extLst>
          </p:cNvPr>
          <p:cNvSpPr txBox="1"/>
          <p:nvPr/>
        </p:nvSpPr>
        <p:spPr>
          <a:xfrm>
            <a:off x="256478" y="4267566"/>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D6276B48-3C16-4571-AFD3-BD20A8E3D19E}"/>
              </a:ext>
            </a:extLst>
          </p:cNvPr>
          <p:cNvSpPr txBox="1"/>
          <p:nvPr/>
        </p:nvSpPr>
        <p:spPr>
          <a:xfrm>
            <a:off x="256478" y="5504792"/>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5" name="Picture 14">
            <a:extLst>
              <a:ext uri="{FF2B5EF4-FFF2-40B4-BE49-F238E27FC236}">
                <a16:creationId xmlns:a16="http://schemas.microsoft.com/office/drawing/2014/main" id="{573159DB-207D-4349-BE2B-E4F618066BA1}"/>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40954" y="1691736"/>
            <a:ext cx="641960" cy="744977"/>
          </a:xfrm>
          <a:prstGeom prst="rect">
            <a:avLst/>
          </a:prstGeom>
        </p:spPr>
      </p:pic>
      <p:pic>
        <p:nvPicPr>
          <p:cNvPr id="16" name="Imagen 25">
            <a:extLst>
              <a:ext uri="{FF2B5EF4-FFF2-40B4-BE49-F238E27FC236}">
                <a16:creationId xmlns:a16="http://schemas.microsoft.com/office/drawing/2014/main" id="{3D3DD197-D5C5-4D36-B8E0-771C6832E0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0187" y="1740763"/>
            <a:ext cx="833025" cy="663484"/>
          </a:xfrm>
          <a:prstGeom prst="rect">
            <a:avLst/>
          </a:prstGeom>
        </p:spPr>
      </p:pic>
      <p:pic>
        <p:nvPicPr>
          <p:cNvPr id="18" name="Picture 17">
            <a:extLst>
              <a:ext uri="{FF2B5EF4-FFF2-40B4-BE49-F238E27FC236}">
                <a16:creationId xmlns:a16="http://schemas.microsoft.com/office/drawing/2014/main" id="{DD58A297-FF57-433C-B01C-F42D6D3AE47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774101" y="1791473"/>
            <a:ext cx="639580" cy="645240"/>
          </a:xfrm>
          <a:prstGeom prst="rect">
            <a:avLst/>
          </a:prstGeom>
        </p:spPr>
      </p:pic>
      <p:pic>
        <p:nvPicPr>
          <p:cNvPr id="20" name="Picture 19">
            <a:extLst>
              <a:ext uri="{FF2B5EF4-FFF2-40B4-BE49-F238E27FC236}">
                <a16:creationId xmlns:a16="http://schemas.microsoft.com/office/drawing/2014/main" id="{498A0420-56F2-4D85-859D-088DF4456258}"/>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38475" y="1121950"/>
            <a:ext cx="389735" cy="635715"/>
          </a:xfrm>
          <a:prstGeom prst="rect">
            <a:avLst/>
          </a:prstGeom>
        </p:spPr>
      </p:pic>
      <p:sp>
        <p:nvSpPr>
          <p:cNvPr id="21" name="Rectangle 20">
            <a:hlinkClick r:id="" action="ppaction://noaction">
              <a:snd r:embed="rId8" name="8.3.1.6 Slide 32 wie.wav"/>
            </a:hlinkClick>
            <a:extLst>
              <a:ext uri="{FF2B5EF4-FFF2-40B4-BE49-F238E27FC236}">
                <a16:creationId xmlns:a16="http://schemas.microsoft.com/office/drawing/2014/main" id="{D65B56A4-0A4B-4007-B74D-55F33C84A0E2}"/>
              </a:ext>
            </a:extLst>
          </p:cNvPr>
          <p:cNvSpPr/>
          <p:nvPr/>
        </p:nvSpPr>
        <p:spPr>
          <a:xfrm>
            <a:off x="959370"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wie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Rectangle 21">
            <a:hlinkClick r:id="" action="ppaction://noaction">
              <a:snd r:embed="rId9" name="8.3.1.6 Slide 32 Vieh.wav"/>
            </a:hlinkClick>
            <a:extLst>
              <a:ext uri="{FF2B5EF4-FFF2-40B4-BE49-F238E27FC236}">
                <a16:creationId xmlns:a16="http://schemas.microsoft.com/office/drawing/2014/main" id="{93635560-C0E0-4839-ABDD-68ADEBBBDC6A}"/>
              </a:ext>
            </a:extLst>
          </p:cNvPr>
          <p:cNvSpPr/>
          <p:nvPr/>
        </p:nvSpPr>
        <p:spPr>
          <a:xfrm>
            <a:off x="3061486"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Vieh</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BB7A829-83F9-4ADF-9503-D52E5A0B9EAF}"/>
              </a:ext>
            </a:extLst>
          </p:cNvPr>
          <p:cNvSpPr txBox="1"/>
          <p:nvPr/>
        </p:nvSpPr>
        <p:spPr>
          <a:xfrm>
            <a:off x="769617" y="2380885"/>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[how]</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E8FE8FA-E727-4D55-B036-BB93F1F3EC6B}"/>
              </a:ext>
            </a:extLst>
          </p:cNvPr>
          <p:cNvSpPr txBox="1"/>
          <p:nvPr/>
        </p:nvSpPr>
        <p:spPr>
          <a:xfrm>
            <a:off x="2945372" y="2370038"/>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[cattle]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28">
            <a:hlinkClick r:id="" action="ppaction://noaction">
              <a:snd r:embed="rId10" name="8.3.1.6 Slide 32 weilchen.wav"/>
            </a:hlinkClick>
            <a:extLst>
              <a:ext uri="{FF2B5EF4-FFF2-40B4-BE49-F238E27FC236}">
                <a16:creationId xmlns:a16="http://schemas.microsoft.com/office/drawing/2014/main" id="{541D10EA-ABD9-47C5-ADF5-4D4658E47A8B}"/>
              </a:ext>
            </a:extLst>
          </p:cNvPr>
          <p:cNvSpPr/>
          <p:nvPr/>
        </p:nvSpPr>
        <p:spPr>
          <a:xfrm>
            <a:off x="996723"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Weilchen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hlinkClick r:id="" action="ppaction://noaction">
              <a:snd r:embed="rId11" name="8.3.1.6 Slide 32 Veilchen.wav"/>
            </a:hlinkClick>
            <a:extLst>
              <a:ext uri="{FF2B5EF4-FFF2-40B4-BE49-F238E27FC236}">
                <a16:creationId xmlns:a16="http://schemas.microsoft.com/office/drawing/2014/main" id="{28955AC7-5DF7-4208-8D0A-EBC513054E26}"/>
              </a:ext>
            </a:extLst>
          </p:cNvPr>
          <p:cNvSpPr/>
          <p:nvPr/>
        </p:nvSpPr>
        <p:spPr>
          <a:xfrm>
            <a:off x="3098839"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Veilchen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F113BFEB-ABDE-4509-B9CF-699C16410682}"/>
              </a:ext>
            </a:extLst>
          </p:cNvPr>
          <p:cNvSpPr txBox="1"/>
          <p:nvPr/>
        </p:nvSpPr>
        <p:spPr>
          <a:xfrm>
            <a:off x="293111" y="3520307"/>
            <a:ext cx="33569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[little while]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32">
            <a:hlinkClick r:id="" action="ppaction://noaction">
              <a:snd r:embed="rId12" name="8.3.1.6 Slide 32 Veste.wav"/>
            </a:hlinkClick>
            <a:extLst>
              <a:ext uri="{FF2B5EF4-FFF2-40B4-BE49-F238E27FC236}">
                <a16:creationId xmlns:a16="http://schemas.microsoft.com/office/drawing/2014/main" id="{541D10EA-ABD9-47C5-ADF5-4D4658E47A8B}"/>
              </a:ext>
            </a:extLst>
          </p:cNvPr>
          <p:cNvSpPr/>
          <p:nvPr/>
        </p:nvSpPr>
        <p:spPr>
          <a:xfrm>
            <a:off x="1015773"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Veste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Rectangle 33">
            <a:hlinkClick r:id="" action="ppaction://noaction">
              <a:snd r:embed="rId13" name="8.3.1.6 Slide 32 Weste.wav"/>
            </a:hlinkClick>
            <a:extLst>
              <a:ext uri="{FF2B5EF4-FFF2-40B4-BE49-F238E27FC236}">
                <a16:creationId xmlns:a16="http://schemas.microsoft.com/office/drawing/2014/main" id="{28955AC7-5DF7-4208-8D0A-EBC513054E26}"/>
              </a:ext>
            </a:extLst>
          </p:cNvPr>
          <p:cNvSpPr/>
          <p:nvPr/>
        </p:nvSpPr>
        <p:spPr>
          <a:xfrm>
            <a:off x="3117889"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Weste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Rectangle 34">
            <a:hlinkClick r:id="" action="ppaction://noaction">
              <a:snd r:embed="rId14" name="8.3.1.6 Slide 32 voran.wav"/>
            </a:hlinkClick>
            <a:extLst>
              <a:ext uri="{FF2B5EF4-FFF2-40B4-BE49-F238E27FC236}">
                <a16:creationId xmlns:a16="http://schemas.microsoft.com/office/drawing/2014/main" id="{541D10EA-ABD9-47C5-ADF5-4D4658E47A8B}"/>
              </a:ext>
            </a:extLst>
          </p:cNvPr>
          <p:cNvSpPr/>
          <p:nvPr/>
        </p:nvSpPr>
        <p:spPr>
          <a:xfrm>
            <a:off x="1072923" y="5486158"/>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voran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Rectangle 35">
            <a:hlinkClick r:id="" action="ppaction://noaction">
              <a:snd r:embed="rId15" name="8.3.1.6 Slide 32 woran.wav"/>
            </a:hlinkClick>
            <a:extLst>
              <a:ext uri="{FF2B5EF4-FFF2-40B4-BE49-F238E27FC236}">
                <a16:creationId xmlns:a16="http://schemas.microsoft.com/office/drawing/2014/main" id="{28955AC7-5DF7-4208-8D0A-EBC513054E26}"/>
              </a:ext>
            </a:extLst>
          </p:cNvPr>
          <p:cNvSpPr/>
          <p:nvPr/>
        </p:nvSpPr>
        <p:spPr>
          <a:xfrm>
            <a:off x="3175039" y="5486157"/>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woran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BB7A829-83F9-4ADF-9503-D52E5A0B9EAF}"/>
              </a:ext>
            </a:extLst>
          </p:cNvPr>
          <p:cNvSpPr txBox="1"/>
          <p:nvPr/>
        </p:nvSpPr>
        <p:spPr>
          <a:xfrm>
            <a:off x="836292" y="47716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[festival]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E8FE8FA-E727-4D55-B036-BB93F1F3EC6B}"/>
              </a:ext>
            </a:extLst>
          </p:cNvPr>
          <p:cNvSpPr txBox="1"/>
          <p:nvPr/>
        </p:nvSpPr>
        <p:spPr>
          <a:xfrm>
            <a:off x="2909086" y="4749269"/>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[waistcoat]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BB7A829-83F9-4ADF-9503-D52E5A0B9EAF}"/>
              </a:ext>
            </a:extLst>
          </p:cNvPr>
          <p:cNvSpPr txBox="1"/>
          <p:nvPr/>
        </p:nvSpPr>
        <p:spPr>
          <a:xfrm>
            <a:off x="855342" y="59527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[ahead]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DE8FE8FA-E727-4D55-B036-BB93F1F3EC6B}"/>
              </a:ext>
            </a:extLst>
          </p:cNvPr>
          <p:cNvSpPr txBox="1"/>
          <p:nvPr/>
        </p:nvSpPr>
        <p:spPr>
          <a:xfrm>
            <a:off x="2945372" y="5955366"/>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[about which]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F113BFEB-ABDE-4509-B9CF-699C16410682}"/>
              </a:ext>
            </a:extLst>
          </p:cNvPr>
          <p:cNvSpPr txBox="1"/>
          <p:nvPr/>
        </p:nvSpPr>
        <p:spPr>
          <a:xfrm>
            <a:off x="2404752" y="3510454"/>
            <a:ext cx="33569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[violet flower]</a:t>
            </a:r>
          </a:p>
        </p:txBody>
      </p:sp>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54650" y="1902200"/>
            <a:ext cx="482020" cy="482020"/>
          </a:xfrm>
          <a:prstGeom prst="rect">
            <a:avLst/>
          </a:prstGeom>
        </p:spPr>
      </p:pic>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24976" y="1945161"/>
            <a:ext cx="549618" cy="392061"/>
          </a:xfrm>
          <a:prstGeom prst="rect">
            <a:avLst/>
          </a:prstGeom>
          <a:noFill/>
        </p:spPr>
      </p:pic>
      <p:pic>
        <p:nvPicPr>
          <p:cNvPr id="9" name="Picture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14831" y="3091171"/>
            <a:ext cx="346655" cy="484991"/>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29778" y="3042722"/>
            <a:ext cx="389953" cy="559498"/>
          </a:xfrm>
          <a:prstGeom prst="rect">
            <a:avLst/>
          </a:prstGeom>
        </p:spPr>
      </p:pic>
      <p:pic>
        <p:nvPicPr>
          <p:cNvPr id="19" name="Picture 1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84557" y="4160438"/>
            <a:ext cx="849057" cy="611321"/>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30082" y="4253725"/>
            <a:ext cx="510327" cy="526111"/>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19581" y="5552009"/>
            <a:ext cx="473091" cy="473091"/>
          </a:xfrm>
          <a:prstGeom prst="rect">
            <a:avLst/>
          </a:prstGeom>
        </p:spPr>
      </p:pic>
    </p:spTree>
    <p:extLst>
      <p:ext uri="{BB962C8B-B14F-4D97-AF65-F5344CB8AC3E}">
        <p14:creationId xmlns:p14="http://schemas.microsoft.com/office/powerpoint/2010/main" val="4788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21" grpId="0" animBg="1"/>
      <p:bldP spid="22" grpId="0" animBg="1"/>
      <p:bldP spid="27" grpId="0"/>
      <p:bldP spid="28" grpId="0"/>
      <p:bldP spid="29" grpId="0" animBg="1"/>
      <p:bldP spid="30" grpId="0" animBg="1"/>
      <p:bldP spid="32" grpId="0"/>
      <p:bldP spid="33" grpId="0" animBg="1"/>
      <p:bldP spid="34" grpId="0" animBg="1"/>
      <p:bldP spid="35" grpId="0" animBg="1"/>
      <p:bldP spid="36" grpId="0" animBg="1"/>
      <p:bldP spid="37" grpId="0"/>
      <p:bldP spid="38" grpId="0"/>
      <p:bldP spid="39" grpId="0"/>
      <p:bldP spid="40"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83056" y="247046"/>
            <a:ext cx="1374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DA351AA1-72B8-4915-9023-D2D951DEBD02}"/>
              </a:ext>
            </a:extLst>
          </p:cNvPr>
          <p:cNvSpPr txBox="1"/>
          <p:nvPr/>
        </p:nvSpPr>
        <p:spPr>
          <a:xfrm>
            <a:off x="180000" y="1296000"/>
            <a:ext cx="5591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8E62BCAF-7732-4683-819C-21F33C299E76}"/>
              </a:ext>
            </a:extLst>
          </p:cNvPr>
          <p:cNvSpPr txBox="1"/>
          <p:nvPr/>
        </p:nvSpPr>
        <p:spPr>
          <a:xfrm>
            <a:off x="5456420" y="1294681"/>
            <a:ext cx="5591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62AE207D-E336-45FD-A8E6-3C912D7F8264}"/>
              </a:ext>
            </a:extLst>
          </p:cNvPr>
          <p:cNvSpPr txBox="1"/>
          <p:nvPr/>
        </p:nvSpPr>
        <p:spPr>
          <a:xfrm>
            <a:off x="180000" y="1774522"/>
            <a:ext cx="11062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 in German words of foreign origin,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usually like English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Rectangle 2" descr="rectangle that moves down the slide to show the 60 second timer">
            <a:extLst>
              <a:ext uri="{FF2B5EF4-FFF2-40B4-BE49-F238E27FC236}">
                <a16:creationId xmlns:a16="http://schemas.microsoft.com/office/drawing/2014/main" id="{32D70957-338A-4E5F-A65B-A8D0C1AD983E}"/>
              </a:ext>
            </a:extLst>
          </p:cNvPr>
          <p:cNvSpPr>
            <a:spLocks noChangeArrowheads="1"/>
          </p:cNvSpPr>
          <p:nvPr/>
        </p:nvSpPr>
        <p:spPr bwMode="auto">
          <a:xfrm>
            <a:off x="10190337" y="2424185"/>
            <a:ext cx="502131" cy="306495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3" descr="rectangle for timer">
            <a:extLst>
              <a:ext uri="{FF2B5EF4-FFF2-40B4-BE49-F238E27FC236}">
                <a16:creationId xmlns:a16="http://schemas.microsoft.com/office/drawing/2014/main" id="{BC41CBCB-4195-4AED-8998-A736A697F1C4}"/>
              </a:ext>
            </a:extLst>
          </p:cNvPr>
          <p:cNvSpPr>
            <a:spLocks noChangeArrowheads="1"/>
          </p:cNvSpPr>
          <p:nvPr/>
        </p:nvSpPr>
        <p:spPr bwMode="auto">
          <a:xfrm>
            <a:off x="10187971" y="2424185"/>
            <a:ext cx="503528" cy="3064958"/>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Line 7" descr="top line for timer, 60 seconds">
            <a:extLst>
              <a:ext uri="{FF2B5EF4-FFF2-40B4-BE49-F238E27FC236}">
                <a16:creationId xmlns:a16="http://schemas.microsoft.com/office/drawing/2014/main" id="{17AC592C-0242-486E-8A14-A2E6C64E12C1}"/>
              </a:ext>
            </a:extLst>
          </p:cNvPr>
          <p:cNvSpPr>
            <a:spLocks noChangeShapeType="1"/>
          </p:cNvSpPr>
          <p:nvPr/>
        </p:nvSpPr>
        <p:spPr bwMode="auto">
          <a:xfrm>
            <a:off x="10881576" y="244099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 Box 12">
            <a:extLst>
              <a:ext uri="{FF2B5EF4-FFF2-40B4-BE49-F238E27FC236}">
                <a16:creationId xmlns:a16="http://schemas.microsoft.com/office/drawing/2014/main" id="{B296F76E-0F79-4F63-AE69-855AE24B4AC4}"/>
              </a:ext>
            </a:extLst>
          </p:cNvPr>
          <p:cNvSpPr txBox="1">
            <a:spLocks noChangeArrowheads="1"/>
          </p:cNvSpPr>
          <p:nvPr/>
        </p:nvSpPr>
        <p:spPr bwMode="auto">
          <a:xfrm>
            <a:off x="11054953" y="22605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40" name="Line 4" descr="line to show the length of 60 seconds">
            <a:extLst>
              <a:ext uri="{FF2B5EF4-FFF2-40B4-BE49-F238E27FC236}">
                <a16:creationId xmlns:a16="http://schemas.microsoft.com/office/drawing/2014/main" id="{E53BB6ED-C36A-47F7-B5A2-63B43ECF3E52}"/>
              </a:ext>
            </a:extLst>
          </p:cNvPr>
          <p:cNvSpPr>
            <a:spLocks noChangeShapeType="1"/>
          </p:cNvSpPr>
          <p:nvPr/>
        </p:nvSpPr>
        <p:spPr bwMode="auto">
          <a:xfrm>
            <a:off x="10873710" y="2412759"/>
            <a:ext cx="0" cy="3064958"/>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 Box 10">
            <a:extLst>
              <a:ext uri="{FF2B5EF4-FFF2-40B4-BE49-F238E27FC236}">
                <a16:creationId xmlns:a16="http://schemas.microsoft.com/office/drawing/2014/main" id="{D8B1AB7A-2F7D-4CDD-B6D1-FD8140391266}"/>
              </a:ext>
            </a:extLst>
          </p:cNvPr>
          <p:cNvSpPr txBox="1">
            <a:spLocks noChangeArrowheads="1"/>
          </p:cNvSpPr>
          <p:nvPr/>
        </p:nvSpPr>
        <p:spPr bwMode="auto">
          <a:xfrm>
            <a:off x="1087371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42" name="Line 9" descr="bottom line for timer, 0 seconds">
            <a:extLst>
              <a:ext uri="{FF2B5EF4-FFF2-40B4-BE49-F238E27FC236}">
                <a16:creationId xmlns:a16="http://schemas.microsoft.com/office/drawing/2014/main" id="{8C62C378-C0AD-4CF2-A733-727ACA0DCA71}"/>
              </a:ext>
            </a:extLst>
          </p:cNvPr>
          <p:cNvSpPr>
            <a:spLocks noChangeShapeType="1"/>
          </p:cNvSpPr>
          <p:nvPr/>
        </p:nvSpPr>
        <p:spPr bwMode="auto">
          <a:xfrm>
            <a:off x="10873710"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 Box 14">
            <a:extLst>
              <a:ext uri="{FF2B5EF4-FFF2-40B4-BE49-F238E27FC236}">
                <a16:creationId xmlns:a16="http://schemas.microsoft.com/office/drawing/2014/main" id="{C873AD97-965F-48DF-92AA-14D5DE450991}"/>
              </a:ext>
            </a:extLst>
          </p:cNvPr>
          <p:cNvSpPr txBox="1">
            <a:spLocks noChangeArrowheads="1"/>
          </p:cNvSpPr>
          <p:nvPr/>
        </p:nvSpPr>
        <p:spPr bwMode="auto">
          <a:xfrm>
            <a:off x="1109050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44" name="Rectangle 43" descr="box to hide timer as it goes off the page">
            <a:extLst>
              <a:ext uri="{FF2B5EF4-FFF2-40B4-BE49-F238E27FC236}">
                <a16:creationId xmlns:a16="http://schemas.microsoft.com/office/drawing/2014/main" id="{4361F028-31E5-4430-AB43-006E12997510}"/>
              </a:ext>
            </a:extLst>
          </p:cNvPr>
          <p:cNvSpPr/>
          <p:nvPr/>
        </p:nvSpPr>
        <p:spPr>
          <a:xfrm>
            <a:off x="1003674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AutoShape 11">
            <a:hlinkClick r:id="" action="ppaction://noaction" highlightClick="1"/>
            <a:extLst>
              <a:ext uri="{FF2B5EF4-FFF2-40B4-BE49-F238E27FC236}">
                <a16:creationId xmlns:a16="http://schemas.microsoft.com/office/drawing/2014/main" id="{E88008F1-7132-42FC-9B2D-71383F473EB3}"/>
              </a:ext>
            </a:extLst>
          </p:cNvPr>
          <p:cNvSpPr>
            <a:spLocks noChangeArrowheads="1"/>
          </p:cNvSpPr>
          <p:nvPr/>
        </p:nvSpPr>
        <p:spPr bwMode="auto">
          <a:xfrm>
            <a:off x="9927073"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46" name="Picture 45" descr="Graphical user interface, application&#10;&#10;Description automatically generated">
            <a:hlinkClick r:id="" action="ppaction://noaction">
              <a:snd r:embed="rId4" name="8.3.1.6 Slide 34 universitat.wav"/>
            </a:hlinkClick>
            <a:extLst>
              <a:ext uri="{FF2B5EF4-FFF2-40B4-BE49-F238E27FC236}">
                <a16:creationId xmlns:a16="http://schemas.microsoft.com/office/drawing/2014/main" id="{6895705A-DF9B-4C38-A838-DA8AE8ACFB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715" y="3289377"/>
            <a:ext cx="2893916" cy="1446959"/>
          </a:xfrm>
          <a:prstGeom prst="rect">
            <a:avLst/>
          </a:prstGeom>
        </p:spPr>
      </p:pic>
      <p:pic>
        <p:nvPicPr>
          <p:cNvPr id="9" name="Picture 8" descr="Background pattern&#10;&#10;Description automatically generated">
            <a:hlinkClick r:id="" action="ppaction://noaction">
              <a:snd r:embed="rId6" name="8.3.1.6 Slide 34 November.wav"/>
            </a:hlinkClick>
            <a:extLst>
              <a:ext uri="{FF2B5EF4-FFF2-40B4-BE49-F238E27FC236}">
                <a16:creationId xmlns:a16="http://schemas.microsoft.com/office/drawing/2014/main" id="{19C3EDD8-178D-4B81-B077-C9BEDC8ADB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2175" y="2906225"/>
            <a:ext cx="1715589" cy="1715589"/>
          </a:xfrm>
          <a:prstGeom prst="rect">
            <a:avLst/>
          </a:prstGeom>
        </p:spPr>
      </p:pic>
      <p:sp>
        <p:nvSpPr>
          <p:cNvPr id="47" name="TextBox 46">
            <a:hlinkClick r:id="" action="ppaction://noaction">
              <a:snd r:embed="rId4" name="8.3.1.6 Slide 34 universitat.wav"/>
            </a:hlinkClick>
            <a:extLst>
              <a:ext uri="{FF2B5EF4-FFF2-40B4-BE49-F238E27FC236}">
                <a16:creationId xmlns:a16="http://schemas.microsoft.com/office/drawing/2014/main" id="{9F734D85-DF82-4D7A-8874-036DFD1610A9}"/>
              </a:ext>
            </a:extLst>
          </p:cNvPr>
          <p:cNvSpPr txBox="1"/>
          <p:nvPr/>
        </p:nvSpPr>
        <p:spPr>
          <a:xfrm>
            <a:off x="320201" y="4616333"/>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ersität]</a:t>
            </a:r>
          </a:p>
        </p:txBody>
      </p:sp>
      <p:sp>
        <p:nvSpPr>
          <p:cNvPr id="48" name="TextBox 47">
            <a:hlinkClick r:id="" action="ppaction://noaction">
              <a:snd r:embed="rId6" name="8.3.1.6 Slide 34 November.wav"/>
            </a:hlinkClick>
            <a:extLst>
              <a:ext uri="{FF2B5EF4-FFF2-40B4-BE49-F238E27FC236}">
                <a16:creationId xmlns:a16="http://schemas.microsoft.com/office/drawing/2014/main" id="{26070CCE-985E-4B23-B9FB-E58CA306DDB8}"/>
              </a:ext>
            </a:extLst>
          </p:cNvPr>
          <p:cNvSpPr txBox="1"/>
          <p:nvPr/>
        </p:nvSpPr>
        <p:spPr>
          <a:xfrm>
            <a:off x="6836392" y="4559845"/>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ember]</a:t>
            </a:r>
          </a:p>
        </p:txBody>
      </p:sp>
      <p:sp>
        <p:nvSpPr>
          <p:cNvPr id="49" name="TextBox 48">
            <a:hlinkClick r:id="" action="ppaction://noaction">
              <a:snd r:embed="rId8" name="8.3.1.6 Slide 34 Vogel.wav"/>
            </a:hlinkClick>
            <a:extLst>
              <a:ext uri="{FF2B5EF4-FFF2-40B4-BE49-F238E27FC236}">
                <a16:creationId xmlns:a16="http://schemas.microsoft.com/office/drawing/2014/main" id="{E7C49E08-2811-4CC8-8368-C96BEC4A645B}"/>
              </a:ext>
            </a:extLst>
          </p:cNvPr>
          <p:cNvSpPr txBox="1"/>
          <p:nvPr/>
        </p:nvSpPr>
        <p:spPr>
          <a:xfrm>
            <a:off x="3777950" y="4616333"/>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ogel]</a:t>
            </a:r>
          </a:p>
        </p:txBody>
      </p:sp>
      <p:pic>
        <p:nvPicPr>
          <p:cNvPr id="2" name="Picture 1">
            <a:hlinkClick r:id="" action="ppaction://noaction">
              <a:snd r:embed="rId8" name="8.3.1.6 Slide 34 Vogel.wav"/>
            </a:hlinkClick>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8174" y="3218445"/>
            <a:ext cx="1631400" cy="1277930"/>
          </a:xfrm>
          <a:prstGeom prst="rect">
            <a:avLst/>
          </a:prstGeom>
        </p:spPr>
      </p:pic>
    </p:spTree>
    <p:extLst>
      <p:ext uri="{BB962C8B-B14F-4D97-AF65-F5344CB8AC3E}">
        <p14:creationId xmlns:p14="http://schemas.microsoft.com/office/powerpoint/2010/main" val="297258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5"/>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afterEffect">
                                  <p:stCondLst>
                                    <p:cond delay="0"/>
                                  </p:stCondLst>
                                  <p:childTnLst>
                                    <p:animEffect transition="out" filter="slide(fromBottom)">
                                      <p:cBhvr>
                                        <p:cTn id="33" dur="5000"/>
                                        <p:tgtEl>
                                          <p:spTgt spid="37"/>
                                        </p:tgtEl>
                                      </p:cBhvr>
                                    </p:animEffect>
                                    <p:set>
                                      <p:cBhvr>
                                        <p:cTn id="34"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3" grpId="0"/>
      <p:bldP spid="34" grpId="0"/>
      <p:bldP spid="35" grpId="0"/>
      <p:bldP spid="47" grpId="0"/>
      <p:bldP spid="48" grpId="0"/>
      <p:bldP spid="4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83056" y="247046"/>
            <a:ext cx="1374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2" descr="rectangle that moves down the slide to show the 60 second timer">
            <a:extLst>
              <a:ext uri="{FF2B5EF4-FFF2-40B4-BE49-F238E27FC236}">
                <a16:creationId xmlns:a16="http://schemas.microsoft.com/office/drawing/2014/main" id="{32D70957-338A-4E5F-A65B-A8D0C1AD983E}"/>
              </a:ext>
            </a:extLst>
          </p:cNvPr>
          <p:cNvSpPr>
            <a:spLocks noChangeArrowheads="1"/>
          </p:cNvSpPr>
          <p:nvPr/>
        </p:nvSpPr>
        <p:spPr bwMode="auto">
          <a:xfrm>
            <a:off x="10190337" y="2424185"/>
            <a:ext cx="502131" cy="306495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3" descr="rectangle for timer">
            <a:extLst>
              <a:ext uri="{FF2B5EF4-FFF2-40B4-BE49-F238E27FC236}">
                <a16:creationId xmlns:a16="http://schemas.microsoft.com/office/drawing/2014/main" id="{BC41CBCB-4195-4AED-8998-A736A697F1C4}"/>
              </a:ext>
            </a:extLst>
          </p:cNvPr>
          <p:cNvSpPr>
            <a:spLocks noChangeArrowheads="1"/>
          </p:cNvSpPr>
          <p:nvPr/>
        </p:nvSpPr>
        <p:spPr bwMode="auto">
          <a:xfrm>
            <a:off x="10187971" y="2424185"/>
            <a:ext cx="503528" cy="3064958"/>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Line 7" descr="top line for timer, 60 seconds">
            <a:extLst>
              <a:ext uri="{FF2B5EF4-FFF2-40B4-BE49-F238E27FC236}">
                <a16:creationId xmlns:a16="http://schemas.microsoft.com/office/drawing/2014/main" id="{17AC592C-0242-486E-8A14-A2E6C64E12C1}"/>
              </a:ext>
            </a:extLst>
          </p:cNvPr>
          <p:cNvSpPr>
            <a:spLocks noChangeShapeType="1"/>
          </p:cNvSpPr>
          <p:nvPr/>
        </p:nvSpPr>
        <p:spPr bwMode="auto">
          <a:xfrm>
            <a:off x="10881576" y="244099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 Box 12">
            <a:extLst>
              <a:ext uri="{FF2B5EF4-FFF2-40B4-BE49-F238E27FC236}">
                <a16:creationId xmlns:a16="http://schemas.microsoft.com/office/drawing/2014/main" id="{B296F76E-0F79-4F63-AE69-855AE24B4AC4}"/>
              </a:ext>
            </a:extLst>
          </p:cNvPr>
          <p:cNvSpPr txBox="1">
            <a:spLocks noChangeArrowheads="1"/>
          </p:cNvSpPr>
          <p:nvPr/>
        </p:nvSpPr>
        <p:spPr bwMode="auto">
          <a:xfrm>
            <a:off x="11054953" y="22605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40" name="Line 4" descr="line to show the length of 60 seconds">
            <a:extLst>
              <a:ext uri="{FF2B5EF4-FFF2-40B4-BE49-F238E27FC236}">
                <a16:creationId xmlns:a16="http://schemas.microsoft.com/office/drawing/2014/main" id="{E53BB6ED-C36A-47F7-B5A2-63B43ECF3E52}"/>
              </a:ext>
            </a:extLst>
          </p:cNvPr>
          <p:cNvSpPr>
            <a:spLocks noChangeShapeType="1"/>
          </p:cNvSpPr>
          <p:nvPr/>
        </p:nvSpPr>
        <p:spPr bwMode="auto">
          <a:xfrm>
            <a:off x="10873710" y="2412759"/>
            <a:ext cx="0" cy="3064958"/>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 Box 10">
            <a:extLst>
              <a:ext uri="{FF2B5EF4-FFF2-40B4-BE49-F238E27FC236}">
                <a16:creationId xmlns:a16="http://schemas.microsoft.com/office/drawing/2014/main" id="{D8B1AB7A-2F7D-4CDD-B6D1-FD8140391266}"/>
              </a:ext>
            </a:extLst>
          </p:cNvPr>
          <p:cNvSpPr txBox="1">
            <a:spLocks noChangeArrowheads="1"/>
          </p:cNvSpPr>
          <p:nvPr/>
        </p:nvSpPr>
        <p:spPr bwMode="auto">
          <a:xfrm>
            <a:off x="1087371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42" name="Line 9" descr="bottom line for timer, 0 seconds">
            <a:extLst>
              <a:ext uri="{FF2B5EF4-FFF2-40B4-BE49-F238E27FC236}">
                <a16:creationId xmlns:a16="http://schemas.microsoft.com/office/drawing/2014/main" id="{8C62C378-C0AD-4CF2-A733-727ACA0DCA71}"/>
              </a:ext>
            </a:extLst>
          </p:cNvPr>
          <p:cNvSpPr>
            <a:spLocks noChangeShapeType="1"/>
          </p:cNvSpPr>
          <p:nvPr/>
        </p:nvSpPr>
        <p:spPr bwMode="auto">
          <a:xfrm>
            <a:off x="10873710"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 Box 14">
            <a:extLst>
              <a:ext uri="{FF2B5EF4-FFF2-40B4-BE49-F238E27FC236}">
                <a16:creationId xmlns:a16="http://schemas.microsoft.com/office/drawing/2014/main" id="{C873AD97-965F-48DF-92AA-14D5DE450991}"/>
              </a:ext>
            </a:extLst>
          </p:cNvPr>
          <p:cNvSpPr txBox="1">
            <a:spLocks noChangeArrowheads="1"/>
          </p:cNvSpPr>
          <p:nvPr/>
        </p:nvSpPr>
        <p:spPr bwMode="auto">
          <a:xfrm>
            <a:off x="1109050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44" name="Rectangle 43" descr="box to hide timer as it goes off the page">
            <a:extLst>
              <a:ext uri="{FF2B5EF4-FFF2-40B4-BE49-F238E27FC236}">
                <a16:creationId xmlns:a16="http://schemas.microsoft.com/office/drawing/2014/main" id="{4361F028-31E5-4430-AB43-006E12997510}"/>
              </a:ext>
            </a:extLst>
          </p:cNvPr>
          <p:cNvSpPr/>
          <p:nvPr/>
        </p:nvSpPr>
        <p:spPr>
          <a:xfrm>
            <a:off x="1003674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AutoShape 11">
            <a:hlinkClick r:id="" action="ppaction://noaction" highlightClick="1"/>
            <a:extLst>
              <a:ext uri="{FF2B5EF4-FFF2-40B4-BE49-F238E27FC236}">
                <a16:creationId xmlns:a16="http://schemas.microsoft.com/office/drawing/2014/main" id="{E88008F1-7132-42FC-9B2D-71383F473EB3}"/>
              </a:ext>
            </a:extLst>
          </p:cNvPr>
          <p:cNvSpPr>
            <a:spLocks noChangeArrowheads="1"/>
          </p:cNvSpPr>
          <p:nvPr/>
        </p:nvSpPr>
        <p:spPr bwMode="auto">
          <a:xfrm>
            <a:off x="9927073"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47" name="TextBox 46">
            <a:hlinkClick r:id="" action="ppaction://noaction">
              <a:snd r:embed="rId4" name="8.3.1.6 Slide 34 Wolke.wav"/>
            </a:hlinkClick>
            <a:extLst>
              <a:ext uri="{FF2B5EF4-FFF2-40B4-BE49-F238E27FC236}">
                <a16:creationId xmlns:a16="http://schemas.microsoft.com/office/drawing/2014/main" id="{9F734D85-DF82-4D7A-8874-036DFD1610A9}"/>
              </a:ext>
            </a:extLst>
          </p:cNvPr>
          <p:cNvSpPr txBox="1"/>
          <p:nvPr/>
        </p:nvSpPr>
        <p:spPr>
          <a:xfrm>
            <a:off x="320203" y="4621814"/>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t>
            </a: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olke]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hlinkClick r:id="" action="ppaction://noaction">
              <a:snd r:embed="rId5" name="8.3.1.6 Slide 34 Activitat.wav"/>
            </a:hlinkClick>
            <a:extLst>
              <a:ext uri="{FF2B5EF4-FFF2-40B4-BE49-F238E27FC236}">
                <a16:creationId xmlns:a16="http://schemas.microsoft.com/office/drawing/2014/main" id="{26070CCE-985E-4B23-B9FB-E58CA306DDB8}"/>
              </a:ext>
            </a:extLst>
          </p:cNvPr>
          <p:cNvSpPr txBox="1"/>
          <p:nvPr/>
        </p:nvSpPr>
        <p:spPr>
          <a:xfrm>
            <a:off x="6836390" y="4602347"/>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ität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hlinkClick r:id="" action="ppaction://noaction">
              <a:snd r:embed="rId6" name="8.3.1.6 Slide 34 Vase.wav"/>
            </a:hlinkClick>
            <a:extLst>
              <a:ext uri="{FF2B5EF4-FFF2-40B4-BE49-F238E27FC236}">
                <a16:creationId xmlns:a16="http://schemas.microsoft.com/office/drawing/2014/main" id="{E7C49E08-2811-4CC8-8368-C96BEC4A645B}"/>
              </a:ext>
            </a:extLst>
          </p:cNvPr>
          <p:cNvSpPr txBox="1"/>
          <p:nvPr/>
        </p:nvSpPr>
        <p:spPr>
          <a:xfrm>
            <a:off x="3777950" y="4616333"/>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ase]</a:t>
            </a:r>
          </a:p>
        </p:txBody>
      </p:sp>
      <p:pic>
        <p:nvPicPr>
          <p:cNvPr id="2" name="Picture 1">
            <a:hlinkClick r:id="" action="ppaction://noaction">
              <a:snd r:embed="rId4" name="8.3.1.6 Slide 34 Wolke.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012" y="3176262"/>
            <a:ext cx="1827162" cy="928961"/>
          </a:xfrm>
          <a:prstGeom prst="rect">
            <a:avLst/>
          </a:prstGeom>
        </p:spPr>
      </p:pic>
      <p:pic>
        <p:nvPicPr>
          <p:cNvPr id="10" name="Picture 9">
            <a:hlinkClick r:id="" action="ppaction://noaction">
              <a:snd r:embed="rId5" name="8.3.1.6 Slide 34 Activitat.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8485" y="2841884"/>
            <a:ext cx="878133" cy="1855911"/>
          </a:xfrm>
          <a:prstGeom prst="rect">
            <a:avLst/>
          </a:prstGeom>
        </p:spPr>
      </p:pic>
      <p:pic>
        <p:nvPicPr>
          <p:cNvPr id="13" name="Picture 12">
            <a:hlinkClick r:id="" action="ppaction://noaction">
              <a:snd r:embed="rId6" name="8.3.1.6 Slide 34 Vase.wav"/>
            </a:hlinkClick>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5148" y="2776814"/>
            <a:ext cx="935212" cy="1746905"/>
          </a:xfrm>
          <a:prstGeom prst="rect">
            <a:avLst/>
          </a:prstGeom>
        </p:spPr>
      </p:pic>
    </p:spTree>
    <p:extLst>
      <p:ext uri="{BB962C8B-B14F-4D97-AF65-F5344CB8AC3E}">
        <p14:creationId xmlns:p14="http://schemas.microsoft.com/office/powerpoint/2010/main" val="239352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afterEffect">
                                  <p:stCondLst>
                                    <p:cond delay="0"/>
                                  </p:stCondLst>
                                  <p:childTnLst>
                                    <p:animEffect transition="out" filter="slide(fromBottom)">
                                      <p:cBhvr>
                                        <p:cTn id="21" dur="5000"/>
                                        <p:tgtEl>
                                          <p:spTgt spid="37"/>
                                        </p:tgtEl>
                                      </p:cBhvr>
                                    </p:animEffect>
                                    <p:set>
                                      <p:cBhvr>
                                        <p:cTn id="22"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7" grpId="0"/>
      <p:bldP spid="48" grpId="0"/>
      <p:bldP spid="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 action="ppaction://noaction">
              <a:snd r:embed="rId3" name="8.3.1.6 Slide 34 Verkehr.wav"/>
            </a:hlinkClick>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13718">
            <a:off x="4693943" y="1808045"/>
            <a:ext cx="1128509" cy="3733292"/>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83056" y="247046"/>
            <a:ext cx="1374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2" descr="rectangle that moves down the slide to show the 60 second timer">
            <a:extLst>
              <a:ext uri="{FF2B5EF4-FFF2-40B4-BE49-F238E27FC236}">
                <a16:creationId xmlns:a16="http://schemas.microsoft.com/office/drawing/2014/main" id="{32D70957-338A-4E5F-A65B-A8D0C1AD983E}"/>
              </a:ext>
            </a:extLst>
          </p:cNvPr>
          <p:cNvSpPr>
            <a:spLocks noChangeArrowheads="1"/>
          </p:cNvSpPr>
          <p:nvPr/>
        </p:nvSpPr>
        <p:spPr bwMode="auto">
          <a:xfrm>
            <a:off x="10190337" y="2424185"/>
            <a:ext cx="502131" cy="306495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3" descr="rectangle for timer">
            <a:extLst>
              <a:ext uri="{FF2B5EF4-FFF2-40B4-BE49-F238E27FC236}">
                <a16:creationId xmlns:a16="http://schemas.microsoft.com/office/drawing/2014/main" id="{BC41CBCB-4195-4AED-8998-A736A697F1C4}"/>
              </a:ext>
            </a:extLst>
          </p:cNvPr>
          <p:cNvSpPr>
            <a:spLocks noChangeArrowheads="1"/>
          </p:cNvSpPr>
          <p:nvPr/>
        </p:nvSpPr>
        <p:spPr bwMode="auto">
          <a:xfrm>
            <a:off x="10187971" y="2424185"/>
            <a:ext cx="503528" cy="3064958"/>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Line 7" descr="top line for timer, 60 seconds">
            <a:extLst>
              <a:ext uri="{FF2B5EF4-FFF2-40B4-BE49-F238E27FC236}">
                <a16:creationId xmlns:a16="http://schemas.microsoft.com/office/drawing/2014/main" id="{17AC592C-0242-486E-8A14-A2E6C64E12C1}"/>
              </a:ext>
            </a:extLst>
          </p:cNvPr>
          <p:cNvSpPr>
            <a:spLocks noChangeShapeType="1"/>
          </p:cNvSpPr>
          <p:nvPr/>
        </p:nvSpPr>
        <p:spPr bwMode="auto">
          <a:xfrm>
            <a:off x="10881576" y="244099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 Box 12">
            <a:extLst>
              <a:ext uri="{FF2B5EF4-FFF2-40B4-BE49-F238E27FC236}">
                <a16:creationId xmlns:a16="http://schemas.microsoft.com/office/drawing/2014/main" id="{B296F76E-0F79-4F63-AE69-855AE24B4AC4}"/>
              </a:ext>
            </a:extLst>
          </p:cNvPr>
          <p:cNvSpPr txBox="1">
            <a:spLocks noChangeArrowheads="1"/>
          </p:cNvSpPr>
          <p:nvPr/>
        </p:nvSpPr>
        <p:spPr bwMode="auto">
          <a:xfrm>
            <a:off x="11054953" y="22605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40" name="Line 4" descr="line to show the length of 60 seconds">
            <a:extLst>
              <a:ext uri="{FF2B5EF4-FFF2-40B4-BE49-F238E27FC236}">
                <a16:creationId xmlns:a16="http://schemas.microsoft.com/office/drawing/2014/main" id="{E53BB6ED-C36A-47F7-B5A2-63B43ECF3E52}"/>
              </a:ext>
            </a:extLst>
          </p:cNvPr>
          <p:cNvSpPr>
            <a:spLocks noChangeShapeType="1"/>
          </p:cNvSpPr>
          <p:nvPr/>
        </p:nvSpPr>
        <p:spPr bwMode="auto">
          <a:xfrm>
            <a:off x="10873710" y="2412759"/>
            <a:ext cx="0" cy="3064958"/>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 Box 10">
            <a:extLst>
              <a:ext uri="{FF2B5EF4-FFF2-40B4-BE49-F238E27FC236}">
                <a16:creationId xmlns:a16="http://schemas.microsoft.com/office/drawing/2014/main" id="{D8B1AB7A-2F7D-4CDD-B6D1-FD8140391266}"/>
              </a:ext>
            </a:extLst>
          </p:cNvPr>
          <p:cNvSpPr txBox="1">
            <a:spLocks noChangeArrowheads="1"/>
          </p:cNvSpPr>
          <p:nvPr/>
        </p:nvSpPr>
        <p:spPr bwMode="auto">
          <a:xfrm>
            <a:off x="1087371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42" name="Line 9" descr="bottom line for timer, 0 seconds">
            <a:extLst>
              <a:ext uri="{FF2B5EF4-FFF2-40B4-BE49-F238E27FC236}">
                <a16:creationId xmlns:a16="http://schemas.microsoft.com/office/drawing/2014/main" id="{8C62C378-C0AD-4CF2-A733-727ACA0DCA71}"/>
              </a:ext>
            </a:extLst>
          </p:cNvPr>
          <p:cNvSpPr>
            <a:spLocks noChangeShapeType="1"/>
          </p:cNvSpPr>
          <p:nvPr/>
        </p:nvSpPr>
        <p:spPr bwMode="auto">
          <a:xfrm>
            <a:off x="10873710"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 Box 14">
            <a:extLst>
              <a:ext uri="{FF2B5EF4-FFF2-40B4-BE49-F238E27FC236}">
                <a16:creationId xmlns:a16="http://schemas.microsoft.com/office/drawing/2014/main" id="{C873AD97-965F-48DF-92AA-14D5DE450991}"/>
              </a:ext>
            </a:extLst>
          </p:cNvPr>
          <p:cNvSpPr txBox="1">
            <a:spLocks noChangeArrowheads="1"/>
          </p:cNvSpPr>
          <p:nvPr/>
        </p:nvSpPr>
        <p:spPr bwMode="auto">
          <a:xfrm>
            <a:off x="1109050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44" name="Rectangle 43" descr="box to hide timer as it goes off the page">
            <a:extLst>
              <a:ext uri="{FF2B5EF4-FFF2-40B4-BE49-F238E27FC236}">
                <a16:creationId xmlns:a16="http://schemas.microsoft.com/office/drawing/2014/main" id="{4361F028-31E5-4430-AB43-006E12997510}"/>
              </a:ext>
            </a:extLst>
          </p:cNvPr>
          <p:cNvSpPr/>
          <p:nvPr/>
        </p:nvSpPr>
        <p:spPr>
          <a:xfrm>
            <a:off x="1003674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AutoShape 11">
            <a:hlinkClick r:id="" action="ppaction://noaction" highlightClick="1"/>
            <a:extLst>
              <a:ext uri="{FF2B5EF4-FFF2-40B4-BE49-F238E27FC236}">
                <a16:creationId xmlns:a16="http://schemas.microsoft.com/office/drawing/2014/main" id="{E88008F1-7132-42FC-9B2D-71383F473EB3}"/>
              </a:ext>
            </a:extLst>
          </p:cNvPr>
          <p:cNvSpPr>
            <a:spLocks noChangeArrowheads="1"/>
          </p:cNvSpPr>
          <p:nvPr/>
        </p:nvSpPr>
        <p:spPr bwMode="auto">
          <a:xfrm>
            <a:off x="9927073"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47" name="TextBox 46">
            <a:hlinkClick r:id="" action="ppaction://noaction">
              <a:snd r:embed="rId6" name="8.3.1.6 Slide 34 Vage.wav"/>
            </a:hlinkClick>
            <a:extLst>
              <a:ext uri="{FF2B5EF4-FFF2-40B4-BE49-F238E27FC236}">
                <a16:creationId xmlns:a16="http://schemas.microsoft.com/office/drawing/2014/main" id="{9F734D85-DF82-4D7A-8874-036DFD1610A9}"/>
              </a:ext>
            </a:extLst>
          </p:cNvPr>
          <p:cNvSpPr txBox="1"/>
          <p:nvPr/>
        </p:nvSpPr>
        <p:spPr>
          <a:xfrm>
            <a:off x="351089" y="4699539"/>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8" name="TextBox 47">
            <a:hlinkClick r:id="" action="ppaction://noaction">
              <a:snd r:embed="rId7" name="8.3.1.6 Slide 34 vierzig.wav"/>
            </a:hlinkClick>
            <a:extLst>
              <a:ext uri="{FF2B5EF4-FFF2-40B4-BE49-F238E27FC236}">
                <a16:creationId xmlns:a16="http://schemas.microsoft.com/office/drawing/2014/main" id="{26070CCE-985E-4B23-B9FB-E58CA306DDB8}"/>
              </a:ext>
            </a:extLst>
          </p:cNvPr>
          <p:cNvSpPr txBox="1"/>
          <p:nvPr/>
        </p:nvSpPr>
        <p:spPr>
          <a:xfrm>
            <a:off x="6847908" y="4661727"/>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ierzig</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hlinkClick r:id="" action="ppaction://noaction">
              <a:snd r:embed="rId3" name="8.3.1.6 Slide 34 Verkehr.wav"/>
            </a:hlinkClick>
            <a:extLst>
              <a:ext uri="{FF2B5EF4-FFF2-40B4-BE49-F238E27FC236}">
                <a16:creationId xmlns:a16="http://schemas.microsoft.com/office/drawing/2014/main" id="{E7C49E08-2811-4CC8-8368-C96BEC4A645B}"/>
              </a:ext>
            </a:extLst>
          </p:cNvPr>
          <p:cNvSpPr txBox="1"/>
          <p:nvPr/>
        </p:nvSpPr>
        <p:spPr>
          <a:xfrm>
            <a:off x="3777950" y="4661727"/>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erkehr</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 name="Picture 1">
            <a:hlinkClick r:id="" action="ppaction://noaction">
              <a:snd r:embed="rId6" name="8.3.1.6 Slide 34 Vage.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5667" y="3035482"/>
            <a:ext cx="1146010" cy="110781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4338" y="3717807"/>
            <a:ext cx="942692" cy="43363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964590" flipH="1">
            <a:off x="5032649" y="3088482"/>
            <a:ext cx="993908" cy="846144"/>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7134" y="2654767"/>
            <a:ext cx="1111786" cy="674484"/>
          </a:xfrm>
          <a:prstGeom prst="rect">
            <a:avLst/>
          </a:prstGeom>
        </p:spPr>
      </p:pic>
      <p:pic>
        <p:nvPicPr>
          <p:cNvPr id="11" name="Picture 10">
            <a:hlinkClick r:id="" action="ppaction://noaction">
              <a:snd r:embed="rId7" name="8.3.1.6 Slide 34 vierzig.wav"/>
            </a:hlinkClick>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603" y="2882903"/>
            <a:ext cx="1419551" cy="1532704"/>
          </a:xfrm>
          <a:prstGeom prst="rect">
            <a:avLst/>
          </a:prstGeom>
        </p:spPr>
      </p:pic>
    </p:spTree>
    <p:extLst>
      <p:ext uri="{BB962C8B-B14F-4D97-AF65-F5344CB8AC3E}">
        <p14:creationId xmlns:p14="http://schemas.microsoft.com/office/powerpoint/2010/main" val="48257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000"/>
                                        <p:tgtEl>
                                          <p:spTgt spid="37"/>
                                        </p:tgtEl>
                                      </p:cBhvr>
                                    </p:animEffect>
                                    <p:set>
                                      <p:cBhvr>
                                        <p:cTn id="28"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7" grpId="0"/>
      <p:bldP spid="48"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br>
              <a:rPr lang="en-GB" sz="1400" b="1" dirty="0"/>
            </a:br>
            <a:endParaRPr lang="en-GB" dirty="0"/>
          </a:p>
        </p:txBody>
      </p:sp>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5116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1 Slide 2</a:t>
            </a:r>
          </a:p>
        </p:txBody>
      </p:sp>
    </p:spTree>
    <p:extLst>
      <p:ext uri="{BB962C8B-B14F-4D97-AF65-F5344CB8AC3E}">
        <p14:creationId xmlns:p14="http://schemas.microsoft.com/office/powerpoint/2010/main" val="2421617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051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A46E87A5-B965-4178-9C13-55ACD3373334}"/>
              </a:ext>
            </a:extLst>
          </p:cNvPr>
          <p:cNvGraphicFramePr>
            <a:graphicFrameLocks noGrp="1"/>
          </p:cNvGraphicFramePr>
          <p:nvPr/>
        </p:nvGraphicFramePr>
        <p:xfrm>
          <a:off x="234675" y="1812026"/>
          <a:ext cx="11722653" cy="4473603"/>
        </p:xfrm>
        <a:graphic>
          <a:graphicData uri="http://schemas.openxmlformats.org/drawingml/2006/table">
            <a:tbl>
              <a:tblPr firstRow="1" bandRow="1">
                <a:tableStyleId>{00A15C55-8517-42AA-B614-E9B94910E393}</a:tableStyleId>
              </a:tblPr>
              <a:tblGrid>
                <a:gridCol w="693580">
                  <a:extLst>
                    <a:ext uri="{9D8B030D-6E8A-4147-A177-3AD203B41FA5}">
                      <a16:colId xmlns:a16="http://schemas.microsoft.com/office/drawing/2014/main" val="2607353726"/>
                    </a:ext>
                  </a:extLst>
                </a:gridCol>
                <a:gridCol w="9033163">
                  <a:extLst>
                    <a:ext uri="{9D8B030D-6E8A-4147-A177-3AD203B41FA5}">
                      <a16:colId xmlns:a16="http://schemas.microsoft.com/office/drawing/2014/main" val="1600817978"/>
                    </a:ext>
                  </a:extLst>
                </a:gridCol>
                <a:gridCol w="997527">
                  <a:extLst>
                    <a:ext uri="{9D8B030D-6E8A-4147-A177-3AD203B41FA5}">
                      <a16:colId xmlns:a16="http://schemas.microsoft.com/office/drawing/2014/main" val="4128092149"/>
                    </a:ext>
                  </a:extLst>
                </a:gridCol>
                <a:gridCol w="99838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effectLst/>
                          <a:uLnTx/>
                          <a:uFillTx/>
                        </a:rPr>
                        <a:t>w</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v</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Der </a:t>
                      </a:r>
                      <a:r>
                        <a:rPr lang="en-GB" sz="2000" dirty="0" err="1">
                          <a:solidFill>
                            <a:srgbClr val="115076"/>
                          </a:solidFill>
                        </a:rPr>
                        <a:t>internationale</a:t>
                      </a:r>
                      <a:r>
                        <a:rPr lang="en-GB" sz="2000" dirty="0">
                          <a:solidFill>
                            <a:srgbClr val="115076"/>
                          </a:solidFill>
                        </a:rPr>
                        <a:t>   </a:t>
                      </a:r>
                      <a:r>
                        <a:rPr lang="en-GB" sz="2000" b="1" dirty="0" err="1">
                          <a:solidFill>
                            <a:srgbClr val="115076"/>
                          </a:solidFill>
                        </a:rPr>
                        <a:t>W</a:t>
                      </a:r>
                      <a:r>
                        <a:rPr lang="en-GB" sz="2000" dirty="0" err="1">
                          <a:solidFill>
                            <a:srgbClr val="115076"/>
                          </a:solidFill>
                        </a:rPr>
                        <a:t>eltfrauentag</a:t>
                      </a:r>
                      <a:r>
                        <a:rPr lang="en-GB" sz="2000" dirty="0">
                          <a:solidFill>
                            <a:srgbClr val="115076"/>
                          </a:solidFill>
                        </a:rPr>
                        <a:t> </a:t>
                      </a:r>
                      <a:r>
                        <a:rPr lang="en-GB" sz="2000" dirty="0" err="1">
                          <a:solidFill>
                            <a:srgbClr val="115076"/>
                          </a:solidFill>
                        </a:rPr>
                        <a:t>ist</a:t>
                      </a:r>
                      <a:r>
                        <a:rPr lang="en-GB" sz="2000" dirty="0">
                          <a:solidFill>
                            <a:srgbClr val="115076"/>
                          </a:solidFill>
                        </a:rPr>
                        <a:t> am 8. </a:t>
                      </a:r>
                      <a:r>
                        <a:rPr lang="en-GB" sz="2000" dirty="0" err="1">
                          <a:solidFill>
                            <a:srgbClr val="115076"/>
                          </a:solidFill>
                        </a:rPr>
                        <a:t>März</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In Armenien ist der Tag des   </a:t>
                      </a:r>
                      <a:r>
                        <a:rPr lang="de-DE" sz="2000" b="1" dirty="0">
                          <a:solidFill>
                            <a:srgbClr val="115076"/>
                          </a:solidFill>
                        </a:rPr>
                        <a:t>W</a:t>
                      </a:r>
                      <a:r>
                        <a:rPr lang="de-DE" sz="2000" dirty="0">
                          <a:solidFill>
                            <a:srgbClr val="115076"/>
                          </a:solidFill>
                        </a:rPr>
                        <a:t>issens und der Literatur am 1. September.</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Bots</a:t>
                      </a:r>
                      <a:r>
                        <a:rPr lang="en-GB" sz="2000" b="1" dirty="0">
                          <a:solidFill>
                            <a:srgbClr val="115076"/>
                          </a:solidFill>
                        </a:rPr>
                        <a:t>w</a:t>
                      </a:r>
                      <a:r>
                        <a:rPr lang="en-GB" sz="2000" dirty="0">
                          <a:solidFill>
                            <a:srgbClr val="115076"/>
                          </a:solidFill>
                        </a:rPr>
                        <a:t>ana Tag </a:t>
                      </a:r>
                      <a:r>
                        <a:rPr lang="en-GB" sz="2000" dirty="0" err="1">
                          <a:solidFill>
                            <a:srgbClr val="115076"/>
                          </a:solidFill>
                        </a:rPr>
                        <a:t>ist</a:t>
                      </a:r>
                      <a:r>
                        <a:rPr lang="en-GB" sz="2000" dirty="0">
                          <a:solidFill>
                            <a:srgbClr val="115076"/>
                          </a:solidFill>
                        </a:rPr>
                        <a:t> am 30. September.</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In Deutschland findet der   </a:t>
                      </a:r>
                      <a:r>
                        <a:rPr lang="de-DE" sz="2000" b="1" dirty="0">
                          <a:solidFill>
                            <a:srgbClr val="115076"/>
                          </a:solidFill>
                        </a:rPr>
                        <a:t>V</a:t>
                      </a:r>
                      <a:r>
                        <a:rPr lang="de-DE" sz="2000" dirty="0">
                          <a:solidFill>
                            <a:srgbClr val="115076"/>
                          </a:solidFill>
                        </a:rPr>
                        <a:t>atertag   normalerweise im Mai statt.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Der  </a:t>
                      </a:r>
                      <a:r>
                        <a:rPr lang="de-DE" sz="2000" b="1" dirty="0">
                          <a:solidFill>
                            <a:srgbClr val="115076"/>
                          </a:solidFill>
                        </a:rPr>
                        <a:t>V</a:t>
                      </a:r>
                      <a:r>
                        <a:rPr lang="de-DE" sz="2000" dirty="0">
                          <a:solidFill>
                            <a:srgbClr val="115076"/>
                          </a:solidFill>
                        </a:rPr>
                        <a:t>orabend  von Rosch ha-Schana ist ein jüdisches Fest.</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Im</a:t>
                      </a:r>
                      <a:r>
                        <a:rPr lang="en-GB" sz="2000" dirty="0">
                          <a:solidFill>
                            <a:srgbClr val="115076"/>
                          </a:solidFill>
                        </a:rPr>
                        <a:t> </a:t>
                      </a:r>
                      <a:r>
                        <a:rPr lang="en-GB" sz="2000" dirty="0" err="1">
                          <a:solidFill>
                            <a:srgbClr val="115076"/>
                          </a:solidFill>
                        </a:rPr>
                        <a:t>Dezember</a:t>
                      </a:r>
                      <a:r>
                        <a:rPr lang="en-GB" sz="2000" dirty="0">
                          <a:solidFill>
                            <a:srgbClr val="115076"/>
                          </a:solidFill>
                        </a:rPr>
                        <a:t> </a:t>
                      </a:r>
                      <a:r>
                        <a:rPr lang="en-GB" sz="2000" dirty="0" err="1">
                          <a:solidFill>
                            <a:srgbClr val="115076"/>
                          </a:solidFill>
                        </a:rPr>
                        <a:t>feiere</a:t>
                      </a:r>
                      <a:r>
                        <a:rPr lang="en-GB" sz="2000" dirty="0">
                          <a:solidFill>
                            <a:srgbClr val="115076"/>
                          </a:solidFill>
                        </a:rPr>
                        <a:t> ich </a:t>
                      </a:r>
                      <a:r>
                        <a:rPr lang="en-GB" sz="2000" dirty="0" err="1">
                          <a:solidFill>
                            <a:srgbClr val="115076"/>
                          </a:solidFill>
                        </a:rPr>
                        <a:t>gern</a:t>
                      </a:r>
                      <a:r>
                        <a:rPr lang="en-GB" sz="2000" dirty="0">
                          <a:solidFill>
                            <a:srgbClr val="115076"/>
                          </a:solidFill>
                        </a:rPr>
                        <a:t> </a:t>
                      </a:r>
                      <a:r>
                        <a:rPr lang="en-GB" sz="2000" b="1" dirty="0" err="1">
                          <a:solidFill>
                            <a:srgbClr val="115076"/>
                          </a:solidFill>
                        </a:rPr>
                        <a:t>W</a:t>
                      </a:r>
                      <a:r>
                        <a:rPr lang="en-GB" sz="2000" dirty="0" err="1">
                          <a:solidFill>
                            <a:srgbClr val="115076"/>
                          </a:solidFill>
                        </a:rPr>
                        <a:t>eihnachten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Der Tag der spanischen   </a:t>
                      </a:r>
                      <a:r>
                        <a:rPr lang="de-DE" sz="2000" b="1" dirty="0">
                          <a:solidFill>
                            <a:srgbClr val="115076"/>
                          </a:solidFill>
                        </a:rPr>
                        <a:t>V</a:t>
                      </a:r>
                      <a:r>
                        <a:rPr lang="de-DE" sz="2000" dirty="0">
                          <a:solidFill>
                            <a:srgbClr val="115076"/>
                          </a:solidFill>
                        </a:rPr>
                        <a:t>erfassung  ist am 6. Dezember.</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In Deutschland </a:t>
                      </a:r>
                      <a:r>
                        <a:rPr lang="en-GB" sz="2000" dirty="0" err="1">
                          <a:solidFill>
                            <a:srgbClr val="115076"/>
                          </a:solidFill>
                        </a:rPr>
                        <a:t>feiert</a:t>
                      </a:r>
                      <a:r>
                        <a:rPr lang="en-GB" sz="2000" dirty="0">
                          <a:solidFill>
                            <a:srgbClr val="115076"/>
                          </a:solidFill>
                        </a:rPr>
                        <a:t> man   Sil</a:t>
                      </a:r>
                      <a:r>
                        <a:rPr lang="en-GB" sz="2000" b="1" dirty="0">
                          <a:solidFill>
                            <a:srgbClr val="115076"/>
                          </a:solidFill>
                        </a:rPr>
                        <a:t>v</a:t>
                      </a:r>
                      <a:r>
                        <a:rPr lang="en-GB" sz="2000" dirty="0">
                          <a:solidFill>
                            <a:srgbClr val="115076"/>
                          </a:solidFill>
                        </a:rPr>
                        <a:t>ester  am 31. </a:t>
                      </a:r>
                      <a:r>
                        <a:rPr lang="en-GB" sz="2000" dirty="0" err="1">
                          <a:solidFill>
                            <a:srgbClr val="115076"/>
                          </a:solidFill>
                        </a:rPr>
                        <a:t>Dezember</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2" name="TextBox 1">
            <a:extLst>
              <a:ext uri="{FF2B5EF4-FFF2-40B4-BE49-F238E27FC236}">
                <a16:creationId xmlns:a16="http://schemas.microsoft.com/office/drawing/2014/main" id="{E050899D-8A70-334E-8FB4-7B4C2291EFCB}"/>
              </a:ext>
            </a:extLst>
          </p:cNvPr>
          <p:cNvSpPr txBox="1"/>
          <p:nvPr/>
        </p:nvSpPr>
        <p:spPr>
          <a:xfrm>
            <a:off x="190669" y="1761993"/>
            <a:ext cx="4317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4" name="Slide 2 1 wav.wav"/>
            </a:hlinkClick>
            <a:extLst>
              <a:ext uri="{FF2B5EF4-FFF2-40B4-BE49-F238E27FC236}">
                <a16:creationId xmlns:a16="http://schemas.microsoft.com/office/drawing/2014/main" id="{D44DAFCD-FF81-4535-A517-C09C9CFF6CD5}"/>
              </a:ext>
            </a:extLst>
          </p:cNvPr>
          <p:cNvSpPr/>
          <p:nvPr/>
        </p:nvSpPr>
        <p:spPr>
          <a:xfrm>
            <a:off x="360733" y="23937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Slide 2 2.wav"/>
            </a:hlinkClick>
            <a:extLst>
              <a:ext uri="{FF2B5EF4-FFF2-40B4-BE49-F238E27FC236}">
                <a16:creationId xmlns:a16="http://schemas.microsoft.com/office/drawing/2014/main" id="{A17D407A-CBD1-43A0-8F61-47412A090ABC}"/>
              </a:ext>
            </a:extLst>
          </p:cNvPr>
          <p:cNvSpPr/>
          <p:nvPr/>
        </p:nvSpPr>
        <p:spPr>
          <a:xfrm>
            <a:off x="360733" y="28769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Slide 2 3.wav"/>
            </a:hlinkClick>
            <a:extLst>
              <a:ext uri="{FF2B5EF4-FFF2-40B4-BE49-F238E27FC236}">
                <a16:creationId xmlns:a16="http://schemas.microsoft.com/office/drawing/2014/main" id="{34E15F44-80F9-4C32-BAD6-60137ACC12CD}"/>
              </a:ext>
            </a:extLst>
          </p:cNvPr>
          <p:cNvSpPr/>
          <p:nvPr/>
        </p:nvSpPr>
        <p:spPr>
          <a:xfrm>
            <a:off x="360733" y="33874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Slide 2 4.wav"/>
            </a:hlinkClick>
            <a:extLst>
              <a:ext uri="{FF2B5EF4-FFF2-40B4-BE49-F238E27FC236}">
                <a16:creationId xmlns:a16="http://schemas.microsoft.com/office/drawing/2014/main" id="{0255DFE2-5266-4C5B-B418-01A6A974DC42}"/>
              </a:ext>
            </a:extLst>
          </p:cNvPr>
          <p:cNvSpPr/>
          <p:nvPr/>
        </p:nvSpPr>
        <p:spPr>
          <a:xfrm>
            <a:off x="360733" y="38922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Slide 2 5.wav"/>
            </a:hlinkClick>
            <a:extLst>
              <a:ext uri="{FF2B5EF4-FFF2-40B4-BE49-F238E27FC236}">
                <a16:creationId xmlns:a16="http://schemas.microsoft.com/office/drawing/2014/main" id="{AB7EFECB-89B1-42EE-AC0F-63D40E9977F3}"/>
              </a:ext>
            </a:extLst>
          </p:cNvPr>
          <p:cNvSpPr/>
          <p:nvPr/>
        </p:nvSpPr>
        <p:spPr>
          <a:xfrm>
            <a:off x="360733" y="439708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9" name="Slide 2 6.wav"/>
            </a:hlinkClick>
            <a:extLst>
              <a:ext uri="{FF2B5EF4-FFF2-40B4-BE49-F238E27FC236}">
                <a16:creationId xmlns:a16="http://schemas.microsoft.com/office/drawing/2014/main" id="{266A0285-02A6-4449-ADCB-8EE316E4E304}"/>
              </a:ext>
            </a:extLst>
          </p:cNvPr>
          <p:cNvSpPr/>
          <p:nvPr/>
        </p:nvSpPr>
        <p:spPr>
          <a:xfrm>
            <a:off x="360733" y="48748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10" name="Slide 2 7.wav"/>
            </a:hlinkClick>
            <a:extLst>
              <a:ext uri="{FF2B5EF4-FFF2-40B4-BE49-F238E27FC236}">
                <a16:creationId xmlns:a16="http://schemas.microsoft.com/office/drawing/2014/main" id="{654C4874-E6CC-40EF-BEC3-176A5AD4C556}"/>
              </a:ext>
            </a:extLst>
          </p:cNvPr>
          <p:cNvSpPr/>
          <p:nvPr/>
        </p:nvSpPr>
        <p:spPr>
          <a:xfrm>
            <a:off x="360733" y="53581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1" name="Slide 2 8.wav"/>
            </a:hlinkClick>
            <a:extLst>
              <a:ext uri="{FF2B5EF4-FFF2-40B4-BE49-F238E27FC236}">
                <a16:creationId xmlns:a16="http://schemas.microsoft.com/office/drawing/2014/main" id="{DDA08587-C3E2-4A46-975A-30C13BE34153}"/>
              </a:ext>
            </a:extLst>
          </p:cNvPr>
          <p:cNvSpPr/>
          <p:nvPr/>
        </p:nvSpPr>
        <p:spPr>
          <a:xfrm>
            <a:off x="360733" y="58574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6" name="Picture 15" descr="green checkmark">
            <a:extLst>
              <a:ext uri="{FF2B5EF4-FFF2-40B4-BE49-F238E27FC236}">
                <a16:creationId xmlns:a16="http://schemas.microsoft.com/office/drawing/2014/main" id="{E39B8A7A-AD8B-4DAC-A97E-94E06A500C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2371126"/>
            <a:ext cx="282522" cy="294294"/>
          </a:xfrm>
          <a:prstGeom prst="rect">
            <a:avLst/>
          </a:prstGeom>
        </p:spPr>
      </p:pic>
      <p:pic>
        <p:nvPicPr>
          <p:cNvPr id="17" name="Picture 16" descr="green checkmark">
            <a:extLst>
              <a:ext uri="{FF2B5EF4-FFF2-40B4-BE49-F238E27FC236}">
                <a16:creationId xmlns:a16="http://schemas.microsoft.com/office/drawing/2014/main" id="{C19D577D-4863-4455-AFDE-09408F66DA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2875567"/>
            <a:ext cx="282522" cy="294294"/>
          </a:xfrm>
          <a:prstGeom prst="rect">
            <a:avLst/>
          </a:prstGeom>
        </p:spPr>
      </p:pic>
      <p:pic>
        <p:nvPicPr>
          <p:cNvPr id="18" name="Picture 17" descr="green checkmark">
            <a:extLst>
              <a:ext uri="{FF2B5EF4-FFF2-40B4-BE49-F238E27FC236}">
                <a16:creationId xmlns:a16="http://schemas.microsoft.com/office/drawing/2014/main" id="{ACAEB802-E638-430E-AA2E-16634B2DB5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3374400"/>
            <a:ext cx="282522" cy="294294"/>
          </a:xfrm>
          <a:prstGeom prst="rect">
            <a:avLst/>
          </a:prstGeom>
        </p:spPr>
      </p:pic>
      <p:pic>
        <p:nvPicPr>
          <p:cNvPr id="19" name="Picture 18" descr="green checkmark">
            <a:extLst>
              <a:ext uri="{FF2B5EF4-FFF2-40B4-BE49-F238E27FC236}">
                <a16:creationId xmlns:a16="http://schemas.microsoft.com/office/drawing/2014/main" id="{9430E025-1CCF-4CC3-BC6B-081604E914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9997" y="3882803"/>
            <a:ext cx="282522" cy="294294"/>
          </a:xfrm>
          <a:prstGeom prst="rect">
            <a:avLst/>
          </a:prstGeom>
        </p:spPr>
      </p:pic>
      <p:pic>
        <p:nvPicPr>
          <p:cNvPr id="20" name="Picture 19" descr="green checkmark">
            <a:extLst>
              <a:ext uri="{FF2B5EF4-FFF2-40B4-BE49-F238E27FC236}">
                <a16:creationId xmlns:a16="http://schemas.microsoft.com/office/drawing/2014/main" id="{D836DB87-CF2A-41F9-8AAA-0432A28903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6261" y="4416001"/>
            <a:ext cx="282522" cy="294294"/>
          </a:xfrm>
          <a:prstGeom prst="rect">
            <a:avLst/>
          </a:prstGeom>
        </p:spPr>
      </p:pic>
      <p:pic>
        <p:nvPicPr>
          <p:cNvPr id="21" name="Picture 20" descr="green checkmark">
            <a:extLst>
              <a:ext uri="{FF2B5EF4-FFF2-40B4-BE49-F238E27FC236}">
                <a16:creationId xmlns:a16="http://schemas.microsoft.com/office/drawing/2014/main" id="{D90BC3CC-D69F-40A6-8B25-8860367C07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4831007"/>
            <a:ext cx="282522" cy="294294"/>
          </a:xfrm>
          <a:prstGeom prst="rect">
            <a:avLst/>
          </a:prstGeom>
        </p:spPr>
      </p:pic>
      <p:pic>
        <p:nvPicPr>
          <p:cNvPr id="22" name="Picture 21" descr="green checkmark">
            <a:extLst>
              <a:ext uri="{FF2B5EF4-FFF2-40B4-BE49-F238E27FC236}">
                <a16:creationId xmlns:a16="http://schemas.microsoft.com/office/drawing/2014/main" id="{C6B8C0FA-7B3B-452E-8FDD-5E71AE9B2F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6261" y="5366798"/>
            <a:ext cx="282522" cy="294294"/>
          </a:xfrm>
          <a:prstGeom prst="rect">
            <a:avLst/>
          </a:prstGeom>
        </p:spPr>
      </p:pic>
      <p:sp>
        <p:nvSpPr>
          <p:cNvPr id="23" name="TextBox 22">
            <a:extLst>
              <a:ext uri="{FF2B5EF4-FFF2-40B4-BE49-F238E27FC236}">
                <a16:creationId xmlns:a16="http://schemas.microsoft.com/office/drawing/2014/main" id="{F2FB6DB8-70ED-4A8F-974B-4991A471D5E8}"/>
              </a:ext>
            </a:extLst>
          </p:cNvPr>
          <p:cNvSpPr txBox="1"/>
          <p:nvPr/>
        </p:nvSpPr>
        <p:spPr>
          <a:xfrm>
            <a:off x="4233221" y="5817939"/>
            <a:ext cx="1191491"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Sil</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0C3BF32-5AC6-4764-9BC2-E18D721B1D37}"/>
              </a:ext>
            </a:extLst>
          </p:cNvPr>
          <p:cNvSpPr txBox="1"/>
          <p:nvPr/>
        </p:nvSpPr>
        <p:spPr>
          <a:xfrm>
            <a:off x="4369497" y="2807869"/>
            <a:ext cx="1066801"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issens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B63BA0C9-868F-48AF-A5EF-6B304052F312}"/>
              </a:ext>
            </a:extLst>
          </p:cNvPr>
          <p:cNvSpPr txBox="1"/>
          <p:nvPr/>
        </p:nvSpPr>
        <p:spPr>
          <a:xfrm>
            <a:off x="4261858" y="3809738"/>
            <a:ext cx="1306564"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atertag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065E724C-8514-401D-B764-1A4D32FA4DE5}"/>
              </a:ext>
            </a:extLst>
          </p:cNvPr>
          <p:cNvSpPr txBox="1"/>
          <p:nvPr/>
        </p:nvSpPr>
        <p:spPr>
          <a:xfrm>
            <a:off x="4581297" y="4806688"/>
            <a:ext cx="2099516"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eihnachten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E0EF4E48-CC54-4842-917E-0006DA6FFB03}"/>
              </a:ext>
            </a:extLst>
          </p:cNvPr>
          <p:cNvSpPr txBox="1"/>
          <p:nvPr/>
        </p:nvSpPr>
        <p:spPr>
          <a:xfrm>
            <a:off x="3342924" y="2328776"/>
            <a:ext cx="1934918"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eltfrauentag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B166EE6-DECD-4481-8C97-29DE098B96EF}"/>
              </a:ext>
            </a:extLst>
          </p:cNvPr>
          <p:cNvSpPr txBox="1"/>
          <p:nvPr/>
        </p:nvSpPr>
        <p:spPr>
          <a:xfrm>
            <a:off x="928552" y="3349205"/>
            <a:ext cx="1334259" cy="400110"/>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Bots_ana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0F3939B-6E30-4252-B778-11E543DC5E2E}"/>
              </a:ext>
            </a:extLst>
          </p:cNvPr>
          <p:cNvSpPr txBox="1"/>
          <p:nvPr/>
        </p:nvSpPr>
        <p:spPr>
          <a:xfrm>
            <a:off x="1547190" y="4295825"/>
            <a:ext cx="1431241"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orabend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8C25010-9D97-456B-A0AB-17F56E9D87AA}"/>
              </a:ext>
            </a:extLst>
          </p:cNvPr>
          <p:cNvSpPr txBox="1"/>
          <p:nvPr/>
        </p:nvSpPr>
        <p:spPr>
          <a:xfrm>
            <a:off x="3945321" y="5306241"/>
            <a:ext cx="1623101"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erfassung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Logo&#10;&#10;Description automatically generated">
            <a:extLst>
              <a:ext uri="{FF2B5EF4-FFF2-40B4-BE49-F238E27FC236}">
                <a16:creationId xmlns:a16="http://schemas.microsoft.com/office/drawing/2014/main" id="{5D49A0C9-33A6-49E0-A1EB-2421400568D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45387"/>
          <a:stretch/>
        </p:blipFill>
        <p:spPr>
          <a:xfrm>
            <a:off x="8378556" y="491278"/>
            <a:ext cx="1761274" cy="1812026"/>
          </a:xfrm>
          <a:prstGeom prst="rect">
            <a:avLst/>
          </a:prstGeom>
        </p:spPr>
      </p:pic>
      <p:sp>
        <p:nvSpPr>
          <p:cNvPr id="34" name="Rectangle 33">
            <a:extLst>
              <a:ext uri="{FF2B5EF4-FFF2-40B4-BE49-F238E27FC236}">
                <a16:creationId xmlns:a16="http://schemas.microsoft.com/office/drawing/2014/main" id="{06CE5201-EFC7-4973-B928-42C8A8E4F1F8}"/>
              </a:ext>
            </a:extLst>
          </p:cNvPr>
          <p:cNvSpPr/>
          <p:nvPr/>
        </p:nvSpPr>
        <p:spPr>
          <a:xfrm>
            <a:off x="2705100" y="320655"/>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recherchiert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internationale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Ferien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5" name="Picture 34" descr="green checkmark">
            <a:extLst>
              <a:ext uri="{FF2B5EF4-FFF2-40B4-BE49-F238E27FC236}">
                <a16:creationId xmlns:a16="http://schemas.microsoft.com/office/drawing/2014/main" id="{A920C53F-F0DC-4A0E-9DC7-7C5821FFCC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6261" y="5857483"/>
            <a:ext cx="282522" cy="294294"/>
          </a:xfrm>
          <a:prstGeom prst="rect">
            <a:avLst/>
          </a:prstGeom>
        </p:spPr>
      </p:pic>
      <p:sp>
        <p:nvSpPr>
          <p:cNvPr id="32" name="Speech Bubble: Rectangle with Corners Rounded 31">
            <a:extLst>
              <a:ext uri="{FF2B5EF4-FFF2-40B4-BE49-F238E27FC236}">
                <a16:creationId xmlns:a16="http://schemas.microsoft.com/office/drawing/2014/main" id="{1EF54388-89A2-4389-8037-BE8AC473F1E1}"/>
              </a:ext>
            </a:extLst>
          </p:cNvPr>
          <p:cNvSpPr/>
          <p:nvPr/>
        </p:nvSpPr>
        <p:spPr>
          <a:xfrm>
            <a:off x="3519482" y="4220004"/>
            <a:ext cx="4876800" cy="1385734"/>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ester (New Year’s Eve) is an exception, as it sounds like a ‘v’ rather than an ‘f’. Silvester is named after the 4</a:t>
            </a:r>
            <a:r>
              <a:rPr kumimoji="0" lang="en-GB" sz="2000" b="0" i="0" u="none" strike="noStrike" kern="1200" cap="none" spc="0" normalizeH="0" baseline="30000" noProof="0" dirty="0">
                <a:ln>
                  <a:noFill/>
                </a:ln>
                <a:solidFill>
                  <a:prstClr val="white"/>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century Pope Sylvester.</a:t>
            </a:r>
          </a:p>
        </p:txBody>
      </p:sp>
    </p:spTree>
    <p:extLst>
      <p:ext uri="{BB962C8B-B14F-4D97-AF65-F5344CB8AC3E}">
        <p14:creationId xmlns:p14="http://schemas.microsoft.com/office/powerpoint/2010/main" val="102947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1 Slides </a:t>
            </a:r>
            <a:r>
              <a:rPr lang="en-US" sz="5400" dirty="0">
                <a:solidFill>
                  <a:srgbClr val="4472C4">
                    <a:lumMod val="50000"/>
                  </a:srgbClr>
                </a:solidFill>
                <a:latin typeface="Century Gothic" panose="020F0302020204030204"/>
              </a:rPr>
              <a:t>15-16</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55165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551517" cy="869950"/>
          </a:xfrm>
          <a:prstGeom prst="rect">
            <a:avLst/>
          </a:prstGeom>
        </p:spPr>
      </p:pic>
      <p:sp>
        <p:nvSpPr>
          <p:cNvPr id="4" name="Title 3"/>
          <p:cNvSpPr>
            <a:spLocks noGrp="1"/>
          </p:cNvSpPr>
          <p:nvPr>
            <p:ph type="title"/>
          </p:nvPr>
        </p:nvSpPr>
        <p:spPr>
          <a:xfrm>
            <a:off x="0" y="294041"/>
            <a:ext cx="6929120" cy="707849"/>
          </a:xfrm>
        </p:spPr>
        <p:txBody>
          <a:bodyPr>
            <a:normAutofit/>
          </a:bodyPr>
          <a:lstStyle/>
          <a:p>
            <a:pPr lvl="0">
              <a:lnSpc>
                <a:spcPct val="100000"/>
              </a:lnSpc>
              <a:spcBef>
                <a:spcPts val="0"/>
              </a:spcBef>
              <a:defRPr/>
            </a:pPr>
            <a:r>
              <a:rPr lang="en-US" sz="3600" b="1" dirty="0">
                <a:solidFill>
                  <a:schemeClr val="bg1"/>
                </a:solidFill>
                <a:latin typeface="Century Gothic" panose="020F0302020204030204"/>
              </a:rPr>
              <a:t>Was </a:t>
            </a:r>
            <a:r>
              <a:rPr lang="en-US" sz="3600" b="1" dirty="0" err="1">
                <a:solidFill>
                  <a:schemeClr val="bg1"/>
                </a:solidFill>
                <a:latin typeface="Century Gothic" panose="020F0302020204030204"/>
              </a:rPr>
              <a:t>feiert</a:t>
            </a:r>
            <a:r>
              <a:rPr lang="en-US" sz="3600" b="1" dirty="0">
                <a:solidFill>
                  <a:schemeClr val="bg1"/>
                </a:solidFill>
                <a:latin typeface="Century Gothic" panose="020F0302020204030204"/>
              </a:rPr>
              <a:t> man am…?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3" y="247046"/>
            <a:ext cx="3510414" cy="3879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Table 31">
            <a:extLst>
              <a:ext uri="{FF2B5EF4-FFF2-40B4-BE49-F238E27FC236}">
                <a16:creationId xmlns:a16="http://schemas.microsoft.com/office/drawing/2014/main" id="{BBECC008-E0AA-4DD5-9E71-B520A64853A6}"/>
              </a:ext>
            </a:extLst>
          </p:cNvPr>
          <p:cNvGraphicFramePr>
            <a:graphicFrameLocks noGrp="1"/>
          </p:cNvGraphicFramePr>
          <p:nvPr/>
        </p:nvGraphicFramePr>
        <p:xfrm>
          <a:off x="767545" y="1628000"/>
          <a:ext cx="10656910" cy="4450080"/>
        </p:xfrm>
        <a:graphic>
          <a:graphicData uri="http://schemas.openxmlformats.org/drawingml/2006/table">
            <a:tbl>
              <a:tblPr firstRow="1" bandRow="1">
                <a:tableStyleId>{2D5ABB26-0587-4C30-8999-92F81FD0307C}</a:tableStyleId>
              </a:tblPr>
              <a:tblGrid>
                <a:gridCol w="5328455">
                  <a:extLst>
                    <a:ext uri="{9D8B030D-6E8A-4147-A177-3AD203B41FA5}">
                      <a16:colId xmlns:a16="http://schemas.microsoft.com/office/drawing/2014/main" val="959568365"/>
                    </a:ext>
                  </a:extLst>
                </a:gridCol>
                <a:gridCol w="5328455">
                  <a:extLst>
                    <a:ext uri="{9D8B030D-6E8A-4147-A177-3AD203B41FA5}">
                      <a16:colId xmlns:a16="http://schemas.microsoft.com/office/drawing/2014/main" val="3599662606"/>
                    </a:ext>
                  </a:extLst>
                </a:gridCol>
              </a:tblGrid>
              <a:tr h="2105730">
                <a:tc>
                  <a:txBody>
                    <a:bodyPr/>
                    <a:lstStyle/>
                    <a:p>
                      <a:pPr marL="342900" indent="-342900">
                        <a:buAutoNum type="arabicPeriod"/>
                      </a:pPr>
                      <a:r>
                        <a:rPr lang="en-GB" sz="2000" dirty="0">
                          <a:solidFill>
                            <a:srgbClr val="115076"/>
                          </a:solidFill>
                        </a:rPr>
                        <a:t>August</a:t>
                      </a: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0" indent="0">
                        <a:buNone/>
                      </a:pPr>
                      <a:r>
                        <a:rPr lang="en-GB" sz="2000" dirty="0">
                          <a:solidFill>
                            <a:srgbClr val="115076"/>
                          </a:solidFill>
                        </a:rPr>
                        <a:t>Schweizer </a:t>
                      </a:r>
                      <a:r>
                        <a:rPr lang="en-GB" sz="2000" dirty="0" err="1">
                          <a:solidFill>
                            <a:srgbClr val="115076"/>
                          </a:solidFill>
                        </a:rPr>
                        <a:t>Nationalfeiertag</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rgbClr val="115076"/>
                          </a:solidFill>
                        </a:rPr>
                        <a:t>30. April</a:t>
                      </a: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a:solidFill>
                            <a:srgbClr val="115076"/>
                          </a:solidFill>
                        </a:rPr>
                        <a:t>Walpurgisnacht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93802"/>
                  </a:ext>
                </a:extLst>
              </a:tr>
              <a:tr h="2105730">
                <a:tc>
                  <a:txBody>
                    <a:bodyPr/>
                    <a:lstStyle/>
                    <a:p>
                      <a:r>
                        <a:rPr lang="en-GB" sz="2000" dirty="0">
                          <a:solidFill>
                            <a:srgbClr val="115076"/>
                          </a:solidFill>
                        </a:rPr>
                        <a:t>22. Mai</a:t>
                      </a: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de-DE" sz="2000" dirty="0">
                          <a:solidFill>
                            <a:srgbClr val="115076"/>
                          </a:solidFill>
                        </a:rPr>
                        <a:t>Internationaler Tag der biologischen Vielfalt</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rgbClr val="115076"/>
                          </a:solidFill>
                        </a:rPr>
                        <a:t> 18. </a:t>
                      </a:r>
                      <a:r>
                        <a:rPr lang="en-GB" sz="2000" dirty="0" err="1">
                          <a:solidFill>
                            <a:srgbClr val="115076"/>
                          </a:solidFill>
                        </a:rPr>
                        <a:t>Juni</a:t>
                      </a:r>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a:solidFill>
                            <a:srgbClr val="115076"/>
                          </a:solidFill>
                        </a:rPr>
                        <a:t>Tag der </a:t>
                      </a:r>
                      <a:r>
                        <a:rPr lang="en-GB" sz="2000" dirty="0" err="1">
                          <a:solidFill>
                            <a:srgbClr val="115076"/>
                          </a:solidFill>
                        </a:rPr>
                        <a:t>Verkehrssicherheit</a:t>
                      </a:r>
                      <a:r>
                        <a:rPr lang="en-GB" sz="2000" dirty="0">
                          <a:solidFill>
                            <a:srgbClr val="115076"/>
                          </a:solidFill>
                        </a:rPr>
                        <a:t> in Deutschland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5067262"/>
                  </a:ext>
                </a:extLst>
              </a:tr>
            </a:tbl>
          </a:graphicData>
        </a:graphic>
      </p:graphicFrame>
      <p:pic>
        <p:nvPicPr>
          <p:cNvPr id="1026" name="Picture 2" descr="National Holiday, Switzerland, To Celebrate, Souvenirs">
            <a:extLst>
              <a:ext uri="{FF2B5EF4-FFF2-40B4-BE49-F238E27FC236}">
                <a16:creationId xmlns:a16="http://schemas.microsoft.com/office/drawing/2014/main" id="{F119D0D6-D000-41C8-8CCB-655B1E76B1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7768" y="2000634"/>
            <a:ext cx="3754244" cy="128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tch, Walpurgis, Walpurgisnacht, Party, Tradition">
            <a:extLst>
              <a:ext uri="{FF2B5EF4-FFF2-40B4-BE49-F238E27FC236}">
                <a16:creationId xmlns:a16="http://schemas.microsoft.com/office/drawing/2014/main" id="{961509B6-ACF3-498B-9398-A9873077095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066"/>
          <a:stretch/>
        </p:blipFill>
        <p:spPr bwMode="auto">
          <a:xfrm>
            <a:off x="8166527" y="1759398"/>
            <a:ext cx="3113861" cy="18111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tterfly, Background, Insect, Flying, Flower, Blossoms">
            <a:extLst>
              <a:ext uri="{FF2B5EF4-FFF2-40B4-BE49-F238E27FC236}">
                <a16:creationId xmlns:a16="http://schemas.microsoft.com/office/drawing/2014/main" id="{9F3A6BCF-62E1-46C9-807F-AF4720889F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1818" y="4005440"/>
            <a:ext cx="3780194" cy="13900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stance, Cyclist, Security, Traffic, Traffic Safety">
            <a:extLst>
              <a:ext uri="{FF2B5EF4-FFF2-40B4-BE49-F238E27FC236}">
                <a16:creationId xmlns:a16="http://schemas.microsoft.com/office/drawing/2014/main" id="{AE99D8E0-F8DD-4937-9D84-479C9B3348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5763" b="9375"/>
          <a:stretch/>
        </p:blipFill>
        <p:spPr bwMode="auto">
          <a:xfrm>
            <a:off x="7296285" y="3971852"/>
            <a:ext cx="3984103" cy="1457184"/>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165E687-5395-445D-A611-F45BFC8B312B}"/>
              </a:ext>
            </a:extLst>
          </p:cNvPr>
          <p:cNvSpPr/>
          <p:nvPr/>
        </p:nvSpPr>
        <p:spPr>
          <a:xfrm>
            <a:off x="872434" y="3428960"/>
            <a:ext cx="3547102" cy="375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E51DAADC-AD53-46C6-B8BA-0D78856CF0E5}"/>
              </a:ext>
            </a:extLst>
          </p:cNvPr>
          <p:cNvSpPr/>
          <p:nvPr/>
        </p:nvSpPr>
        <p:spPr>
          <a:xfrm>
            <a:off x="6123059" y="3507842"/>
            <a:ext cx="2043468" cy="30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7C82D5A9-DC17-4B4E-B002-182ECDE439AA}"/>
              </a:ext>
            </a:extLst>
          </p:cNvPr>
          <p:cNvSpPr/>
          <p:nvPr/>
        </p:nvSpPr>
        <p:spPr>
          <a:xfrm>
            <a:off x="815045" y="5476412"/>
            <a:ext cx="4825733" cy="561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16E14CC5-318A-46C6-9241-D85227DAA70A}"/>
              </a:ext>
            </a:extLst>
          </p:cNvPr>
          <p:cNvSpPr/>
          <p:nvPr/>
        </p:nvSpPr>
        <p:spPr>
          <a:xfrm>
            <a:off x="6188737" y="5549247"/>
            <a:ext cx="5091652" cy="474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ction Button: Custom 16">
            <a:hlinkClick r:id="" action="ppaction://noaction" highlightClick="1">
              <a:snd r:embed="rId8" name="9.3.1.1 Slide 18 1.wav"/>
            </a:hlinkClick>
            <a:extLst>
              <a:ext uri="{FF2B5EF4-FFF2-40B4-BE49-F238E27FC236}">
                <a16:creationId xmlns:a16="http://schemas.microsoft.com/office/drawing/2014/main" id="{D9AA232D-E3DE-4488-8FFB-DB52CD200AFD}"/>
              </a:ext>
            </a:extLst>
          </p:cNvPr>
          <p:cNvSpPr/>
          <p:nvPr/>
        </p:nvSpPr>
        <p:spPr>
          <a:xfrm>
            <a:off x="230893" y="16280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9" name="9.3.1.1 Slide 18 3.wav"/>
            </a:hlinkClick>
            <a:extLst>
              <a:ext uri="{FF2B5EF4-FFF2-40B4-BE49-F238E27FC236}">
                <a16:creationId xmlns:a16="http://schemas.microsoft.com/office/drawing/2014/main" id="{9C37A940-141C-4155-A421-41A1A457DCF3}"/>
              </a:ext>
            </a:extLst>
          </p:cNvPr>
          <p:cNvSpPr/>
          <p:nvPr/>
        </p:nvSpPr>
        <p:spPr>
          <a:xfrm>
            <a:off x="229556" y="38530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10" name="9.3.1.1 Slide 18 2.wav"/>
            </a:hlinkClick>
            <a:extLst>
              <a:ext uri="{FF2B5EF4-FFF2-40B4-BE49-F238E27FC236}">
                <a16:creationId xmlns:a16="http://schemas.microsoft.com/office/drawing/2014/main" id="{CCE37601-9CBD-46B6-89AD-F63D9AE80B21}"/>
              </a:ext>
            </a:extLst>
          </p:cNvPr>
          <p:cNvSpPr/>
          <p:nvPr/>
        </p:nvSpPr>
        <p:spPr>
          <a:xfrm>
            <a:off x="11479758" y="16279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Action Button: Custom 16">
            <a:hlinkClick r:id="" action="ppaction://noaction" highlightClick="1">
              <a:snd r:embed="rId11" name="9.3.1.1 Slide 18 4.wav"/>
            </a:hlinkClick>
            <a:extLst>
              <a:ext uri="{FF2B5EF4-FFF2-40B4-BE49-F238E27FC236}">
                <a16:creationId xmlns:a16="http://schemas.microsoft.com/office/drawing/2014/main" id="{8CCFFB50-DA64-4E04-AAC2-D015770638E7}"/>
              </a:ext>
            </a:extLst>
          </p:cNvPr>
          <p:cNvSpPr/>
          <p:nvPr/>
        </p:nvSpPr>
        <p:spPr>
          <a:xfrm>
            <a:off x="11479758" y="38530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Speech Bubble: Rectangle with Corners Rounded 18">
            <a:extLst>
              <a:ext uri="{FF2B5EF4-FFF2-40B4-BE49-F238E27FC236}">
                <a16:creationId xmlns:a16="http://schemas.microsoft.com/office/drawing/2014/main" id="{78660569-AF8D-4E81-9D55-574FD977DBC2}"/>
              </a:ext>
            </a:extLst>
          </p:cNvPr>
          <p:cNvSpPr/>
          <p:nvPr/>
        </p:nvSpPr>
        <p:spPr>
          <a:xfrm>
            <a:off x="5106049" y="5918408"/>
            <a:ext cx="2890349" cy="638126"/>
          </a:xfrm>
          <a:prstGeom prst="wedgeRoundRectCallout">
            <a:avLst>
              <a:gd name="adj1" fmla="val -6069"/>
              <a:gd name="adj2" fmla="val -23471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exact date varies each year.</a:t>
            </a:r>
          </a:p>
        </p:txBody>
      </p:sp>
    </p:spTree>
    <p:extLst>
      <p:ext uri="{BB962C8B-B14F-4D97-AF65-F5344CB8AC3E}">
        <p14:creationId xmlns:p14="http://schemas.microsoft.com/office/powerpoint/2010/main" val="12422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animBg="1"/>
      <p:bldP spid="39" grpId="0" animBg="1"/>
      <p:bldP spid="40" grpId="0" animBg="1"/>
      <p:bldP spid="15" grpId="0" animBg="1"/>
      <p:bldP spid="16" grpId="0" animBg="1"/>
      <p:bldP spid="17" grpId="0" animBg="1"/>
      <p:bldP spid="18"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254240" cy="869950"/>
          </a:xfrm>
          <a:prstGeom prst="rect">
            <a:avLst/>
          </a:prstGeom>
        </p:spPr>
      </p:pic>
      <p:sp>
        <p:nvSpPr>
          <p:cNvPr id="4" name="Title 3"/>
          <p:cNvSpPr>
            <a:spLocks noGrp="1"/>
          </p:cNvSpPr>
          <p:nvPr>
            <p:ph type="title"/>
          </p:nvPr>
        </p:nvSpPr>
        <p:spPr>
          <a:xfrm>
            <a:off x="0" y="294041"/>
            <a:ext cx="6339840" cy="707849"/>
          </a:xfrm>
        </p:spPr>
        <p:txBody>
          <a:bodyPr>
            <a:normAutofit/>
          </a:bodyPr>
          <a:lstStyle/>
          <a:p>
            <a:r>
              <a:rPr lang="en-US" sz="3600" b="1" dirty="0">
                <a:solidFill>
                  <a:schemeClr val="bg1"/>
                </a:solidFill>
                <a:latin typeface="Century Gothic" panose="020F0302020204030204"/>
              </a:rPr>
              <a:t>Was </a:t>
            </a:r>
            <a:r>
              <a:rPr lang="en-US" sz="3600" b="1" dirty="0" err="1">
                <a:solidFill>
                  <a:schemeClr val="bg1"/>
                </a:solidFill>
                <a:latin typeface="Century Gothic" panose="020F0302020204030204"/>
              </a:rPr>
              <a:t>feiert</a:t>
            </a:r>
            <a:r>
              <a:rPr lang="en-US" sz="3600" b="1" dirty="0">
                <a:solidFill>
                  <a:schemeClr val="bg1"/>
                </a:solidFill>
                <a:latin typeface="Century Gothic" panose="020F0302020204030204"/>
              </a:rPr>
              <a:t> man am…? [2/2]</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3" y="247046"/>
            <a:ext cx="3510414" cy="3879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Table 31">
            <a:extLst>
              <a:ext uri="{FF2B5EF4-FFF2-40B4-BE49-F238E27FC236}">
                <a16:creationId xmlns:a16="http://schemas.microsoft.com/office/drawing/2014/main" id="{BBECC008-E0AA-4DD5-9E71-B520A64853A6}"/>
              </a:ext>
            </a:extLst>
          </p:cNvPr>
          <p:cNvGraphicFramePr>
            <a:graphicFrameLocks noGrp="1"/>
          </p:cNvGraphicFramePr>
          <p:nvPr/>
        </p:nvGraphicFramePr>
        <p:xfrm>
          <a:off x="649487" y="1343253"/>
          <a:ext cx="10762700" cy="4450080"/>
        </p:xfrm>
        <a:graphic>
          <a:graphicData uri="http://schemas.openxmlformats.org/drawingml/2006/table">
            <a:tbl>
              <a:tblPr firstRow="1" bandRow="1">
                <a:tableStyleId>{2D5ABB26-0587-4C30-8999-92F81FD0307C}</a:tableStyleId>
              </a:tblPr>
              <a:tblGrid>
                <a:gridCol w="5177979">
                  <a:extLst>
                    <a:ext uri="{9D8B030D-6E8A-4147-A177-3AD203B41FA5}">
                      <a16:colId xmlns:a16="http://schemas.microsoft.com/office/drawing/2014/main" val="959568365"/>
                    </a:ext>
                  </a:extLst>
                </a:gridCol>
                <a:gridCol w="5584721">
                  <a:extLst>
                    <a:ext uri="{9D8B030D-6E8A-4147-A177-3AD203B41FA5}">
                      <a16:colId xmlns:a16="http://schemas.microsoft.com/office/drawing/2014/main" val="3599662606"/>
                    </a:ext>
                  </a:extLst>
                </a:gridCol>
              </a:tblGrid>
              <a:tr h="2105730">
                <a:tc>
                  <a:txBody>
                    <a:bodyPr/>
                    <a:lstStyle/>
                    <a:p>
                      <a:pPr marL="0" indent="0">
                        <a:buNone/>
                      </a:pPr>
                      <a:r>
                        <a:rPr lang="en-GB" sz="2000" dirty="0">
                          <a:solidFill>
                            <a:srgbClr val="115076"/>
                          </a:solidFill>
                        </a:rPr>
                        <a:t>5. Mai</a:t>
                      </a: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0" indent="0">
                        <a:buNone/>
                      </a:pPr>
                      <a:r>
                        <a:rPr lang="en-GB" sz="2000" dirty="0">
                          <a:solidFill>
                            <a:srgbClr val="115076"/>
                          </a:solidFill>
                        </a:rPr>
                        <a:t>Tag </a:t>
                      </a:r>
                      <a:r>
                        <a:rPr lang="en-GB" sz="2000" dirty="0" err="1">
                          <a:solidFill>
                            <a:srgbClr val="115076"/>
                          </a:solidFill>
                        </a:rPr>
                        <a:t>gegen</a:t>
                      </a:r>
                      <a:r>
                        <a:rPr lang="en-GB" sz="2000" dirty="0">
                          <a:solidFill>
                            <a:srgbClr val="115076"/>
                          </a:solidFill>
                        </a:rPr>
                        <a:t> </a:t>
                      </a:r>
                      <a:r>
                        <a:rPr lang="en-GB" sz="2000" dirty="0" err="1">
                          <a:solidFill>
                            <a:srgbClr val="115076"/>
                          </a:solidFill>
                        </a:rPr>
                        <a:t>Gewalt</a:t>
                      </a:r>
                      <a:r>
                        <a:rPr lang="en-GB" sz="2000" dirty="0">
                          <a:solidFill>
                            <a:srgbClr val="115076"/>
                          </a:solidFill>
                        </a:rPr>
                        <a:t> und </a:t>
                      </a:r>
                      <a:r>
                        <a:rPr lang="en-GB" sz="2000" dirty="0" err="1">
                          <a:solidFill>
                            <a:srgbClr val="115076"/>
                          </a:solidFill>
                        </a:rPr>
                        <a:t>Rassismus</a:t>
                      </a:r>
                      <a:r>
                        <a:rPr lang="en-GB" sz="2000" dirty="0">
                          <a:solidFill>
                            <a:srgbClr val="115076"/>
                          </a:solidFill>
                        </a:rPr>
                        <a:t> in </a:t>
                      </a:r>
                      <a:r>
                        <a:rPr lang="en-GB" sz="2000" dirty="0" err="1">
                          <a:solidFill>
                            <a:srgbClr val="115076"/>
                          </a:solidFill>
                        </a:rPr>
                        <a:t>Österreich</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rgbClr val="115076"/>
                          </a:solidFill>
                        </a:rPr>
                        <a:t>21. </a:t>
                      </a:r>
                      <a:r>
                        <a:rPr lang="en-GB" sz="2000" dirty="0" err="1">
                          <a:solidFill>
                            <a:srgbClr val="115076"/>
                          </a:solidFill>
                        </a:rPr>
                        <a:t>März</a:t>
                      </a:r>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err="1">
                          <a:solidFill>
                            <a:srgbClr val="115076"/>
                          </a:solidFill>
                        </a:rPr>
                        <a:t>Internationaler</a:t>
                      </a:r>
                      <a:r>
                        <a:rPr lang="en-GB" sz="2000" dirty="0">
                          <a:solidFill>
                            <a:srgbClr val="115076"/>
                          </a:solidFill>
                        </a:rPr>
                        <a:t> Tag des </a:t>
                      </a:r>
                      <a:r>
                        <a:rPr lang="en-GB" sz="2000" dirty="0" err="1">
                          <a:solidFill>
                            <a:srgbClr val="115076"/>
                          </a:solidFill>
                        </a:rPr>
                        <a:t>Waldes</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93802"/>
                  </a:ext>
                </a:extLst>
              </a:tr>
              <a:tr h="2105730">
                <a:tc>
                  <a:txBody>
                    <a:bodyPr/>
                    <a:lstStyle/>
                    <a:p>
                      <a:r>
                        <a:rPr lang="de-DE" sz="2000" dirty="0">
                          <a:solidFill>
                            <a:srgbClr val="115076"/>
                          </a:solidFill>
                        </a:rPr>
                        <a:t>13. November</a:t>
                      </a: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r>
                        <a:rPr lang="en-GB" sz="2000" dirty="0" err="1">
                          <a:solidFill>
                            <a:srgbClr val="115076"/>
                          </a:solidFill>
                        </a:rPr>
                        <a:t>Volkstrauertag</a:t>
                      </a:r>
                      <a:r>
                        <a:rPr lang="en-GB" sz="2000" dirty="0">
                          <a:solidFill>
                            <a:srgbClr val="115076"/>
                          </a:solidFill>
                        </a:rPr>
                        <a:t> in Deutschland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24. </a:t>
                      </a:r>
                      <a:r>
                        <a:rPr lang="en-GB" sz="2000" dirty="0" err="1">
                          <a:solidFill>
                            <a:srgbClr val="115076"/>
                          </a:solidFill>
                        </a:rPr>
                        <a:t>Oktober</a:t>
                      </a:r>
                      <a:r>
                        <a:rPr lang="en-GB" sz="2000" dirty="0">
                          <a:solidFill>
                            <a:srgbClr val="115076"/>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Tag der </a:t>
                      </a:r>
                      <a:r>
                        <a:rPr lang="en-GB" sz="2000" dirty="0" err="1">
                          <a:solidFill>
                            <a:srgbClr val="115076"/>
                          </a:solidFill>
                        </a:rPr>
                        <a:t>Vereinten</a:t>
                      </a:r>
                      <a:r>
                        <a:rPr lang="en-GB" sz="2000" dirty="0">
                          <a:solidFill>
                            <a:srgbClr val="115076"/>
                          </a:solidFill>
                        </a:rPr>
                        <a:t> </a:t>
                      </a:r>
                      <a:r>
                        <a:rPr lang="en-GB" sz="2000" dirty="0" err="1">
                          <a:solidFill>
                            <a:srgbClr val="115076"/>
                          </a:solidFill>
                        </a:rPr>
                        <a:t>Nationen</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5067262"/>
                  </a:ext>
                </a:extLst>
              </a:tr>
            </a:tbl>
          </a:graphicData>
        </a:graphic>
      </p:graphicFrame>
      <p:pic>
        <p:nvPicPr>
          <p:cNvPr id="2050" name="Picture 2" descr="Memorial, Berlin, Holocaust, The Shade, Concrete">
            <a:extLst>
              <a:ext uri="{FF2B5EF4-FFF2-40B4-BE49-F238E27FC236}">
                <a16:creationId xmlns:a16="http://schemas.microsoft.com/office/drawing/2014/main" id="{9E2BCD7A-CE02-4D63-BA73-7949B50A5F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3849" y="1558061"/>
            <a:ext cx="1992251" cy="13281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ees, Wald, Forest, Grass, Trail, Pathway, Leaves">
            <a:extLst>
              <a:ext uri="{FF2B5EF4-FFF2-40B4-BE49-F238E27FC236}">
                <a16:creationId xmlns:a16="http://schemas.microsoft.com/office/drawing/2014/main" id="{CB03A3FB-19A9-4D84-99EC-0CEC9A48A1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462" y="1469853"/>
            <a:ext cx="2619022" cy="17460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litary Cemetery, War Graves, France, Graveyard">
            <a:extLst>
              <a:ext uri="{FF2B5EF4-FFF2-40B4-BE49-F238E27FC236}">
                <a16:creationId xmlns:a16="http://schemas.microsoft.com/office/drawing/2014/main" id="{2B5CBE82-7273-4232-BCD8-F39BAD648A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6300" y="3826739"/>
            <a:ext cx="22098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 United Nations, Organization Of The United Nations">
            <a:extLst>
              <a:ext uri="{FF2B5EF4-FFF2-40B4-BE49-F238E27FC236}">
                <a16:creationId xmlns:a16="http://schemas.microsoft.com/office/drawing/2014/main" id="{7A37E8DB-949D-47C2-BCD2-67A4B0EB06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1475" y="3720692"/>
            <a:ext cx="2988009" cy="16807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B0EF95B-D46B-48E3-8900-5D589FCD5B72}"/>
              </a:ext>
            </a:extLst>
          </p:cNvPr>
          <p:cNvSpPr/>
          <p:nvPr/>
        </p:nvSpPr>
        <p:spPr>
          <a:xfrm>
            <a:off x="681998" y="2916807"/>
            <a:ext cx="4606539" cy="568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0CEA23E2-202C-4256-B0F6-30CD703AE72C}"/>
              </a:ext>
            </a:extLst>
          </p:cNvPr>
          <p:cNvSpPr/>
          <p:nvPr/>
        </p:nvSpPr>
        <p:spPr>
          <a:xfrm>
            <a:off x="5877898" y="3213770"/>
            <a:ext cx="4544970" cy="305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42179451-91EC-40FF-BE14-049D6CA30CE4}"/>
              </a:ext>
            </a:extLst>
          </p:cNvPr>
          <p:cNvSpPr/>
          <p:nvPr/>
        </p:nvSpPr>
        <p:spPr>
          <a:xfrm>
            <a:off x="681998" y="5377743"/>
            <a:ext cx="4901173" cy="36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FE628B99-1FA5-4B7D-A3D2-D2225513D98F}"/>
              </a:ext>
            </a:extLst>
          </p:cNvPr>
          <p:cNvSpPr/>
          <p:nvPr/>
        </p:nvSpPr>
        <p:spPr>
          <a:xfrm>
            <a:off x="5923355" y="5432823"/>
            <a:ext cx="4499513" cy="305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Action Button: Custom 16">
            <a:hlinkClick r:id="" action="ppaction://noaction" highlightClick="1">
              <a:snd r:embed="rId8" name="9.3.1.1 Slide 19 1.wav"/>
            </a:hlinkClick>
            <a:extLst>
              <a:ext uri="{FF2B5EF4-FFF2-40B4-BE49-F238E27FC236}">
                <a16:creationId xmlns:a16="http://schemas.microsoft.com/office/drawing/2014/main" id="{5C01C51D-4D51-4F90-8527-69DEC1BEA2D6}"/>
              </a:ext>
            </a:extLst>
          </p:cNvPr>
          <p:cNvSpPr/>
          <p:nvPr/>
        </p:nvSpPr>
        <p:spPr>
          <a:xfrm>
            <a:off x="169066" y="134325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9" name="9.3.1.1 Slide 19 3.wav"/>
            </a:hlinkClick>
            <a:extLst>
              <a:ext uri="{FF2B5EF4-FFF2-40B4-BE49-F238E27FC236}">
                <a16:creationId xmlns:a16="http://schemas.microsoft.com/office/drawing/2014/main" id="{25F9BCA0-7619-4262-9F00-3FCBF1EF33D1}"/>
              </a:ext>
            </a:extLst>
          </p:cNvPr>
          <p:cNvSpPr/>
          <p:nvPr/>
        </p:nvSpPr>
        <p:spPr>
          <a:xfrm>
            <a:off x="169066" y="358402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10" name="9.3.1.1 Slide 19 2.wav"/>
            </a:hlinkClick>
            <a:extLst>
              <a:ext uri="{FF2B5EF4-FFF2-40B4-BE49-F238E27FC236}">
                <a16:creationId xmlns:a16="http://schemas.microsoft.com/office/drawing/2014/main" id="{139A35F3-71D1-43D7-8571-73E8EFD68027}"/>
              </a:ext>
            </a:extLst>
          </p:cNvPr>
          <p:cNvSpPr/>
          <p:nvPr/>
        </p:nvSpPr>
        <p:spPr>
          <a:xfrm>
            <a:off x="11498686" y="13432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1" name="9.3.1.1 Slide 19 4.wav"/>
            </a:hlinkClick>
            <a:extLst>
              <a:ext uri="{FF2B5EF4-FFF2-40B4-BE49-F238E27FC236}">
                <a16:creationId xmlns:a16="http://schemas.microsoft.com/office/drawing/2014/main" id="{18354BCC-AE10-4713-85A9-2EDA84128978}"/>
              </a:ext>
            </a:extLst>
          </p:cNvPr>
          <p:cNvSpPr/>
          <p:nvPr/>
        </p:nvSpPr>
        <p:spPr>
          <a:xfrm>
            <a:off x="11498499" y="36036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Speech Bubble: Rectangle with Corners Rounded 19">
            <a:extLst>
              <a:ext uri="{FF2B5EF4-FFF2-40B4-BE49-F238E27FC236}">
                <a16:creationId xmlns:a16="http://schemas.microsoft.com/office/drawing/2014/main" id="{A9E6EA3A-87E8-482E-B5F1-562FB828ABD7}"/>
              </a:ext>
            </a:extLst>
          </p:cNvPr>
          <p:cNvSpPr/>
          <p:nvPr/>
        </p:nvSpPr>
        <p:spPr>
          <a:xfrm>
            <a:off x="366027" y="5155207"/>
            <a:ext cx="2485661" cy="638126"/>
          </a:xfrm>
          <a:prstGeom prst="wedgeRoundRectCallout">
            <a:avLst>
              <a:gd name="adj1" fmla="val -6069"/>
              <a:gd name="adj2" fmla="val -23471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exact date varies each year.</a:t>
            </a:r>
          </a:p>
        </p:txBody>
      </p:sp>
    </p:spTree>
    <p:extLst>
      <p:ext uri="{BB962C8B-B14F-4D97-AF65-F5344CB8AC3E}">
        <p14:creationId xmlns:p14="http://schemas.microsoft.com/office/powerpoint/2010/main" val="25694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br>
              <a:rPr lang="en-GB" sz="1400" b="1" dirty="0"/>
            </a:br>
            <a:endParaRPr lang="en-GB" dirty="0"/>
          </a:p>
        </p:txBody>
      </p:sp>
      <p:pic>
        <p:nvPicPr>
          <p:cNvPr id="4" name="Picture 3" descr="man in front of wal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375" y="403687"/>
            <a:ext cx="4447250" cy="4031422"/>
          </a:xfrm>
          <a:prstGeom prst="rect">
            <a:avLst/>
          </a:prstGeom>
        </p:spPr>
      </p:pic>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151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3F00B2E-4BA9-3D49-A1CC-5F6A76EC8929}"/>
              </a:ext>
            </a:extLst>
          </p:cNvPr>
          <p:cNvSpPr>
            <a:spLocks noGrp="1"/>
          </p:cNvSpPr>
          <p:nvPr>
            <p:ph type="title"/>
          </p:nvPr>
        </p:nvSpPr>
        <p:spPr>
          <a:xfrm>
            <a:off x="4866878" y="0"/>
            <a:ext cx="2443991" cy="1235384"/>
          </a:xfrm>
        </p:spPr>
        <p:txBody>
          <a:bodyPr>
            <a:noAutofit/>
          </a:bodyPr>
          <a:lstStyle/>
          <a:p>
            <a:pPr algn="ctr"/>
            <a:r>
              <a:rPr lang="en-GB" sz="12000" dirty="0">
                <a:solidFill>
                  <a:srgbClr val="002060"/>
                </a:solidFill>
                <a:cs typeface="Calibri" panose="020F0502020204030204" pitchFamily="34" charset="0"/>
              </a:rPr>
              <a:t>v</a:t>
            </a:r>
            <a:endParaRPr lang="en-US" sz="12000" dirty="0"/>
          </a:p>
        </p:txBody>
      </p:sp>
      <p:sp>
        <p:nvSpPr>
          <p:cNvPr id="4" name="Rounded Rectangle 3"/>
          <p:cNvSpPr/>
          <p:nvPr/>
        </p:nvSpPr>
        <p:spPr>
          <a:xfrm>
            <a:off x="4233699" y="1492218"/>
            <a:ext cx="3802879" cy="24732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v</a:t>
            </a:r>
            <a:r>
              <a:rPr lang="en-GB" sz="6600" dirty="0" err="1">
                <a:solidFill>
                  <a:srgbClr val="002060"/>
                </a:solidFill>
                <a:latin typeface="Century Gothic" panose="020B0502020202020204" pitchFamily="34" charset="0"/>
              </a:rPr>
              <a:t>or</a:t>
            </a:r>
            <a:endParaRPr lang="en-GB" sz="6600" dirty="0">
              <a:solidFill>
                <a:srgbClr val="002060"/>
              </a:solidFill>
              <a:latin typeface="Century Gothic" panose="020B0502020202020204" pitchFamily="34" charset="0"/>
            </a:endParaRPr>
          </a:p>
        </p:txBody>
      </p:sp>
      <p:sp>
        <p:nvSpPr>
          <p:cNvPr id="5" name="Rectangle 4"/>
          <p:cNvSpPr/>
          <p:nvPr/>
        </p:nvSpPr>
        <p:spPr>
          <a:xfrm>
            <a:off x="928518" y="568888"/>
            <a:ext cx="22733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CC00"/>
                </a:solidFill>
                <a:latin typeface="Century Gothic" panose="020B0502020202020204" pitchFamily="34" charset="0"/>
              </a:rPr>
              <a:t>v</a:t>
            </a:r>
            <a:endParaRPr lang="en-GB" sz="5400" dirty="0">
              <a:solidFill>
                <a:srgbClr val="FFCC00"/>
              </a:solidFill>
              <a:latin typeface="Century Gothic" panose="020B0502020202020204" pitchFamily="34" charset="0"/>
            </a:endParaRPr>
          </a:p>
        </p:txBody>
      </p:sp>
      <p:sp>
        <p:nvSpPr>
          <p:cNvPr id="6" name="Rectangle 5"/>
          <p:cNvSpPr/>
          <p:nvPr/>
        </p:nvSpPr>
        <p:spPr>
          <a:xfrm>
            <a:off x="4086075" y="3999814"/>
            <a:ext cx="401617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sp>
        <p:nvSpPr>
          <p:cNvPr id="7" name="Rectangle 6"/>
          <p:cNvSpPr/>
          <p:nvPr/>
        </p:nvSpPr>
        <p:spPr>
          <a:xfrm>
            <a:off x="9069057" y="568888"/>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oll</a:t>
            </a:r>
            <a:endParaRPr lang="en-GB" sz="5400" i="1" dirty="0">
              <a:solidFill>
                <a:srgbClr val="002060"/>
              </a:solidFill>
              <a:latin typeface="Century Gothic" panose="020B0502020202020204" pitchFamily="34" charset="0"/>
            </a:endParaRPr>
          </a:p>
        </p:txBody>
      </p:sp>
      <p:sp>
        <p:nvSpPr>
          <p:cNvPr id="8" name="Rectangle 7"/>
          <p:cNvSpPr/>
          <p:nvPr/>
        </p:nvSpPr>
        <p:spPr>
          <a:xfrm>
            <a:off x="283071" y="3401084"/>
            <a:ext cx="361665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be</a:t>
            </a:r>
            <a:r>
              <a:rPr lang="en-GB" sz="5400" dirty="0">
                <a:solidFill>
                  <a:srgbClr val="FFCC00"/>
                </a:solidFill>
                <a:latin typeface="Century Gothic" panose="020B0502020202020204" pitchFamily="34" charset="0"/>
              </a:rPr>
              <a:t>v</a:t>
            </a:r>
            <a:r>
              <a:rPr lang="en-GB" sz="5400" dirty="0">
                <a:solidFill>
                  <a:srgbClr val="002060"/>
                </a:solidFill>
                <a:latin typeface="Century Gothic" panose="020B0502020202020204" pitchFamily="34" charset="0"/>
              </a:rPr>
              <a:t>or</a:t>
            </a:r>
          </a:p>
        </p:txBody>
      </p:sp>
      <p:sp>
        <p:nvSpPr>
          <p:cNvPr id="9" name="Rectangle 8"/>
          <p:cNvSpPr/>
          <p:nvPr/>
        </p:nvSpPr>
        <p:spPr>
          <a:xfrm>
            <a:off x="9170556" y="3401084"/>
            <a:ext cx="203613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pic>
        <p:nvPicPr>
          <p:cNvPr id="10" name="Picture 9" descr="man in front of wal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07396" y="1615047"/>
            <a:ext cx="1539449" cy="1395507"/>
          </a:xfrm>
          <a:prstGeom prst="rect">
            <a:avLst/>
          </a:prstGeom>
        </p:spPr>
      </p:pic>
      <p:pic>
        <p:nvPicPr>
          <p:cNvPr id="11" name="Picture 10" descr="fath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4183" y="4477995"/>
            <a:ext cx="1502057" cy="1530157"/>
          </a:xfrm>
          <a:prstGeom prst="rect">
            <a:avLst/>
          </a:prstGeom>
        </p:spPr>
      </p:pic>
      <p:pic>
        <p:nvPicPr>
          <p:cNvPr id="2" name="Picture 1" descr="plus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7756" y="1550441"/>
            <a:ext cx="1381776" cy="1381776"/>
          </a:xfrm>
          <a:prstGeom prst="rect">
            <a:avLst/>
          </a:prstGeom>
        </p:spPr>
      </p:pic>
      <p:pic>
        <p:nvPicPr>
          <p:cNvPr id="12" name="Picture 12" descr="elephant with a question mark"/>
          <p:cNvPicPr>
            <a:picLocks noChangeAspect="1" noChangeArrowheads="1"/>
          </p:cNvPicPr>
          <p:nvPr/>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478308" y="4806137"/>
            <a:ext cx="1235384" cy="154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rash bi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72253" y="1752989"/>
            <a:ext cx="985916" cy="1387324"/>
          </a:xfrm>
          <a:prstGeom prst="rect">
            <a:avLst/>
          </a:prstGeom>
        </p:spPr>
      </p:pic>
      <p:pic>
        <p:nvPicPr>
          <p:cNvPr id="13" name="Picture 12" descr="cloc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1085" y="4923144"/>
            <a:ext cx="1017559" cy="1026124"/>
          </a:xfrm>
          <a:prstGeom prst="rect">
            <a:avLst/>
          </a:prstGeom>
        </p:spPr>
      </p:pic>
      <p:pic>
        <p:nvPicPr>
          <p:cNvPr id="14" name="Picture 13" descr="clock"/>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5275" y="4931362"/>
            <a:ext cx="1036916" cy="1017906"/>
          </a:xfrm>
          <a:prstGeom prst="rect">
            <a:avLst/>
          </a:prstGeom>
        </p:spPr>
      </p:pic>
      <p:cxnSp>
        <p:nvCxnSpPr>
          <p:cNvPr id="16" name="Straight Arrow Connector 15" descr="arrow pointing to clock on the left"/>
          <p:cNvCxnSpPr/>
          <p:nvPr/>
        </p:nvCxnSpPr>
        <p:spPr>
          <a:xfrm flipH="1">
            <a:off x="1872714" y="4256557"/>
            <a:ext cx="623718" cy="73251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73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positiv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ositiv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vol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vol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bevor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bevor new.wav"/>
                                        </p:tgtEl>
                                      </p:cMediaNode>
                                    </p:audio>
                                  </p:sub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vergessen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subTnLst>
                                    <p:audio>
                                      <p:cMediaNode>
                                        <p:cTn display="0" masterRel="sameClick">
                                          <p:stCondLst>
                                            <p:cond evt="begin" delay="0">
                                              <p:tn val="59"/>
                                            </p:cond>
                                          </p:stCondLst>
                                          <p:endCondLst>
                                            <p:cond evt="onStopAudio" delay="0">
                                              <p:tgtEl>
                                                <p:sldTgt/>
                                              </p:tgtEl>
                                            </p:cond>
                                          </p:endCondLst>
                                        </p:cTn>
                                        <p:tgtEl>
                                          <p:sndTgt r:embed="rId8" name="vergessen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Vater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subTnLst>
                                    <p:audio>
                                      <p:cMediaNode>
                                        <p:cTn display="0" masterRel="sameClick">
                                          <p:stCondLst>
                                            <p:cond evt="begin" delay="0">
                                              <p:tn val="69"/>
                                            </p:cond>
                                          </p:stCondLst>
                                          <p:endCondLst>
                                            <p:cond evt="onStopAudio" delay="0">
                                              <p:tgtEl>
                                                <p:sldTgt/>
                                              </p:tgtEl>
                                            </p:cond>
                                          </p:endCondLst>
                                        </p:cTn>
                                        <p:tgtEl>
                                          <p:sndTgt r:embed="rId9" name="Vat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0D8E0-0A59-E346-B33B-F52DFAD74AA4}"/>
              </a:ext>
            </a:extLst>
          </p:cNvPr>
          <p:cNvSpPr>
            <a:spLocks noGrp="1"/>
          </p:cNvSpPr>
          <p:nvPr>
            <p:ph type="title"/>
          </p:nvPr>
        </p:nvSpPr>
        <p:spPr>
          <a:xfrm>
            <a:off x="5392406" y="29980"/>
            <a:ext cx="1391653" cy="1171972"/>
          </a:xfrm>
        </p:spPr>
        <p:txBody>
          <a:bodyPr>
            <a:noAutofit/>
          </a:bodyPr>
          <a:lstStyle/>
          <a:p>
            <a:pPr algn="ctr"/>
            <a:r>
              <a:rPr lang="en-GB" sz="12000" dirty="0">
                <a:solidFill>
                  <a:srgbClr val="002060"/>
                </a:solidFill>
                <a:cs typeface="Calibri" panose="020F0502020204030204" pitchFamily="34" charset="0"/>
              </a:rPr>
              <a:t>v</a:t>
            </a:r>
            <a:endParaRPr lang="en-US" sz="12000" dirty="0"/>
          </a:p>
        </p:txBody>
      </p:sp>
      <p:sp>
        <p:nvSpPr>
          <p:cNvPr id="4" name="Rounded Rectangle 3"/>
          <p:cNvSpPr/>
          <p:nvPr/>
        </p:nvSpPr>
        <p:spPr>
          <a:xfrm>
            <a:off x="4233699" y="1492218"/>
            <a:ext cx="3802879" cy="24732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v</a:t>
            </a:r>
            <a:r>
              <a:rPr lang="en-GB" sz="6600" dirty="0" err="1">
                <a:solidFill>
                  <a:srgbClr val="002060"/>
                </a:solidFill>
                <a:latin typeface="Century Gothic" panose="020B0502020202020204" pitchFamily="34" charset="0"/>
              </a:rPr>
              <a:t>or</a:t>
            </a:r>
            <a:endParaRPr lang="en-GB" sz="6600" dirty="0">
              <a:solidFill>
                <a:srgbClr val="002060"/>
              </a:solidFill>
              <a:latin typeface="Century Gothic" panose="020B0502020202020204" pitchFamily="34" charset="0"/>
            </a:endParaRPr>
          </a:p>
        </p:txBody>
      </p:sp>
      <p:sp>
        <p:nvSpPr>
          <p:cNvPr id="5" name="Rectangle 4"/>
          <p:cNvSpPr/>
          <p:nvPr/>
        </p:nvSpPr>
        <p:spPr>
          <a:xfrm>
            <a:off x="928518" y="568888"/>
            <a:ext cx="22733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CC00"/>
                </a:solidFill>
                <a:latin typeface="Century Gothic" panose="020B0502020202020204" pitchFamily="34" charset="0"/>
              </a:rPr>
              <a:t>v</a:t>
            </a:r>
            <a:endParaRPr lang="en-GB" sz="5400" dirty="0">
              <a:solidFill>
                <a:srgbClr val="FFCC00"/>
              </a:solidFill>
              <a:latin typeface="Century Gothic" panose="020B0502020202020204" pitchFamily="34" charset="0"/>
            </a:endParaRPr>
          </a:p>
        </p:txBody>
      </p:sp>
      <p:sp>
        <p:nvSpPr>
          <p:cNvPr id="6" name="Rectangle 5"/>
          <p:cNvSpPr/>
          <p:nvPr/>
        </p:nvSpPr>
        <p:spPr>
          <a:xfrm>
            <a:off x="4086075" y="3999814"/>
            <a:ext cx="401617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sp>
        <p:nvSpPr>
          <p:cNvPr id="7" name="Rectangle 6"/>
          <p:cNvSpPr/>
          <p:nvPr/>
        </p:nvSpPr>
        <p:spPr>
          <a:xfrm>
            <a:off x="9069057" y="568888"/>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oll</a:t>
            </a:r>
            <a:endParaRPr lang="en-GB" sz="5400" i="1" dirty="0">
              <a:solidFill>
                <a:srgbClr val="002060"/>
              </a:solidFill>
              <a:latin typeface="Century Gothic" panose="020B0502020202020204" pitchFamily="34" charset="0"/>
            </a:endParaRPr>
          </a:p>
        </p:txBody>
      </p:sp>
      <p:sp>
        <p:nvSpPr>
          <p:cNvPr id="8" name="Rectangle 7"/>
          <p:cNvSpPr/>
          <p:nvPr/>
        </p:nvSpPr>
        <p:spPr>
          <a:xfrm>
            <a:off x="283071" y="3401084"/>
            <a:ext cx="361665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be</a:t>
            </a:r>
            <a:r>
              <a:rPr lang="en-GB" sz="5400" dirty="0">
                <a:solidFill>
                  <a:srgbClr val="FFCC00"/>
                </a:solidFill>
                <a:latin typeface="Century Gothic" panose="020B0502020202020204" pitchFamily="34" charset="0"/>
              </a:rPr>
              <a:t>v</a:t>
            </a:r>
            <a:r>
              <a:rPr lang="en-GB" sz="5400" dirty="0">
                <a:solidFill>
                  <a:srgbClr val="002060"/>
                </a:solidFill>
                <a:latin typeface="Century Gothic" panose="020B0502020202020204" pitchFamily="34" charset="0"/>
              </a:rPr>
              <a:t>or</a:t>
            </a:r>
          </a:p>
        </p:txBody>
      </p:sp>
      <p:sp>
        <p:nvSpPr>
          <p:cNvPr id="9" name="Rectangle 8"/>
          <p:cNvSpPr/>
          <p:nvPr/>
        </p:nvSpPr>
        <p:spPr>
          <a:xfrm>
            <a:off x="9170556" y="3401084"/>
            <a:ext cx="203613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pic>
        <p:nvPicPr>
          <p:cNvPr id="10" name="Picture 9" descr="man in front of wal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07396" y="1615047"/>
            <a:ext cx="1539449" cy="1395507"/>
          </a:xfrm>
          <a:prstGeom prst="rect">
            <a:avLst/>
          </a:prstGeom>
        </p:spPr>
      </p:pic>
    </p:spTree>
    <p:extLst>
      <p:ext uri="{BB962C8B-B14F-4D97-AF65-F5344CB8AC3E}">
        <p14:creationId xmlns:p14="http://schemas.microsoft.com/office/powerpoint/2010/main" val="14576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positiv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vol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bevo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vergess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Vat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6C8D-4936-9F44-B3E7-BD1AB1C3A31A}"/>
              </a:ext>
            </a:extLst>
          </p:cNvPr>
          <p:cNvSpPr>
            <a:spLocks noGrp="1"/>
          </p:cNvSpPr>
          <p:nvPr>
            <p:ph type="title"/>
          </p:nvPr>
        </p:nvSpPr>
        <p:spPr>
          <a:xfrm>
            <a:off x="5029959" y="-285813"/>
            <a:ext cx="2117830" cy="1786778"/>
          </a:xfrm>
        </p:spPr>
        <p:txBody>
          <a:bodyPr>
            <a:noAutofit/>
          </a:bodyPr>
          <a:lstStyle/>
          <a:p>
            <a:pPr algn="ctr"/>
            <a:r>
              <a:rPr lang="en-GB" sz="12000" dirty="0">
                <a:solidFill>
                  <a:srgbClr val="002060"/>
                </a:solidFill>
                <a:cs typeface="Calibri" panose="020F0502020204030204" pitchFamily="34" charset="0"/>
              </a:rPr>
              <a:t>v</a:t>
            </a:r>
            <a:endParaRPr lang="en-US" sz="12000" dirty="0"/>
          </a:p>
        </p:txBody>
      </p:sp>
      <p:sp>
        <p:nvSpPr>
          <p:cNvPr id="4" name="Rounded Rectangle 3"/>
          <p:cNvSpPr/>
          <p:nvPr/>
        </p:nvSpPr>
        <p:spPr>
          <a:xfrm>
            <a:off x="4233699" y="1492218"/>
            <a:ext cx="3802879" cy="24732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v</a:t>
            </a:r>
            <a:r>
              <a:rPr lang="en-GB" sz="6600" dirty="0" err="1">
                <a:solidFill>
                  <a:srgbClr val="002060"/>
                </a:solidFill>
                <a:latin typeface="Century Gothic" panose="020B0502020202020204" pitchFamily="34" charset="0"/>
              </a:rPr>
              <a:t>or</a:t>
            </a:r>
            <a:endParaRPr lang="en-GB" sz="6600" dirty="0">
              <a:solidFill>
                <a:srgbClr val="002060"/>
              </a:solidFill>
              <a:latin typeface="Century Gothic" panose="020B0502020202020204" pitchFamily="34" charset="0"/>
            </a:endParaRPr>
          </a:p>
        </p:txBody>
      </p:sp>
      <p:sp>
        <p:nvSpPr>
          <p:cNvPr id="5" name="Rectangle 4"/>
          <p:cNvSpPr/>
          <p:nvPr/>
        </p:nvSpPr>
        <p:spPr>
          <a:xfrm>
            <a:off x="928518" y="568888"/>
            <a:ext cx="22733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CC00"/>
                </a:solidFill>
                <a:latin typeface="Century Gothic" panose="020B0502020202020204" pitchFamily="34" charset="0"/>
              </a:rPr>
              <a:t>v</a:t>
            </a:r>
            <a:endParaRPr lang="en-GB" sz="5400" dirty="0">
              <a:solidFill>
                <a:srgbClr val="FFCC00"/>
              </a:solidFill>
              <a:latin typeface="Century Gothic" panose="020B0502020202020204" pitchFamily="34" charset="0"/>
            </a:endParaRPr>
          </a:p>
        </p:txBody>
      </p:sp>
      <p:sp>
        <p:nvSpPr>
          <p:cNvPr id="6" name="Rectangle 5"/>
          <p:cNvSpPr/>
          <p:nvPr/>
        </p:nvSpPr>
        <p:spPr>
          <a:xfrm>
            <a:off x="4086075" y="3999814"/>
            <a:ext cx="401617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sp>
        <p:nvSpPr>
          <p:cNvPr id="7" name="Rectangle 6"/>
          <p:cNvSpPr/>
          <p:nvPr/>
        </p:nvSpPr>
        <p:spPr>
          <a:xfrm>
            <a:off x="9069057" y="568888"/>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oll</a:t>
            </a:r>
            <a:endParaRPr lang="en-GB" sz="5400" i="1" dirty="0">
              <a:solidFill>
                <a:srgbClr val="002060"/>
              </a:solidFill>
              <a:latin typeface="Century Gothic" panose="020B0502020202020204" pitchFamily="34" charset="0"/>
            </a:endParaRPr>
          </a:p>
        </p:txBody>
      </p:sp>
      <p:sp>
        <p:nvSpPr>
          <p:cNvPr id="8" name="Rectangle 7"/>
          <p:cNvSpPr/>
          <p:nvPr/>
        </p:nvSpPr>
        <p:spPr>
          <a:xfrm>
            <a:off x="283071" y="3401084"/>
            <a:ext cx="361665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be</a:t>
            </a:r>
            <a:r>
              <a:rPr lang="en-GB" sz="5400" dirty="0">
                <a:solidFill>
                  <a:srgbClr val="FFCC00"/>
                </a:solidFill>
                <a:latin typeface="Century Gothic" panose="020B0502020202020204" pitchFamily="34" charset="0"/>
              </a:rPr>
              <a:t>v</a:t>
            </a:r>
            <a:r>
              <a:rPr lang="en-GB" sz="5400" dirty="0">
                <a:solidFill>
                  <a:srgbClr val="002060"/>
                </a:solidFill>
                <a:latin typeface="Century Gothic" panose="020B0502020202020204" pitchFamily="34" charset="0"/>
              </a:rPr>
              <a:t>or</a:t>
            </a:r>
          </a:p>
        </p:txBody>
      </p:sp>
      <p:sp>
        <p:nvSpPr>
          <p:cNvPr id="9" name="Rectangle 8"/>
          <p:cNvSpPr/>
          <p:nvPr/>
        </p:nvSpPr>
        <p:spPr>
          <a:xfrm>
            <a:off x="9170556" y="3401084"/>
            <a:ext cx="203613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pic>
        <p:nvPicPr>
          <p:cNvPr id="10" name="Picture 9" descr="man in front of wal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07396" y="1615047"/>
            <a:ext cx="1539449" cy="1395507"/>
          </a:xfrm>
          <a:prstGeom prst="rect">
            <a:avLst/>
          </a:prstGeom>
        </p:spPr>
      </p:pic>
    </p:spTree>
    <p:extLst>
      <p:ext uri="{BB962C8B-B14F-4D97-AF65-F5344CB8AC3E}">
        <p14:creationId xmlns:p14="http://schemas.microsoft.com/office/powerpoint/2010/main" val="121219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a:t>
            </a:r>
          </a:p>
        </p:txBody>
      </p:sp>
      <p:pic>
        <p:nvPicPr>
          <p:cNvPr id="11270" name="Picture 6" descr="Drawing, Illustration, Vehicle, Car, Old, Beetle">
            <a:extLst>
              <a:ext uri="{FF2B5EF4-FFF2-40B4-BE49-F238E27FC236}">
                <a16:creationId xmlns:a16="http://schemas.microsoft.com/office/drawing/2014/main" id="{155372B1-EC8E-4D3A-B16C-81034D6D94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400" y="3429000"/>
            <a:ext cx="2270986" cy="226469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Drawing, Illustration, Vehicle, Van">
            <a:extLst>
              <a:ext uri="{FF2B5EF4-FFF2-40B4-BE49-F238E27FC236}">
                <a16:creationId xmlns:a16="http://schemas.microsoft.com/office/drawing/2014/main" id="{16CFFD43-06D2-40C5-9FB7-9DBEECA16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200" y="3429000"/>
            <a:ext cx="2270986" cy="226432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930E751-014F-4F24-AA39-ACB70E45C945}"/>
              </a:ext>
            </a:extLst>
          </p:cNvPr>
          <p:cNvSpPr txBox="1">
            <a:spLocks/>
          </p:cNvSpPr>
          <p:nvPr/>
        </p:nvSpPr>
        <p:spPr>
          <a:xfrm>
            <a:off x="675282" y="1941336"/>
            <a:ext cx="10515600"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800" b="1" dirty="0">
                <a:solidFill>
                  <a:srgbClr val="DAA521"/>
                </a:solidFill>
              </a:rPr>
              <a:t>V</a:t>
            </a:r>
            <a:r>
              <a:rPr lang="en-GB" sz="12800" b="1" dirty="0">
                <a:solidFill>
                  <a:srgbClr val="5B9BD5">
                    <a:lumMod val="50000"/>
                  </a:srgbClr>
                </a:solidFill>
              </a:rPr>
              <a:t>olks</a:t>
            </a:r>
            <a:r>
              <a:rPr lang="en-GB" sz="12800" b="1" dirty="0">
                <a:solidFill>
                  <a:srgbClr val="DAA521"/>
                </a:solidFill>
              </a:rPr>
              <a:t>w</a:t>
            </a:r>
            <a:r>
              <a:rPr lang="en-GB" sz="12800" b="1" dirty="0">
                <a:solidFill>
                  <a:srgbClr val="5B9BD5">
                    <a:lumMod val="50000"/>
                  </a:srgbClr>
                </a:solidFill>
              </a:rPr>
              <a:t>agen</a:t>
            </a:r>
            <a:endParaRPr lang="en-GB" dirty="0"/>
          </a:p>
        </p:txBody>
      </p:sp>
    </p:spTree>
    <p:extLst>
      <p:ext uri="{BB962C8B-B14F-4D97-AF65-F5344CB8AC3E}">
        <p14:creationId xmlns:p14="http://schemas.microsoft.com/office/powerpoint/2010/main" val="290915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5583</Words>
  <Application>Microsoft Macintosh PowerPoint</Application>
  <PresentationFormat>Widescreen</PresentationFormat>
  <Paragraphs>749</Paragraphs>
  <Slides>44</Slides>
  <Notes>44</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44</vt:i4>
      </vt:variant>
    </vt:vector>
  </HeadingPairs>
  <TitlesOfParts>
    <vt:vector size="51" baseType="lpstr">
      <vt:lpstr>Arial</vt:lpstr>
      <vt:lpstr>Calibri</vt:lpstr>
      <vt:lpstr>Century Gothic</vt:lpstr>
      <vt:lpstr>Office Theme</vt:lpstr>
      <vt:lpstr>2_Office Theme</vt:lpstr>
      <vt:lpstr>7_Office Theme</vt:lpstr>
      <vt:lpstr>1_Office Theme</vt:lpstr>
      <vt:lpstr>German phonics collection</vt:lpstr>
      <vt:lpstr>[v]</vt:lpstr>
      <vt:lpstr>v </vt:lpstr>
      <vt:lpstr>v </vt:lpstr>
      <vt:lpstr>v </vt:lpstr>
      <vt:lpstr>v</vt:lpstr>
      <vt:lpstr>v</vt:lpstr>
      <vt:lpstr>v</vt:lpstr>
      <vt:lpstr>Wie sagt man …?</vt:lpstr>
      <vt:lpstr>Minimalpaare</vt:lpstr>
      <vt:lpstr>Wie sagt man das?</vt:lpstr>
      <vt:lpstr>Wie sagt man das?</vt:lpstr>
      <vt:lpstr>[v]</vt:lpstr>
      <vt:lpstr>Samstagnachmittag</vt:lpstr>
      <vt:lpstr>[v]</vt:lpstr>
      <vt:lpstr>Wie heißt die Band?</vt:lpstr>
      <vt:lpstr>[v]</vt:lpstr>
      <vt:lpstr>v </vt:lpstr>
      <vt:lpstr>Phonetik</vt:lpstr>
      <vt:lpstr>Phonetik</vt:lpstr>
      <vt:lpstr>[v]</vt:lpstr>
      <vt:lpstr>v </vt:lpstr>
      <vt:lpstr>v</vt:lpstr>
      <vt:lpstr>Phonetik / Vokabeln</vt:lpstr>
      <vt:lpstr>Partner(in) A</vt:lpstr>
      <vt:lpstr>Partner(in) B</vt:lpstr>
      <vt:lpstr>Phonetik / Vokabeln</vt:lpstr>
      <vt:lpstr>Phonetik / Vokabeln</vt:lpstr>
      <vt:lpstr>Phonetik / Vokabeln</vt:lpstr>
      <vt:lpstr>Phonetik / Vokabeln</vt:lpstr>
      <vt:lpstr>Phonetik / Vokabeln</vt:lpstr>
      <vt:lpstr>Phonetik / Vokabeln</vt:lpstr>
      <vt:lpstr>Phonetik / Vokabeln</vt:lpstr>
      <vt:lpstr>Phonetik / Vokabeln</vt:lpstr>
      <vt:lpstr>Phonetik: [v] oder [w]?</vt:lpstr>
      <vt:lpstr>Phonetik: [v] oder [w]?</vt:lpstr>
      <vt:lpstr>Phonetik: [v] oder [w]?</vt:lpstr>
      <vt:lpstr>Phonetik: [v] oder [w]?</vt:lpstr>
      <vt:lpstr>Phonetik: [v] oder [w]?</vt:lpstr>
      <vt:lpstr>[w]</vt:lpstr>
      <vt:lpstr>Phonetik</vt:lpstr>
      <vt:lpstr>[w]</vt:lpstr>
      <vt:lpstr>Was feiert man am…? [1/2]</vt:lpstr>
      <vt:lpstr>Was feiert man am…?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5</cp:revision>
  <dcterms:created xsi:type="dcterms:W3CDTF">2021-02-12T14:06:00Z</dcterms:created>
  <dcterms:modified xsi:type="dcterms:W3CDTF">2022-07-14T14:59:28Z</dcterms:modified>
</cp:coreProperties>
</file>