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282" r:id="rId3"/>
    <p:sldId id="636" r:id="rId4"/>
    <p:sldId id="637" r:id="rId5"/>
    <p:sldId id="638" r:id="rId6"/>
    <p:sldId id="639" r:id="rId7"/>
    <p:sldId id="640" r:id="rId8"/>
    <p:sldId id="641" r:id="rId9"/>
    <p:sldId id="403" r:id="rId10"/>
    <p:sldId id="284" r:id="rId11"/>
    <p:sldId id="642" r:id="rId12"/>
    <p:sldId id="643" r:id="rId13"/>
    <p:sldId id="644" r:id="rId14"/>
    <p:sldId id="340" r:id="rId15"/>
    <p:sldId id="426" r:id="rId16"/>
    <p:sldId id="285" r:id="rId17"/>
    <p:sldId id="634" r:id="rId18"/>
    <p:sldId id="645" r:id="rId19"/>
    <p:sldId id="492" r:id="rId20"/>
    <p:sldId id="646" r:id="rId21"/>
    <p:sldId id="648" r:id="rId22"/>
    <p:sldId id="6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8" d="100"/>
          <a:sy n="108" d="100"/>
        </p:scale>
        <p:origin x="7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B76B930B-0884-4936-BECD-82C33CF2B295}" type="datetimeFigureOut">
              <a:rPr lang="en-GB" smtClean="0"/>
              <a:pPr/>
              <a:t>08/02/2023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CDBE0325-AC74-424E-AB4E-EA6E509992D4}" type="slidenum">
              <a:rPr lang="en-GB" smtClean="0"/>
              <a:pPr/>
              <a:t>‹#›</a:t>
            </a:fld>
            <a:endParaRPr lang="en-GB" dirty="0"/>
          </a:p>
        </p:txBody>
      </p:sp>
    </p:spTree>
    <p:extLst>
      <p:ext uri="{BB962C8B-B14F-4D97-AF65-F5344CB8AC3E}">
        <p14:creationId xmlns:p14="http://schemas.microsoft.com/office/powerpoint/2010/main" val="169770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78581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28492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60243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Explain and exemplify [-</a:t>
            </a:r>
            <a:r>
              <a:rPr lang="en-GB" b="0" dirty="0" err="1"/>
              <a:t>er</a:t>
            </a:r>
            <a:r>
              <a:rPr lang="en-GB" b="0" dirty="0"/>
              <a:t>] sounds in German</a:t>
            </a:r>
            <a:br>
              <a:rPr lang="en-GB" dirty="0"/>
            </a:br>
            <a:br>
              <a:rPr lang="en-GB" dirty="0"/>
            </a:br>
            <a:r>
              <a:rPr lang="en-GB" b="1" dirty="0"/>
              <a:t>Procedure:</a:t>
            </a:r>
            <a:br>
              <a:rPr lang="en-GB" dirty="0"/>
            </a:br>
            <a:r>
              <a:rPr lang="en-GB" dirty="0"/>
              <a:t>1. Cycle through the explanation and examples using the animated sequence.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a:t>
            </a:r>
            <a:r>
              <a:rPr lang="en-GB" baseline="0" dirty="0"/>
              <a:t> 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die </a:t>
            </a:r>
            <a:r>
              <a:rPr lang="en-GB" baseline="0" dirty="0" err="1"/>
              <a:t>Ferien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dieser</a:t>
            </a:r>
            <a:r>
              <a:rPr lang="en-GB" baseline="0" dirty="0"/>
              <a:t> Mann – </a:t>
            </a:r>
            <a:r>
              <a:rPr lang="en-GB" baseline="0" dirty="0" err="1"/>
              <a:t>diese</a:t>
            </a:r>
            <a:r>
              <a:rPr lang="en-GB" baseline="0" dirty="0"/>
              <a:t>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ein</a:t>
            </a:r>
            <a:r>
              <a:rPr lang="en-GB" baseline="0" dirty="0"/>
              <a:t> </a:t>
            </a:r>
            <a:r>
              <a:rPr lang="en-GB" baseline="0" dirty="0" err="1"/>
              <a:t>letzter</a:t>
            </a:r>
            <a:r>
              <a:rPr lang="en-GB" baseline="0" dirty="0"/>
              <a:t> </a:t>
            </a:r>
            <a:r>
              <a:rPr lang="en-GB" baseline="0" dirty="0" err="1"/>
              <a:t>Blick</a:t>
            </a:r>
            <a:r>
              <a:rPr lang="en-GB" baseline="0" dirty="0"/>
              <a:t> – </a:t>
            </a:r>
            <a:r>
              <a:rPr lang="en-GB" baseline="0" dirty="0" err="1"/>
              <a:t>eine</a:t>
            </a:r>
            <a:r>
              <a:rPr lang="en-GB" baseline="0" dirty="0"/>
              <a:t> </a:t>
            </a:r>
            <a:r>
              <a:rPr lang="en-GB" baseline="0" dirty="0" err="1"/>
              <a:t>letzte</a:t>
            </a:r>
            <a:r>
              <a:rPr lang="en-GB" baseline="0" dirty="0"/>
              <a:t>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bitte</a:t>
            </a:r>
            <a:r>
              <a:rPr lang="en-GB" baseline="0" dirty="0"/>
              <a:t> – bitter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Liebe</a:t>
            </a:r>
            <a:r>
              <a:rPr lang="en-GB" baseline="0" dirty="0"/>
              <a:t> - </a:t>
            </a:r>
            <a:r>
              <a:rPr lang="en-GB" baseline="0" dirty="0" err="1"/>
              <a:t>lieber</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41493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reading and saying the target SSC [</a:t>
            </a:r>
            <a:r>
              <a:rPr lang="en-GB" b="0" dirty="0" err="1"/>
              <a:t>er</a:t>
            </a:r>
            <a:r>
              <a:rPr lang="en-GB" b="0" dirty="0"/>
              <a:t>] in a word context.</a:t>
            </a:r>
            <a:br>
              <a:rPr lang="en-GB" dirty="0"/>
            </a:br>
            <a:br>
              <a:rPr lang="en-GB" dirty="0"/>
            </a:br>
            <a:r>
              <a:rPr lang="en-GB" b="1" dirty="0"/>
              <a:t>Procedure:</a:t>
            </a:r>
            <a:br>
              <a:rPr lang="en-GB" dirty="0"/>
            </a:br>
            <a:r>
              <a:rPr lang="en-GB" dirty="0"/>
              <a:t>1. In pairs take turns reading a word from the board. Make sure to say each word only once!</a:t>
            </a:r>
          </a:p>
          <a:p>
            <a:r>
              <a:rPr lang="en-GB" dirty="0"/>
              <a:t>2. When all the words have been done click to start an animated sequence. Words will fade away in 4 seconds. Say the word before it disappears. This is a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ea typeface="+mn-ea"/>
                <a:cs typeface="+mn-cs"/>
              </a:rPr>
              <a:t>erfahren</a:t>
            </a:r>
            <a:r>
              <a:rPr lang="en-GB" sz="1200" kern="1200" dirty="0">
                <a:solidFill>
                  <a:schemeClr val="tx1"/>
                </a:solidFill>
                <a:effectLst/>
                <a:ea typeface="+mn-ea"/>
                <a:cs typeface="+mn-cs"/>
              </a:rPr>
              <a:t> [690] </a:t>
            </a:r>
            <a:r>
              <a:rPr lang="en-GB" sz="1200" kern="1200" dirty="0" err="1">
                <a:solidFill>
                  <a:schemeClr val="tx1"/>
                </a:solidFill>
                <a:effectLst/>
                <a:ea typeface="+mn-ea"/>
                <a:cs typeface="+mn-cs"/>
              </a:rPr>
              <a:t>klettern</a:t>
            </a:r>
            <a:r>
              <a:rPr lang="en-GB" sz="1200" kern="1200" dirty="0">
                <a:solidFill>
                  <a:schemeClr val="tx1"/>
                </a:solidFill>
                <a:effectLst/>
                <a:ea typeface="+mn-ea"/>
                <a:cs typeface="+mn-cs"/>
              </a:rPr>
              <a:t> [2601] </a:t>
            </a:r>
            <a:r>
              <a:rPr lang="en-GB" sz="1200" kern="1200" dirty="0" err="1">
                <a:solidFill>
                  <a:schemeClr val="tx1"/>
                </a:solidFill>
                <a:effectLst/>
                <a:ea typeface="+mn-ea"/>
                <a:cs typeface="+mn-cs"/>
              </a:rPr>
              <a:t>wandern</a:t>
            </a:r>
            <a:r>
              <a:rPr lang="en-GB" sz="1200" kern="1200" dirty="0">
                <a:solidFill>
                  <a:schemeClr val="tx1"/>
                </a:solidFill>
                <a:effectLst/>
                <a:ea typeface="+mn-ea"/>
                <a:cs typeface="+mn-cs"/>
              </a:rPr>
              <a:t> [1803] Berg [934] die </a:t>
            </a:r>
            <a:r>
              <a:rPr lang="en-GB" sz="1200" kern="1200" dirty="0" err="1">
                <a:solidFill>
                  <a:schemeClr val="tx1"/>
                </a:solidFill>
                <a:effectLst/>
                <a:ea typeface="+mn-ea"/>
                <a:cs typeface="+mn-cs"/>
              </a:rPr>
              <a:t>Erfahrung</a:t>
            </a:r>
            <a:r>
              <a:rPr lang="en-GB" sz="1200" kern="1200" dirty="0">
                <a:solidFill>
                  <a:schemeClr val="tx1"/>
                </a:solidFill>
                <a:effectLst/>
                <a:ea typeface="+mn-ea"/>
                <a:cs typeface="+mn-cs"/>
              </a:rPr>
              <a:t> [619] </a:t>
            </a:r>
            <a:r>
              <a:rPr lang="en-GB" sz="1200" kern="1200" dirty="0" err="1">
                <a:solidFill>
                  <a:schemeClr val="tx1"/>
                </a:solidFill>
                <a:effectLst/>
                <a:ea typeface="+mn-ea"/>
                <a:cs typeface="+mn-cs"/>
              </a:rPr>
              <a:t>sterben</a:t>
            </a:r>
            <a:r>
              <a:rPr lang="en-GB" sz="1200" kern="1200" dirty="0">
                <a:solidFill>
                  <a:schemeClr val="tx1"/>
                </a:solidFill>
                <a:effectLst/>
                <a:ea typeface="+mn-ea"/>
                <a:cs typeface="+mn-cs"/>
              </a:rPr>
              <a:t> [475] </a:t>
            </a:r>
            <a:r>
              <a:rPr lang="en-GB" sz="1200" kern="1200" dirty="0" err="1">
                <a:solidFill>
                  <a:schemeClr val="tx1"/>
                </a:solidFill>
                <a:effectLst/>
                <a:ea typeface="+mn-ea"/>
                <a:cs typeface="+mn-cs"/>
              </a:rPr>
              <a:t>Bevölkerung</a:t>
            </a:r>
            <a:r>
              <a:rPr lang="en-GB" sz="1200" kern="1200" dirty="0">
                <a:solidFill>
                  <a:schemeClr val="tx1"/>
                </a:solidFill>
                <a:effectLst/>
                <a:ea typeface="+mn-ea"/>
                <a:cs typeface="+mn-cs"/>
              </a:rPr>
              <a:t> [1018] </a:t>
            </a:r>
            <a:r>
              <a:rPr lang="en-GB" sz="1200" kern="1200" dirty="0" err="1">
                <a:solidFill>
                  <a:schemeClr val="tx1"/>
                </a:solidFill>
                <a:effectLst/>
                <a:ea typeface="+mn-ea"/>
                <a:cs typeface="+mn-cs"/>
              </a:rPr>
              <a:t>Unterstüzung</a:t>
            </a:r>
            <a:r>
              <a:rPr lang="en-GB" sz="1200" kern="1200" dirty="0">
                <a:solidFill>
                  <a:schemeClr val="tx1"/>
                </a:solidFill>
                <a:effectLst/>
                <a:ea typeface="+mn-ea"/>
                <a:cs typeface="+mn-cs"/>
              </a:rPr>
              <a:t> [1141] </a:t>
            </a:r>
            <a:r>
              <a:rPr lang="en-GB" sz="1200" kern="1200" dirty="0" err="1">
                <a:solidFill>
                  <a:schemeClr val="tx1"/>
                </a:solidFill>
                <a:effectLst/>
                <a:ea typeface="+mn-ea"/>
                <a:cs typeface="+mn-cs"/>
              </a:rPr>
              <a:t>hundert</a:t>
            </a:r>
            <a:r>
              <a:rPr lang="en-GB" sz="1200" kern="1200" dirty="0">
                <a:solidFill>
                  <a:schemeClr val="tx1"/>
                </a:solidFill>
                <a:effectLst/>
                <a:ea typeface="+mn-ea"/>
                <a:cs typeface="+mn-cs"/>
              </a:rPr>
              <a:t> [1107] </a:t>
            </a:r>
            <a:br>
              <a:rPr lang="en-GB" sz="1200" kern="1200" dirty="0">
                <a:solidFill>
                  <a:schemeClr val="tx1"/>
                </a:solidFill>
                <a:effectLst/>
                <a:ea typeface="+mn-ea"/>
                <a:cs typeface="+mn-cs"/>
              </a:rPr>
            </a:br>
            <a:r>
              <a:rPr lang="en-GB" sz="1200" kern="1200" dirty="0" err="1">
                <a:solidFill>
                  <a:schemeClr val="tx1"/>
                </a:solidFill>
                <a:effectLst/>
                <a:ea typeface="+mn-ea"/>
                <a:cs typeface="+mn-cs"/>
              </a:rPr>
              <a:t>erleben</a:t>
            </a:r>
            <a:r>
              <a:rPr lang="en-GB" sz="1200" kern="1200" dirty="0">
                <a:solidFill>
                  <a:schemeClr val="tx1"/>
                </a:solidFill>
                <a:effectLst/>
                <a:ea typeface="+mn-ea"/>
                <a:cs typeface="+mn-cs"/>
              </a:rPr>
              <a:t> [570] </a:t>
            </a:r>
            <a:r>
              <a:rPr lang="en-GB" sz="1200" kern="1200" dirty="0" err="1">
                <a:solidFill>
                  <a:schemeClr val="tx1"/>
                </a:solidFill>
                <a:effectLst/>
                <a:ea typeface="+mn-ea"/>
                <a:cs typeface="+mn-cs"/>
              </a:rPr>
              <a:t>Ferien</a:t>
            </a:r>
            <a:r>
              <a:rPr lang="en-GB" sz="1200" kern="1200" dirty="0">
                <a:solidFill>
                  <a:schemeClr val="tx1"/>
                </a:solidFill>
                <a:effectLst/>
                <a:ea typeface="+mn-ea"/>
                <a:cs typeface="+mn-cs"/>
              </a:rPr>
              <a:t> [3448] </a:t>
            </a:r>
            <a:r>
              <a:rPr lang="en-GB" sz="1200" kern="1200" dirty="0" err="1">
                <a:solidFill>
                  <a:schemeClr val="tx1"/>
                </a:solidFill>
                <a:effectLst/>
                <a:ea typeface="+mn-ea"/>
                <a:cs typeface="+mn-cs"/>
              </a:rPr>
              <a:t>dieser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diese</a:t>
            </a:r>
            <a:r>
              <a:rPr lang="en-GB" sz="1200" kern="1200" dirty="0">
                <a:solidFill>
                  <a:schemeClr val="tx1"/>
                </a:solidFill>
                <a:effectLst/>
                <a:ea typeface="+mn-ea"/>
                <a:cs typeface="+mn-cs"/>
              </a:rPr>
              <a:t>, dieses [24] </a:t>
            </a:r>
            <a:r>
              <a:rPr lang="en-GB" sz="1200" kern="1200" dirty="0" err="1">
                <a:solidFill>
                  <a:schemeClr val="tx1"/>
                </a:solidFill>
                <a:effectLst/>
                <a:ea typeface="+mn-ea"/>
                <a:cs typeface="+mn-cs"/>
              </a:rPr>
              <a:t>letzter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letzte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letztes</a:t>
            </a:r>
            <a:r>
              <a:rPr lang="en-GB" sz="1200" kern="1200" dirty="0">
                <a:solidFill>
                  <a:schemeClr val="tx1"/>
                </a:solidFill>
                <a:effectLst/>
                <a:ea typeface="+mn-ea"/>
                <a:cs typeface="+mn-cs"/>
              </a:rPr>
              <a:t>  [152/53] </a:t>
            </a:r>
            <a:r>
              <a:rPr lang="en-GB" sz="1200" kern="1200" dirty="0" err="1">
                <a:solidFill>
                  <a:schemeClr val="tx1"/>
                </a:solidFill>
                <a:effectLst/>
                <a:ea typeface="+mn-ea"/>
                <a:cs typeface="+mn-cs"/>
              </a:rPr>
              <a:t>selbst</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selber</a:t>
            </a:r>
            <a:r>
              <a:rPr lang="en-GB" sz="1200" kern="1200" dirty="0">
                <a:solidFill>
                  <a:schemeClr val="tx1"/>
                </a:solidFill>
                <a:effectLst/>
                <a:ea typeface="+mn-ea"/>
                <a:cs typeface="+mn-cs"/>
              </a:rPr>
              <a:t> [101]</a:t>
            </a:r>
            <a:r>
              <a:rPr lang="en-GB" dirty="0">
                <a:effectLst/>
              </a:rPr>
              <a:t> </a:t>
            </a: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45331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6028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677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US" b="0" dirty="0" err="1"/>
              <a:t>practise</a:t>
            </a:r>
            <a:r>
              <a:rPr lang="en-US" b="0" dirty="0"/>
              <a:t> the R1 endings –</a:t>
            </a:r>
            <a:r>
              <a:rPr lang="en-US" b="1" dirty="0"/>
              <a:t>er</a:t>
            </a:r>
            <a:r>
              <a:rPr lang="en-US" b="0" dirty="0"/>
              <a:t> for masculine and </a:t>
            </a:r>
            <a:r>
              <a:rPr lang="en-US" b="1" dirty="0"/>
              <a:t>–e </a:t>
            </a:r>
            <a:r>
              <a:rPr lang="en-US" b="0" dirty="0"/>
              <a:t>for feminine nouns using </a:t>
            </a:r>
            <a:r>
              <a:rPr lang="en-US" b="1" dirty="0" err="1"/>
              <a:t>liebe</a:t>
            </a:r>
            <a:r>
              <a:rPr lang="en-US" b="1" dirty="0"/>
              <a:t>/r </a:t>
            </a:r>
            <a:r>
              <a:rPr lang="en-US" b="0" dirty="0"/>
              <a:t>plus masculine/ feminine names. </a:t>
            </a:r>
            <a:br>
              <a:rPr lang="en-US" b="1" dirty="0"/>
            </a:br>
            <a:br>
              <a:rPr lang="en-US" b="1" dirty="0"/>
            </a:br>
            <a:r>
              <a:rPr lang="en-GB" b="1" dirty="0"/>
              <a:t>Procedure:</a:t>
            </a:r>
          </a:p>
          <a:p>
            <a:r>
              <a:rPr lang="en-GB" b="0" dirty="0" err="1"/>
              <a:t>Pairwork</a:t>
            </a:r>
            <a:r>
              <a:rPr lang="en-GB" b="0" dirty="0"/>
              <a:t> activity </a:t>
            </a:r>
          </a:p>
          <a:p>
            <a:r>
              <a:rPr lang="en-GB" b="0" dirty="0"/>
              <a:t>Before the speaking activity, click to reveal callout bubble and explain that ‘</a:t>
            </a:r>
            <a:r>
              <a:rPr lang="en-GB" b="0" dirty="0" err="1"/>
              <a:t>herzlichen</a:t>
            </a:r>
            <a:r>
              <a:rPr lang="en-GB" b="0" dirty="0"/>
              <a:t> </a:t>
            </a:r>
            <a:r>
              <a:rPr lang="en-GB" b="0" dirty="0" err="1"/>
              <a:t>Glückwunsch</a:t>
            </a:r>
            <a:r>
              <a:rPr lang="en-GB" b="0" dirty="0"/>
              <a:t>’ works along the same lines as </a:t>
            </a:r>
            <a:r>
              <a:rPr lang="en-GB" b="0" dirty="0" err="1"/>
              <a:t>Guten</a:t>
            </a:r>
            <a:r>
              <a:rPr lang="en-GB" b="0" dirty="0"/>
              <a:t> Tag and </a:t>
            </a:r>
            <a:r>
              <a:rPr lang="en-GB" b="0" dirty="0" err="1"/>
              <a:t>Zum</a:t>
            </a:r>
            <a:r>
              <a:rPr lang="en-GB" b="0" dirty="0"/>
              <a:t> </a:t>
            </a:r>
            <a:r>
              <a:rPr lang="en-GB" b="0" dirty="0" err="1"/>
              <a:t>Geburtstag</a:t>
            </a:r>
            <a:r>
              <a:rPr lang="en-GB" b="0" dirty="0"/>
              <a:t> </a:t>
            </a:r>
            <a:r>
              <a:rPr lang="en-GB" b="0" dirty="0" err="1"/>
              <a:t>viel</a:t>
            </a:r>
            <a:r>
              <a:rPr lang="en-GB" b="0" dirty="0"/>
              <a:t> </a:t>
            </a:r>
            <a:r>
              <a:rPr lang="en-GB" b="0" dirty="0" err="1"/>
              <a:t>Glück</a:t>
            </a:r>
            <a:r>
              <a:rPr lang="en-GB" b="0" dirty="0"/>
              <a:t>, where ‘I wish you’ is missing but implied. </a:t>
            </a:r>
          </a:p>
          <a:p>
            <a:br>
              <a:rPr lang="en-GB" dirty="0"/>
            </a:br>
            <a:r>
              <a:rPr lang="en-GB" dirty="0"/>
              <a:t>1. Person A says </a:t>
            </a:r>
            <a:r>
              <a:rPr lang="en-GB" dirty="0" err="1"/>
              <a:t>liebe</a:t>
            </a:r>
            <a:r>
              <a:rPr lang="en-GB" dirty="0"/>
              <a:t> or </a:t>
            </a:r>
            <a:r>
              <a:rPr lang="en-GB" dirty="0" err="1"/>
              <a:t>lieber</a:t>
            </a:r>
            <a:r>
              <a:rPr lang="en-GB" dirty="0"/>
              <a:t>.</a:t>
            </a:r>
          </a:p>
          <a:p>
            <a:r>
              <a:rPr lang="en-GB" dirty="0"/>
              <a:t>2. Person B says the male or female name accordingly. Continue for items 2-6.</a:t>
            </a:r>
          </a:p>
          <a:p>
            <a:r>
              <a:rPr lang="en-GB" dirty="0"/>
              <a:t>3. Swap roles and do the other 6 items.</a:t>
            </a:r>
          </a:p>
          <a:p>
            <a:endParaRPr lang="en-GB" dirty="0"/>
          </a:p>
          <a:p>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9496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0609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737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94832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29882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26160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Phonics practice - How many stressed and unstressed –er can you hear in the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br>
              <a:rPr lang="en-GB" b="0" dirty="0"/>
            </a:br>
            <a:r>
              <a:rPr lang="en-GB" b="0" dirty="0"/>
              <a:t>1. </a:t>
            </a:r>
            <a:r>
              <a:rPr lang="en-GB" dirty="0"/>
              <a:t>Click</a:t>
            </a:r>
            <a:r>
              <a:rPr lang="en-GB" baseline="0" dirty="0"/>
              <a:t> on the numbered buttons to play the audio.</a:t>
            </a:r>
          </a:p>
          <a:p>
            <a:r>
              <a:rPr lang="en-GB" baseline="0" dirty="0"/>
              <a:t>2. Students listen and identify where the two types of –er occur.</a:t>
            </a:r>
            <a:endParaRPr lang="en-GB" dirty="0"/>
          </a:p>
          <a:p>
            <a:r>
              <a:rPr lang="en-GB" dirty="0"/>
              <a:t>3.</a:t>
            </a:r>
            <a:r>
              <a:rPr lang="en-GB" baseline="0" dirty="0"/>
              <a:t> </a:t>
            </a:r>
            <a:r>
              <a:rPr lang="en-GB" dirty="0"/>
              <a:t>Answers appear on successive</a:t>
            </a:r>
            <a:r>
              <a:rPr lang="en-GB" baseline="0" dirty="0"/>
              <a:t> </a:t>
            </a:r>
            <a:r>
              <a:rPr lang="en-GB" dirty="0"/>
              <a:t>mouse</a:t>
            </a:r>
            <a:r>
              <a:rPr lang="en-GB" baseline="0" dirty="0"/>
              <a:t> </a:t>
            </a:r>
            <a:r>
              <a:rPr lang="en-GB" dirty="0"/>
              <a:t>clicks:</a:t>
            </a:r>
            <a:r>
              <a:rPr lang="en-GB" baseline="0" dirty="0"/>
              <a:t> stressed –er are underlined, unstressed –er are </a:t>
            </a:r>
            <a:r>
              <a:rPr lang="en-GB" baseline="0" dirty="0" err="1"/>
              <a:t>hignlighted</a:t>
            </a:r>
            <a:r>
              <a:rPr lang="en-GB" baseline="0" dirty="0"/>
              <a:t> in colour only (no underlining).</a:t>
            </a:r>
            <a:endParaRPr lang="en-GB" dirty="0"/>
          </a:p>
          <a:p>
            <a:endParaRPr lang="en-GB" dirty="0"/>
          </a:p>
          <a:p>
            <a:r>
              <a:rPr lang="en-GB" dirty="0"/>
              <a:t>Note: </a:t>
            </a:r>
          </a:p>
          <a:p>
            <a:r>
              <a:rPr lang="en-GB" dirty="0"/>
              <a:t>Sentences 1 and 2 only contain stressed -er</a:t>
            </a:r>
          </a:p>
          <a:p>
            <a:r>
              <a:rPr lang="en-GB" dirty="0"/>
              <a:t>Sentences 2 and 3 only contain unstressed –er</a:t>
            </a:r>
          </a:p>
          <a:p>
            <a:r>
              <a:rPr lang="en-GB" dirty="0"/>
              <a:t>Sentences 5 and 6  contain both stressed and unstressed –er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u="none" strike="noStrike" kern="1200" cap="none" dirty="0">
                <a:solidFill>
                  <a:schemeClr val="tx1"/>
                </a:solidFill>
                <a:effectLst/>
                <a:ea typeface="Calibri"/>
                <a:cs typeface="Calibri"/>
                <a:sym typeface="Calibri"/>
              </a:rPr>
              <a:t>Word frequency (1 is the most frequent word in German): </a:t>
            </a:r>
          </a:p>
          <a:p>
            <a:r>
              <a:rPr lang="en-GB" sz="1200" b="1" dirty="0"/>
              <a:t>7.2.1.5 (introduce)</a:t>
            </a:r>
            <a:r>
              <a:rPr lang="en-GB" sz="1200" dirty="0"/>
              <a:t> verstehen [222]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9373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E8EA-24EF-40FF-908A-CB5B0A1E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934026-20B6-4F56-9989-AE36F7E39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D0ACAB-37B7-4F98-B81B-73BB6F0D63A0}"/>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5" name="Footer Placeholder 4">
            <a:extLst>
              <a:ext uri="{FF2B5EF4-FFF2-40B4-BE49-F238E27FC236}">
                <a16:creationId xmlns:a16="http://schemas.microsoft.com/office/drawing/2014/main" id="{1315246D-4ED1-4433-B24B-FFCF85B84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5199F-5E25-435A-9892-B3CDE951C647}"/>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9831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5256-99EE-4447-B16F-777C487E12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444E44-8519-4F0D-9173-030A62E793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553E98-77DA-4A28-B433-CA21E16ADBF4}"/>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5" name="Footer Placeholder 4">
            <a:extLst>
              <a:ext uri="{FF2B5EF4-FFF2-40B4-BE49-F238E27FC236}">
                <a16:creationId xmlns:a16="http://schemas.microsoft.com/office/drawing/2014/main" id="{E575C63C-455A-4C6F-91E0-B48EA6AA4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B4095F-9DFB-411A-9397-CF1965DEA512}"/>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386512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1F33-DD71-4A49-9774-A8B50615FA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8E7B2A-7B52-49BF-9B83-C1D21351B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65A39B-82DB-46CF-B8B8-CBBBC3CE2CD7}"/>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5" name="Footer Placeholder 4">
            <a:extLst>
              <a:ext uri="{FF2B5EF4-FFF2-40B4-BE49-F238E27FC236}">
                <a16:creationId xmlns:a16="http://schemas.microsoft.com/office/drawing/2014/main" id="{21D6CA4A-260F-48A2-B420-4B9EF5D206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B08AD-3932-4BF9-BAEF-E0DB963C04C4}"/>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95848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95BF-FE77-4F6B-A993-AD68FCEBCE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89A9E1-50CA-462F-A5B0-F67212DE4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70A177-BC93-4C76-8323-A32356C0151D}"/>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5" name="Footer Placeholder 4">
            <a:extLst>
              <a:ext uri="{FF2B5EF4-FFF2-40B4-BE49-F238E27FC236}">
                <a16:creationId xmlns:a16="http://schemas.microsoft.com/office/drawing/2014/main" id="{A047FC28-ACC0-4214-8764-3854979E73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6FAB32-3D3E-494C-8E58-8D7159B0C989}"/>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84880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889F-CC38-43FD-A572-1A3EEC77E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A9776D-2231-481A-BC43-8A7A5A3B4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1A0F9-7B59-43C7-B3C1-A107BE04FE0B}"/>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5" name="Footer Placeholder 4">
            <a:extLst>
              <a:ext uri="{FF2B5EF4-FFF2-40B4-BE49-F238E27FC236}">
                <a16:creationId xmlns:a16="http://schemas.microsoft.com/office/drawing/2014/main" id="{B26991CC-6D64-49A7-A55C-7933AA7CF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CE5FF-5D5E-4E1E-B157-A032DCF5C2E3}"/>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46286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6AAE-4E2A-4F6D-AD9B-98FE965F6E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20AC0C-AF8A-4485-8CDD-8E2812F151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FB3609-BB0E-46C2-84C9-176805323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FED4E7-A411-4117-8A9B-FEAF347ECA71}"/>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6" name="Footer Placeholder 5">
            <a:extLst>
              <a:ext uri="{FF2B5EF4-FFF2-40B4-BE49-F238E27FC236}">
                <a16:creationId xmlns:a16="http://schemas.microsoft.com/office/drawing/2014/main" id="{604E9437-8C29-4DEC-B01D-AB526782C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657AAF-2FA0-4FBB-BB0C-240E8200AFD2}"/>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49407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EEB-3E5D-4C3E-A02B-359489B773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F68BDA-48FE-4E9D-B1BF-294A5BA25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77669-BCEB-4AF7-9695-88103E724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6382F4-2FB9-4DDF-872B-1E718C6DE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D2E29-93FE-47F2-BCE2-FB4B40B3E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CFDD10-48EC-471A-B47E-B26B0D70AC12}"/>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8" name="Footer Placeholder 7">
            <a:extLst>
              <a:ext uri="{FF2B5EF4-FFF2-40B4-BE49-F238E27FC236}">
                <a16:creationId xmlns:a16="http://schemas.microsoft.com/office/drawing/2014/main" id="{A9F9D286-6709-4AED-9BF5-0152B62E30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357FD2-9331-453E-ABB3-CF7930101E3D}"/>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07635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162D-FAC7-4744-B8CF-4D6AEBD8B6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D5FD4B-3C91-44BC-823C-D251A71B59DD}"/>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4" name="Footer Placeholder 3">
            <a:extLst>
              <a:ext uri="{FF2B5EF4-FFF2-40B4-BE49-F238E27FC236}">
                <a16:creationId xmlns:a16="http://schemas.microsoft.com/office/drawing/2014/main" id="{23F78AEE-D53C-411E-94A5-E81CB79A22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53F93B-9C8E-49E8-9DA0-9CF2B4D0B6AC}"/>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335682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DFA53-D74F-481D-9291-08B18F781442}"/>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3" name="Footer Placeholder 2">
            <a:extLst>
              <a:ext uri="{FF2B5EF4-FFF2-40B4-BE49-F238E27FC236}">
                <a16:creationId xmlns:a16="http://schemas.microsoft.com/office/drawing/2014/main" id="{FD53989D-A6B8-43FC-B150-6840931C87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4E9AD6-0AE2-497B-ABEA-D492C9C965F3}"/>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72640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04C9-8497-4312-88EB-99F264A05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E13AF2-6F3D-4BC9-B7DB-E326D1528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9E0852-4750-4DEA-B8FF-F27D0EE39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7EDB-7CE2-4704-8C76-E40AD9696D72}"/>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6" name="Footer Placeholder 5">
            <a:extLst>
              <a:ext uri="{FF2B5EF4-FFF2-40B4-BE49-F238E27FC236}">
                <a16:creationId xmlns:a16="http://schemas.microsoft.com/office/drawing/2014/main" id="{32FC42A4-DE59-4FAB-AB7E-236D736566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FFB702-17A2-4C07-A120-2B3E1566782B}"/>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419558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C749-1E92-4DAE-832D-9F9DE43F1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3697F2-4ED4-49AE-A65F-24071BADD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82EC3D-F886-43C3-B9DD-FF376D11D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B78B3-6EF5-47CE-B850-F36D9DD74127}"/>
              </a:ext>
            </a:extLst>
          </p:cNvPr>
          <p:cNvSpPr>
            <a:spLocks noGrp="1"/>
          </p:cNvSpPr>
          <p:nvPr>
            <p:ph type="dt" sz="half" idx="10"/>
          </p:nvPr>
        </p:nvSpPr>
        <p:spPr/>
        <p:txBody>
          <a:bodyPr/>
          <a:lstStyle/>
          <a:p>
            <a:fld id="{5E0F5CCA-97C9-45D3-BBD8-89BD48C30CD0}" type="datetimeFigureOut">
              <a:rPr lang="en-GB" smtClean="0"/>
              <a:t>08/02/2023</a:t>
            </a:fld>
            <a:endParaRPr lang="en-GB"/>
          </a:p>
        </p:txBody>
      </p:sp>
      <p:sp>
        <p:nvSpPr>
          <p:cNvPr id="6" name="Footer Placeholder 5">
            <a:extLst>
              <a:ext uri="{FF2B5EF4-FFF2-40B4-BE49-F238E27FC236}">
                <a16:creationId xmlns:a16="http://schemas.microsoft.com/office/drawing/2014/main" id="{63B54C14-5D1A-4644-8C17-BDAB6E8566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8AB2E-1D21-4EF1-83EB-DF3669819A58}"/>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24732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59C51-F4A6-4972-BDBF-0733DB87B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040712C-76E4-43B6-8735-C7E533278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2B9BC7-62A8-45B7-84FD-78624EE67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5E0F5CCA-97C9-45D3-BBD8-89BD48C30CD0}" type="datetimeFigureOut">
              <a:rPr lang="en-GB" smtClean="0"/>
              <a:pPr/>
              <a:t>08/02/2023</a:t>
            </a:fld>
            <a:endParaRPr lang="en-GB" dirty="0"/>
          </a:p>
        </p:txBody>
      </p:sp>
      <p:sp>
        <p:nvSpPr>
          <p:cNvPr id="5" name="Footer Placeholder 4">
            <a:extLst>
              <a:ext uri="{FF2B5EF4-FFF2-40B4-BE49-F238E27FC236}">
                <a16:creationId xmlns:a16="http://schemas.microsoft.com/office/drawing/2014/main" id="{7F2A9BDA-98EA-436F-BD41-F7930630C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5E0D08C-92B1-4CC0-92EB-A92B501C0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E163A4EE-96A1-4133-8767-D3FBDE9037F9}" type="slidenum">
              <a:rPr lang="en-GB" smtClean="0"/>
              <a:pPr/>
              <a:t>‹#›</a:t>
            </a:fld>
            <a:endParaRPr lang="en-GB" dirty="0"/>
          </a:p>
        </p:txBody>
      </p:sp>
    </p:spTree>
    <p:extLst>
      <p:ext uri="{BB962C8B-B14F-4D97-AF65-F5344CB8AC3E}">
        <p14:creationId xmlns:p14="http://schemas.microsoft.com/office/powerpoint/2010/main" val="15632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11.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jp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audio" Target="../media/audio18.wav"/><Relationship Id="rId5" Type="http://schemas.openxmlformats.org/officeDocument/2006/relationships/image" Target="../media/image14.png"/><Relationship Id="rId10" Type="http://schemas.openxmlformats.org/officeDocument/2006/relationships/audio" Target="../media/audio17.wav"/><Relationship Id="rId4" Type="http://schemas.openxmlformats.org/officeDocument/2006/relationships/image" Target="../media/image13.png"/><Relationship Id="rId9"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1.wav"/><Relationship Id="rId26" Type="http://schemas.openxmlformats.org/officeDocument/2006/relationships/audio" Target="../media/audio34.wav"/><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18.jpeg"/><Relationship Id="rId25" Type="http://schemas.openxmlformats.org/officeDocument/2006/relationships/image" Target="../media/image22.jpeg"/><Relationship Id="rId2" Type="http://schemas.openxmlformats.org/officeDocument/2006/relationships/notesSlide" Target="../notesSlides/notesSlide17.xml"/><Relationship Id="rId16" Type="http://schemas.openxmlformats.org/officeDocument/2006/relationships/image" Target="../media/image17.jpeg"/><Relationship Id="rId20" Type="http://schemas.openxmlformats.org/officeDocument/2006/relationships/image" Target="../media/image19.jpeg"/><Relationship Id="rId29"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21.jpeg"/><Relationship Id="rId32" Type="http://schemas.openxmlformats.org/officeDocument/2006/relationships/image" Target="../media/image28.jpeg"/><Relationship Id="rId5" Type="http://schemas.openxmlformats.org/officeDocument/2006/relationships/audio" Target="../media/audio2.wav"/><Relationship Id="rId15" Type="http://schemas.openxmlformats.org/officeDocument/2006/relationships/audio" Target="../media/audio30.wav"/><Relationship Id="rId23" Type="http://schemas.openxmlformats.org/officeDocument/2006/relationships/audio" Target="../media/audio33.wav"/><Relationship Id="rId28" Type="http://schemas.openxmlformats.org/officeDocument/2006/relationships/image" Target="../media/image24.jpeg"/><Relationship Id="rId10" Type="http://schemas.openxmlformats.org/officeDocument/2006/relationships/audio" Target="../media/audio25.wav"/><Relationship Id="rId19" Type="http://schemas.openxmlformats.org/officeDocument/2006/relationships/audio" Target="../media/audio31.wav"/><Relationship Id="rId31" Type="http://schemas.openxmlformats.org/officeDocument/2006/relationships/image" Target="../media/image27.jpeg"/><Relationship Id="rId4" Type="http://schemas.openxmlformats.org/officeDocument/2006/relationships/audio" Target="../media/audio20.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audio" Target="../media/audio32.wav"/><Relationship Id="rId27" Type="http://schemas.openxmlformats.org/officeDocument/2006/relationships/image" Target="../media/image23.jpeg"/><Relationship Id="rId30"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29.png"/><Relationship Id="rId7" Type="http://schemas.openxmlformats.org/officeDocument/2006/relationships/audio" Target="../media/audio36.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image" Target="../media/image2.png"/><Relationship Id="rId10" Type="http://schemas.openxmlformats.org/officeDocument/2006/relationships/audio" Target="../media/audio39.wav"/><Relationship Id="rId4" Type="http://schemas.microsoft.com/office/2007/relationships/hdphoto" Target="../media/hdphoto1.wdp"/><Relationship Id="rId9" Type="http://schemas.openxmlformats.org/officeDocument/2006/relationships/audio" Target="../media/audio38.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29.png"/><Relationship Id="rId7" Type="http://schemas.openxmlformats.org/officeDocument/2006/relationships/audio" Target="../media/audio36.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image" Target="../media/image2.png"/><Relationship Id="rId10" Type="http://schemas.openxmlformats.org/officeDocument/2006/relationships/audio" Target="../media/audio39.wav"/><Relationship Id="rId4" Type="http://schemas.microsoft.com/office/2007/relationships/hdphoto" Target="../media/hdphoto1.wdp"/><Relationship Id="rId9" Type="http://schemas.openxmlformats.org/officeDocument/2006/relationships/audio" Target="../media/audio38.wav"/></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jp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2.pn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unstressed [-er]</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8</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/02/23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Unstressed [-er]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4 Slides 5-9</a:t>
            </a:r>
          </a:p>
        </p:txBody>
      </p:sp>
    </p:spTree>
    <p:extLst>
      <p:ext uri="{BB962C8B-B14F-4D97-AF65-F5344CB8AC3E}">
        <p14:creationId xmlns:p14="http://schemas.microsoft.com/office/powerpoint/2010/main" val="87354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a:off x="1330664" y="3985677"/>
            <a:ext cx="325137" cy="101900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picture containing text, room, scene, gambling house&#10;&#10;Description automatically generated">
            <a:extLst>
              <a:ext uri="{FF2B5EF4-FFF2-40B4-BE49-F238E27FC236}">
                <a16:creationId xmlns:a16="http://schemas.microsoft.com/office/drawing/2014/main" id="{D2E74225-C37D-8DBB-30E3-B9070D23E4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4050" y="4701301"/>
            <a:ext cx="3234840" cy="1491795"/>
          </a:xfrm>
          <a:prstGeom prst="rect">
            <a:avLst/>
          </a:prstGeom>
        </p:spPr>
      </p:pic>
    </p:spTree>
    <p:extLst>
      <p:ext uri="{BB962C8B-B14F-4D97-AF65-F5344CB8AC3E}">
        <p14:creationId xmlns:p14="http://schemas.microsoft.com/office/powerpoint/2010/main" val="11116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D95-FF59-CF46-819C-0D6A5ED4062B}"/>
              </a:ext>
            </a:extLst>
          </p:cNvPr>
          <p:cNvSpPr>
            <a:spLocks noGrp="1"/>
          </p:cNvSpPr>
          <p:nvPr>
            <p:ph type="title"/>
          </p:nvPr>
        </p:nvSpPr>
        <p:spPr>
          <a:xfrm>
            <a:off x="4862762" y="233528"/>
            <a:ext cx="2466474" cy="1373363"/>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11980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ab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ander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hunde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1B17-E320-674F-8B39-556321C879ED}"/>
              </a:ext>
            </a:extLst>
          </p:cNvPr>
          <p:cNvSpPr>
            <a:spLocks noGrp="1"/>
          </p:cNvSpPr>
          <p:nvPr>
            <p:ph type="title"/>
          </p:nvPr>
        </p:nvSpPr>
        <p:spPr>
          <a:xfrm>
            <a:off x="4862762" y="163543"/>
            <a:ext cx="2466474" cy="1498020"/>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29758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1436744" cy="5016758"/>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two German vowels [e] [a] spoken together quickly, when [</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starts a word OR is the stressed syllable.</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English ‘uh’ in other instances.</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It is similar to the German final [-e] but you drop your jaw and pull your tongue back.</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GB" sz="20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	</a:t>
            </a:r>
          </a:p>
          <a:p>
            <a:r>
              <a:rPr lang="en-GB" sz="2000" dirty="0">
                <a:solidFill>
                  <a:srgbClr val="115076"/>
                </a:solidFill>
                <a:latin typeface="Century Gothic" panose="020B0502020202020204" pitchFamily="34" charset="0"/>
              </a:rPr>
              <a:t>				</a:t>
            </a:r>
            <a:endParaRPr lang="en-US" sz="2800" b="1" dirty="0">
              <a:solidFill>
                <a:srgbClr val="115076"/>
              </a:solidFill>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9F295128-CB8D-4227-9EBF-625DD3D24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905" y="5599229"/>
            <a:ext cx="617507" cy="5732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4298" y="1976219"/>
            <a:ext cx="1281724" cy="90655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248" y="2162260"/>
            <a:ext cx="1652338" cy="826169"/>
          </a:xfrm>
          <a:prstGeom prst="rect">
            <a:avLst/>
          </a:prstGeom>
        </p:spPr>
      </p:pic>
      <p:sp>
        <p:nvSpPr>
          <p:cNvPr id="11" name="Action Button: Custom 16">
            <a:hlinkClick r:id="" action="ppaction://noaction" highlightClick="1">
              <a:snd r:embed="rId7" name="8. 1. der Berg.wav"/>
            </a:hlinkClick>
            <a:extLst>
              <a:ext uri="{FF2B5EF4-FFF2-40B4-BE49-F238E27FC236}">
                <a16:creationId xmlns:a16="http://schemas.microsoft.com/office/drawing/2014/main" id="{3B418770-1E72-B240-9307-3BBF955557C6}"/>
              </a:ext>
            </a:extLst>
          </p:cNvPr>
          <p:cNvSpPr/>
          <p:nvPr/>
        </p:nvSpPr>
        <p:spPr>
          <a:xfrm>
            <a:off x="476197" y="22155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8" name="8. 2. die Ferien.wav"/>
            </a:hlinkClick>
            <a:extLst>
              <a:ext uri="{FF2B5EF4-FFF2-40B4-BE49-F238E27FC236}">
                <a16:creationId xmlns:a16="http://schemas.microsoft.com/office/drawing/2014/main" id="{F18D09F0-0D24-5B4F-A26E-132DCCD8073A}"/>
              </a:ext>
            </a:extLst>
          </p:cNvPr>
          <p:cNvSpPr/>
          <p:nvPr/>
        </p:nvSpPr>
        <p:spPr>
          <a:xfrm>
            <a:off x="4999301" y="21964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9" name="8. 3. dieser Mann.wav"/>
            </a:hlinkClick>
            <a:extLst>
              <a:ext uri="{FF2B5EF4-FFF2-40B4-BE49-F238E27FC236}">
                <a16:creationId xmlns:a16="http://schemas.microsoft.com/office/drawing/2014/main" id="{747EFDEF-0DCF-DB44-BBF0-27990DDE521B}"/>
              </a:ext>
            </a:extLst>
          </p:cNvPr>
          <p:cNvSpPr/>
          <p:nvPr/>
        </p:nvSpPr>
        <p:spPr>
          <a:xfrm>
            <a:off x="474119"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10" name="8. 4. ein letzter Blick.wav"/>
            </a:hlinkClick>
            <a:extLst>
              <a:ext uri="{FF2B5EF4-FFF2-40B4-BE49-F238E27FC236}">
                <a16:creationId xmlns:a16="http://schemas.microsoft.com/office/drawing/2014/main" id="{408DED6B-8D00-7843-820C-3A35CED50594}"/>
              </a:ext>
            </a:extLst>
          </p:cNvPr>
          <p:cNvSpPr/>
          <p:nvPr/>
        </p:nvSpPr>
        <p:spPr>
          <a:xfrm>
            <a:off x="4999301"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11" name="8. 5. bitte.wav"/>
            </a:hlinkClick>
            <a:extLst>
              <a:ext uri="{FF2B5EF4-FFF2-40B4-BE49-F238E27FC236}">
                <a16:creationId xmlns:a16="http://schemas.microsoft.com/office/drawing/2014/main" id="{25121CCC-82F7-F14F-B30E-8A5AD31BE634}"/>
              </a:ext>
            </a:extLst>
          </p:cNvPr>
          <p:cNvSpPr/>
          <p:nvPr/>
        </p:nvSpPr>
        <p:spPr>
          <a:xfrm>
            <a:off x="474119" y="53796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2" name="8. 6. liebe.wav"/>
            </a:hlinkClick>
            <a:extLst>
              <a:ext uri="{FF2B5EF4-FFF2-40B4-BE49-F238E27FC236}">
                <a16:creationId xmlns:a16="http://schemas.microsoft.com/office/drawing/2014/main" id="{DA5FAA28-0FFE-FD44-82BD-8BEA8CA05A2D}"/>
              </a:ext>
            </a:extLst>
          </p:cNvPr>
          <p:cNvSpPr/>
          <p:nvPr/>
        </p:nvSpPr>
        <p:spPr>
          <a:xfrm>
            <a:off x="5006034" y="53411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7723" y="4530212"/>
            <a:ext cx="617508" cy="649059"/>
          </a:xfrm>
          <a:prstGeom prst="rect">
            <a:avLst/>
          </a:prstGeom>
        </p:spPr>
      </p:pic>
      <p:sp>
        <p:nvSpPr>
          <p:cNvPr id="18" name="Right Arrow 17"/>
          <p:cNvSpPr/>
          <p:nvPr/>
        </p:nvSpPr>
        <p:spPr>
          <a:xfrm rot="1145296">
            <a:off x="1758602" y="4640347"/>
            <a:ext cx="615461" cy="123035"/>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Right Arrow 18"/>
          <p:cNvSpPr/>
          <p:nvPr/>
        </p:nvSpPr>
        <p:spPr>
          <a:xfrm rot="9918009">
            <a:off x="3066618" y="4651237"/>
            <a:ext cx="615461" cy="145982"/>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TextBox 19"/>
          <p:cNvSpPr txBox="1"/>
          <p:nvPr/>
        </p:nvSpPr>
        <p:spPr>
          <a:xfrm>
            <a:off x="5516228" y="4220918"/>
            <a:ext cx="5566797"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[one last look – one last minute]</a:t>
            </a:r>
          </a:p>
        </p:txBody>
      </p:sp>
      <p:sp>
        <p:nvSpPr>
          <p:cNvPr id="21" name="TextBox 20"/>
          <p:cNvSpPr txBox="1"/>
          <p:nvPr/>
        </p:nvSpPr>
        <p:spPr>
          <a:xfrm>
            <a:off x="1049505" y="5599229"/>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[please - bitter]</a:t>
            </a:r>
          </a:p>
        </p:txBody>
      </p:sp>
      <p:sp>
        <p:nvSpPr>
          <p:cNvPr id="23" name="TextBox 22"/>
          <p:cNvSpPr txBox="1"/>
          <p:nvPr/>
        </p:nvSpPr>
        <p:spPr>
          <a:xfrm>
            <a:off x="6399414" y="5618538"/>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[rather]</a:t>
            </a:r>
          </a:p>
        </p:txBody>
      </p:sp>
      <p:sp>
        <p:nvSpPr>
          <p:cNvPr id="22" name="TextBox 21">
            <a:extLst>
              <a:ext uri="{FF2B5EF4-FFF2-40B4-BE49-F238E27FC236}">
                <a16:creationId xmlns:a16="http://schemas.microsoft.com/office/drawing/2014/main" id="{C03415A4-3B0D-4E6D-92A0-ED9981941204}"/>
              </a:ext>
            </a:extLst>
          </p:cNvPr>
          <p:cNvSpPr txBox="1"/>
          <p:nvPr/>
        </p:nvSpPr>
        <p:spPr>
          <a:xfrm>
            <a:off x="1060256" y="4141891"/>
            <a:ext cx="3427330"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[this man – this woman]</a:t>
            </a:r>
          </a:p>
        </p:txBody>
      </p:sp>
      <p:sp>
        <p:nvSpPr>
          <p:cNvPr id="7" name="Rectangle 6">
            <a:extLst>
              <a:ext uri="{FF2B5EF4-FFF2-40B4-BE49-F238E27FC236}">
                <a16:creationId xmlns:a16="http://schemas.microsoft.com/office/drawing/2014/main" id="{D0295D61-EDDB-45ED-BDBB-3FDF325D95C6}"/>
              </a:ext>
            </a:extLst>
          </p:cNvPr>
          <p:cNvSpPr/>
          <p:nvPr/>
        </p:nvSpPr>
        <p:spPr>
          <a:xfrm>
            <a:off x="988111" y="2246635"/>
            <a:ext cx="1239442" cy="400110"/>
          </a:xfrm>
          <a:prstGeom prst="rect">
            <a:avLst/>
          </a:prstGeom>
        </p:spPr>
        <p:txBody>
          <a:bodyPr wrap="none">
            <a:spAutoFit/>
          </a:bodyPr>
          <a:lstStyle/>
          <a:p>
            <a:r>
              <a:rPr lang="en-GB" sz="2000" dirty="0">
                <a:solidFill>
                  <a:srgbClr val="115076"/>
                </a:solidFill>
                <a:latin typeface="Century Gothic" panose="020B0502020202020204" pitchFamily="34" charset="0"/>
              </a:rPr>
              <a:t>d</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B</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g</a:t>
            </a:r>
            <a:endParaRPr lang="en-GB" dirty="0">
              <a:latin typeface="Century Gothic" panose="020B0502020202020204" pitchFamily="34" charset="0"/>
            </a:endParaRPr>
          </a:p>
        </p:txBody>
      </p:sp>
      <p:sp>
        <p:nvSpPr>
          <p:cNvPr id="9" name="Rectangle 8">
            <a:extLst>
              <a:ext uri="{FF2B5EF4-FFF2-40B4-BE49-F238E27FC236}">
                <a16:creationId xmlns:a16="http://schemas.microsoft.com/office/drawing/2014/main" id="{D0BD1F61-0293-4F21-B018-3E319097B01A}"/>
              </a:ext>
            </a:extLst>
          </p:cNvPr>
          <p:cNvSpPr/>
          <p:nvPr/>
        </p:nvSpPr>
        <p:spPr>
          <a:xfrm>
            <a:off x="5587401" y="2229418"/>
            <a:ext cx="1393330" cy="400110"/>
          </a:xfrm>
          <a:prstGeom prst="rect">
            <a:avLst/>
          </a:prstGeom>
        </p:spPr>
        <p:txBody>
          <a:bodyPr wrap="none">
            <a:spAutoFit/>
          </a:bodyPr>
          <a:lstStyle/>
          <a:p>
            <a:pPr lvl="0"/>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a:t>
            </a:r>
            <a:r>
              <a:rPr lang="en-GB" sz="2000" b="1" u="sng" dirty="0" err="1">
                <a:solidFill>
                  <a:srgbClr val="115076"/>
                </a:solidFill>
                <a:latin typeface="Century Gothic" panose="020B0502020202020204" pitchFamily="34" charset="0"/>
              </a:rPr>
              <a:t>er</a:t>
            </a:r>
            <a:r>
              <a:rPr lang="en-GB" sz="2000" dirty="0" err="1">
                <a:solidFill>
                  <a:srgbClr val="115076"/>
                </a:solidFill>
                <a:latin typeface="Century Gothic" panose="020B0502020202020204" pitchFamily="34" charset="0"/>
              </a:rPr>
              <a:t>ien</a:t>
            </a:r>
            <a:endParaRPr lang="en-GB" sz="2000" dirty="0">
              <a:solidFill>
                <a:srgbClr val="115076"/>
              </a:solidFill>
              <a:latin typeface="Century Gothic" panose="020B0502020202020204" pitchFamily="34" charset="0"/>
            </a:endParaRPr>
          </a:p>
        </p:txBody>
      </p:sp>
      <p:sp>
        <p:nvSpPr>
          <p:cNvPr id="24" name="Rectangle 23">
            <a:extLst>
              <a:ext uri="{FF2B5EF4-FFF2-40B4-BE49-F238E27FC236}">
                <a16:creationId xmlns:a16="http://schemas.microsoft.com/office/drawing/2014/main" id="{117C994D-B111-4E8A-9603-4B9A706A4227}"/>
              </a:ext>
            </a:extLst>
          </p:cNvPr>
          <p:cNvSpPr/>
          <p:nvPr/>
        </p:nvSpPr>
        <p:spPr>
          <a:xfrm>
            <a:off x="1060256" y="3815418"/>
            <a:ext cx="3260829"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Mann – </a:t>
            </a:r>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Frau</a:t>
            </a:r>
            <a:endParaRPr lang="en-GB" dirty="0">
              <a:latin typeface="Century Gothic" panose="020B0502020202020204" pitchFamily="34" charset="0"/>
            </a:endParaRPr>
          </a:p>
        </p:txBody>
      </p:sp>
      <p:sp>
        <p:nvSpPr>
          <p:cNvPr id="25" name="Rectangle 24">
            <a:extLst>
              <a:ext uri="{FF2B5EF4-FFF2-40B4-BE49-F238E27FC236}">
                <a16:creationId xmlns:a16="http://schemas.microsoft.com/office/drawing/2014/main" id="{1DB06B3F-8141-482B-81AE-8F65F3999796}"/>
              </a:ext>
            </a:extLst>
          </p:cNvPr>
          <p:cNvSpPr/>
          <p:nvPr/>
        </p:nvSpPr>
        <p:spPr>
          <a:xfrm>
            <a:off x="5496885" y="3828363"/>
            <a:ext cx="449193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ein</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Blick</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eine</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Minute</a:t>
            </a:r>
            <a:endParaRPr lang="en-GB" dirty="0">
              <a:latin typeface="Century Gothic" panose="020B0502020202020204" pitchFamily="34" charset="0"/>
            </a:endParaRPr>
          </a:p>
        </p:txBody>
      </p:sp>
      <p:sp>
        <p:nvSpPr>
          <p:cNvPr id="26" name="Rectangle 25">
            <a:extLst>
              <a:ext uri="{FF2B5EF4-FFF2-40B4-BE49-F238E27FC236}">
                <a16:creationId xmlns:a16="http://schemas.microsoft.com/office/drawing/2014/main" id="{32FE1FC8-B763-4CAC-A150-0F575507BD0A}"/>
              </a:ext>
            </a:extLst>
          </p:cNvPr>
          <p:cNvSpPr/>
          <p:nvPr/>
        </p:nvSpPr>
        <p:spPr>
          <a:xfrm>
            <a:off x="1086733" y="5307792"/>
            <a:ext cx="203132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bitt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bitt</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a:t>
            </a:r>
            <a:endParaRPr lang="en-GB" dirty="0">
              <a:latin typeface="Century Gothic" panose="020B0502020202020204" pitchFamily="34" charset="0"/>
            </a:endParaRPr>
          </a:p>
        </p:txBody>
      </p:sp>
      <p:sp>
        <p:nvSpPr>
          <p:cNvPr id="27" name="Rectangle 26">
            <a:extLst>
              <a:ext uri="{FF2B5EF4-FFF2-40B4-BE49-F238E27FC236}">
                <a16:creationId xmlns:a16="http://schemas.microsoft.com/office/drawing/2014/main" id="{632DD1F3-078C-48CE-954D-24FBB632C3E5}"/>
              </a:ext>
            </a:extLst>
          </p:cNvPr>
          <p:cNvSpPr/>
          <p:nvPr/>
        </p:nvSpPr>
        <p:spPr>
          <a:xfrm>
            <a:off x="5516228" y="5241036"/>
            <a:ext cx="1899879" cy="400110"/>
          </a:xfrm>
          <a:prstGeom prst="rect">
            <a:avLst/>
          </a:prstGeom>
        </p:spPr>
        <p:txBody>
          <a:bodyPr wrap="none">
            <a:spAutoFit/>
          </a:bodyPr>
          <a:lstStyle/>
          <a:p>
            <a:r>
              <a:rPr lang="en-GB" sz="2000" b="1" dirty="0">
                <a:solidFill>
                  <a:srgbClr val="115076"/>
                </a:solidFill>
                <a:latin typeface="Century Gothic" panose="020B0502020202020204" pitchFamily="34" charset="0"/>
              </a:rPr>
              <a:t>Lieb</a:t>
            </a:r>
            <a:r>
              <a:rPr lang="en-GB" sz="2000" b="1" u="sng" dirty="0">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lieb</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endParaRPr lang="en-GB" dirty="0">
              <a:latin typeface="Century Gothic" panose="020B0502020202020204" pitchFamily="34" charset="0"/>
            </a:endParaRPr>
          </a:p>
        </p:txBody>
      </p:sp>
    </p:spTree>
    <p:extLst>
      <p:ext uri="{BB962C8B-B14F-4D97-AF65-F5344CB8AC3E}">
        <p14:creationId xmlns:p14="http://schemas.microsoft.com/office/powerpoint/2010/main" val="2001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animBg="1"/>
      <p:bldP spid="19" grpId="0" animBg="1"/>
      <p:bldP spid="20" grpId="0"/>
      <p:bldP spid="21" grpId="0"/>
      <p:bldP spid="23" grpId="0"/>
      <p:bldP spid="22" grpId="0"/>
      <p:bldP spid="7" grpId="0"/>
      <p:bldP spid="9"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36296" y="1163991"/>
            <a:ext cx="5563891"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Sag die </a:t>
            </a:r>
            <a:r>
              <a:rPr lang="en-US" sz="2800" dirty="0" err="1">
                <a:solidFill>
                  <a:schemeClr val="accent5">
                    <a:lumMod val="50000"/>
                  </a:schemeClr>
                </a:solidFill>
                <a:latin typeface="Century Gothic" panose="020B0502020202020204" pitchFamily="34" charset="0"/>
              </a:rPr>
              <a:t>Wörter</a:t>
            </a:r>
            <a:r>
              <a:rPr lang="en-US" sz="2800" dirty="0">
                <a:solidFill>
                  <a:schemeClr val="accent5">
                    <a:lumMod val="50000"/>
                  </a:schemeClr>
                </a:solidFill>
                <a:latin typeface="Century Gothic" panose="020B0502020202020204" pitchFamily="34" charset="0"/>
              </a:rPr>
              <a:t>.</a:t>
            </a:r>
          </a:p>
        </p:txBody>
      </p:sp>
      <p:sp>
        <p:nvSpPr>
          <p:cNvPr id="10" name="TextBox 9">
            <a:extLst>
              <a:ext uri="{FF2B5EF4-FFF2-40B4-BE49-F238E27FC236}">
                <a16:creationId xmlns:a16="http://schemas.microsoft.com/office/drawing/2014/main" id="{B0358BB7-0243-4813-A471-89D9F3425BD4}"/>
              </a:ext>
            </a:extLst>
          </p:cNvPr>
          <p:cNvSpPr txBox="1"/>
          <p:nvPr/>
        </p:nvSpPr>
        <p:spPr>
          <a:xfrm>
            <a:off x="1027332" y="2054686"/>
            <a:ext cx="3491488"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fahrung</a:t>
            </a:r>
            <a:endParaRPr lang="en-US" sz="3600" dirty="0">
              <a:solidFill>
                <a:srgbClr val="4472C4">
                  <a:lumMod val="50000"/>
                </a:srgbClr>
              </a:solidFill>
              <a:latin typeface="Century Gothic" panose="020F0302020204030204"/>
            </a:endParaRPr>
          </a:p>
        </p:txBody>
      </p:sp>
      <p:sp>
        <p:nvSpPr>
          <p:cNvPr id="11" name="TextBox 10">
            <a:extLst>
              <a:ext uri="{FF2B5EF4-FFF2-40B4-BE49-F238E27FC236}">
                <a16:creationId xmlns:a16="http://schemas.microsoft.com/office/drawing/2014/main" id="{B0358BB7-0243-4813-A471-89D9F3425BD4}"/>
              </a:ext>
            </a:extLst>
          </p:cNvPr>
          <p:cNvSpPr txBox="1"/>
          <p:nvPr/>
        </p:nvSpPr>
        <p:spPr>
          <a:xfrm>
            <a:off x="5710157" y="1304518"/>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leben</a:t>
            </a:r>
            <a:endParaRPr lang="en-US" sz="3600"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B0358BB7-0243-4813-A471-89D9F3425BD4}"/>
              </a:ext>
            </a:extLst>
          </p:cNvPr>
          <p:cNvSpPr txBox="1"/>
          <p:nvPr/>
        </p:nvSpPr>
        <p:spPr>
          <a:xfrm>
            <a:off x="6026813" y="2265516"/>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wand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3" name="TextBox 12">
            <a:extLst>
              <a:ext uri="{FF2B5EF4-FFF2-40B4-BE49-F238E27FC236}">
                <a16:creationId xmlns:a16="http://schemas.microsoft.com/office/drawing/2014/main" id="{B0358BB7-0243-4813-A471-89D9F3425BD4}"/>
              </a:ext>
            </a:extLst>
          </p:cNvPr>
          <p:cNvSpPr txBox="1"/>
          <p:nvPr/>
        </p:nvSpPr>
        <p:spPr>
          <a:xfrm>
            <a:off x="9447884" y="2328034"/>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fahren</a:t>
            </a:r>
            <a:endParaRPr lang="en-US" sz="3600" dirty="0">
              <a:solidFill>
                <a:srgbClr val="4472C4">
                  <a:lumMod val="50000"/>
                </a:srgbClr>
              </a:solidFill>
              <a:latin typeface="Century Gothic" panose="020F0302020204030204"/>
            </a:endParaRPr>
          </a:p>
        </p:txBody>
      </p:sp>
      <p:sp>
        <p:nvSpPr>
          <p:cNvPr id="14" name="TextBox 13">
            <a:extLst>
              <a:ext uri="{FF2B5EF4-FFF2-40B4-BE49-F238E27FC236}">
                <a16:creationId xmlns:a16="http://schemas.microsoft.com/office/drawing/2014/main" id="{B0358BB7-0243-4813-A471-89D9F3425BD4}"/>
              </a:ext>
            </a:extLst>
          </p:cNvPr>
          <p:cNvSpPr txBox="1"/>
          <p:nvPr/>
        </p:nvSpPr>
        <p:spPr>
          <a:xfrm>
            <a:off x="792499" y="4181578"/>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letzt</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5" name="TextBox 14">
            <a:extLst>
              <a:ext uri="{FF2B5EF4-FFF2-40B4-BE49-F238E27FC236}">
                <a16:creationId xmlns:a16="http://schemas.microsoft.com/office/drawing/2014/main" id="{B0358BB7-0243-4813-A471-89D9F3425BD4}"/>
              </a:ext>
            </a:extLst>
          </p:cNvPr>
          <p:cNvSpPr txBox="1"/>
          <p:nvPr/>
        </p:nvSpPr>
        <p:spPr>
          <a:xfrm>
            <a:off x="8887923" y="3602800"/>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hund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t</a:t>
            </a:r>
            <a:endParaRPr lang="en-US" sz="36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B0358BB7-0243-4813-A471-89D9F3425BD4}"/>
              </a:ext>
            </a:extLst>
          </p:cNvPr>
          <p:cNvSpPr txBox="1"/>
          <p:nvPr/>
        </p:nvSpPr>
        <p:spPr>
          <a:xfrm>
            <a:off x="2180069" y="292513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klett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7" name="TextBox 16">
            <a:extLst>
              <a:ext uri="{FF2B5EF4-FFF2-40B4-BE49-F238E27FC236}">
                <a16:creationId xmlns:a16="http://schemas.microsoft.com/office/drawing/2014/main" id="{B0358BB7-0243-4813-A471-89D9F3425BD4}"/>
              </a:ext>
            </a:extLst>
          </p:cNvPr>
          <p:cNvSpPr txBox="1"/>
          <p:nvPr/>
        </p:nvSpPr>
        <p:spPr>
          <a:xfrm>
            <a:off x="6611894" y="3904391"/>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dies</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8" name="TextBox 17">
            <a:extLst>
              <a:ext uri="{FF2B5EF4-FFF2-40B4-BE49-F238E27FC236}">
                <a16:creationId xmlns:a16="http://schemas.microsoft.com/office/drawing/2014/main" id="{B0358BB7-0243-4813-A471-89D9F3425BD4}"/>
              </a:ext>
            </a:extLst>
          </p:cNvPr>
          <p:cNvSpPr txBox="1"/>
          <p:nvPr/>
        </p:nvSpPr>
        <p:spPr>
          <a:xfrm>
            <a:off x="8485298" y="4686854"/>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selb</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9" name="TextBox 18">
            <a:extLst>
              <a:ext uri="{FF2B5EF4-FFF2-40B4-BE49-F238E27FC236}">
                <a16:creationId xmlns:a16="http://schemas.microsoft.com/office/drawing/2014/main" id="{B0358BB7-0243-4813-A471-89D9F3425BD4}"/>
              </a:ext>
            </a:extLst>
          </p:cNvPr>
          <p:cNvSpPr txBox="1"/>
          <p:nvPr/>
        </p:nvSpPr>
        <p:spPr>
          <a:xfrm>
            <a:off x="5700187" y="5419199"/>
            <a:ext cx="3981362"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Bevölk</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ung</a:t>
            </a:r>
            <a:endParaRPr lang="en-US" sz="3600" b="1" dirty="0">
              <a:solidFill>
                <a:srgbClr val="DAA520"/>
              </a:solidFill>
              <a:latin typeface="Century Gothic" panose="020F0302020204030204"/>
            </a:endParaRPr>
          </a:p>
        </p:txBody>
      </p:sp>
      <p:sp>
        <p:nvSpPr>
          <p:cNvPr id="20" name="TextBox 19">
            <a:extLst>
              <a:ext uri="{FF2B5EF4-FFF2-40B4-BE49-F238E27FC236}">
                <a16:creationId xmlns:a16="http://schemas.microsoft.com/office/drawing/2014/main" id="{B0358BB7-0243-4813-A471-89D9F3425BD4}"/>
              </a:ext>
            </a:extLst>
          </p:cNvPr>
          <p:cNvSpPr txBox="1"/>
          <p:nvPr/>
        </p:nvSpPr>
        <p:spPr>
          <a:xfrm>
            <a:off x="1385506" y="5603382"/>
            <a:ext cx="2775141"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der B</a:t>
            </a:r>
            <a:r>
              <a:rPr lang="en-US" sz="3600" b="1" dirty="0">
                <a:solidFill>
                  <a:srgbClr val="DAA520"/>
                </a:solidFill>
                <a:latin typeface="Century Gothic" panose="020F0302020204030204"/>
              </a:rPr>
              <a:t>er</a:t>
            </a:r>
            <a:r>
              <a:rPr lang="en-US" sz="3600" dirty="0">
                <a:solidFill>
                  <a:srgbClr val="4472C4">
                    <a:lumMod val="50000"/>
                  </a:srgbClr>
                </a:solidFill>
                <a:latin typeface="Century Gothic" panose="020F0302020204030204"/>
              </a:rPr>
              <a:t>g</a:t>
            </a:r>
            <a:endParaRPr lang="en-US" sz="3600" b="1" dirty="0">
              <a:solidFill>
                <a:srgbClr val="DAA520"/>
              </a:solidFill>
              <a:latin typeface="Century Gothic" panose="020F0302020204030204"/>
            </a:endParaRPr>
          </a:p>
        </p:txBody>
      </p:sp>
      <p:sp>
        <p:nvSpPr>
          <p:cNvPr id="21" name="TextBox 20">
            <a:extLst>
              <a:ext uri="{FF2B5EF4-FFF2-40B4-BE49-F238E27FC236}">
                <a16:creationId xmlns:a16="http://schemas.microsoft.com/office/drawing/2014/main" id="{B0358BB7-0243-4813-A471-89D9F3425BD4}"/>
              </a:ext>
            </a:extLst>
          </p:cNvPr>
          <p:cNvSpPr txBox="1"/>
          <p:nvPr/>
        </p:nvSpPr>
        <p:spPr>
          <a:xfrm>
            <a:off x="4974767" y="329085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ben</a:t>
            </a:r>
            <a:endParaRPr lang="en-US" sz="3600" dirty="0">
              <a:solidFill>
                <a:srgbClr val="4472C4">
                  <a:lumMod val="50000"/>
                </a:srgbClr>
              </a:solidFill>
              <a:latin typeface="Century Gothic" panose="020F0302020204030204"/>
            </a:endParaRPr>
          </a:p>
        </p:txBody>
      </p:sp>
      <p:sp>
        <p:nvSpPr>
          <p:cNvPr id="22" name="TextBox 21">
            <a:extLst>
              <a:ext uri="{FF2B5EF4-FFF2-40B4-BE49-F238E27FC236}">
                <a16:creationId xmlns:a16="http://schemas.microsoft.com/office/drawing/2014/main" id="{B0358BB7-0243-4813-A471-89D9F3425BD4}"/>
              </a:ext>
            </a:extLst>
          </p:cNvPr>
          <p:cNvSpPr txBox="1"/>
          <p:nvPr/>
        </p:nvSpPr>
        <p:spPr>
          <a:xfrm>
            <a:off x="8293978" y="1430182"/>
            <a:ext cx="2775141" cy="646331"/>
          </a:xfrm>
          <a:prstGeom prst="rect">
            <a:avLst/>
          </a:prstGeom>
          <a:noFill/>
        </p:spPr>
        <p:txBody>
          <a:bodyPr wrap="square" rtlCol="0">
            <a:spAutoFit/>
          </a:bodyPr>
          <a:lstStyle/>
          <a:p>
            <a:r>
              <a:rPr lang="en-US" sz="3600" dirty="0" err="1">
                <a:solidFill>
                  <a:srgbClr val="115076"/>
                </a:solidFill>
                <a:latin typeface="Century Gothic" panose="020F0302020204030204"/>
              </a:rPr>
              <a:t>F</a:t>
            </a:r>
            <a:r>
              <a:rPr lang="en-US" sz="3600" b="1" dirty="0" err="1">
                <a:solidFill>
                  <a:srgbClr val="DAA520"/>
                </a:solidFill>
                <a:latin typeface="Century Gothic" panose="020F0302020204030204"/>
              </a:rPr>
              <a:t>er</a:t>
            </a:r>
            <a:r>
              <a:rPr lang="en-US" sz="3600" dirty="0" err="1">
                <a:solidFill>
                  <a:srgbClr val="115076"/>
                </a:solidFill>
                <a:latin typeface="Century Gothic" panose="020F0302020204030204"/>
              </a:rPr>
              <a:t>ien</a:t>
            </a:r>
            <a:endParaRPr lang="en-US" sz="3600" dirty="0">
              <a:solidFill>
                <a:srgbClr val="115076"/>
              </a:solidFill>
              <a:latin typeface="Century Gothic" panose="020F0302020204030204"/>
            </a:endParaRPr>
          </a:p>
        </p:txBody>
      </p:sp>
      <p:sp>
        <p:nvSpPr>
          <p:cNvPr id="33" name="TextBox 32">
            <a:extLst>
              <a:ext uri="{FF2B5EF4-FFF2-40B4-BE49-F238E27FC236}">
                <a16:creationId xmlns:a16="http://schemas.microsoft.com/office/drawing/2014/main" id="{B0358BB7-0243-4813-A471-89D9F3425BD4}"/>
              </a:ext>
            </a:extLst>
          </p:cNvPr>
          <p:cNvSpPr txBox="1"/>
          <p:nvPr/>
        </p:nvSpPr>
        <p:spPr>
          <a:xfrm>
            <a:off x="2514600" y="4629818"/>
            <a:ext cx="4229980"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Unt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stützung</a:t>
            </a:r>
            <a:endParaRPr lang="en-US" sz="3600" b="1" dirty="0">
              <a:solidFill>
                <a:srgbClr val="DAA520"/>
              </a:solidFill>
              <a:latin typeface="Century Gothic" panose="020F0302020204030204"/>
            </a:endParaRPr>
          </a:p>
        </p:txBody>
      </p:sp>
    </p:spTree>
    <p:extLst>
      <p:ext uri="{BB962C8B-B14F-4D97-AF65-F5344CB8AC3E}">
        <p14:creationId xmlns:p14="http://schemas.microsoft.com/office/powerpoint/2010/main" val="6572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0"/>
                                        </p:tgtEl>
                                      </p:cBhvr>
                                    </p:animEffect>
                                    <p:set>
                                      <p:cBhvr>
                                        <p:cTn id="7" dur="1" fill="hold">
                                          <p:stCondLst>
                                            <p:cond delay="3999"/>
                                          </p:stCondLst>
                                        </p:cTn>
                                        <p:tgtEl>
                                          <p:spTgt spid="10"/>
                                        </p:tgtEl>
                                        <p:attrNameLst>
                                          <p:attrName>style.visibility</p:attrName>
                                        </p:attrNameLst>
                                      </p:cBhvr>
                                      <p:to>
                                        <p:strVal val="hidden"/>
                                      </p:to>
                                    </p:set>
                                  </p:childTnLst>
                                </p:cTn>
                              </p:par>
                            </p:childTnLst>
                          </p:cTn>
                        </p:par>
                        <p:par>
                          <p:cTn id="8" fill="hold">
                            <p:stCondLst>
                              <p:cond delay="4000"/>
                            </p:stCondLst>
                            <p:childTnLst>
                              <p:par>
                                <p:cTn id="9" presetID="9" presetClass="exit" presetSubtype="0" fill="hold" grpId="0" nodeType="afterEffect">
                                  <p:stCondLst>
                                    <p:cond delay="500"/>
                                  </p:stCondLst>
                                  <p:childTnLst>
                                    <p:animEffect transition="out" filter="dissolve">
                                      <p:cBhvr>
                                        <p:cTn id="10" dur="4000"/>
                                        <p:tgtEl>
                                          <p:spTgt spid="12"/>
                                        </p:tgtEl>
                                      </p:cBhvr>
                                    </p:animEffect>
                                    <p:set>
                                      <p:cBhvr>
                                        <p:cTn id="11" dur="1" fill="hold">
                                          <p:stCondLst>
                                            <p:cond delay="3999"/>
                                          </p:stCondLst>
                                        </p:cTn>
                                        <p:tgtEl>
                                          <p:spTgt spid="12"/>
                                        </p:tgtEl>
                                        <p:attrNameLst>
                                          <p:attrName>style.visibility</p:attrName>
                                        </p:attrNameLst>
                                      </p:cBhvr>
                                      <p:to>
                                        <p:strVal val="hidden"/>
                                      </p:to>
                                    </p:set>
                                  </p:childTnLst>
                                </p:cTn>
                              </p:par>
                            </p:childTnLst>
                          </p:cTn>
                        </p:par>
                        <p:par>
                          <p:cTn id="12" fill="hold">
                            <p:stCondLst>
                              <p:cond delay="8500"/>
                            </p:stCondLst>
                            <p:childTnLst>
                              <p:par>
                                <p:cTn id="13" presetID="9" presetClass="exit" presetSubtype="0" fill="hold" grpId="0" nodeType="afterEffect">
                                  <p:stCondLst>
                                    <p:cond delay="500"/>
                                  </p:stCondLst>
                                  <p:childTnLst>
                                    <p:animEffect transition="out" filter="dissolve">
                                      <p:cBhvr>
                                        <p:cTn id="14" dur="4000"/>
                                        <p:tgtEl>
                                          <p:spTgt spid="14"/>
                                        </p:tgtEl>
                                      </p:cBhvr>
                                    </p:animEffect>
                                    <p:set>
                                      <p:cBhvr>
                                        <p:cTn id="15" dur="1" fill="hold">
                                          <p:stCondLst>
                                            <p:cond delay="3999"/>
                                          </p:stCondLst>
                                        </p:cTn>
                                        <p:tgtEl>
                                          <p:spTgt spid="14"/>
                                        </p:tgtEl>
                                        <p:attrNameLst>
                                          <p:attrName>style.visibility</p:attrName>
                                        </p:attrNameLst>
                                      </p:cBhvr>
                                      <p:to>
                                        <p:strVal val="hidden"/>
                                      </p:to>
                                    </p:set>
                                  </p:childTnLst>
                                </p:cTn>
                              </p:par>
                            </p:childTnLst>
                          </p:cTn>
                        </p:par>
                        <p:par>
                          <p:cTn id="16" fill="hold">
                            <p:stCondLst>
                              <p:cond delay="13000"/>
                            </p:stCondLst>
                            <p:childTnLst>
                              <p:par>
                                <p:cTn id="17" presetID="9" presetClass="exit" presetSubtype="0" fill="hold" grpId="0" nodeType="afterEffect">
                                  <p:stCondLst>
                                    <p:cond delay="500"/>
                                  </p:stCondLst>
                                  <p:childTnLst>
                                    <p:animEffect transition="out" filter="dissolve">
                                      <p:cBhvr>
                                        <p:cTn id="18" dur="4000"/>
                                        <p:tgtEl>
                                          <p:spTgt spid="15"/>
                                        </p:tgtEl>
                                      </p:cBhvr>
                                    </p:animEffect>
                                    <p:set>
                                      <p:cBhvr>
                                        <p:cTn id="19" dur="1" fill="hold">
                                          <p:stCondLst>
                                            <p:cond delay="3999"/>
                                          </p:stCondLst>
                                        </p:cTn>
                                        <p:tgtEl>
                                          <p:spTgt spid="15"/>
                                        </p:tgtEl>
                                        <p:attrNameLst>
                                          <p:attrName>style.visibility</p:attrName>
                                        </p:attrNameLst>
                                      </p:cBhvr>
                                      <p:to>
                                        <p:strVal val="hidden"/>
                                      </p:to>
                                    </p:set>
                                  </p:childTnLst>
                                </p:cTn>
                              </p:par>
                            </p:childTnLst>
                          </p:cTn>
                        </p:par>
                        <p:par>
                          <p:cTn id="20" fill="hold">
                            <p:stCondLst>
                              <p:cond delay="17500"/>
                            </p:stCondLst>
                            <p:childTnLst>
                              <p:par>
                                <p:cTn id="21" presetID="9" presetClass="exit" presetSubtype="0" fill="hold" grpId="0" nodeType="afterEffect">
                                  <p:stCondLst>
                                    <p:cond delay="500"/>
                                  </p:stCondLst>
                                  <p:childTnLst>
                                    <p:animEffect transition="out" filter="dissolve">
                                      <p:cBhvr>
                                        <p:cTn id="22" dur="4000"/>
                                        <p:tgtEl>
                                          <p:spTgt spid="16"/>
                                        </p:tgtEl>
                                      </p:cBhvr>
                                    </p:animEffect>
                                    <p:set>
                                      <p:cBhvr>
                                        <p:cTn id="23" dur="1" fill="hold">
                                          <p:stCondLst>
                                            <p:cond delay="3999"/>
                                          </p:stCondLst>
                                        </p:cTn>
                                        <p:tgtEl>
                                          <p:spTgt spid="16"/>
                                        </p:tgtEl>
                                        <p:attrNameLst>
                                          <p:attrName>style.visibility</p:attrName>
                                        </p:attrNameLst>
                                      </p:cBhvr>
                                      <p:to>
                                        <p:strVal val="hidden"/>
                                      </p:to>
                                    </p:set>
                                  </p:childTnLst>
                                </p:cTn>
                              </p:par>
                            </p:childTnLst>
                          </p:cTn>
                        </p:par>
                        <p:par>
                          <p:cTn id="24" fill="hold">
                            <p:stCondLst>
                              <p:cond delay="22000"/>
                            </p:stCondLst>
                            <p:childTnLst>
                              <p:par>
                                <p:cTn id="25" presetID="9" presetClass="exit" presetSubtype="0" fill="hold" grpId="0" nodeType="afterEffect">
                                  <p:stCondLst>
                                    <p:cond delay="500"/>
                                  </p:stCondLst>
                                  <p:childTnLst>
                                    <p:animEffect transition="out" filter="dissolve">
                                      <p:cBhvr>
                                        <p:cTn id="26" dur="4000"/>
                                        <p:tgtEl>
                                          <p:spTgt spid="17"/>
                                        </p:tgtEl>
                                      </p:cBhvr>
                                    </p:animEffect>
                                    <p:set>
                                      <p:cBhvr>
                                        <p:cTn id="27" dur="1" fill="hold">
                                          <p:stCondLst>
                                            <p:cond delay="3999"/>
                                          </p:stCondLst>
                                        </p:cTn>
                                        <p:tgtEl>
                                          <p:spTgt spid="17"/>
                                        </p:tgtEl>
                                        <p:attrNameLst>
                                          <p:attrName>style.visibility</p:attrName>
                                        </p:attrNameLst>
                                      </p:cBhvr>
                                      <p:to>
                                        <p:strVal val="hidden"/>
                                      </p:to>
                                    </p:set>
                                  </p:childTnLst>
                                </p:cTn>
                              </p:par>
                            </p:childTnLst>
                          </p:cTn>
                        </p:par>
                        <p:par>
                          <p:cTn id="28" fill="hold">
                            <p:stCondLst>
                              <p:cond delay="26500"/>
                            </p:stCondLst>
                            <p:childTnLst>
                              <p:par>
                                <p:cTn id="29" presetID="9" presetClass="exit" presetSubtype="0" fill="hold" grpId="0" nodeType="afterEffect">
                                  <p:stCondLst>
                                    <p:cond delay="500"/>
                                  </p:stCondLst>
                                  <p:childTnLst>
                                    <p:animEffect transition="out" filter="dissolve">
                                      <p:cBhvr>
                                        <p:cTn id="30" dur="4000"/>
                                        <p:tgtEl>
                                          <p:spTgt spid="18"/>
                                        </p:tgtEl>
                                      </p:cBhvr>
                                    </p:animEffect>
                                    <p:set>
                                      <p:cBhvr>
                                        <p:cTn id="31" dur="1" fill="hold">
                                          <p:stCondLst>
                                            <p:cond delay="3999"/>
                                          </p:stCondLst>
                                        </p:cTn>
                                        <p:tgtEl>
                                          <p:spTgt spid="18"/>
                                        </p:tgtEl>
                                        <p:attrNameLst>
                                          <p:attrName>style.visibility</p:attrName>
                                        </p:attrNameLst>
                                      </p:cBhvr>
                                      <p:to>
                                        <p:strVal val="hidden"/>
                                      </p:to>
                                    </p:set>
                                  </p:childTnLst>
                                </p:cTn>
                              </p:par>
                            </p:childTnLst>
                          </p:cTn>
                        </p:par>
                        <p:par>
                          <p:cTn id="32" fill="hold">
                            <p:stCondLst>
                              <p:cond delay="31000"/>
                            </p:stCondLst>
                            <p:childTnLst>
                              <p:par>
                                <p:cTn id="33" presetID="9" presetClass="exit" presetSubtype="0" fill="hold" grpId="0" nodeType="afterEffect">
                                  <p:stCondLst>
                                    <p:cond delay="500"/>
                                  </p:stCondLst>
                                  <p:childTnLst>
                                    <p:animEffect transition="out" filter="dissolve">
                                      <p:cBhvr>
                                        <p:cTn id="34" dur="4000"/>
                                        <p:tgtEl>
                                          <p:spTgt spid="19"/>
                                        </p:tgtEl>
                                      </p:cBhvr>
                                    </p:animEffect>
                                    <p:set>
                                      <p:cBhvr>
                                        <p:cTn id="35" dur="1" fill="hold">
                                          <p:stCondLst>
                                            <p:cond delay="3999"/>
                                          </p:stCondLst>
                                        </p:cTn>
                                        <p:tgtEl>
                                          <p:spTgt spid="19"/>
                                        </p:tgtEl>
                                        <p:attrNameLst>
                                          <p:attrName>style.visibility</p:attrName>
                                        </p:attrNameLst>
                                      </p:cBhvr>
                                      <p:to>
                                        <p:strVal val="hidden"/>
                                      </p:to>
                                    </p:set>
                                  </p:childTnLst>
                                </p:cTn>
                              </p:par>
                            </p:childTnLst>
                          </p:cTn>
                        </p:par>
                        <p:par>
                          <p:cTn id="36" fill="hold">
                            <p:stCondLst>
                              <p:cond delay="35500"/>
                            </p:stCondLst>
                            <p:childTnLst>
                              <p:par>
                                <p:cTn id="37" presetID="9" presetClass="exit" presetSubtype="0" fill="hold" grpId="0" nodeType="afterEffect">
                                  <p:stCondLst>
                                    <p:cond delay="500"/>
                                  </p:stCondLst>
                                  <p:childTnLst>
                                    <p:animEffect transition="out" filter="dissolve">
                                      <p:cBhvr>
                                        <p:cTn id="38" dur="4000"/>
                                        <p:tgtEl>
                                          <p:spTgt spid="21"/>
                                        </p:tgtEl>
                                      </p:cBhvr>
                                    </p:animEffect>
                                    <p:set>
                                      <p:cBhvr>
                                        <p:cTn id="39" dur="1" fill="hold">
                                          <p:stCondLst>
                                            <p:cond delay="3999"/>
                                          </p:stCondLst>
                                        </p:cTn>
                                        <p:tgtEl>
                                          <p:spTgt spid="21"/>
                                        </p:tgtEl>
                                        <p:attrNameLst>
                                          <p:attrName>style.visibility</p:attrName>
                                        </p:attrNameLst>
                                      </p:cBhvr>
                                      <p:to>
                                        <p:strVal val="hidden"/>
                                      </p:to>
                                    </p:set>
                                  </p:childTnLst>
                                </p:cTn>
                              </p:par>
                            </p:childTnLst>
                          </p:cTn>
                        </p:par>
                        <p:par>
                          <p:cTn id="40" fill="hold">
                            <p:stCondLst>
                              <p:cond delay="40000"/>
                            </p:stCondLst>
                            <p:childTnLst>
                              <p:par>
                                <p:cTn id="41" presetID="9" presetClass="exit" presetSubtype="0" fill="hold" grpId="0" nodeType="afterEffect">
                                  <p:stCondLst>
                                    <p:cond delay="500"/>
                                  </p:stCondLst>
                                  <p:childTnLst>
                                    <p:animEffect transition="out" filter="dissolve">
                                      <p:cBhvr>
                                        <p:cTn id="42" dur="4000"/>
                                        <p:tgtEl>
                                          <p:spTgt spid="22"/>
                                        </p:tgtEl>
                                      </p:cBhvr>
                                    </p:animEffect>
                                    <p:set>
                                      <p:cBhvr>
                                        <p:cTn id="43" dur="1" fill="hold">
                                          <p:stCondLst>
                                            <p:cond delay="3999"/>
                                          </p:stCondLst>
                                        </p:cTn>
                                        <p:tgtEl>
                                          <p:spTgt spid="22"/>
                                        </p:tgtEl>
                                        <p:attrNameLst>
                                          <p:attrName>style.visibility</p:attrName>
                                        </p:attrNameLst>
                                      </p:cBhvr>
                                      <p:to>
                                        <p:strVal val="hidden"/>
                                      </p:to>
                                    </p:set>
                                  </p:childTnLst>
                                </p:cTn>
                              </p:par>
                            </p:childTnLst>
                          </p:cTn>
                        </p:par>
                        <p:par>
                          <p:cTn id="44" fill="hold">
                            <p:stCondLst>
                              <p:cond delay="44500"/>
                            </p:stCondLst>
                            <p:childTnLst>
                              <p:par>
                                <p:cTn id="45" presetID="9" presetClass="exit" presetSubtype="0" fill="hold" grpId="0" nodeType="afterEffect">
                                  <p:stCondLst>
                                    <p:cond delay="500"/>
                                  </p:stCondLst>
                                  <p:childTnLst>
                                    <p:animEffect transition="out" filter="dissolve">
                                      <p:cBhvr>
                                        <p:cTn id="46" dur="4000"/>
                                        <p:tgtEl>
                                          <p:spTgt spid="33"/>
                                        </p:tgtEl>
                                      </p:cBhvr>
                                    </p:animEffect>
                                    <p:set>
                                      <p:cBhvr>
                                        <p:cTn id="47" dur="1" fill="hold">
                                          <p:stCondLst>
                                            <p:cond delay="3999"/>
                                          </p:stCondLst>
                                        </p:cTn>
                                        <p:tgtEl>
                                          <p:spTgt spid="33"/>
                                        </p:tgtEl>
                                        <p:attrNameLst>
                                          <p:attrName>style.visibility</p:attrName>
                                        </p:attrNameLst>
                                      </p:cBhvr>
                                      <p:to>
                                        <p:strVal val="hidden"/>
                                      </p:to>
                                    </p:set>
                                  </p:childTnLst>
                                </p:cTn>
                              </p:par>
                            </p:childTnLst>
                          </p:cTn>
                        </p:par>
                        <p:par>
                          <p:cTn id="48" fill="hold">
                            <p:stCondLst>
                              <p:cond delay="49000"/>
                            </p:stCondLst>
                            <p:childTnLst>
                              <p:par>
                                <p:cTn id="49" presetID="9" presetClass="exit" presetSubtype="0" fill="hold" grpId="0" nodeType="afterEffect">
                                  <p:stCondLst>
                                    <p:cond delay="500"/>
                                  </p:stCondLst>
                                  <p:childTnLst>
                                    <p:animEffect transition="out" filter="dissolve">
                                      <p:cBhvr>
                                        <p:cTn id="50" dur="4000"/>
                                        <p:tgtEl>
                                          <p:spTgt spid="11"/>
                                        </p:tgtEl>
                                      </p:cBhvr>
                                    </p:animEffect>
                                    <p:set>
                                      <p:cBhvr>
                                        <p:cTn id="51" dur="1" fill="hold">
                                          <p:stCondLst>
                                            <p:cond delay="3999"/>
                                          </p:stCondLst>
                                        </p:cTn>
                                        <p:tgtEl>
                                          <p:spTgt spid="11"/>
                                        </p:tgtEl>
                                        <p:attrNameLst>
                                          <p:attrName>style.visibility</p:attrName>
                                        </p:attrNameLst>
                                      </p:cBhvr>
                                      <p:to>
                                        <p:strVal val="hidden"/>
                                      </p:to>
                                    </p:set>
                                  </p:childTnLst>
                                </p:cTn>
                              </p:par>
                            </p:childTnLst>
                          </p:cTn>
                        </p:par>
                        <p:par>
                          <p:cTn id="52" fill="hold">
                            <p:stCondLst>
                              <p:cond delay="53500"/>
                            </p:stCondLst>
                            <p:childTnLst>
                              <p:par>
                                <p:cTn id="53" presetID="9" presetClass="exit" presetSubtype="0" fill="hold" grpId="0" nodeType="afterEffect">
                                  <p:stCondLst>
                                    <p:cond delay="500"/>
                                  </p:stCondLst>
                                  <p:childTnLst>
                                    <p:animEffect transition="out" filter="dissolve">
                                      <p:cBhvr>
                                        <p:cTn id="54" dur="4000"/>
                                        <p:tgtEl>
                                          <p:spTgt spid="20"/>
                                        </p:tgtEl>
                                      </p:cBhvr>
                                    </p:animEffect>
                                    <p:set>
                                      <p:cBhvr>
                                        <p:cTn id="55" dur="1" fill="hold">
                                          <p:stCondLst>
                                            <p:cond delay="3999"/>
                                          </p:stCondLst>
                                        </p:cTn>
                                        <p:tgtEl>
                                          <p:spTgt spid="20"/>
                                        </p:tgtEl>
                                        <p:attrNameLst>
                                          <p:attrName>style.visibility</p:attrName>
                                        </p:attrNameLst>
                                      </p:cBhvr>
                                      <p:to>
                                        <p:strVal val="hidden"/>
                                      </p:to>
                                    </p:set>
                                  </p:childTnLst>
                                </p:cTn>
                              </p:par>
                            </p:childTnLst>
                          </p:cTn>
                        </p:par>
                        <p:par>
                          <p:cTn id="56" fill="hold">
                            <p:stCondLst>
                              <p:cond delay="58000"/>
                            </p:stCondLst>
                            <p:childTnLst>
                              <p:par>
                                <p:cTn id="57" presetID="9" presetClass="exit" presetSubtype="0" fill="hold" grpId="0" nodeType="afterEffect">
                                  <p:stCondLst>
                                    <p:cond delay="500"/>
                                  </p:stCondLst>
                                  <p:childTnLst>
                                    <p:animEffect transition="out" filter="dissolve">
                                      <p:cBhvr>
                                        <p:cTn id="58" dur="4000"/>
                                        <p:tgtEl>
                                          <p:spTgt spid="13"/>
                                        </p:tgtEl>
                                      </p:cBhvr>
                                    </p:animEffect>
                                    <p:set>
                                      <p:cBhvr>
                                        <p:cTn id="59" dur="1" fill="hold">
                                          <p:stCondLst>
                                            <p:cond delay="3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Unstressed [-er]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Slide 3</a:t>
            </a:r>
          </a:p>
        </p:txBody>
      </p:sp>
    </p:spTree>
    <p:extLst>
      <p:ext uri="{BB962C8B-B14F-4D97-AF65-F5344CB8AC3E}">
        <p14:creationId xmlns:p14="http://schemas.microsoft.com/office/powerpoint/2010/main" val="323175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hlinkClick r:id="" action="ppaction://noaction">
              <a:snd r:embed="rId4" name="er source new.wav"/>
            </a:hlinkClick>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5" name="wieder new.wav"/>
            </a:hlinkClick>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frei new.wav"/>
            </a:hlinkClick>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7" name="ja new.wav"/>
            </a:hlinkClick>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8" name="Zug new.wav"/>
            </a:hlinkClick>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hlinkClick r:id="" action="ppaction://noaction">
              <a:snd r:embed="rId9" name="Kopf new.wav"/>
            </a:hlinkClick>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115076"/>
                          </a:solidFill>
                          <a:latin typeface="Century Gothic" panose="020B0502020202020204" pitchFamily="34" charset="0"/>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solidFill>
                            <a:srgbClr val="115076"/>
                          </a:solidFill>
                          <a:latin typeface="Century Gothic" panose="020B0502020202020204" pitchFamily="34" charset="0"/>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10" name="gern phrase new.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hlinkClick r:id="" action="ppaction://noaction">
              <a:snd r:embed="rId10" name="gern phrase new.wav"/>
            </a:hlinkClick>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11" name="alle phrase new.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hlinkClick r:id="" action="ppaction://noaction">
              <a:snd r:embed="rId11" name="alle phrase new.wav"/>
            </a:hlinkClick>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12" name="kleid phrase new.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hlinkClick r:id="" action="ppaction://noaction">
              <a:snd r:embed="rId12" name="kleid phrase new.wav"/>
            </a:hlinkClick>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0" i="0" dirty="0">
                          <a:solidFill>
                            <a:srgbClr val="115076"/>
                          </a:solidFill>
                          <a:latin typeface="Century Gothic" panose="020B0502020202020204" pitchFamily="34" charset="0"/>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solidFill>
                            <a:srgbClr val="115076"/>
                          </a:solidFill>
                          <a:latin typeface="Century Gothic" panose="020B0502020202020204" pitchFamily="34" charset="0"/>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b="0" i="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solidFill>
                            <a:srgbClr val="115076"/>
                          </a:solidFill>
                          <a:latin typeface="Century Gothic" panose="020B0502020202020204" pitchFamily="34" charset="0"/>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0" i="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13" name="jung phrase new.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hlinkClick r:id="" action="ppaction://noaction">
              <a:snd r:embed="rId13" name="jung phrase new.wav"/>
            </a:hlinkClick>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14" name="kurz phrase new.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hlinkClick r:id="" action="ppaction://noaction">
              <a:snd r:embed="rId14" name="kurz phrase new.wav"/>
            </a:hlinkClick>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5" name="genau phrase new.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hlinkClick r:id="" action="ppaction://noaction">
              <a:snd r:embed="rId15" name="genau phrase new.wav"/>
            </a:hlinkClick>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4" name="er source new.wav"/>
            </a:hlinkClick>
            <a:extLst>
              <a:ext uri="{FF2B5EF4-FFF2-40B4-BE49-F238E27FC236}">
                <a16:creationId xmlns:a16="http://schemas.microsoft.com/office/drawing/2014/main" id="{A98ED446-3D39-4302-8D33-420C4545C1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4" name="er source new.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5" name="wieder new.wav"/>
            </a:hlinkClick>
            <a:extLst>
              <a:ext uri="{FF2B5EF4-FFF2-40B4-BE49-F238E27FC236}">
                <a16:creationId xmlns:a16="http://schemas.microsoft.com/office/drawing/2014/main" id="{61F67C04-FEDA-4C75-B575-BF9A81BB5696}"/>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8" name="-er unstressed new.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9" name="ei new.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6" name="frei new.wav"/>
            </a:hlinkClick>
            <a:extLst>
              <a:ext uri="{FF2B5EF4-FFF2-40B4-BE49-F238E27FC236}">
                <a16:creationId xmlns:a16="http://schemas.microsoft.com/office/drawing/2014/main" id="{35D29994-35A1-4A7E-9647-67235FFD1072}"/>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7" name="ja new.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 new.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 new.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8" name="Zug new.wav"/>
            </a:hlinkClick>
            <a:extLst>
              <a:ext uri="{FF2B5EF4-FFF2-40B4-BE49-F238E27FC236}">
                <a16:creationId xmlns:a16="http://schemas.microsoft.com/office/drawing/2014/main" id="{1A66A883-6C9B-4025-89F1-B9F150FA886B}"/>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9" name="Kopf new.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6" name="o short new.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hlinkClick r:id="" action="ppaction://noaction">
              <a:snd r:embed="rId4" name="er source new.wav"/>
            </a:hlinkClick>
            <a:extLst>
              <a:ext uri="{FF2B5EF4-FFF2-40B4-BE49-F238E27FC236}">
                <a16:creationId xmlns:a16="http://schemas.microsoft.com/office/drawing/2014/main" id="{E67D1E81-D70D-44F7-8AD2-6C3CE46335B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hlinkClick r:id="" action="ppaction://noaction">
              <a:snd r:embed="rId5" name="wieder new.wav"/>
            </a:hlinkClick>
            <a:extLst>
              <a:ext uri="{FF2B5EF4-FFF2-40B4-BE49-F238E27FC236}">
                <a16:creationId xmlns:a16="http://schemas.microsoft.com/office/drawing/2014/main" id="{B2C1DC3B-F881-4F7C-B2D8-E74FCD6A2422}"/>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hlinkClick r:id="" action="ppaction://noaction">
              <a:snd r:embed="rId6" name="frei new.wav"/>
            </a:hlinkClick>
            <a:extLst>
              <a:ext uri="{FF2B5EF4-FFF2-40B4-BE49-F238E27FC236}">
                <a16:creationId xmlns:a16="http://schemas.microsoft.com/office/drawing/2014/main" id="{1D784FBE-E79E-4A16-9173-4F9D5FC71178}"/>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hlinkClick r:id="" action="ppaction://noaction">
              <a:snd r:embed="rId7" name="ja new.wav"/>
            </a:hlinkClick>
            <a:extLst>
              <a:ext uri="{FF2B5EF4-FFF2-40B4-BE49-F238E27FC236}">
                <a16:creationId xmlns:a16="http://schemas.microsoft.com/office/drawing/2014/main" id="{1AD2B9E5-ABE0-4AE1-82D2-2871CF51BCB9}"/>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hlinkClick r:id="" action="ppaction://noaction">
              <a:snd r:embed="rId8" name="Zug new.wav"/>
            </a:hlinkClick>
            <a:extLst>
              <a:ext uri="{FF2B5EF4-FFF2-40B4-BE49-F238E27FC236}">
                <a16:creationId xmlns:a16="http://schemas.microsoft.com/office/drawing/2014/main" id="{823FAF87-6A14-4772-A421-E5A8F53F0E7B}"/>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hlinkClick r:id="" action="ppaction://noaction">
              <a:snd r:embed="rId9" name="Kopf new.wav"/>
            </a:hlinkClick>
            <a:extLst>
              <a:ext uri="{FF2B5EF4-FFF2-40B4-BE49-F238E27FC236}">
                <a16:creationId xmlns:a16="http://schemas.microsoft.com/office/drawing/2014/main" id="{9C292056-293F-4CCA-A925-77D2163683CF}"/>
              </a:ext>
            </a:extLst>
          </p:cNvPr>
          <p:cNvPicPr>
            <a:picLocks noChangeAspect="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Unstressed [-er]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a:t>
            </a:r>
            <a:r>
              <a:rPr lang="en-US" sz="6600" b="1" dirty="0">
                <a:solidFill>
                  <a:srgbClr val="4472C4">
                    <a:lumMod val="50000"/>
                  </a:srgbClr>
                </a:solidFill>
                <a:latin typeface="Century Gothic" panose="020F0302020204030204"/>
              </a:rPr>
              <a:t>3</a:t>
            </a: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T1.1 Week 3 Slides 3-4</a:t>
            </a:r>
          </a:p>
        </p:txBody>
      </p:sp>
    </p:spTree>
    <p:extLst>
      <p:ext uri="{BB962C8B-B14F-4D97-AF65-F5344CB8AC3E}">
        <p14:creationId xmlns:p14="http://schemas.microsoft.com/office/powerpoint/2010/main" val="95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50017" y="71793"/>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Schreibe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den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Namen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auf.</a:t>
            </a:r>
          </a:p>
        </p:txBody>
      </p:sp>
      <p:sp>
        <p:nvSpPr>
          <p:cNvPr id="10" name="TextBox 9">
            <a:hlinkClick r:id="" action="ppaction://noaction">
              <a:snd r:embed="rId6"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Dieter</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hlinkClick r:id="" action="ppaction://noaction">
              <a:snd r:embed="rId7"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Elke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8"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9"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0"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8"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1"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0"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25448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Unstressed [-er]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Y7 T2.1 Week 5 </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28-33; 34</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50017" y="71793"/>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Schreibe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den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Namen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auf.</a:t>
            </a:r>
          </a:p>
        </p:txBody>
      </p:sp>
      <p:sp>
        <p:nvSpPr>
          <p:cNvPr id="10" name="TextBox 9">
            <a:hlinkClick r:id="" action="ppaction://noaction">
              <a:snd r:embed="rId6"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Dieter</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hlinkClick r:id="" action="ppaction://noaction">
              <a:snd r:embed="rId7"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Elke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8"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9"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0"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8"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1"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0"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13695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Unstressed [-er]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a:t>
            </a:r>
            <a:r>
              <a:rPr lang="en-US" sz="5400" dirty="0">
                <a:solidFill>
                  <a:srgbClr val="4472C4">
                    <a:lumMod val="50000"/>
                  </a:srgbClr>
                </a:solidFill>
                <a:latin typeface="Century Gothic" panose="020F0302020204030204"/>
              </a:rPr>
              <a:t>6</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 6</a:t>
            </a:r>
          </a:p>
        </p:txBody>
      </p:sp>
    </p:spTree>
    <p:extLst>
      <p:ext uri="{BB962C8B-B14F-4D97-AF65-F5344CB8AC3E}">
        <p14:creationId xmlns:p14="http://schemas.microsoft.com/office/powerpoint/2010/main" val="413152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003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24987" y="139081"/>
            <a:ext cx="5563891" cy="1569660"/>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Partnerarbeit</a:t>
            </a:r>
            <a:r>
              <a:rPr lang="en-US" sz="2400" dirty="0">
                <a:solidFill>
                  <a:schemeClr val="accent5">
                    <a:lumMod val="50000"/>
                  </a:schemeClr>
                </a:solidFill>
                <a:latin typeface="Century Gothic" panose="020B0502020202020204" pitchFamily="34" charset="0"/>
              </a:rPr>
              <a:t> </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Person A </a:t>
            </a:r>
            <a:r>
              <a:rPr lang="en-US" sz="2400" dirty="0" err="1">
                <a:solidFill>
                  <a:schemeClr val="accent5">
                    <a:lumMod val="50000"/>
                  </a:schemeClr>
                </a:solidFill>
                <a:latin typeface="Century Gothic" panose="020B0502020202020204" pitchFamily="34" charset="0"/>
              </a:rPr>
              <a:t>sagt</a:t>
            </a:r>
            <a:r>
              <a:rPr lang="en-US" sz="2400" dirty="0">
                <a:solidFill>
                  <a:schemeClr val="accent5">
                    <a:lumMod val="50000"/>
                  </a:schemeClr>
                </a:solidFill>
                <a:latin typeface="Century Gothic" panose="020B0502020202020204" pitchFamily="34" charset="0"/>
              </a:rPr>
              <a:t> </a:t>
            </a:r>
            <a:r>
              <a:rPr lang="en-US" sz="2400" b="1" i="1" dirty="0" err="1">
                <a:solidFill>
                  <a:schemeClr val="accent5">
                    <a:lumMod val="50000"/>
                  </a:schemeClr>
                </a:solidFill>
                <a:latin typeface="Century Gothic" panose="020B0502020202020204" pitchFamily="34" charset="0"/>
              </a:rPr>
              <a:t>liebe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a:t>
            </a:r>
            <a:r>
              <a:rPr lang="en-US" sz="2400" b="1" i="1" dirty="0" err="1">
                <a:solidFill>
                  <a:schemeClr val="accent5">
                    <a:lumMod val="50000"/>
                  </a:schemeClr>
                </a:solidFill>
                <a:latin typeface="Century Gothic" panose="020B0502020202020204" pitchFamily="34" charset="0"/>
              </a:rPr>
              <a:t>lieber</a:t>
            </a:r>
            <a:r>
              <a:rPr lang="en-US" sz="2400" dirty="0">
                <a:solidFill>
                  <a:schemeClr val="accent5">
                    <a:lumMod val="50000"/>
                  </a:schemeClr>
                </a:solidFill>
                <a:latin typeface="Century Gothic" panose="020B0502020202020204" pitchFamily="34" charset="0"/>
              </a:rPr>
              <a:t>.</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Person B </a:t>
            </a:r>
            <a:r>
              <a:rPr lang="en-US" sz="2400" dirty="0" err="1">
                <a:solidFill>
                  <a:schemeClr val="accent5">
                    <a:lumMod val="50000"/>
                  </a:schemeClr>
                </a:solidFill>
                <a:latin typeface="Century Gothic" panose="020B0502020202020204" pitchFamily="34" charset="0"/>
              </a:rPr>
              <a:t>sagt</a:t>
            </a:r>
            <a:r>
              <a:rPr lang="en-US" sz="2400" dirty="0">
                <a:solidFill>
                  <a:schemeClr val="accent5">
                    <a:lumMod val="50000"/>
                  </a:schemeClr>
                </a:solidFill>
                <a:latin typeface="Century Gothic" panose="020B0502020202020204" pitchFamily="34" charset="0"/>
              </a:rPr>
              <a:t> den </a:t>
            </a:r>
            <a:r>
              <a:rPr lang="en-US" sz="2400" dirty="0" err="1">
                <a:solidFill>
                  <a:schemeClr val="accent5">
                    <a:lumMod val="50000"/>
                  </a:schemeClr>
                </a:solidFill>
                <a:latin typeface="Century Gothic" panose="020B0502020202020204" pitchFamily="34" charset="0"/>
              </a:rPr>
              <a:t>richtigen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Namen</a:t>
            </a:r>
            <a:r>
              <a:rPr lang="en-US" sz="2400" dirty="0">
                <a:solidFill>
                  <a:schemeClr val="accent5">
                    <a:lumMod val="50000"/>
                  </a:schemeClr>
                </a:solidFill>
                <a:latin typeface="Century Gothic" panose="020B0502020202020204" pitchFamily="34" charset="0"/>
              </a:rPr>
              <a:t>.</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Dann </a:t>
            </a:r>
            <a:r>
              <a:rPr lang="en-US" sz="2400" dirty="0" err="1">
                <a:solidFill>
                  <a:schemeClr val="accent5">
                    <a:lumMod val="50000"/>
                  </a:schemeClr>
                </a:solidFill>
                <a:latin typeface="Century Gothic" panose="020B0502020202020204" pitchFamily="34" charset="0"/>
              </a:rPr>
              <a:t>tauscht</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Rollen</a:t>
            </a:r>
            <a:r>
              <a:rPr lang="en-US" sz="2400" dirty="0">
                <a:solidFill>
                  <a:schemeClr val="accent5">
                    <a:lumMod val="50000"/>
                  </a:schemeClr>
                </a:solidFill>
                <a:latin typeface="Century Gothic" panose="020B0502020202020204" pitchFamily="34" charset="0"/>
              </a:rPr>
              <a:t>.</a:t>
            </a:r>
          </a:p>
        </p:txBody>
      </p:sp>
      <p:graphicFrame>
        <p:nvGraphicFramePr>
          <p:cNvPr id="16" name="Table 12">
            <a:extLst>
              <a:ext uri="{FF2B5EF4-FFF2-40B4-BE49-F238E27FC236}">
                <a16:creationId xmlns:a16="http://schemas.microsoft.com/office/drawing/2014/main" id="{051A2C4A-D9F7-4576-B225-BE95B42F58A2}"/>
              </a:ext>
            </a:extLst>
          </p:cNvPr>
          <p:cNvGraphicFramePr>
            <a:graphicFrameLocks noGrp="1"/>
          </p:cNvGraphicFramePr>
          <p:nvPr/>
        </p:nvGraphicFramePr>
        <p:xfrm>
          <a:off x="220699"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Leah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Sabine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Sebastian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Nicole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Nils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Karina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Kurt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graphicFrame>
        <p:nvGraphicFramePr>
          <p:cNvPr id="18" name="Table 12">
            <a:extLst>
              <a:ext uri="{FF2B5EF4-FFF2-40B4-BE49-F238E27FC236}">
                <a16:creationId xmlns:a16="http://schemas.microsoft.com/office/drawing/2014/main" id="{E326757E-BB3A-400F-A410-A37925FA4235}"/>
              </a:ext>
            </a:extLst>
          </p:cNvPr>
          <p:cNvGraphicFramePr>
            <a:graphicFrameLocks noGrp="1"/>
          </p:cNvGraphicFramePr>
          <p:nvPr/>
        </p:nvGraphicFramePr>
        <p:xfrm>
          <a:off x="6210300"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Anton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Liam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Elias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Katrin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Klaus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Jana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Jörg</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2" name="Rectangle 1">
            <a:extLst>
              <a:ext uri="{FF2B5EF4-FFF2-40B4-BE49-F238E27FC236}">
                <a16:creationId xmlns:a16="http://schemas.microsoft.com/office/drawing/2014/main" id="{6301E9AA-3C71-4996-B239-BA06A2996A67}"/>
              </a:ext>
            </a:extLst>
          </p:cNvPr>
          <p:cNvSpPr/>
          <p:nvPr/>
        </p:nvSpPr>
        <p:spPr>
          <a:xfrm>
            <a:off x="215900" y="1739384"/>
            <a:ext cx="1568058" cy="461665"/>
          </a:xfrm>
          <a:prstGeom prst="rect">
            <a:avLst/>
          </a:prstGeom>
        </p:spPr>
        <p:txBody>
          <a:bodyPr wrap="none">
            <a:spAutoFit/>
          </a:bodyPr>
          <a:lstStyle/>
          <a:p>
            <a:r>
              <a:rPr lang="en-US" sz="2400" b="1" dirty="0">
                <a:solidFill>
                  <a:srgbClr val="4472C4">
                    <a:lumMod val="50000"/>
                  </a:srgbClr>
                </a:solidFill>
              </a:rPr>
              <a:t>Person A </a:t>
            </a:r>
            <a:endParaRPr lang="en-GB" b="1" dirty="0"/>
          </a:p>
        </p:txBody>
      </p:sp>
      <p:sp>
        <p:nvSpPr>
          <p:cNvPr id="19" name="Rectangle 18">
            <a:extLst>
              <a:ext uri="{FF2B5EF4-FFF2-40B4-BE49-F238E27FC236}">
                <a16:creationId xmlns:a16="http://schemas.microsoft.com/office/drawing/2014/main" id="{F5016B1A-73DF-4CBE-9A5B-38078AD75893}"/>
              </a:ext>
            </a:extLst>
          </p:cNvPr>
          <p:cNvSpPr/>
          <p:nvPr/>
        </p:nvSpPr>
        <p:spPr>
          <a:xfrm>
            <a:off x="6096000" y="1773957"/>
            <a:ext cx="1568058" cy="461665"/>
          </a:xfrm>
          <a:prstGeom prst="rect">
            <a:avLst/>
          </a:prstGeom>
        </p:spPr>
        <p:txBody>
          <a:bodyPr wrap="none">
            <a:spAutoFit/>
          </a:bodyPr>
          <a:lstStyle/>
          <a:p>
            <a:r>
              <a:rPr lang="en-US" sz="2400" b="1" dirty="0">
                <a:solidFill>
                  <a:srgbClr val="4472C4">
                    <a:lumMod val="50000"/>
                  </a:srgbClr>
                </a:solidFill>
              </a:rPr>
              <a:t>Person B </a:t>
            </a:r>
            <a:endParaRPr lang="en-GB" b="1" dirty="0"/>
          </a:p>
        </p:txBody>
      </p:sp>
      <p:pic>
        <p:nvPicPr>
          <p:cNvPr id="20" name="Picture 19" descr="Diagram&#10;&#10;Description automatically generated">
            <a:extLst>
              <a:ext uri="{FF2B5EF4-FFF2-40B4-BE49-F238E27FC236}">
                <a16:creationId xmlns:a16="http://schemas.microsoft.com/office/drawing/2014/main" id="{76DE72C2-2F16-4131-B4C0-F72703B5D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291" y="279747"/>
            <a:ext cx="2169166" cy="1721052"/>
          </a:xfrm>
          <a:prstGeom prst="rect">
            <a:avLst/>
          </a:prstGeom>
        </p:spPr>
      </p:pic>
      <p:sp>
        <p:nvSpPr>
          <p:cNvPr id="11" name="Speech Bubble: Rectangle with Corners Rounded 10">
            <a:extLst>
              <a:ext uri="{FF2B5EF4-FFF2-40B4-BE49-F238E27FC236}">
                <a16:creationId xmlns:a16="http://schemas.microsoft.com/office/drawing/2014/main" id="{012577CE-5CC8-4EC7-91BA-239EC005F2D7}"/>
              </a:ext>
            </a:extLst>
          </p:cNvPr>
          <p:cNvSpPr/>
          <p:nvPr/>
        </p:nvSpPr>
        <p:spPr>
          <a:xfrm>
            <a:off x="215900" y="5382080"/>
            <a:ext cx="11674402" cy="772066"/>
          </a:xfrm>
          <a:prstGeom prst="wedgeRoundRectCallout">
            <a:avLst>
              <a:gd name="adj1" fmla="val -14260"/>
              <a:gd name="adj2" fmla="val -234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entury Gothic" panose="020B0502020202020204" pitchFamily="34" charset="0"/>
              </a:rPr>
              <a:t>Herzliche</a:t>
            </a:r>
            <a:r>
              <a:rPr lang="en-US" sz="2000" b="1" dirty="0" err="1">
                <a:latin typeface="Century Gothic" panose="020B0502020202020204" pitchFamily="34" charset="0"/>
              </a:rPr>
              <a:t>n</a:t>
            </a:r>
            <a:r>
              <a:rPr lang="en-US" sz="2000" b="1" dirty="0">
                <a:latin typeface="Century Gothic" panose="020B0502020202020204" pitchFamily="34" charset="0"/>
              </a:rPr>
              <a:t> </a:t>
            </a:r>
            <a:r>
              <a:rPr lang="en-US" sz="2000" dirty="0" err="1">
                <a:latin typeface="Century Gothic" panose="020B0502020202020204" pitchFamily="34" charset="0"/>
              </a:rPr>
              <a:t>Glückwunsch</a:t>
            </a:r>
            <a:r>
              <a:rPr lang="en-US" sz="2000" dirty="0">
                <a:latin typeface="Century Gothic" panose="020B0502020202020204" pitchFamily="34" charset="0"/>
              </a:rPr>
              <a:t>! What does it mean? Why the </a:t>
            </a:r>
            <a:r>
              <a:rPr lang="en-US" sz="2000" b="1" dirty="0" err="1">
                <a:latin typeface="Century Gothic" panose="020B0502020202020204" pitchFamily="34" charset="0"/>
              </a:rPr>
              <a:t>e</a:t>
            </a:r>
            <a:r>
              <a:rPr lang="en-US" sz="2000" b="1" i="1" dirty="0" err="1">
                <a:latin typeface="Century Gothic" panose="020B0502020202020204" pitchFamily="34" charset="0"/>
              </a:rPr>
              <a:t>n</a:t>
            </a:r>
            <a:r>
              <a:rPr lang="en-US" sz="2000" b="1" dirty="0">
                <a:latin typeface="Century Gothic" panose="020B0502020202020204" pitchFamily="34" charset="0"/>
              </a:rPr>
              <a:t> </a:t>
            </a:r>
            <a:r>
              <a:rPr lang="en-US" sz="2000" dirty="0">
                <a:latin typeface="Century Gothic" panose="020B0502020202020204" pitchFamily="34" charset="0"/>
              </a:rPr>
              <a:t>on</a:t>
            </a:r>
            <a:r>
              <a:rPr lang="en-US" sz="2000" b="1" dirty="0">
                <a:latin typeface="Century Gothic" panose="020B0502020202020204" pitchFamily="34" charset="0"/>
              </a:rPr>
              <a:t> </a:t>
            </a:r>
            <a:r>
              <a:rPr lang="en-US" sz="2000" i="1" dirty="0" err="1">
                <a:latin typeface="Century Gothic" panose="020B0502020202020204" pitchFamily="34" charset="0"/>
              </a:rPr>
              <a:t>herzlich</a:t>
            </a:r>
            <a:r>
              <a:rPr lang="en-US" sz="2000" b="1" i="1" dirty="0" err="1">
                <a:latin typeface="Century Gothic" panose="020B0502020202020204" pitchFamily="34" charset="0"/>
              </a:rPr>
              <a:t>en</a:t>
            </a:r>
            <a:r>
              <a:rPr lang="en-US" sz="2000" dirty="0">
                <a:latin typeface="Century Gothic" panose="020B0502020202020204" pitchFamily="34" charset="0"/>
              </a:rPr>
              <a:t>? </a:t>
            </a:r>
          </a:p>
          <a:p>
            <a:pPr algn="ctr"/>
            <a:r>
              <a:rPr lang="en-US" sz="2000" dirty="0">
                <a:latin typeface="Century Gothic" panose="020B0502020202020204" pitchFamily="34" charset="0"/>
              </a:rPr>
              <a:t>Again, “ich </a:t>
            </a:r>
            <a:r>
              <a:rPr lang="en-US" sz="2000" dirty="0" err="1">
                <a:latin typeface="Century Gothic" panose="020B0502020202020204" pitchFamily="34" charset="0"/>
              </a:rPr>
              <a:t>wünsche</a:t>
            </a:r>
            <a:r>
              <a:rPr lang="en-US" sz="2000" dirty="0">
                <a:latin typeface="Century Gothic" panose="020B0502020202020204" pitchFamily="34" charset="0"/>
              </a:rPr>
              <a:t> </a:t>
            </a:r>
            <a:r>
              <a:rPr lang="en-US" sz="2000" dirty="0" err="1">
                <a:latin typeface="Century Gothic" panose="020B0502020202020204" pitchFamily="34" charset="0"/>
              </a:rPr>
              <a:t>dir</a:t>
            </a:r>
            <a:r>
              <a:rPr lang="en-US" sz="2000" dirty="0">
                <a:latin typeface="Century Gothic" panose="020B0502020202020204" pitchFamily="34" charset="0"/>
              </a:rPr>
              <a:t>” (</a:t>
            </a:r>
            <a:r>
              <a:rPr lang="en-US" sz="2000" i="1" dirty="0">
                <a:latin typeface="Century Gothic" panose="020B0502020202020204" pitchFamily="34" charset="0"/>
              </a:rPr>
              <a:t>I wish you</a:t>
            </a:r>
            <a:r>
              <a:rPr lang="en-US" sz="2000" dirty="0">
                <a:latin typeface="Century Gothic" panose="020B0502020202020204" pitchFamily="34" charset="0"/>
              </a:rPr>
              <a:t>) is implied – making the phrase the direct object.</a:t>
            </a:r>
            <a:endParaRPr lang="en-GB" sz="2000" dirty="0">
              <a:latin typeface="Century Gothic" panose="020B0502020202020204" pitchFamily="34" charset="0"/>
            </a:endParaRPr>
          </a:p>
        </p:txBody>
      </p:sp>
    </p:spTree>
    <p:extLst>
      <p:ext uri="{BB962C8B-B14F-4D97-AF65-F5344CB8AC3E}">
        <p14:creationId xmlns:p14="http://schemas.microsoft.com/office/powerpoint/2010/main" val="19678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arrows going in a circle"/>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57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93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boy pointing to another boy"/>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1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a:off x="1588061" y="3952465"/>
            <a:ext cx="206047" cy="176098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picture containing text, room, scene, gambling house&#10;&#10;Description automatically generated">
            <a:extLst>
              <a:ext uri="{FF2B5EF4-FFF2-40B4-BE49-F238E27FC236}">
                <a16:creationId xmlns:a16="http://schemas.microsoft.com/office/drawing/2014/main" id="{D38CC827-420B-96C5-841E-72141914FD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4050" y="4701301"/>
            <a:ext cx="3234840" cy="1491795"/>
          </a:xfrm>
          <a:prstGeom prst="rect">
            <a:avLst/>
          </a:prstGeom>
        </p:spPr>
      </p:pic>
    </p:spTree>
    <p:extLst>
      <p:ext uri="{BB962C8B-B14F-4D97-AF65-F5344CB8AC3E}">
        <p14:creationId xmlns:p14="http://schemas.microsoft.com/office/powerpoint/2010/main" val="398256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D95-FF59-CF46-819C-0D6A5ED4062B}"/>
              </a:ext>
            </a:extLst>
          </p:cNvPr>
          <p:cNvSpPr>
            <a:spLocks noGrp="1"/>
          </p:cNvSpPr>
          <p:nvPr>
            <p:ph type="title"/>
          </p:nvPr>
        </p:nvSpPr>
        <p:spPr>
          <a:xfrm>
            <a:off x="4862762" y="233528"/>
            <a:ext cx="2466474" cy="1373363"/>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26742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ab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ander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hunde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1B17-E320-674F-8B39-556321C879ED}"/>
              </a:ext>
            </a:extLst>
          </p:cNvPr>
          <p:cNvSpPr>
            <a:spLocks noGrp="1"/>
          </p:cNvSpPr>
          <p:nvPr>
            <p:ph type="title"/>
          </p:nvPr>
        </p:nvSpPr>
        <p:spPr>
          <a:xfrm>
            <a:off x="4862762" y="163543"/>
            <a:ext cx="2466474" cy="1498020"/>
          </a:xfrm>
        </p:spPr>
        <p:txBody>
          <a:bodyPr>
            <a:noAutofit/>
          </a:bodyPr>
          <a:lstStyle/>
          <a:p>
            <a:pPr algn="ctr"/>
            <a:r>
              <a:rPr lang="en-GB" sz="12000"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366624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a:extLst>
              <a:ext uri="{FF2B5EF4-FFF2-40B4-BE49-F238E27FC236}">
                <a16:creationId xmlns:a16="http://schemas.microsoft.com/office/drawing/2014/main" id="{2912057D-9E59-D043-B46D-A5CC792D0677}"/>
              </a:ext>
            </a:extLst>
          </p:cNvPr>
          <p:cNvSpPr txBox="1">
            <a:spLocks/>
          </p:cNvSpPr>
          <p:nvPr/>
        </p:nvSpPr>
        <p:spPr>
          <a:xfrm>
            <a:off x="0" y="294041"/>
            <a:ext cx="701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 </a:t>
            </a:r>
          </a:p>
        </p:txBody>
      </p:sp>
      <p:sp>
        <p:nvSpPr>
          <p:cNvPr id="36" name="Action Button: Custom 35">
            <a:hlinkClick r:id="" action="ppaction://noaction" highlightClick="1">
              <a:snd r:embed="rId4" name="1.wav"/>
            </a:hlinkClick>
            <a:extLst>
              <a:ext uri="{FF2B5EF4-FFF2-40B4-BE49-F238E27FC236}">
                <a16:creationId xmlns:a16="http://schemas.microsoft.com/office/drawing/2014/main" id="{3E7FD74E-CBE4-8245-9645-863DD06BD74D}"/>
              </a:ext>
            </a:extLst>
          </p:cNvPr>
          <p:cNvSpPr/>
          <p:nvPr/>
        </p:nvSpPr>
        <p:spPr>
          <a:xfrm>
            <a:off x="406354" y="131531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1</a:t>
            </a:r>
          </a:p>
        </p:txBody>
      </p:sp>
      <p:sp>
        <p:nvSpPr>
          <p:cNvPr id="37" name="Action Button: Custom 36">
            <a:hlinkClick r:id="" action="ppaction://noaction" highlightClick="1">
              <a:snd r:embed="rId5" name="2.wav"/>
            </a:hlinkClick>
            <a:extLst>
              <a:ext uri="{FF2B5EF4-FFF2-40B4-BE49-F238E27FC236}">
                <a16:creationId xmlns:a16="http://schemas.microsoft.com/office/drawing/2014/main" id="{5E7D7D66-94D6-8B45-ACF3-8C233B5C64A0}"/>
              </a:ext>
            </a:extLst>
          </p:cNvPr>
          <p:cNvSpPr/>
          <p:nvPr/>
        </p:nvSpPr>
        <p:spPr>
          <a:xfrm>
            <a:off x="394395" y="2128938"/>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2</a:t>
            </a:r>
          </a:p>
        </p:txBody>
      </p:sp>
      <p:sp>
        <p:nvSpPr>
          <p:cNvPr id="38" name="Action Button: Custom 37">
            <a:hlinkClick r:id="" action="ppaction://noaction" highlightClick="1">
              <a:snd r:embed="rId6" name="3.wav"/>
            </a:hlinkClick>
            <a:extLst>
              <a:ext uri="{FF2B5EF4-FFF2-40B4-BE49-F238E27FC236}">
                <a16:creationId xmlns:a16="http://schemas.microsoft.com/office/drawing/2014/main" id="{D23AD026-850F-654C-8A3F-390BF35FC444}"/>
              </a:ext>
            </a:extLst>
          </p:cNvPr>
          <p:cNvSpPr/>
          <p:nvPr/>
        </p:nvSpPr>
        <p:spPr>
          <a:xfrm>
            <a:off x="394396" y="291738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3</a:t>
            </a:r>
          </a:p>
        </p:txBody>
      </p:sp>
      <p:sp>
        <p:nvSpPr>
          <p:cNvPr id="39" name="Action Button: Custom 38">
            <a:hlinkClick r:id="" action="ppaction://noaction" highlightClick="1">
              <a:snd r:embed="rId7" name="4.wav"/>
            </a:hlinkClick>
            <a:extLst>
              <a:ext uri="{FF2B5EF4-FFF2-40B4-BE49-F238E27FC236}">
                <a16:creationId xmlns:a16="http://schemas.microsoft.com/office/drawing/2014/main" id="{4530F914-DADF-2845-8188-60AD9711C2F3}"/>
              </a:ext>
            </a:extLst>
          </p:cNvPr>
          <p:cNvSpPr/>
          <p:nvPr/>
        </p:nvSpPr>
        <p:spPr>
          <a:xfrm>
            <a:off x="394397" y="3806119"/>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4</a:t>
            </a:r>
          </a:p>
        </p:txBody>
      </p:sp>
      <p:sp>
        <p:nvSpPr>
          <p:cNvPr id="40" name="Action Button: Custom 39">
            <a:hlinkClick r:id="" action="ppaction://noaction" highlightClick="1">
              <a:snd r:embed="rId8" name="5.wav"/>
            </a:hlinkClick>
            <a:extLst>
              <a:ext uri="{FF2B5EF4-FFF2-40B4-BE49-F238E27FC236}">
                <a16:creationId xmlns:a16="http://schemas.microsoft.com/office/drawing/2014/main" id="{BB1FB23B-1A1A-5A47-8811-60ABE247EE9E}"/>
              </a:ext>
            </a:extLst>
          </p:cNvPr>
          <p:cNvSpPr/>
          <p:nvPr/>
        </p:nvSpPr>
        <p:spPr>
          <a:xfrm>
            <a:off x="406354" y="461795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5</a:t>
            </a:r>
          </a:p>
        </p:txBody>
      </p:sp>
      <p:sp>
        <p:nvSpPr>
          <p:cNvPr id="41" name="Action Button: Custom 40">
            <a:hlinkClick r:id="" action="ppaction://noaction" highlightClick="1">
              <a:snd r:embed="rId9" name="6.wav"/>
            </a:hlinkClick>
            <a:extLst>
              <a:ext uri="{FF2B5EF4-FFF2-40B4-BE49-F238E27FC236}">
                <a16:creationId xmlns:a16="http://schemas.microsoft.com/office/drawing/2014/main" id="{7D978AEC-56E7-2748-8A19-B8514CE92CFC}"/>
              </a:ext>
            </a:extLst>
          </p:cNvPr>
          <p:cNvSpPr/>
          <p:nvPr/>
        </p:nvSpPr>
        <p:spPr>
          <a:xfrm>
            <a:off x="394398" y="546754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6</a:t>
            </a:r>
          </a:p>
        </p:txBody>
      </p:sp>
      <p:sp>
        <p:nvSpPr>
          <p:cNvPr id="42" name="Title 11">
            <a:extLst>
              <a:ext uri="{FF2B5EF4-FFF2-40B4-BE49-F238E27FC236}">
                <a16:creationId xmlns:a16="http://schemas.microsoft.com/office/drawing/2014/main" id="{36D8CF75-D070-694B-9D36-653E443DCDE6}"/>
              </a:ext>
            </a:extLst>
          </p:cNvPr>
          <p:cNvSpPr txBox="1">
            <a:spLocks/>
          </p:cNvSpPr>
          <p:nvPr/>
        </p:nvSpPr>
        <p:spPr>
          <a:xfrm>
            <a:off x="1167922" y="212893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Er</a:t>
            </a:r>
            <a:r>
              <a:rPr lang="en-US" sz="3000" dirty="0">
                <a:solidFill>
                  <a:srgbClr val="1F4E79"/>
                </a:solidFill>
              </a:rPr>
              <a:t> </a:t>
            </a:r>
            <a:r>
              <a:rPr lang="en-US" sz="3000" dirty="0" err="1">
                <a:solidFill>
                  <a:srgbClr val="1F4E79"/>
                </a:solidFill>
              </a:rPr>
              <a:t>lernt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43" name="Title 11">
            <a:extLst>
              <a:ext uri="{FF2B5EF4-FFF2-40B4-BE49-F238E27FC236}">
                <a16:creationId xmlns:a16="http://schemas.microsoft.com/office/drawing/2014/main" id="{5E412F48-2E39-2B48-AD27-558616ACB68C}"/>
              </a:ext>
            </a:extLst>
          </p:cNvPr>
          <p:cNvSpPr txBox="1">
            <a:spLocks/>
          </p:cNvSpPr>
          <p:nvPr/>
        </p:nvSpPr>
        <p:spPr>
          <a:xfrm>
            <a:off x="1167922" y="289883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Eltern</a:t>
            </a:r>
            <a:r>
              <a:rPr lang="en-US" sz="3000" dirty="0">
                <a:solidFill>
                  <a:srgbClr val="1F4E79"/>
                </a:solidFill>
              </a:rPr>
              <a:t> </a:t>
            </a:r>
            <a:r>
              <a:rPr lang="en-US" sz="3000" dirty="0" err="1">
                <a:solidFill>
                  <a:srgbClr val="1F4E79"/>
                </a:solidFill>
              </a:rPr>
              <a:t>putzen</a:t>
            </a:r>
            <a:r>
              <a:rPr lang="en-US" sz="3000" dirty="0">
                <a:solidFill>
                  <a:srgbClr val="1F4E79"/>
                </a:solidFill>
              </a:rPr>
              <a:t> das Fenster</a:t>
            </a:r>
          </a:p>
        </p:txBody>
      </p:sp>
      <p:sp>
        <p:nvSpPr>
          <p:cNvPr id="44" name="Title 11">
            <a:extLst>
              <a:ext uri="{FF2B5EF4-FFF2-40B4-BE49-F238E27FC236}">
                <a16:creationId xmlns:a16="http://schemas.microsoft.com/office/drawing/2014/main" id="{DC610FCF-D008-8A4F-BAC6-22469C903601}"/>
              </a:ext>
            </a:extLst>
          </p:cNvPr>
          <p:cNvSpPr txBox="1">
            <a:spLocks/>
          </p:cNvSpPr>
          <p:nvPr/>
        </p:nvSpPr>
        <p:spPr>
          <a:xfrm>
            <a:off x="1167922" y="3806119"/>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Mutter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45" name="Title 11">
            <a:extLst>
              <a:ext uri="{FF2B5EF4-FFF2-40B4-BE49-F238E27FC236}">
                <a16:creationId xmlns:a16="http://schemas.microsoft.com/office/drawing/2014/main" id="{EFFEC0B7-C7E4-1944-8C31-3345595E71DA}"/>
              </a:ext>
            </a:extLst>
          </p:cNvPr>
          <p:cNvSpPr txBox="1">
            <a:spLocks/>
          </p:cNvSpPr>
          <p:nvPr/>
        </p:nvSpPr>
        <p:spPr>
          <a:xfrm>
            <a:off x="1167920" y="465714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Wer</a:t>
            </a:r>
            <a:r>
              <a:rPr lang="en-US" sz="3000" dirty="0">
                <a:solidFill>
                  <a:srgbClr val="1F4E79"/>
                </a:solidFill>
              </a:rPr>
              <a:t> hat </a:t>
            </a:r>
            <a:r>
              <a:rPr lang="en-US" sz="3000" dirty="0" err="1">
                <a:solidFill>
                  <a:srgbClr val="1F4E79"/>
                </a:solidFill>
              </a:rPr>
              <a:t>leider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Herz</a:t>
            </a:r>
            <a:r>
              <a:rPr lang="en-US" sz="3000" dirty="0">
                <a:solidFill>
                  <a:srgbClr val="1F4E79"/>
                </a:solidFill>
              </a:rPr>
              <a:t>?</a:t>
            </a:r>
          </a:p>
        </p:txBody>
      </p:sp>
      <p:sp>
        <p:nvSpPr>
          <p:cNvPr id="46" name="Title 11">
            <a:extLst>
              <a:ext uri="{FF2B5EF4-FFF2-40B4-BE49-F238E27FC236}">
                <a16:creationId xmlns:a16="http://schemas.microsoft.com/office/drawing/2014/main" id="{778B6A97-552B-0C4D-87F8-47F66F7B7593}"/>
              </a:ext>
            </a:extLst>
          </p:cNvPr>
          <p:cNvSpPr txBox="1">
            <a:spLocks/>
          </p:cNvSpPr>
          <p:nvPr/>
        </p:nvSpPr>
        <p:spPr>
          <a:xfrm>
            <a:off x="1167922" y="5478775"/>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a:t>
            </a:r>
            <a:r>
              <a:rPr lang="en-US" sz="3000" dirty="0" err="1">
                <a:solidFill>
                  <a:srgbClr val="1F4E79"/>
                </a:solidFill>
              </a:rPr>
              <a:t>Fußballspieler</a:t>
            </a:r>
            <a:r>
              <a:rPr lang="en-US" sz="3000" dirty="0">
                <a:solidFill>
                  <a:srgbClr val="1F4E79"/>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wieder</a:t>
            </a:r>
            <a:r>
              <a:rPr lang="en-US" sz="3000" dirty="0">
                <a:solidFill>
                  <a:srgbClr val="1F4E79"/>
                </a:solidFill>
              </a:rPr>
              <a:t> </a:t>
            </a:r>
            <a:r>
              <a:rPr lang="en-US" sz="3000" dirty="0" err="1">
                <a:solidFill>
                  <a:srgbClr val="1F4E79"/>
                </a:solidFill>
              </a:rPr>
              <a:t>hundert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47" name="Title 11">
            <a:extLst>
              <a:ext uri="{FF2B5EF4-FFF2-40B4-BE49-F238E27FC236}">
                <a16:creationId xmlns:a16="http://schemas.microsoft.com/office/drawing/2014/main" id="{075DDA5F-D1A1-EA40-B0E7-3489CB9CBB5F}"/>
              </a:ext>
            </a:extLst>
          </p:cNvPr>
          <p:cNvSpPr txBox="1">
            <a:spLocks/>
          </p:cNvSpPr>
          <p:nvPr/>
        </p:nvSpPr>
        <p:spPr>
          <a:xfrm>
            <a:off x="1167921" y="1261066"/>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Herr </a:t>
            </a:r>
            <a:r>
              <a:rPr lang="en-US" sz="3000" dirty="0" err="1">
                <a:solidFill>
                  <a:srgbClr val="1F4E79"/>
                </a:solidFill>
              </a:rPr>
              <a:t>versteht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8" name="Title 11">
            <a:extLst>
              <a:ext uri="{FF2B5EF4-FFF2-40B4-BE49-F238E27FC236}">
                <a16:creationId xmlns:a16="http://schemas.microsoft.com/office/drawing/2014/main" id="{65A09A21-A656-194C-8217-DE7913810DFC}"/>
              </a:ext>
            </a:extLst>
          </p:cNvPr>
          <p:cNvSpPr txBox="1">
            <a:spLocks/>
          </p:cNvSpPr>
          <p:nvPr/>
        </p:nvSpPr>
        <p:spPr>
          <a:xfrm>
            <a:off x="1167922" y="1261134"/>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a:solidFill>
                  <a:srgbClr val="1F4E79"/>
                </a:solidFill>
              </a:rPr>
              <a:t>H</a:t>
            </a:r>
            <a:r>
              <a:rPr lang="en-US" sz="3000" b="1" u="sng" dirty="0">
                <a:solidFill>
                  <a:srgbClr val="DAA520"/>
                </a:solidFill>
              </a:rPr>
              <a:t>er</a:t>
            </a:r>
            <a:r>
              <a:rPr lang="en-US" sz="3000" dirty="0">
                <a:solidFill>
                  <a:srgbClr val="1F4E79"/>
                </a:solidFill>
              </a:rPr>
              <a:t>r </a:t>
            </a:r>
            <a:r>
              <a:rPr lang="en-US" sz="3000" dirty="0" err="1">
                <a:solidFill>
                  <a:srgbClr val="1F4E79"/>
                </a:solidFill>
              </a:rPr>
              <a:t>v</a:t>
            </a:r>
            <a:r>
              <a:rPr lang="en-US" sz="3000" b="1" u="sng" dirty="0" err="1">
                <a:solidFill>
                  <a:srgbClr val="DAA520"/>
                </a:solidFill>
              </a:rPr>
              <a:t>er</a:t>
            </a:r>
            <a:r>
              <a:rPr lang="en-US" sz="3000" dirty="0" err="1">
                <a:solidFill>
                  <a:srgbClr val="1F4E79"/>
                </a:solidFill>
              </a:rPr>
              <a:t>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9" name="Title 11">
            <a:extLst>
              <a:ext uri="{FF2B5EF4-FFF2-40B4-BE49-F238E27FC236}">
                <a16:creationId xmlns:a16="http://schemas.microsoft.com/office/drawing/2014/main" id="{83FC5CCB-ABA4-D044-9DFB-EA6B3A02B629}"/>
              </a:ext>
            </a:extLst>
          </p:cNvPr>
          <p:cNvSpPr txBox="1">
            <a:spLocks/>
          </p:cNvSpPr>
          <p:nvPr/>
        </p:nvSpPr>
        <p:spPr>
          <a:xfrm>
            <a:off x="1167920" y="211750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b="1" u="sng" dirty="0" err="1">
                <a:solidFill>
                  <a:srgbClr val="DAA520"/>
                </a:solidFill>
              </a:rPr>
              <a:t>Er</a:t>
            </a:r>
            <a:r>
              <a:rPr lang="en-US" sz="3000" dirty="0">
                <a:solidFill>
                  <a:srgbClr val="4472C4">
                    <a:lumMod val="50000"/>
                  </a:srgbClr>
                </a:solidFill>
              </a:rPr>
              <a:t> </a:t>
            </a:r>
            <a:r>
              <a:rPr lang="en-US" sz="3000" dirty="0" err="1">
                <a:solidFill>
                  <a:srgbClr val="1F4E79"/>
                </a:solidFill>
              </a:rPr>
              <a:t>l</a:t>
            </a:r>
            <a:r>
              <a:rPr lang="en-US" sz="3000" b="1" u="sng" dirty="0" err="1">
                <a:solidFill>
                  <a:srgbClr val="DAA520"/>
                </a:solidFill>
              </a:rPr>
              <a:t>er</a:t>
            </a:r>
            <a:r>
              <a:rPr lang="en-US" sz="3000" dirty="0" err="1">
                <a:solidFill>
                  <a:srgbClr val="1F4E79"/>
                </a:solidFill>
              </a:rPr>
              <a:t>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50" name="Title 11">
            <a:extLst>
              <a:ext uri="{FF2B5EF4-FFF2-40B4-BE49-F238E27FC236}">
                <a16:creationId xmlns:a16="http://schemas.microsoft.com/office/drawing/2014/main" id="{7B9B8607-FA28-3F43-A91E-8B7759CBC095}"/>
              </a:ext>
            </a:extLst>
          </p:cNvPr>
          <p:cNvSpPr txBox="1">
            <a:spLocks/>
          </p:cNvSpPr>
          <p:nvPr/>
        </p:nvSpPr>
        <p:spPr>
          <a:xfrm>
            <a:off x="1167916" y="2887272"/>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a:t>
            </a:r>
            <a:r>
              <a:rPr lang="en-US" sz="3000" b="1" dirty="0" err="1">
                <a:solidFill>
                  <a:srgbClr val="DAA520"/>
                </a:solidFill>
              </a:rPr>
              <a:t>er</a:t>
            </a:r>
            <a:r>
              <a:rPr lang="en-US" sz="3000" dirty="0" err="1">
                <a:solidFill>
                  <a:srgbClr val="1F4E79"/>
                </a:solidFill>
              </a:rPr>
              <a:t>n</a:t>
            </a:r>
            <a:r>
              <a:rPr lang="en-US" sz="3000" dirty="0">
                <a:solidFill>
                  <a:srgbClr val="1F4E79"/>
                </a:solidFill>
              </a:rPr>
              <a:t> </a:t>
            </a:r>
            <a:r>
              <a:rPr lang="en-US" sz="3000" dirty="0" err="1">
                <a:solidFill>
                  <a:srgbClr val="1F4E79"/>
                </a:solidFill>
              </a:rPr>
              <a:t>putzen</a:t>
            </a:r>
            <a:r>
              <a:rPr lang="en-US" sz="3000" dirty="0">
                <a:solidFill>
                  <a:srgbClr val="1F4E79"/>
                </a:solidFill>
              </a:rPr>
              <a:t> das Fenst</a:t>
            </a:r>
            <a:r>
              <a:rPr lang="en-US" sz="3000" b="1" dirty="0">
                <a:solidFill>
                  <a:srgbClr val="DAA520"/>
                </a:solidFill>
              </a:rPr>
              <a:t>er</a:t>
            </a:r>
          </a:p>
        </p:txBody>
      </p:sp>
      <p:sp>
        <p:nvSpPr>
          <p:cNvPr id="51" name="Title 11">
            <a:extLst>
              <a:ext uri="{FF2B5EF4-FFF2-40B4-BE49-F238E27FC236}">
                <a16:creationId xmlns:a16="http://schemas.microsoft.com/office/drawing/2014/main" id="{B5631F65-BE5E-3242-8E2D-83ED19A14AC9}"/>
              </a:ext>
            </a:extLst>
          </p:cNvPr>
          <p:cNvSpPr txBox="1">
            <a:spLocks/>
          </p:cNvSpPr>
          <p:nvPr/>
        </p:nvSpPr>
        <p:spPr>
          <a:xfrm>
            <a:off x="1167922" y="3798677"/>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a:t>
            </a:r>
            <a:r>
              <a:rPr lang="en-US" sz="3000" b="1" dirty="0">
                <a:solidFill>
                  <a:srgbClr val="DAA520"/>
                </a:solidFill>
              </a:rPr>
              <a:t>er</a:t>
            </a:r>
            <a:r>
              <a:rPr lang="en-US" sz="3000" dirty="0">
                <a:solidFill>
                  <a:srgbClr val="1F4E79"/>
                </a:solidFill>
              </a:rPr>
              <a:t>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a:t>
            </a:r>
            <a:r>
              <a:rPr lang="en-US" sz="3000" b="1" dirty="0" err="1">
                <a:solidFill>
                  <a:srgbClr val="DAA520"/>
                </a:solidFill>
              </a:rPr>
              <a:t>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52" name="Title 11">
            <a:extLst>
              <a:ext uri="{FF2B5EF4-FFF2-40B4-BE49-F238E27FC236}">
                <a16:creationId xmlns:a16="http://schemas.microsoft.com/office/drawing/2014/main" id="{9004E99B-2D10-B348-8E8F-A7F5D4609C77}"/>
              </a:ext>
            </a:extLst>
          </p:cNvPr>
          <p:cNvSpPr txBox="1">
            <a:spLocks/>
          </p:cNvSpPr>
          <p:nvPr/>
        </p:nvSpPr>
        <p:spPr>
          <a:xfrm>
            <a:off x="1167922" y="4644080"/>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a:t>
            </a:r>
            <a:r>
              <a:rPr lang="en-US" sz="3000" b="1" dirty="0" err="1">
                <a:solidFill>
                  <a:srgbClr val="DAA520"/>
                </a:solidFill>
              </a:rPr>
              <a:t>er</a:t>
            </a:r>
            <a:r>
              <a:rPr lang="en-US" sz="3000" b="1" dirty="0">
                <a:solidFill>
                  <a:srgbClr val="1F4E79"/>
                </a:solidFill>
              </a:rPr>
              <a:t> </a:t>
            </a:r>
            <a:r>
              <a:rPr lang="en-US" sz="3000" dirty="0">
                <a:solidFill>
                  <a:srgbClr val="1F4E79"/>
                </a:solidFill>
              </a:rPr>
              <a:t>hat </a:t>
            </a:r>
            <a:r>
              <a:rPr lang="en-US" sz="3000" dirty="0" err="1">
                <a:solidFill>
                  <a:srgbClr val="1F4E79"/>
                </a:solidFill>
              </a:rPr>
              <a:t>leid</a:t>
            </a:r>
            <a:r>
              <a:rPr lang="en-US" sz="3000" b="1" dirty="0" err="1">
                <a:solidFill>
                  <a:srgbClr val="DAA520"/>
                </a:solidFill>
              </a:rPr>
              <a:t>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a:t>
            </a:r>
            <a:r>
              <a:rPr lang="en-US" sz="3000" b="1" u="sng" dirty="0" err="1">
                <a:solidFill>
                  <a:srgbClr val="DAA520"/>
                </a:solidFill>
              </a:rPr>
              <a:t>er</a:t>
            </a:r>
            <a:r>
              <a:rPr lang="en-US" sz="3000" dirty="0" err="1">
                <a:solidFill>
                  <a:srgbClr val="1F4E79"/>
                </a:solidFill>
              </a:rPr>
              <a:t>z</a:t>
            </a:r>
            <a:r>
              <a:rPr lang="en-US" sz="3000" dirty="0">
                <a:solidFill>
                  <a:srgbClr val="1F4E79"/>
                </a:solidFill>
              </a:rPr>
              <a:t>?</a:t>
            </a:r>
          </a:p>
        </p:txBody>
      </p:sp>
      <p:sp>
        <p:nvSpPr>
          <p:cNvPr id="53" name="Title 11">
            <a:extLst>
              <a:ext uri="{FF2B5EF4-FFF2-40B4-BE49-F238E27FC236}">
                <a16:creationId xmlns:a16="http://schemas.microsoft.com/office/drawing/2014/main" id="{009A3512-72BB-894C-9418-9D03EBB23641}"/>
              </a:ext>
            </a:extLst>
          </p:cNvPr>
          <p:cNvSpPr txBox="1">
            <a:spLocks/>
          </p:cNvSpPr>
          <p:nvPr/>
        </p:nvSpPr>
        <p:spPr>
          <a:xfrm>
            <a:off x="1167922" y="5476420"/>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err="1">
                <a:solidFill>
                  <a:srgbClr val="1F4E79"/>
                </a:solidFill>
              </a:rPr>
              <a:t>Fußballspiel</a:t>
            </a:r>
            <a:r>
              <a:rPr lang="en-US" sz="3000" b="1" dirty="0" err="1">
                <a:solidFill>
                  <a:srgbClr val="DAA520"/>
                </a:solidFill>
              </a:rPr>
              <a:t>er</a:t>
            </a:r>
            <a:r>
              <a:rPr lang="en-US" sz="3000" b="1" dirty="0">
                <a:solidFill>
                  <a:srgbClr val="DAA520"/>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a:t>
            </a:r>
            <a:r>
              <a:rPr lang="en-US" sz="3000" b="1" dirty="0" err="1">
                <a:solidFill>
                  <a:srgbClr val="DAA520"/>
                </a:solidFill>
              </a:rPr>
              <a:t>er</a:t>
            </a:r>
            <a:r>
              <a:rPr lang="en-US" sz="3000" dirty="0">
                <a:solidFill>
                  <a:srgbClr val="4472C4">
                    <a:lumMod val="50000"/>
                  </a:srgbClr>
                </a:solidFill>
              </a:rPr>
              <a:t> </a:t>
            </a:r>
            <a:r>
              <a:rPr lang="en-US" sz="3000" dirty="0" err="1">
                <a:solidFill>
                  <a:srgbClr val="1F4E79"/>
                </a:solidFill>
              </a:rPr>
              <a:t>hund</a:t>
            </a:r>
            <a:r>
              <a:rPr lang="en-US" sz="3000" b="1" dirty="0" err="1">
                <a:solidFill>
                  <a:srgbClr val="DAA520"/>
                </a:solidFill>
              </a:rPr>
              <a:t>er</a:t>
            </a:r>
            <a:r>
              <a:rPr lang="en-US" sz="3000" dirty="0" err="1">
                <a:solidFill>
                  <a:srgbClr val="1F4E79"/>
                </a:solidFill>
              </a:rPr>
              <a:t>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2" name="Title 1">
            <a:extLst>
              <a:ext uri="{FF2B5EF4-FFF2-40B4-BE49-F238E27FC236}">
                <a16:creationId xmlns:a16="http://schemas.microsoft.com/office/drawing/2014/main" id="{09992D9C-3B57-5246-A46A-2366AAE84BF0}"/>
              </a:ext>
            </a:extLst>
          </p:cNvPr>
          <p:cNvSpPr>
            <a:spLocks noGrp="1"/>
          </p:cNvSpPr>
          <p:nvPr>
            <p:ph type="title"/>
          </p:nvPr>
        </p:nvSpPr>
        <p:spPr>
          <a:xfrm>
            <a:off x="108023" y="294041"/>
            <a:ext cx="5801458" cy="727428"/>
          </a:xfrm>
        </p:spPr>
        <p:txBody>
          <a:bodyPr>
            <a:normAutofit/>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viele</a:t>
            </a:r>
            <a:r>
              <a:rPr lang="en-GB" sz="3600" b="1" dirty="0">
                <a:solidFill>
                  <a:schemeClr val="bg1"/>
                </a:solidFill>
              </a:rPr>
              <a:t> … ?</a:t>
            </a:r>
            <a:endParaRPr lang="en-US" sz="3600" dirty="0"/>
          </a:p>
        </p:txBody>
      </p:sp>
      <p:sp>
        <p:nvSpPr>
          <p:cNvPr id="3" name="Rectangle 2"/>
          <p:cNvSpPr/>
          <p:nvPr/>
        </p:nvSpPr>
        <p:spPr>
          <a:xfrm>
            <a:off x="6987507" y="274253"/>
            <a:ext cx="3871854" cy="954107"/>
          </a:xfrm>
          <a:prstGeom prst="rect">
            <a:avLst/>
          </a:prstGeom>
        </p:spPr>
        <p:txBody>
          <a:bodyPr wrap="square">
            <a:spAutoFit/>
          </a:bodyPr>
          <a:lstStyle/>
          <a:p>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Wie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viele</a:t>
            </a:r>
            <a:r>
              <a:rPr lang="en-GB" sz="2800" dirty="0">
                <a:solidFill>
                  <a:srgbClr val="1F4E79"/>
                </a:solidFill>
                <a:latin typeface="Century Gothic" panose="020B0502020202020204" pitchFamily="34" charset="0"/>
              </a:rPr>
              <a:t> [Stressed and unstressed –</a:t>
            </a:r>
            <a:r>
              <a:rPr lang="en-GB" sz="2800" dirty="0" err="1">
                <a:solidFill>
                  <a:srgbClr val="1F4E79"/>
                </a:solidFill>
                <a:latin typeface="Century Gothic" panose="020B0502020202020204" pitchFamily="34" charset="0"/>
              </a:rPr>
              <a:t>er</a:t>
            </a:r>
            <a:r>
              <a:rPr lang="en-GB" sz="2800" dirty="0">
                <a:solidFill>
                  <a:srgbClr val="1F4E79"/>
                </a:solidFill>
                <a:latin typeface="Century Gothic" panose="020B0502020202020204" pitchFamily="34" charset="0"/>
              </a:rPr>
              <a:t>]?</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2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46" grpId="0"/>
      <p:bldP spid="46" grpId="1"/>
      <p:bldP spid="47" grpId="0"/>
      <p:bldP spid="47" grpId="1"/>
      <p:bldP spid="48" grpId="0"/>
      <p:bldP spid="49" grpId="0"/>
      <p:bldP spid="50" grpId="0"/>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3226</Words>
  <Application>Microsoft Macintosh PowerPoint</Application>
  <PresentationFormat>Widescreen</PresentationFormat>
  <Paragraphs>468</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Office Theme</vt:lpstr>
      <vt:lpstr>German phonics collection</vt:lpstr>
      <vt:lpstr>Unstressed [-er]</vt:lpstr>
      <vt:lpstr>er </vt:lpstr>
      <vt:lpstr>er </vt:lpstr>
      <vt:lpstr>er </vt:lpstr>
      <vt:lpstr>er</vt:lpstr>
      <vt:lpstr>er</vt:lpstr>
      <vt:lpstr>er</vt:lpstr>
      <vt:lpstr>Wie viele … ?</vt:lpstr>
      <vt:lpstr>Unstressed [-er]</vt:lpstr>
      <vt:lpstr>er</vt:lpstr>
      <vt:lpstr>er</vt:lpstr>
      <vt:lpstr>er</vt:lpstr>
      <vt:lpstr>Phonetik</vt:lpstr>
      <vt:lpstr>Phonetik</vt:lpstr>
      <vt:lpstr>Unstressed [-er]</vt:lpstr>
      <vt:lpstr>Phonetik</vt:lpstr>
      <vt:lpstr>Unstressed [-er]</vt:lpstr>
      <vt:lpstr>Phonetik</vt:lpstr>
      <vt:lpstr>Phonetik</vt:lpstr>
      <vt:lpstr>Unstressed [-er]</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11</cp:revision>
  <dcterms:created xsi:type="dcterms:W3CDTF">2021-02-12T13:41:40Z</dcterms:created>
  <dcterms:modified xsi:type="dcterms:W3CDTF">2023-02-08T11:44:00Z</dcterms:modified>
</cp:coreProperties>
</file>