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9" r:id="rId3"/>
    <p:sldId id="282" r:id="rId4"/>
    <p:sldId id="269" r:id="rId5"/>
    <p:sldId id="261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D9F2B-0C87-4646-BA78-AB56D14039F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97DE3-93C3-41CD-8289-1EA1388CC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1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IO-Images-1096650/?utm_source=link-attribution&amp;utm_medium=referral&amp;utm_campaign=image&amp;utm_content=148158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1481584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Artwork by Steve Clarke. All additional pictures selected are available under a Creative Commons license, no attribution required.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44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1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Word frequency: Information</a:t>
            </a:r>
            <a:r>
              <a:rPr lang="en-GB" baseline="0" dirty="0"/>
              <a:t> [465] </a:t>
            </a:r>
            <a:r>
              <a:rPr lang="en-GB" b="1" baseline="0" dirty="0"/>
              <a:t>Organisation</a:t>
            </a:r>
            <a:r>
              <a:rPr lang="en-GB" baseline="0" dirty="0"/>
              <a:t> [1114] </a:t>
            </a:r>
            <a:r>
              <a:rPr lang="en-GB" b="1" baseline="0" dirty="0"/>
              <a:t>Situation</a:t>
            </a:r>
            <a:r>
              <a:rPr lang="en-GB" baseline="0" dirty="0"/>
              <a:t> [423] </a:t>
            </a:r>
            <a:r>
              <a:rPr lang="en-GB" b="1" baseline="0" dirty="0"/>
              <a:t>international</a:t>
            </a:r>
            <a:r>
              <a:rPr lang="en-GB" baseline="0" dirty="0"/>
              <a:t> [426] </a:t>
            </a:r>
            <a:r>
              <a:rPr lang="en-GB" b="1" baseline="0" dirty="0"/>
              <a:t>Nation</a:t>
            </a:r>
            <a:r>
              <a:rPr lang="en-GB" baseline="0" dirty="0"/>
              <a:t> [1734] </a:t>
            </a:r>
            <a:r>
              <a:rPr lang="en-GB" b="1" baseline="0" dirty="0"/>
              <a:t>Definition</a:t>
            </a:r>
            <a:r>
              <a:rPr lang="en-GB" baseline="0" dirty="0"/>
              <a:t> [1057] </a:t>
            </a:r>
            <a:r>
              <a:rPr lang="en-GB" b="1" baseline="0" dirty="0"/>
              <a:t>Integration</a:t>
            </a:r>
            <a:r>
              <a:rPr lang="en-GB" baseline="0" dirty="0"/>
              <a:t> [1282] </a:t>
            </a:r>
            <a:r>
              <a:rPr lang="en-GB" b="1" baseline="0" dirty="0"/>
              <a:t>Tradition </a:t>
            </a:r>
            <a:r>
              <a:rPr lang="en-GB" baseline="0" dirty="0"/>
              <a:t>[1650] </a:t>
            </a:r>
            <a:br>
              <a:rPr lang="en-GB" baseline="0" dirty="0"/>
            </a:br>
            <a:endParaRPr lang="en-GB" baseline="0" dirty="0"/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IO-Images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GB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D356F-EBCC-4AA5-B602-4B66E6474D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11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3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listen to and writing words with –ion.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on the number to hear the word.</a:t>
            </a:r>
          </a:p>
          <a:p>
            <a:r>
              <a:rPr lang="en-GB" dirty="0"/>
              <a:t>2. Write down what you hear.</a:t>
            </a:r>
          </a:p>
          <a:p>
            <a:r>
              <a:rPr lang="en-GB" dirty="0"/>
              <a:t>3. Click to check answers.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Transcript:</a:t>
            </a:r>
            <a:br>
              <a:rPr lang="en-GB" dirty="0"/>
            </a:br>
            <a:r>
              <a:rPr lang="en-GB" dirty="0"/>
              <a:t>1. die Position</a:t>
            </a:r>
            <a:br>
              <a:rPr lang="en-GB" dirty="0"/>
            </a:br>
            <a:r>
              <a:rPr lang="en-GB" dirty="0"/>
              <a:t>2. national</a:t>
            </a:r>
            <a:br>
              <a:rPr lang="en-GB" dirty="0"/>
            </a:br>
            <a:r>
              <a:rPr lang="en-GB" dirty="0"/>
              <a:t>3. die Generation</a:t>
            </a:r>
            <a:br>
              <a:rPr lang="en-GB" dirty="0"/>
            </a:br>
            <a:r>
              <a:rPr lang="en-GB" dirty="0"/>
              <a:t>4. </a:t>
            </a:r>
            <a:r>
              <a:rPr lang="en-GB" dirty="0" err="1"/>
              <a:t>traditionell</a:t>
            </a:r>
            <a:br>
              <a:rPr lang="en-GB" dirty="0"/>
            </a:br>
            <a:r>
              <a:rPr lang="en-GB" dirty="0"/>
              <a:t>5. die </a:t>
            </a:r>
            <a:r>
              <a:rPr lang="en-GB" dirty="0" err="1"/>
              <a:t>Reaktion</a:t>
            </a:r>
            <a:br>
              <a:rPr lang="en-GB" dirty="0"/>
            </a:br>
            <a:r>
              <a:rPr lang="en-GB" dirty="0"/>
              <a:t>6. die </a:t>
            </a:r>
            <a:r>
              <a:rPr lang="en-GB" dirty="0" err="1"/>
              <a:t>Funktion</a:t>
            </a:r>
            <a:br>
              <a:rPr lang="en-GB" dirty="0"/>
            </a:br>
            <a:r>
              <a:rPr lang="en-GB" dirty="0"/>
              <a:t>7. die </a:t>
            </a:r>
            <a:r>
              <a:rPr lang="en-GB" dirty="0" err="1"/>
              <a:t>Produktion</a:t>
            </a:r>
            <a:br>
              <a:rPr lang="en-GB" dirty="0"/>
            </a:br>
            <a:r>
              <a:rPr lang="en-GB" dirty="0"/>
              <a:t>8. die </a:t>
            </a:r>
            <a:r>
              <a:rPr lang="en-GB" dirty="0" err="1"/>
              <a:t>Konzentration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i="1" baseline="0" dirty="0"/>
              <a:t>Position [944] national [891] Generation [1153] </a:t>
            </a:r>
            <a:r>
              <a:rPr lang="en-GB" i="1" baseline="0" dirty="0" err="1"/>
              <a:t>traditionell</a:t>
            </a:r>
            <a:r>
              <a:rPr lang="en-GB" i="1" baseline="0" dirty="0"/>
              <a:t> [1555]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(2006).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28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77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99FB-F6D1-4C20-A44D-30E7D2586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EE4BE-21D6-49E2-A8BF-1F006F33B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10FDE-9DE8-4D22-8AC9-C07F77F1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D988-7F93-4C4B-AC3C-A24036A866A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E8C8B-3361-4680-9B3E-F4A7C5A5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7042A-7951-4140-863C-BDDF970E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AB7D-B385-4629-929E-437FF1CA2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9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7F0B-03B2-45CC-B529-42A85B61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FE0BE-6918-4220-BC05-86F66974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C95F2-73B9-4043-8913-07FED419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D988-7F93-4C4B-AC3C-A24036A866A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66490-BB6B-4BCF-801E-A19E4266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13593-D979-437A-A44A-1C66B5B9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AB7D-B385-4629-929E-437FF1CA2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6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12635-BED9-468C-A471-BB7EAAED0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560FA-F30C-4246-B2C0-6CFE2FF10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3CCEB-8C1F-476B-99CA-8B7E00C9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D988-7F93-4C4B-AC3C-A24036A866A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9E5BF-72AC-4AFD-A097-30D823ED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E6DB-35A1-4B14-88D4-666AAF42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AB7D-B385-4629-929E-437FF1CA2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312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357697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6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998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60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70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3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135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59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44C6-5EAD-4F87-B4FF-67AD6758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9C1A-C7F5-4227-AA1A-00FBF54B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7655-C95F-4CAA-B4CF-B526F85F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D988-7F93-4C4B-AC3C-A24036A866A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2B099-DC4A-4861-9334-0EC756FC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1F0A9-04D3-4C06-BB29-EBBE1748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AB7D-B385-4629-929E-437FF1CA2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78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388469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31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56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56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303-2AD2-4166-9BA0-80DA70C2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050C2-D8CA-446C-B88C-274C3FA8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423BE-4DFB-4615-BEEC-626A08F4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D988-7F93-4C4B-AC3C-A24036A866A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57C46-DB42-4824-A3AE-98352F99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D065-1A59-4D07-BC51-8B7DEE5C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AB7D-B385-4629-929E-437FF1CA2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8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ACDE-1545-429A-8EAF-B28800FF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0E590-2BAB-45C9-B4E3-E438C76FB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4DF21-FF7E-4DB9-BDE6-A27CF8512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78083-07C5-49A8-88B9-4BECA610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D988-7F93-4C4B-AC3C-A24036A866A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DD5A8-5412-4898-9967-4C727E1F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EE3B4-75D5-49F1-89CE-A0D18E48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AB7D-B385-4629-929E-437FF1CA2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9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B16E-CB85-4D4C-9553-403C406D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18FB7-00BE-41DE-AAEE-1371F706F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85266-B59A-432C-922F-187E115AA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F38E6-F17A-4FE4-9A6F-23FF1FCA6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745E2-0EC3-4DF3-87C0-A756CF243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E69F8-BB01-46AD-969E-9EF6E14C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D988-7F93-4C4B-AC3C-A24036A866A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E6400-D51E-4C88-865C-62BBF0B3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85FC3-886E-468F-9584-94541045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AB7D-B385-4629-929E-437FF1CA2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3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22B3-1361-4EC1-A7B2-8D3FAA6D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D4B57-6241-4E95-A3C7-8B957078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D988-7F93-4C4B-AC3C-A24036A866A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437A6-3EF9-4162-B5CF-B7E2647A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C0DFD-D5A2-4919-9C99-B9DDCF99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AB7D-B385-4629-929E-437FF1CA2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8B0F0-4B04-4E20-A2F8-11B91FA8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D988-7F93-4C4B-AC3C-A24036A866A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25F2E-63B2-44FA-81B9-95EAB7D7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E84E-B756-449D-AB12-62424626B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AB7D-B385-4629-929E-437FF1CA2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8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D158-647F-4956-BA27-81F8D0E5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7EAEE-CD3C-4D2F-B512-E07E7415D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DDCD9-EBF1-41B2-AACA-ED9961600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1E544-17CD-4DAE-AE3E-4FFD4445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D988-7F93-4C4B-AC3C-A24036A866A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51DC7-1248-42A1-8723-F2C98840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0E8CC-0996-4702-8604-84DB553F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AB7D-B385-4629-929E-437FF1CA2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4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F4EA-F026-4AD7-8B64-AFF2A6A0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88EB78-40A0-4C49-B0E0-CBF76F367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C89B0-CBCB-4F3E-A74A-08772D8EB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1CA60-0765-4DAA-889F-D75610E7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D988-7F93-4C4B-AC3C-A24036A866A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9F8BA-ED25-4DD8-B21D-D2EC64D2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50F8-EC5B-41E2-9FC4-AE37D700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AB7D-B385-4629-929E-437FF1CA2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8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38B443-7782-4E0C-8001-983D4116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BD41C-57A2-4EAE-BB2E-76EF7C776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4221E-9CC4-4FBE-9AB2-568D95BD7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D988-7F93-4C4B-AC3C-A24036A866A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58284-7BBC-4C47-82B6-89F735A01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7B4AA-E297-4E8B-ACE8-4D9ED99B1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AB7D-B385-4629-929E-437FF1CA2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0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8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audio" Target="../media/audio1.wav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BF0D5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58E7B9B-A11A-154E-80B4-563231C8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666" y="2452612"/>
            <a:ext cx="7751234" cy="1485422"/>
          </a:xfrm>
        </p:spPr>
        <p:txBody>
          <a:bodyPr anchor="t">
            <a:normAutofit/>
          </a:bodyPr>
          <a:lstStyle/>
          <a:p>
            <a:pPr algn="l"/>
            <a:r>
              <a:rPr lang="en-GB" sz="4000" b="1" dirty="0">
                <a:solidFill>
                  <a:prstClr val="white"/>
                </a:solidFill>
              </a:rPr>
              <a:t>German phonics collection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F2214FE-0DF5-6741-9332-4A2CB0FF9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817" y="3195323"/>
            <a:ext cx="7382608" cy="571756"/>
          </a:xfrm>
        </p:spPr>
        <p:txBody>
          <a:bodyPr/>
          <a:lstStyle/>
          <a:p>
            <a:pPr algn="l"/>
            <a:r>
              <a:rPr lang="en-GB" sz="3000" dirty="0">
                <a:solidFill>
                  <a:prstClr val="white"/>
                </a:solidFill>
              </a:rPr>
              <a:t>[-</a:t>
            </a:r>
            <a:r>
              <a:rPr lang="en-GB" sz="3000" dirty="0" err="1">
                <a:solidFill>
                  <a:prstClr val="white"/>
                </a:solidFill>
              </a:rPr>
              <a:t>tion</a:t>
            </a:r>
            <a:r>
              <a:rPr lang="en-GB" sz="3000" dirty="0">
                <a:solidFill>
                  <a:prstClr val="white"/>
                </a:solidFill>
              </a:rPr>
              <a:t>]</a:t>
            </a:r>
          </a:p>
          <a:p>
            <a:pPr algn="l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638AEC8F-C9FD-A549-80E9-260E66E632C7}"/>
              </a:ext>
            </a:extLst>
          </p:cNvPr>
          <p:cNvSpPr txBox="1">
            <a:spLocks/>
          </p:cNvSpPr>
          <p:nvPr/>
        </p:nvSpPr>
        <p:spPr>
          <a:xfrm>
            <a:off x="161930" y="5779725"/>
            <a:ext cx="4873709" cy="1078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Artwork: Steve Clarke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Date updated: 10 / 02 / 21</a:t>
            </a: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[-</a:t>
            </a:r>
            <a:r>
              <a:rPr lang="en-GB" sz="3600" b="1" dirty="0" err="1">
                <a:solidFill>
                  <a:schemeClr val="bg1"/>
                </a:solidFill>
              </a:rPr>
              <a:t>tion</a:t>
            </a:r>
            <a:r>
              <a:rPr lang="en-GB" sz="3600" b="1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Phonetik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28399" y="2556764"/>
            <a:ext cx="11313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Introduction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Y8 Term 1.2 Week 1 Slides </a:t>
            </a:r>
            <a:r>
              <a:rPr lang="en-US" sz="5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18; 20</a:t>
            </a:r>
            <a:endParaRPr kumimoji="0" lang="en-US" sz="540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17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76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  <a:sym typeface="Wingdings" panose="05000000000000000000" pitchFamily="2" charset="2"/>
              </a:rPr>
              <a:t> German  English</a:t>
            </a:r>
            <a:b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3941" y="1580861"/>
            <a:ext cx="4554649" cy="1058997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needs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information.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33732" y="1564576"/>
            <a:ext cx="5006975" cy="1012523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braucht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Information.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920465" y="1627335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36" y="3400113"/>
            <a:ext cx="5005441" cy="2552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Translate these sentences.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Was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die Definition von Integration?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The nation has lots of traditions.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72781" y="3179273"/>
            <a:ext cx="5728875" cy="29945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would the following words be in German?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situation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organisation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international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one and write a sentence in German.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51" y="5427440"/>
            <a:ext cx="731881" cy="74639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39899" y="652065"/>
            <a:ext cx="11512202" cy="803714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Many German words are cognates ending in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-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DFD04-0EE5-4608-A7E4-12ED409242F7}"/>
              </a:ext>
            </a:extLst>
          </p:cNvPr>
          <p:cNvSpPr txBox="1"/>
          <p:nvPr/>
        </p:nvSpPr>
        <p:spPr>
          <a:xfrm>
            <a:off x="9238726" y="331671"/>
            <a:ext cx="2562407" cy="923330"/>
          </a:xfrm>
          <a:prstGeom prst="rect">
            <a:avLst/>
          </a:prstGeom>
          <a:solidFill>
            <a:srgbClr val="FBF0D5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All German nouns ending in -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are feminine.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519929" y="1274285"/>
            <a:ext cx="2" cy="625244"/>
          </a:xfrm>
          <a:prstGeom prst="straightConnector1">
            <a:avLst/>
          </a:prstGeom>
          <a:ln w="38100">
            <a:solidFill>
              <a:srgbClr val="1150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3E04C40-AFE2-4607-9BF4-050753C658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75" y="2343280"/>
            <a:ext cx="1145912" cy="11459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A64108-3DD0-4724-ADCA-D32FB21AF619}"/>
              </a:ext>
            </a:extLst>
          </p:cNvPr>
          <p:cNvSpPr txBox="1"/>
          <p:nvPr/>
        </p:nvSpPr>
        <p:spPr>
          <a:xfrm>
            <a:off x="5344906" y="4091366"/>
            <a:ext cx="2562407" cy="923330"/>
          </a:xfrm>
          <a:prstGeom prst="rect">
            <a:avLst/>
          </a:prstGeom>
          <a:solidFill>
            <a:srgbClr val="FBF0D5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‘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 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in ‘</a:t>
            </a:r>
            <a:r>
              <a:rPr lang="en-GB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tion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’ is pronounced ‘</a:t>
            </a:r>
            <a:r>
              <a:rPr lang="en-GB" b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ts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’, like German ‘</a:t>
            </a:r>
            <a:r>
              <a:rPr lang="en-GB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z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’.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5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Phonetik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727095" y="247046"/>
            <a:ext cx="2230231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0899D-8A70-334E-8FB4-7B4C2291EFCB}"/>
              </a:ext>
            </a:extLst>
          </p:cNvPr>
          <p:cNvSpPr txBox="1"/>
          <p:nvPr/>
        </p:nvSpPr>
        <p:spPr>
          <a:xfrm>
            <a:off x="180000" y="1296000"/>
            <a:ext cx="556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Hör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Schreib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das Wort.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232AF71-A15C-4D84-A910-C88FF7DFF95A}"/>
              </a:ext>
            </a:extLst>
          </p:cNvPr>
          <p:cNvGraphicFramePr>
            <a:graphicFrameLocks noGrp="1"/>
          </p:cNvGraphicFramePr>
          <p:nvPr/>
        </p:nvGraphicFramePr>
        <p:xfrm>
          <a:off x="997839" y="1644544"/>
          <a:ext cx="3477127" cy="44946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5877">
                  <a:extLst>
                    <a:ext uri="{9D8B030D-6E8A-4147-A177-3AD203B41FA5}">
                      <a16:colId xmlns:a16="http://schemas.microsoft.com/office/drawing/2014/main" val="2607353726"/>
                    </a:ext>
                  </a:extLst>
                </a:gridCol>
                <a:gridCol w="2641250">
                  <a:extLst>
                    <a:ext uri="{9D8B030D-6E8A-4147-A177-3AD203B41FA5}">
                      <a16:colId xmlns:a16="http://schemas.microsoft.com/office/drawing/2014/main" val="1600817978"/>
                    </a:ext>
                  </a:extLst>
                </a:gridCol>
              </a:tblGrid>
              <a:tr h="497067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1E3764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1E3764"/>
                          </a:solidFill>
                        </a:rPr>
                        <a:t>Antworten</a:t>
                      </a:r>
                      <a:endParaRPr lang="en-GB" sz="2800" dirty="0">
                        <a:solidFill>
                          <a:srgbClr val="1E3764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431983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1E3764"/>
                          </a:solidFill>
                        </a:rPr>
                        <a:t>die Position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492714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1E3764"/>
                          </a:solidFill>
                        </a:rPr>
                        <a:t>national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458278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1E3764"/>
                          </a:solidFill>
                        </a:rPr>
                        <a:t>die Generation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313960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te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1E3764"/>
                          </a:solidFill>
                        </a:rPr>
                        <a:t>traditionell</a:t>
                      </a:r>
                      <a:endParaRPr lang="en-GB" sz="2000" dirty="0">
                        <a:solidFill>
                          <a:srgbClr val="1E3764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197191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1E3764"/>
                          </a:solidFill>
                        </a:rPr>
                        <a:t>die </a:t>
                      </a:r>
                      <a:r>
                        <a:rPr lang="en-GB" sz="2000" dirty="0" err="1">
                          <a:solidFill>
                            <a:srgbClr val="1E3764"/>
                          </a:solidFill>
                        </a:rPr>
                        <a:t>Reaktion</a:t>
                      </a:r>
                      <a:endParaRPr lang="en-GB" sz="2000" dirty="0">
                        <a:solidFill>
                          <a:srgbClr val="1E3764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389626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1E3764"/>
                          </a:solidFill>
                        </a:rPr>
                        <a:t>die </a:t>
                      </a:r>
                      <a:r>
                        <a:rPr lang="en-GB" sz="2000" dirty="0" err="1">
                          <a:solidFill>
                            <a:srgbClr val="1E3764"/>
                          </a:solidFill>
                        </a:rPr>
                        <a:t>Funktion</a:t>
                      </a:r>
                      <a:endParaRPr lang="en-GB" sz="2000" dirty="0">
                        <a:solidFill>
                          <a:srgbClr val="1E3764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931564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1E3764"/>
                          </a:solidFill>
                        </a:rPr>
                        <a:t>die </a:t>
                      </a:r>
                      <a:r>
                        <a:rPr lang="en-GB" sz="2000" dirty="0" err="1">
                          <a:solidFill>
                            <a:srgbClr val="1E3764"/>
                          </a:solidFill>
                        </a:rPr>
                        <a:t>Produktion</a:t>
                      </a:r>
                      <a:endParaRPr lang="en-GB" sz="2000" dirty="0">
                        <a:solidFill>
                          <a:srgbClr val="1E3764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1851735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1E3764"/>
                          </a:solidFill>
                        </a:rPr>
                        <a:t>die </a:t>
                      </a:r>
                      <a:r>
                        <a:rPr lang="en-GB" sz="2000" dirty="0" err="1">
                          <a:solidFill>
                            <a:srgbClr val="1E3764"/>
                          </a:solidFill>
                        </a:rPr>
                        <a:t>Konzentration</a:t>
                      </a:r>
                      <a:endParaRPr lang="en-GB" sz="2000" dirty="0">
                        <a:solidFill>
                          <a:srgbClr val="1E3764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6239533"/>
                  </a:ext>
                </a:extLst>
              </a:tr>
            </a:tbl>
          </a:graphicData>
        </a:graphic>
      </p:graphicFrame>
      <p:sp>
        <p:nvSpPr>
          <p:cNvPr id="7" name="Action Button: Custom 16">
            <a:hlinkClick r:id="" action="ppaction://noaction" highlightClick="1">
              <a:snd r:embed="rId5" name="19. 1. die Position.wav"/>
            </a:hlinkClick>
            <a:extLst>
              <a:ext uri="{FF2B5EF4-FFF2-40B4-BE49-F238E27FC236}">
                <a16:creationId xmlns:a16="http://schemas.microsoft.com/office/drawing/2014/main" id="{5FD6E4FF-539F-4760-814E-55598C1C2DDB}"/>
              </a:ext>
            </a:extLst>
          </p:cNvPr>
          <p:cNvSpPr/>
          <p:nvPr/>
        </p:nvSpPr>
        <p:spPr>
          <a:xfrm>
            <a:off x="1218288" y="2219503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 descr="text box hiding answer">
            <a:extLst>
              <a:ext uri="{FF2B5EF4-FFF2-40B4-BE49-F238E27FC236}">
                <a16:creationId xmlns:a16="http://schemas.microsoft.com/office/drawing/2014/main" id="{3E4EC8DF-06AE-49CE-BF29-25E0C866ADE2}"/>
              </a:ext>
            </a:extLst>
          </p:cNvPr>
          <p:cNvSpPr txBox="1"/>
          <p:nvPr/>
        </p:nvSpPr>
        <p:spPr>
          <a:xfrm>
            <a:off x="1872544" y="2280034"/>
            <a:ext cx="2155542" cy="274548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Action Button: Custom 16">
            <a:hlinkClick r:id="" action="ppaction://noaction" highlightClick="1">
              <a:snd r:embed="rId6" name="19. 2. national.wav"/>
            </a:hlinkClick>
            <a:extLst>
              <a:ext uri="{FF2B5EF4-FFF2-40B4-BE49-F238E27FC236}">
                <a16:creationId xmlns:a16="http://schemas.microsoft.com/office/drawing/2014/main" id="{6692EE58-E630-46E6-A13F-9EED37D45751}"/>
              </a:ext>
            </a:extLst>
          </p:cNvPr>
          <p:cNvSpPr/>
          <p:nvPr/>
        </p:nvSpPr>
        <p:spPr>
          <a:xfrm>
            <a:off x="1218288" y="2692137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 descr="text box hiding answer">
            <a:extLst>
              <a:ext uri="{FF2B5EF4-FFF2-40B4-BE49-F238E27FC236}">
                <a16:creationId xmlns:a16="http://schemas.microsoft.com/office/drawing/2014/main" id="{74885629-BF01-436A-822A-6BD1C9666300}"/>
              </a:ext>
            </a:extLst>
          </p:cNvPr>
          <p:cNvSpPr txBox="1"/>
          <p:nvPr/>
        </p:nvSpPr>
        <p:spPr>
          <a:xfrm>
            <a:off x="1872544" y="2806933"/>
            <a:ext cx="1150706" cy="307777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Action Button: Custom 16">
            <a:hlinkClick r:id="" action="ppaction://noaction" highlightClick="1">
              <a:snd r:embed="rId7" name="19. 3. die Generation.wav"/>
            </a:hlinkClick>
            <a:extLst>
              <a:ext uri="{FF2B5EF4-FFF2-40B4-BE49-F238E27FC236}">
                <a16:creationId xmlns:a16="http://schemas.microsoft.com/office/drawing/2014/main" id="{C0C202FC-1542-4780-9DFC-8BB7E0BA28B9}"/>
              </a:ext>
            </a:extLst>
          </p:cNvPr>
          <p:cNvSpPr/>
          <p:nvPr/>
        </p:nvSpPr>
        <p:spPr>
          <a:xfrm>
            <a:off x="1216210" y="3179972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 descr="text box hiding answer">
            <a:extLst>
              <a:ext uri="{FF2B5EF4-FFF2-40B4-BE49-F238E27FC236}">
                <a16:creationId xmlns:a16="http://schemas.microsoft.com/office/drawing/2014/main" id="{9E22FD00-897F-4908-9625-D940AC4640EE}"/>
              </a:ext>
            </a:extLst>
          </p:cNvPr>
          <p:cNvSpPr txBox="1"/>
          <p:nvPr/>
        </p:nvSpPr>
        <p:spPr>
          <a:xfrm>
            <a:off x="1866439" y="3302593"/>
            <a:ext cx="2155542" cy="307777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Action Button: Custom 16">
            <a:hlinkClick r:id="" action="ppaction://noaction" highlightClick="1">
              <a:snd r:embed="rId8" name="19. 4. traditionel.wav"/>
            </a:hlinkClick>
            <a:extLst>
              <a:ext uri="{FF2B5EF4-FFF2-40B4-BE49-F238E27FC236}">
                <a16:creationId xmlns:a16="http://schemas.microsoft.com/office/drawing/2014/main" id="{41EB665A-767B-44ED-BD79-DA284FAAC502}"/>
              </a:ext>
            </a:extLst>
          </p:cNvPr>
          <p:cNvSpPr/>
          <p:nvPr/>
        </p:nvSpPr>
        <p:spPr>
          <a:xfrm>
            <a:off x="1216210" y="3684995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7" name="TextBox 16" descr="text box hiding answer">
            <a:extLst>
              <a:ext uri="{FF2B5EF4-FFF2-40B4-BE49-F238E27FC236}">
                <a16:creationId xmlns:a16="http://schemas.microsoft.com/office/drawing/2014/main" id="{23FB5624-6371-4174-A7DD-578796A8EB49}"/>
              </a:ext>
            </a:extLst>
          </p:cNvPr>
          <p:cNvSpPr txBox="1"/>
          <p:nvPr/>
        </p:nvSpPr>
        <p:spPr>
          <a:xfrm>
            <a:off x="1885887" y="3794564"/>
            <a:ext cx="1701029" cy="307777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Action Button: Custom 16">
            <a:hlinkClick r:id="" action="ppaction://noaction" highlightClick="1">
              <a:snd r:embed="rId9" name="19. 5. die Reaktion.wav"/>
            </a:hlinkClick>
            <a:extLst>
              <a:ext uri="{FF2B5EF4-FFF2-40B4-BE49-F238E27FC236}">
                <a16:creationId xmlns:a16="http://schemas.microsoft.com/office/drawing/2014/main" id="{2B294356-DE60-4FBF-8B89-B0B6F49A333C}"/>
              </a:ext>
            </a:extLst>
          </p:cNvPr>
          <p:cNvSpPr/>
          <p:nvPr/>
        </p:nvSpPr>
        <p:spPr>
          <a:xfrm>
            <a:off x="1216210" y="4202533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0" name="TextBox 19" descr="text box hiding answer">
            <a:extLst>
              <a:ext uri="{FF2B5EF4-FFF2-40B4-BE49-F238E27FC236}">
                <a16:creationId xmlns:a16="http://schemas.microsoft.com/office/drawing/2014/main" id="{19CE9D31-E60F-4F0D-8C9B-FAE5461F17B1}"/>
              </a:ext>
            </a:extLst>
          </p:cNvPr>
          <p:cNvSpPr txBox="1"/>
          <p:nvPr/>
        </p:nvSpPr>
        <p:spPr>
          <a:xfrm>
            <a:off x="1885887" y="4290159"/>
            <a:ext cx="1701029" cy="369479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Action Button: Custom 16">
            <a:hlinkClick r:id="" action="ppaction://noaction" highlightClick="1">
              <a:snd r:embed="rId10" name="19. 6. die Funktion.wav"/>
            </a:hlinkClick>
            <a:extLst>
              <a:ext uri="{FF2B5EF4-FFF2-40B4-BE49-F238E27FC236}">
                <a16:creationId xmlns:a16="http://schemas.microsoft.com/office/drawing/2014/main" id="{1C49B627-3AC1-4123-86E2-C487211CF7AE}"/>
              </a:ext>
            </a:extLst>
          </p:cNvPr>
          <p:cNvSpPr/>
          <p:nvPr/>
        </p:nvSpPr>
        <p:spPr>
          <a:xfrm>
            <a:off x="1221004" y="4688459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3" name="TextBox 22" descr="text box hiding answer">
            <a:extLst>
              <a:ext uri="{FF2B5EF4-FFF2-40B4-BE49-F238E27FC236}">
                <a16:creationId xmlns:a16="http://schemas.microsoft.com/office/drawing/2014/main" id="{D52806A2-744B-4228-8288-8F91904E7C77}"/>
              </a:ext>
            </a:extLst>
          </p:cNvPr>
          <p:cNvSpPr txBox="1"/>
          <p:nvPr/>
        </p:nvSpPr>
        <p:spPr>
          <a:xfrm>
            <a:off x="1885887" y="4753822"/>
            <a:ext cx="1701028" cy="307777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Action Button: Custom 16">
            <a:hlinkClick r:id="" action="ppaction://noaction" highlightClick="1">
              <a:snd r:embed="rId11" name="19. 7. die Produktion.wav"/>
            </a:hlinkClick>
            <a:extLst>
              <a:ext uri="{FF2B5EF4-FFF2-40B4-BE49-F238E27FC236}">
                <a16:creationId xmlns:a16="http://schemas.microsoft.com/office/drawing/2014/main" id="{EE8BE994-F7C8-4324-9AB9-9F7FABE09287}"/>
              </a:ext>
            </a:extLst>
          </p:cNvPr>
          <p:cNvSpPr/>
          <p:nvPr/>
        </p:nvSpPr>
        <p:spPr>
          <a:xfrm>
            <a:off x="1226404" y="5171966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6" name="TextBox 25" descr="text box hiding answer">
            <a:extLst>
              <a:ext uri="{FF2B5EF4-FFF2-40B4-BE49-F238E27FC236}">
                <a16:creationId xmlns:a16="http://schemas.microsoft.com/office/drawing/2014/main" id="{588A58EC-9C93-41B2-B051-22A4E80CE2EC}"/>
              </a:ext>
            </a:extLst>
          </p:cNvPr>
          <p:cNvSpPr txBox="1"/>
          <p:nvPr/>
        </p:nvSpPr>
        <p:spPr>
          <a:xfrm>
            <a:off x="1866439" y="5256254"/>
            <a:ext cx="1878650" cy="369479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Action Button: Custom 16">
            <a:hlinkClick r:id="" action="ppaction://noaction" highlightClick="1">
              <a:snd r:embed="rId12" name="19. 8. die Konzentration.wav"/>
            </a:hlinkClick>
            <a:extLst>
              <a:ext uri="{FF2B5EF4-FFF2-40B4-BE49-F238E27FC236}">
                <a16:creationId xmlns:a16="http://schemas.microsoft.com/office/drawing/2014/main" id="{5F21D84A-2F5A-4132-84F2-07D2B0D37A72}"/>
              </a:ext>
            </a:extLst>
          </p:cNvPr>
          <p:cNvSpPr/>
          <p:nvPr/>
        </p:nvSpPr>
        <p:spPr>
          <a:xfrm>
            <a:off x="1216210" y="5681965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9" name="TextBox 28" descr="text box hiding answer">
            <a:extLst>
              <a:ext uri="{FF2B5EF4-FFF2-40B4-BE49-F238E27FC236}">
                <a16:creationId xmlns:a16="http://schemas.microsoft.com/office/drawing/2014/main" id="{86AB0D29-FC3D-40A5-82D8-0CBB2C3FFBB7}"/>
              </a:ext>
            </a:extLst>
          </p:cNvPr>
          <p:cNvSpPr txBox="1"/>
          <p:nvPr/>
        </p:nvSpPr>
        <p:spPr>
          <a:xfrm>
            <a:off x="1885886" y="5797576"/>
            <a:ext cx="2381313" cy="341664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AD45B76-EF4B-4B4F-B1F4-9EA81F91E9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756946"/>
            <a:ext cx="2325855" cy="240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Phonetik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28399" y="2556764"/>
            <a:ext cx="11313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Consolidation [1]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198E073-34D6-4868-9F15-A86DA9F91954}"/>
              </a:ext>
            </a:extLst>
          </p:cNvPr>
          <p:cNvSpPr txBox="1">
            <a:spLocks/>
          </p:cNvSpPr>
          <p:nvPr/>
        </p:nvSpPr>
        <p:spPr>
          <a:xfrm>
            <a:off x="0" y="294041"/>
            <a:ext cx="5971309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[-</a:t>
            </a:r>
            <a:r>
              <a:rPr lang="en-GB" sz="3600" dirty="0" err="1">
                <a:solidFill>
                  <a:schemeClr val="bg1"/>
                </a:solidFill>
              </a:rPr>
              <a:t>tion</a:t>
            </a:r>
            <a:r>
              <a:rPr lang="en-GB" sz="3600" dirty="0">
                <a:solidFill>
                  <a:schemeClr val="bg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35988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30C56D54-E4FF-5F4C-8EF5-67F0472108E4}" vid="{58D9219D-8935-764C-8920-A4625BC507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421</Words>
  <Application>Microsoft Office PowerPoint</Application>
  <PresentationFormat>Widescreen</PresentationFormat>
  <Paragraphs>64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1_Office Theme</vt:lpstr>
      <vt:lpstr>German phonics collection</vt:lpstr>
      <vt:lpstr>[-tion]</vt:lpstr>
      <vt:lpstr>English  German  English </vt:lpstr>
      <vt:lpstr>Phonetik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phonics collection</dc:title>
  <dc:creator>Charlotte Moss</dc:creator>
  <cp:lastModifiedBy>Charlotte Moss</cp:lastModifiedBy>
  <cp:revision>1</cp:revision>
  <dcterms:created xsi:type="dcterms:W3CDTF">2021-02-16T15:13:13Z</dcterms:created>
  <dcterms:modified xsi:type="dcterms:W3CDTF">2021-02-16T15:18:01Z</dcterms:modified>
</cp:coreProperties>
</file>