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82" r:id="rId3"/>
    <p:sldId id="428" r:id="rId4"/>
    <p:sldId id="429" r:id="rId5"/>
    <p:sldId id="430" r:id="rId6"/>
    <p:sldId id="431" r:id="rId7"/>
    <p:sldId id="432" r:id="rId8"/>
    <p:sldId id="433" r:id="rId9"/>
    <p:sldId id="270" r:id="rId10"/>
    <p:sldId id="426" r:id="rId11"/>
    <p:sldId id="427" r:id="rId12"/>
    <p:sldId id="284" r:id="rId13"/>
    <p:sldId id="4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0327F-86D9-4B2D-96BD-3429AA97D04E}" v="1" dt="2021-02-12T15:20:23.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B0452B61-5B2C-4E54-BB84-AD2571026D7B}" type="datetimeFigureOut">
              <a:rPr lang="en-GB" smtClean="0"/>
              <a:pPr/>
              <a:t>14/07/2022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148799CD-077B-44A8-BAE8-A5919698C2A1}" type="slidenum">
              <a:rPr lang="en-GB" smtClean="0"/>
              <a:pPr/>
              <a:t>‹#›</a:t>
            </a:fld>
            <a:endParaRPr lang="en-GB" dirty="0"/>
          </a:p>
        </p:txBody>
      </p:sp>
    </p:spTree>
    <p:extLst>
      <p:ext uri="{BB962C8B-B14F-4D97-AF65-F5344CB8AC3E}">
        <p14:creationId xmlns:p14="http://schemas.microsoft.com/office/powerpoint/2010/main" val="291444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strike="noStrike" kern="1200" dirty="0">
                <a:solidFill>
                  <a:schemeClr val="tx1"/>
                </a:solidFill>
                <a:effectLst/>
                <a:ea typeface="+mn-ea"/>
                <a:cs typeface="+mn-cs"/>
              </a:rPr>
              <a:t>Artwork by Steve Clarke. All additional pictures selected are available under a Creative Commons license, no attribution required.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a faster version of the previous slide.</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50856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is a still faster version of the previous slide.</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3223401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8229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5 minutes</a:t>
            </a:r>
            <a:br>
              <a:rPr lang="en-GB" dirty="0"/>
            </a:br>
            <a:br>
              <a:rPr lang="en-GB" b="1" dirty="0"/>
            </a:br>
            <a:r>
              <a:rPr lang="en-GB" b="1" dirty="0"/>
              <a:t>Aim: </a:t>
            </a:r>
            <a:r>
              <a:rPr lang="en-GB" b="0" dirty="0"/>
              <a:t>to consolidate and extend knowledge of SSC [</a:t>
            </a:r>
            <a:r>
              <a:rPr lang="en-GB" b="0" dirty="0" err="1"/>
              <a:t>th</a:t>
            </a:r>
            <a:r>
              <a:rPr lang="en-GB" b="0" dirty="0"/>
              <a:t>].</a:t>
            </a:r>
            <a:br>
              <a:rPr lang="en-GB" dirty="0"/>
            </a:br>
            <a:br>
              <a:rPr lang="en-GB" dirty="0"/>
            </a:br>
            <a:r>
              <a:rPr lang="en-GB" b="1" dirty="0"/>
              <a:t>Procedure:</a:t>
            </a:r>
            <a:br>
              <a:rPr lang="en-GB" dirty="0"/>
            </a:br>
            <a:r>
              <a:rPr lang="en-GB" dirty="0"/>
              <a:t>1. Read the explanation with students.</a:t>
            </a:r>
          </a:p>
          <a:p>
            <a:r>
              <a:rPr lang="en-GB" dirty="0"/>
              <a:t>2. Click on the buttons to hear audio. Students transcribe the words they hear, noting separate syllables.</a:t>
            </a:r>
          </a:p>
          <a:p>
            <a:r>
              <a:rPr lang="en-GB" dirty="0"/>
              <a:t>3. Click to reveal answers.</a:t>
            </a:r>
          </a:p>
          <a:p>
            <a:br>
              <a:rPr lang="en-GB" dirty="0"/>
            </a:br>
            <a:br>
              <a:rPr lang="en-GB" dirty="0"/>
            </a:br>
            <a:r>
              <a:rPr lang="en-GB" b="1" baseline="0" dirty="0"/>
              <a:t>Word frequency of unknown words (1 is the most frequent word in German): </a:t>
            </a:r>
            <a:br>
              <a:rPr lang="en-GB" baseline="0" dirty="0"/>
            </a:br>
            <a:r>
              <a:rPr lang="en-GB" baseline="0" dirty="0" err="1"/>
              <a:t>Athlet</a:t>
            </a:r>
            <a:r>
              <a:rPr lang="en-GB" baseline="0" dirty="0"/>
              <a:t> [3316] </a:t>
            </a:r>
            <a:r>
              <a:rPr lang="en-GB" baseline="0" dirty="0" err="1"/>
              <a:t>Methode</a:t>
            </a:r>
            <a:r>
              <a:rPr lang="en-GB" baseline="0" dirty="0"/>
              <a:t> [796] </a:t>
            </a:r>
            <a:r>
              <a:rPr lang="en-GB" baseline="0" dirty="0" err="1"/>
              <a:t>Rathaus</a:t>
            </a:r>
            <a:r>
              <a:rPr lang="en-GB" baseline="0" dirty="0"/>
              <a:t> [3960] </a:t>
            </a:r>
            <a:r>
              <a:rPr lang="en-GB" baseline="0" dirty="0" err="1"/>
              <a:t>ethisch</a:t>
            </a:r>
            <a:r>
              <a:rPr lang="en-GB" baseline="0" dirty="0"/>
              <a:t> [4681] </a:t>
            </a:r>
            <a:r>
              <a:rPr lang="en-GB" baseline="0" dirty="0" err="1"/>
              <a:t>dorthin</a:t>
            </a:r>
            <a:r>
              <a:rPr lang="en-GB" baseline="0" dirty="0"/>
              <a:t> [2599] </a:t>
            </a:r>
            <a:r>
              <a:rPr lang="en-GB" baseline="0" dirty="0" err="1"/>
              <a:t>mithelfen</a:t>
            </a:r>
            <a:r>
              <a:rPr lang="en-GB" baseline="0" dirty="0"/>
              <a:t> [&gt;5009] </a:t>
            </a:r>
            <a:r>
              <a:rPr lang="en-GB" baseline="0" dirty="0" err="1"/>
              <a:t>ernsthaft</a:t>
            </a:r>
            <a:r>
              <a:rPr lang="en-GB" baseline="0" dirty="0"/>
              <a:t> [2551] </a:t>
            </a:r>
            <a:r>
              <a:rPr lang="en-GB" baseline="0" dirty="0" err="1"/>
              <a:t>Therapie</a:t>
            </a:r>
            <a:r>
              <a:rPr lang="en-GB" baseline="0" dirty="0"/>
              <a:t> [2484]</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428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1561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b="1" baseline="0" dirty="0" err="1"/>
              <a:t>th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b="1" dirty="0" err="1"/>
              <a:t>th</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Theater</a:t>
            </a:r>
            <a:r>
              <a:rPr lang="en-GB" sz="1200" dirty="0">
                <a:solidFill>
                  <a:schemeClr val="tx1"/>
                </a:solidFill>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mime the opening of a theatre’s curtains, by drawing your hands away from each other quickly, in front of your body. This is very much like the gesture for ‘play’ in charades.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b="1" dirty="0" err="1"/>
              <a:t>th</a:t>
            </a:r>
            <a:r>
              <a:rPr lang="en-GB" b="1" dirty="0"/>
              <a:t>] </a:t>
            </a:r>
            <a:r>
              <a:rPr lang="en-GB" baseline="0" dirty="0"/>
              <a:t>sound, pronouncing </a:t>
            </a:r>
            <a:r>
              <a:rPr lang="en-GB" b="0" baseline="0" dirty="0"/>
              <a:t>”</a:t>
            </a:r>
            <a:r>
              <a:rPr lang="en-GB" b="1" baseline="0" dirty="0" err="1"/>
              <a:t>Theater</a:t>
            </a:r>
            <a:r>
              <a:rPr lang="en-GB" sz="1200" dirty="0">
                <a:solidFill>
                  <a:schemeClr val="tx1"/>
                </a:solidFill>
              </a:rPr>
              <a:t>”</a:t>
            </a:r>
            <a:r>
              <a:rPr lang="en-GB" sz="1200" baseline="0" dirty="0">
                <a:solidFill>
                  <a:schemeClr val="tx1"/>
                </a:solidFill>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sz="1200" b="1" baseline="0" dirty="0" err="1"/>
              <a:t>Theater</a:t>
            </a:r>
            <a:r>
              <a:rPr lang="en-GB" sz="1200" b="0" baseline="0" dirty="0"/>
              <a:t> [725</a:t>
            </a:r>
            <a:r>
              <a:rPr lang="en-GB" sz="1200" baseline="0" dirty="0"/>
              <a:t>]</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2434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29447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7361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b="1" baseline="0" dirty="0" err="1"/>
              <a:t>th</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a:t>
            </a:r>
            <a:r>
              <a:rPr lang="en-GB" b="1" baseline="0" dirty="0" err="1"/>
              <a:t>th</a:t>
            </a:r>
            <a:r>
              <a:rPr lang="en-GB" b="1" baseline="0" dirty="0"/>
              <a:t>] </a:t>
            </a:r>
            <a:r>
              <a:rPr lang="en-GB" baseline="0" dirty="0"/>
              <a:t>and then the </a:t>
            </a:r>
            <a:r>
              <a:rPr lang="en-GB" b="1" baseline="0" dirty="0"/>
              <a:t>source</a:t>
            </a:r>
            <a:r>
              <a:rPr lang="en-GB" baseline="0" dirty="0"/>
              <a:t> word again ‘</a:t>
            </a:r>
            <a:r>
              <a:rPr lang="en-GB" b="1" baseline="0" dirty="0" err="1"/>
              <a:t>Theater</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b="1" baseline="0" dirty="0" err="1"/>
              <a:t>Theater</a:t>
            </a:r>
            <a:r>
              <a:rPr lang="en-GB" sz="1200" b="0" baseline="0" dirty="0"/>
              <a:t> [725</a:t>
            </a:r>
            <a:r>
              <a:rPr lang="en-GB" sz="1200" baseline="0" dirty="0"/>
              <a:t>]; </a:t>
            </a:r>
            <a:r>
              <a:rPr lang="en-GB" sz="1200" b="1" baseline="0" dirty="0" err="1"/>
              <a:t>Theorie</a:t>
            </a:r>
            <a:r>
              <a:rPr lang="en-GB" sz="1200" b="1" baseline="0" dirty="0"/>
              <a:t> </a:t>
            </a:r>
            <a:r>
              <a:rPr lang="en-GB" sz="1200" b="0" baseline="0" dirty="0"/>
              <a:t>[&gt;4034] </a:t>
            </a:r>
            <a:r>
              <a:rPr lang="en-GB" sz="1200" b="1" baseline="0" dirty="0" err="1"/>
              <a:t>Methode</a:t>
            </a:r>
            <a:r>
              <a:rPr lang="en-GB" sz="1200" b="1" baseline="0" dirty="0"/>
              <a:t> </a:t>
            </a:r>
            <a:r>
              <a:rPr lang="en-GB" sz="1200" baseline="0" dirty="0"/>
              <a:t>[835]; </a:t>
            </a:r>
            <a:r>
              <a:rPr lang="en-GB" sz="1200" b="1" baseline="0" dirty="0" err="1"/>
              <a:t>Apotheke</a:t>
            </a:r>
            <a:r>
              <a:rPr lang="en-GB" sz="1200" b="1" baseline="0" dirty="0"/>
              <a:t> </a:t>
            </a:r>
            <a:r>
              <a:rPr lang="en-GB" sz="1200" baseline="0" dirty="0"/>
              <a:t>[&gt;4034]; </a:t>
            </a:r>
            <a:r>
              <a:rPr lang="en-GB" sz="1200" b="1" baseline="0" dirty="0" err="1"/>
              <a:t>Thema</a:t>
            </a:r>
            <a:r>
              <a:rPr lang="en-GB" sz="1200" b="1" baseline="0" dirty="0"/>
              <a:t> </a:t>
            </a:r>
            <a:r>
              <a:rPr lang="en-GB" sz="1200" baseline="0" dirty="0"/>
              <a:t>[328]; </a:t>
            </a:r>
            <a:r>
              <a:rPr lang="en-GB" sz="1200" b="1" baseline="0" dirty="0" err="1"/>
              <a:t>Bibliothek</a:t>
            </a:r>
            <a:r>
              <a:rPr lang="en-GB" sz="1200" b="1" baseline="0" dirty="0"/>
              <a:t> </a:t>
            </a:r>
            <a:r>
              <a:rPr lang="en-GB" sz="1200" baseline="0" dirty="0"/>
              <a:t>[927].</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6</a:t>
            </a:fld>
            <a:endParaRPr lang="en-GB"/>
          </a:p>
        </p:txBody>
      </p:sp>
    </p:spTree>
    <p:extLst>
      <p:ext uri="{BB962C8B-B14F-4D97-AF65-F5344CB8AC3E}">
        <p14:creationId xmlns:p14="http://schemas.microsoft.com/office/powerpoint/2010/main" val="395001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t>7</a:t>
            </a:fld>
            <a:endParaRPr lang="en-GB"/>
          </a:p>
        </p:txBody>
      </p:sp>
    </p:spTree>
    <p:extLst>
      <p:ext uri="{BB962C8B-B14F-4D97-AF65-F5344CB8AC3E}">
        <p14:creationId xmlns:p14="http://schemas.microsoft.com/office/powerpoint/2010/main" val="372183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fld id="{672843D9-4757-4631-B0CD-BAA271821DF5}" type="slidenum">
              <a:rPr lang="en-GB" smtClean="0"/>
              <a:t>8</a:t>
            </a:fld>
            <a:endParaRPr lang="en-GB"/>
          </a:p>
        </p:txBody>
      </p:sp>
    </p:spTree>
    <p:extLst>
      <p:ext uri="{BB962C8B-B14F-4D97-AF65-F5344CB8AC3E}">
        <p14:creationId xmlns:p14="http://schemas.microsoft.com/office/powerpoint/2010/main" val="54309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dirty="0"/>
              <a:t>In this exercise,</a:t>
            </a:r>
            <a:r>
              <a:rPr lang="en-GB" baseline="0" dirty="0"/>
              <a:t> students work in pairs to practise pronouncing a set of unknown cognate words containing SSC [</a:t>
            </a:r>
            <a:r>
              <a:rPr lang="en-GB" baseline="0" dirty="0" err="1"/>
              <a:t>th</a:t>
            </a:r>
            <a:r>
              <a:rPr lang="en-GB" baseline="0" dirty="0"/>
              <a:t>] in a given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b="1" baseline="0" dirty="0"/>
              <a:t> </a:t>
            </a:r>
            <a:r>
              <a:rPr lang="en-GB" b="0" baseline="0" dirty="0"/>
              <a:t>This is one of a set of three slides with different timer settings (this slide being the slowest). The speed of the exercise can be chosen to match the ability level of the class, or the teacher may wish to start with the slowest speed and increase gradually.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aseline="0" dirty="0"/>
              <a:t>1. Teacher explains to students that the part of the word in </a:t>
            </a:r>
            <a:r>
              <a:rPr lang="en-GB" b="1" baseline="0" dirty="0"/>
              <a:t>bold</a:t>
            </a:r>
            <a:r>
              <a:rPr lang="en-GB" b="0" baseline="0" dirty="0"/>
              <a:t> is the part that must be stressed. The stress position sometimes differs from English, so students must pay attention.</a:t>
            </a:r>
            <a:endParaRPr lang="en-GB" baseline="0" dirty="0"/>
          </a:p>
          <a:p>
            <a:r>
              <a:rPr lang="en-GB" baseline="0" dirty="0"/>
              <a:t>2. Teacher clicks ‘</a:t>
            </a:r>
            <a:r>
              <a:rPr lang="en-GB" baseline="0" dirty="0" err="1"/>
              <a:t>los</a:t>
            </a:r>
            <a:r>
              <a:rPr lang="en-GB" baseline="0" dirty="0"/>
              <a:t>’.</a:t>
            </a:r>
          </a:p>
          <a:p>
            <a:r>
              <a:rPr lang="en-GB" baseline="0" dirty="0"/>
              <a:t>3. Student A reads the list of words out loud to student B. Student B listens carefully to their partner’s pronunciation, and stops Student A if the [</a:t>
            </a:r>
            <a:r>
              <a:rPr lang="en-GB" baseline="0" dirty="0" err="1"/>
              <a:t>th</a:t>
            </a:r>
            <a:r>
              <a:rPr lang="en-GB" baseline="0" dirty="0"/>
              <a:t>] sound is pronounced the English way. They </a:t>
            </a:r>
            <a:r>
              <a:rPr lang="en-GB" b="1" baseline="0" dirty="0"/>
              <a:t>only</a:t>
            </a:r>
            <a:r>
              <a:rPr lang="en-GB" b="0" baseline="0" dirty="0"/>
              <a:t> stop their partner if the [</a:t>
            </a:r>
            <a:r>
              <a:rPr lang="en-GB" b="0" baseline="0" dirty="0" err="1"/>
              <a:t>th</a:t>
            </a:r>
            <a:r>
              <a:rPr lang="en-GB" b="0" baseline="0" dirty="0"/>
              <a:t>] is pronounced incorrectly. If an incorrect stress of other mispronunciation is noticed, the listening student should note this and correct it at the end of the round.</a:t>
            </a:r>
            <a:endParaRPr lang="en-GB" baseline="0" dirty="0"/>
          </a:p>
          <a:p>
            <a:r>
              <a:rPr lang="en-GB" baseline="0" dirty="0"/>
              <a:t>4. Students count how many words Student A managed to say correctly.</a:t>
            </a:r>
          </a:p>
          <a:p>
            <a:r>
              <a:rPr lang="en-GB" baseline="0" dirty="0"/>
              <a:t>5. Students swap roles. The student with the most points at the end is the winner.</a:t>
            </a:r>
          </a:p>
          <a:p>
            <a:r>
              <a:rPr lang="en-GB" baseline="0" dirty="0"/>
              <a:t>6. After two rounds, the teacher plays the correct pronunciation by clicking on the audio. Students repeat.</a:t>
            </a:r>
            <a:endParaRPr lang="en-GB"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strike="noStrike" kern="1200" cap="none" dirty="0">
                <a:solidFill>
                  <a:schemeClr val="tx1"/>
                </a:solidFill>
                <a:effectLst/>
                <a:ea typeface="Calibri"/>
                <a:cs typeface="Calibri"/>
                <a:sym typeface="Calibri"/>
              </a:rPr>
              <a:t>Word frequency (1 is the most frequent word in German): </a:t>
            </a:r>
          </a:p>
          <a:p>
            <a:r>
              <a:rPr lang="en-GB" b="1" baseline="0" dirty="0" err="1"/>
              <a:t>Rythmus</a:t>
            </a:r>
            <a:r>
              <a:rPr lang="en-GB" baseline="0" dirty="0"/>
              <a:t> [</a:t>
            </a:r>
            <a:r>
              <a:rPr kumimoji="0" lang="en-GB" sz="1200" u="none" strike="noStrike" kern="1200" cap="none" spc="0" normalizeH="0" baseline="0" noProof="0" dirty="0">
                <a:ln>
                  <a:noFill/>
                </a:ln>
                <a:solidFill>
                  <a:prstClr val="black"/>
                </a:solidFill>
                <a:effectLst/>
                <a:uLnTx/>
                <a:uFillTx/>
                <a:ea typeface="+mn-ea"/>
                <a:cs typeface="+mn-cs"/>
              </a:rPr>
              <a:t>&gt;4034</a:t>
            </a:r>
            <a:r>
              <a:rPr lang="en-GB" baseline="0" dirty="0"/>
              <a:t>], </a:t>
            </a:r>
            <a:r>
              <a:rPr lang="en-GB" sz="1200" b="1" baseline="0" dirty="0"/>
              <a:t>Thema </a:t>
            </a:r>
            <a:r>
              <a:rPr lang="en-GB" sz="1200" baseline="0" dirty="0"/>
              <a:t>[328]; </a:t>
            </a:r>
            <a:r>
              <a:rPr lang="en-GB" sz="1200" b="1" baseline="0" dirty="0" err="1"/>
              <a:t>Athlet</a:t>
            </a:r>
            <a:r>
              <a:rPr lang="en-GB" sz="1200" b="1" baseline="0" dirty="0"/>
              <a:t> </a:t>
            </a:r>
            <a:r>
              <a:rPr lang="en-GB" sz="1200" b="0" baseline="0" dirty="0"/>
              <a:t>[</a:t>
            </a:r>
            <a:r>
              <a:rPr kumimoji="0" lang="en-GB" sz="1200" u="none" strike="noStrike" kern="1200" cap="none" spc="0" normalizeH="0" baseline="0" noProof="0" dirty="0">
                <a:ln>
                  <a:noFill/>
                </a:ln>
                <a:solidFill>
                  <a:prstClr val="black"/>
                </a:solidFill>
                <a:effectLst/>
                <a:uLnTx/>
                <a:uFillTx/>
                <a:ea typeface="+mn-ea"/>
                <a:cs typeface="+mn-cs"/>
              </a:rPr>
              <a:t>&gt;4034</a:t>
            </a:r>
            <a:r>
              <a:rPr lang="en-GB" sz="1200" b="0" baseline="0" dirty="0"/>
              <a:t>]; </a:t>
            </a:r>
            <a:r>
              <a:rPr lang="en-GB" sz="1200" b="1" baseline="0" dirty="0"/>
              <a:t>Thermometer</a:t>
            </a:r>
            <a:r>
              <a:rPr lang="en-GB" sz="1200" b="0" baseline="0" dirty="0"/>
              <a:t> [</a:t>
            </a:r>
            <a:r>
              <a:rPr kumimoji="0" lang="en-GB" sz="1200" u="none" strike="noStrike" kern="1200" cap="none" spc="0" normalizeH="0" baseline="0" noProof="0" dirty="0">
                <a:ln>
                  <a:noFill/>
                </a:ln>
                <a:solidFill>
                  <a:prstClr val="black"/>
                </a:solidFill>
                <a:effectLst/>
                <a:uLnTx/>
                <a:uFillTx/>
                <a:ea typeface="+mn-ea"/>
                <a:cs typeface="+mn-cs"/>
              </a:rPr>
              <a:t>&gt;4034</a:t>
            </a:r>
            <a:r>
              <a:rPr lang="en-GB" sz="1200" b="0" baseline="0" dirty="0"/>
              <a:t>]; </a:t>
            </a:r>
            <a:r>
              <a:rPr lang="en-GB" sz="1200" b="1" baseline="0" dirty="0" err="1"/>
              <a:t>Thron</a:t>
            </a:r>
            <a:r>
              <a:rPr lang="en-GB" sz="1200" b="0" baseline="0" dirty="0"/>
              <a:t> [</a:t>
            </a:r>
            <a:r>
              <a:rPr kumimoji="0" lang="en-GB" sz="1200" u="none" strike="noStrike" kern="1200" cap="none" spc="0" normalizeH="0" baseline="0" noProof="0" dirty="0">
                <a:ln>
                  <a:noFill/>
                </a:ln>
                <a:solidFill>
                  <a:prstClr val="black"/>
                </a:solidFill>
                <a:effectLst/>
                <a:uLnTx/>
                <a:uFillTx/>
                <a:ea typeface="+mn-ea"/>
                <a:cs typeface="+mn-cs"/>
              </a:rPr>
              <a:t>&gt;4034</a:t>
            </a:r>
            <a:r>
              <a:rPr lang="en-GB" sz="1200" b="0" baseline="0" dirty="0"/>
              <a:t>]; </a:t>
            </a:r>
            <a:r>
              <a:rPr lang="en-GB" sz="1200" b="1" baseline="0" dirty="0" err="1"/>
              <a:t>Methode</a:t>
            </a:r>
            <a:r>
              <a:rPr lang="en-GB" sz="1200" b="1" baseline="0" dirty="0"/>
              <a:t> </a:t>
            </a:r>
            <a:r>
              <a:rPr lang="en-GB" sz="1200" baseline="0" dirty="0"/>
              <a:t>[835];</a:t>
            </a:r>
            <a:r>
              <a:rPr lang="en-GB" baseline="0" dirty="0"/>
              <a:t> </a:t>
            </a:r>
            <a:r>
              <a:rPr kumimoji="0" lang="en-GB" sz="1200" u="none" strike="noStrike" kern="1200" cap="none" spc="0" normalizeH="0" baseline="0" noProof="0" dirty="0" err="1">
                <a:ln>
                  <a:noFill/>
                </a:ln>
                <a:solidFill>
                  <a:prstClr val="black"/>
                </a:solidFill>
                <a:effectLst/>
                <a:uLnTx/>
                <a:uFillTx/>
                <a:ea typeface="+mn-ea"/>
                <a:cs typeface="+mn-cs"/>
              </a:rPr>
              <a:t>Apotheke</a:t>
            </a:r>
            <a:r>
              <a:rPr kumimoji="0" lang="en-GB" sz="1200" u="none" strike="noStrike" kern="1200" cap="none" spc="0" normalizeH="0" baseline="0" noProof="0" dirty="0">
                <a:ln>
                  <a:noFill/>
                </a:ln>
                <a:solidFill>
                  <a:prstClr val="black"/>
                </a:solidFill>
                <a:effectLst/>
                <a:uLnTx/>
                <a:uFillTx/>
                <a:ea typeface="+mn-ea"/>
                <a:cs typeface="+mn-cs"/>
              </a:rPr>
              <a:t> [&gt;4034]; </a:t>
            </a:r>
            <a:r>
              <a:rPr kumimoji="0" lang="en-GB" sz="1200" u="none" strike="noStrike" kern="1200" cap="none" spc="0" normalizeH="0" baseline="0" noProof="0" dirty="0" err="1">
                <a:ln>
                  <a:noFill/>
                </a:ln>
                <a:solidFill>
                  <a:prstClr val="black"/>
                </a:solidFill>
                <a:effectLst/>
                <a:uLnTx/>
                <a:uFillTx/>
                <a:ea typeface="+mn-ea"/>
                <a:cs typeface="+mn-cs"/>
              </a:rPr>
              <a:t>Diskothek</a:t>
            </a:r>
            <a:r>
              <a:rPr kumimoji="0" lang="en-GB" sz="1200" u="none" strike="noStrike" kern="1200" cap="none" spc="0" normalizeH="0" baseline="0" noProof="0" dirty="0">
                <a:ln>
                  <a:noFill/>
                </a:ln>
                <a:solidFill>
                  <a:prstClr val="black"/>
                </a:solidFill>
                <a:effectLst/>
                <a:uLnTx/>
                <a:uFillTx/>
                <a:ea typeface="+mn-ea"/>
                <a:cs typeface="+mn-cs"/>
              </a:rPr>
              <a:t> [&gt;4034]; </a:t>
            </a:r>
            <a:r>
              <a:rPr kumimoji="0" lang="en-GB" sz="1200" u="none" strike="noStrike" kern="1200" cap="none" spc="0" normalizeH="0" baseline="0" noProof="0" dirty="0" err="1">
                <a:ln>
                  <a:noFill/>
                </a:ln>
                <a:solidFill>
                  <a:prstClr val="black"/>
                </a:solidFill>
                <a:effectLst/>
                <a:uLnTx/>
                <a:uFillTx/>
                <a:ea typeface="+mn-ea"/>
                <a:cs typeface="+mn-cs"/>
              </a:rPr>
              <a:t>Ethik</a:t>
            </a:r>
            <a:r>
              <a:rPr kumimoji="0" lang="en-GB" sz="1200" u="none" strike="noStrike" kern="1200" cap="none" spc="0" normalizeH="0" baseline="0" noProof="0" dirty="0">
                <a:ln>
                  <a:noFill/>
                </a:ln>
                <a:solidFill>
                  <a:prstClr val="black"/>
                </a:solidFill>
                <a:effectLst/>
                <a:uLnTx/>
                <a:uFillTx/>
                <a:ea typeface="+mn-ea"/>
                <a:cs typeface="+mn-cs"/>
              </a:rPr>
              <a:t> [&gt;4034]; </a:t>
            </a:r>
            <a:r>
              <a:rPr lang="en-GB" sz="1200" b="1" baseline="0" dirty="0" err="1"/>
              <a:t>Theorie</a:t>
            </a:r>
            <a:r>
              <a:rPr lang="en-GB" sz="1200" b="1" baseline="0" dirty="0"/>
              <a:t> </a:t>
            </a:r>
            <a:r>
              <a:rPr lang="en-GB" sz="1200" b="0" baseline="0" dirty="0"/>
              <a:t>[&gt;4034]; </a:t>
            </a:r>
            <a:r>
              <a:rPr lang="en-GB" sz="1200" b="1" baseline="0" dirty="0" err="1"/>
              <a:t>Bibliothek</a:t>
            </a:r>
            <a:r>
              <a:rPr lang="en-GB" sz="1200" b="1" baseline="0" dirty="0"/>
              <a:t> </a:t>
            </a:r>
            <a:r>
              <a:rPr lang="en-GB" sz="1200" baseline="0" dirty="0"/>
              <a:t>[927]</a:t>
            </a:r>
            <a:br>
              <a:rPr lang="en-GB" sz="1200" baseline="0"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a:t>
            </a:r>
            <a:r>
              <a:rPr lang="en-GB" sz="1200" dirty="0">
                <a:solidFill>
                  <a:sysClr val="windowText" lastClr="000000"/>
                </a:solidFill>
                <a:effectLst/>
                <a:ea typeface="+mn-ea"/>
                <a:cs typeface="+mn-cs"/>
              </a:rPr>
              <a:t>Jones, R.L &amp; </a:t>
            </a:r>
            <a:r>
              <a:rPr lang="en-GB" sz="1200" dirty="0" err="1">
                <a:solidFill>
                  <a:sysClr val="windowText" lastClr="000000"/>
                </a:solidFill>
                <a:effectLst/>
                <a:ea typeface="+mn-ea"/>
                <a:cs typeface="+mn-cs"/>
              </a:rPr>
              <a:t>Tschirner</a:t>
            </a:r>
            <a:r>
              <a:rPr lang="en-GB" sz="1200" dirty="0">
                <a:solidFill>
                  <a:sysClr val="windowText" lastClr="000000"/>
                </a:solidFill>
                <a:effectLst/>
                <a:ea typeface="+mn-ea"/>
                <a:cs typeface="+mn-cs"/>
              </a:rPr>
              <a:t>, E. (2019). A frequency dictionary of German: Core vocabulary for learners. London: Routledge.</a:t>
            </a:r>
            <a:endParaRPr lang="en-GB" sz="1200" i="1" baseline="0" dirty="0">
              <a:solidFill>
                <a:sysClr val="windowText" lastClr="000000"/>
              </a:solidFill>
            </a:endParaRP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90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65C6-11DD-43C1-AECA-1CB08504B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604602-5EBF-4057-8625-7D624D08A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FCC9D1-1EEE-402A-968B-D7302BC5B543}"/>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5" name="Footer Placeholder 4">
            <a:extLst>
              <a:ext uri="{FF2B5EF4-FFF2-40B4-BE49-F238E27FC236}">
                <a16:creationId xmlns:a16="http://schemas.microsoft.com/office/drawing/2014/main" id="{3DD30798-2DF1-4E96-B8AC-8A507236F1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8E5D5-DE4F-4C05-A096-E176A6BED033}"/>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329305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12AD-9819-41BF-A4DA-BDFDB2A924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0A367D-53FB-480A-8CF8-FC75BE9F6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A0EF5-9E51-4FCA-9CFF-351FAFBE7150}"/>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5" name="Footer Placeholder 4">
            <a:extLst>
              <a:ext uri="{FF2B5EF4-FFF2-40B4-BE49-F238E27FC236}">
                <a16:creationId xmlns:a16="http://schemas.microsoft.com/office/drawing/2014/main" id="{59396DA2-874A-4473-9EFD-26005BBC4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495D4E-76D1-4837-8D0F-5FE208E7B955}"/>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57545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7FAEB-BC19-4708-9CA3-CEA9D8B645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06A1B-D4DB-4741-AC3D-CDA6E95352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A3763-9E60-4C8C-AABA-D5829D93F29C}"/>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5" name="Footer Placeholder 4">
            <a:extLst>
              <a:ext uri="{FF2B5EF4-FFF2-40B4-BE49-F238E27FC236}">
                <a16:creationId xmlns:a16="http://schemas.microsoft.com/office/drawing/2014/main" id="{795CF944-9DF2-438F-9691-C69B2ADC8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7AE76-7F13-4499-9523-758AF2BAE257}"/>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101162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4248-ECE6-413A-81AA-66A3380836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7BF929-9748-4712-BCAB-E121E89A0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34227-FDAC-4B9E-9537-09C221B2A2C1}"/>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5" name="Footer Placeholder 4">
            <a:extLst>
              <a:ext uri="{FF2B5EF4-FFF2-40B4-BE49-F238E27FC236}">
                <a16:creationId xmlns:a16="http://schemas.microsoft.com/office/drawing/2014/main" id="{EECC2AF3-B6BB-4FFE-8ACC-2C4548506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056DD3-23E7-480C-84D1-AFA598339B2C}"/>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91873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827C-495C-4609-BE66-4017562F6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BCA7C2-30B8-46F3-8DA5-92AE9D0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91A76-6F94-494A-92D0-06AA7313D95C}"/>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5" name="Footer Placeholder 4">
            <a:extLst>
              <a:ext uri="{FF2B5EF4-FFF2-40B4-BE49-F238E27FC236}">
                <a16:creationId xmlns:a16="http://schemas.microsoft.com/office/drawing/2014/main" id="{40D38E50-28BB-4B86-B7E1-2B579E712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493E7-43C9-4A4A-B6A2-2D2A7657A48B}"/>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382025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0C1B-8E27-4200-907E-5EAF0E2C5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E9D3F-7862-437F-80EA-0D4ACC01BF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21F4D5-EAE8-44AA-9416-10B16D83B4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3AB3A3-8BDB-43D2-A242-8B8E90356215}"/>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6" name="Footer Placeholder 5">
            <a:extLst>
              <a:ext uri="{FF2B5EF4-FFF2-40B4-BE49-F238E27FC236}">
                <a16:creationId xmlns:a16="http://schemas.microsoft.com/office/drawing/2014/main" id="{0DEE9D25-7261-43FC-8A1E-395EE14778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5E7FCE-B4CC-4900-A8F9-8246A1F23FEA}"/>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345239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85B2-F91A-43D9-94EF-44A84F628B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308B73-E97D-4E64-9C70-19D7FC7FB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08AF4-05AD-4182-BA4F-D196E8692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551C12-DB01-4824-A441-18939F80B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4B8369-73B9-4BFB-9080-D7F65B0C5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D54DA3-809D-46F8-AC3A-5F09E37A07E3}"/>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8" name="Footer Placeholder 7">
            <a:extLst>
              <a:ext uri="{FF2B5EF4-FFF2-40B4-BE49-F238E27FC236}">
                <a16:creationId xmlns:a16="http://schemas.microsoft.com/office/drawing/2014/main" id="{4B7B27A2-93F6-405D-8229-AFDCBCCB4E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630713-D49A-4FA2-BBA8-75EE123C7E8D}"/>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112194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1C0A-6DD5-4CAB-AF07-C094053590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817243-49DB-4DAC-AB1A-3D99C7668DAB}"/>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4" name="Footer Placeholder 3">
            <a:extLst>
              <a:ext uri="{FF2B5EF4-FFF2-40B4-BE49-F238E27FC236}">
                <a16:creationId xmlns:a16="http://schemas.microsoft.com/office/drawing/2014/main" id="{13CC3835-EFAC-4F8C-8BFB-6AE288C86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F27AE0-B6B9-4099-8155-0B4E96EDC162}"/>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237295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E18DF-D256-48B6-B271-226264BE8954}"/>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3" name="Footer Placeholder 2">
            <a:extLst>
              <a:ext uri="{FF2B5EF4-FFF2-40B4-BE49-F238E27FC236}">
                <a16:creationId xmlns:a16="http://schemas.microsoft.com/office/drawing/2014/main" id="{4ECBABB6-DDDC-49A9-8B36-0F971CEF1E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94F2B9B-9833-4203-BC6C-F38AEAAA5471}"/>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410120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B6EA-B114-405F-805B-8DB70ED2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D8BAC4-C794-46B6-A49B-9C26F4BF8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A538BB-F633-4411-A414-C1EBE2416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52E07-6758-4ECF-9BF5-8E038EFBA9AA}"/>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6" name="Footer Placeholder 5">
            <a:extLst>
              <a:ext uri="{FF2B5EF4-FFF2-40B4-BE49-F238E27FC236}">
                <a16:creationId xmlns:a16="http://schemas.microsoft.com/office/drawing/2014/main" id="{91B96BC0-2519-4C20-9654-12B626DB3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B9ECB-37AE-4914-AE96-CFFA6211A38F}"/>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26696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BF79-C849-4C99-BCE6-C5E067A70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61F968-019C-4622-B60C-9758A5695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01CDF5-76B0-4881-9594-5BB03E1BC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92D42-A8A8-4FF5-9D74-C62EE1994C1E}"/>
              </a:ext>
            </a:extLst>
          </p:cNvPr>
          <p:cNvSpPr>
            <a:spLocks noGrp="1"/>
          </p:cNvSpPr>
          <p:nvPr>
            <p:ph type="dt" sz="half" idx="10"/>
          </p:nvPr>
        </p:nvSpPr>
        <p:spPr/>
        <p:txBody>
          <a:bodyPr/>
          <a:lstStyle/>
          <a:p>
            <a:fld id="{EB35BC50-3AEA-4D18-A481-92FABB9F0720}" type="datetimeFigureOut">
              <a:rPr lang="en-GB" smtClean="0"/>
              <a:t>14/07/2022</a:t>
            </a:fld>
            <a:endParaRPr lang="en-GB"/>
          </a:p>
        </p:txBody>
      </p:sp>
      <p:sp>
        <p:nvSpPr>
          <p:cNvPr id="6" name="Footer Placeholder 5">
            <a:extLst>
              <a:ext uri="{FF2B5EF4-FFF2-40B4-BE49-F238E27FC236}">
                <a16:creationId xmlns:a16="http://schemas.microsoft.com/office/drawing/2014/main" id="{B47A8EAA-8336-46CE-B0B8-6144988BC1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8B7B2D-3F0C-4B27-8E91-C447933A8534}"/>
              </a:ext>
            </a:extLst>
          </p:cNvPr>
          <p:cNvSpPr>
            <a:spLocks noGrp="1"/>
          </p:cNvSpPr>
          <p:nvPr>
            <p:ph type="sldNum" sz="quarter" idx="12"/>
          </p:nvPr>
        </p:nvSpPr>
        <p:spPr/>
        <p:txBody>
          <a:bodyPr/>
          <a:lstStyle/>
          <a:p>
            <a:fld id="{F12234BB-018D-4E82-9971-03982772B24C}" type="slidenum">
              <a:rPr lang="en-GB" smtClean="0"/>
              <a:t>‹#›</a:t>
            </a:fld>
            <a:endParaRPr lang="en-GB"/>
          </a:p>
        </p:txBody>
      </p:sp>
    </p:spTree>
    <p:extLst>
      <p:ext uri="{BB962C8B-B14F-4D97-AF65-F5344CB8AC3E}">
        <p14:creationId xmlns:p14="http://schemas.microsoft.com/office/powerpoint/2010/main" val="220090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C90BD-D5EC-4350-BF47-5799AB584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AA4E14-C85B-479F-8F8C-238F3478D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3AA9270-602E-4F53-B3BC-7C136454F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EB35BC50-3AEA-4D18-A481-92FABB9F0720}" type="datetimeFigureOut">
              <a:rPr lang="en-GB" smtClean="0"/>
              <a:pPr/>
              <a:t>14/07/2022</a:t>
            </a:fld>
            <a:endParaRPr lang="en-GB" dirty="0"/>
          </a:p>
        </p:txBody>
      </p:sp>
      <p:sp>
        <p:nvSpPr>
          <p:cNvPr id="5" name="Footer Placeholder 4">
            <a:extLst>
              <a:ext uri="{FF2B5EF4-FFF2-40B4-BE49-F238E27FC236}">
                <a16:creationId xmlns:a16="http://schemas.microsoft.com/office/drawing/2014/main" id="{2A9548A6-3D57-4EA8-BFCA-C1D166E90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673B6E5-8EC7-428D-8AE8-A01DE900EE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F12234BB-018D-4E82-9971-03982772B24C}" type="slidenum">
              <a:rPr lang="en-GB" smtClean="0"/>
              <a:pPr/>
              <a:t>‹#›</a:t>
            </a:fld>
            <a:endParaRPr lang="en-GB" dirty="0"/>
          </a:p>
        </p:txBody>
      </p:sp>
    </p:spTree>
    <p:extLst>
      <p:ext uri="{BB962C8B-B14F-4D97-AF65-F5344CB8AC3E}">
        <p14:creationId xmlns:p14="http://schemas.microsoft.com/office/powerpoint/2010/main" val="340178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2.png"/><Relationship Id="rId21" Type="http://schemas.openxmlformats.org/officeDocument/2006/relationships/audio" Target="../media/audio14.wav"/><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10.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audio" Target="../media/audio17.wav"/><Relationship Id="rId5" Type="http://schemas.openxmlformats.org/officeDocument/2006/relationships/image" Target="../media/image8.png"/><Relationship Id="rId15" Type="http://schemas.openxmlformats.org/officeDocument/2006/relationships/audio" Target="../media/audio8.wav"/><Relationship Id="rId23" Type="http://schemas.openxmlformats.org/officeDocument/2006/relationships/audio" Target="../media/audio16.wav"/><Relationship Id="rId28" Type="http://schemas.openxmlformats.org/officeDocument/2006/relationships/audio" Target="../media/audio21.wav"/><Relationship Id="rId10" Type="http://schemas.openxmlformats.org/officeDocument/2006/relationships/image" Target="../media/image13.png"/><Relationship Id="rId19" Type="http://schemas.openxmlformats.org/officeDocument/2006/relationships/audio" Target="../media/audio12.wav"/><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audio" Target="../media/audio15.wav"/><Relationship Id="rId27" Type="http://schemas.openxmlformats.org/officeDocument/2006/relationships/audio" Target="../media/audio20.wav"/></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2.png"/><Relationship Id="rId21" Type="http://schemas.openxmlformats.org/officeDocument/2006/relationships/audio" Target="../media/audio14.wav"/><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11.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audio" Target="../media/audio17.wav"/><Relationship Id="rId5" Type="http://schemas.openxmlformats.org/officeDocument/2006/relationships/image" Target="../media/image8.png"/><Relationship Id="rId15" Type="http://schemas.openxmlformats.org/officeDocument/2006/relationships/audio" Target="../media/audio8.wav"/><Relationship Id="rId23" Type="http://schemas.openxmlformats.org/officeDocument/2006/relationships/audio" Target="../media/audio16.wav"/><Relationship Id="rId28" Type="http://schemas.openxmlformats.org/officeDocument/2006/relationships/audio" Target="../media/audio21.wav"/><Relationship Id="rId10" Type="http://schemas.openxmlformats.org/officeDocument/2006/relationships/image" Target="../media/image13.png"/><Relationship Id="rId19" Type="http://schemas.openxmlformats.org/officeDocument/2006/relationships/audio" Target="../media/audio12.wav"/><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audio" Target="../media/audio15.wav"/><Relationship Id="rId27" Type="http://schemas.openxmlformats.org/officeDocument/2006/relationships/audio" Target="../media/audio20.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image" Target="../media/image19.jpeg"/><Relationship Id="rId1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audio" Target="../media/audio25.wav"/><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audio" Target="../media/audio24.wav"/><Relationship Id="rId11" Type="http://schemas.openxmlformats.org/officeDocument/2006/relationships/audio" Target="../media/audio29.wav"/><Relationship Id="rId5" Type="http://schemas.openxmlformats.org/officeDocument/2006/relationships/audio" Target="../media/audio23.wav"/><Relationship Id="rId15" Type="http://schemas.openxmlformats.org/officeDocument/2006/relationships/image" Target="../media/image21.jpeg"/><Relationship Id="rId10" Type="http://schemas.openxmlformats.org/officeDocument/2006/relationships/audio" Target="../media/audio28.wav"/><Relationship Id="rId19" Type="http://schemas.openxmlformats.org/officeDocument/2006/relationships/image" Target="../media/image25.png"/><Relationship Id="rId4" Type="http://schemas.openxmlformats.org/officeDocument/2006/relationships/audio" Target="../media/audio22.wav"/><Relationship Id="rId9" Type="http://schemas.openxmlformats.org/officeDocument/2006/relationships/audio" Target="../media/audio27.wav"/><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3.wav"/><Relationship Id="rId10" Type="http://schemas.openxmlformats.org/officeDocument/2006/relationships/image" Target="../media/image4.jpeg"/><Relationship Id="rId4" Type="http://schemas.openxmlformats.org/officeDocument/2006/relationships/audio" Target="../media/audio2.wav"/><Relationship Id="rId9" Type="http://schemas.openxmlformats.org/officeDocument/2006/relationships/audio" Target="../media/audio7.wav"/></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4.jpeg"/><Relationship Id="rId4" Type="http://schemas.openxmlformats.org/officeDocument/2006/relationships/audio" Target="../media/audio2.wav"/><Relationship Id="rId9"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2.png"/><Relationship Id="rId21" Type="http://schemas.openxmlformats.org/officeDocument/2006/relationships/audio" Target="../media/audio14.wav"/><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9.xml"/><Relationship Id="rId16" Type="http://schemas.openxmlformats.org/officeDocument/2006/relationships/audio" Target="../media/audio9.wav"/><Relationship Id="rId20"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audio" Target="../media/audio17.wav"/><Relationship Id="rId5" Type="http://schemas.openxmlformats.org/officeDocument/2006/relationships/image" Target="../media/image8.png"/><Relationship Id="rId15" Type="http://schemas.openxmlformats.org/officeDocument/2006/relationships/audio" Target="../media/audio8.wav"/><Relationship Id="rId23" Type="http://schemas.openxmlformats.org/officeDocument/2006/relationships/audio" Target="../media/audio16.wav"/><Relationship Id="rId28" Type="http://schemas.openxmlformats.org/officeDocument/2006/relationships/audio" Target="../media/audio21.wav"/><Relationship Id="rId10" Type="http://schemas.openxmlformats.org/officeDocument/2006/relationships/image" Target="../media/image13.png"/><Relationship Id="rId19" Type="http://schemas.openxmlformats.org/officeDocument/2006/relationships/audio" Target="../media/audio12.wav"/><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audio" Target="../media/audio15.wav"/><Relationship Id="rId27"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211666" y="2452612"/>
            <a:ext cx="7751234" cy="1485422"/>
          </a:xfrm>
        </p:spPr>
        <p:txBody>
          <a:bodyPr anchor="t">
            <a:normAutofit/>
          </a:bodyPr>
          <a:lstStyle/>
          <a:p>
            <a:pPr algn="l"/>
            <a:r>
              <a:rPr lang="en-GB" sz="4000" b="1" dirty="0">
                <a:solidFill>
                  <a:prstClr val="white"/>
                </a:solidFill>
              </a:rPr>
              <a:t>German phonics collection</a:t>
            </a: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214817" y="3195323"/>
            <a:ext cx="7382608" cy="571756"/>
          </a:xfrm>
        </p:spPr>
        <p:txBody>
          <a:bodyPr/>
          <a:lstStyle/>
          <a:p>
            <a:pPr algn="l"/>
            <a:r>
              <a:rPr lang="en-GB" sz="3000" dirty="0">
                <a:solidFill>
                  <a:prstClr val="white"/>
                </a:solidFill>
              </a:rPr>
              <a:t>[</a:t>
            </a:r>
            <a:r>
              <a:rPr lang="en-GB" sz="3000" dirty="0" err="1">
                <a:solidFill>
                  <a:prstClr val="white"/>
                </a:solidFill>
              </a:rPr>
              <a:t>th</a:t>
            </a:r>
            <a:r>
              <a:rPr lang="en-GB" sz="3000" dirty="0">
                <a:solidFill>
                  <a:prstClr val="white"/>
                </a:solidFill>
              </a:rPr>
              <a:t>]</a:t>
            </a:r>
          </a:p>
          <a:p>
            <a:pPr algn="l"/>
            <a:endParaRPr lang="en-US" dirty="0"/>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61930" y="5779725"/>
            <a:ext cx="48737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b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Artwork: Steve Clarke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a:t>
            </a:r>
            <a:r>
              <a:rPr lang="en-GB" sz="1400">
                <a:solidFill>
                  <a:prstClr val="white"/>
                </a:solidFill>
                <a:latin typeface="Century Gothic" panose="020B0502020202020204" pitchFamily="34" charset="0"/>
              </a:rPr>
              <a:t>24 </a:t>
            </a: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 07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04504"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2" name="TextBox 1"/>
          <p:cNvSpPr txBox="1"/>
          <p:nvPr/>
        </p:nvSpPr>
        <p:spPr>
          <a:xfrm>
            <a:off x="197427" y="1294796"/>
            <a:ext cx="11832647" cy="707886"/>
          </a:xfrm>
          <a:prstGeom prst="rect">
            <a:avLst/>
          </a:prstGeom>
          <a:noFill/>
        </p:spPr>
        <p:txBody>
          <a:bodyPr wrap="square" rtlCol="0">
            <a:spAutoFit/>
          </a:bodyPr>
          <a:lstStyle/>
          <a:p>
            <a:r>
              <a:rPr lang="en-GB" sz="2000" dirty="0">
                <a:solidFill>
                  <a:srgbClr val="5B9BD5">
                    <a:lumMod val="50000"/>
                  </a:srgbClr>
                </a:solidFill>
                <a:latin typeface="Century Gothic" panose="020B0502020202020204" pitchFamily="34" charset="0"/>
              </a:rPr>
              <a:t>[</a:t>
            </a:r>
            <a:r>
              <a:rPr lang="en-GB" sz="2000" dirty="0" err="1">
                <a:solidFill>
                  <a:srgbClr val="5B9BD5">
                    <a:lumMod val="50000"/>
                  </a:srgbClr>
                </a:solidFill>
                <a:latin typeface="Century Gothic" panose="020B0502020202020204" pitchFamily="34" charset="0"/>
              </a:rPr>
              <a:t>th</a:t>
            </a:r>
            <a:r>
              <a:rPr lang="en-GB" sz="2000" dirty="0">
                <a:solidFill>
                  <a:srgbClr val="5B9BD5">
                    <a:lumMod val="50000"/>
                  </a:srgbClr>
                </a:solidFill>
                <a:latin typeface="Century Gothic" panose="020B0502020202020204" pitchFamily="34" charset="0"/>
              </a:rPr>
              <a:t>]is not a typical German SSC. All German words containing [</a:t>
            </a:r>
            <a:r>
              <a:rPr lang="en-GB" sz="2000" dirty="0" err="1">
                <a:solidFill>
                  <a:srgbClr val="5B9BD5">
                    <a:lumMod val="50000"/>
                  </a:srgbClr>
                </a:solidFill>
                <a:latin typeface="Century Gothic" panose="020B0502020202020204" pitchFamily="34" charset="0"/>
              </a:rPr>
              <a:t>th</a:t>
            </a:r>
            <a:r>
              <a:rPr lang="en-GB" sz="2000" dirty="0">
                <a:solidFill>
                  <a:srgbClr val="5B9BD5">
                    <a:lumMod val="50000"/>
                  </a:srgbClr>
                </a:solidFill>
                <a:latin typeface="Century Gothic" panose="020B0502020202020204" pitchFamily="34" charset="0"/>
              </a:rPr>
              <a:t>]come from other languages.</a:t>
            </a:r>
          </a:p>
          <a:p>
            <a:r>
              <a:rPr lang="en-GB" sz="2000" dirty="0">
                <a:solidFill>
                  <a:srgbClr val="5B9BD5">
                    <a:lumMod val="50000"/>
                  </a:srgbClr>
                </a:solidFill>
                <a:latin typeface="Century Gothic" panose="020B0502020202020204" pitchFamily="34" charset="0"/>
              </a:rPr>
              <a:t>You will recognise a lot of the words from English. Be careful to pronounce them correctly!</a:t>
            </a:r>
          </a:p>
        </p:txBody>
      </p:sp>
      <p:graphicFrame>
        <p:nvGraphicFramePr>
          <p:cNvPr id="7" name="Table 6"/>
          <p:cNvGraphicFramePr>
            <a:graphicFrameLocks noGrp="1"/>
          </p:cNvGraphicFramePr>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algn="l"/>
                      <a:r>
                        <a:rPr lang="en-GB" sz="2600" b="0" i="0" u="none" dirty="0">
                          <a:solidFill>
                            <a:schemeClr val="accent1">
                              <a:lumMod val="50000"/>
                            </a:schemeClr>
                          </a:solidFill>
                          <a:latin typeface="Century Gothic" panose="020B0502020202020204" pitchFamily="34" charset="0"/>
                        </a:rPr>
                        <a:t>der </a:t>
                      </a:r>
                      <a:r>
                        <a:rPr lang="en-GB" sz="2600" b="1" u="none" dirty="0" err="1">
                          <a:solidFill>
                            <a:schemeClr val="accent1">
                              <a:lumMod val="50000"/>
                            </a:schemeClr>
                          </a:solidFill>
                        </a:rPr>
                        <a:t>Ryth</a:t>
                      </a:r>
                      <a:r>
                        <a:rPr lang="en-GB" sz="2600" dirty="0" err="1">
                          <a:solidFill>
                            <a:schemeClr val="accent1">
                              <a:lumMod val="50000"/>
                            </a:schemeClr>
                          </a:solidFill>
                        </a:rPr>
                        <a:t>mus</a:t>
                      </a:r>
                      <a:endParaRPr lang="en-GB" sz="2600" dirty="0">
                        <a:solidFill>
                          <a:schemeClr val="accent1">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u="none" dirty="0">
                          <a:solidFill>
                            <a:schemeClr val="accent1">
                              <a:lumMod val="50000"/>
                            </a:schemeClr>
                          </a:solidFill>
                          <a:latin typeface="Century Gothic" panose="020B0502020202020204" pitchFamily="34" charset="0"/>
                        </a:rPr>
                        <a:t>das </a:t>
                      </a:r>
                      <a:r>
                        <a:rPr lang="en-GB" sz="2600" b="1" u="none" dirty="0" err="1">
                          <a:solidFill>
                            <a:schemeClr val="accent1">
                              <a:lumMod val="50000"/>
                            </a:schemeClr>
                          </a:solidFill>
                        </a:rPr>
                        <a:t>The</a:t>
                      </a:r>
                      <a:r>
                        <a:rPr lang="en-GB" sz="2600" dirty="0" err="1">
                          <a:solidFill>
                            <a:schemeClr val="accent1">
                              <a:lumMod val="50000"/>
                            </a:schemeClr>
                          </a:solidFill>
                        </a:rPr>
                        <a:t>ma</a:t>
                      </a:r>
                      <a:r>
                        <a:rPr lang="en-GB" sz="2600" dirty="0">
                          <a:solidFill>
                            <a:schemeClr val="accent1">
                              <a:lumMod val="50000"/>
                            </a:schemeClr>
                          </a:solidFill>
                        </a:rPr>
                        <a:t>         [</a:t>
                      </a:r>
                      <a:r>
                        <a:rPr lang="en-GB" sz="2200" dirty="0">
                          <a:solidFill>
                            <a:schemeClr val="accent1">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der </a:t>
                      </a:r>
                      <a:r>
                        <a:rPr lang="en-GB" sz="2600" dirty="0" err="1">
                          <a:solidFill>
                            <a:schemeClr val="accent1">
                              <a:lumMod val="50000"/>
                            </a:schemeClr>
                          </a:solidFill>
                        </a:rPr>
                        <a:t>A</a:t>
                      </a:r>
                      <a:r>
                        <a:rPr lang="en-GB" sz="2600" b="0" dirty="0" err="1">
                          <a:solidFill>
                            <a:schemeClr val="accent1">
                              <a:lumMod val="50000"/>
                            </a:schemeClr>
                          </a:solidFill>
                        </a:rPr>
                        <a:t>th</a:t>
                      </a:r>
                      <a:r>
                        <a:rPr lang="en-GB" sz="2600" b="1" u="none" dirty="0" err="1">
                          <a:solidFill>
                            <a:schemeClr val="accent1">
                              <a:lumMod val="50000"/>
                            </a:schemeClr>
                          </a:solidFill>
                        </a:rPr>
                        <a:t>let</a:t>
                      </a:r>
                      <a:endParaRPr lang="en-GB" sz="2600" b="1" u="none"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das Ther</a:t>
                      </a:r>
                      <a:r>
                        <a:rPr lang="en-GB" sz="2600" dirty="0">
                          <a:solidFill>
                            <a:schemeClr val="accent1">
                              <a:lumMod val="50000"/>
                            </a:schemeClr>
                          </a:solidFill>
                        </a:rPr>
                        <a:t>mo</a:t>
                      </a:r>
                      <a:r>
                        <a:rPr lang="en-GB" sz="2600" b="1" dirty="0">
                          <a:solidFill>
                            <a:schemeClr val="accent1">
                              <a:lumMod val="50000"/>
                            </a:schemeClr>
                          </a:solidFill>
                        </a:rPr>
                        <a:t>me</a:t>
                      </a:r>
                      <a:r>
                        <a:rPr lang="en-GB" sz="2600" dirty="0">
                          <a:solidFill>
                            <a:schemeClr val="accent1">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algn="l"/>
                      <a:r>
                        <a:rPr lang="en-GB" sz="2600" b="0" i="0" dirty="0">
                          <a:solidFill>
                            <a:schemeClr val="accent1">
                              <a:lumMod val="50000"/>
                            </a:schemeClr>
                          </a:solidFill>
                          <a:latin typeface="Century Gothic" panose="020B0502020202020204" pitchFamily="34" charset="0"/>
                        </a:rPr>
                        <a:t>der</a:t>
                      </a:r>
                      <a:r>
                        <a:rPr lang="en-GB" sz="2600" b="1" dirty="0">
                          <a:solidFill>
                            <a:schemeClr val="accent1">
                              <a:lumMod val="50000"/>
                            </a:schemeClr>
                          </a:solidFill>
                        </a:rPr>
                        <a:t> </a:t>
                      </a:r>
                      <a:r>
                        <a:rPr lang="en-GB" sz="2600" b="1" dirty="0" err="1">
                          <a:solidFill>
                            <a:schemeClr val="accent1">
                              <a:lumMod val="50000"/>
                            </a:schemeClr>
                          </a:solidFill>
                        </a:rPr>
                        <a:t>Thron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Me</a:t>
                      </a:r>
                      <a:r>
                        <a:rPr lang="en-GB" sz="2600" b="1" dirty="0" err="1">
                          <a:solidFill>
                            <a:schemeClr val="accent1">
                              <a:lumMod val="50000"/>
                            </a:schemeClr>
                          </a:solidFill>
                        </a:rPr>
                        <a:t>tho</a:t>
                      </a:r>
                      <a:r>
                        <a:rPr lang="en-GB" sz="2600" dirty="0" err="1">
                          <a:solidFill>
                            <a:schemeClr val="accent1">
                              <a:lumMod val="50000"/>
                            </a:schemeClr>
                          </a:solidFill>
                        </a:rPr>
                        <a:t>de</a:t>
                      </a:r>
                      <a:r>
                        <a:rPr lang="en-GB" sz="2600" dirty="0">
                          <a:solidFill>
                            <a:schemeClr val="accent1">
                              <a:lumMod val="50000"/>
                            </a:schemeClr>
                          </a:solidFill>
                        </a:rPr>
                        <a:t>  </a:t>
                      </a:r>
                      <a:r>
                        <a:rPr lang="en-GB" sz="2200" dirty="0">
                          <a:solidFill>
                            <a:schemeClr val="accent1">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Apo</a:t>
                      </a:r>
                      <a:r>
                        <a:rPr lang="en-GB" sz="2600" b="1" dirty="0" err="1">
                          <a:solidFill>
                            <a:schemeClr val="accent1">
                              <a:lumMod val="50000"/>
                            </a:schemeClr>
                          </a:solidFill>
                        </a:rPr>
                        <a:t>the</a:t>
                      </a:r>
                      <a:r>
                        <a:rPr lang="en-GB" sz="2600" dirty="0" err="1">
                          <a:solidFill>
                            <a:schemeClr val="accent1">
                              <a:lumMod val="50000"/>
                            </a:schemeClr>
                          </a:solidFill>
                        </a:rPr>
                        <a:t>ke</a:t>
                      </a:r>
                      <a:endParaRPr lang="en-GB" sz="2600"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Mat</a:t>
                      </a:r>
                      <a:r>
                        <a:rPr lang="en-GB" sz="2600" b="1" dirty="0">
                          <a:solidFill>
                            <a:schemeClr val="accent1">
                              <a:lumMod val="50000"/>
                            </a:schemeClr>
                          </a:solidFill>
                        </a:rPr>
                        <a:t>thi</a:t>
                      </a:r>
                      <a:r>
                        <a:rPr lang="en-GB" sz="2600" dirty="0">
                          <a:solidFill>
                            <a:schemeClr val="accent1">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Kathar</a:t>
                      </a:r>
                      <a:r>
                        <a:rPr lang="en-GB" sz="2600" b="1" dirty="0">
                          <a:solidFill>
                            <a:schemeClr val="accent1">
                              <a:lumMod val="50000"/>
                            </a:schemeClr>
                          </a:solidFill>
                        </a:rPr>
                        <a:t>i</a:t>
                      </a:r>
                      <a:r>
                        <a:rPr lang="en-GB" sz="2600" b="0" dirty="0">
                          <a:solidFill>
                            <a:schemeClr val="accent1">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Disko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1" dirty="0" err="1">
                          <a:solidFill>
                            <a:schemeClr val="accent1">
                              <a:lumMod val="50000"/>
                            </a:schemeClr>
                          </a:solidFill>
                        </a:rPr>
                        <a:t>E</a:t>
                      </a:r>
                      <a:r>
                        <a:rPr lang="en-GB" sz="2600" b="0" dirty="0" err="1">
                          <a:solidFill>
                            <a:schemeClr val="accent1">
                              <a:lumMod val="50000"/>
                            </a:schemeClr>
                          </a:solidFill>
                        </a:rPr>
                        <a:t>th</a:t>
                      </a:r>
                      <a:r>
                        <a:rPr lang="en-GB" sz="2600" dirty="0" err="1">
                          <a:solidFill>
                            <a:schemeClr val="accent1">
                              <a:lumMod val="50000"/>
                            </a:schemeClr>
                          </a:solidFill>
                        </a:rPr>
                        <a:t>ik</a:t>
                      </a:r>
                      <a:r>
                        <a:rPr lang="en-GB" sz="2600" dirty="0">
                          <a:solidFill>
                            <a:schemeClr val="accent1">
                              <a:lumMod val="50000"/>
                            </a:schemeClr>
                          </a:solidFill>
                        </a:rPr>
                        <a:t>             [</a:t>
                      </a:r>
                      <a:r>
                        <a:rPr lang="en-GB" sz="2200" dirty="0">
                          <a:solidFill>
                            <a:schemeClr val="accent1">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err="1">
                          <a:solidFill>
                            <a:schemeClr val="accent1">
                              <a:lumMod val="50000"/>
                            </a:schemeClr>
                          </a:solidFill>
                          <a:latin typeface="Century Gothic" panose="020B0502020202020204" pitchFamily="34" charset="0"/>
                        </a:rPr>
                        <a:t>A</a:t>
                      </a:r>
                      <a:r>
                        <a:rPr lang="en-GB" sz="2600" b="0" dirty="0" err="1">
                          <a:solidFill>
                            <a:schemeClr val="accent1">
                              <a:lumMod val="50000"/>
                            </a:schemeClr>
                          </a:solidFill>
                        </a:rPr>
                        <a:t>th</a:t>
                      </a:r>
                      <a:r>
                        <a:rPr lang="en-GB" sz="2600" b="1" dirty="0" err="1">
                          <a:solidFill>
                            <a:schemeClr val="accent1">
                              <a:lumMod val="50000"/>
                            </a:schemeClr>
                          </a:solidFill>
                        </a:rPr>
                        <a:t>en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0" dirty="0" err="1">
                          <a:solidFill>
                            <a:schemeClr val="accent1">
                              <a:lumMod val="50000"/>
                            </a:schemeClr>
                          </a:solidFill>
                        </a:rPr>
                        <a:t>Th</a:t>
                      </a:r>
                      <a:r>
                        <a:rPr lang="en-GB" sz="2600" dirty="0" err="1">
                          <a:solidFill>
                            <a:schemeClr val="accent1">
                              <a:lumMod val="50000"/>
                            </a:schemeClr>
                          </a:solidFill>
                        </a:rPr>
                        <a:t>eo</a:t>
                      </a:r>
                      <a:r>
                        <a:rPr lang="en-GB" sz="2600" b="1" dirty="0" err="1">
                          <a:solidFill>
                            <a:schemeClr val="accent1">
                              <a:lumMod val="50000"/>
                            </a:schemeClr>
                          </a:solidFill>
                        </a:rPr>
                        <a:t>rie</a:t>
                      </a:r>
                      <a:endParaRPr lang="en-GB" sz="2600" b="1" dirty="0">
                        <a:solidFill>
                          <a:schemeClr val="accent1">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Biblio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pic>
        <p:nvPicPr>
          <p:cNvPr id="1028" name="Picture 4" descr="Bigekg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Cold, Cool, Hot, Icon, Measure, Measurement, Symbol">
            <a:extLst>
              <a:ext uri="{FF2B5EF4-FFF2-40B4-BE49-F238E27FC236}">
                <a16:creationId xmlns:a16="http://schemas.microsoft.com/office/drawing/2014/main" id="{E6EB7102-9BF0-4A79-AB83-71FBA3534EA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sp>
        <p:nvSpPr>
          <p:cNvPr id="68" name="Action Button: Custom 16">
            <a:hlinkClick r:id="" action="ppaction://noaction" highlightClick="1">
              <a:snd r:embed="rId15" name="der Rhythmus.wav"/>
            </a:hlinkClick>
            <a:extLst>
              <a:ext uri="{FF2B5EF4-FFF2-40B4-BE49-F238E27FC236}">
                <a16:creationId xmlns:a16="http://schemas.microsoft.com/office/drawing/2014/main" id="{3B418770-1E72-B240-9307-3BBF955557C6}"/>
              </a:ext>
            </a:extLst>
          </p:cNvPr>
          <p:cNvSpPr/>
          <p:nvPr/>
        </p:nvSpPr>
        <p:spPr>
          <a:xfrm>
            <a:off x="442615" y="2302548"/>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1</a:t>
            </a:r>
          </a:p>
        </p:txBody>
      </p:sp>
      <p:sp>
        <p:nvSpPr>
          <p:cNvPr id="69" name="Action Button: Custom 16">
            <a:hlinkClick r:id="" action="ppaction://noaction" highlightClick="1">
              <a:snd r:embed="rId16" name="das Thema.wav"/>
            </a:hlinkClick>
            <a:extLst>
              <a:ext uri="{FF2B5EF4-FFF2-40B4-BE49-F238E27FC236}">
                <a16:creationId xmlns:a16="http://schemas.microsoft.com/office/drawing/2014/main" id="{F18D09F0-0D24-5B4F-A26E-132DCCD8073A}"/>
              </a:ext>
            </a:extLst>
          </p:cNvPr>
          <p:cNvSpPr/>
          <p:nvPr/>
        </p:nvSpPr>
        <p:spPr>
          <a:xfrm>
            <a:off x="440537" y="284666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2</a:t>
            </a:r>
          </a:p>
        </p:txBody>
      </p:sp>
      <p:sp>
        <p:nvSpPr>
          <p:cNvPr id="70" name="Action Button: Custom 16">
            <a:hlinkClick r:id="" action="ppaction://noaction" highlightClick="1">
              <a:snd r:embed="rId17" name="der Athlet.wav"/>
            </a:hlinkClick>
            <a:extLst>
              <a:ext uri="{FF2B5EF4-FFF2-40B4-BE49-F238E27FC236}">
                <a16:creationId xmlns:a16="http://schemas.microsoft.com/office/drawing/2014/main" id="{747EFDEF-0DCF-DB44-BBF0-27990DDE521B}"/>
              </a:ext>
            </a:extLst>
          </p:cNvPr>
          <p:cNvSpPr/>
          <p:nvPr/>
        </p:nvSpPr>
        <p:spPr>
          <a:xfrm>
            <a:off x="440537" y="34146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3</a:t>
            </a:r>
          </a:p>
        </p:txBody>
      </p:sp>
      <p:sp>
        <p:nvSpPr>
          <p:cNvPr id="71" name="Action Button: Custom 70">
            <a:hlinkClick r:id="" action="ppaction://noaction" highlightClick="1">
              <a:snd r:embed="rId18" name="das Thermometer.wav"/>
            </a:hlinkClick>
            <a:extLst>
              <a:ext uri="{FF2B5EF4-FFF2-40B4-BE49-F238E27FC236}">
                <a16:creationId xmlns:a16="http://schemas.microsoft.com/office/drawing/2014/main" id="{408DED6B-8D00-7843-820C-3A35CED50594}"/>
              </a:ext>
            </a:extLst>
          </p:cNvPr>
          <p:cNvSpPr/>
          <p:nvPr/>
        </p:nvSpPr>
        <p:spPr>
          <a:xfrm>
            <a:off x="440537" y="3961224"/>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4</a:t>
            </a:r>
          </a:p>
        </p:txBody>
      </p:sp>
      <p:sp>
        <p:nvSpPr>
          <p:cNvPr id="72" name="Action Button: Custom 16">
            <a:hlinkClick r:id="" action="ppaction://noaction" highlightClick="1">
              <a:snd r:embed="rId19" name="der Thron.wav"/>
            </a:hlinkClick>
            <a:extLst>
              <a:ext uri="{FF2B5EF4-FFF2-40B4-BE49-F238E27FC236}">
                <a16:creationId xmlns:a16="http://schemas.microsoft.com/office/drawing/2014/main" id="{25121CCC-82F7-F14F-B30E-8A5AD31BE634}"/>
              </a:ext>
            </a:extLst>
          </p:cNvPr>
          <p:cNvSpPr/>
          <p:nvPr/>
        </p:nvSpPr>
        <p:spPr>
          <a:xfrm>
            <a:off x="440537" y="45045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5</a:t>
            </a:r>
          </a:p>
        </p:txBody>
      </p:sp>
      <p:sp>
        <p:nvSpPr>
          <p:cNvPr id="73" name="Action Button: Custom 16">
            <a:hlinkClick r:id="" action="ppaction://noaction" highlightClick="1">
              <a:snd r:embed="rId20" name="die Methode.wav"/>
            </a:hlinkClick>
            <a:extLst>
              <a:ext uri="{FF2B5EF4-FFF2-40B4-BE49-F238E27FC236}">
                <a16:creationId xmlns:a16="http://schemas.microsoft.com/office/drawing/2014/main" id="{DA5FAA28-0FFE-FD44-82BD-8BEA8CA05A2D}"/>
              </a:ext>
            </a:extLst>
          </p:cNvPr>
          <p:cNvSpPr/>
          <p:nvPr/>
        </p:nvSpPr>
        <p:spPr>
          <a:xfrm>
            <a:off x="445331" y="5054842"/>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6</a:t>
            </a:r>
          </a:p>
        </p:txBody>
      </p:sp>
      <p:sp>
        <p:nvSpPr>
          <p:cNvPr id="74" name="Action Button: Custom 16">
            <a:hlinkClick r:id="" action="ppaction://noaction" highlightClick="1">
              <a:snd r:embed="rId21" name="die Apotheke.wav"/>
            </a:hlinkClick>
            <a:extLst>
              <a:ext uri="{FF2B5EF4-FFF2-40B4-BE49-F238E27FC236}">
                <a16:creationId xmlns:a16="http://schemas.microsoft.com/office/drawing/2014/main" id="{B941CF18-9FF3-084E-9E12-F82721CE7509}"/>
              </a:ext>
            </a:extLst>
          </p:cNvPr>
          <p:cNvSpPr/>
          <p:nvPr/>
        </p:nvSpPr>
        <p:spPr>
          <a:xfrm>
            <a:off x="440537" y="560128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7</a:t>
            </a:r>
          </a:p>
        </p:txBody>
      </p:sp>
      <p:sp>
        <p:nvSpPr>
          <p:cNvPr id="76" name="Action Button: Custom 16">
            <a:hlinkClick r:id="" action="ppaction://noaction" highlightClick="1">
              <a:snd r:embed="rId22" name="Matthias.wav"/>
            </a:hlinkClick>
            <a:extLst>
              <a:ext uri="{FF2B5EF4-FFF2-40B4-BE49-F238E27FC236}">
                <a16:creationId xmlns:a16="http://schemas.microsoft.com/office/drawing/2014/main" id="{3B418770-1E72-B240-9307-3BBF955557C6}"/>
              </a:ext>
            </a:extLst>
          </p:cNvPr>
          <p:cNvSpPr/>
          <p:nvPr/>
        </p:nvSpPr>
        <p:spPr>
          <a:xfrm>
            <a:off x="5216770" y="230072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1</a:t>
            </a:r>
          </a:p>
        </p:txBody>
      </p:sp>
      <p:sp>
        <p:nvSpPr>
          <p:cNvPr id="77" name="Action Button: Custom 16">
            <a:hlinkClick r:id="" action="ppaction://noaction" highlightClick="1">
              <a:snd r:embed="rId23" name="Katharina.wav"/>
            </a:hlinkClick>
            <a:extLst>
              <a:ext uri="{FF2B5EF4-FFF2-40B4-BE49-F238E27FC236}">
                <a16:creationId xmlns:a16="http://schemas.microsoft.com/office/drawing/2014/main" id="{F18D09F0-0D24-5B4F-A26E-132DCCD8073A}"/>
              </a:ext>
            </a:extLst>
          </p:cNvPr>
          <p:cNvSpPr/>
          <p:nvPr/>
        </p:nvSpPr>
        <p:spPr>
          <a:xfrm>
            <a:off x="5214692" y="284484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2</a:t>
            </a:r>
          </a:p>
        </p:txBody>
      </p:sp>
      <p:sp>
        <p:nvSpPr>
          <p:cNvPr id="78" name="Action Button: Custom 16">
            <a:hlinkClick r:id="" action="ppaction://noaction" highlightClick="1">
              <a:snd r:embed="rId24" name="die Diskothek.wav"/>
            </a:hlinkClick>
            <a:extLst>
              <a:ext uri="{FF2B5EF4-FFF2-40B4-BE49-F238E27FC236}">
                <a16:creationId xmlns:a16="http://schemas.microsoft.com/office/drawing/2014/main" id="{747EFDEF-0DCF-DB44-BBF0-27990DDE521B}"/>
              </a:ext>
            </a:extLst>
          </p:cNvPr>
          <p:cNvSpPr/>
          <p:nvPr/>
        </p:nvSpPr>
        <p:spPr>
          <a:xfrm>
            <a:off x="5214692" y="33999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3</a:t>
            </a:r>
          </a:p>
        </p:txBody>
      </p:sp>
      <p:sp>
        <p:nvSpPr>
          <p:cNvPr id="79" name="Action Button: Custom 78">
            <a:hlinkClick r:id="" action="ppaction://noaction" highlightClick="1">
              <a:snd r:embed="rId25" name="die Ethik.wav"/>
            </a:hlinkClick>
            <a:extLst>
              <a:ext uri="{FF2B5EF4-FFF2-40B4-BE49-F238E27FC236}">
                <a16:creationId xmlns:a16="http://schemas.microsoft.com/office/drawing/2014/main" id="{408DED6B-8D00-7843-820C-3A35CED50594}"/>
              </a:ext>
            </a:extLst>
          </p:cNvPr>
          <p:cNvSpPr/>
          <p:nvPr/>
        </p:nvSpPr>
        <p:spPr>
          <a:xfrm>
            <a:off x="5214692" y="3959403"/>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4</a:t>
            </a:r>
          </a:p>
        </p:txBody>
      </p:sp>
      <p:sp>
        <p:nvSpPr>
          <p:cNvPr id="80" name="Action Button: Custom 16">
            <a:hlinkClick r:id="" action="ppaction://noaction" highlightClick="1">
              <a:snd r:embed="rId26" name="Athen.wav"/>
            </a:hlinkClick>
            <a:extLst>
              <a:ext uri="{FF2B5EF4-FFF2-40B4-BE49-F238E27FC236}">
                <a16:creationId xmlns:a16="http://schemas.microsoft.com/office/drawing/2014/main" id="{25121CCC-82F7-F14F-B30E-8A5AD31BE634}"/>
              </a:ext>
            </a:extLst>
          </p:cNvPr>
          <p:cNvSpPr/>
          <p:nvPr/>
        </p:nvSpPr>
        <p:spPr>
          <a:xfrm>
            <a:off x="5214692" y="450270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5</a:t>
            </a:r>
          </a:p>
        </p:txBody>
      </p:sp>
      <p:sp>
        <p:nvSpPr>
          <p:cNvPr id="81" name="Action Button: Custom 16">
            <a:hlinkClick r:id="" action="ppaction://noaction" highlightClick="1">
              <a:snd r:embed="rId27" name="die Theorie.wav"/>
            </a:hlinkClick>
            <a:extLst>
              <a:ext uri="{FF2B5EF4-FFF2-40B4-BE49-F238E27FC236}">
                <a16:creationId xmlns:a16="http://schemas.microsoft.com/office/drawing/2014/main" id="{DA5FAA28-0FFE-FD44-82BD-8BEA8CA05A2D}"/>
              </a:ext>
            </a:extLst>
          </p:cNvPr>
          <p:cNvSpPr/>
          <p:nvPr/>
        </p:nvSpPr>
        <p:spPr>
          <a:xfrm>
            <a:off x="5219486" y="50530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6</a:t>
            </a:r>
          </a:p>
        </p:txBody>
      </p:sp>
      <p:sp>
        <p:nvSpPr>
          <p:cNvPr id="82" name="Action Button: Custom 16">
            <a:hlinkClick r:id="" action="ppaction://noaction" highlightClick="1">
              <a:snd r:embed="rId28" name="die Bibliothek.wav"/>
            </a:hlinkClick>
            <a:extLst>
              <a:ext uri="{FF2B5EF4-FFF2-40B4-BE49-F238E27FC236}">
                <a16:creationId xmlns:a16="http://schemas.microsoft.com/office/drawing/2014/main" id="{B941CF18-9FF3-084E-9E12-F82721CE7509}"/>
              </a:ext>
            </a:extLst>
          </p:cNvPr>
          <p:cNvSpPr/>
          <p:nvPr/>
        </p:nvSpPr>
        <p:spPr>
          <a:xfrm>
            <a:off x="5214692" y="5599459"/>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7</a:t>
            </a:r>
          </a:p>
        </p:txBody>
      </p:sp>
      <p:sp>
        <p:nvSpPr>
          <p:cNvPr id="83" name="Rectangle 82"/>
          <p:cNvSpPr/>
          <p:nvPr/>
        </p:nvSpPr>
        <p:spPr>
          <a:xfrm>
            <a:off x="10711030" y="3356102"/>
            <a:ext cx="244800" cy="212145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B9BD5">
                  <a:lumMod val="50000"/>
                </a:srgbClr>
              </a:solidFill>
              <a:latin typeface="Century Gothic" panose="020B0502020202020204" pitchFamily="34" charset="0"/>
            </a:endParaRPr>
          </a:p>
        </p:txBody>
      </p:sp>
      <p:sp>
        <p:nvSpPr>
          <p:cNvPr id="84" name="Rectangle 2" descr="rectangle that moves down the slide to show the 60 second timer">
            <a:extLst>
              <a:ext uri="{FF2B5EF4-FFF2-40B4-BE49-F238E27FC236}">
                <a16:creationId xmlns:a16="http://schemas.microsoft.com/office/drawing/2014/main" id="{1602C629-4653-48D5-AF83-0CE1B5EFFE99}"/>
              </a:ext>
            </a:extLst>
          </p:cNvPr>
          <p:cNvSpPr>
            <a:spLocks noChangeArrowheads="1"/>
          </p:cNvSpPr>
          <p:nvPr/>
        </p:nvSpPr>
        <p:spPr bwMode="auto">
          <a:xfrm>
            <a:off x="10030916" y="3373518"/>
            <a:ext cx="502131" cy="2104194"/>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5" name="Rectangle 3" descr="rectangle for timer">
            <a:extLst>
              <a:ext uri="{FF2B5EF4-FFF2-40B4-BE49-F238E27FC236}">
                <a16:creationId xmlns:a16="http://schemas.microsoft.com/office/drawing/2014/main" id="{B3DA2B9B-9F69-45DD-87FC-96861967F202}"/>
              </a:ext>
            </a:extLst>
          </p:cNvPr>
          <p:cNvSpPr>
            <a:spLocks noChangeArrowheads="1"/>
          </p:cNvSpPr>
          <p:nvPr/>
        </p:nvSpPr>
        <p:spPr bwMode="auto">
          <a:xfrm>
            <a:off x="10024299" y="3373518"/>
            <a:ext cx="503528" cy="2088000"/>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6" name="Text Box 12">
            <a:extLst>
              <a:ext uri="{FF2B5EF4-FFF2-40B4-BE49-F238E27FC236}">
                <a16:creationId xmlns:a16="http://schemas.microsoft.com/office/drawing/2014/main" id="{C665AA53-3F6F-4509-95FE-603BC10F332A}"/>
              </a:ext>
            </a:extLst>
          </p:cNvPr>
          <p:cNvSpPr txBox="1">
            <a:spLocks noChangeArrowheads="1"/>
          </p:cNvSpPr>
          <p:nvPr/>
        </p:nvSpPr>
        <p:spPr bwMode="auto">
          <a:xfrm>
            <a:off x="10955768" y="3195534"/>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30</a:t>
            </a:r>
          </a:p>
        </p:txBody>
      </p:sp>
      <p:sp>
        <p:nvSpPr>
          <p:cNvPr id="87" name="Text Box 14">
            <a:extLst>
              <a:ext uri="{FF2B5EF4-FFF2-40B4-BE49-F238E27FC236}">
                <a16:creationId xmlns:a16="http://schemas.microsoft.com/office/drawing/2014/main" id="{1667AF0D-75C5-4D04-8C9E-B17562F08AAF}"/>
              </a:ext>
            </a:extLst>
          </p:cNvPr>
          <p:cNvSpPr txBox="1">
            <a:spLocks noChangeArrowheads="1"/>
          </p:cNvSpPr>
          <p:nvPr/>
        </p:nvSpPr>
        <p:spPr bwMode="auto">
          <a:xfrm>
            <a:off x="10931080" y="5285759"/>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0</a:t>
            </a:r>
          </a:p>
        </p:txBody>
      </p:sp>
      <p:sp>
        <p:nvSpPr>
          <p:cNvPr id="88" name="Rectangle 87" descr="box to hide timer as it goes off the page">
            <a:extLst>
              <a:ext uri="{FF2B5EF4-FFF2-40B4-BE49-F238E27FC236}">
                <a16:creationId xmlns:a16="http://schemas.microsoft.com/office/drawing/2014/main" id="{80BB973F-93FA-4A26-B850-9E1862347B2F}"/>
              </a:ext>
            </a:extLst>
          </p:cNvPr>
          <p:cNvSpPr/>
          <p:nvPr/>
        </p:nvSpPr>
        <p:spPr>
          <a:xfrm>
            <a:off x="9877322" y="5508709"/>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89" name="AutoShape 11">
            <a:hlinkClick r:id="" action="ppaction://noaction" highlightClick="1"/>
            <a:extLst>
              <a:ext uri="{FF2B5EF4-FFF2-40B4-BE49-F238E27FC236}">
                <a16:creationId xmlns:a16="http://schemas.microsoft.com/office/drawing/2014/main" id="{CFE64676-F267-4A32-92AE-3A1905ACA1C1}"/>
              </a:ext>
            </a:extLst>
          </p:cNvPr>
          <p:cNvSpPr>
            <a:spLocks noChangeArrowheads="1"/>
          </p:cNvSpPr>
          <p:nvPr/>
        </p:nvSpPr>
        <p:spPr bwMode="auto">
          <a:xfrm>
            <a:off x="9767652" y="5696707"/>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dirty="0">
                <a:solidFill>
                  <a:prstClr val="white"/>
                </a:solidFill>
                <a:latin typeface="Century Gothic" panose="020B0502020202020204" pitchFamily="34" charset="0"/>
              </a:rPr>
              <a:t>LOS!</a:t>
            </a:r>
          </a:p>
        </p:txBody>
      </p:sp>
      <p:sp>
        <p:nvSpPr>
          <p:cNvPr id="90" name="Rectangle 89"/>
          <p:cNvSpPr/>
          <p:nvPr/>
        </p:nvSpPr>
        <p:spPr>
          <a:xfrm>
            <a:off x="9901104" y="5482451"/>
            <a:ext cx="720000" cy="18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cxnSp>
        <p:nvCxnSpPr>
          <p:cNvPr id="91" name="Straight Connector 90"/>
          <p:cNvCxnSpPr/>
          <p:nvPr/>
        </p:nvCxnSpPr>
        <p:spPr>
          <a:xfrm>
            <a:off x="10022632" y="5477713"/>
            <a:ext cx="518400" cy="0"/>
          </a:xfrm>
          <a:prstGeom prst="line">
            <a:avLst/>
          </a:prstGeom>
          <a:ln w="19050">
            <a:solidFill>
              <a:srgbClr val="02456F"/>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0732179" y="3373518"/>
            <a:ext cx="293759" cy="208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93" name="Text Box 10">
            <a:extLst>
              <a:ext uri="{FF2B5EF4-FFF2-40B4-BE49-F238E27FC236}">
                <a16:creationId xmlns:a16="http://schemas.microsoft.com/office/drawing/2014/main" id="{8F88F33A-F1A8-403F-938C-85915B780B90}"/>
              </a:ext>
            </a:extLst>
          </p:cNvPr>
          <p:cNvSpPr txBox="1">
            <a:spLocks noChangeArrowheads="1"/>
          </p:cNvSpPr>
          <p:nvPr/>
        </p:nvSpPr>
        <p:spPr bwMode="auto">
          <a:xfrm>
            <a:off x="10714289" y="4234454"/>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dirty="0" err="1">
                <a:solidFill>
                  <a:srgbClr val="5B9BD5">
                    <a:lumMod val="50000"/>
                  </a:srgbClr>
                </a:solidFill>
                <a:latin typeface="Century Gothic" panose="020B0502020202020204" pitchFamily="34" charset="0"/>
              </a:rPr>
              <a:t>Sekunden</a:t>
            </a:r>
            <a:endParaRPr lang="en-GB" dirty="0">
              <a:solidFill>
                <a:srgbClr val="5B9BD5">
                  <a:lumMod val="50000"/>
                </a:srgbClr>
              </a:solidFill>
              <a:latin typeface="Century Gothic" panose="020B0502020202020204" pitchFamily="34" charset="0"/>
            </a:endParaRPr>
          </a:p>
        </p:txBody>
      </p:sp>
      <p:sp>
        <p:nvSpPr>
          <p:cNvPr id="44"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53076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29000"/>
                                        <p:tgtEl>
                                          <p:spTgt spid="85"/>
                                        </p:tgtEl>
                                      </p:cBhvr>
                                    </p:animEffect>
                                    <p:set>
                                      <p:cBhvr>
                                        <p:cTn id="7" dur="1" fill="hold">
                                          <p:stCondLst>
                                            <p:cond delay="28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04504"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2" name="TextBox 1"/>
          <p:cNvSpPr txBox="1"/>
          <p:nvPr/>
        </p:nvSpPr>
        <p:spPr>
          <a:xfrm>
            <a:off x="197427" y="1294796"/>
            <a:ext cx="11832647" cy="707886"/>
          </a:xfrm>
          <a:prstGeom prst="rect">
            <a:avLst/>
          </a:prstGeom>
          <a:noFill/>
        </p:spPr>
        <p:txBody>
          <a:bodyPr wrap="square" rtlCol="0">
            <a:spAutoFit/>
          </a:bodyPr>
          <a:lstStyle/>
          <a:p>
            <a:r>
              <a:rPr lang="en-GB" sz="2000" dirty="0">
                <a:solidFill>
                  <a:schemeClr val="accent1">
                    <a:lumMod val="50000"/>
                  </a:schemeClr>
                </a:solidFill>
                <a:latin typeface="Century Gothic" panose="020B0502020202020204" pitchFamily="34" charset="0"/>
              </a:rPr>
              <a:t>[</a:t>
            </a:r>
            <a:r>
              <a:rPr lang="en-GB" sz="2000" dirty="0" err="1">
                <a:solidFill>
                  <a:schemeClr val="accent1">
                    <a:lumMod val="50000"/>
                  </a:schemeClr>
                </a:solidFill>
                <a:latin typeface="Century Gothic" panose="020B0502020202020204" pitchFamily="34" charset="0"/>
              </a:rPr>
              <a:t>th</a:t>
            </a:r>
            <a:r>
              <a:rPr lang="en-GB" sz="2000" dirty="0">
                <a:solidFill>
                  <a:schemeClr val="accent1">
                    <a:lumMod val="50000"/>
                  </a:schemeClr>
                </a:solidFill>
                <a:latin typeface="Century Gothic" panose="020B0502020202020204" pitchFamily="34" charset="0"/>
              </a:rPr>
              <a:t>]is not a typical German SSC. All German words containing [</a:t>
            </a:r>
            <a:r>
              <a:rPr lang="en-GB" sz="2000" dirty="0" err="1">
                <a:solidFill>
                  <a:schemeClr val="accent1">
                    <a:lumMod val="50000"/>
                  </a:schemeClr>
                </a:solidFill>
                <a:latin typeface="Century Gothic" panose="020B0502020202020204" pitchFamily="34" charset="0"/>
              </a:rPr>
              <a:t>th</a:t>
            </a:r>
            <a:r>
              <a:rPr lang="en-GB" sz="2000" dirty="0">
                <a:solidFill>
                  <a:schemeClr val="accent1">
                    <a:lumMod val="50000"/>
                  </a:schemeClr>
                </a:solidFill>
                <a:latin typeface="Century Gothic" panose="020B0502020202020204" pitchFamily="34" charset="0"/>
              </a:rPr>
              <a:t>]come from other languages.</a:t>
            </a:r>
          </a:p>
          <a:p>
            <a:r>
              <a:rPr lang="en-GB" sz="2000" dirty="0">
                <a:solidFill>
                  <a:schemeClr val="accent1">
                    <a:lumMod val="50000"/>
                  </a:schemeClr>
                </a:solidFill>
                <a:latin typeface="Century Gothic" panose="020B0502020202020204" pitchFamily="34" charset="0"/>
              </a:rPr>
              <a:t>You will recognise a lot of the words from English. Be careful to pronounce them correctly!</a:t>
            </a:r>
          </a:p>
        </p:txBody>
      </p:sp>
      <p:graphicFrame>
        <p:nvGraphicFramePr>
          <p:cNvPr id="7" name="Table 6"/>
          <p:cNvGraphicFramePr>
            <a:graphicFrameLocks noGrp="1"/>
          </p:cNvGraphicFramePr>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algn="l"/>
                      <a:r>
                        <a:rPr lang="en-GB" sz="2600" b="0" i="0" u="none" dirty="0">
                          <a:solidFill>
                            <a:schemeClr val="accent1">
                              <a:lumMod val="50000"/>
                            </a:schemeClr>
                          </a:solidFill>
                          <a:latin typeface="Century Gothic" panose="020B0502020202020204" pitchFamily="34" charset="0"/>
                        </a:rPr>
                        <a:t>der </a:t>
                      </a:r>
                      <a:r>
                        <a:rPr lang="en-GB" sz="2600" b="1" u="none" dirty="0" err="1">
                          <a:solidFill>
                            <a:schemeClr val="accent1">
                              <a:lumMod val="50000"/>
                            </a:schemeClr>
                          </a:solidFill>
                        </a:rPr>
                        <a:t>Ryth</a:t>
                      </a:r>
                      <a:r>
                        <a:rPr lang="en-GB" sz="2600" dirty="0" err="1">
                          <a:solidFill>
                            <a:schemeClr val="accent1">
                              <a:lumMod val="50000"/>
                            </a:schemeClr>
                          </a:solidFill>
                        </a:rPr>
                        <a:t>mus</a:t>
                      </a:r>
                      <a:endParaRPr lang="en-GB" sz="2600" dirty="0">
                        <a:solidFill>
                          <a:schemeClr val="accent1">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u="none" dirty="0">
                          <a:solidFill>
                            <a:schemeClr val="accent1">
                              <a:lumMod val="50000"/>
                            </a:schemeClr>
                          </a:solidFill>
                          <a:latin typeface="Century Gothic" panose="020B0502020202020204" pitchFamily="34" charset="0"/>
                        </a:rPr>
                        <a:t>das </a:t>
                      </a:r>
                      <a:r>
                        <a:rPr lang="en-GB" sz="2600" b="1" u="none" dirty="0" err="1">
                          <a:solidFill>
                            <a:schemeClr val="accent1">
                              <a:lumMod val="50000"/>
                            </a:schemeClr>
                          </a:solidFill>
                        </a:rPr>
                        <a:t>The</a:t>
                      </a:r>
                      <a:r>
                        <a:rPr lang="en-GB" sz="2600" dirty="0" err="1">
                          <a:solidFill>
                            <a:schemeClr val="accent1">
                              <a:lumMod val="50000"/>
                            </a:schemeClr>
                          </a:solidFill>
                        </a:rPr>
                        <a:t>ma</a:t>
                      </a:r>
                      <a:r>
                        <a:rPr lang="en-GB" sz="2600" dirty="0">
                          <a:solidFill>
                            <a:schemeClr val="accent1">
                              <a:lumMod val="50000"/>
                            </a:schemeClr>
                          </a:solidFill>
                        </a:rPr>
                        <a:t>         [</a:t>
                      </a:r>
                      <a:r>
                        <a:rPr lang="en-GB" sz="2200" dirty="0">
                          <a:solidFill>
                            <a:schemeClr val="accent1">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der </a:t>
                      </a:r>
                      <a:r>
                        <a:rPr lang="en-GB" sz="2600" dirty="0" err="1">
                          <a:solidFill>
                            <a:schemeClr val="accent1">
                              <a:lumMod val="50000"/>
                            </a:schemeClr>
                          </a:solidFill>
                        </a:rPr>
                        <a:t>A</a:t>
                      </a:r>
                      <a:r>
                        <a:rPr lang="en-GB" sz="2600" b="0" dirty="0" err="1">
                          <a:solidFill>
                            <a:schemeClr val="accent1">
                              <a:lumMod val="50000"/>
                            </a:schemeClr>
                          </a:solidFill>
                        </a:rPr>
                        <a:t>th</a:t>
                      </a:r>
                      <a:r>
                        <a:rPr lang="en-GB" sz="2600" b="1" u="none" dirty="0" err="1">
                          <a:solidFill>
                            <a:schemeClr val="accent1">
                              <a:lumMod val="50000"/>
                            </a:schemeClr>
                          </a:solidFill>
                        </a:rPr>
                        <a:t>let</a:t>
                      </a:r>
                      <a:endParaRPr lang="en-GB" sz="2600" b="1" u="none"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das Ther</a:t>
                      </a:r>
                      <a:r>
                        <a:rPr lang="en-GB" sz="2600" dirty="0">
                          <a:solidFill>
                            <a:schemeClr val="accent1">
                              <a:lumMod val="50000"/>
                            </a:schemeClr>
                          </a:solidFill>
                        </a:rPr>
                        <a:t>mo</a:t>
                      </a:r>
                      <a:r>
                        <a:rPr lang="en-GB" sz="2600" b="1" dirty="0">
                          <a:solidFill>
                            <a:schemeClr val="accent1">
                              <a:lumMod val="50000"/>
                            </a:schemeClr>
                          </a:solidFill>
                        </a:rPr>
                        <a:t>me</a:t>
                      </a:r>
                      <a:r>
                        <a:rPr lang="en-GB" sz="2600" dirty="0">
                          <a:solidFill>
                            <a:schemeClr val="accent1">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algn="l"/>
                      <a:r>
                        <a:rPr lang="en-GB" sz="2600" b="0" i="0" dirty="0">
                          <a:solidFill>
                            <a:schemeClr val="accent1">
                              <a:lumMod val="50000"/>
                            </a:schemeClr>
                          </a:solidFill>
                          <a:latin typeface="Century Gothic" panose="020B0502020202020204" pitchFamily="34" charset="0"/>
                        </a:rPr>
                        <a:t>der</a:t>
                      </a:r>
                      <a:r>
                        <a:rPr lang="en-GB" sz="2600" b="1" dirty="0">
                          <a:solidFill>
                            <a:schemeClr val="accent1">
                              <a:lumMod val="50000"/>
                            </a:schemeClr>
                          </a:solidFill>
                        </a:rPr>
                        <a:t> </a:t>
                      </a:r>
                      <a:r>
                        <a:rPr lang="en-GB" sz="2600" b="1" dirty="0" err="1">
                          <a:solidFill>
                            <a:schemeClr val="accent1">
                              <a:lumMod val="50000"/>
                            </a:schemeClr>
                          </a:solidFill>
                        </a:rPr>
                        <a:t>Thron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Me</a:t>
                      </a:r>
                      <a:r>
                        <a:rPr lang="en-GB" sz="2600" b="1" dirty="0" err="1">
                          <a:solidFill>
                            <a:schemeClr val="accent1">
                              <a:lumMod val="50000"/>
                            </a:schemeClr>
                          </a:solidFill>
                        </a:rPr>
                        <a:t>tho</a:t>
                      </a:r>
                      <a:r>
                        <a:rPr lang="en-GB" sz="2600" dirty="0" err="1">
                          <a:solidFill>
                            <a:schemeClr val="accent1">
                              <a:lumMod val="50000"/>
                            </a:schemeClr>
                          </a:solidFill>
                        </a:rPr>
                        <a:t>de</a:t>
                      </a:r>
                      <a:r>
                        <a:rPr lang="en-GB" sz="2600" dirty="0">
                          <a:solidFill>
                            <a:schemeClr val="accent1">
                              <a:lumMod val="50000"/>
                            </a:schemeClr>
                          </a:solidFill>
                        </a:rPr>
                        <a:t>  </a:t>
                      </a:r>
                      <a:r>
                        <a:rPr lang="en-GB" sz="2200" dirty="0">
                          <a:solidFill>
                            <a:schemeClr val="accent1">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Apo</a:t>
                      </a:r>
                      <a:r>
                        <a:rPr lang="en-GB" sz="2600" b="1" dirty="0" err="1">
                          <a:solidFill>
                            <a:schemeClr val="accent1">
                              <a:lumMod val="50000"/>
                            </a:schemeClr>
                          </a:solidFill>
                        </a:rPr>
                        <a:t>the</a:t>
                      </a:r>
                      <a:r>
                        <a:rPr lang="en-GB" sz="2600" dirty="0" err="1">
                          <a:solidFill>
                            <a:schemeClr val="accent1">
                              <a:lumMod val="50000"/>
                            </a:schemeClr>
                          </a:solidFill>
                        </a:rPr>
                        <a:t>ke</a:t>
                      </a:r>
                      <a:endParaRPr lang="en-GB" sz="2600"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Mat</a:t>
                      </a:r>
                      <a:r>
                        <a:rPr lang="en-GB" sz="2600" b="1" dirty="0">
                          <a:solidFill>
                            <a:schemeClr val="accent1">
                              <a:lumMod val="50000"/>
                            </a:schemeClr>
                          </a:solidFill>
                        </a:rPr>
                        <a:t>thi</a:t>
                      </a:r>
                      <a:r>
                        <a:rPr lang="en-GB" sz="2600" dirty="0">
                          <a:solidFill>
                            <a:schemeClr val="accent1">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Kathar</a:t>
                      </a:r>
                      <a:r>
                        <a:rPr lang="en-GB" sz="2600" b="1" dirty="0">
                          <a:solidFill>
                            <a:schemeClr val="accent1">
                              <a:lumMod val="50000"/>
                            </a:schemeClr>
                          </a:solidFill>
                        </a:rPr>
                        <a:t>i</a:t>
                      </a:r>
                      <a:r>
                        <a:rPr lang="en-GB" sz="2600" b="0" dirty="0">
                          <a:solidFill>
                            <a:schemeClr val="accent1">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Disko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1" dirty="0" err="1">
                          <a:solidFill>
                            <a:schemeClr val="accent1">
                              <a:lumMod val="50000"/>
                            </a:schemeClr>
                          </a:solidFill>
                        </a:rPr>
                        <a:t>E</a:t>
                      </a:r>
                      <a:r>
                        <a:rPr lang="en-GB" sz="2600" b="0" dirty="0" err="1">
                          <a:solidFill>
                            <a:schemeClr val="accent1">
                              <a:lumMod val="50000"/>
                            </a:schemeClr>
                          </a:solidFill>
                        </a:rPr>
                        <a:t>th</a:t>
                      </a:r>
                      <a:r>
                        <a:rPr lang="en-GB" sz="2600" dirty="0" err="1">
                          <a:solidFill>
                            <a:schemeClr val="accent1">
                              <a:lumMod val="50000"/>
                            </a:schemeClr>
                          </a:solidFill>
                        </a:rPr>
                        <a:t>ik</a:t>
                      </a:r>
                      <a:r>
                        <a:rPr lang="en-GB" sz="2600" dirty="0">
                          <a:solidFill>
                            <a:schemeClr val="accent1">
                              <a:lumMod val="50000"/>
                            </a:schemeClr>
                          </a:solidFill>
                        </a:rPr>
                        <a:t>             [</a:t>
                      </a:r>
                      <a:r>
                        <a:rPr lang="en-GB" sz="2200" dirty="0">
                          <a:solidFill>
                            <a:schemeClr val="accent1">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err="1">
                          <a:solidFill>
                            <a:schemeClr val="accent1">
                              <a:lumMod val="50000"/>
                            </a:schemeClr>
                          </a:solidFill>
                          <a:latin typeface="Century Gothic" panose="020B0502020202020204" pitchFamily="34" charset="0"/>
                        </a:rPr>
                        <a:t>A</a:t>
                      </a:r>
                      <a:r>
                        <a:rPr lang="en-GB" sz="2600" b="0" dirty="0" err="1">
                          <a:solidFill>
                            <a:schemeClr val="accent1">
                              <a:lumMod val="50000"/>
                            </a:schemeClr>
                          </a:solidFill>
                        </a:rPr>
                        <a:t>th</a:t>
                      </a:r>
                      <a:r>
                        <a:rPr lang="en-GB" sz="2600" b="1" dirty="0" err="1">
                          <a:solidFill>
                            <a:schemeClr val="accent1">
                              <a:lumMod val="50000"/>
                            </a:schemeClr>
                          </a:solidFill>
                        </a:rPr>
                        <a:t>en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0" dirty="0" err="1">
                          <a:solidFill>
                            <a:schemeClr val="accent1">
                              <a:lumMod val="50000"/>
                            </a:schemeClr>
                          </a:solidFill>
                        </a:rPr>
                        <a:t>Th</a:t>
                      </a:r>
                      <a:r>
                        <a:rPr lang="en-GB" sz="2600" dirty="0" err="1">
                          <a:solidFill>
                            <a:schemeClr val="accent1">
                              <a:lumMod val="50000"/>
                            </a:schemeClr>
                          </a:solidFill>
                        </a:rPr>
                        <a:t>eo</a:t>
                      </a:r>
                      <a:r>
                        <a:rPr lang="en-GB" sz="2600" b="1" dirty="0" err="1">
                          <a:solidFill>
                            <a:schemeClr val="accent1">
                              <a:lumMod val="50000"/>
                            </a:schemeClr>
                          </a:solidFill>
                        </a:rPr>
                        <a:t>rie</a:t>
                      </a:r>
                      <a:endParaRPr lang="en-GB" sz="2600" b="1" dirty="0">
                        <a:solidFill>
                          <a:schemeClr val="accent1">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Biblio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pic>
        <p:nvPicPr>
          <p:cNvPr id="1028" name="Picture 4" descr="Bigekg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Cold, Cool, Hot, Icon, Measure, Measurement, Symbol">
            <a:extLst>
              <a:ext uri="{FF2B5EF4-FFF2-40B4-BE49-F238E27FC236}">
                <a16:creationId xmlns:a16="http://schemas.microsoft.com/office/drawing/2014/main" id="{E6EB7102-9BF0-4A79-AB83-71FBA3534EA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sp>
        <p:nvSpPr>
          <p:cNvPr id="68" name="Action Button: Custom 16">
            <a:hlinkClick r:id="" action="ppaction://noaction" highlightClick="1">
              <a:snd r:embed="rId15" name="der Rhythmus.wav"/>
            </a:hlinkClick>
            <a:extLst>
              <a:ext uri="{FF2B5EF4-FFF2-40B4-BE49-F238E27FC236}">
                <a16:creationId xmlns:a16="http://schemas.microsoft.com/office/drawing/2014/main" id="{3B418770-1E72-B240-9307-3BBF955557C6}"/>
              </a:ext>
            </a:extLst>
          </p:cNvPr>
          <p:cNvSpPr/>
          <p:nvPr/>
        </p:nvSpPr>
        <p:spPr>
          <a:xfrm>
            <a:off x="442615" y="2302548"/>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1</a:t>
            </a:r>
          </a:p>
        </p:txBody>
      </p:sp>
      <p:sp>
        <p:nvSpPr>
          <p:cNvPr id="69" name="Action Button: Custom 16">
            <a:hlinkClick r:id="" action="ppaction://noaction" highlightClick="1">
              <a:snd r:embed="rId16" name="das Thema.wav"/>
            </a:hlinkClick>
            <a:extLst>
              <a:ext uri="{FF2B5EF4-FFF2-40B4-BE49-F238E27FC236}">
                <a16:creationId xmlns:a16="http://schemas.microsoft.com/office/drawing/2014/main" id="{F18D09F0-0D24-5B4F-A26E-132DCCD8073A}"/>
              </a:ext>
            </a:extLst>
          </p:cNvPr>
          <p:cNvSpPr/>
          <p:nvPr/>
        </p:nvSpPr>
        <p:spPr>
          <a:xfrm>
            <a:off x="440537" y="284666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2</a:t>
            </a:r>
          </a:p>
        </p:txBody>
      </p:sp>
      <p:sp>
        <p:nvSpPr>
          <p:cNvPr id="70" name="Action Button: Custom 16">
            <a:hlinkClick r:id="" action="ppaction://noaction" highlightClick="1">
              <a:snd r:embed="rId17" name="der Athlet.wav"/>
            </a:hlinkClick>
            <a:extLst>
              <a:ext uri="{FF2B5EF4-FFF2-40B4-BE49-F238E27FC236}">
                <a16:creationId xmlns:a16="http://schemas.microsoft.com/office/drawing/2014/main" id="{747EFDEF-0DCF-DB44-BBF0-27990DDE521B}"/>
              </a:ext>
            </a:extLst>
          </p:cNvPr>
          <p:cNvSpPr/>
          <p:nvPr/>
        </p:nvSpPr>
        <p:spPr>
          <a:xfrm>
            <a:off x="440537" y="34146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3</a:t>
            </a:r>
          </a:p>
        </p:txBody>
      </p:sp>
      <p:sp>
        <p:nvSpPr>
          <p:cNvPr id="71" name="Action Button: Custom 70">
            <a:hlinkClick r:id="" action="ppaction://noaction" highlightClick="1">
              <a:snd r:embed="rId18" name="das Thermometer.wav"/>
            </a:hlinkClick>
            <a:extLst>
              <a:ext uri="{FF2B5EF4-FFF2-40B4-BE49-F238E27FC236}">
                <a16:creationId xmlns:a16="http://schemas.microsoft.com/office/drawing/2014/main" id="{408DED6B-8D00-7843-820C-3A35CED50594}"/>
              </a:ext>
            </a:extLst>
          </p:cNvPr>
          <p:cNvSpPr/>
          <p:nvPr/>
        </p:nvSpPr>
        <p:spPr>
          <a:xfrm>
            <a:off x="440537" y="3961224"/>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4</a:t>
            </a:r>
          </a:p>
        </p:txBody>
      </p:sp>
      <p:sp>
        <p:nvSpPr>
          <p:cNvPr id="72" name="Action Button: Custom 16">
            <a:hlinkClick r:id="" action="ppaction://noaction" highlightClick="1">
              <a:snd r:embed="rId19" name="der Thron.wav"/>
            </a:hlinkClick>
            <a:extLst>
              <a:ext uri="{FF2B5EF4-FFF2-40B4-BE49-F238E27FC236}">
                <a16:creationId xmlns:a16="http://schemas.microsoft.com/office/drawing/2014/main" id="{25121CCC-82F7-F14F-B30E-8A5AD31BE634}"/>
              </a:ext>
            </a:extLst>
          </p:cNvPr>
          <p:cNvSpPr/>
          <p:nvPr/>
        </p:nvSpPr>
        <p:spPr>
          <a:xfrm>
            <a:off x="440537" y="45045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5</a:t>
            </a:r>
          </a:p>
        </p:txBody>
      </p:sp>
      <p:sp>
        <p:nvSpPr>
          <p:cNvPr id="73" name="Action Button: Custom 16">
            <a:hlinkClick r:id="" action="ppaction://noaction" highlightClick="1">
              <a:snd r:embed="rId20" name="die Methode.wav"/>
            </a:hlinkClick>
            <a:extLst>
              <a:ext uri="{FF2B5EF4-FFF2-40B4-BE49-F238E27FC236}">
                <a16:creationId xmlns:a16="http://schemas.microsoft.com/office/drawing/2014/main" id="{DA5FAA28-0FFE-FD44-82BD-8BEA8CA05A2D}"/>
              </a:ext>
            </a:extLst>
          </p:cNvPr>
          <p:cNvSpPr/>
          <p:nvPr/>
        </p:nvSpPr>
        <p:spPr>
          <a:xfrm>
            <a:off x="445331" y="5054842"/>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6</a:t>
            </a:r>
          </a:p>
        </p:txBody>
      </p:sp>
      <p:sp>
        <p:nvSpPr>
          <p:cNvPr id="74" name="Action Button: Custom 16">
            <a:hlinkClick r:id="" action="ppaction://noaction" highlightClick="1">
              <a:snd r:embed="rId21" name="die Apotheke.wav"/>
            </a:hlinkClick>
            <a:extLst>
              <a:ext uri="{FF2B5EF4-FFF2-40B4-BE49-F238E27FC236}">
                <a16:creationId xmlns:a16="http://schemas.microsoft.com/office/drawing/2014/main" id="{B941CF18-9FF3-084E-9E12-F82721CE7509}"/>
              </a:ext>
            </a:extLst>
          </p:cNvPr>
          <p:cNvSpPr/>
          <p:nvPr/>
        </p:nvSpPr>
        <p:spPr>
          <a:xfrm>
            <a:off x="440537" y="560128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7</a:t>
            </a:r>
          </a:p>
        </p:txBody>
      </p:sp>
      <p:sp>
        <p:nvSpPr>
          <p:cNvPr id="76" name="Action Button: Custom 16">
            <a:hlinkClick r:id="" action="ppaction://noaction" highlightClick="1">
              <a:snd r:embed="rId22" name="Matthias.wav"/>
            </a:hlinkClick>
            <a:extLst>
              <a:ext uri="{FF2B5EF4-FFF2-40B4-BE49-F238E27FC236}">
                <a16:creationId xmlns:a16="http://schemas.microsoft.com/office/drawing/2014/main" id="{3B418770-1E72-B240-9307-3BBF955557C6}"/>
              </a:ext>
            </a:extLst>
          </p:cNvPr>
          <p:cNvSpPr/>
          <p:nvPr/>
        </p:nvSpPr>
        <p:spPr>
          <a:xfrm>
            <a:off x="5216770" y="230072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1</a:t>
            </a:r>
          </a:p>
        </p:txBody>
      </p:sp>
      <p:sp>
        <p:nvSpPr>
          <p:cNvPr id="77" name="Action Button: Custom 16">
            <a:hlinkClick r:id="" action="ppaction://noaction" highlightClick="1">
              <a:snd r:embed="rId23" name="Katharina.wav"/>
            </a:hlinkClick>
            <a:extLst>
              <a:ext uri="{FF2B5EF4-FFF2-40B4-BE49-F238E27FC236}">
                <a16:creationId xmlns:a16="http://schemas.microsoft.com/office/drawing/2014/main" id="{F18D09F0-0D24-5B4F-A26E-132DCCD8073A}"/>
              </a:ext>
            </a:extLst>
          </p:cNvPr>
          <p:cNvSpPr/>
          <p:nvPr/>
        </p:nvSpPr>
        <p:spPr>
          <a:xfrm>
            <a:off x="5214692" y="284484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2</a:t>
            </a:r>
          </a:p>
        </p:txBody>
      </p:sp>
      <p:sp>
        <p:nvSpPr>
          <p:cNvPr id="78" name="Action Button: Custom 16">
            <a:hlinkClick r:id="" action="ppaction://noaction" highlightClick="1">
              <a:snd r:embed="rId24" name="die Diskothek.wav"/>
            </a:hlinkClick>
            <a:extLst>
              <a:ext uri="{FF2B5EF4-FFF2-40B4-BE49-F238E27FC236}">
                <a16:creationId xmlns:a16="http://schemas.microsoft.com/office/drawing/2014/main" id="{747EFDEF-0DCF-DB44-BBF0-27990DDE521B}"/>
              </a:ext>
            </a:extLst>
          </p:cNvPr>
          <p:cNvSpPr/>
          <p:nvPr/>
        </p:nvSpPr>
        <p:spPr>
          <a:xfrm>
            <a:off x="5214692" y="33999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3</a:t>
            </a:r>
          </a:p>
        </p:txBody>
      </p:sp>
      <p:sp>
        <p:nvSpPr>
          <p:cNvPr id="79" name="Action Button: Custom 78">
            <a:hlinkClick r:id="" action="ppaction://noaction" highlightClick="1">
              <a:snd r:embed="rId25" name="die Ethik.wav"/>
            </a:hlinkClick>
            <a:extLst>
              <a:ext uri="{FF2B5EF4-FFF2-40B4-BE49-F238E27FC236}">
                <a16:creationId xmlns:a16="http://schemas.microsoft.com/office/drawing/2014/main" id="{408DED6B-8D00-7843-820C-3A35CED50594}"/>
              </a:ext>
            </a:extLst>
          </p:cNvPr>
          <p:cNvSpPr/>
          <p:nvPr/>
        </p:nvSpPr>
        <p:spPr>
          <a:xfrm>
            <a:off x="5214692" y="3959403"/>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4</a:t>
            </a:r>
          </a:p>
        </p:txBody>
      </p:sp>
      <p:sp>
        <p:nvSpPr>
          <p:cNvPr id="80" name="Action Button: Custom 16">
            <a:hlinkClick r:id="" action="ppaction://noaction" highlightClick="1">
              <a:snd r:embed="rId26" name="Athen.wav"/>
            </a:hlinkClick>
            <a:extLst>
              <a:ext uri="{FF2B5EF4-FFF2-40B4-BE49-F238E27FC236}">
                <a16:creationId xmlns:a16="http://schemas.microsoft.com/office/drawing/2014/main" id="{25121CCC-82F7-F14F-B30E-8A5AD31BE634}"/>
              </a:ext>
            </a:extLst>
          </p:cNvPr>
          <p:cNvSpPr/>
          <p:nvPr/>
        </p:nvSpPr>
        <p:spPr>
          <a:xfrm>
            <a:off x="5214692" y="450270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5</a:t>
            </a:r>
          </a:p>
        </p:txBody>
      </p:sp>
      <p:sp>
        <p:nvSpPr>
          <p:cNvPr id="81" name="Action Button: Custom 16">
            <a:hlinkClick r:id="" action="ppaction://noaction" highlightClick="1">
              <a:snd r:embed="rId27" name="die Theorie.wav"/>
            </a:hlinkClick>
            <a:extLst>
              <a:ext uri="{FF2B5EF4-FFF2-40B4-BE49-F238E27FC236}">
                <a16:creationId xmlns:a16="http://schemas.microsoft.com/office/drawing/2014/main" id="{DA5FAA28-0FFE-FD44-82BD-8BEA8CA05A2D}"/>
              </a:ext>
            </a:extLst>
          </p:cNvPr>
          <p:cNvSpPr/>
          <p:nvPr/>
        </p:nvSpPr>
        <p:spPr>
          <a:xfrm>
            <a:off x="5219486" y="50530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6</a:t>
            </a:r>
          </a:p>
        </p:txBody>
      </p:sp>
      <p:sp>
        <p:nvSpPr>
          <p:cNvPr id="82" name="Action Button: Custom 16">
            <a:hlinkClick r:id="" action="ppaction://noaction" highlightClick="1">
              <a:snd r:embed="rId28" name="die Bibliothek.wav"/>
            </a:hlinkClick>
            <a:extLst>
              <a:ext uri="{FF2B5EF4-FFF2-40B4-BE49-F238E27FC236}">
                <a16:creationId xmlns:a16="http://schemas.microsoft.com/office/drawing/2014/main" id="{B941CF18-9FF3-084E-9E12-F82721CE7509}"/>
              </a:ext>
            </a:extLst>
          </p:cNvPr>
          <p:cNvSpPr/>
          <p:nvPr/>
        </p:nvSpPr>
        <p:spPr>
          <a:xfrm>
            <a:off x="5214692" y="5599459"/>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sz="2000" dirty="0">
                <a:solidFill>
                  <a:prstClr val="white"/>
                </a:solidFill>
                <a:latin typeface="Century Gothic" panose="020B0502020202020204" pitchFamily="34" charset="0"/>
              </a:rPr>
              <a:t>7</a:t>
            </a:r>
          </a:p>
        </p:txBody>
      </p:sp>
      <p:sp>
        <p:nvSpPr>
          <p:cNvPr id="83" name="Rectangle 82"/>
          <p:cNvSpPr/>
          <p:nvPr/>
        </p:nvSpPr>
        <p:spPr>
          <a:xfrm>
            <a:off x="10711030" y="4395340"/>
            <a:ext cx="244800" cy="10800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5B9BD5">
                  <a:lumMod val="50000"/>
                </a:srgbClr>
              </a:solidFill>
              <a:latin typeface="Century Gothic" panose="020B0502020202020204" pitchFamily="34" charset="0"/>
            </a:endParaRPr>
          </a:p>
        </p:txBody>
      </p:sp>
      <p:sp>
        <p:nvSpPr>
          <p:cNvPr id="84" name="Rectangle 2" descr="rectangle that moves down the slide to show the 60 second timer">
            <a:extLst>
              <a:ext uri="{FF2B5EF4-FFF2-40B4-BE49-F238E27FC236}">
                <a16:creationId xmlns:a16="http://schemas.microsoft.com/office/drawing/2014/main" id="{1602C629-4653-48D5-AF83-0CE1B5EFFE99}"/>
              </a:ext>
            </a:extLst>
          </p:cNvPr>
          <p:cNvSpPr>
            <a:spLocks noChangeArrowheads="1"/>
          </p:cNvSpPr>
          <p:nvPr/>
        </p:nvSpPr>
        <p:spPr bwMode="auto">
          <a:xfrm>
            <a:off x="10030916" y="4422881"/>
            <a:ext cx="502131" cy="1054832"/>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5" name="Rectangle 3" descr="rectangle for timer">
            <a:extLst>
              <a:ext uri="{FF2B5EF4-FFF2-40B4-BE49-F238E27FC236}">
                <a16:creationId xmlns:a16="http://schemas.microsoft.com/office/drawing/2014/main" id="{B3DA2B9B-9F69-45DD-87FC-96861967F202}"/>
              </a:ext>
            </a:extLst>
          </p:cNvPr>
          <p:cNvSpPr>
            <a:spLocks noChangeArrowheads="1"/>
          </p:cNvSpPr>
          <p:nvPr/>
        </p:nvSpPr>
        <p:spPr bwMode="auto">
          <a:xfrm>
            <a:off x="10024299" y="4422881"/>
            <a:ext cx="503528" cy="1044000"/>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6" name="Text Box 12">
            <a:extLst>
              <a:ext uri="{FF2B5EF4-FFF2-40B4-BE49-F238E27FC236}">
                <a16:creationId xmlns:a16="http://schemas.microsoft.com/office/drawing/2014/main" id="{C665AA53-3F6F-4509-95FE-603BC10F332A}"/>
              </a:ext>
            </a:extLst>
          </p:cNvPr>
          <p:cNvSpPr txBox="1">
            <a:spLocks noChangeArrowheads="1"/>
          </p:cNvSpPr>
          <p:nvPr/>
        </p:nvSpPr>
        <p:spPr bwMode="auto">
          <a:xfrm>
            <a:off x="10955768" y="4238534"/>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15</a:t>
            </a:r>
          </a:p>
        </p:txBody>
      </p:sp>
      <p:sp>
        <p:nvSpPr>
          <p:cNvPr id="87" name="Text Box 14">
            <a:extLst>
              <a:ext uri="{FF2B5EF4-FFF2-40B4-BE49-F238E27FC236}">
                <a16:creationId xmlns:a16="http://schemas.microsoft.com/office/drawing/2014/main" id="{1667AF0D-75C5-4D04-8C9E-B17562F08AAF}"/>
              </a:ext>
            </a:extLst>
          </p:cNvPr>
          <p:cNvSpPr txBox="1">
            <a:spLocks noChangeArrowheads="1"/>
          </p:cNvSpPr>
          <p:nvPr/>
        </p:nvSpPr>
        <p:spPr bwMode="auto">
          <a:xfrm>
            <a:off x="10931080" y="5285759"/>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0</a:t>
            </a:r>
          </a:p>
        </p:txBody>
      </p:sp>
      <p:sp>
        <p:nvSpPr>
          <p:cNvPr id="88" name="Rectangle 87" descr="box to hide timer as it goes off the page">
            <a:extLst>
              <a:ext uri="{FF2B5EF4-FFF2-40B4-BE49-F238E27FC236}">
                <a16:creationId xmlns:a16="http://schemas.microsoft.com/office/drawing/2014/main" id="{80BB973F-93FA-4A26-B850-9E1862347B2F}"/>
              </a:ext>
            </a:extLst>
          </p:cNvPr>
          <p:cNvSpPr/>
          <p:nvPr/>
        </p:nvSpPr>
        <p:spPr>
          <a:xfrm>
            <a:off x="9877322" y="5508709"/>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89" name="AutoShape 11">
            <a:hlinkClick r:id="" action="ppaction://noaction" highlightClick="1"/>
            <a:extLst>
              <a:ext uri="{FF2B5EF4-FFF2-40B4-BE49-F238E27FC236}">
                <a16:creationId xmlns:a16="http://schemas.microsoft.com/office/drawing/2014/main" id="{CFE64676-F267-4A32-92AE-3A1905ACA1C1}"/>
              </a:ext>
            </a:extLst>
          </p:cNvPr>
          <p:cNvSpPr>
            <a:spLocks noChangeArrowheads="1"/>
          </p:cNvSpPr>
          <p:nvPr/>
        </p:nvSpPr>
        <p:spPr bwMode="auto">
          <a:xfrm>
            <a:off x="9767652" y="5696707"/>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dirty="0">
                <a:solidFill>
                  <a:prstClr val="white"/>
                </a:solidFill>
                <a:latin typeface="Century Gothic" panose="020B0502020202020204" pitchFamily="34" charset="0"/>
              </a:rPr>
              <a:t>LOS!</a:t>
            </a:r>
          </a:p>
        </p:txBody>
      </p:sp>
      <p:sp>
        <p:nvSpPr>
          <p:cNvPr id="90" name="Rectangle 89"/>
          <p:cNvSpPr/>
          <p:nvPr/>
        </p:nvSpPr>
        <p:spPr>
          <a:xfrm>
            <a:off x="9901104" y="5482451"/>
            <a:ext cx="720000" cy="18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cxnSp>
        <p:nvCxnSpPr>
          <p:cNvPr id="91" name="Straight Connector 90"/>
          <p:cNvCxnSpPr/>
          <p:nvPr/>
        </p:nvCxnSpPr>
        <p:spPr>
          <a:xfrm>
            <a:off x="10022632" y="5477713"/>
            <a:ext cx="518400" cy="0"/>
          </a:xfrm>
          <a:prstGeom prst="line">
            <a:avLst/>
          </a:prstGeom>
          <a:ln w="19050">
            <a:solidFill>
              <a:srgbClr val="02456F"/>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0732179" y="4414619"/>
            <a:ext cx="293759" cy="10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93" name="Text Box 10">
            <a:extLst>
              <a:ext uri="{FF2B5EF4-FFF2-40B4-BE49-F238E27FC236}">
                <a16:creationId xmlns:a16="http://schemas.microsoft.com/office/drawing/2014/main" id="{8F88F33A-F1A8-403F-938C-85915B780B90}"/>
              </a:ext>
            </a:extLst>
          </p:cNvPr>
          <p:cNvSpPr txBox="1">
            <a:spLocks noChangeArrowheads="1"/>
          </p:cNvSpPr>
          <p:nvPr/>
        </p:nvSpPr>
        <p:spPr bwMode="auto">
          <a:xfrm>
            <a:off x="10714289" y="4762516"/>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dirty="0" err="1">
                <a:solidFill>
                  <a:srgbClr val="5B9BD5">
                    <a:lumMod val="50000"/>
                  </a:srgbClr>
                </a:solidFill>
                <a:latin typeface="Century Gothic" panose="020B0502020202020204" pitchFamily="34" charset="0"/>
              </a:rPr>
              <a:t>Sekunden</a:t>
            </a:r>
            <a:endParaRPr lang="en-GB" dirty="0">
              <a:solidFill>
                <a:srgbClr val="5B9BD5">
                  <a:lumMod val="50000"/>
                </a:srgbClr>
              </a:solidFill>
              <a:latin typeface="Century Gothic" panose="020B0502020202020204" pitchFamily="34" charset="0"/>
            </a:endParaRPr>
          </a:p>
        </p:txBody>
      </p:sp>
      <p:sp>
        <p:nvSpPr>
          <p:cNvPr id="44"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49480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14000"/>
                                        <p:tgtEl>
                                          <p:spTgt spid="85"/>
                                        </p:tgtEl>
                                      </p:cBhvr>
                                    </p:animEffect>
                                    <p:set>
                                      <p:cBhvr>
                                        <p:cTn id="7" dur="1" fill="hold">
                                          <p:stCondLst>
                                            <p:cond delay="13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1309" cy="707849"/>
          </a:xfrm>
        </p:spPr>
        <p:txBody>
          <a:bodyPr>
            <a:normAutofit/>
          </a:bodyPr>
          <a:lstStyle/>
          <a:p>
            <a:r>
              <a:rPr lang="en-GB" sz="3600" b="1" dirty="0">
                <a:solidFill>
                  <a:schemeClr val="bg1"/>
                </a:solidFill>
              </a:rPr>
              <a:t>[</a:t>
            </a:r>
            <a:r>
              <a:rPr lang="en-GB" sz="3600" b="1" dirty="0" err="1">
                <a:solidFill>
                  <a:schemeClr val="bg1"/>
                </a:solidFill>
              </a:rPr>
              <a:t>th</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328399" y="2556764"/>
            <a:ext cx="1131352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600" b="1" dirty="0">
              <a:solidFill>
                <a:srgbClr val="4472C4">
                  <a:lumMod val="50000"/>
                </a:srgbClr>
              </a:solidFill>
              <a:latin typeface="Century Gothic" panose="020F0302020204030204"/>
            </a:endParaRPr>
          </a:p>
        </p:txBody>
      </p:sp>
      <p:sp>
        <p:nvSpPr>
          <p:cNvPr id="8" name="TextBox 7">
            <a:extLst>
              <a:ext uri="{FF2B5EF4-FFF2-40B4-BE49-F238E27FC236}">
                <a16:creationId xmlns:a16="http://schemas.microsoft.com/office/drawing/2014/main" id="{6EC67FB0-343D-B239-054D-E941AFAC183D}"/>
              </a:ext>
            </a:extLst>
          </p:cNvPr>
          <p:cNvSpPr txBox="1"/>
          <p:nvPr/>
        </p:nvSpPr>
        <p:spPr>
          <a:xfrm>
            <a:off x="2301766" y="4680422"/>
            <a:ext cx="717331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Y9 T2.2 Week 3 Slide 23</a:t>
            </a:r>
          </a:p>
        </p:txBody>
      </p:sp>
    </p:spTree>
    <p:extLst>
      <p:ext uri="{BB962C8B-B14F-4D97-AF65-F5344CB8AC3E}">
        <p14:creationId xmlns:p14="http://schemas.microsoft.com/office/powerpoint/2010/main" val="87354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2844527"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Phonetik</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727095" y="247046"/>
            <a:ext cx="2230231"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E050899D-8A70-334E-8FB4-7B4C2291EFCB}"/>
              </a:ext>
            </a:extLst>
          </p:cNvPr>
          <p:cNvSpPr txBox="1"/>
          <p:nvPr/>
        </p:nvSpPr>
        <p:spPr>
          <a:xfrm>
            <a:off x="180000" y="1296000"/>
            <a:ext cx="1177732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Remember, in German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is pronounced ‘t’ when both letters are in the same syllable. In compounds and words with prefixes ending in ‘t’, the ‘t’ and ‘h’ are both pronounced separately, e.g.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enthalten</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Hör zu. Alle Wörter enthalten [th]. Du musst die Wörter schreiben und die in Silben trennen. Ist die SSC [th] oder [t] + [h]?</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aphicFrame>
        <p:nvGraphicFramePr>
          <p:cNvPr id="6" name="Table 6">
            <a:extLst>
              <a:ext uri="{FF2B5EF4-FFF2-40B4-BE49-F238E27FC236}">
                <a16:creationId xmlns:a16="http://schemas.microsoft.com/office/drawing/2014/main" id="{51CB2186-F078-463C-92FC-B581976F7EBC}"/>
              </a:ext>
            </a:extLst>
          </p:cNvPr>
          <p:cNvGraphicFramePr>
            <a:graphicFrameLocks noGrp="1"/>
          </p:cNvGraphicFramePr>
          <p:nvPr/>
        </p:nvGraphicFramePr>
        <p:xfrm>
          <a:off x="641350" y="3842932"/>
          <a:ext cx="10617200" cy="2348318"/>
        </p:xfrm>
        <a:graphic>
          <a:graphicData uri="http://schemas.openxmlformats.org/drawingml/2006/table">
            <a:tbl>
              <a:tblPr firstRow="1" bandRow="1">
                <a:tableStyleId>{5940675A-B579-460E-94D1-54222C63F5DA}</a:tableStyleId>
              </a:tblPr>
              <a:tblGrid>
                <a:gridCol w="2654300">
                  <a:extLst>
                    <a:ext uri="{9D8B030D-6E8A-4147-A177-3AD203B41FA5}">
                      <a16:colId xmlns:a16="http://schemas.microsoft.com/office/drawing/2014/main" val="2668371600"/>
                    </a:ext>
                  </a:extLst>
                </a:gridCol>
                <a:gridCol w="2654300">
                  <a:extLst>
                    <a:ext uri="{9D8B030D-6E8A-4147-A177-3AD203B41FA5}">
                      <a16:colId xmlns:a16="http://schemas.microsoft.com/office/drawing/2014/main" val="3453503746"/>
                    </a:ext>
                  </a:extLst>
                </a:gridCol>
                <a:gridCol w="2654300">
                  <a:extLst>
                    <a:ext uri="{9D8B030D-6E8A-4147-A177-3AD203B41FA5}">
                      <a16:colId xmlns:a16="http://schemas.microsoft.com/office/drawing/2014/main" val="336181300"/>
                    </a:ext>
                  </a:extLst>
                </a:gridCol>
                <a:gridCol w="2654300">
                  <a:extLst>
                    <a:ext uri="{9D8B030D-6E8A-4147-A177-3AD203B41FA5}">
                      <a16:colId xmlns:a16="http://schemas.microsoft.com/office/drawing/2014/main" val="414323417"/>
                    </a:ext>
                  </a:extLst>
                </a:gridCol>
              </a:tblGrid>
              <a:tr h="1174159">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extLst>
                  <a:ext uri="{0D108BD9-81ED-4DB2-BD59-A6C34878D82A}">
                    <a16:rowId xmlns:a16="http://schemas.microsoft.com/office/drawing/2014/main" val="1975070354"/>
                  </a:ext>
                </a:extLst>
              </a:tr>
              <a:tr h="1174159">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tc>
                  <a:txBody>
                    <a:bodyPr/>
                    <a:lstStyle/>
                    <a:p>
                      <a:endParaRPr lang="en-GB" b="0" i="0" dirty="0">
                        <a:latin typeface="Century Gothic" panose="020B0502020202020204" pitchFamily="34" charset="0"/>
                      </a:endParaRPr>
                    </a:p>
                  </a:txBody>
                  <a:tcPr/>
                </a:tc>
                <a:extLst>
                  <a:ext uri="{0D108BD9-81ED-4DB2-BD59-A6C34878D82A}">
                    <a16:rowId xmlns:a16="http://schemas.microsoft.com/office/drawing/2014/main" val="3033923628"/>
                  </a:ext>
                </a:extLst>
              </a:tr>
            </a:tbl>
          </a:graphicData>
        </a:graphic>
      </p:graphicFrame>
      <p:sp>
        <p:nvSpPr>
          <p:cNvPr id="7" name="Action Button: Custom 16">
            <a:hlinkClick r:id="" action="ppaction://noaction" highlightClick="1">
              <a:snd r:embed="rId4" name="9.2.2.3 slide 23 Athlet.wav"/>
            </a:hlinkClick>
            <a:extLst>
              <a:ext uri="{FF2B5EF4-FFF2-40B4-BE49-F238E27FC236}">
                <a16:creationId xmlns:a16="http://schemas.microsoft.com/office/drawing/2014/main" id="{40AA4F22-A31E-4D81-8F34-0DB60D3E6AE6}"/>
              </a:ext>
            </a:extLst>
          </p:cNvPr>
          <p:cNvSpPr/>
          <p:nvPr/>
        </p:nvSpPr>
        <p:spPr>
          <a:xfrm>
            <a:off x="693101" y="3878909"/>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8" name="Action Button: Custom 16">
            <a:hlinkClick r:id="" action="ppaction://noaction" highlightClick="1">
              <a:snd r:embed="rId5" name="9.2.2.3 slide 23 Methode.wav"/>
            </a:hlinkClick>
            <a:extLst>
              <a:ext uri="{FF2B5EF4-FFF2-40B4-BE49-F238E27FC236}">
                <a16:creationId xmlns:a16="http://schemas.microsoft.com/office/drawing/2014/main" id="{596CA01D-93BF-4AF1-914E-EA869676D8B5}"/>
              </a:ext>
            </a:extLst>
          </p:cNvPr>
          <p:cNvSpPr/>
          <p:nvPr/>
        </p:nvSpPr>
        <p:spPr>
          <a:xfrm>
            <a:off x="3351167" y="3878909"/>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9" name="Action Button: Custom 16">
            <a:hlinkClick r:id="" action="ppaction://noaction" highlightClick="1">
              <a:snd r:embed="rId6" name="9.2.2.3 slide 23 Rathaus.wav"/>
            </a:hlinkClick>
            <a:extLst>
              <a:ext uri="{FF2B5EF4-FFF2-40B4-BE49-F238E27FC236}">
                <a16:creationId xmlns:a16="http://schemas.microsoft.com/office/drawing/2014/main" id="{A134B7CF-6556-457E-8472-E0BC40261F51}"/>
              </a:ext>
            </a:extLst>
          </p:cNvPr>
          <p:cNvSpPr/>
          <p:nvPr/>
        </p:nvSpPr>
        <p:spPr>
          <a:xfrm>
            <a:off x="6009094" y="3878909"/>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 name="Action Button: Custom 16">
            <a:hlinkClick r:id="" action="ppaction://noaction" highlightClick="1">
              <a:snd r:embed="rId7" name="9.2.2.3 slide 23 ethisch.wav"/>
            </a:hlinkClick>
            <a:extLst>
              <a:ext uri="{FF2B5EF4-FFF2-40B4-BE49-F238E27FC236}">
                <a16:creationId xmlns:a16="http://schemas.microsoft.com/office/drawing/2014/main" id="{CB9708AA-9AF0-431A-BE6D-50D1D340FD3E}"/>
              </a:ext>
            </a:extLst>
          </p:cNvPr>
          <p:cNvSpPr/>
          <p:nvPr/>
        </p:nvSpPr>
        <p:spPr>
          <a:xfrm>
            <a:off x="8648109" y="3878909"/>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1" name="Action Button: Custom 16">
            <a:hlinkClick r:id="" action="ppaction://noaction" highlightClick="1">
              <a:snd r:embed="rId8" name="9.2.2.3 slide 23 dorthin.wav"/>
            </a:hlinkClick>
            <a:extLst>
              <a:ext uri="{FF2B5EF4-FFF2-40B4-BE49-F238E27FC236}">
                <a16:creationId xmlns:a16="http://schemas.microsoft.com/office/drawing/2014/main" id="{3C61A145-A8A8-4B9E-9578-E8170E839D09}"/>
              </a:ext>
            </a:extLst>
          </p:cNvPr>
          <p:cNvSpPr/>
          <p:nvPr/>
        </p:nvSpPr>
        <p:spPr>
          <a:xfrm>
            <a:off x="693101" y="5054791"/>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2" name="Action Button: Custom 16">
            <a:hlinkClick r:id="" action="ppaction://noaction" highlightClick="1">
              <a:snd r:embed="rId9" name="9.2.2.3 slide 23 mithelfen.wav"/>
            </a:hlinkClick>
            <a:extLst>
              <a:ext uri="{FF2B5EF4-FFF2-40B4-BE49-F238E27FC236}">
                <a16:creationId xmlns:a16="http://schemas.microsoft.com/office/drawing/2014/main" id="{BC2B6962-B4D1-4B65-9B0E-595197DC90E1}"/>
              </a:ext>
            </a:extLst>
          </p:cNvPr>
          <p:cNvSpPr/>
          <p:nvPr/>
        </p:nvSpPr>
        <p:spPr>
          <a:xfrm>
            <a:off x="3351167" y="5054790"/>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13" name="Action Button: Custom 16">
            <a:hlinkClick r:id="" action="ppaction://noaction" highlightClick="1">
              <a:snd r:embed="rId10" name="9.2.2.3 slide 23 ernsthaft.wav"/>
            </a:hlinkClick>
            <a:extLst>
              <a:ext uri="{FF2B5EF4-FFF2-40B4-BE49-F238E27FC236}">
                <a16:creationId xmlns:a16="http://schemas.microsoft.com/office/drawing/2014/main" id="{9C6F4F93-A9EA-4E1A-80F5-7C8326365FC4}"/>
              </a:ext>
            </a:extLst>
          </p:cNvPr>
          <p:cNvSpPr/>
          <p:nvPr/>
        </p:nvSpPr>
        <p:spPr>
          <a:xfrm>
            <a:off x="6020834" y="5054790"/>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4" name="Action Button: Custom 16">
            <a:hlinkClick r:id="" action="ppaction://noaction" highlightClick="1">
              <a:snd r:embed="rId11" name="9.2.2.3 slide 23 Therapie.wav"/>
            </a:hlinkClick>
            <a:extLst>
              <a:ext uri="{FF2B5EF4-FFF2-40B4-BE49-F238E27FC236}">
                <a16:creationId xmlns:a16="http://schemas.microsoft.com/office/drawing/2014/main" id="{F303E6C8-AC55-4599-9599-55D90AA84FD2}"/>
              </a:ext>
            </a:extLst>
          </p:cNvPr>
          <p:cNvSpPr/>
          <p:nvPr/>
        </p:nvSpPr>
        <p:spPr>
          <a:xfrm>
            <a:off x="8648109" y="5054790"/>
            <a:ext cx="393922" cy="357939"/>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15" name="TextBox 14">
            <a:extLst>
              <a:ext uri="{FF2B5EF4-FFF2-40B4-BE49-F238E27FC236}">
                <a16:creationId xmlns:a16="http://schemas.microsoft.com/office/drawing/2014/main" id="{13B397BC-793A-4F76-8BCD-A777C32C3AB0}"/>
              </a:ext>
            </a:extLst>
          </p:cNvPr>
          <p:cNvSpPr txBox="1"/>
          <p:nvPr/>
        </p:nvSpPr>
        <p:spPr>
          <a:xfrm>
            <a:off x="641350" y="4580003"/>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Athlet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34A17EBB-8843-4B85-81A8-EA03CE9295A0}"/>
              </a:ext>
            </a:extLst>
          </p:cNvPr>
          <p:cNvSpPr txBox="1"/>
          <p:nvPr/>
        </p:nvSpPr>
        <p:spPr>
          <a:xfrm>
            <a:off x="3351167" y="4580003"/>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Methode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F5AC0151-3064-45E8-B963-D8C9661FD6D4}"/>
              </a:ext>
            </a:extLst>
          </p:cNvPr>
          <p:cNvSpPr txBox="1"/>
          <p:nvPr/>
        </p:nvSpPr>
        <p:spPr>
          <a:xfrm>
            <a:off x="5944866" y="4580003"/>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Rathaus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F83D533E-BC58-4660-A0B9-92194C39C540}"/>
              </a:ext>
            </a:extLst>
          </p:cNvPr>
          <p:cNvSpPr txBox="1"/>
          <p:nvPr/>
        </p:nvSpPr>
        <p:spPr>
          <a:xfrm>
            <a:off x="8582552" y="4616981"/>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ethisch</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8CA24FE9-AF58-4DE1-A353-6ABC2833225D}"/>
              </a:ext>
            </a:extLst>
          </p:cNvPr>
          <p:cNvSpPr txBox="1"/>
          <p:nvPr/>
        </p:nvSpPr>
        <p:spPr>
          <a:xfrm>
            <a:off x="641350" y="5762663"/>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dorthin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ED04F493-0BD7-4FF2-95B5-5ECC00476EBE}"/>
              </a:ext>
            </a:extLst>
          </p:cNvPr>
          <p:cNvSpPr txBox="1"/>
          <p:nvPr/>
        </p:nvSpPr>
        <p:spPr>
          <a:xfrm>
            <a:off x="3251200" y="5762663"/>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mithelfen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TextBox 20">
            <a:extLst>
              <a:ext uri="{FF2B5EF4-FFF2-40B4-BE49-F238E27FC236}">
                <a16:creationId xmlns:a16="http://schemas.microsoft.com/office/drawing/2014/main" id="{86FA39F9-876D-4882-BE29-E65DC318CE60}"/>
              </a:ext>
            </a:extLst>
          </p:cNvPr>
          <p:cNvSpPr txBox="1"/>
          <p:nvPr/>
        </p:nvSpPr>
        <p:spPr>
          <a:xfrm>
            <a:off x="5962674" y="5791140"/>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ernsthaft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7857A99A-C14F-4CAF-9C7C-3AACF5771792}"/>
              </a:ext>
            </a:extLst>
          </p:cNvPr>
          <p:cNvSpPr txBox="1"/>
          <p:nvPr/>
        </p:nvSpPr>
        <p:spPr>
          <a:xfrm>
            <a:off x="8572524" y="5791140"/>
            <a:ext cx="225012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Therapie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26" name="Picture 2" descr="Athlete, Athletics, Female, Runner, Silhouette, Sport">
            <a:extLst>
              <a:ext uri="{FF2B5EF4-FFF2-40B4-BE49-F238E27FC236}">
                <a16:creationId xmlns:a16="http://schemas.microsoft.com/office/drawing/2014/main" id="{536D4C41-C828-42B6-9E97-935187A0EB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43761" y="3939812"/>
            <a:ext cx="849131" cy="1030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cess, Method, Business, Management, Blue Management">
            <a:extLst>
              <a:ext uri="{FF2B5EF4-FFF2-40B4-BE49-F238E27FC236}">
                <a16:creationId xmlns:a16="http://schemas.microsoft.com/office/drawing/2014/main" id="{D6AC0DBA-2A9F-4225-BE25-DDB72394CE7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4036" y="4027412"/>
            <a:ext cx="1125062" cy="6750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ings, Clip Art, Color, Isolated, Clip, Art">
            <a:extLst>
              <a:ext uri="{FF2B5EF4-FFF2-40B4-BE49-F238E27FC236}">
                <a16:creationId xmlns:a16="http://schemas.microsoft.com/office/drawing/2014/main" id="{6F8CA497-2ABD-4680-ABCE-C17A2C22C8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7245951" y="3897959"/>
            <a:ext cx="985897" cy="1072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nds, Earth, Next Generation, Climate Protection">
            <a:extLst>
              <a:ext uri="{FF2B5EF4-FFF2-40B4-BE49-F238E27FC236}">
                <a16:creationId xmlns:a16="http://schemas.microsoft.com/office/drawing/2014/main" id="{AB374998-7F20-44BF-A210-7847E21681A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960" t="19375" r="48125" b="15009"/>
          <a:stretch/>
        </p:blipFill>
        <p:spPr bwMode="auto">
          <a:xfrm>
            <a:off x="9894191" y="3958875"/>
            <a:ext cx="1062804" cy="950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ignpost, Direction, Choice, The Decision Of The, Way">
            <a:extLst>
              <a:ext uri="{FF2B5EF4-FFF2-40B4-BE49-F238E27FC236}">
                <a16:creationId xmlns:a16="http://schemas.microsoft.com/office/drawing/2014/main" id="{AD1DBB65-CCF6-482F-82DD-3D25E47740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237796" y="5067678"/>
            <a:ext cx="606731" cy="10786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lderly, Caregiver, Care, Man, Old, Together, Age">
            <a:extLst>
              <a:ext uri="{FF2B5EF4-FFF2-40B4-BE49-F238E27FC236}">
                <a16:creationId xmlns:a16="http://schemas.microsoft.com/office/drawing/2014/main" id="{458B7CCD-9356-4B7A-B7DF-5186740A197E}"/>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2639" b="5833"/>
          <a:stretch/>
        </p:blipFill>
        <p:spPr bwMode="auto">
          <a:xfrm>
            <a:off x="4880589" y="5067678"/>
            <a:ext cx="826891" cy="10786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y, Men, Faces, Young, Emotions, Facial Expressions">
            <a:extLst>
              <a:ext uri="{FF2B5EF4-FFF2-40B4-BE49-F238E27FC236}">
                <a16:creationId xmlns:a16="http://schemas.microsoft.com/office/drawing/2014/main" id="{104D8C57-057A-45D9-93B8-65B8101FB6E8}"/>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3909"/>
          <a:stretch/>
        </p:blipFill>
        <p:spPr bwMode="auto">
          <a:xfrm>
            <a:off x="7302553" y="5060878"/>
            <a:ext cx="857582" cy="93031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t, Physical Injury, Physical Therapy, Recovery">
            <a:extLst>
              <a:ext uri="{FF2B5EF4-FFF2-40B4-BE49-F238E27FC236}">
                <a16:creationId xmlns:a16="http://schemas.microsoft.com/office/drawing/2014/main" id="{77875982-0BA0-416E-AB6D-D56FC2E159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9868507" y="5088268"/>
            <a:ext cx="1240072" cy="90292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BC2B3FFF-0642-447A-8E2C-2D59DF8F417A}"/>
              </a:ext>
            </a:extLst>
          </p:cNvPr>
          <p:cNvCxnSpPr/>
          <p:nvPr/>
        </p:nvCxnSpPr>
        <p:spPr>
          <a:xfrm>
            <a:off x="1150087" y="4567477"/>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4B76D-270C-455B-B30E-A4BF720386F3}"/>
              </a:ext>
            </a:extLst>
          </p:cNvPr>
          <p:cNvCxnSpPr/>
          <p:nvPr/>
        </p:nvCxnSpPr>
        <p:spPr>
          <a:xfrm>
            <a:off x="4092983" y="4557461"/>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877171D-1841-4458-9010-4D357AACA59A}"/>
              </a:ext>
            </a:extLst>
          </p:cNvPr>
          <p:cNvCxnSpPr/>
          <p:nvPr/>
        </p:nvCxnSpPr>
        <p:spPr>
          <a:xfrm>
            <a:off x="6446288" y="4548912"/>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D9BBF5-F326-4ECE-AFBD-27DC655383EF}"/>
              </a:ext>
            </a:extLst>
          </p:cNvPr>
          <p:cNvCxnSpPr/>
          <p:nvPr/>
        </p:nvCxnSpPr>
        <p:spPr>
          <a:xfrm>
            <a:off x="9073563" y="4564237"/>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A6D991-0750-4962-9A19-629EBB36C49D}"/>
              </a:ext>
            </a:extLst>
          </p:cNvPr>
          <p:cNvCxnSpPr/>
          <p:nvPr/>
        </p:nvCxnSpPr>
        <p:spPr>
          <a:xfrm>
            <a:off x="1228917" y="5744359"/>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9736CF-78F9-4C1A-A853-D184A2F3F32D}"/>
              </a:ext>
            </a:extLst>
          </p:cNvPr>
          <p:cNvCxnSpPr/>
          <p:nvPr/>
        </p:nvCxnSpPr>
        <p:spPr>
          <a:xfrm>
            <a:off x="3707507" y="5754162"/>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EC2CA93-6FEB-4189-BE1E-F64362B32FC9}"/>
              </a:ext>
            </a:extLst>
          </p:cNvPr>
          <p:cNvCxnSpPr/>
          <p:nvPr/>
        </p:nvCxnSpPr>
        <p:spPr>
          <a:xfrm>
            <a:off x="6631232" y="5762848"/>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A64081-3539-4535-B860-E8E1AA1BFD06}"/>
              </a:ext>
            </a:extLst>
          </p:cNvPr>
          <p:cNvCxnSpPr/>
          <p:nvPr/>
        </p:nvCxnSpPr>
        <p:spPr>
          <a:xfrm>
            <a:off x="9082849" y="5737796"/>
            <a:ext cx="0" cy="437088"/>
          </a:xfrm>
          <a:prstGeom prst="line">
            <a:avLst/>
          </a:prstGeom>
          <a:ln w="38100">
            <a:solidFill>
              <a:srgbClr val="DAA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1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1309" cy="707849"/>
          </a:xfrm>
        </p:spPr>
        <p:txBody>
          <a:bodyPr>
            <a:normAutofit/>
          </a:bodyPr>
          <a:lstStyle/>
          <a:p>
            <a:r>
              <a:rPr lang="en-GB" sz="3600" b="1" dirty="0">
                <a:solidFill>
                  <a:schemeClr val="bg1"/>
                </a:solidFill>
              </a:rPr>
              <a:t>[</a:t>
            </a:r>
            <a:r>
              <a:rPr lang="en-GB" sz="3600" b="1" dirty="0" err="1">
                <a:solidFill>
                  <a:schemeClr val="bg1"/>
                </a:solidFill>
              </a:rPr>
              <a:t>th</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328399" y="2556764"/>
            <a:ext cx="11313527"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600" b="1" dirty="0">
              <a:solidFill>
                <a:srgbClr val="4472C4">
                  <a:lumMod val="50000"/>
                </a:srgbClr>
              </a:solidFill>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Y7 T3.1 Week 1 Slides 2-10</a:t>
            </a:r>
          </a:p>
        </p:txBody>
      </p:sp>
    </p:spTree>
    <p:extLst>
      <p:ext uri="{BB962C8B-B14F-4D97-AF65-F5344CB8AC3E}">
        <p14:creationId xmlns:p14="http://schemas.microsoft.com/office/powerpoint/2010/main" val="215717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531973"/>
            <a:ext cx="10515600" cy="1325563"/>
          </a:xfrm>
        </p:spPr>
        <p:txBody>
          <a:bodyPr>
            <a:noAutofit/>
          </a:bodyPr>
          <a:lstStyle/>
          <a:p>
            <a:r>
              <a:rPr lang="en-GB" sz="20000" b="1" dirty="0" err="1">
                <a:solidFill>
                  <a:srgbClr val="FFCC00"/>
                </a:solidFill>
              </a:rPr>
              <a:t>th</a:t>
            </a:r>
            <a:endParaRPr lang="en-GB" sz="20000" b="1" dirty="0"/>
          </a:p>
        </p:txBody>
      </p:sp>
      <p:pic>
        <p:nvPicPr>
          <p:cNvPr id="4" name="Picture 3" descr="the stage of a theatre"/>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240" y="841463"/>
            <a:ext cx="5201520" cy="4124070"/>
          </a:xfrm>
          <a:prstGeom prst="rect">
            <a:avLst/>
          </a:prstGeom>
        </p:spPr>
      </p:pic>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49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h 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 new.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Theater 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531973"/>
            <a:ext cx="10515600" cy="1325563"/>
          </a:xfrm>
        </p:spPr>
        <p:txBody>
          <a:bodyPr>
            <a:noAutofit/>
          </a:bodyPr>
          <a:lstStyle/>
          <a:p>
            <a:r>
              <a:rPr lang="en-GB" sz="20000" b="1" dirty="0" err="1">
                <a:solidFill>
                  <a:srgbClr val="FFCC00"/>
                </a:solidFill>
              </a:rPr>
              <a:t>th</a:t>
            </a:r>
            <a:endParaRPr lang="en-GB" sz="20000" b="1" dirty="0"/>
          </a:p>
        </p:txBody>
      </p:sp>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0023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h 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 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531973"/>
            <a:ext cx="10515600" cy="1325563"/>
          </a:xfrm>
        </p:spPr>
        <p:txBody>
          <a:bodyPr>
            <a:noAutofit/>
          </a:bodyPr>
          <a:lstStyle/>
          <a:p>
            <a:r>
              <a:rPr lang="en-GB" sz="20000" b="1" dirty="0" err="1">
                <a:solidFill>
                  <a:srgbClr val="FFCC00"/>
                </a:solidFill>
              </a:rPr>
              <a:t>th</a:t>
            </a:r>
            <a:endParaRPr lang="en-GB" sz="20000" b="1" dirty="0"/>
          </a:p>
        </p:txBody>
      </p:sp>
      <p:pic>
        <p:nvPicPr>
          <p:cNvPr id="4" name="Picture 3" descr="the stage of a theatr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240" y="841463"/>
            <a:ext cx="5201520" cy="4124070"/>
          </a:xfrm>
          <a:prstGeom prst="rect">
            <a:avLst/>
          </a:prstGeom>
        </p:spPr>
      </p:pic>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006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1434EEF-01FE-CD4F-AEBB-97D820251831}"/>
              </a:ext>
            </a:extLst>
          </p:cNvPr>
          <p:cNvSpPr>
            <a:spLocks noGrp="1"/>
          </p:cNvSpPr>
          <p:nvPr>
            <p:ph type="title"/>
          </p:nvPr>
        </p:nvSpPr>
        <p:spPr/>
        <p:txBody>
          <a:bodyPr>
            <a:noAutofit/>
          </a:bodyPr>
          <a:lstStyle/>
          <a:p>
            <a:pPr algn="ctr"/>
            <a:r>
              <a:rPr lang="en-GB" sz="12000"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Th</a:t>
            </a:r>
            <a:r>
              <a:rPr lang="en-GB" sz="6000" dirty="0" err="1">
                <a:solidFill>
                  <a:srgbClr val="002060"/>
                </a:solidFill>
                <a:latin typeface="Century Gothic" panose="020B0502020202020204" pitchFamily="34" charset="0"/>
              </a:rPr>
              <a:t>eater</a:t>
            </a:r>
            <a:endParaRPr lang="en-GB" sz="6000" dirty="0">
              <a:solidFill>
                <a:srgbClr val="FFCC00"/>
              </a:solidFill>
              <a:latin typeface="Century Gothic" panose="020B0502020202020204" pitchFamily="34" charset="0"/>
            </a:endParaRPr>
          </a:p>
        </p:txBody>
      </p:sp>
      <p:sp>
        <p:nvSpPr>
          <p:cNvPr id="5" name="Rectangle 4"/>
          <p:cNvSpPr/>
          <p:nvPr/>
        </p:nvSpPr>
        <p:spPr>
          <a:xfrm>
            <a:off x="100087" y="3345452"/>
            <a:ext cx="4157960"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Apo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eke</a:t>
            </a:r>
            <a:endParaRPr lang="en-GB" sz="5400" dirty="0">
              <a:solidFill>
                <a:srgbClr val="002060"/>
              </a:solidFill>
              <a:latin typeface="Century Gothic" panose="020B0502020202020204" pitchFamily="34" charset="0"/>
            </a:endParaRPr>
          </a:p>
        </p:txBody>
      </p:sp>
      <p:sp>
        <p:nvSpPr>
          <p:cNvPr id="6" name="Rectangle 5"/>
          <p:cNvSpPr/>
          <p:nvPr/>
        </p:nvSpPr>
        <p:spPr>
          <a:xfrm>
            <a:off x="8398738" y="3345452"/>
            <a:ext cx="334556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Biblio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a:t>
            </a:r>
            <a:endParaRPr lang="en-GB" sz="5400" dirty="0">
              <a:solidFill>
                <a:srgbClr val="002060"/>
              </a:solidFill>
              <a:latin typeface="Century Gothic" panose="020B0502020202020204" pitchFamily="34" charset="0"/>
            </a:endParaRPr>
          </a:p>
        </p:txBody>
      </p:sp>
      <p:sp>
        <p:nvSpPr>
          <p:cNvPr id="7" name="Rectangle 6"/>
          <p:cNvSpPr/>
          <p:nvPr/>
        </p:nvSpPr>
        <p:spPr>
          <a:xfrm>
            <a:off x="8170458" y="733322"/>
            <a:ext cx="3935105"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Me</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ode</a:t>
            </a:r>
            <a:endParaRPr lang="en-GB" sz="5400" dirty="0">
              <a:solidFill>
                <a:srgbClr val="002060"/>
              </a:solidFill>
              <a:latin typeface="Century Gothic" panose="020B0502020202020204" pitchFamily="34" charset="0"/>
            </a:endParaRPr>
          </a:p>
        </p:txBody>
      </p:sp>
      <p:sp>
        <p:nvSpPr>
          <p:cNvPr id="8" name="Rectangle 7"/>
          <p:cNvSpPr/>
          <p:nvPr/>
        </p:nvSpPr>
        <p:spPr>
          <a:xfrm>
            <a:off x="337763" y="733322"/>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eorie</a:t>
            </a:r>
            <a:endParaRPr lang="en-GB" sz="5400" dirty="0">
              <a:solidFill>
                <a:srgbClr val="002060"/>
              </a:solidFill>
              <a:latin typeface="Century Gothic" panose="020B0502020202020204" pitchFamily="34" charset="0"/>
            </a:endParaRPr>
          </a:p>
        </p:txBody>
      </p:sp>
      <p:sp>
        <p:nvSpPr>
          <p:cNvPr id="9" name="Rectangle 8"/>
          <p:cNvSpPr/>
          <p:nvPr/>
        </p:nvSpPr>
        <p:spPr>
          <a:xfrm>
            <a:off x="4853037" y="5039532"/>
            <a:ext cx="247375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ema</a:t>
            </a:r>
            <a:endParaRPr lang="en-GB" sz="5400" dirty="0">
              <a:solidFill>
                <a:srgbClr val="FFCC00"/>
              </a:solidFill>
              <a:latin typeface="Century Gothic" panose="020B0502020202020204" pitchFamily="34" charset="0"/>
            </a:endParaRPr>
          </a:p>
        </p:txBody>
      </p:sp>
      <p:pic>
        <p:nvPicPr>
          <p:cNvPr id="10" name="Picture 9" descr="the stage of a theatre"/>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pic>
        <p:nvPicPr>
          <p:cNvPr id="2" name="Picture 1" descr="green pharmacy sign"/>
          <p:cNvPicPr>
            <a:picLocks noChangeAspect="1"/>
          </p:cNvPicPr>
          <p:nvPr/>
        </p:nvPicPr>
        <p:blipFill rotWithShape="1">
          <a:blip r:embed="rId11" cstate="print">
            <a:extLst>
              <a:ext uri="{28A0092B-C50C-407E-A947-70E740481C1C}">
                <a14:useLocalDpi xmlns:a14="http://schemas.microsoft.com/office/drawing/2010/main" val="0"/>
              </a:ext>
            </a:extLst>
          </a:blip>
          <a:srcRect b="20941"/>
          <a:stretch/>
        </p:blipFill>
        <p:spPr>
          <a:xfrm>
            <a:off x="1089088" y="4268782"/>
            <a:ext cx="2179958" cy="1805079"/>
          </a:xfrm>
          <a:prstGeom prst="rect">
            <a:avLst/>
          </a:prstGeom>
        </p:spPr>
      </p:pic>
      <p:pic>
        <p:nvPicPr>
          <p:cNvPr id="3" name="Picture 2" descr="book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10784" y="4300769"/>
            <a:ext cx="2321470" cy="1741103"/>
          </a:xfrm>
          <a:prstGeom prst="rect">
            <a:avLst/>
          </a:prstGeom>
        </p:spPr>
      </p:pic>
      <p:sp>
        <p:nvSpPr>
          <p:cNvPr id="11" name="TextBox 10"/>
          <p:cNvSpPr txBox="1"/>
          <p:nvPr/>
        </p:nvSpPr>
        <p:spPr>
          <a:xfrm>
            <a:off x="5349519" y="5804728"/>
            <a:ext cx="1402080"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[topic]</a:t>
            </a:r>
          </a:p>
        </p:txBody>
      </p:sp>
    </p:spTree>
    <p:extLst>
      <p:ext uri="{BB962C8B-B14F-4D97-AF65-F5344CB8AC3E}">
        <p14:creationId xmlns:p14="http://schemas.microsoft.com/office/powerpoint/2010/main" val="40901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th 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 new.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Theorie ne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Methode ne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Apotheke new.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7" name="Apotheke new.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8" name="Thema new.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8" name="Thema new.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9" name="Bibliothek new.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9" name="Bibliothek 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5" grpId="0"/>
      <p:bldP spid="6" grpId="0"/>
      <p:bldP spid="7" grpId="0"/>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BC0B-B8F3-0142-9706-B7EB825A891F}"/>
              </a:ext>
            </a:extLst>
          </p:cNvPr>
          <p:cNvSpPr>
            <a:spLocks noGrp="1"/>
          </p:cNvSpPr>
          <p:nvPr>
            <p:ph type="title"/>
          </p:nvPr>
        </p:nvSpPr>
        <p:spPr/>
        <p:txBody>
          <a:bodyPr>
            <a:noAutofit/>
          </a:bodyPr>
          <a:lstStyle/>
          <a:p>
            <a:pPr algn="ctr"/>
            <a:r>
              <a:rPr lang="en-GB" sz="12000"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Th</a:t>
            </a:r>
            <a:r>
              <a:rPr lang="en-GB" sz="6000" dirty="0" err="1">
                <a:solidFill>
                  <a:srgbClr val="002060"/>
                </a:solidFill>
                <a:latin typeface="Century Gothic" panose="020B0502020202020204" pitchFamily="34" charset="0"/>
              </a:rPr>
              <a:t>eater</a:t>
            </a:r>
            <a:endParaRPr lang="en-GB" sz="6000" dirty="0">
              <a:solidFill>
                <a:srgbClr val="FFCC00"/>
              </a:solidFill>
              <a:latin typeface="Century Gothic" panose="020B0502020202020204" pitchFamily="34" charset="0"/>
            </a:endParaRPr>
          </a:p>
        </p:txBody>
      </p:sp>
      <p:sp>
        <p:nvSpPr>
          <p:cNvPr id="5" name="Rectangle 4"/>
          <p:cNvSpPr/>
          <p:nvPr/>
        </p:nvSpPr>
        <p:spPr>
          <a:xfrm>
            <a:off x="100087" y="3345452"/>
            <a:ext cx="4157960"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Apo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eke</a:t>
            </a:r>
            <a:endParaRPr lang="en-GB" sz="5400" dirty="0">
              <a:solidFill>
                <a:srgbClr val="002060"/>
              </a:solidFill>
              <a:latin typeface="Century Gothic" panose="020B0502020202020204" pitchFamily="34" charset="0"/>
            </a:endParaRPr>
          </a:p>
        </p:txBody>
      </p:sp>
      <p:sp>
        <p:nvSpPr>
          <p:cNvPr id="6" name="Rectangle 5"/>
          <p:cNvSpPr/>
          <p:nvPr/>
        </p:nvSpPr>
        <p:spPr>
          <a:xfrm>
            <a:off x="8398738" y="3345452"/>
            <a:ext cx="334556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Biblio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a:t>
            </a:r>
            <a:endParaRPr lang="en-GB" sz="5400" dirty="0">
              <a:solidFill>
                <a:srgbClr val="002060"/>
              </a:solidFill>
              <a:latin typeface="Century Gothic" panose="020B0502020202020204" pitchFamily="34" charset="0"/>
            </a:endParaRPr>
          </a:p>
        </p:txBody>
      </p:sp>
      <p:sp>
        <p:nvSpPr>
          <p:cNvPr id="7" name="Rectangle 6"/>
          <p:cNvSpPr/>
          <p:nvPr/>
        </p:nvSpPr>
        <p:spPr>
          <a:xfrm>
            <a:off x="8170458" y="733322"/>
            <a:ext cx="3935105"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Me</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ode</a:t>
            </a:r>
            <a:endParaRPr lang="en-GB" sz="5400" dirty="0">
              <a:solidFill>
                <a:srgbClr val="002060"/>
              </a:solidFill>
              <a:latin typeface="Century Gothic" panose="020B0502020202020204" pitchFamily="34" charset="0"/>
            </a:endParaRPr>
          </a:p>
        </p:txBody>
      </p:sp>
      <p:sp>
        <p:nvSpPr>
          <p:cNvPr id="8" name="Rectangle 7"/>
          <p:cNvSpPr/>
          <p:nvPr/>
        </p:nvSpPr>
        <p:spPr>
          <a:xfrm>
            <a:off x="337763" y="733322"/>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eorie</a:t>
            </a:r>
            <a:endParaRPr lang="en-GB" sz="5400" dirty="0">
              <a:solidFill>
                <a:srgbClr val="002060"/>
              </a:solidFill>
              <a:latin typeface="Century Gothic" panose="020B0502020202020204" pitchFamily="34" charset="0"/>
            </a:endParaRPr>
          </a:p>
        </p:txBody>
      </p:sp>
      <p:sp>
        <p:nvSpPr>
          <p:cNvPr id="9" name="Rectangle 8"/>
          <p:cNvSpPr/>
          <p:nvPr/>
        </p:nvSpPr>
        <p:spPr>
          <a:xfrm>
            <a:off x="4853037" y="5039532"/>
            <a:ext cx="247375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ema</a:t>
            </a:r>
            <a:endParaRPr lang="en-GB" sz="5400" dirty="0">
              <a:solidFill>
                <a:srgbClr val="FFCC00"/>
              </a:solidFill>
              <a:latin typeface="Century Gothic" panose="020B0502020202020204" pitchFamily="34" charset="0"/>
            </a:endParaRPr>
          </a:p>
        </p:txBody>
      </p:sp>
      <p:pic>
        <p:nvPicPr>
          <p:cNvPr id="10" name="Picture 9" descr="the stage of a theatre"/>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spTree>
    <p:extLst>
      <p:ext uri="{BB962C8B-B14F-4D97-AF65-F5344CB8AC3E}">
        <p14:creationId xmlns:p14="http://schemas.microsoft.com/office/powerpoint/2010/main" val="1303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h new.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 new.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Theorie ne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Methode new.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Apotheke new.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Thema new.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Bibliothek ne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0329-AF65-F74E-963D-A535B830FFE9}"/>
              </a:ext>
            </a:extLst>
          </p:cNvPr>
          <p:cNvSpPr>
            <a:spLocks noGrp="1"/>
          </p:cNvSpPr>
          <p:nvPr>
            <p:ph type="title"/>
          </p:nvPr>
        </p:nvSpPr>
        <p:spPr/>
        <p:txBody>
          <a:bodyPr>
            <a:noAutofit/>
          </a:bodyPr>
          <a:lstStyle/>
          <a:p>
            <a:pPr algn="ctr"/>
            <a:r>
              <a:rPr lang="en-GB" sz="12000"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Century Gothic" panose="020B0502020202020204" pitchFamily="34" charset="0"/>
              </a:rPr>
              <a:t>Th</a:t>
            </a:r>
            <a:r>
              <a:rPr lang="en-GB" sz="6000" dirty="0" err="1">
                <a:solidFill>
                  <a:srgbClr val="002060"/>
                </a:solidFill>
                <a:latin typeface="Century Gothic" panose="020B0502020202020204" pitchFamily="34" charset="0"/>
              </a:rPr>
              <a:t>eater</a:t>
            </a:r>
            <a:endParaRPr lang="en-GB" sz="6000" dirty="0">
              <a:solidFill>
                <a:srgbClr val="FFCC00"/>
              </a:solidFill>
              <a:latin typeface="Century Gothic" panose="020B0502020202020204" pitchFamily="34" charset="0"/>
            </a:endParaRPr>
          </a:p>
        </p:txBody>
      </p:sp>
      <p:sp>
        <p:nvSpPr>
          <p:cNvPr id="5" name="Rectangle 4"/>
          <p:cNvSpPr/>
          <p:nvPr/>
        </p:nvSpPr>
        <p:spPr>
          <a:xfrm>
            <a:off x="100087" y="3345452"/>
            <a:ext cx="4157960"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Apo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eke</a:t>
            </a:r>
            <a:endParaRPr lang="en-GB" sz="5400" dirty="0">
              <a:solidFill>
                <a:srgbClr val="002060"/>
              </a:solidFill>
              <a:latin typeface="Century Gothic" panose="020B0502020202020204" pitchFamily="34" charset="0"/>
            </a:endParaRPr>
          </a:p>
        </p:txBody>
      </p:sp>
      <p:sp>
        <p:nvSpPr>
          <p:cNvPr id="6" name="Rectangle 5"/>
          <p:cNvSpPr/>
          <p:nvPr/>
        </p:nvSpPr>
        <p:spPr>
          <a:xfrm>
            <a:off x="8398738" y="3345452"/>
            <a:ext cx="334556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Biblio</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ek</a:t>
            </a:r>
            <a:endParaRPr lang="en-GB" sz="5400" dirty="0">
              <a:solidFill>
                <a:srgbClr val="002060"/>
              </a:solidFill>
              <a:latin typeface="Century Gothic" panose="020B0502020202020204" pitchFamily="34" charset="0"/>
            </a:endParaRPr>
          </a:p>
        </p:txBody>
      </p:sp>
      <p:sp>
        <p:nvSpPr>
          <p:cNvPr id="7" name="Rectangle 6"/>
          <p:cNvSpPr/>
          <p:nvPr/>
        </p:nvSpPr>
        <p:spPr>
          <a:xfrm>
            <a:off x="8170458" y="733322"/>
            <a:ext cx="3935105"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Me</a:t>
            </a: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ode</a:t>
            </a:r>
            <a:endParaRPr lang="en-GB" sz="5400" dirty="0">
              <a:solidFill>
                <a:srgbClr val="002060"/>
              </a:solidFill>
              <a:latin typeface="Century Gothic" panose="020B0502020202020204" pitchFamily="34" charset="0"/>
            </a:endParaRPr>
          </a:p>
        </p:txBody>
      </p:sp>
      <p:sp>
        <p:nvSpPr>
          <p:cNvPr id="8" name="Rectangle 7"/>
          <p:cNvSpPr/>
          <p:nvPr/>
        </p:nvSpPr>
        <p:spPr>
          <a:xfrm>
            <a:off x="337763" y="733322"/>
            <a:ext cx="3616652" cy="923330"/>
          </a:xfrm>
          <a:prstGeom prst="rect">
            <a:avLst/>
          </a:prstGeom>
        </p:spPr>
        <p:txBody>
          <a:bodyPr wrap="squar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eorie</a:t>
            </a:r>
            <a:endParaRPr lang="en-GB" sz="5400" dirty="0">
              <a:solidFill>
                <a:srgbClr val="002060"/>
              </a:solidFill>
              <a:latin typeface="Century Gothic" panose="020B0502020202020204" pitchFamily="34" charset="0"/>
            </a:endParaRPr>
          </a:p>
        </p:txBody>
      </p:sp>
      <p:sp>
        <p:nvSpPr>
          <p:cNvPr id="9" name="Rectangle 8"/>
          <p:cNvSpPr/>
          <p:nvPr/>
        </p:nvSpPr>
        <p:spPr>
          <a:xfrm>
            <a:off x="4853037" y="5039532"/>
            <a:ext cx="2473755"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Th</a:t>
            </a:r>
            <a:r>
              <a:rPr lang="en-GB" sz="5400" dirty="0" err="1">
                <a:solidFill>
                  <a:srgbClr val="002060"/>
                </a:solidFill>
                <a:latin typeface="Century Gothic" panose="020B0502020202020204" pitchFamily="34" charset="0"/>
              </a:rPr>
              <a:t>ema</a:t>
            </a:r>
            <a:endParaRPr lang="en-GB" sz="5400" dirty="0">
              <a:solidFill>
                <a:srgbClr val="FFCC00"/>
              </a:solidFill>
              <a:latin typeface="Century Gothic" panose="020B0502020202020204" pitchFamily="34" charset="0"/>
            </a:endParaRPr>
          </a:p>
        </p:txBody>
      </p:sp>
      <p:pic>
        <p:nvPicPr>
          <p:cNvPr id="10" name="Picture 9" descr="the stage of a theatr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spTree>
    <p:extLst>
      <p:ext uri="{BB962C8B-B14F-4D97-AF65-F5344CB8AC3E}">
        <p14:creationId xmlns:p14="http://schemas.microsoft.com/office/powerpoint/2010/main" val="143266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04504"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2" name="TextBox 1"/>
          <p:cNvSpPr txBox="1"/>
          <p:nvPr/>
        </p:nvSpPr>
        <p:spPr>
          <a:xfrm>
            <a:off x="197427" y="1294796"/>
            <a:ext cx="11832647" cy="707886"/>
          </a:xfrm>
          <a:prstGeom prst="rect">
            <a:avLst/>
          </a:prstGeom>
          <a:noFill/>
        </p:spPr>
        <p:txBody>
          <a:bodyPr wrap="square" rtlCol="0">
            <a:spAutoFit/>
          </a:bodyPr>
          <a:lstStyle/>
          <a:p>
            <a:r>
              <a:rPr lang="en-GB" sz="2000" dirty="0">
                <a:solidFill>
                  <a:schemeClr val="accent1">
                    <a:lumMod val="50000"/>
                  </a:schemeClr>
                </a:solidFill>
                <a:latin typeface="Century Gothic" panose="020B0502020202020204" pitchFamily="34" charset="0"/>
              </a:rPr>
              <a:t>[</a:t>
            </a:r>
            <a:r>
              <a:rPr lang="en-GB" sz="2000" dirty="0" err="1">
                <a:solidFill>
                  <a:schemeClr val="accent1">
                    <a:lumMod val="50000"/>
                  </a:schemeClr>
                </a:solidFill>
                <a:latin typeface="Century Gothic" panose="020B0502020202020204" pitchFamily="34" charset="0"/>
              </a:rPr>
              <a:t>th</a:t>
            </a:r>
            <a:r>
              <a:rPr lang="en-GB" sz="2000" dirty="0">
                <a:solidFill>
                  <a:schemeClr val="accent1">
                    <a:lumMod val="50000"/>
                  </a:schemeClr>
                </a:solidFill>
                <a:latin typeface="Century Gothic" panose="020B0502020202020204" pitchFamily="34" charset="0"/>
              </a:rPr>
              <a:t>]is not a typical German SSC. All German words containing [</a:t>
            </a:r>
            <a:r>
              <a:rPr lang="en-GB" sz="2000" dirty="0" err="1">
                <a:solidFill>
                  <a:schemeClr val="accent1">
                    <a:lumMod val="50000"/>
                  </a:schemeClr>
                </a:solidFill>
                <a:latin typeface="Century Gothic" panose="020B0502020202020204" pitchFamily="34" charset="0"/>
              </a:rPr>
              <a:t>th</a:t>
            </a:r>
            <a:r>
              <a:rPr lang="en-GB" sz="2000" dirty="0">
                <a:solidFill>
                  <a:schemeClr val="accent1">
                    <a:lumMod val="50000"/>
                  </a:schemeClr>
                </a:solidFill>
                <a:latin typeface="Century Gothic" panose="020B0502020202020204" pitchFamily="34" charset="0"/>
              </a:rPr>
              <a:t>]come from other languages.</a:t>
            </a:r>
          </a:p>
          <a:p>
            <a:r>
              <a:rPr lang="en-GB" sz="2000" dirty="0">
                <a:solidFill>
                  <a:schemeClr val="accent1">
                    <a:lumMod val="50000"/>
                  </a:schemeClr>
                </a:solidFill>
                <a:latin typeface="Century Gothic" panose="020B0502020202020204" pitchFamily="34" charset="0"/>
              </a:rPr>
              <a:t>You will recognise a lot of the words from English. Be careful to pronounce them correctly!</a:t>
            </a:r>
          </a:p>
        </p:txBody>
      </p:sp>
      <p:graphicFrame>
        <p:nvGraphicFramePr>
          <p:cNvPr id="7" name="Table 6"/>
          <p:cNvGraphicFramePr>
            <a:graphicFrameLocks noGrp="1"/>
          </p:cNvGraphicFramePr>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algn="l"/>
                      <a:r>
                        <a:rPr lang="en-GB" sz="2600" b="0" i="0" u="none" dirty="0">
                          <a:solidFill>
                            <a:schemeClr val="accent1">
                              <a:lumMod val="50000"/>
                            </a:schemeClr>
                          </a:solidFill>
                          <a:latin typeface="Century Gothic" panose="020B0502020202020204" pitchFamily="34" charset="0"/>
                        </a:rPr>
                        <a:t>der </a:t>
                      </a:r>
                      <a:r>
                        <a:rPr lang="en-GB" sz="2600" b="1" u="none" dirty="0" err="1">
                          <a:solidFill>
                            <a:schemeClr val="accent1">
                              <a:lumMod val="50000"/>
                            </a:schemeClr>
                          </a:solidFill>
                        </a:rPr>
                        <a:t>Ryth</a:t>
                      </a:r>
                      <a:r>
                        <a:rPr lang="en-GB" sz="2600" dirty="0" err="1">
                          <a:solidFill>
                            <a:schemeClr val="accent1">
                              <a:lumMod val="50000"/>
                            </a:schemeClr>
                          </a:solidFill>
                        </a:rPr>
                        <a:t>mus</a:t>
                      </a:r>
                      <a:endParaRPr lang="en-GB" sz="2600" dirty="0">
                        <a:solidFill>
                          <a:schemeClr val="accent1">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u="none" dirty="0">
                          <a:solidFill>
                            <a:schemeClr val="accent1">
                              <a:lumMod val="50000"/>
                            </a:schemeClr>
                          </a:solidFill>
                          <a:latin typeface="Century Gothic" panose="020B0502020202020204" pitchFamily="34" charset="0"/>
                        </a:rPr>
                        <a:t>das </a:t>
                      </a:r>
                      <a:r>
                        <a:rPr lang="en-GB" sz="2600" b="1" u="none" dirty="0" err="1">
                          <a:solidFill>
                            <a:schemeClr val="accent1">
                              <a:lumMod val="50000"/>
                            </a:schemeClr>
                          </a:solidFill>
                        </a:rPr>
                        <a:t>The</a:t>
                      </a:r>
                      <a:r>
                        <a:rPr lang="en-GB" sz="2600" dirty="0" err="1">
                          <a:solidFill>
                            <a:schemeClr val="accent1">
                              <a:lumMod val="50000"/>
                            </a:schemeClr>
                          </a:solidFill>
                        </a:rPr>
                        <a:t>ma</a:t>
                      </a:r>
                      <a:r>
                        <a:rPr lang="en-GB" sz="2600" dirty="0">
                          <a:solidFill>
                            <a:schemeClr val="accent1">
                              <a:lumMod val="50000"/>
                            </a:schemeClr>
                          </a:solidFill>
                        </a:rPr>
                        <a:t>         [</a:t>
                      </a:r>
                      <a:r>
                        <a:rPr lang="en-GB" sz="2200" dirty="0">
                          <a:solidFill>
                            <a:schemeClr val="accent1">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der </a:t>
                      </a:r>
                      <a:r>
                        <a:rPr lang="en-GB" sz="2600" dirty="0" err="1">
                          <a:solidFill>
                            <a:schemeClr val="accent1">
                              <a:lumMod val="50000"/>
                            </a:schemeClr>
                          </a:solidFill>
                        </a:rPr>
                        <a:t>A</a:t>
                      </a:r>
                      <a:r>
                        <a:rPr lang="en-GB" sz="2600" b="0" dirty="0" err="1">
                          <a:solidFill>
                            <a:schemeClr val="accent1">
                              <a:lumMod val="50000"/>
                            </a:schemeClr>
                          </a:solidFill>
                        </a:rPr>
                        <a:t>th</a:t>
                      </a:r>
                      <a:r>
                        <a:rPr lang="en-GB" sz="2600" b="1" u="none" dirty="0" err="1">
                          <a:solidFill>
                            <a:schemeClr val="accent1">
                              <a:lumMod val="50000"/>
                            </a:schemeClr>
                          </a:solidFill>
                        </a:rPr>
                        <a:t>let</a:t>
                      </a:r>
                      <a:endParaRPr lang="en-GB" sz="2600" b="1" u="none"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das Ther</a:t>
                      </a:r>
                      <a:r>
                        <a:rPr lang="en-GB" sz="2600" dirty="0">
                          <a:solidFill>
                            <a:schemeClr val="accent1">
                              <a:lumMod val="50000"/>
                            </a:schemeClr>
                          </a:solidFill>
                        </a:rPr>
                        <a:t>mo</a:t>
                      </a:r>
                      <a:r>
                        <a:rPr lang="en-GB" sz="2600" b="1" dirty="0">
                          <a:solidFill>
                            <a:schemeClr val="accent1">
                              <a:lumMod val="50000"/>
                            </a:schemeClr>
                          </a:solidFill>
                        </a:rPr>
                        <a:t>me</a:t>
                      </a:r>
                      <a:r>
                        <a:rPr lang="en-GB" sz="2600" dirty="0">
                          <a:solidFill>
                            <a:schemeClr val="accent1">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algn="l"/>
                      <a:r>
                        <a:rPr lang="en-GB" sz="2600" b="0" i="0" dirty="0">
                          <a:solidFill>
                            <a:schemeClr val="accent1">
                              <a:lumMod val="50000"/>
                            </a:schemeClr>
                          </a:solidFill>
                          <a:latin typeface="Century Gothic" panose="020B0502020202020204" pitchFamily="34" charset="0"/>
                        </a:rPr>
                        <a:t>der</a:t>
                      </a:r>
                      <a:r>
                        <a:rPr lang="en-GB" sz="2600" b="1" dirty="0">
                          <a:solidFill>
                            <a:schemeClr val="accent1">
                              <a:lumMod val="50000"/>
                            </a:schemeClr>
                          </a:solidFill>
                        </a:rPr>
                        <a:t> </a:t>
                      </a:r>
                      <a:r>
                        <a:rPr lang="en-GB" sz="2600" b="1" dirty="0" err="1">
                          <a:solidFill>
                            <a:schemeClr val="accent1">
                              <a:lumMod val="50000"/>
                            </a:schemeClr>
                          </a:solidFill>
                        </a:rPr>
                        <a:t>Thron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Me</a:t>
                      </a:r>
                      <a:r>
                        <a:rPr lang="en-GB" sz="2600" b="1" dirty="0" err="1">
                          <a:solidFill>
                            <a:schemeClr val="accent1">
                              <a:lumMod val="50000"/>
                            </a:schemeClr>
                          </a:solidFill>
                        </a:rPr>
                        <a:t>tho</a:t>
                      </a:r>
                      <a:r>
                        <a:rPr lang="en-GB" sz="2600" dirty="0" err="1">
                          <a:solidFill>
                            <a:schemeClr val="accent1">
                              <a:lumMod val="50000"/>
                            </a:schemeClr>
                          </a:solidFill>
                        </a:rPr>
                        <a:t>de</a:t>
                      </a:r>
                      <a:r>
                        <a:rPr lang="en-GB" sz="2600" dirty="0">
                          <a:solidFill>
                            <a:schemeClr val="accent1">
                              <a:lumMod val="50000"/>
                            </a:schemeClr>
                          </a:solidFill>
                        </a:rPr>
                        <a:t>  </a:t>
                      </a:r>
                      <a:r>
                        <a:rPr lang="en-GB" sz="2200" dirty="0">
                          <a:solidFill>
                            <a:schemeClr val="accent1">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Apo</a:t>
                      </a:r>
                      <a:r>
                        <a:rPr lang="en-GB" sz="2600" b="1" dirty="0" err="1">
                          <a:solidFill>
                            <a:schemeClr val="accent1">
                              <a:lumMod val="50000"/>
                            </a:schemeClr>
                          </a:solidFill>
                        </a:rPr>
                        <a:t>the</a:t>
                      </a:r>
                      <a:r>
                        <a:rPr lang="en-GB" sz="2600" dirty="0" err="1">
                          <a:solidFill>
                            <a:schemeClr val="accent1">
                              <a:lumMod val="50000"/>
                            </a:schemeClr>
                          </a:solidFill>
                        </a:rPr>
                        <a:t>ke</a:t>
                      </a:r>
                      <a:endParaRPr lang="en-GB" sz="2600"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Mat</a:t>
                      </a:r>
                      <a:r>
                        <a:rPr lang="en-GB" sz="2600" b="1" dirty="0">
                          <a:solidFill>
                            <a:schemeClr val="accent1">
                              <a:lumMod val="50000"/>
                            </a:schemeClr>
                          </a:solidFill>
                        </a:rPr>
                        <a:t>thi</a:t>
                      </a:r>
                      <a:r>
                        <a:rPr lang="en-GB" sz="2600" dirty="0">
                          <a:solidFill>
                            <a:schemeClr val="accent1">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Kathar</a:t>
                      </a:r>
                      <a:r>
                        <a:rPr lang="en-GB" sz="2600" b="1" dirty="0">
                          <a:solidFill>
                            <a:schemeClr val="accent1">
                              <a:lumMod val="50000"/>
                            </a:schemeClr>
                          </a:solidFill>
                        </a:rPr>
                        <a:t>i</a:t>
                      </a:r>
                      <a:r>
                        <a:rPr lang="en-GB" sz="2600" b="0" dirty="0">
                          <a:solidFill>
                            <a:schemeClr val="accent1">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Disko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1" dirty="0" err="1">
                          <a:solidFill>
                            <a:schemeClr val="accent1">
                              <a:lumMod val="50000"/>
                            </a:schemeClr>
                          </a:solidFill>
                        </a:rPr>
                        <a:t>E</a:t>
                      </a:r>
                      <a:r>
                        <a:rPr lang="en-GB" sz="2600" b="0" dirty="0" err="1">
                          <a:solidFill>
                            <a:schemeClr val="accent1">
                              <a:lumMod val="50000"/>
                            </a:schemeClr>
                          </a:solidFill>
                        </a:rPr>
                        <a:t>th</a:t>
                      </a:r>
                      <a:r>
                        <a:rPr lang="en-GB" sz="2600" dirty="0" err="1">
                          <a:solidFill>
                            <a:schemeClr val="accent1">
                              <a:lumMod val="50000"/>
                            </a:schemeClr>
                          </a:solidFill>
                        </a:rPr>
                        <a:t>ik</a:t>
                      </a:r>
                      <a:r>
                        <a:rPr lang="en-GB" sz="2600" dirty="0">
                          <a:solidFill>
                            <a:schemeClr val="accent1">
                              <a:lumMod val="50000"/>
                            </a:schemeClr>
                          </a:solidFill>
                        </a:rPr>
                        <a:t>             [</a:t>
                      </a:r>
                      <a:r>
                        <a:rPr lang="en-GB" sz="2200" dirty="0">
                          <a:solidFill>
                            <a:schemeClr val="accent1">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err="1">
                          <a:solidFill>
                            <a:schemeClr val="accent1">
                              <a:lumMod val="50000"/>
                            </a:schemeClr>
                          </a:solidFill>
                          <a:latin typeface="Century Gothic" panose="020B0502020202020204" pitchFamily="34" charset="0"/>
                        </a:rPr>
                        <a:t>A</a:t>
                      </a:r>
                      <a:r>
                        <a:rPr lang="en-GB" sz="2600" b="0" dirty="0" err="1">
                          <a:solidFill>
                            <a:schemeClr val="accent1">
                              <a:lumMod val="50000"/>
                            </a:schemeClr>
                          </a:solidFill>
                        </a:rPr>
                        <a:t>th</a:t>
                      </a:r>
                      <a:r>
                        <a:rPr lang="en-GB" sz="2600" b="1" dirty="0" err="1">
                          <a:solidFill>
                            <a:schemeClr val="accent1">
                              <a:lumMod val="50000"/>
                            </a:schemeClr>
                          </a:solidFill>
                        </a:rPr>
                        <a:t>en</a:t>
                      </a:r>
                      <a:endParaRPr lang="en-GB" sz="2600" b="1" dirty="0">
                        <a:solidFill>
                          <a:schemeClr val="accent1">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b="0" i="0"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b="0" dirty="0" err="1">
                          <a:solidFill>
                            <a:schemeClr val="accent1">
                              <a:lumMod val="50000"/>
                            </a:schemeClr>
                          </a:solidFill>
                        </a:rPr>
                        <a:t>Th</a:t>
                      </a:r>
                      <a:r>
                        <a:rPr lang="en-GB" sz="2600" dirty="0" err="1">
                          <a:solidFill>
                            <a:schemeClr val="accent1">
                              <a:lumMod val="50000"/>
                            </a:schemeClr>
                          </a:solidFill>
                        </a:rPr>
                        <a:t>eo</a:t>
                      </a:r>
                      <a:r>
                        <a:rPr lang="en-GB" sz="2600" b="1" dirty="0" err="1">
                          <a:solidFill>
                            <a:schemeClr val="accent1">
                              <a:lumMod val="50000"/>
                            </a:schemeClr>
                          </a:solidFill>
                        </a:rPr>
                        <a:t>rie</a:t>
                      </a:r>
                      <a:endParaRPr lang="en-GB" sz="2600" b="1" dirty="0">
                        <a:solidFill>
                          <a:schemeClr val="accent1">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b="0" i="0" dirty="0">
                        <a:solidFill>
                          <a:schemeClr val="accent5">
                            <a:lumMod val="50000"/>
                          </a:schemeClr>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i="0" dirty="0">
                          <a:solidFill>
                            <a:schemeClr val="accent1">
                              <a:lumMod val="50000"/>
                            </a:schemeClr>
                          </a:solidFill>
                          <a:latin typeface="Century Gothic" panose="020B0502020202020204" pitchFamily="34" charset="0"/>
                        </a:rPr>
                        <a:t>die </a:t>
                      </a:r>
                      <a:r>
                        <a:rPr lang="en-GB" sz="2600" dirty="0" err="1">
                          <a:solidFill>
                            <a:schemeClr val="accent1">
                              <a:lumMod val="50000"/>
                            </a:schemeClr>
                          </a:solidFill>
                        </a:rPr>
                        <a:t>Biblio</a:t>
                      </a:r>
                      <a:r>
                        <a:rPr lang="en-GB" sz="2600" b="1" dirty="0" err="1">
                          <a:solidFill>
                            <a:schemeClr val="accent1">
                              <a:lumMod val="50000"/>
                            </a:schemeClr>
                          </a:solidFill>
                        </a:rPr>
                        <a:t>thek</a:t>
                      </a:r>
                      <a:endParaRPr lang="en-GB" sz="2600" b="1" dirty="0">
                        <a:solidFill>
                          <a:schemeClr val="accent1">
                            <a:lumMod val="50000"/>
                          </a:schemeClr>
                        </a:solidFill>
                      </a:endParaRPr>
                    </a:p>
                  </a:txBody>
                  <a:tcPr/>
                </a:tc>
                <a:extLst>
                  <a:ext uri="{0D108BD9-81ED-4DB2-BD59-A6C34878D82A}">
                    <a16:rowId xmlns:a16="http://schemas.microsoft.com/office/drawing/2014/main" val="3508296049"/>
                  </a:ext>
                </a:extLst>
              </a:tr>
            </a:tbl>
          </a:graphicData>
        </a:graphic>
      </p:graphicFrame>
      <p:pic>
        <p:nvPicPr>
          <p:cNvPr id="1028" name="Picture 4" descr="Bigekg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Cold, Cool, Hot, Icon, Measure, Measurement, Symbol">
            <a:extLst>
              <a:ext uri="{FF2B5EF4-FFF2-40B4-BE49-F238E27FC236}">
                <a16:creationId xmlns:a16="http://schemas.microsoft.com/office/drawing/2014/main" id="{E6EB7102-9BF0-4A79-AB83-71FBA3534EA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sp>
        <p:nvSpPr>
          <p:cNvPr id="68" name="Action Button: Custom 16">
            <a:hlinkClick r:id="" action="ppaction://noaction" highlightClick="1">
              <a:snd r:embed="rId15" name="der Rhythmus.wav"/>
            </a:hlinkClick>
            <a:extLst>
              <a:ext uri="{FF2B5EF4-FFF2-40B4-BE49-F238E27FC236}">
                <a16:creationId xmlns:a16="http://schemas.microsoft.com/office/drawing/2014/main" id="{3B418770-1E72-B240-9307-3BBF955557C6}"/>
              </a:ext>
            </a:extLst>
          </p:cNvPr>
          <p:cNvSpPr/>
          <p:nvPr/>
        </p:nvSpPr>
        <p:spPr>
          <a:xfrm>
            <a:off x="442615" y="2302548"/>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9" name="Action Button: Custom 16">
            <a:hlinkClick r:id="" action="ppaction://noaction" highlightClick="1">
              <a:snd r:embed="rId16" name="das Thema.wav"/>
            </a:hlinkClick>
            <a:extLst>
              <a:ext uri="{FF2B5EF4-FFF2-40B4-BE49-F238E27FC236}">
                <a16:creationId xmlns:a16="http://schemas.microsoft.com/office/drawing/2014/main" id="{F18D09F0-0D24-5B4F-A26E-132DCCD8073A}"/>
              </a:ext>
            </a:extLst>
          </p:cNvPr>
          <p:cNvSpPr/>
          <p:nvPr/>
        </p:nvSpPr>
        <p:spPr>
          <a:xfrm>
            <a:off x="440537" y="284666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0" name="Action Button: Custom 16">
            <a:hlinkClick r:id="" action="ppaction://noaction" highlightClick="1">
              <a:snd r:embed="rId17" name="der Athlet.wav"/>
            </a:hlinkClick>
            <a:extLst>
              <a:ext uri="{FF2B5EF4-FFF2-40B4-BE49-F238E27FC236}">
                <a16:creationId xmlns:a16="http://schemas.microsoft.com/office/drawing/2014/main" id="{747EFDEF-0DCF-DB44-BBF0-27990DDE521B}"/>
              </a:ext>
            </a:extLst>
          </p:cNvPr>
          <p:cNvSpPr/>
          <p:nvPr/>
        </p:nvSpPr>
        <p:spPr>
          <a:xfrm>
            <a:off x="440537" y="34146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1" name="Action Button: Custom 70">
            <a:hlinkClick r:id="" action="ppaction://noaction" highlightClick="1">
              <a:snd r:embed="rId18" name="das Thermometer.wav"/>
            </a:hlinkClick>
            <a:extLst>
              <a:ext uri="{FF2B5EF4-FFF2-40B4-BE49-F238E27FC236}">
                <a16:creationId xmlns:a16="http://schemas.microsoft.com/office/drawing/2014/main" id="{408DED6B-8D00-7843-820C-3A35CED50594}"/>
              </a:ext>
            </a:extLst>
          </p:cNvPr>
          <p:cNvSpPr/>
          <p:nvPr/>
        </p:nvSpPr>
        <p:spPr>
          <a:xfrm>
            <a:off x="440537" y="3961224"/>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72" name="Action Button: Custom 16">
            <a:hlinkClick r:id="" action="ppaction://noaction" highlightClick="1">
              <a:snd r:embed="rId19" name="der Thron.wav"/>
            </a:hlinkClick>
            <a:extLst>
              <a:ext uri="{FF2B5EF4-FFF2-40B4-BE49-F238E27FC236}">
                <a16:creationId xmlns:a16="http://schemas.microsoft.com/office/drawing/2014/main" id="{25121CCC-82F7-F14F-B30E-8A5AD31BE634}"/>
              </a:ext>
            </a:extLst>
          </p:cNvPr>
          <p:cNvSpPr/>
          <p:nvPr/>
        </p:nvSpPr>
        <p:spPr>
          <a:xfrm>
            <a:off x="440537" y="45045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73" name="Action Button: Custom 16">
            <a:hlinkClick r:id="" action="ppaction://noaction" highlightClick="1">
              <a:snd r:embed="rId20" name="die Methode.wav"/>
            </a:hlinkClick>
            <a:extLst>
              <a:ext uri="{FF2B5EF4-FFF2-40B4-BE49-F238E27FC236}">
                <a16:creationId xmlns:a16="http://schemas.microsoft.com/office/drawing/2014/main" id="{DA5FAA28-0FFE-FD44-82BD-8BEA8CA05A2D}"/>
              </a:ext>
            </a:extLst>
          </p:cNvPr>
          <p:cNvSpPr/>
          <p:nvPr/>
        </p:nvSpPr>
        <p:spPr>
          <a:xfrm>
            <a:off x="445331" y="5054842"/>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74" name="Action Button: Custom 16">
            <a:hlinkClick r:id="" action="ppaction://noaction" highlightClick="1">
              <a:snd r:embed="rId21" name="die Apotheke.wav"/>
            </a:hlinkClick>
            <a:extLst>
              <a:ext uri="{FF2B5EF4-FFF2-40B4-BE49-F238E27FC236}">
                <a16:creationId xmlns:a16="http://schemas.microsoft.com/office/drawing/2014/main" id="{B941CF18-9FF3-084E-9E12-F82721CE7509}"/>
              </a:ext>
            </a:extLst>
          </p:cNvPr>
          <p:cNvSpPr/>
          <p:nvPr/>
        </p:nvSpPr>
        <p:spPr>
          <a:xfrm>
            <a:off x="440537" y="560128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76" name="Action Button: Custom 16">
            <a:hlinkClick r:id="" action="ppaction://noaction" highlightClick="1">
              <a:snd r:embed="rId22" name="Matthias.wav"/>
            </a:hlinkClick>
            <a:extLst>
              <a:ext uri="{FF2B5EF4-FFF2-40B4-BE49-F238E27FC236}">
                <a16:creationId xmlns:a16="http://schemas.microsoft.com/office/drawing/2014/main" id="{3B418770-1E72-B240-9307-3BBF955557C6}"/>
              </a:ext>
            </a:extLst>
          </p:cNvPr>
          <p:cNvSpPr/>
          <p:nvPr/>
        </p:nvSpPr>
        <p:spPr>
          <a:xfrm>
            <a:off x="5216770" y="230072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7" name="Action Button: Custom 16">
            <a:hlinkClick r:id="" action="ppaction://noaction" highlightClick="1">
              <a:snd r:embed="rId23" name="Katharina.wav"/>
            </a:hlinkClick>
            <a:extLst>
              <a:ext uri="{FF2B5EF4-FFF2-40B4-BE49-F238E27FC236}">
                <a16:creationId xmlns:a16="http://schemas.microsoft.com/office/drawing/2014/main" id="{F18D09F0-0D24-5B4F-A26E-132DCCD8073A}"/>
              </a:ext>
            </a:extLst>
          </p:cNvPr>
          <p:cNvSpPr/>
          <p:nvPr/>
        </p:nvSpPr>
        <p:spPr>
          <a:xfrm>
            <a:off x="5214692" y="284484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8" name="Action Button: Custom 16">
            <a:hlinkClick r:id="" action="ppaction://noaction" highlightClick="1">
              <a:snd r:embed="rId24" name="die Diskothek.wav"/>
            </a:hlinkClick>
            <a:extLst>
              <a:ext uri="{FF2B5EF4-FFF2-40B4-BE49-F238E27FC236}">
                <a16:creationId xmlns:a16="http://schemas.microsoft.com/office/drawing/2014/main" id="{747EFDEF-0DCF-DB44-BBF0-27990DDE521B}"/>
              </a:ext>
            </a:extLst>
          </p:cNvPr>
          <p:cNvSpPr/>
          <p:nvPr/>
        </p:nvSpPr>
        <p:spPr>
          <a:xfrm>
            <a:off x="5214692" y="3399967"/>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9" name="Action Button: Custom 78">
            <a:hlinkClick r:id="" action="ppaction://noaction" highlightClick="1">
              <a:snd r:embed="rId25" name="die Ethik.wav"/>
            </a:hlinkClick>
            <a:extLst>
              <a:ext uri="{FF2B5EF4-FFF2-40B4-BE49-F238E27FC236}">
                <a16:creationId xmlns:a16="http://schemas.microsoft.com/office/drawing/2014/main" id="{408DED6B-8D00-7843-820C-3A35CED50594}"/>
              </a:ext>
            </a:extLst>
          </p:cNvPr>
          <p:cNvSpPr/>
          <p:nvPr/>
        </p:nvSpPr>
        <p:spPr>
          <a:xfrm>
            <a:off x="5214692" y="3959403"/>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80" name="Action Button: Custom 16">
            <a:hlinkClick r:id="" action="ppaction://noaction" highlightClick="1">
              <a:snd r:embed="rId26" name="Athen.wav"/>
            </a:hlinkClick>
            <a:extLst>
              <a:ext uri="{FF2B5EF4-FFF2-40B4-BE49-F238E27FC236}">
                <a16:creationId xmlns:a16="http://schemas.microsoft.com/office/drawing/2014/main" id="{25121CCC-82F7-F14F-B30E-8A5AD31BE634}"/>
              </a:ext>
            </a:extLst>
          </p:cNvPr>
          <p:cNvSpPr/>
          <p:nvPr/>
        </p:nvSpPr>
        <p:spPr>
          <a:xfrm>
            <a:off x="5214692" y="4502700"/>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81" name="Action Button: Custom 16">
            <a:hlinkClick r:id="" action="ppaction://noaction" highlightClick="1">
              <a:snd r:embed="rId27" name="die Theorie.wav"/>
            </a:hlinkClick>
            <a:extLst>
              <a:ext uri="{FF2B5EF4-FFF2-40B4-BE49-F238E27FC236}">
                <a16:creationId xmlns:a16="http://schemas.microsoft.com/office/drawing/2014/main" id="{DA5FAA28-0FFE-FD44-82BD-8BEA8CA05A2D}"/>
              </a:ext>
            </a:extLst>
          </p:cNvPr>
          <p:cNvSpPr/>
          <p:nvPr/>
        </p:nvSpPr>
        <p:spPr>
          <a:xfrm>
            <a:off x="5219486" y="5053021"/>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82" name="Action Button: Custom 16">
            <a:hlinkClick r:id="" action="ppaction://noaction" highlightClick="1">
              <a:snd r:embed="rId28" name="die Bibliothek.wav"/>
            </a:hlinkClick>
            <a:extLst>
              <a:ext uri="{FF2B5EF4-FFF2-40B4-BE49-F238E27FC236}">
                <a16:creationId xmlns:a16="http://schemas.microsoft.com/office/drawing/2014/main" id="{B941CF18-9FF3-084E-9E12-F82721CE7509}"/>
              </a:ext>
            </a:extLst>
          </p:cNvPr>
          <p:cNvSpPr/>
          <p:nvPr/>
        </p:nvSpPr>
        <p:spPr>
          <a:xfrm>
            <a:off x="5214692" y="5599459"/>
            <a:ext cx="414000" cy="396000"/>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83" name="Rectangle 82"/>
          <p:cNvSpPr/>
          <p:nvPr/>
        </p:nvSpPr>
        <p:spPr>
          <a:xfrm>
            <a:off x="10711030" y="2346429"/>
            <a:ext cx="244800" cy="3131131"/>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Century Gothic" panose="020B0502020202020204" pitchFamily="34" charset="0"/>
            </a:endParaRPr>
          </a:p>
        </p:txBody>
      </p:sp>
      <p:sp>
        <p:nvSpPr>
          <p:cNvPr id="84" name="Rectangle 2" descr="rectangle that moves down the slide to show the 60 second timer">
            <a:extLst>
              <a:ext uri="{FF2B5EF4-FFF2-40B4-BE49-F238E27FC236}">
                <a16:creationId xmlns:a16="http://schemas.microsoft.com/office/drawing/2014/main" id="{1602C629-4653-48D5-AF83-0CE1B5EFFE99}"/>
              </a:ext>
            </a:extLst>
          </p:cNvPr>
          <p:cNvSpPr>
            <a:spLocks noChangeArrowheads="1"/>
          </p:cNvSpPr>
          <p:nvPr/>
        </p:nvSpPr>
        <p:spPr bwMode="auto">
          <a:xfrm>
            <a:off x="10030916" y="2358947"/>
            <a:ext cx="502131" cy="3118766"/>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5" name="Rectangle 3" descr="rectangle for timer">
            <a:extLst>
              <a:ext uri="{FF2B5EF4-FFF2-40B4-BE49-F238E27FC236}">
                <a16:creationId xmlns:a16="http://schemas.microsoft.com/office/drawing/2014/main" id="{B3DA2B9B-9F69-45DD-87FC-96861967F202}"/>
              </a:ext>
            </a:extLst>
          </p:cNvPr>
          <p:cNvSpPr>
            <a:spLocks noChangeArrowheads="1"/>
          </p:cNvSpPr>
          <p:nvPr/>
        </p:nvSpPr>
        <p:spPr bwMode="auto">
          <a:xfrm>
            <a:off x="10024299" y="2358947"/>
            <a:ext cx="503528" cy="3117600"/>
          </a:xfrm>
          <a:prstGeom prst="rect">
            <a:avLst/>
          </a:prstGeom>
          <a:solidFill>
            <a:schemeClr val="accent4">
              <a:lumMod val="60000"/>
              <a:lumOff val="40000"/>
            </a:schemeClr>
          </a:solidFill>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86" name="Text Box 12">
            <a:extLst>
              <a:ext uri="{FF2B5EF4-FFF2-40B4-BE49-F238E27FC236}">
                <a16:creationId xmlns:a16="http://schemas.microsoft.com/office/drawing/2014/main" id="{C665AA53-3F6F-4509-95FE-603BC10F332A}"/>
              </a:ext>
            </a:extLst>
          </p:cNvPr>
          <p:cNvSpPr txBox="1">
            <a:spLocks noChangeArrowheads="1"/>
          </p:cNvSpPr>
          <p:nvPr/>
        </p:nvSpPr>
        <p:spPr bwMode="auto">
          <a:xfrm>
            <a:off x="10955768" y="216035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45</a:t>
            </a:r>
          </a:p>
        </p:txBody>
      </p:sp>
      <p:sp>
        <p:nvSpPr>
          <p:cNvPr id="87" name="Text Box 14">
            <a:extLst>
              <a:ext uri="{FF2B5EF4-FFF2-40B4-BE49-F238E27FC236}">
                <a16:creationId xmlns:a16="http://schemas.microsoft.com/office/drawing/2014/main" id="{1667AF0D-75C5-4D04-8C9E-B17562F08AAF}"/>
              </a:ext>
            </a:extLst>
          </p:cNvPr>
          <p:cNvSpPr txBox="1">
            <a:spLocks noChangeArrowheads="1"/>
          </p:cNvSpPr>
          <p:nvPr/>
        </p:nvSpPr>
        <p:spPr bwMode="auto">
          <a:xfrm>
            <a:off x="10931080" y="5285759"/>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dirty="0">
                <a:solidFill>
                  <a:srgbClr val="5B9BD5">
                    <a:lumMod val="50000"/>
                  </a:srgbClr>
                </a:solidFill>
                <a:latin typeface="Century Gothic" panose="020B0502020202020204" pitchFamily="34" charset="0"/>
              </a:rPr>
              <a:t>0</a:t>
            </a:r>
          </a:p>
        </p:txBody>
      </p:sp>
      <p:sp>
        <p:nvSpPr>
          <p:cNvPr id="88" name="Rectangle 87" descr="box to hide timer as it goes off the page">
            <a:extLst>
              <a:ext uri="{FF2B5EF4-FFF2-40B4-BE49-F238E27FC236}">
                <a16:creationId xmlns:a16="http://schemas.microsoft.com/office/drawing/2014/main" id="{80BB973F-93FA-4A26-B850-9E1862347B2F}"/>
              </a:ext>
            </a:extLst>
          </p:cNvPr>
          <p:cNvSpPr/>
          <p:nvPr/>
        </p:nvSpPr>
        <p:spPr>
          <a:xfrm>
            <a:off x="9877322" y="5508709"/>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89" name="AutoShape 11">
            <a:hlinkClick r:id="" action="ppaction://noaction" highlightClick="1"/>
            <a:extLst>
              <a:ext uri="{FF2B5EF4-FFF2-40B4-BE49-F238E27FC236}">
                <a16:creationId xmlns:a16="http://schemas.microsoft.com/office/drawing/2014/main" id="{CFE64676-F267-4A32-92AE-3A1905ACA1C1}"/>
              </a:ext>
            </a:extLst>
          </p:cNvPr>
          <p:cNvSpPr>
            <a:spLocks noChangeArrowheads="1"/>
          </p:cNvSpPr>
          <p:nvPr/>
        </p:nvSpPr>
        <p:spPr bwMode="auto">
          <a:xfrm>
            <a:off x="9767652" y="5696707"/>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dirty="0">
                <a:solidFill>
                  <a:prstClr val="white"/>
                </a:solidFill>
                <a:latin typeface="Century Gothic" panose="020B0502020202020204" pitchFamily="34" charset="0"/>
              </a:rPr>
              <a:t>LOS!</a:t>
            </a:r>
          </a:p>
        </p:txBody>
      </p:sp>
      <p:sp>
        <p:nvSpPr>
          <p:cNvPr id="90" name="Rectangle 89"/>
          <p:cNvSpPr/>
          <p:nvPr/>
        </p:nvSpPr>
        <p:spPr>
          <a:xfrm>
            <a:off x="9901104" y="5482451"/>
            <a:ext cx="720000" cy="18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cxnSp>
        <p:nvCxnSpPr>
          <p:cNvPr id="91" name="Straight Connector 90"/>
          <p:cNvCxnSpPr/>
          <p:nvPr/>
        </p:nvCxnSpPr>
        <p:spPr>
          <a:xfrm>
            <a:off x="10022632" y="5477713"/>
            <a:ext cx="518400" cy="0"/>
          </a:xfrm>
          <a:prstGeom prst="line">
            <a:avLst/>
          </a:prstGeom>
          <a:ln w="19050">
            <a:solidFill>
              <a:srgbClr val="02456F"/>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0732179" y="2363969"/>
            <a:ext cx="293759" cy="3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93" name="Text Box 10">
            <a:extLst>
              <a:ext uri="{FF2B5EF4-FFF2-40B4-BE49-F238E27FC236}">
                <a16:creationId xmlns:a16="http://schemas.microsoft.com/office/drawing/2014/main" id="{8F88F33A-F1A8-403F-938C-85915B780B90}"/>
              </a:ext>
            </a:extLst>
          </p:cNvPr>
          <p:cNvSpPr txBox="1">
            <a:spLocks noChangeArrowheads="1"/>
          </p:cNvSpPr>
          <p:nvPr/>
        </p:nvSpPr>
        <p:spPr bwMode="auto">
          <a:xfrm>
            <a:off x="10714289" y="3751127"/>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dirty="0" err="1">
                <a:solidFill>
                  <a:srgbClr val="5B9BD5">
                    <a:lumMod val="50000"/>
                  </a:srgbClr>
                </a:solidFill>
                <a:latin typeface="Century Gothic" panose="020B0502020202020204" pitchFamily="34" charset="0"/>
              </a:rPr>
              <a:t>Sekunden</a:t>
            </a:r>
            <a:endParaRPr lang="en-GB" dirty="0">
              <a:solidFill>
                <a:srgbClr val="5B9BD5">
                  <a:lumMod val="50000"/>
                </a:srgbClr>
              </a:solidFill>
              <a:latin typeface="Century Gothic" panose="020B0502020202020204" pitchFamily="34" charset="0"/>
            </a:endParaRPr>
          </a:p>
        </p:txBody>
      </p:sp>
      <p:sp>
        <p:nvSpPr>
          <p:cNvPr id="4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26596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44000"/>
                                        <p:tgtEl>
                                          <p:spTgt spid="85"/>
                                        </p:tgtEl>
                                      </p:cBhvr>
                                    </p:animEffect>
                                    <p:set>
                                      <p:cBhvr>
                                        <p:cTn id="7" dur="1" fill="hold">
                                          <p:stCondLst>
                                            <p:cond delay="43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1545</Words>
  <Application>Microsoft Macintosh PowerPoint</Application>
  <PresentationFormat>Widescreen</PresentationFormat>
  <Paragraphs>232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Office Theme</vt:lpstr>
      <vt:lpstr>German phonics collection</vt:lpstr>
      <vt:lpstr>[th]</vt:lpstr>
      <vt:lpstr>th</vt:lpstr>
      <vt:lpstr>th</vt:lpstr>
      <vt:lpstr>th</vt:lpstr>
      <vt:lpstr>th</vt:lpstr>
      <vt:lpstr>th</vt:lpstr>
      <vt:lpstr>th</vt:lpstr>
      <vt:lpstr>Wie sagt man das?</vt:lpstr>
      <vt:lpstr>Wie sagt man das?</vt:lpstr>
      <vt:lpstr>Wie sagt man das?</vt:lpstr>
      <vt:lpstr>[th]</vt:lpstr>
      <vt:lpstr>Phonetik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phonics collection</dc:title>
  <dc:creator>Charlotte Moss</dc:creator>
  <cp:lastModifiedBy>Mary Richardson</cp:lastModifiedBy>
  <cp:revision>4</cp:revision>
  <dcterms:created xsi:type="dcterms:W3CDTF">2021-02-12T15:19:03Z</dcterms:created>
  <dcterms:modified xsi:type="dcterms:W3CDTF">2022-07-14T14:53:45Z</dcterms:modified>
</cp:coreProperties>
</file>