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9" r:id="rId3"/>
    <p:sldId id="282" r:id="rId4"/>
    <p:sldId id="512" r:id="rId5"/>
    <p:sldId id="513" r:id="rId6"/>
    <p:sldId id="514" r:id="rId7"/>
    <p:sldId id="515" r:id="rId8"/>
    <p:sldId id="516" r:id="rId9"/>
    <p:sldId id="517" r:id="rId10"/>
    <p:sldId id="382" r:id="rId11"/>
    <p:sldId id="383" r:id="rId12"/>
    <p:sldId id="438" r:id="rId13"/>
    <p:sldId id="288" r:id="rId14"/>
    <p:sldId id="284" r:id="rId15"/>
    <p:sldId id="294" r:id="rId16"/>
    <p:sldId id="285" r:id="rId17"/>
    <p:sldId id="484" r:id="rId18"/>
    <p:sldId id="518" r:id="rId19"/>
    <p:sldId id="519" r:id="rId20"/>
    <p:sldId id="520" r:id="rId21"/>
    <p:sldId id="521" r:id="rId22"/>
    <p:sldId id="522" r:id="rId23"/>
    <p:sldId id="523" r:id="rId24"/>
    <p:sldId id="481" r:id="rId25"/>
    <p:sldId id="482" r:id="rId26"/>
    <p:sldId id="485" r:id="rId27"/>
    <p:sldId id="510" r:id="rId28"/>
    <p:sldId id="469" r:id="rId29"/>
    <p:sldId id="470" r:id="rId30"/>
    <p:sldId id="511" r:id="rId31"/>
    <p:sldId id="261" r:id="rId32"/>
    <p:sldId id="524" r:id="rId33"/>
    <p:sldId id="718" r:id="rId34"/>
    <p:sldId id="706" r:id="rId35"/>
    <p:sldId id="70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F98D67-DB01-4E3F-9DE4-328320068D27}" v="8" dt="2021-02-17T14:21:37.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1" d="100"/>
          <a:sy n="111" d="100"/>
        </p:scale>
        <p:origin x="67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5E6FCA-646F-4A62-98F1-EDAC108C8D48}" type="datetimeFigureOut">
              <a:rPr lang="en-GB" smtClean="0"/>
              <a:t>10/08/2021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4E37A-F80B-49E4-BDFE-B342D4AAD0CB}" type="slidenum">
              <a:rPr lang="en-GB" smtClean="0"/>
              <a:t>‹#›</a:t>
            </a:fld>
            <a:endParaRPr lang="en-GB"/>
          </a:p>
        </p:txBody>
      </p:sp>
    </p:spTree>
    <p:extLst>
      <p:ext uri="{BB962C8B-B14F-4D97-AF65-F5344CB8AC3E}">
        <p14:creationId xmlns:p14="http://schemas.microsoft.com/office/powerpoint/2010/main" val="313298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[s] or [ss] pronounced as English ‘s’, or [s] pronounced as English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dirty="0"/>
              <a:t>Students identify if the sounds highlighted in yellow are a match, ‘snap’ (like the card game) by pronouncing the words aloud and comparing them. </a:t>
            </a:r>
            <a:br>
              <a:rPr lang="en-GB" dirty="0"/>
            </a:br>
            <a:r>
              <a:rPr lang="en-GB" dirty="0"/>
              <a:t>2. Play FOUR times with class and give students a few seconds to pronounce in pairs and decide, before taking the class answer</a:t>
            </a:r>
            <a:r>
              <a:rPr lang="en-GB" baseline="0" dirty="0"/>
              <a:t> each time. The answers are animated.</a:t>
            </a:r>
            <a:br>
              <a:rPr lang="en-GB" dirty="0"/>
            </a:br>
            <a:r>
              <a:rPr lang="en-GB" baseline="0" dirty="0"/>
              <a:t>3. </a:t>
            </a:r>
            <a:r>
              <a:rPr lang="en-GB" dirty="0"/>
              <a:t>Then pairs can play against each other – one student choosing and pronouncing two words and the other student deciding whether they make a matching snap pair or not. </a:t>
            </a:r>
          </a:p>
          <a:p>
            <a:r>
              <a:rPr lang="en-GB" dirty="0"/>
              <a:t>4. The words have been chosen from the pre-learn and consolidation and cluster lists as well as the vocabulary students are expected to have learnt in advance of this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essen</a:t>
            </a:r>
            <a:r>
              <a:rPr lang="en-GB" baseline="0" dirty="0"/>
              <a:t> [323] </a:t>
            </a:r>
            <a:r>
              <a:rPr lang="en-GB" sz="1200" dirty="0" err="1">
                <a:solidFill>
                  <a:srgbClr val="1F4E79"/>
                </a:solidFill>
                <a:latin typeface="Century Gothic" panose="020B0502020202020204" pitchFamily="34" charset="0"/>
              </a:rPr>
              <a:t>Fu</a:t>
            </a:r>
            <a:r>
              <a:rPr lang="en-GB" sz="1200" dirty="0" err="1">
                <a:solidFill>
                  <a:srgbClr val="EEC100"/>
                </a:solidFill>
                <a:latin typeface="Century Gothic" panose="020B0502020202020204" pitchFamily="34" charset="0"/>
              </a:rPr>
              <a:t>ß</a:t>
            </a:r>
            <a:r>
              <a:rPr lang="en-GB" sz="1200" dirty="0" err="1">
                <a:solidFill>
                  <a:srgbClr val="1F4E79"/>
                </a:solidFill>
                <a:latin typeface="Century Gothic" panose="020B0502020202020204" pitchFamily="34" charset="0"/>
              </a:rPr>
              <a:t>ball</a:t>
            </a:r>
            <a:r>
              <a:rPr lang="en-GB" sz="1200" baseline="0" dirty="0">
                <a:solidFill>
                  <a:srgbClr val="1F4E79"/>
                </a:solidFill>
                <a:latin typeface="Century Gothic" panose="020B0502020202020204" pitchFamily="34" charset="0"/>
              </a:rPr>
              <a:t> [1277] </a:t>
            </a:r>
            <a:r>
              <a:rPr lang="en-GB" sz="1200" baseline="0" dirty="0" err="1">
                <a:solidFill>
                  <a:srgbClr val="1F4E79"/>
                </a:solidFill>
                <a:latin typeface="Century Gothic" panose="020B0502020202020204" pitchFamily="34" charset="0"/>
              </a:rPr>
              <a:t>reisen</a:t>
            </a:r>
            <a:r>
              <a:rPr lang="en-GB" sz="1200" baseline="0" dirty="0">
                <a:solidFill>
                  <a:srgbClr val="1F4E79"/>
                </a:solidFill>
                <a:latin typeface="Century Gothic" panose="020B0502020202020204" pitchFamily="34" charset="0"/>
              </a:rPr>
              <a:t> [933] </a:t>
            </a:r>
            <a:r>
              <a:rPr lang="en-GB" sz="1200" dirty="0" err="1">
                <a:solidFill>
                  <a:srgbClr val="1F4E79"/>
                </a:solidFill>
                <a:latin typeface="Century Gothic" panose="020B0502020202020204" pitchFamily="34" charset="0"/>
              </a:rPr>
              <a:t>hei</a:t>
            </a:r>
            <a:r>
              <a:rPr lang="en-GB" sz="1200" dirty="0" err="1">
                <a:solidFill>
                  <a:srgbClr val="EEC100"/>
                </a:solidFill>
                <a:latin typeface="Century Gothic" panose="020B0502020202020204" pitchFamily="34" charset="0"/>
              </a:rPr>
              <a:t>ß</a:t>
            </a:r>
            <a:r>
              <a:rPr lang="en-GB" sz="1200" dirty="0" err="1">
                <a:solidFill>
                  <a:srgbClr val="1F4E79"/>
                </a:solidFill>
                <a:latin typeface="Century Gothic" panose="020B0502020202020204" pitchFamily="34" charset="0"/>
              </a:rPr>
              <a:t>en</a:t>
            </a:r>
            <a:r>
              <a:rPr lang="en-GB" sz="1200" dirty="0">
                <a:solidFill>
                  <a:srgbClr val="1F4E79"/>
                </a:solidFill>
                <a:latin typeface="Century Gothic" panose="020B0502020202020204" pitchFamily="34" charset="0"/>
              </a:rPr>
              <a:t> [126] </a:t>
            </a:r>
            <a:r>
              <a:rPr lang="en-GB" sz="1200" dirty="0" err="1">
                <a:solidFill>
                  <a:srgbClr val="1F4E79"/>
                </a:solidFill>
                <a:latin typeface="Century Gothic" panose="020B0502020202020204" pitchFamily="34" charset="0"/>
              </a:rPr>
              <a:t>gesund</a:t>
            </a:r>
            <a:r>
              <a:rPr lang="en-GB" sz="1200" dirty="0">
                <a:solidFill>
                  <a:srgbClr val="1F4E79"/>
                </a:solidFill>
                <a:latin typeface="Century Gothic" panose="020B0502020202020204" pitchFamily="34" charset="0"/>
              </a:rPr>
              <a:t> [1275] </a:t>
            </a:r>
            <a:r>
              <a:rPr lang="en-GB" sz="1200" dirty="0" err="1">
                <a:solidFill>
                  <a:srgbClr val="1F4E79"/>
                </a:solidFill>
                <a:latin typeface="Century Gothic" panose="020B0502020202020204" pitchFamily="34" charset="0"/>
              </a:rPr>
              <a:t>lassen</a:t>
            </a:r>
            <a:r>
              <a:rPr lang="en-GB" sz="1200" dirty="0">
                <a:solidFill>
                  <a:srgbClr val="1F4E79"/>
                </a:solidFill>
                <a:latin typeface="Century Gothic" panose="020B0502020202020204" pitchFamily="34" charset="0"/>
              </a:rPr>
              <a:t> [83] </a:t>
            </a:r>
            <a:r>
              <a:rPr lang="en-GB" sz="1200" dirty="0" err="1">
                <a:solidFill>
                  <a:srgbClr val="1F4E79"/>
                </a:solidFill>
                <a:latin typeface="Century Gothic" panose="020B0502020202020204" pitchFamily="34" charset="0"/>
              </a:rPr>
              <a:t>sitzen</a:t>
            </a:r>
            <a:r>
              <a:rPr lang="en-GB" sz="1200" dirty="0">
                <a:solidFill>
                  <a:srgbClr val="1F4E79"/>
                </a:solidFill>
                <a:latin typeface="Century Gothic" panose="020B0502020202020204" pitchFamily="34" charset="0"/>
              </a:rPr>
              <a:t> [231] </a:t>
            </a:r>
            <a:r>
              <a:rPr lang="en-GB" sz="1200" dirty="0" err="1">
                <a:solidFill>
                  <a:srgbClr val="1F4E79"/>
                </a:solidFill>
                <a:latin typeface="Century Gothic" panose="020B0502020202020204" pitchFamily="34" charset="0"/>
              </a:rPr>
              <a:t>langsam</a:t>
            </a:r>
            <a:r>
              <a:rPr lang="en-GB" sz="1200" baseline="0" dirty="0">
                <a:solidFill>
                  <a:srgbClr val="1F4E79"/>
                </a:solidFill>
                <a:latin typeface="Century Gothic" panose="020B0502020202020204" pitchFamily="34" charset="0"/>
              </a:rPr>
              <a:t> [526] </a:t>
            </a:r>
            <a:r>
              <a:rPr lang="en-GB" sz="1200" baseline="0" dirty="0" err="1">
                <a:solidFill>
                  <a:srgbClr val="1F4E79"/>
                </a:solidFill>
                <a:latin typeface="Century Gothic" panose="020B0502020202020204" pitchFamily="34" charset="0"/>
              </a:rPr>
              <a:t>Seite</a:t>
            </a:r>
            <a:r>
              <a:rPr lang="en-GB" sz="1200" baseline="0" dirty="0">
                <a:solidFill>
                  <a:srgbClr val="1F4E79"/>
                </a:solidFill>
                <a:latin typeface="Century Gothic" panose="020B0502020202020204" pitchFamily="34" charset="0"/>
              </a:rPr>
              <a:t> [197] </a:t>
            </a:r>
            <a:r>
              <a:rPr lang="en-GB" sz="1200" dirty="0" err="1">
                <a:solidFill>
                  <a:srgbClr val="1F4E79"/>
                </a:solidFill>
                <a:latin typeface="Century Gothic" panose="020B0502020202020204" pitchFamily="34" charset="0"/>
              </a:rPr>
              <a:t>hä</a:t>
            </a:r>
            <a:r>
              <a:rPr lang="en-GB" sz="1200" dirty="0" err="1">
                <a:solidFill>
                  <a:srgbClr val="EEC100"/>
                </a:solidFill>
                <a:latin typeface="Century Gothic" panose="020B0502020202020204" pitchFamily="34" charset="0"/>
              </a:rPr>
              <a:t>ss</a:t>
            </a:r>
            <a:r>
              <a:rPr lang="en-GB" sz="1200" dirty="0" err="1">
                <a:solidFill>
                  <a:srgbClr val="1F4E79"/>
                </a:solidFill>
                <a:latin typeface="Century Gothic" panose="020B0502020202020204" pitchFamily="34" charset="0"/>
              </a:rPr>
              <a:t>lich</a:t>
            </a:r>
            <a:r>
              <a:rPr lang="en-GB" sz="1200" dirty="0">
                <a:solidFill>
                  <a:srgbClr val="1F4E79"/>
                </a:solidFill>
                <a:latin typeface="Century Gothic" panose="020B0502020202020204" pitchFamily="34" charset="0"/>
              </a:rPr>
              <a:t> [3542] </a:t>
            </a:r>
            <a:r>
              <a:rPr lang="en-GB" sz="1200" dirty="0" err="1">
                <a:solidFill>
                  <a:srgbClr val="1F4E79"/>
                </a:solidFill>
                <a:latin typeface="Century Gothic" panose="020B0502020202020204" pitchFamily="34" charset="0"/>
              </a:rPr>
              <a:t>Gesetz</a:t>
            </a:r>
            <a:r>
              <a:rPr lang="en-GB" sz="1200" dirty="0">
                <a:solidFill>
                  <a:srgbClr val="1F4E79"/>
                </a:solidFill>
                <a:latin typeface="Century Gothic" panose="020B0502020202020204" pitchFamily="34" charset="0"/>
              </a:rPr>
              <a:t> [578] </a:t>
            </a:r>
            <a:r>
              <a:rPr lang="en-GB" sz="1200" baseline="0" dirty="0" err="1">
                <a:solidFill>
                  <a:srgbClr val="1F4E79"/>
                </a:solidFill>
                <a:latin typeface="Century Gothic" panose="020B0502020202020204" pitchFamily="34" charset="0"/>
              </a:rPr>
              <a:t>Satz</a:t>
            </a:r>
            <a:r>
              <a:rPr lang="en-GB" sz="1200" baseline="0" dirty="0">
                <a:solidFill>
                  <a:srgbClr val="1F4E79"/>
                </a:solidFill>
                <a:latin typeface="Century Gothic" panose="020B0502020202020204" pitchFamily="34" charset="0"/>
              </a:rPr>
              <a:t> [432] </a:t>
            </a:r>
            <a:r>
              <a:rPr lang="en-GB" baseline="0" dirty="0"/>
              <a:t> </a:t>
            </a:r>
            <a:r>
              <a:rPr lang="en-GB" sz="1200" b="0" baseline="0" dirty="0" err="1"/>
              <a:t>interessant</a:t>
            </a:r>
            <a:r>
              <a:rPr lang="en-GB" sz="1200" b="0" baseline="0" dirty="0"/>
              <a:t> [810] super [1772]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1613118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Timing: 3 minutes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Aim: </a:t>
            </a:r>
            <a:r>
              <a:rPr lang="en-GB"/>
              <a:t>These notes explain how students will know when to pronounce ‘s’ as a ‘z’ and when as an ‘s’.  They also explain the use of the ß (called </a:t>
            </a:r>
            <a:r>
              <a:rPr lang="en-GB" sz="1200" b="0" i="0" kern="1200">
                <a:solidFill>
                  <a:schemeClr val="tx1"/>
                </a:solidFill>
                <a:effectLst/>
                <a:latin typeface="+mn-lt"/>
                <a:ea typeface="+mn-ea"/>
                <a:cs typeface="+mn-cs"/>
              </a:rPr>
              <a:t>Eszett or scharfes</a:t>
            </a:r>
            <a:r>
              <a:rPr lang="en-GB" sz="1200" b="0" i="0" kern="1200" baseline="0">
                <a:solidFill>
                  <a:schemeClr val="tx1"/>
                </a:solidFill>
                <a:effectLst/>
                <a:latin typeface="+mn-lt"/>
                <a:ea typeface="+mn-ea"/>
                <a:cs typeface="+mn-cs"/>
              </a:rPr>
              <a:t> S) </a:t>
            </a:r>
            <a:r>
              <a:rPr lang="en-GB" baseline="0"/>
              <a:t>instead of ss.</a:t>
            </a:r>
            <a:br>
              <a:rPr lang="en-GB" baseline="0"/>
            </a:br>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1. Cycle through the information on the slide using the animation sequence.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 </a:t>
            </a:r>
            <a:r>
              <a:rPr lang="en-GB" b="0" baseline="0"/>
              <a:t>There is then an odd one out task to practise applying these SSC on the following slide.</a:t>
            </a:r>
            <a:endParaRPr lang="en-GB" b="1" baseline="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2322369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practise distinguishing between ‘s’ as a ‘z’ and when as an ‘s’,</a:t>
            </a:r>
            <a:r>
              <a:rPr lang="en-GB" baseline="0" dirty="0"/>
              <a:t> and</a:t>
            </a:r>
            <a:r>
              <a:rPr lang="en-GB" dirty="0"/>
              <a:t> also the ß (called </a:t>
            </a:r>
            <a:r>
              <a:rPr lang="en-GB" sz="1200" b="0" i="0" kern="1200" dirty="0" err="1">
                <a:solidFill>
                  <a:schemeClr val="tx1"/>
                </a:solidFill>
                <a:effectLst/>
                <a:latin typeface="+mn-lt"/>
                <a:ea typeface="+mn-ea"/>
                <a:cs typeface="+mn-cs"/>
              </a:rPr>
              <a:t>Eszett</a:t>
            </a:r>
            <a:r>
              <a:rPr lang="en-GB" sz="1200" b="0" i="0" kern="1200" dirty="0">
                <a:solidFill>
                  <a:schemeClr val="tx1"/>
                </a:solidFill>
                <a:effectLst/>
                <a:latin typeface="+mn-lt"/>
                <a:ea typeface="+mn-ea"/>
                <a:cs typeface="+mn-cs"/>
              </a:rPr>
              <a:t> or </a:t>
            </a:r>
            <a:r>
              <a:rPr lang="en-GB" sz="1200" b="0" i="0" kern="1200" dirty="0" err="1">
                <a:solidFill>
                  <a:schemeClr val="tx1"/>
                </a:solidFill>
                <a:effectLst/>
                <a:latin typeface="+mn-lt"/>
                <a:ea typeface="+mn-ea"/>
                <a:cs typeface="+mn-cs"/>
              </a:rPr>
              <a:t>scharfes</a:t>
            </a:r>
            <a:r>
              <a:rPr lang="en-GB" sz="1200" b="0" i="0" kern="1200" baseline="0" dirty="0">
                <a:solidFill>
                  <a:schemeClr val="tx1"/>
                </a:solidFill>
                <a:effectLst/>
                <a:latin typeface="+mn-lt"/>
                <a:ea typeface="+mn-ea"/>
                <a:cs typeface="+mn-cs"/>
              </a:rPr>
              <a:t> S) </a:t>
            </a:r>
            <a:r>
              <a:rPr lang="en-GB" baseline="0" dirty="0"/>
              <a:t>instead of ‘ss’.</a:t>
            </a:r>
            <a:br>
              <a:rPr lang="en-GB" baseline="0" dirty="0"/>
            </a:b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aseline="0" dirty="0"/>
            </a:br>
            <a:r>
              <a:rPr lang="en-GB" baseline="0" dirty="0"/>
              <a:t>1. Students have met this task type before and the instruction ‘Was </a:t>
            </a:r>
            <a:r>
              <a:rPr lang="en-GB" baseline="0" dirty="0" err="1"/>
              <a:t>passt</a:t>
            </a:r>
            <a:r>
              <a:rPr lang="en-GB" baseline="0" dirty="0"/>
              <a:t> </a:t>
            </a:r>
            <a:r>
              <a:rPr lang="en-GB" baseline="0" dirty="0" err="1"/>
              <a:t>nicht</a:t>
            </a:r>
            <a:r>
              <a:rPr lang="en-GB" baseline="0" dirty="0"/>
              <a:t>?’  Teachers can elicit the instruction meaning from students.</a:t>
            </a:r>
            <a:br>
              <a:rPr lang="en-GB" baseline="0" dirty="0"/>
            </a:br>
            <a:r>
              <a:rPr lang="en-GB" baseline="0" dirty="0"/>
              <a:t>2. Students should be encouraged to practise pronouncing these words out loud, individually or in pairs, to decide which is the odd one out in each row (</a:t>
            </a:r>
            <a:r>
              <a:rPr lang="en-GB" baseline="0" dirty="0" err="1"/>
              <a:t>Reihe</a:t>
            </a:r>
            <a:r>
              <a:rPr lang="en-GB" baseline="0" dirty="0"/>
              <a:t>).</a:t>
            </a:r>
            <a:br>
              <a:rPr lang="en-GB" baseline="0" dirty="0"/>
            </a:br>
            <a:r>
              <a:rPr lang="en-GB" baseline="0" dirty="0"/>
              <a:t>3. Answers are animated to shade the odd one out.  Words are from the cluster words practised last lesson.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There is no need to focus on meaning, though teachers might be interested to see which words may have been retained incidentally.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essen</a:t>
            </a:r>
            <a:r>
              <a:rPr lang="en-GB" baseline="0" dirty="0"/>
              <a:t> [323] </a:t>
            </a:r>
            <a:r>
              <a:rPr lang="en-GB" sz="1200" dirty="0" err="1">
                <a:solidFill>
                  <a:srgbClr val="1F4E79"/>
                </a:solidFill>
                <a:latin typeface="Century Gothic" panose="020B0502020202020204" pitchFamily="34" charset="0"/>
              </a:rPr>
              <a:t>Fu</a:t>
            </a:r>
            <a:r>
              <a:rPr lang="en-GB" sz="1200" dirty="0" err="1">
                <a:solidFill>
                  <a:srgbClr val="EEC100"/>
                </a:solidFill>
                <a:latin typeface="Century Gothic" panose="020B0502020202020204" pitchFamily="34" charset="0"/>
              </a:rPr>
              <a:t>ß</a:t>
            </a:r>
            <a:r>
              <a:rPr lang="en-GB" sz="1200" dirty="0" err="1">
                <a:solidFill>
                  <a:srgbClr val="1F4E79"/>
                </a:solidFill>
                <a:latin typeface="Century Gothic" panose="020B0502020202020204" pitchFamily="34" charset="0"/>
              </a:rPr>
              <a:t>ball</a:t>
            </a:r>
            <a:r>
              <a:rPr lang="en-GB" sz="1200" baseline="0" dirty="0">
                <a:solidFill>
                  <a:srgbClr val="1F4E79"/>
                </a:solidFill>
                <a:latin typeface="Century Gothic" panose="020B0502020202020204" pitchFamily="34" charset="0"/>
              </a:rPr>
              <a:t> [1277] </a:t>
            </a:r>
            <a:r>
              <a:rPr lang="en-GB" sz="1200" baseline="0" dirty="0" err="1">
                <a:solidFill>
                  <a:srgbClr val="1F4E79"/>
                </a:solidFill>
                <a:latin typeface="Century Gothic" panose="020B0502020202020204" pitchFamily="34" charset="0"/>
              </a:rPr>
              <a:t>reisen</a:t>
            </a:r>
            <a:r>
              <a:rPr lang="en-GB" sz="1200" baseline="0" dirty="0">
                <a:solidFill>
                  <a:srgbClr val="1F4E79"/>
                </a:solidFill>
                <a:latin typeface="Century Gothic" panose="020B0502020202020204" pitchFamily="34" charset="0"/>
              </a:rPr>
              <a:t> [933] </a:t>
            </a:r>
            <a:r>
              <a:rPr lang="en-GB" sz="1200" dirty="0" err="1">
                <a:solidFill>
                  <a:srgbClr val="1F4E79"/>
                </a:solidFill>
                <a:latin typeface="Century Gothic" panose="020B0502020202020204" pitchFamily="34" charset="0"/>
              </a:rPr>
              <a:t>hei</a:t>
            </a:r>
            <a:r>
              <a:rPr lang="en-GB" sz="1200" dirty="0" err="1">
                <a:solidFill>
                  <a:srgbClr val="EEC100"/>
                </a:solidFill>
                <a:latin typeface="Century Gothic" panose="020B0502020202020204" pitchFamily="34" charset="0"/>
              </a:rPr>
              <a:t>ß</a:t>
            </a:r>
            <a:r>
              <a:rPr lang="en-GB" sz="1200" dirty="0" err="1">
                <a:solidFill>
                  <a:srgbClr val="1F4E79"/>
                </a:solidFill>
                <a:latin typeface="Century Gothic" panose="020B0502020202020204" pitchFamily="34" charset="0"/>
              </a:rPr>
              <a:t>en</a:t>
            </a:r>
            <a:r>
              <a:rPr lang="en-GB" sz="1200" dirty="0">
                <a:solidFill>
                  <a:srgbClr val="1F4E79"/>
                </a:solidFill>
                <a:latin typeface="Century Gothic" panose="020B0502020202020204" pitchFamily="34" charset="0"/>
              </a:rPr>
              <a:t> [126] </a:t>
            </a:r>
            <a:r>
              <a:rPr lang="en-GB" sz="1200" dirty="0" err="1">
                <a:solidFill>
                  <a:srgbClr val="1F4E79"/>
                </a:solidFill>
                <a:latin typeface="Century Gothic" panose="020B0502020202020204" pitchFamily="34" charset="0"/>
              </a:rPr>
              <a:t>gesund</a:t>
            </a:r>
            <a:r>
              <a:rPr lang="en-GB" sz="1200" dirty="0">
                <a:solidFill>
                  <a:srgbClr val="1F4E79"/>
                </a:solidFill>
                <a:latin typeface="Century Gothic" panose="020B0502020202020204" pitchFamily="34" charset="0"/>
              </a:rPr>
              <a:t> [1275] </a:t>
            </a:r>
            <a:r>
              <a:rPr lang="en-GB" sz="1200" dirty="0" err="1">
                <a:solidFill>
                  <a:srgbClr val="1F4E79"/>
                </a:solidFill>
                <a:latin typeface="Century Gothic" panose="020B0502020202020204" pitchFamily="34" charset="0"/>
              </a:rPr>
              <a:t>lassen</a:t>
            </a:r>
            <a:r>
              <a:rPr lang="en-GB" sz="1200" dirty="0">
                <a:solidFill>
                  <a:srgbClr val="1F4E79"/>
                </a:solidFill>
                <a:latin typeface="Century Gothic" panose="020B0502020202020204" pitchFamily="34" charset="0"/>
              </a:rPr>
              <a:t> [83] </a:t>
            </a:r>
            <a:r>
              <a:rPr lang="en-GB" sz="1200" dirty="0" err="1">
                <a:solidFill>
                  <a:srgbClr val="1F4E79"/>
                </a:solidFill>
                <a:latin typeface="Century Gothic" panose="020B0502020202020204" pitchFamily="34" charset="0"/>
              </a:rPr>
              <a:t>sitzen</a:t>
            </a:r>
            <a:r>
              <a:rPr lang="en-GB" sz="1200" dirty="0">
                <a:solidFill>
                  <a:srgbClr val="1F4E79"/>
                </a:solidFill>
                <a:latin typeface="Century Gothic" panose="020B0502020202020204" pitchFamily="34" charset="0"/>
              </a:rPr>
              <a:t> [231] </a:t>
            </a:r>
            <a:r>
              <a:rPr lang="en-GB" sz="1200" dirty="0" err="1">
                <a:solidFill>
                  <a:srgbClr val="1F4E79"/>
                </a:solidFill>
                <a:latin typeface="Century Gothic" panose="020B0502020202020204" pitchFamily="34" charset="0"/>
              </a:rPr>
              <a:t>langsam</a:t>
            </a:r>
            <a:r>
              <a:rPr lang="en-GB" sz="1200" baseline="0" dirty="0">
                <a:solidFill>
                  <a:srgbClr val="1F4E79"/>
                </a:solidFill>
                <a:latin typeface="Century Gothic" panose="020B0502020202020204" pitchFamily="34" charset="0"/>
              </a:rPr>
              <a:t> [526] </a:t>
            </a:r>
            <a:r>
              <a:rPr lang="en-GB" sz="1200" baseline="0" dirty="0" err="1">
                <a:solidFill>
                  <a:srgbClr val="1F4E79"/>
                </a:solidFill>
                <a:latin typeface="Century Gothic" panose="020B0502020202020204" pitchFamily="34" charset="0"/>
              </a:rPr>
              <a:t>Seite</a:t>
            </a:r>
            <a:r>
              <a:rPr lang="en-GB" sz="1200" baseline="0" dirty="0">
                <a:solidFill>
                  <a:srgbClr val="1F4E79"/>
                </a:solidFill>
                <a:latin typeface="Century Gothic" panose="020B0502020202020204" pitchFamily="34" charset="0"/>
              </a:rPr>
              <a:t> [197] </a:t>
            </a:r>
            <a:r>
              <a:rPr lang="en-GB" sz="1200" dirty="0" err="1">
                <a:solidFill>
                  <a:srgbClr val="1F4E79"/>
                </a:solidFill>
                <a:latin typeface="Century Gothic" panose="020B0502020202020204" pitchFamily="34" charset="0"/>
              </a:rPr>
              <a:t>hä</a:t>
            </a:r>
            <a:r>
              <a:rPr lang="en-GB" sz="1200" dirty="0" err="1">
                <a:solidFill>
                  <a:srgbClr val="EEC100"/>
                </a:solidFill>
                <a:latin typeface="Century Gothic" panose="020B0502020202020204" pitchFamily="34" charset="0"/>
              </a:rPr>
              <a:t>ss</a:t>
            </a:r>
            <a:r>
              <a:rPr lang="en-GB" sz="1200" dirty="0" err="1">
                <a:solidFill>
                  <a:srgbClr val="1F4E79"/>
                </a:solidFill>
                <a:latin typeface="Century Gothic" panose="020B0502020202020204" pitchFamily="34" charset="0"/>
              </a:rPr>
              <a:t>lich</a:t>
            </a:r>
            <a:r>
              <a:rPr lang="en-GB" sz="1200" dirty="0">
                <a:solidFill>
                  <a:srgbClr val="1F4E79"/>
                </a:solidFill>
                <a:latin typeface="Century Gothic" panose="020B0502020202020204" pitchFamily="34" charset="0"/>
              </a:rPr>
              <a:t> [3542] </a:t>
            </a:r>
            <a:r>
              <a:rPr lang="en-GB" sz="1200" dirty="0" err="1">
                <a:solidFill>
                  <a:srgbClr val="1F4E79"/>
                </a:solidFill>
                <a:latin typeface="Century Gothic" panose="020B0502020202020204" pitchFamily="34" charset="0"/>
              </a:rPr>
              <a:t>Gesetz</a:t>
            </a:r>
            <a:r>
              <a:rPr lang="en-GB" sz="1200" dirty="0">
                <a:solidFill>
                  <a:srgbClr val="1F4E79"/>
                </a:solidFill>
                <a:latin typeface="Century Gothic" panose="020B0502020202020204" pitchFamily="34" charset="0"/>
              </a:rPr>
              <a:t> [578] </a:t>
            </a:r>
            <a:r>
              <a:rPr lang="en-GB" sz="1200" baseline="0" dirty="0" err="1">
                <a:solidFill>
                  <a:srgbClr val="1F4E79"/>
                </a:solidFill>
                <a:latin typeface="Century Gothic" panose="020B0502020202020204" pitchFamily="34" charset="0"/>
              </a:rPr>
              <a:t>Satz</a:t>
            </a:r>
            <a:r>
              <a:rPr lang="en-GB" sz="1200" baseline="0" dirty="0">
                <a:solidFill>
                  <a:srgbClr val="1F4E79"/>
                </a:solidFill>
                <a:latin typeface="Century Gothic" panose="020B0502020202020204" pitchFamily="34" charset="0"/>
              </a:rPr>
              <a:t> [432] </a:t>
            </a:r>
            <a:r>
              <a:rPr lang="en-GB" baseline="0" dirty="0"/>
              <a:t> </a:t>
            </a:r>
            <a:r>
              <a:rPr lang="en-GB" sz="1200" b="0" baseline="0" dirty="0" err="1"/>
              <a:t>interessant</a:t>
            </a:r>
            <a:r>
              <a:rPr lang="en-GB" sz="1200" b="0" baseline="0" dirty="0"/>
              <a:t> [810] super [1772]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1781406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phonics exercise contrasts two SSCs which were not revisited in lesson 1 - [s] and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sketch the Venn-diagram in their answer books, listen to the pronunciation of these unknown words, and assign each to the appropriate part of the diagram.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Audio plays on clicking the </a:t>
            </a:r>
            <a:r>
              <a:rPr lang="en-GB" b="1" baseline="0" dirty="0"/>
              <a:t>images</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Answers are revealed (clockwise) on clicks, starting with </a:t>
            </a:r>
            <a:r>
              <a:rPr lang="en-GB" sz="1200" i="1" dirty="0" err="1">
                <a:solidFill>
                  <a:schemeClr val="accent5">
                    <a:lumMod val="50000"/>
                  </a:schemeClr>
                </a:solidFill>
              </a:rPr>
              <a:t>Zahnbürste</a:t>
            </a:r>
            <a:r>
              <a:rPr lang="en-GB" sz="1200" i="1" dirty="0">
                <a:solidFill>
                  <a:schemeClr val="accent5">
                    <a:lumMod val="50000"/>
                  </a:schemeClr>
                </a:solidFill>
              </a:rPr>
              <a:t> </a:t>
            </a:r>
            <a:r>
              <a:rPr lang="en-GB" sz="1200" i="0" dirty="0">
                <a:solidFill>
                  <a:schemeClr val="accent5">
                    <a:lumMod val="50000"/>
                  </a:schemeClr>
                </a:solidFill>
              </a:rPr>
              <a:t>and finishing with </a:t>
            </a:r>
            <a:r>
              <a:rPr lang="en-GB" sz="1200" i="1" dirty="0" err="1">
                <a:solidFill>
                  <a:schemeClr val="accent5">
                    <a:lumMod val="50000"/>
                  </a:schemeClr>
                </a:solidFill>
              </a:rPr>
              <a:t>Pilze</a:t>
            </a:r>
            <a:endParaRPr lang="en-GB" sz="1200" i="1"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chemeClr val="accent5">
                    <a:lumMod val="50000"/>
                  </a:schemeClr>
                </a:solidFill>
              </a:rPr>
              <a:t>Frequency values of words used</a:t>
            </a:r>
            <a:r>
              <a:rPr lang="en-GB" sz="1200" i="0" dirty="0">
                <a:solidFill>
                  <a:schemeClr val="accent5">
                    <a:lumMod val="50000"/>
                  </a:schemeClr>
                </a:solidFill>
              </a:rPr>
              <a:t>: </a:t>
            </a:r>
            <a:r>
              <a:rPr lang="en-GB" sz="1200" b="0" dirty="0" err="1">
                <a:solidFill>
                  <a:schemeClr val="accent5">
                    <a:lumMod val="50000"/>
                  </a:schemeClr>
                </a:solidFill>
              </a:rPr>
              <a:t>Z</a:t>
            </a:r>
            <a:r>
              <a:rPr lang="en-GB" sz="1200" dirty="0" err="1">
                <a:solidFill>
                  <a:schemeClr val="accent5">
                    <a:lumMod val="50000"/>
                  </a:schemeClr>
                </a:solidFill>
              </a:rPr>
              <a:t>ahnbürste</a:t>
            </a:r>
            <a:r>
              <a:rPr lang="en-GB" sz="1200" dirty="0">
                <a:solidFill>
                  <a:schemeClr val="accent5">
                    <a:lumMod val="50000"/>
                  </a:schemeClr>
                </a:solidFill>
              </a:rPr>
              <a:t> [2449/&gt;4034], </a:t>
            </a:r>
            <a:r>
              <a:rPr lang="en-GB" sz="1200" dirty="0" err="1">
                <a:solidFill>
                  <a:schemeClr val="accent5">
                    <a:lumMod val="50000"/>
                  </a:schemeClr>
                </a:solidFill>
              </a:rPr>
              <a:t>Osterha</a:t>
            </a:r>
            <a:r>
              <a:rPr lang="en-GB" sz="1200" b="0" dirty="0" err="1">
                <a:solidFill>
                  <a:schemeClr val="accent5">
                    <a:lumMod val="50000"/>
                  </a:schemeClr>
                </a:solidFill>
              </a:rPr>
              <a:t>s</a:t>
            </a:r>
            <a:r>
              <a:rPr lang="en-GB" sz="1200" dirty="0" err="1">
                <a:solidFill>
                  <a:schemeClr val="accent5">
                    <a:lumMod val="50000"/>
                  </a:schemeClr>
                </a:solidFill>
              </a:rPr>
              <a:t>e</a:t>
            </a:r>
            <a:r>
              <a:rPr lang="en-GB" sz="1200" dirty="0">
                <a:solidFill>
                  <a:schemeClr val="accent5">
                    <a:lumMod val="50000"/>
                  </a:schemeClr>
                </a:solidFill>
              </a:rPr>
              <a:t> [&gt;4034], </a:t>
            </a:r>
            <a:r>
              <a:rPr lang="en-GB" sz="1200" b="0" dirty="0" err="1">
                <a:solidFill>
                  <a:schemeClr val="accent5">
                    <a:lumMod val="50000"/>
                  </a:schemeClr>
                </a:solidFill>
              </a:rPr>
              <a:t>Sonnenschutz</a:t>
            </a:r>
            <a:r>
              <a:rPr lang="en-GB" sz="1200" b="0" dirty="0">
                <a:solidFill>
                  <a:schemeClr val="accent5">
                    <a:lumMod val="50000"/>
                  </a:schemeClr>
                </a:solidFill>
              </a:rPr>
              <a:t> [953/1094], </a:t>
            </a:r>
            <a:r>
              <a:rPr lang="en-GB" sz="1200" b="0" dirty="0" err="1">
                <a:solidFill>
                  <a:schemeClr val="accent5">
                    <a:lumMod val="50000"/>
                  </a:schemeClr>
                </a:solidFill>
              </a:rPr>
              <a:t>Säge</a:t>
            </a:r>
            <a:r>
              <a:rPr lang="en-GB" sz="1200" b="0" dirty="0">
                <a:solidFill>
                  <a:schemeClr val="accent5">
                    <a:lumMod val="50000"/>
                  </a:schemeClr>
                </a:solidFill>
              </a:rPr>
              <a:t> [&gt;4034], </a:t>
            </a:r>
            <a:r>
              <a:rPr lang="en-GB" sz="1200" b="0" dirty="0" err="1">
                <a:solidFill>
                  <a:schemeClr val="accent5">
                    <a:lumMod val="50000"/>
                  </a:schemeClr>
                </a:solidFill>
              </a:rPr>
              <a:t>Z</a:t>
            </a:r>
            <a:r>
              <a:rPr lang="en-GB" sz="1200" dirty="0" err="1">
                <a:solidFill>
                  <a:schemeClr val="accent5">
                    <a:lumMod val="50000"/>
                  </a:schemeClr>
                </a:solidFill>
              </a:rPr>
              <a:t>itrone</a:t>
            </a:r>
            <a:r>
              <a:rPr lang="en-GB" sz="1200" dirty="0">
                <a:solidFill>
                  <a:schemeClr val="accent5">
                    <a:lumMod val="50000"/>
                  </a:schemeClr>
                </a:solidFill>
              </a:rPr>
              <a:t> [&gt;4034], </a:t>
            </a:r>
            <a:r>
              <a:rPr lang="en-GB" sz="1200" dirty="0" err="1">
                <a:solidFill>
                  <a:schemeClr val="accent5">
                    <a:lumMod val="50000"/>
                  </a:schemeClr>
                </a:solidFill>
              </a:rPr>
              <a:t>Zelt</a:t>
            </a:r>
            <a:r>
              <a:rPr lang="en-GB" sz="1200" dirty="0">
                <a:solidFill>
                  <a:schemeClr val="accent5">
                    <a:lumMod val="50000"/>
                  </a:schemeClr>
                </a:solidFill>
              </a:rPr>
              <a:t> [2969], </a:t>
            </a:r>
            <a:r>
              <a:rPr lang="en-GB" sz="1200" dirty="0" err="1">
                <a:solidFill>
                  <a:schemeClr val="accent5">
                    <a:lumMod val="50000"/>
                  </a:schemeClr>
                </a:solidFill>
              </a:rPr>
              <a:t>Salz</a:t>
            </a:r>
            <a:r>
              <a:rPr lang="en-GB" sz="1200" dirty="0">
                <a:solidFill>
                  <a:schemeClr val="accent5">
                    <a:lumMod val="50000"/>
                  </a:schemeClr>
                </a:solidFill>
              </a:rPr>
              <a:t> [2437], Seife [</a:t>
            </a:r>
            <a:r>
              <a:rPr lang="en-GB" sz="1200" b="0" dirty="0">
                <a:solidFill>
                  <a:schemeClr val="accent5">
                    <a:lumMod val="50000"/>
                  </a:schemeClr>
                </a:solidFill>
              </a:rPr>
              <a:t>&gt;4034</a:t>
            </a:r>
            <a:r>
              <a:rPr lang="en-GB" sz="1200" dirty="0">
                <a:solidFill>
                  <a:schemeClr val="accent5">
                    <a:lumMod val="50000"/>
                  </a:schemeClr>
                </a:solidFill>
              </a:rPr>
              <a:t>], </a:t>
            </a:r>
            <a:r>
              <a:rPr lang="en-GB" sz="1200" dirty="0" err="1">
                <a:solidFill>
                  <a:schemeClr val="accent5">
                    <a:lumMod val="50000"/>
                  </a:schemeClr>
                </a:solidFill>
              </a:rPr>
              <a:t>Pilz</a:t>
            </a:r>
            <a:r>
              <a:rPr lang="en-GB" sz="1200" dirty="0">
                <a:solidFill>
                  <a:schemeClr val="accent5">
                    <a:lumMod val="50000"/>
                  </a:schemeClr>
                </a:solidFill>
              </a:rPr>
              <a:t> [</a:t>
            </a:r>
            <a:r>
              <a:rPr lang="en-GB" sz="1200" b="0" dirty="0">
                <a:solidFill>
                  <a:schemeClr val="accent5">
                    <a:lumMod val="50000"/>
                  </a:schemeClr>
                </a:solidFill>
              </a:rPr>
              <a:t>&gt;4034</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solidFill>
                <a:schemeClr val="accent5">
                  <a:lumMod val="50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039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575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a:t>These notes remind students when to pronounce ‘s’ as a ‘z’ and when as an ‘s’.  They also explain the use of the ß (called </a:t>
            </a:r>
            <a:r>
              <a:rPr lang="en-GB" sz="1200" b="0" i="0" kern="1200">
                <a:solidFill>
                  <a:schemeClr val="tx1"/>
                </a:solidFill>
                <a:effectLst/>
                <a:latin typeface="+mn-lt"/>
                <a:ea typeface="+mn-ea"/>
                <a:cs typeface="+mn-cs"/>
              </a:rPr>
              <a:t>Eszett or scharfes</a:t>
            </a:r>
            <a:r>
              <a:rPr lang="en-GB" sz="1200" b="0" i="0" kern="1200" baseline="0">
                <a:solidFill>
                  <a:schemeClr val="tx1"/>
                </a:solidFill>
                <a:effectLst/>
                <a:latin typeface="+mn-lt"/>
                <a:ea typeface="+mn-ea"/>
                <a:cs typeface="+mn-cs"/>
              </a:rPr>
              <a:t> S) </a:t>
            </a:r>
            <a:r>
              <a:rPr lang="en-GB" baseline="0"/>
              <a:t>instead of ss. </a:t>
            </a:r>
          </a:p>
          <a:p>
            <a:r>
              <a:rPr lang="en-GB" baseline="0"/>
              <a:t>There is also a reminder of the pronunciation of ‘sch-’, ‘sp-’ and ‘st-’ at the start of a word.</a:t>
            </a:r>
          </a:p>
          <a:p>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Cycle</a:t>
            </a:r>
            <a:r>
              <a:rPr lang="en-GB" b="0" baseline="0"/>
              <a:t> through the information on the slide using the animation sequence.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3709816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sollen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telling someone what s/he should do, by wagging your finger, and looking serious.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[s] </a:t>
            </a:r>
            <a:r>
              <a:rPr lang="en-GB" baseline="0" dirty="0"/>
              <a:t>sound, pronouncing </a:t>
            </a:r>
            <a:r>
              <a:rPr lang="en-GB" b="0" baseline="0" dirty="0"/>
              <a:t>”</a:t>
            </a:r>
            <a:r>
              <a:rPr lang="en-GB" b="1" baseline="0" dirty="0" err="1"/>
              <a:t>sollen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sollen</a:t>
            </a:r>
            <a:r>
              <a:rPr lang="en-GB" sz="1200" b="1" baseline="0" dirty="0"/>
              <a:t> </a:t>
            </a:r>
            <a:r>
              <a:rPr lang="en-GB" sz="1200" baseline="0" dirty="0"/>
              <a:t>[63]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914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461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006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[s] </a:t>
            </a:r>
            <a:r>
              <a:rPr lang="en-GB" baseline="0" dirty="0"/>
              <a:t>and then the </a:t>
            </a:r>
            <a:r>
              <a:rPr lang="en-GB" b="1" baseline="0" dirty="0"/>
              <a:t>source</a:t>
            </a:r>
            <a:r>
              <a:rPr lang="en-GB" baseline="0" dirty="0"/>
              <a:t> word again ‘</a:t>
            </a:r>
            <a:r>
              <a:rPr lang="en-GB" b="1" baseline="0" dirty="0" err="1"/>
              <a:t>sollen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sollen</a:t>
            </a:r>
            <a:r>
              <a:rPr lang="en-GB" sz="1200" b="1" baseline="0" dirty="0"/>
              <a:t> </a:t>
            </a:r>
            <a:r>
              <a:rPr lang="en-GB" sz="1200" baseline="0" dirty="0"/>
              <a:t>[63]; </a:t>
            </a:r>
            <a:r>
              <a:rPr lang="en-GB" sz="1200" b="1" baseline="0" dirty="0" err="1"/>
              <a:t>Gesetz</a:t>
            </a:r>
            <a:r>
              <a:rPr lang="en-GB" sz="1200" b="1" baseline="0" dirty="0"/>
              <a:t> </a:t>
            </a:r>
            <a:r>
              <a:rPr lang="en-GB" sz="1200" b="0" baseline="0" dirty="0"/>
              <a:t>[552] </a:t>
            </a:r>
            <a:r>
              <a:rPr lang="en-GB" sz="1200" b="1" baseline="0" dirty="0" err="1"/>
              <a:t>Seite</a:t>
            </a:r>
            <a:r>
              <a:rPr lang="en-GB" sz="1200" baseline="0" dirty="0"/>
              <a:t>[217]; </a:t>
            </a:r>
            <a:r>
              <a:rPr lang="en-GB" sz="1200" b="1" baseline="0" dirty="0" err="1"/>
              <a:t>reisen</a:t>
            </a:r>
            <a:r>
              <a:rPr lang="en-GB" sz="1200" b="1" baseline="0" dirty="0"/>
              <a:t> </a:t>
            </a:r>
            <a:r>
              <a:rPr lang="en-GB" sz="1200" baseline="0" dirty="0"/>
              <a:t>[978]; </a:t>
            </a:r>
            <a:r>
              <a:rPr lang="en-GB" sz="1200" b="1" baseline="0" dirty="0" err="1"/>
              <a:t>langsam</a:t>
            </a:r>
            <a:r>
              <a:rPr lang="en-GB" sz="1200" b="1" baseline="0" dirty="0"/>
              <a:t> </a:t>
            </a:r>
            <a:r>
              <a:rPr lang="en-GB" sz="1200" baseline="0" dirty="0"/>
              <a:t>[604]; </a:t>
            </a:r>
            <a:r>
              <a:rPr lang="en-GB" sz="1200" b="1" baseline="0" dirty="0" err="1"/>
              <a:t>Satz</a:t>
            </a:r>
            <a:r>
              <a:rPr lang="en-GB" sz="1200" b="1" baseline="0" dirty="0"/>
              <a:t> </a:t>
            </a:r>
            <a:r>
              <a:rPr lang="en-GB" sz="1200" baseline="0" dirty="0"/>
              <a:t>[582].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3278805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 </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1983750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2466104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a:t>This is a reprise</a:t>
            </a:r>
            <a:r>
              <a:rPr lang="en-GB" baseline="0"/>
              <a:t> of the task from 2.1.4, but this time the w</a:t>
            </a:r>
            <a:r>
              <a:rPr lang="en-GB"/>
              <a:t>ords are taken </a:t>
            </a:r>
            <a:r>
              <a:rPr lang="en-GB" baseline="0"/>
              <a:t>from the introduced and revisited vocabulary sets for the current week.</a:t>
            </a:r>
          </a:p>
          <a:p>
            <a:r>
              <a:rPr lang="en-GB"/>
              <a:t>It practises pronunciation</a:t>
            </a:r>
            <a:r>
              <a:rPr lang="en-GB" baseline="0"/>
              <a:t> of</a:t>
            </a:r>
            <a:r>
              <a:rPr lang="en-GB"/>
              <a:t> ‘s’ as a ‘z’ and  as an ‘s’,and</a:t>
            </a:r>
            <a:r>
              <a:rPr lang="en-GB" baseline="0"/>
              <a:t> </a:t>
            </a:r>
            <a:r>
              <a:rPr lang="en-GB"/>
              <a:t>also ‘ß’ (called </a:t>
            </a:r>
            <a:r>
              <a:rPr lang="en-GB" sz="1200" b="0" i="0" kern="1200">
                <a:solidFill>
                  <a:schemeClr val="tx1"/>
                </a:solidFill>
                <a:effectLst/>
                <a:latin typeface="+mn-lt"/>
                <a:ea typeface="+mn-ea"/>
                <a:cs typeface="+mn-cs"/>
              </a:rPr>
              <a:t>Eszett or scharfes</a:t>
            </a:r>
            <a:r>
              <a:rPr lang="en-GB" sz="1200" b="0" i="0" kern="1200" baseline="0">
                <a:solidFill>
                  <a:schemeClr val="tx1"/>
                </a:solidFill>
                <a:effectLst/>
                <a:latin typeface="+mn-lt"/>
                <a:ea typeface="+mn-ea"/>
                <a:cs typeface="+mn-cs"/>
              </a:rPr>
              <a:t> S) </a:t>
            </a:r>
            <a:r>
              <a:rPr lang="en-GB" baseline="0"/>
              <a:t>and ‘ss’. </a:t>
            </a:r>
          </a:p>
          <a:p>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a:t>Students </a:t>
            </a:r>
            <a:r>
              <a:rPr lang="en-GB" dirty="0"/>
              <a:t>must decide whether the sounds in the words match to the bee (buzz) or the snake (hiss).</a:t>
            </a:r>
            <a:br>
              <a:rPr lang="en-GB"/>
            </a:br>
            <a:r>
              <a:rPr lang="en-GB"/>
              <a:t>2. Teachers </a:t>
            </a:r>
            <a:r>
              <a:rPr lang="en-GB" dirty="0"/>
              <a:t>can elicit the sound [zzzz]</a:t>
            </a:r>
            <a:r>
              <a:rPr lang="en-GB" baseline="0" dirty="0"/>
              <a:t> or [</a:t>
            </a:r>
            <a:r>
              <a:rPr lang="en-GB" baseline="0" dirty="0" err="1"/>
              <a:t>ssss</a:t>
            </a:r>
            <a:r>
              <a:rPr lang="en-GB" baseline="0" dirty="0"/>
              <a:t>] first from the students, then the full word.</a:t>
            </a:r>
            <a:br>
              <a:rPr lang="en-GB" baseline="0"/>
            </a:br>
            <a:r>
              <a:rPr lang="en-GB" baseline="0"/>
              <a:t>3. Answers </a:t>
            </a:r>
            <a:r>
              <a:rPr lang="en-GB" baseline="0" dirty="0"/>
              <a:t>are animated one by one to move to the correct image.</a:t>
            </a:r>
            <a:endParaRPr lang="en-GB" dirty="0"/>
          </a:p>
          <a:p>
            <a:endParaRPr lang="en-GB" dirty="0"/>
          </a:p>
          <a:p>
            <a:r>
              <a:rPr lang="en-GB" b="1" baseline="0"/>
              <a:t>Word </a:t>
            </a:r>
            <a:r>
              <a:rPr lang="en-GB" b="1" baseline="0" dirty="0"/>
              <a:t>frequencies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Großstadt [74/188] See [1167] nächste [249] Wasserpark [299/1940] </a:t>
            </a:r>
            <a:r>
              <a:rPr lang="de-DE" b="0" dirty="0"/>
              <a:t>suchen [293] normalerweise [1898]</a:t>
            </a:r>
            <a:r>
              <a:rPr lang="de-DE" b="0" baseline="0" dirty="0"/>
              <a:t> </a:t>
            </a:r>
            <a:r>
              <a:rPr lang="de-DE" b="0" dirty="0"/>
              <a:t>vergessen [595] fast [223]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a:t>
            </a:r>
            <a:r>
              <a:rPr lang="en-GB" i="1" dirty="0"/>
              <a:t>: Jones, R.L. &amp; </a:t>
            </a:r>
            <a:r>
              <a:rPr lang="en-GB" i="1" dirty="0" err="1"/>
              <a:t>Tschirner</a:t>
            </a:r>
            <a:r>
              <a:rPr lang="en-GB" i="1" dirty="0"/>
              <a:t>, E. (2006). A frequency dictionary of German: core vocabulary for learners. Routledge</a:t>
            </a:r>
            <a:endParaRPr lang="de-DE" b="0" dirty="0"/>
          </a:p>
          <a:p>
            <a:endParaRPr lang="de-DE" b="0" dirty="0"/>
          </a:p>
          <a:p>
            <a:r>
              <a:rPr lang="en-GB"/>
              <a:t>Bee picture </a:t>
            </a:r>
            <a:r>
              <a:rPr lang="en-GB" dirty="0"/>
              <a:t>from pixabay.com</a:t>
            </a:r>
          </a:p>
          <a:p>
            <a:r>
              <a:rPr lang="en-GB"/>
              <a:t>Snake picture </a:t>
            </a:r>
            <a:r>
              <a:rPr lang="en-GB" dirty="0"/>
              <a:t>from publicdomainvectors.org</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2402806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practice distinguishing SSCs </a:t>
            </a:r>
            <a:r>
              <a:rPr lang="en-GB" b="1" baseline="0"/>
              <a:t>[s] </a:t>
            </a:r>
            <a:r>
              <a:rPr lang="en-GB" b="0" baseline="0"/>
              <a:t>and</a:t>
            </a:r>
            <a:r>
              <a:rPr lang="en-GB" b="1" baseline="0"/>
              <a:t> [ss] ([ß]). </a:t>
            </a:r>
            <a:r>
              <a:rPr lang="en-GB"/>
              <a:t>Students identify if the sounds highlighted in yellow are a match, ‘snap’ (like the card game) by pronouncing the words aloud and comparing them. </a:t>
            </a: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a:t>
            </a:r>
            <a:r>
              <a:rPr lang="en-GB"/>
              <a:t> Play FOUR times with class and give students a few seconds to pronounce in pairs and decide, before taking the class answer</a:t>
            </a:r>
            <a:r>
              <a:rPr lang="en-GB" baseline="0"/>
              <a:t> each time. The answers are animated.</a:t>
            </a:r>
            <a:br>
              <a:rPr lang="en-GB"/>
            </a:br>
            <a:r>
              <a:rPr lang="en-GB"/>
              <a:t>2. Then pairs can play against each other – one student choosing and pronouncing two words and the other student deciding whether they make a matching snap pair or not. </a:t>
            </a:r>
            <a:br>
              <a:rPr lang="en-GB"/>
            </a:br>
            <a:r>
              <a:rPr lang="en-GB" b="1"/>
              <a:t>Note: </a:t>
            </a:r>
            <a:r>
              <a:rPr lang="en-GB"/>
              <a:t>The words have been selected</a:t>
            </a:r>
            <a:r>
              <a:rPr lang="en-GB" baseline="0"/>
              <a:t> from the forthcoming Year 8 vocabulary lists, and are thus ‘unknown words’ for the students at present. This makes the task one of pure phonics decoding, rather than allowing existing word knowledge to play a part.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Word</a:t>
            </a:r>
            <a:r>
              <a:rPr lang="en-GB" b="1" baseline="0" dirty="0"/>
              <a:t> frequency rankings:</a:t>
            </a:r>
          </a:p>
          <a:p>
            <a:r>
              <a:rPr lang="de-DE" sz="1200" b="0" i="0" u="none" strike="noStrike" kern="1200" dirty="0">
                <a:solidFill>
                  <a:schemeClr val="tx1"/>
                </a:solidFill>
                <a:effectLst/>
                <a:latin typeface="+mn-lt"/>
                <a:ea typeface="+mn-ea"/>
                <a:cs typeface="+mn-cs"/>
              </a:rPr>
              <a:t>der Süden [1534], selbst [98], besser [231], so [21], als [25], der Spaß [666], der Wechsel [1945], der Sommer [704], lustig [2262], die Seite [217], letztes [147], küssen [2625], heiß [920], setzen [228], besuchen [703], das Gesicht [365]</a:t>
            </a:r>
            <a:r>
              <a:rPr lang="de-DE" dirty="0"/>
              <a:t>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a:t>
            </a:r>
            <a:r>
              <a:rPr lang="en-GB" i="1" dirty="0"/>
              <a:t>: Jones, R.L. &amp; </a:t>
            </a:r>
            <a:r>
              <a:rPr lang="en-GB" i="1" dirty="0" err="1"/>
              <a:t>Tschirner</a:t>
            </a:r>
            <a:r>
              <a:rPr lang="en-GB" i="1" dirty="0"/>
              <a:t>, E. (2006). A frequency dictionary of German: core vocabulary for learners</a:t>
            </a:r>
            <a:r>
              <a:rPr lang="en-GB" i="1"/>
              <a:t>. Routledge.</a:t>
            </a:r>
            <a:endParaRPr lang="de-DE"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544661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baseline="0"/>
              <a:t>To practice distinguishing SSCs </a:t>
            </a:r>
            <a:r>
              <a:rPr lang="en-GB" b="1" baseline="0"/>
              <a:t>[s] </a:t>
            </a:r>
            <a:r>
              <a:rPr lang="en-GB" b="0" baseline="0"/>
              <a:t>and</a:t>
            </a:r>
            <a:r>
              <a:rPr lang="en-GB" b="1" baseline="0"/>
              <a:t> [ss] ([ß]). </a:t>
            </a:r>
            <a:r>
              <a:rPr lang="en-GB" baseline="0"/>
              <a:t>Students have met this task type before and the instruction ‘Was passt nicht?’ </a:t>
            </a:r>
            <a:endParaRPr lang="en-GB" b="1" baseline="0"/>
          </a:p>
          <a:p>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 Teachers can elicit the instruction meaning from students.</a:t>
            </a:r>
            <a:endParaRPr lang="en-GB" b="1" baseline="0"/>
          </a:p>
          <a:p>
            <a:r>
              <a:rPr lang="en-GB" baseline="0"/>
              <a:t>2. Students should be encouraged to practise pronouncing these words out loud, individually or in pairs, to decide which is the odd one out in each row (Reihe).</a:t>
            </a:r>
            <a:br>
              <a:rPr lang="en-GB" baseline="0"/>
            </a:br>
            <a:r>
              <a:rPr lang="en-GB" baseline="0"/>
              <a:t>3. Answers are animated to shade the odd one out upon clicking the mouse.</a:t>
            </a:r>
          </a:p>
          <a:p>
            <a:endParaRPr lang="en-GB" baseline="0"/>
          </a:p>
          <a:p>
            <a:r>
              <a:rPr lang="en-GB" b="1" baseline="0"/>
              <a:t>Note: </a:t>
            </a:r>
            <a:r>
              <a:rPr lang="en-GB" baseline="0"/>
              <a:t>Words are from the forthcoming Year 8 scheme of work (with the exception of ‘gesund’, learnt in 2.1.4), as used on the previous slide.  </a:t>
            </a:r>
            <a:br>
              <a:rPr lang="en-GB" baseline="0"/>
            </a:br>
            <a:r>
              <a:rPr lang="en-GB" baseline="0"/>
              <a:t>There is no need to focus on meaning, though teachers might be interested to see if students can anticipate the meanings, e.g. besser, Sommer, Süden.</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(1 is the most frequent word in German): </a:t>
            </a:r>
            <a:br>
              <a:rPr lang="en-GB" baseline="0"/>
            </a:br>
            <a:r>
              <a:rPr lang="en-GB" baseline="0"/>
              <a:t>besser [201] Sommer [771] Süden [1771] </a:t>
            </a:r>
            <a:r>
              <a:rPr lang="en-GB" sz="1200">
                <a:solidFill>
                  <a:schemeClr val="accent1">
                    <a:lumMod val="50000"/>
                  </a:schemeClr>
                </a:solidFill>
                <a:latin typeface="Century Gothic" panose="020B0502020202020204" pitchFamily="34" charset="0"/>
              </a:rPr>
              <a:t>Spaß [1045] als [22] Gesicht [346]</a:t>
            </a:r>
            <a:r>
              <a:rPr lang="en-GB" sz="1200" baseline="0">
                <a:solidFill>
                  <a:schemeClr val="accent1">
                    <a:lumMod val="50000"/>
                  </a:schemeClr>
                </a:solidFill>
                <a:latin typeface="Century Gothic" panose="020B0502020202020204" pitchFamily="34" charset="0"/>
              </a:rPr>
              <a:t> lustig [1973] selbst [101] besuchen [820] Seite [197] küssen [2644] so [28] </a:t>
            </a:r>
            <a:r>
              <a:rPr lang="en-GB" sz="1200">
                <a:solidFill>
                  <a:schemeClr val="accent1">
                    <a:lumMod val="50000"/>
                  </a:schemeClr>
                </a:solidFill>
                <a:latin typeface="Century Gothic" panose="020B0502020202020204" pitchFamily="34" charset="0"/>
              </a:rPr>
              <a:t>heiß [1195] Wechsel [2525]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(2006). A frequency dictionary of German: core vocabulary for learners. Routledge.</a:t>
            </a:r>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1109992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688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a:t>
            </a:r>
            <a:r>
              <a:rPr lang="en-GB" b="0" baseline="0" dirty="0"/>
              <a:t> practise distinguishing between [z] and [s]</a:t>
            </a:r>
            <a:br>
              <a:rPr lang="en-GB" dirty="0"/>
            </a:br>
            <a:br>
              <a:rPr lang="en-GB" dirty="0"/>
            </a:br>
            <a:r>
              <a:rPr lang="en-GB" b="1" dirty="0"/>
              <a:t>Procedure:</a:t>
            </a:r>
            <a:br>
              <a:rPr lang="en-GB" dirty="0"/>
            </a:br>
            <a:r>
              <a:rPr lang="en-GB" dirty="0"/>
              <a:t>1. Click on the numbered audio buttons to play each word.</a:t>
            </a:r>
          </a:p>
          <a:p>
            <a:r>
              <a:rPr lang="en-GB" dirty="0"/>
              <a:t>2. Students write</a:t>
            </a:r>
            <a:r>
              <a:rPr lang="en-GB" baseline="0" dirty="0"/>
              <a:t> 1-9 and for each word note either ‘z’ or ‘s’ as the missing letter, according to what they hear. </a:t>
            </a:r>
            <a:endParaRPr lang="en-GB" dirty="0"/>
          </a:p>
          <a:p>
            <a:r>
              <a:rPr lang="en-GB" dirty="0"/>
              <a:t>3. Click</a:t>
            </a:r>
            <a:r>
              <a:rPr lang="en-GB" baseline="0" dirty="0"/>
              <a:t> to reveal the correct answers.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dirty="0">
                <a:solidFill>
                  <a:schemeClr val="accent5">
                    <a:lumMod val="50000"/>
                  </a:schemeClr>
                </a:solidFill>
              </a:rPr>
              <a:t>1. </a:t>
            </a:r>
            <a:r>
              <a:rPr lang="en-GB" sz="1200" dirty="0" err="1">
                <a:solidFill>
                  <a:schemeClr val="accent5">
                    <a:lumMod val="50000"/>
                  </a:schemeClr>
                </a:solidFill>
              </a:rPr>
              <a:t>Zirkus</a:t>
            </a:r>
            <a:br>
              <a:rPr lang="en-GB" sz="1200" dirty="0">
                <a:solidFill>
                  <a:schemeClr val="accent5">
                    <a:lumMod val="50000"/>
                  </a:schemeClr>
                </a:solidFill>
              </a:rPr>
            </a:br>
            <a:r>
              <a:rPr lang="en-GB" sz="1200" dirty="0">
                <a:solidFill>
                  <a:schemeClr val="accent5">
                    <a:lumMod val="50000"/>
                  </a:schemeClr>
                </a:solidFill>
              </a:rPr>
              <a:t>2. </a:t>
            </a:r>
            <a:r>
              <a:rPr lang="en-GB" sz="1200" dirty="0" err="1">
                <a:solidFill>
                  <a:schemeClr val="accent5">
                    <a:lumMod val="50000"/>
                  </a:schemeClr>
                </a:solidFill>
              </a:rPr>
              <a:t>Suppe</a:t>
            </a:r>
            <a:br>
              <a:rPr lang="en-GB" sz="1200" dirty="0">
                <a:solidFill>
                  <a:schemeClr val="accent5">
                    <a:lumMod val="50000"/>
                  </a:schemeClr>
                </a:solidFill>
              </a:rPr>
            </a:br>
            <a:r>
              <a:rPr lang="en-GB" sz="1200" dirty="0">
                <a:solidFill>
                  <a:schemeClr val="accent5">
                    <a:lumMod val="50000"/>
                  </a:schemeClr>
                </a:solidFill>
              </a:rPr>
              <a:t>3. </a:t>
            </a:r>
            <a:r>
              <a:rPr lang="en-GB" sz="1200" dirty="0" err="1">
                <a:solidFill>
                  <a:schemeClr val="accent5">
                    <a:lumMod val="50000"/>
                  </a:schemeClr>
                </a:solidFill>
              </a:rPr>
              <a:t>Sahne</a:t>
            </a:r>
            <a:br>
              <a:rPr lang="en-GB" sz="1200" dirty="0">
                <a:solidFill>
                  <a:schemeClr val="accent5">
                    <a:lumMod val="50000"/>
                  </a:schemeClr>
                </a:solidFill>
              </a:rPr>
            </a:br>
            <a:r>
              <a:rPr lang="en-GB" sz="1200" dirty="0">
                <a:solidFill>
                  <a:schemeClr val="accent5">
                    <a:lumMod val="50000"/>
                  </a:schemeClr>
                </a:solidFill>
              </a:rPr>
              <a:t>4. </a:t>
            </a:r>
            <a:r>
              <a:rPr lang="en-GB" sz="1200" dirty="0" err="1">
                <a:solidFill>
                  <a:schemeClr val="accent5">
                    <a:lumMod val="50000"/>
                  </a:schemeClr>
                </a:solidFill>
              </a:rPr>
              <a:t>Heizung</a:t>
            </a:r>
            <a:br>
              <a:rPr lang="en-GB" sz="1200" dirty="0">
                <a:solidFill>
                  <a:schemeClr val="accent5">
                    <a:lumMod val="50000"/>
                  </a:schemeClr>
                </a:solidFill>
              </a:rPr>
            </a:br>
            <a:r>
              <a:rPr lang="en-GB" sz="1200" dirty="0">
                <a:solidFill>
                  <a:schemeClr val="accent5">
                    <a:lumMod val="50000"/>
                  </a:schemeClr>
                </a:solidFill>
              </a:rPr>
              <a:t>5. Zahn</a:t>
            </a:r>
            <a:br>
              <a:rPr lang="en-GB" sz="1200" dirty="0">
                <a:solidFill>
                  <a:schemeClr val="accent5">
                    <a:lumMod val="50000"/>
                  </a:schemeClr>
                </a:solidFill>
              </a:rPr>
            </a:br>
            <a:r>
              <a:rPr lang="en-GB" sz="1200" dirty="0">
                <a:solidFill>
                  <a:schemeClr val="accent5">
                    <a:lumMod val="50000"/>
                  </a:schemeClr>
                </a:solidFill>
              </a:rPr>
              <a:t>6. </a:t>
            </a:r>
            <a:r>
              <a:rPr lang="en-GB" sz="1200" dirty="0" err="1">
                <a:solidFill>
                  <a:schemeClr val="accent5">
                    <a:lumMod val="50000"/>
                  </a:schemeClr>
                </a:solidFill>
              </a:rPr>
              <a:t>Ameise</a:t>
            </a:r>
            <a:br>
              <a:rPr lang="en-GB" sz="1200" dirty="0">
                <a:solidFill>
                  <a:schemeClr val="accent5">
                    <a:lumMod val="50000"/>
                  </a:schemeClr>
                </a:solidFill>
              </a:rPr>
            </a:br>
            <a:r>
              <a:rPr lang="en-GB" sz="1200" dirty="0">
                <a:solidFill>
                  <a:schemeClr val="accent5">
                    <a:lumMod val="50000"/>
                  </a:schemeClr>
                </a:solidFill>
              </a:rPr>
              <a:t>7. </a:t>
            </a:r>
            <a:r>
              <a:rPr lang="en-GB" sz="1200" dirty="0" err="1">
                <a:solidFill>
                  <a:schemeClr val="accent5">
                    <a:lumMod val="50000"/>
                  </a:schemeClr>
                </a:solidFill>
              </a:rPr>
              <a:t>Esel</a:t>
            </a:r>
            <a:br>
              <a:rPr lang="en-GB" sz="1200" dirty="0">
                <a:solidFill>
                  <a:schemeClr val="accent5">
                    <a:lumMod val="50000"/>
                  </a:schemeClr>
                </a:solidFill>
              </a:rPr>
            </a:br>
            <a:r>
              <a:rPr lang="en-GB" sz="1200" dirty="0">
                <a:solidFill>
                  <a:schemeClr val="accent5">
                    <a:lumMod val="50000"/>
                  </a:schemeClr>
                </a:solidFill>
              </a:rPr>
              <a:t>8. </a:t>
            </a:r>
            <a:r>
              <a:rPr lang="en-GB" sz="1200" dirty="0" err="1">
                <a:solidFill>
                  <a:schemeClr val="accent5">
                    <a:lumMod val="50000"/>
                  </a:schemeClr>
                </a:solidFill>
              </a:rPr>
              <a:t>Pilz</a:t>
            </a:r>
            <a:br>
              <a:rPr lang="en-GB" sz="1200" dirty="0">
                <a:solidFill>
                  <a:schemeClr val="accent5">
                    <a:lumMod val="50000"/>
                  </a:schemeClr>
                </a:solidFill>
              </a:rPr>
            </a:br>
            <a:r>
              <a:rPr lang="en-GB" sz="1200" dirty="0">
                <a:solidFill>
                  <a:schemeClr val="accent5">
                    <a:lumMod val="50000"/>
                  </a:schemeClr>
                </a:solidFill>
              </a:rPr>
              <a:t>9. Salat</a:t>
            </a:r>
            <a:br>
              <a:rPr lang="en-GB" dirty="0"/>
            </a:br>
            <a:br>
              <a:rPr lang="en-GB" dirty="0"/>
            </a:br>
            <a:r>
              <a:rPr lang="en-GB" b="1" baseline="0" dirty="0"/>
              <a:t>Word frequency (1 is the most frequent word in German): </a:t>
            </a:r>
            <a:br>
              <a:rPr lang="en-GB" baseline="0" dirty="0"/>
            </a:br>
            <a:r>
              <a:rPr lang="en-GB" baseline="0" dirty="0" err="1"/>
              <a:t>Zirkus</a:t>
            </a:r>
            <a:r>
              <a:rPr lang="en-GB" baseline="0" dirty="0"/>
              <a:t> [&gt;5009] Rose [3266] </a:t>
            </a:r>
            <a:r>
              <a:rPr lang="en-GB" baseline="0" dirty="0" err="1"/>
              <a:t>Suppe</a:t>
            </a:r>
            <a:r>
              <a:rPr lang="en-GB" baseline="0" dirty="0"/>
              <a:t> [&gt;5009] </a:t>
            </a:r>
            <a:r>
              <a:rPr lang="en-GB" baseline="0" dirty="0" err="1"/>
              <a:t>Sahne</a:t>
            </a:r>
            <a:r>
              <a:rPr lang="en-GB" baseline="0" dirty="0"/>
              <a:t> [&gt;5009] </a:t>
            </a:r>
            <a:r>
              <a:rPr lang="en-GB" baseline="0" dirty="0" err="1"/>
              <a:t>Heizung</a:t>
            </a:r>
            <a:r>
              <a:rPr lang="en-GB" baseline="0" dirty="0"/>
              <a:t> [&gt;5009] Zahn [1871] </a:t>
            </a:r>
            <a:r>
              <a:rPr lang="en-GB" baseline="0" dirty="0" err="1"/>
              <a:t>Ameise</a:t>
            </a:r>
            <a:r>
              <a:rPr lang="en-GB" baseline="0" dirty="0"/>
              <a:t> [&gt;5009] </a:t>
            </a:r>
            <a:r>
              <a:rPr lang="en-GB" baseline="0" dirty="0" err="1"/>
              <a:t>Esel</a:t>
            </a:r>
            <a:r>
              <a:rPr lang="en-GB" baseline="0" dirty="0"/>
              <a:t> [&gt;5009] </a:t>
            </a:r>
            <a:r>
              <a:rPr lang="en-GB" baseline="0" dirty="0" err="1"/>
              <a:t>Pilz</a:t>
            </a:r>
            <a:r>
              <a:rPr lang="en-GB" baseline="0" dirty="0"/>
              <a:t> [3216] Salat [&gt;5009]</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839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producing</a:t>
            </a:r>
            <a:r>
              <a:rPr lang="en-GB" b="0" baseline="0" dirty="0"/>
              <a:t> the [z] and [s (sounded like English ‘z’)] sounds in German</a:t>
            </a:r>
            <a:br>
              <a:rPr lang="en-GB" b="0" dirty="0"/>
            </a:br>
            <a:br>
              <a:rPr lang="en-GB" dirty="0"/>
            </a:br>
            <a:r>
              <a:rPr lang="en-GB" b="1" dirty="0"/>
              <a:t>Procedure:</a:t>
            </a:r>
            <a:br>
              <a:rPr lang="en-GB" dirty="0"/>
            </a:br>
            <a:r>
              <a:rPr lang="en-GB" dirty="0"/>
              <a:t>1. Click on the ‘Los!’ button to start</a:t>
            </a:r>
            <a:r>
              <a:rPr lang="en-GB" baseline="0" dirty="0"/>
              <a:t> the timer.</a:t>
            </a:r>
            <a:endParaRPr lang="en-GB" dirty="0"/>
          </a:p>
          <a:p>
            <a:r>
              <a:rPr lang="en-GB" dirty="0"/>
              <a:t>2. Partners alternate in reading aloud the words – A reads out the odd numbers, B the even numbers. They aim to have read out all the words within the 20 seconds on the timer.</a:t>
            </a:r>
            <a:br>
              <a:rPr lang="en-GB" dirty="0"/>
            </a:br>
            <a:br>
              <a:rPr lang="en-GB" dirty="0"/>
            </a:br>
            <a:r>
              <a:rPr lang="en-GB" b="1" baseline="0" dirty="0"/>
              <a:t>Word frequency (1 is the most frequent word in German): </a:t>
            </a:r>
            <a:br>
              <a:rPr lang="en-GB" baseline="0" dirty="0"/>
            </a:br>
            <a:r>
              <a:rPr lang="en-GB" i="0" dirty="0"/>
              <a:t>Demonstration [3235] Option [3364] </a:t>
            </a:r>
            <a:r>
              <a:rPr lang="en-GB" i="0" dirty="0" err="1"/>
              <a:t>Qualifikation</a:t>
            </a:r>
            <a:r>
              <a:rPr lang="en-GB" i="0" dirty="0"/>
              <a:t> [3600] Zucker [2559] </a:t>
            </a:r>
            <a:r>
              <a:rPr lang="en-GB" i="0" dirty="0" err="1"/>
              <a:t>Kompetenz</a:t>
            </a:r>
            <a:r>
              <a:rPr lang="en-GB" i="0" dirty="0"/>
              <a:t> [2556] </a:t>
            </a:r>
            <a:r>
              <a:rPr lang="en-GB" i="0" dirty="0" err="1"/>
              <a:t>sogar</a:t>
            </a:r>
            <a:r>
              <a:rPr lang="en-GB" i="0" dirty="0"/>
              <a:t> [226] </a:t>
            </a:r>
            <a:r>
              <a:rPr lang="en-GB" i="0" dirty="0" err="1"/>
              <a:t>Gesetz</a:t>
            </a:r>
            <a:r>
              <a:rPr lang="en-GB" i="0" baseline="0" dirty="0"/>
              <a:t> [578] </a:t>
            </a:r>
            <a:r>
              <a:rPr lang="en-GB" i="0" baseline="0" dirty="0" err="1"/>
              <a:t>absolut</a:t>
            </a:r>
            <a:r>
              <a:rPr lang="en-GB" i="0" baseline="0" dirty="0"/>
              <a:t> [823] </a:t>
            </a:r>
            <a:r>
              <a:rPr lang="en-GB" i="0" baseline="0" dirty="0" err="1"/>
              <a:t>angesichts</a:t>
            </a:r>
            <a:r>
              <a:rPr lang="en-GB" i="0" baseline="0" dirty="0"/>
              <a:t> [1165] </a:t>
            </a:r>
            <a:r>
              <a:rPr lang="en-GB" i="0" baseline="0" dirty="0" err="1"/>
              <a:t>tausend</a:t>
            </a:r>
            <a:r>
              <a:rPr lang="en-GB" i="0" baseline="0" dirty="0"/>
              <a:t> [1177]</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722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335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sollen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telling someone what s/he should do, by wagging your finger, and looking serious.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[s] </a:t>
            </a:r>
            <a:r>
              <a:rPr lang="en-GB" baseline="0" dirty="0"/>
              <a:t>sound, pronouncing </a:t>
            </a:r>
            <a:r>
              <a:rPr lang="en-GB" b="0" baseline="0" dirty="0"/>
              <a:t>”</a:t>
            </a:r>
            <a:r>
              <a:rPr lang="en-GB" b="1" baseline="0" dirty="0" err="1"/>
              <a:t>sollen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sollen</a:t>
            </a:r>
            <a:r>
              <a:rPr lang="en-GB" sz="1200" b="1" baseline="0" dirty="0"/>
              <a:t> </a:t>
            </a:r>
            <a:r>
              <a:rPr lang="en-GB" sz="1200" baseline="0" dirty="0"/>
              <a:t>[63]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833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b="0" dirty="0"/>
            </a:br>
            <a:br>
              <a:rPr lang="en-GB" b="0" dirty="0"/>
            </a:br>
            <a:r>
              <a:rPr lang="en-GB" b="1" dirty="0"/>
              <a:t>Aim: </a:t>
            </a:r>
            <a:r>
              <a:rPr lang="en-GB" b="0" dirty="0"/>
              <a:t>A read aloud activity to revise 12 SSC (six explicitly, and six by contrast) using a range of new, revisited and unfamiliar vocabulary.</a:t>
            </a:r>
            <a:br>
              <a:rPr lang="en-GB" b="0" dirty="0"/>
            </a:br>
            <a:br>
              <a:rPr lang="en-GB" b="0" dirty="0"/>
            </a:br>
            <a:r>
              <a:rPr lang="en-GB" b="1" dirty="0"/>
              <a:t>Procedure:</a:t>
            </a:r>
            <a:br>
              <a:rPr lang="en-GB" dirty="0"/>
            </a:br>
            <a:r>
              <a:rPr lang="en-GB" dirty="0"/>
              <a:t>1. Click on each individual SSC to hear it.</a:t>
            </a:r>
          </a:p>
          <a:p>
            <a:r>
              <a:rPr lang="en-GB" dirty="0"/>
              <a:t>2. Elicit the source word from students, if remembered.  Note that 4/6 these words have since been taught as key vocabulary (with </a:t>
            </a:r>
            <a:r>
              <a:rPr lang="en-GB" dirty="0" err="1"/>
              <a:t>sollen</a:t>
            </a:r>
            <a:r>
              <a:rPr lang="en-GB" dirty="0"/>
              <a:t> and </a:t>
            </a:r>
            <a:r>
              <a:rPr lang="en-GB" dirty="0" err="1"/>
              <a:t>lächeln</a:t>
            </a:r>
            <a:r>
              <a:rPr lang="en-GB" dirty="0"/>
              <a:t> to follow on the SOW)</a:t>
            </a:r>
          </a:p>
          <a:p>
            <a:r>
              <a:rPr lang="en-GB" dirty="0"/>
              <a:t>3. Bring up the source words to check, and for reference for the read aloud activity.</a:t>
            </a:r>
          </a:p>
          <a:p>
            <a:r>
              <a:rPr lang="en-GB" dirty="0"/>
              <a:t>4. Students pronounce the sets of three words, individually or in pairs, and decide how many contain the target SSC.</a:t>
            </a:r>
          </a:p>
          <a:p>
            <a:r>
              <a:rPr lang="en-GB" dirty="0"/>
              <a:t>5. Optional – Click on the words to hear the sets of words pronounced.</a:t>
            </a:r>
            <a:br>
              <a:rPr lang="en-GB" dirty="0"/>
            </a:br>
            <a:r>
              <a:rPr lang="en-GB" dirty="0"/>
              <a:t>6. Reveal the answers.</a:t>
            </a:r>
            <a:br>
              <a:rPr lang="en-GB" dirty="0"/>
            </a:br>
            <a:r>
              <a:rPr lang="en-GB" dirty="0"/>
              <a:t>7. Optional – elicit the English meanings of the vocabulary.</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eng</a:t>
            </a:r>
            <a:r>
              <a:rPr lang="en-GB" sz="1200" dirty="0">
                <a:solidFill>
                  <a:schemeClr val="accent5">
                    <a:lumMod val="50000"/>
                  </a:schemeClr>
                </a:solidFill>
              </a:rPr>
              <a:t> – Bett – </a:t>
            </a:r>
            <a:r>
              <a:rPr lang="en-GB" sz="1200" dirty="0" err="1">
                <a:solidFill>
                  <a:schemeClr val="accent5">
                    <a:lumMod val="50000"/>
                  </a:schemeClr>
                </a:solidFill>
              </a:rPr>
              <a:t>Weg</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reich</a:t>
            </a:r>
            <a:r>
              <a:rPr lang="en-GB" sz="1200" dirty="0">
                <a:solidFill>
                  <a:schemeClr val="accent5">
                    <a:lumMod val="50000"/>
                  </a:schemeClr>
                </a:solidFill>
              </a:rPr>
              <a:t> – </a:t>
            </a:r>
            <a:r>
              <a:rPr lang="en-GB" sz="1200" dirty="0" err="1">
                <a:solidFill>
                  <a:schemeClr val="accent5">
                    <a:lumMod val="50000"/>
                  </a:schemeClr>
                </a:solidFill>
              </a:rPr>
              <a:t>jedoch</a:t>
            </a:r>
            <a:r>
              <a:rPr lang="en-GB" sz="1200" dirty="0">
                <a:solidFill>
                  <a:schemeClr val="accent5">
                    <a:lumMod val="50000"/>
                  </a:schemeClr>
                </a:solidFill>
              </a:rPr>
              <a:t> – </a:t>
            </a:r>
            <a:r>
              <a:rPr lang="en-GB" sz="1200" dirty="0" err="1">
                <a:solidFill>
                  <a:schemeClr val="accent5">
                    <a:lumMod val="50000"/>
                  </a:schemeClr>
                </a:solidFill>
              </a:rPr>
              <a:t>einfach</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unser</a:t>
            </a:r>
            <a:r>
              <a:rPr lang="en-GB" sz="1200" dirty="0">
                <a:solidFill>
                  <a:schemeClr val="accent5">
                    <a:lumMod val="50000"/>
                  </a:schemeClr>
                </a:solidFill>
              </a:rPr>
              <a:t> – </a:t>
            </a:r>
            <a:r>
              <a:rPr lang="en-GB" sz="1200" dirty="0" err="1">
                <a:solidFill>
                  <a:schemeClr val="accent5">
                    <a:lumMod val="50000"/>
                  </a:schemeClr>
                </a:solidFill>
              </a:rPr>
              <a:t>langsam</a:t>
            </a:r>
            <a:r>
              <a:rPr lang="en-GB" sz="1200" dirty="0">
                <a:solidFill>
                  <a:schemeClr val="accent5">
                    <a:lumMod val="50000"/>
                  </a:schemeClr>
                </a:solidFill>
              </a:rPr>
              <a:t> – </a:t>
            </a:r>
            <a:r>
              <a:rPr lang="en-GB" sz="1200" dirty="0" err="1">
                <a:solidFill>
                  <a:schemeClr val="accent5">
                    <a:lumMod val="50000"/>
                  </a:schemeClr>
                </a:solidFill>
              </a:rPr>
              <a:t>alles</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ohne</a:t>
            </a:r>
            <a:r>
              <a:rPr lang="en-GB" sz="1200" dirty="0">
                <a:solidFill>
                  <a:schemeClr val="accent5">
                    <a:lumMod val="50000"/>
                  </a:schemeClr>
                </a:solidFill>
              </a:rPr>
              <a:t> – </a:t>
            </a:r>
            <a:r>
              <a:rPr lang="en-GB" sz="1200" dirty="0" err="1">
                <a:solidFill>
                  <a:schemeClr val="accent5">
                    <a:lumMod val="50000"/>
                  </a:schemeClr>
                </a:solidFill>
              </a:rPr>
              <a:t>Telefon</a:t>
            </a:r>
            <a:r>
              <a:rPr lang="en-GB" sz="1200" dirty="0">
                <a:solidFill>
                  <a:schemeClr val="accent5">
                    <a:lumMod val="50000"/>
                  </a:schemeClr>
                </a:solidFill>
              </a:rPr>
              <a:t> – Rock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alt – arm – normal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hängen</a:t>
            </a:r>
            <a:r>
              <a:rPr lang="en-GB" sz="1200" dirty="0">
                <a:solidFill>
                  <a:schemeClr val="accent5">
                    <a:lumMod val="50000"/>
                  </a:schemeClr>
                </a:solidFill>
              </a:rPr>
              <a:t> – </a:t>
            </a:r>
            <a:r>
              <a:rPr lang="en-GB" sz="1200" dirty="0" err="1">
                <a:solidFill>
                  <a:schemeClr val="accent5">
                    <a:lumMod val="50000"/>
                  </a:schemeClr>
                </a:solidFill>
              </a:rPr>
              <a:t>Aktivität</a:t>
            </a:r>
            <a:r>
              <a:rPr lang="en-GB" sz="1200" dirty="0">
                <a:solidFill>
                  <a:schemeClr val="accent5">
                    <a:lumMod val="50000"/>
                  </a:schemeClr>
                </a:solidFill>
              </a:rPr>
              <a:t> – schnell </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hängen</a:t>
            </a:r>
            <a:r>
              <a:rPr lang="en-GB" baseline="0" dirty="0"/>
              <a:t> [580] </a:t>
            </a:r>
            <a:r>
              <a:rPr lang="en-GB" baseline="0" dirty="0" err="1"/>
              <a:t>Weg</a:t>
            </a:r>
            <a:r>
              <a:rPr lang="en-GB" baseline="0" dirty="0"/>
              <a:t> [220]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488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recap the SSC [s-] and [z].</a:t>
            </a:r>
            <a:br>
              <a:rPr lang="en-GB" b="0" dirty="0"/>
            </a:br>
            <a:br>
              <a:rPr lang="en-GB" dirty="0"/>
            </a:br>
            <a:r>
              <a:rPr lang="en-GB" b="1" dirty="0"/>
              <a:t>Procedure:</a:t>
            </a:r>
            <a:br>
              <a:rPr lang="en-GB" dirty="0"/>
            </a:br>
            <a:r>
              <a:rPr lang="en-GB" dirty="0"/>
              <a:t>1. Click through the animations.</a:t>
            </a:r>
          </a:p>
          <a:p>
            <a:r>
              <a:rPr lang="en-GB" dirty="0"/>
              <a:t>2. Elicit the German pronunciation and English meanings for all the examples as these are known words (with the exception of </a:t>
            </a:r>
            <a:r>
              <a:rPr lang="en-GB" dirty="0" err="1"/>
              <a:t>Bundesland</a:t>
            </a:r>
            <a:r>
              <a:rPr lang="en-GB" dirty="0"/>
              <a:t>, which has been seen before, but not learnt, and is therefore explained here).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Bundesland</a:t>
            </a:r>
            <a:r>
              <a:rPr lang="en-GB" baseline="0" dirty="0"/>
              <a:t> [1993]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581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(either this or the next slide, which has a more challenging version)</a:t>
            </a:r>
            <a:br>
              <a:rPr lang="en-GB" b="0" dirty="0"/>
            </a:br>
            <a:br>
              <a:rPr lang="en-GB" b="0" dirty="0"/>
            </a:br>
            <a:r>
              <a:rPr lang="en-GB" b="1" dirty="0"/>
              <a:t>Aim: </a:t>
            </a:r>
            <a:r>
              <a:rPr lang="en-GB" b="0" dirty="0"/>
              <a:t>to practise differentiating the SSC [s-] and [z] in a transcription task; to practise aural comprehension of vocabulary from this week’s set; to be introduced to the eight character names in the murder mystery story.</a:t>
            </a:r>
            <a:br>
              <a:rPr lang="en-GB" dirty="0"/>
            </a:br>
            <a:br>
              <a:rPr lang="en-GB" dirty="0"/>
            </a:br>
            <a:r>
              <a:rPr lang="en-GB" b="1" dirty="0"/>
              <a:t>Procedure:</a:t>
            </a:r>
            <a:br>
              <a:rPr lang="en-GB" dirty="0"/>
            </a:br>
            <a:r>
              <a:rPr lang="en-GB" dirty="0"/>
              <a:t>1. Ensure students understand the task.</a:t>
            </a:r>
          </a:p>
          <a:p>
            <a:r>
              <a:rPr lang="en-GB" dirty="0"/>
              <a:t>2. Click to play audio.</a:t>
            </a:r>
          </a:p>
          <a:p>
            <a:r>
              <a:rPr lang="en-GB" dirty="0"/>
              <a:t>3. Students write the missing SSC.</a:t>
            </a:r>
          </a:p>
          <a:p>
            <a:r>
              <a:rPr lang="en-GB" dirty="0"/>
              <a:t>4. Click to reveal answers.</a:t>
            </a:r>
          </a:p>
          <a:p>
            <a:endParaRPr lang="en-GB" dirty="0"/>
          </a:p>
          <a:p>
            <a:r>
              <a:rPr lang="en-GB" b="1" dirty="0"/>
              <a:t>Transcript:</a:t>
            </a:r>
            <a:br>
              <a:rPr lang="en-GB" dirty="0"/>
            </a:br>
            <a:r>
              <a:rPr lang="de-DE" sz="1200" dirty="0">
                <a:solidFill>
                  <a:schemeClr val="accent5">
                    <a:lumMod val="50000"/>
                  </a:schemeClr>
                </a:solidFill>
              </a:rPr>
              <a:t>Guten Abend, liebe Gäste. Wir treffen uns hier im Esszimmer. </a:t>
            </a:r>
          </a:p>
          <a:p>
            <a:r>
              <a:rPr lang="de-DE" sz="1200" dirty="0">
                <a:solidFill>
                  <a:schemeClr val="accent5">
                    <a:lumMod val="50000"/>
                  </a:schemeClr>
                </a:solidFill>
              </a:rPr>
              <a:t>1. Simon Siebold sitzt oben am Kopfende vom Tisch.  </a:t>
            </a:r>
          </a:p>
          <a:p>
            <a:r>
              <a:rPr lang="de-DE" sz="1200" dirty="0">
                <a:solidFill>
                  <a:schemeClr val="accent5">
                    <a:lumMod val="50000"/>
                  </a:schemeClr>
                </a:solidFill>
              </a:rPr>
              <a:t>2. Rechts neben ihm und vor dem Fenster sitzt Sonja Zender.</a:t>
            </a:r>
          </a:p>
          <a:p>
            <a:r>
              <a:rPr lang="de-DE" sz="1200" dirty="0">
                <a:solidFill>
                  <a:schemeClr val="accent5">
                    <a:lumMod val="50000"/>
                  </a:schemeClr>
                </a:solidFill>
              </a:rPr>
              <a:t>3. Auf Simons anderer Seite sitzt Zino Sprenger.</a:t>
            </a:r>
          </a:p>
          <a:p>
            <a:r>
              <a:rPr lang="de-DE" sz="1200" dirty="0">
                <a:solidFill>
                  <a:schemeClr val="accent5">
                    <a:lumMod val="50000"/>
                  </a:schemeClr>
                </a:solidFill>
              </a:rPr>
              <a:t>4. Links von Zino ist Stefan Ziegler.</a:t>
            </a:r>
          </a:p>
          <a:p>
            <a:r>
              <a:rPr lang="de-DE" sz="1200" dirty="0">
                <a:solidFill>
                  <a:schemeClr val="accent5">
                    <a:lumMod val="50000"/>
                  </a:schemeClr>
                </a:solidFill>
              </a:rPr>
              <a:t>5. Anita Seidel sitzt neben Stefan. Die Tür ist hinter ihr.</a:t>
            </a:r>
          </a:p>
          <a:p>
            <a:r>
              <a:rPr lang="de-DE" sz="1200" dirty="0">
                <a:solidFill>
                  <a:schemeClr val="accent5">
                    <a:lumMod val="50000"/>
                  </a:schemeClr>
                </a:solidFill>
              </a:rPr>
              <a:t>6. Am anderen Tischende sitzt Hans Sauer.</a:t>
            </a:r>
          </a:p>
          <a:p>
            <a:r>
              <a:rPr lang="de-DE" sz="1200" dirty="0">
                <a:solidFill>
                  <a:schemeClr val="accent5">
                    <a:lumMod val="50000"/>
                  </a:schemeClr>
                </a:solidFill>
              </a:rPr>
              <a:t>7. Auf seiner linken Seite sitzt Zara Simmer.</a:t>
            </a:r>
          </a:p>
          <a:p>
            <a:r>
              <a:rPr lang="de-DE" sz="1200" dirty="0">
                <a:solidFill>
                  <a:schemeClr val="accent5">
                    <a:lumMod val="50000"/>
                  </a:schemeClr>
                </a:solidFill>
              </a:rPr>
              <a:t>8. Sabine Strauß sitzt zwischen* Zara und Sonja.</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Esszimmer</a:t>
            </a:r>
            <a:r>
              <a:rPr lang="en-GB" baseline="0" dirty="0"/>
              <a:t> [&gt;5009] </a:t>
            </a:r>
            <a:r>
              <a:rPr lang="en-GB" baseline="0" dirty="0" err="1"/>
              <a:t>zwischen</a:t>
            </a:r>
            <a:r>
              <a:rPr lang="en-GB" baseline="0" dirty="0"/>
              <a:t> [105]</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(either this or the previous slide, which has a less challenging version)</a:t>
            </a:r>
            <a:br>
              <a:rPr lang="en-GB" b="0" dirty="0"/>
            </a:br>
            <a:br>
              <a:rPr lang="en-GB" b="0" dirty="0"/>
            </a:br>
            <a:r>
              <a:rPr lang="en-GB" b="1" dirty="0"/>
              <a:t>Aim: </a:t>
            </a:r>
            <a:r>
              <a:rPr lang="en-GB" b="0" dirty="0"/>
              <a:t>to practise differentiating the SSC [s-] and [z] in a transcription task; to practise aural comprehension of vocabulary from this week’s set; to be introduced to the eight character names in the murder mystery story.</a:t>
            </a:r>
            <a:br>
              <a:rPr lang="en-GB" dirty="0"/>
            </a:br>
            <a:br>
              <a:rPr lang="en-GB" dirty="0"/>
            </a:br>
            <a:r>
              <a:rPr lang="en-GB" b="1" dirty="0"/>
              <a:t>Procedure:</a:t>
            </a:r>
            <a:br>
              <a:rPr lang="en-GB" dirty="0"/>
            </a:br>
            <a:r>
              <a:rPr lang="en-GB" dirty="0"/>
              <a:t>1. Ensure students understand the task.</a:t>
            </a:r>
          </a:p>
          <a:p>
            <a:r>
              <a:rPr lang="en-GB" dirty="0"/>
              <a:t>2. Click to play audio.</a:t>
            </a:r>
          </a:p>
          <a:p>
            <a:r>
              <a:rPr lang="en-GB" dirty="0"/>
              <a:t>3. Students write the whole names.</a:t>
            </a:r>
          </a:p>
          <a:p>
            <a:r>
              <a:rPr lang="en-GB" dirty="0"/>
              <a:t>4. Click to reveal answers.</a:t>
            </a:r>
          </a:p>
          <a:p>
            <a:br>
              <a:rPr lang="en-GB" dirty="0"/>
            </a:br>
            <a:r>
              <a:rPr lang="en-GB" dirty="0"/>
              <a:t>Note: this slide is made more challenging because, with the numbered sound buttons placed away from the table, and without parts of names students must rely entirely on the locational vocabulary they hear to know which name corresponds to which position.</a:t>
            </a:r>
          </a:p>
          <a:p>
            <a:endParaRPr lang="en-GB" dirty="0"/>
          </a:p>
          <a:p>
            <a:r>
              <a:rPr lang="en-GB" b="1" dirty="0"/>
              <a:t>Transcript:</a:t>
            </a:r>
            <a:br>
              <a:rPr lang="en-GB" dirty="0"/>
            </a:br>
            <a:r>
              <a:rPr lang="de-DE" sz="1200" dirty="0">
                <a:solidFill>
                  <a:schemeClr val="accent5">
                    <a:lumMod val="50000"/>
                  </a:schemeClr>
                </a:solidFill>
              </a:rPr>
              <a:t>Guten Abend, liebe Gäste. Wir treffen uns hier im Esszimmer. </a:t>
            </a:r>
          </a:p>
          <a:p>
            <a:r>
              <a:rPr lang="de-DE" sz="1200" dirty="0">
                <a:solidFill>
                  <a:schemeClr val="accent5">
                    <a:lumMod val="50000"/>
                  </a:schemeClr>
                </a:solidFill>
              </a:rPr>
              <a:t>1. Simon Siebold sitzt oben am Kopfende vom Tisch.  </a:t>
            </a:r>
          </a:p>
          <a:p>
            <a:r>
              <a:rPr lang="de-DE" sz="1200" dirty="0">
                <a:solidFill>
                  <a:schemeClr val="accent5">
                    <a:lumMod val="50000"/>
                  </a:schemeClr>
                </a:solidFill>
              </a:rPr>
              <a:t>2. Rechts neben ihm und vor dem Fenster sitzt Sonja Zender.</a:t>
            </a:r>
          </a:p>
          <a:p>
            <a:r>
              <a:rPr lang="de-DE" sz="1200" dirty="0">
                <a:solidFill>
                  <a:schemeClr val="accent5">
                    <a:lumMod val="50000"/>
                  </a:schemeClr>
                </a:solidFill>
              </a:rPr>
              <a:t>3. Auf Simons anderer Seite sitzt Zino Sprenger.</a:t>
            </a:r>
          </a:p>
          <a:p>
            <a:r>
              <a:rPr lang="de-DE" sz="1200" dirty="0">
                <a:solidFill>
                  <a:schemeClr val="accent5">
                    <a:lumMod val="50000"/>
                  </a:schemeClr>
                </a:solidFill>
              </a:rPr>
              <a:t>4. Links von Zino ist Stefan Ziegler.</a:t>
            </a:r>
          </a:p>
          <a:p>
            <a:r>
              <a:rPr lang="de-DE" sz="1200" dirty="0">
                <a:solidFill>
                  <a:schemeClr val="accent5">
                    <a:lumMod val="50000"/>
                  </a:schemeClr>
                </a:solidFill>
              </a:rPr>
              <a:t>5. Anita Seidel sitzt neben Stefan. Die Tür ist hinter ihr.</a:t>
            </a:r>
          </a:p>
          <a:p>
            <a:r>
              <a:rPr lang="de-DE" sz="1200" dirty="0">
                <a:solidFill>
                  <a:schemeClr val="accent5">
                    <a:lumMod val="50000"/>
                  </a:schemeClr>
                </a:solidFill>
              </a:rPr>
              <a:t>6. Am anderen Tischende sitzt Hans Sauer.</a:t>
            </a:r>
          </a:p>
          <a:p>
            <a:r>
              <a:rPr lang="de-DE" sz="1200" dirty="0">
                <a:solidFill>
                  <a:schemeClr val="accent5">
                    <a:lumMod val="50000"/>
                  </a:schemeClr>
                </a:solidFill>
              </a:rPr>
              <a:t>7. Auf seiner linken Seite sitzt Zara Simmer.</a:t>
            </a:r>
          </a:p>
          <a:p>
            <a:r>
              <a:rPr lang="de-DE" sz="1200" dirty="0">
                <a:solidFill>
                  <a:schemeClr val="accent5">
                    <a:lumMod val="50000"/>
                  </a:schemeClr>
                </a:solidFill>
              </a:rPr>
              <a:t>8. Sabine Strauß sitzt zwischen* Zara und Sonja.</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Esszimmer</a:t>
            </a:r>
            <a:r>
              <a:rPr lang="en-GB" baseline="0" dirty="0"/>
              <a:t> [&gt;5009] </a:t>
            </a:r>
            <a:r>
              <a:rPr lang="en-GB" baseline="0" dirty="0" err="1"/>
              <a:t>zwischen</a:t>
            </a:r>
            <a:r>
              <a:rPr lang="en-GB" baseline="0" dirty="0"/>
              <a:t> [105]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792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41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99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[s] </a:t>
            </a:r>
            <a:r>
              <a:rPr lang="en-GB" baseline="0" dirty="0"/>
              <a:t>and then the </a:t>
            </a:r>
            <a:r>
              <a:rPr lang="en-GB" b="1" baseline="0" dirty="0"/>
              <a:t>source</a:t>
            </a:r>
            <a:r>
              <a:rPr lang="en-GB" baseline="0" dirty="0"/>
              <a:t> word again ‘</a:t>
            </a:r>
            <a:r>
              <a:rPr lang="en-GB" b="1" baseline="0" dirty="0" err="1"/>
              <a:t>sollen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sollen</a:t>
            </a:r>
            <a:r>
              <a:rPr lang="en-GB" sz="1200" b="1" baseline="0" dirty="0"/>
              <a:t> </a:t>
            </a:r>
            <a:r>
              <a:rPr lang="en-GB" sz="1200" baseline="0" dirty="0"/>
              <a:t>[63]; </a:t>
            </a:r>
            <a:r>
              <a:rPr lang="en-GB" sz="1200" b="1" baseline="0" dirty="0" err="1"/>
              <a:t>Gesetz</a:t>
            </a:r>
            <a:r>
              <a:rPr lang="en-GB" sz="1200" b="1" baseline="0" dirty="0"/>
              <a:t> </a:t>
            </a:r>
            <a:r>
              <a:rPr lang="en-GB" sz="1200" b="0" baseline="0" dirty="0"/>
              <a:t>[552] </a:t>
            </a:r>
            <a:r>
              <a:rPr lang="en-GB" sz="1200" b="1" baseline="0" dirty="0" err="1"/>
              <a:t>Seite</a:t>
            </a:r>
            <a:r>
              <a:rPr lang="en-GB" sz="1200" baseline="0" dirty="0"/>
              <a:t>[217]; </a:t>
            </a:r>
            <a:r>
              <a:rPr lang="en-GB" sz="1200" b="1" baseline="0" dirty="0" err="1"/>
              <a:t>reisen</a:t>
            </a:r>
            <a:r>
              <a:rPr lang="en-GB" sz="1200" b="1" baseline="0" dirty="0"/>
              <a:t> </a:t>
            </a:r>
            <a:r>
              <a:rPr lang="en-GB" sz="1200" baseline="0" dirty="0"/>
              <a:t>[978]; </a:t>
            </a:r>
            <a:r>
              <a:rPr lang="en-GB" sz="1200" b="1" baseline="0" dirty="0" err="1"/>
              <a:t>langsam</a:t>
            </a:r>
            <a:r>
              <a:rPr lang="en-GB" sz="1200" b="1" baseline="0" dirty="0"/>
              <a:t> </a:t>
            </a:r>
            <a:r>
              <a:rPr lang="en-GB" sz="1200" baseline="0" dirty="0"/>
              <a:t>[604]; </a:t>
            </a:r>
            <a:r>
              <a:rPr lang="en-GB" sz="1200" b="1" baseline="0" dirty="0" err="1"/>
              <a:t>Satz</a:t>
            </a:r>
            <a:r>
              <a:rPr lang="en-GB" sz="1200" b="1" baseline="0" dirty="0"/>
              <a:t> </a:t>
            </a:r>
            <a:r>
              <a:rPr lang="en-GB" sz="1200" baseline="0" dirty="0"/>
              <a:t>[582].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291797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 </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689899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383889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[s] or [ss] pronounced as English ‘s’, or [s] pronounced as English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dirty="0"/>
              <a:t>Words</a:t>
            </a:r>
            <a:r>
              <a:rPr lang="en-GB" baseline="0" dirty="0"/>
              <a:t> for this task are taken from the introduced and revisited vocabulary sets for this week, or previously taught words (es, </a:t>
            </a:r>
            <a:r>
              <a:rPr lang="en-GB" baseline="0" dirty="0" err="1"/>
              <a:t>sie</a:t>
            </a:r>
            <a:r>
              <a:rPr lang="en-GB" baseline="0" dirty="0"/>
              <a:t>) and two cognates (super, </a:t>
            </a:r>
            <a:r>
              <a:rPr lang="en-GB" baseline="0" dirty="0" err="1"/>
              <a:t>interessant</a:t>
            </a:r>
            <a:r>
              <a:rPr lang="en-GB" baseline="0" dirty="0"/>
              <a:t>) to challenge decoding skills further.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dirty="0"/>
              <a:t>Students must decide whether the sounds in the words match to the bee (buzz) or the snake (hiss).</a:t>
            </a:r>
            <a:br>
              <a:rPr lang="en-GB" dirty="0"/>
            </a:br>
            <a:r>
              <a:rPr lang="en-GB" dirty="0"/>
              <a:t>2. Teachers can elicit the sound [zzzz]</a:t>
            </a:r>
            <a:r>
              <a:rPr lang="en-GB" baseline="0" dirty="0"/>
              <a:t> or [</a:t>
            </a:r>
            <a:r>
              <a:rPr lang="en-GB" baseline="0" dirty="0" err="1"/>
              <a:t>ssss</a:t>
            </a:r>
            <a:r>
              <a:rPr lang="en-GB" baseline="0" dirty="0"/>
              <a:t>] first from the students, then the full word.</a:t>
            </a:r>
            <a:br>
              <a:rPr lang="en-GB" baseline="0" dirty="0"/>
            </a:br>
            <a:r>
              <a:rPr lang="en-GB" baseline="0" dirty="0"/>
              <a:t>3. Answers are animated one by one to move to the correct image.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0" baseline="0" dirty="0" err="1"/>
              <a:t>interessant</a:t>
            </a:r>
            <a:r>
              <a:rPr lang="en-GB" sz="1200" b="0" baseline="0" dirty="0"/>
              <a:t> [810] super [1772]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1260453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872B-A637-4205-B51C-76BF531539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D05653-0B9A-4EE7-8716-242EED9EA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81047B-92F5-421D-82BE-0CDC8FE4F245}"/>
              </a:ext>
            </a:extLst>
          </p:cNvPr>
          <p:cNvSpPr>
            <a:spLocks noGrp="1"/>
          </p:cNvSpPr>
          <p:nvPr>
            <p:ph type="dt" sz="half" idx="10"/>
          </p:nvPr>
        </p:nvSpPr>
        <p:spPr/>
        <p:txBody>
          <a:bodyPr/>
          <a:lstStyle/>
          <a:p>
            <a:fld id="{9C9ED8A3-106E-4B06-8CD1-A3278DB6FB8E}" type="datetimeFigureOut">
              <a:rPr lang="en-GB" smtClean="0"/>
              <a:t>10/08/2021</a:t>
            </a:fld>
            <a:endParaRPr lang="en-GB"/>
          </a:p>
        </p:txBody>
      </p:sp>
      <p:sp>
        <p:nvSpPr>
          <p:cNvPr id="5" name="Footer Placeholder 4">
            <a:extLst>
              <a:ext uri="{FF2B5EF4-FFF2-40B4-BE49-F238E27FC236}">
                <a16:creationId xmlns:a16="http://schemas.microsoft.com/office/drawing/2014/main" id="{C6779D8B-4BEF-4FE0-B717-E93EA6FAE1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7F3BB7-6708-4D0E-B791-DF1C983CD370}"/>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339078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A083-C56B-43C4-BA7C-90A70F7B2E3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A991E3-77F7-4256-8BC9-19F64E7C9C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137859-3F60-4E83-A877-EEC8FC8965EC}"/>
              </a:ext>
            </a:extLst>
          </p:cNvPr>
          <p:cNvSpPr>
            <a:spLocks noGrp="1"/>
          </p:cNvSpPr>
          <p:nvPr>
            <p:ph type="dt" sz="half" idx="10"/>
          </p:nvPr>
        </p:nvSpPr>
        <p:spPr/>
        <p:txBody>
          <a:bodyPr/>
          <a:lstStyle/>
          <a:p>
            <a:fld id="{9C9ED8A3-106E-4B06-8CD1-A3278DB6FB8E}" type="datetimeFigureOut">
              <a:rPr lang="en-GB" smtClean="0"/>
              <a:t>10/08/2021</a:t>
            </a:fld>
            <a:endParaRPr lang="en-GB"/>
          </a:p>
        </p:txBody>
      </p:sp>
      <p:sp>
        <p:nvSpPr>
          <p:cNvPr id="5" name="Footer Placeholder 4">
            <a:extLst>
              <a:ext uri="{FF2B5EF4-FFF2-40B4-BE49-F238E27FC236}">
                <a16:creationId xmlns:a16="http://schemas.microsoft.com/office/drawing/2014/main" id="{409E48B1-C02C-4431-8031-299C39B50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54872-F556-4520-BAD9-8CDB8F00B32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769913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19D16-5F62-4DCD-A19F-06EB7B5D48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975301-30D1-4A0F-8397-B45B476A6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8C8BD9-75DB-451E-97EF-077072017DA7}"/>
              </a:ext>
            </a:extLst>
          </p:cNvPr>
          <p:cNvSpPr>
            <a:spLocks noGrp="1"/>
          </p:cNvSpPr>
          <p:nvPr>
            <p:ph type="dt" sz="half" idx="10"/>
          </p:nvPr>
        </p:nvSpPr>
        <p:spPr/>
        <p:txBody>
          <a:bodyPr/>
          <a:lstStyle/>
          <a:p>
            <a:fld id="{9C9ED8A3-106E-4B06-8CD1-A3278DB6FB8E}" type="datetimeFigureOut">
              <a:rPr lang="en-GB" smtClean="0"/>
              <a:t>10/08/2021</a:t>
            </a:fld>
            <a:endParaRPr lang="en-GB"/>
          </a:p>
        </p:txBody>
      </p:sp>
      <p:sp>
        <p:nvSpPr>
          <p:cNvPr id="5" name="Footer Placeholder 4">
            <a:extLst>
              <a:ext uri="{FF2B5EF4-FFF2-40B4-BE49-F238E27FC236}">
                <a16:creationId xmlns:a16="http://schemas.microsoft.com/office/drawing/2014/main" id="{D175FA64-264C-4520-8091-390EE9F50F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043B5A-6F14-4977-A603-BA6577BD26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316844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049143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4561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2733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4184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716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4998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694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7893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AE97-FDE2-4FCE-9C4F-EA92CBD93A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74CDC2-8B77-48F3-80EC-7A2743E05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1BAF43-2231-4E5A-B6EE-85EB88E41C29}"/>
              </a:ext>
            </a:extLst>
          </p:cNvPr>
          <p:cNvSpPr>
            <a:spLocks noGrp="1"/>
          </p:cNvSpPr>
          <p:nvPr>
            <p:ph type="dt" sz="half" idx="10"/>
          </p:nvPr>
        </p:nvSpPr>
        <p:spPr/>
        <p:txBody>
          <a:bodyPr/>
          <a:lstStyle/>
          <a:p>
            <a:fld id="{9C9ED8A3-106E-4B06-8CD1-A3278DB6FB8E}" type="datetimeFigureOut">
              <a:rPr lang="en-GB" smtClean="0"/>
              <a:t>10/08/2021</a:t>
            </a:fld>
            <a:endParaRPr lang="en-GB"/>
          </a:p>
        </p:txBody>
      </p:sp>
      <p:sp>
        <p:nvSpPr>
          <p:cNvPr id="5" name="Footer Placeholder 4">
            <a:extLst>
              <a:ext uri="{FF2B5EF4-FFF2-40B4-BE49-F238E27FC236}">
                <a16:creationId xmlns:a16="http://schemas.microsoft.com/office/drawing/2014/main" id="{3D96F12E-6B7A-456F-AC93-19ED55A9D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60B91B-5C32-40C9-A539-BF3F85920ECD}"/>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42113558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857653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4415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067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159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2EF1-10E1-4A99-90A5-6D3001B22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7E22C7-F760-4EDC-A35E-5575DBD9C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3B1854-494A-4353-982E-B78A34AEC2B8}"/>
              </a:ext>
            </a:extLst>
          </p:cNvPr>
          <p:cNvSpPr>
            <a:spLocks noGrp="1"/>
          </p:cNvSpPr>
          <p:nvPr>
            <p:ph type="dt" sz="half" idx="10"/>
          </p:nvPr>
        </p:nvSpPr>
        <p:spPr/>
        <p:txBody>
          <a:bodyPr/>
          <a:lstStyle/>
          <a:p>
            <a:fld id="{9C9ED8A3-106E-4B06-8CD1-A3278DB6FB8E}" type="datetimeFigureOut">
              <a:rPr lang="en-GB" smtClean="0"/>
              <a:t>10/08/2021</a:t>
            </a:fld>
            <a:endParaRPr lang="en-GB"/>
          </a:p>
        </p:txBody>
      </p:sp>
      <p:sp>
        <p:nvSpPr>
          <p:cNvPr id="5" name="Footer Placeholder 4">
            <a:extLst>
              <a:ext uri="{FF2B5EF4-FFF2-40B4-BE49-F238E27FC236}">
                <a16:creationId xmlns:a16="http://schemas.microsoft.com/office/drawing/2014/main" id="{B7ED7B71-730D-4AAC-9B2C-4195B2D5E2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972D72-61A5-4A73-A25F-FE8B40C6B447}"/>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508102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BEE7-15A5-412A-805F-3D8C3B0DD4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922A37-8E8A-4EBE-AC25-A115030F1F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B3C126-E20E-4935-A9E3-89D31DE97B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11E8E0-6AC3-4ECF-B5EF-77C8AD2107EE}"/>
              </a:ext>
            </a:extLst>
          </p:cNvPr>
          <p:cNvSpPr>
            <a:spLocks noGrp="1"/>
          </p:cNvSpPr>
          <p:nvPr>
            <p:ph type="dt" sz="half" idx="10"/>
          </p:nvPr>
        </p:nvSpPr>
        <p:spPr/>
        <p:txBody>
          <a:bodyPr/>
          <a:lstStyle/>
          <a:p>
            <a:fld id="{9C9ED8A3-106E-4B06-8CD1-A3278DB6FB8E}" type="datetimeFigureOut">
              <a:rPr lang="en-GB" smtClean="0"/>
              <a:t>10/08/2021</a:t>
            </a:fld>
            <a:endParaRPr lang="en-GB"/>
          </a:p>
        </p:txBody>
      </p:sp>
      <p:sp>
        <p:nvSpPr>
          <p:cNvPr id="6" name="Footer Placeholder 5">
            <a:extLst>
              <a:ext uri="{FF2B5EF4-FFF2-40B4-BE49-F238E27FC236}">
                <a16:creationId xmlns:a16="http://schemas.microsoft.com/office/drawing/2014/main" id="{8D373D52-C3B4-436F-A457-712EE655B2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CA34A1-02DB-491F-AAA9-7DAB4D801E42}"/>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997868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B342-5117-4672-A196-040A424458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004C96-5672-4ECE-8C05-D9825362B5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D02E67-6B01-4B84-9EC0-E82A42A01E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2A210D-5FB1-48FD-9CBA-7247776F0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765F0D-ABF8-490D-80C0-E363988BCF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DE305A-99FE-4621-8216-A18AC9637E12}"/>
              </a:ext>
            </a:extLst>
          </p:cNvPr>
          <p:cNvSpPr>
            <a:spLocks noGrp="1"/>
          </p:cNvSpPr>
          <p:nvPr>
            <p:ph type="dt" sz="half" idx="10"/>
          </p:nvPr>
        </p:nvSpPr>
        <p:spPr/>
        <p:txBody>
          <a:bodyPr/>
          <a:lstStyle/>
          <a:p>
            <a:fld id="{9C9ED8A3-106E-4B06-8CD1-A3278DB6FB8E}" type="datetimeFigureOut">
              <a:rPr lang="en-GB" smtClean="0"/>
              <a:t>10/08/2021</a:t>
            </a:fld>
            <a:endParaRPr lang="en-GB"/>
          </a:p>
        </p:txBody>
      </p:sp>
      <p:sp>
        <p:nvSpPr>
          <p:cNvPr id="8" name="Footer Placeholder 7">
            <a:extLst>
              <a:ext uri="{FF2B5EF4-FFF2-40B4-BE49-F238E27FC236}">
                <a16:creationId xmlns:a16="http://schemas.microsoft.com/office/drawing/2014/main" id="{91C121B2-8461-4765-AAED-255015F0D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7B8201-021B-4225-92C9-9CD337C20948}"/>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267574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5139-4FCC-4BFC-9659-5AF5D4C6D5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6B0015-0BF7-4914-A0D5-2F94FECF40C0}"/>
              </a:ext>
            </a:extLst>
          </p:cNvPr>
          <p:cNvSpPr>
            <a:spLocks noGrp="1"/>
          </p:cNvSpPr>
          <p:nvPr>
            <p:ph type="dt" sz="half" idx="10"/>
          </p:nvPr>
        </p:nvSpPr>
        <p:spPr/>
        <p:txBody>
          <a:bodyPr/>
          <a:lstStyle/>
          <a:p>
            <a:fld id="{9C9ED8A3-106E-4B06-8CD1-A3278DB6FB8E}" type="datetimeFigureOut">
              <a:rPr lang="en-GB" smtClean="0"/>
              <a:t>10/08/2021</a:t>
            </a:fld>
            <a:endParaRPr lang="en-GB"/>
          </a:p>
        </p:txBody>
      </p:sp>
      <p:sp>
        <p:nvSpPr>
          <p:cNvPr id="4" name="Footer Placeholder 3">
            <a:extLst>
              <a:ext uri="{FF2B5EF4-FFF2-40B4-BE49-F238E27FC236}">
                <a16:creationId xmlns:a16="http://schemas.microsoft.com/office/drawing/2014/main" id="{4130304B-D1D9-4E6C-9846-80173F5C88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A652F9-15F3-4C22-AB07-7C5699E71E63}"/>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139816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4A50-097A-412B-80D6-7735AA367E7F}"/>
              </a:ext>
            </a:extLst>
          </p:cNvPr>
          <p:cNvSpPr>
            <a:spLocks noGrp="1"/>
          </p:cNvSpPr>
          <p:nvPr>
            <p:ph type="dt" sz="half" idx="10"/>
          </p:nvPr>
        </p:nvSpPr>
        <p:spPr/>
        <p:txBody>
          <a:bodyPr/>
          <a:lstStyle/>
          <a:p>
            <a:fld id="{9C9ED8A3-106E-4B06-8CD1-A3278DB6FB8E}" type="datetimeFigureOut">
              <a:rPr lang="en-GB" smtClean="0"/>
              <a:t>10/08/2021</a:t>
            </a:fld>
            <a:endParaRPr lang="en-GB"/>
          </a:p>
        </p:txBody>
      </p:sp>
      <p:sp>
        <p:nvSpPr>
          <p:cNvPr id="3" name="Footer Placeholder 2">
            <a:extLst>
              <a:ext uri="{FF2B5EF4-FFF2-40B4-BE49-F238E27FC236}">
                <a16:creationId xmlns:a16="http://schemas.microsoft.com/office/drawing/2014/main" id="{2D74BB8B-09BC-45E3-B13E-1765CF750A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31AEB1-F6B8-42F1-8D1C-C0C4B3C49D1A}"/>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183387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1F60-EDD0-4804-B396-833084416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08754E-0FB1-4279-9E23-5B9A24052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24B1DA-A446-4107-A05A-21FE84E05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05534-7BE1-4A8B-94ED-B4666E2FA415}"/>
              </a:ext>
            </a:extLst>
          </p:cNvPr>
          <p:cNvSpPr>
            <a:spLocks noGrp="1"/>
          </p:cNvSpPr>
          <p:nvPr>
            <p:ph type="dt" sz="half" idx="10"/>
          </p:nvPr>
        </p:nvSpPr>
        <p:spPr/>
        <p:txBody>
          <a:bodyPr/>
          <a:lstStyle/>
          <a:p>
            <a:fld id="{9C9ED8A3-106E-4B06-8CD1-A3278DB6FB8E}" type="datetimeFigureOut">
              <a:rPr lang="en-GB" smtClean="0"/>
              <a:t>10/08/2021</a:t>
            </a:fld>
            <a:endParaRPr lang="en-GB"/>
          </a:p>
        </p:txBody>
      </p:sp>
      <p:sp>
        <p:nvSpPr>
          <p:cNvPr id="6" name="Footer Placeholder 5">
            <a:extLst>
              <a:ext uri="{FF2B5EF4-FFF2-40B4-BE49-F238E27FC236}">
                <a16:creationId xmlns:a16="http://schemas.microsoft.com/office/drawing/2014/main" id="{97440A61-A971-48A3-99D6-E21C0231F4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5D141-AE4F-48E3-8247-9D1106427B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451780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E853-5CFD-4BB9-A861-587E36D3E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714EB9-F2B0-4212-BFA3-8E830CCAA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A7CEA4-4C49-4880-BBCE-D45B2DD5D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B4EA-97C5-4731-A0B4-9DAB1C2E748A}"/>
              </a:ext>
            </a:extLst>
          </p:cNvPr>
          <p:cNvSpPr>
            <a:spLocks noGrp="1"/>
          </p:cNvSpPr>
          <p:nvPr>
            <p:ph type="dt" sz="half" idx="10"/>
          </p:nvPr>
        </p:nvSpPr>
        <p:spPr/>
        <p:txBody>
          <a:bodyPr/>
          <a:lstStyle/>
          <a:p>
            <a:fld id="{9C9ED8A3-106E-4B06-8CD1-A3278DB6FB8E}" type="datetimeFigureOut">
              <a:rPr lang="en-GB" smtClean="0"/>
              <a:t>10/08/2021</a:t>
            </a:fld>
            <a:endParaRPr lang="en-GB"/>
          </a:p>
        </p:txBody>
      </p:sp>
      <p:sp>
        <p:nvSpPr>
          <p:cNvPr id="6" name="Footer Placeholder 5">
            <a:extLst>
              <a:ext uri="{FF2B5EF4-FFF2-40B4-BE49-F238E27FC236}">
                <a16:creationId xmlns:a16="http://schemas.microsoft.com/office/drawing/2014/main" id="{1E6B22EF-6D7F-431A-BFFC-0B20033205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3AA941-15EB-4249-8C64-746AC080CA55}"/>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141498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2843C-0444-4985-A590-53E5DF0C6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7EF407-33EC-4A38-B239-BD55672F6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3C0DA1-CBF8-4AB5-A21B-79936D6FB4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ED8A3-106E-4B06-8CD1-A3278DB6FB8E}" type="datetimeFigureOut">
              <a:rPr lang="en-GB" smtClean="0"/>
              <a:t>10/08/2021</a:t>
            </a:fld>
            <a:endParaRPr lang="en-GB"/>
          </a:p>
        </p:txBody>
      </p:sp>
      <p:sp>
        <p:nvSpPr>
          <p:cNvPr id="5" name="Footer Placeholder 4">
            <a:extLst>
              <a:ext uri="{FF2B5EF4-FFF2-40B4-BE49-F238E27FC236}">
                <a16:creationId xmlns:a16="http://schemas.microsoft.com/office/drawing/2014/main" id="{8619BFAB-D39A-443D-AC46-F6F579D0F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1B87B03-82D9-4C9E-B24D-5F24BA978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99100-0101-4928-A9F0-D81020461900}" type="slidenum">
              <a:rPr lang="en-GB" smtClean="0"/>
              <a:t>‹#›</a:t>
            </a:fld>
            <a:endParaRPr lang="en-GB"/>
          </a:p>
        </p:txBody>
      </p:sp>
    </p:spTree>
    <p:extLst>
      <p:ext uri="{BB962C8B-B14F-4D97-AF65-F5344CB8AC3E}">
        <p14:creationId xmlns:p14="http://schemas.microsoft.com/office/powerpoint/2010/main" val="4134869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9299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openxmlformats.org/officeDocument/2006/relationships/audio" Target="../media/audio14.wav"/><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audio" Target="../media/audio9.wav"/><Relationship Id="rId12" Type="http://schemas.openxmlformats.org/officeDocument/2006/relationships/audio" Target="../media/audio11.wav"/><Relationship Id="rId17" Type="http://schemas.openxmlformats.org/officeDocument/2006/relationships/image" Target="../media/image21.png"/><Relationship Id="rId2" Type="http://schemas.openxmlformats.org/officeDocument/2006/relationships/notesSlide" Target="../notesSlides/notesSlide14.xml"/><Relationship Id="rId16" Type="http://schemas.openxmlformats.org/officeDocument/2006/relationships/audio" Target="../media/audio13.wav"/><Relationship Id="rId20" Type="http://schemas.openxmlformats.org/officeDocument/2006/relationships/audio" Target="../media/audio15.wav"/><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audio" Target="../media/audio8.wav"/><Relationship Id="rId15" Type="http://schemas.openxmlformats.org/officeDocument/2006/relationships/image" Target="../media/image20.png"/><Relationship Id="rId23" Type="http://schemas.openxmlformats.org/officeDocument/2006/relationships/image" Target="../media/image24.png"/><Relationship Id="rId10" Type="http://schemas.openxmlformats.org/officeDocument/2006/relationships/audio" Target="../media/audio10.wav"/><Relationship Id="rId19" Type="http://schemas.openxmlformats.org/officeDocument/2006/relationships/image" Target="../media/image22.png"/><Relationship Id="rId4" Type="http://schemas.openxmlformats.org/officeDocument/2006/relationships/image" Target="../media/image14.gif"/><Relationship Id="rId9" Type="http://schemas.openxmlformats.org/officeDocument/2006/relationships/image" Target="../media/image17.svg"/><Relationship Id="rId14" Type="http://schemas.openxmlformats.org/officeDocument/2006/relationships/audio" Target="../media/audio12.wav"/><Relationship Id="rId22" Type="http://schemas.openxmlformats.org/officeDocument/2006/relationships/audio" Target="../media/audio16.wav"/></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image" Target="../media/image29.png"/><Relationship Id="rId3" Type="http://schemas.openxmlformats.org/officeDocument/2006/relationships/image" Target="../media/image1.jpg"/><Relationship Id="rId21" Type="http://schemas.openxmlformats.org/officeDocument/2006/relationships/image" Target="../media/image32.png"/><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image" Target="../media/image28.png"/><Relationship Id="rId2" Type="http://schemas.openxmlformats.org/officeDocument/2006/relationships/notesSlide" Target="../notesSlides/notesSlide27.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image" Target="../media/image26.png"/><Relationship Id="rId10" Type="http://schemas.openxmlformats.org/officeDocument/2006/relationships/audio" Target="../media/audio22.wav"/><Relationship Id="rId19"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audio" Target="../media/audio21.wav"/><Relationship Id="rId14" Type="http://schemas.openxmlformats.org/officeDocument/2006/relationships/image" Target="../media/image25.png"/><Relationship Id="rId22"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13" Type="http://schemas.openxmlformats.org/officeDocument/2006/relationships/audio" Target="../media/audio31.wav"/><Relationship Id="rId18" Type="http://schemas.openxmlformats.org/officeDocument/2006/relationships/image" Target="../media/image38.jpeg"/><Relationship Id="rId26" Type="http://schemas.openxmlformats.org/officeDocument/2006/relationships/image" Target="../media/image40.jpeg"/><Relationship Id="rId3" Type="http://schemas.openxmlformats.org/officeDocument/2006/relationships/image" Target="../media/image1.jpg"/><Relationship Id="rId21" Type="http://schemas.openxmlformats.org/officeDocument/2006/relationships/image" Target="../media/image39.jpeg"/><Relationship Id="rId7" Type="http://schemas.openxmlformats.org/officeDocument/2006/relationships/audio" Target="../media/audio27.wav"/><Relationship Id="rId12" Type="http://schemas.openxmlformats.org/officeDocument/2006/relationships/image" Target="../media/image36.jpeg"/><Relationship Id="rId17" Type="http://schemas.openxmlformats.org/officeDocument/2006/relationships/audio" Target="../media/audio34.wav"/><Relationship Id="rId25" Type="http://schemas.openxmlformats.org/officeDocument/2006/relationships/audio" Target="../media/audio40.wav"/><Relationship Id="rId33" Type="http://schemas.openxmlformats.org/officeDocument/2006/relationships/image" Target="../media/image44.jpeg"/><Relationship Id="rId2" Type="http://schemas.openxmlformats.org/officeDocument/2006/relationships/notesSlide" Target="../notesSlides/notesSlide30.xml"/><Relationship Id="rId16" Type="http://schemas.openxmlformats.org/officeDocument/2006/relationships/image" Target="../media/image37.gif"/><Relationship Id="rId20" Type="http://schemas.openxmlformats.org/officeDocument/2006/relationships/audio" Target="../media/audio36.wav"/><Relationship Id="rId29" Type="http://schemas.openxmlformats.org/officeDocument/2006/relationships/audio" Target="../media/audio43.wav"/><Relationship Id="rId1" Type="http://schemas.openxmlformats.org/officeDocument/2006/relationships/slideLayout" Target="../slideLayouts/slideLayout13.xml"/><Relationship Id="rId6" Type="http://schemas.openxmlformats.org/officeDocument/2006/relationships/image" Target="../media/image34.jpeg"/><Relationship Id="rId11" Type="http://schemas.openxmlformats.org/officeDocument/2006/relationships/audio" Target="../media/audio30.wav"/><Relationship Id="rId24" Type="http://schemas.openxmlformats.org/officeDocument/2006/relationships/audio" Target="../media/audio39.wav"/><Relationship Id="rId32" Type="http://schemas.openxmlformats.org/officeDocument/2006/relationships/image" Target="../media/image43.jpeg"/><Relationship Id="rId5" Type="http://schemas.openxmlformats.org/officeDocument/2006/relationships/audio" Target="../media/audio26.wav"/><Relationship Id="rId15" Type="http://schemas.openxmlformats.org/officeDocument/2006/relationships/audio" Target="../media/audio33.wav"/><Relationship Id="rId23" Type="http://schemas.openxmlformats.org/officeDocument/2006/relationships/audio" Target="../media/audio38.wav"/><Relationship Id="rId28" Type="http://schemas.openxmlformats.org/officeDocument/2006/relationships/audio" Target="../media/audio42.wav"/><Relationship Id="rId10" Type="http://schemas.openxmlformats.org/officeDocument/2006/relationships/audio" Target="../media/audio29.wav"/><Relationship Id="rId19" Type="http://schemas.openxmlformats.org/officeDocument/2006/relationships/audio" Target="../media/audio35.wav"/><Relationship Id="rId31" Type="http://schemas.openxmlformats.org/officeDocument/2006/relationships/image" Target="../media/image42.jpeg"/><Relationship Id="rId4" Type="http://schemas.openxmlformats.org/officeDocument/2006/relationships/image" Target="../media/image3.png"/><Relationship Id="rId9" Type="http://schemas.openxmlformats.org/officeDocument/2006/relationships/image" Target="../media/image35.jpeg"/><Relationship Id="rId14" Type="http://schemas.openxmlformats.org/officeDocument/2006/relationships/audio" Target="../media/audio32.wav"/><Relationship Id="rId22" Type="http://schemas.openxmlformats.org/officeDocument/2006/relationships/audio" Target="../media/audio37.wav"/><Relationship Id="rId27" Type="http://schemas.openxmlformats.org/officeDocument/2006/relationships/audio" Target="../media/audio41.wav"/><Relationship Id="rId30" Type="http://schemas.openxmlformats.org/officeDocument/2006/relationships/image" Target="../media/image41.jpeg"/><Relationship Id="rId8" Type="http://schemas.openxmlformats.org/officeDocument/2006/relationships/audio" Target="../media/audio28.wav"/></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audio" Target="../media/audio47.wav"/><Relationship Id="rId12" Type="http://schemas.openxmlformats.org/officeDocument/2006/relationships/image" Target="../media/image47.gif"/><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audio" Target="../media/audio46.wav"/><Relationship Id="rId11" Type="http://schemas.openxmlformats.org/officeDocument/2006/relationships/image" Target="../media/image46.png"/><Relationship Id="rId5" Type="http://schemas.openxmlformats.org/officeDocument/2006/relationships/audio" Target="../media/audio45.wav"/><Relationship Id="rId15" Type="http://schemas.openxmlformats.org/officeDocument/2006/relationships/audio" Target="../media/audio51.wav"/><Relationship Id="rId10" Type="http://schemas.openxmlformats.org/officeDocument/2006/relationships/audio" Target="../media/audio50.wav"/><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image" Target="../media/image49.svg"/></Relationships>
</file>

<file path=ppt/slides/_rels/slide34.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audio" Target="../media/audio47.wav"/><Relationship Id="rId12" Type="http://schemas.openxmlformats.org/officeDocument/2006/relationships/image" Target="../media/image47.gif"/><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audio" Target="../media/audio46.wav"/><Relationship Id="rId11" Type="http://schemas.openxmlformats.org/officeDocument/2006/relationships/image" Target="../media/image46.png"/><Relationship Id="rId5" Type="http://schemas.openxmlformats.org/officeDocument/2006/relationships/audio" Target="../media/audio45.wav"/><Relationship Id="rId15" Type="http://schemas.openxmlformats.org/officeDocument/2006/relationships/audio" Target="../media/audio51.wav"/><Relationship Id="rId10" Type="http://schemas.openxmlformats.org/officeDocument/2006/relationships/audio" Target="../media/audio50.wav"/><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image" Target="../media/image49.sv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[s]</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10</a:t>
            </a:r>
            <a:r>
              <a:rPr lang="en-GB" sz="1400" dirty="0">
                <a:solidFill>
                  <a:prstClr val="white"/>
                </a:solidFill>
                <a:latin typeface="Century Gothic" panose="020B0502020202020204" pitchFamily="34" charset="0"/>
              </a:rPr>
              <a:t>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08 /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A5CC01-7BB6-454C-9EFC-3A46EE70A8E9}"/>
              </a:ext>
            </a:extLst>
          </p:cNvPr>
          <p:cNvSpPr/>
          <p:nvPr/>
        </p:nvSpPr>
        <p:spPr>
          <a:xfrm>
            <a:off x="272605" y="3222003"/>
            <a:ext cx="3376245" cy="923330"/>
          </a:xfrm>
          <a:prstGeom prst="rect">
            <a:avLst/>
          </a:prstGeom>
        </p:spPr>
        <p:txBody>
          <a:bodyPr wrap="none">
            <a:spAutoFit/>
          </a:bodyPr>
          <a:lstStyle/>
          <a:p>
            <a:pPr algn="ctr"/>
            <a:r>
              <a:rPr lang="en-GB" sz="5400" dirty="0">
                <a:solidFill>
                  <a:srgbClr val="1F4E79"/>
                </a:solidFill>
                <a:latin typeface="Century Gothic" panose="020B0502020202020204" pitchFamily="34" charset="0"/>
              </a:rPr>
              <a:t>da</a:t>
            </a:r>
            <a:r>
              <a:rPr lang="en-GB" sz="5400" dirty="0">
                <a:solidFill>
                  <a:srgbClr val="EEC100"/>
                </a:solidFill>
                <a:latin typeface="Century Gothic" panose="020B0502020202020204" pitchFamily="34" charset="0"/>
              </a:rPr>
              <a:t>s</a:t>
            </a:r>
            <a:r>
              <a:rPr lang="en-GB" sz="5400" dirty="0">
                <a:solidFill>
                  <a:srgbClr val="FFCC00"/>
                </a:solidFill>
                <a:latin typeface="Century Gothic" panose="020B0502020202020204" pitchFamily="34" charset="0"/>
              </a:rPr>
              <a:t> </a:t>
            </a:r>
            <a:r>
              <a:rPr lang="en-GB" sz="5400" dirty="0">
                <a:solidFill>
                  <a:srgbClr val="1F4E79"/>
                </a:solidFill>
                <a:latin typeface="Century Gothic" panose="020B0502020202020204" pitchFamily="34" charset="0"/>
              </a:rPr>
              <a:t>E</a:t>
            </a:r>
            <a:r>
              <a:rPr lang="en-GB" sz="5400" dirty="0">
                <a:solidFill>
                  <a:srgbClr val="EEC100"/>
                </a:solidFill>
                <a:latin typeface="Century Gothic" panose="020B0502020202020204" pitchFamily="34" charset="0"/>
              </a:rPr>
              <a:t>ss</a:t>
            </a:r>
            <a:r>
              <a:rPr lang="en-GB" sz="5400" dirty="0">
                <a:solidFill>
                  <a:srgbClr val="1F4E79"/>
                </a:solidFill>
                <a:latin typeface="Century Gothic" panose="020B0502020202020204" pitchFamily="34" charset="0"/>
              </a:rPr>
              <a:t>en</a:t>
            </a:r>
          </a:p>
        </p:txBody>
      </p:sp>
      <p:sp>
        <p:nvSpPr>
          <p:cNvPr id="13" name="Rectangle 12">
            <a:extLst>
              <a:ext uri="{FF2B5EF4-FFF2-40B4-BE49-F238E27FC236}">
                <a16:creationId xmlns:a16="http://schemas.microsoft.com/office/drawing/2014/main" id="{DA0EB35D-2B1B-42B8-8651-848A2C821819}"/>
              </a:ext>
            </a:extLst>
          </p:cNvPr>
          <p:cNvSpPr/>
          <p:nvPr/>
        </p:nvSpPr>
        <p:spPr>
          <a:xfrm>
            <a:off x="3083418" y="3960665"/>
            <a:ext cx="2688558"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ge</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und</a:t>
            </a:r>
            <a:endParaRPr lang="en-GB" sz="5400" dirty="0">
              <a:solidFill>
                <a:srgbClr val="1F4E79"/>
              </a:solidFill>
              <a:latin typeface="Century Gothic" panose="020B0502020202020204" pitchFamily="34" charset="0"/>
            </a:endParaRPr>
          </a:p>
        </p:txBody>
      </p:sp>
      <p:sp>
        <p:nvSpPr>
          <p:cNvPr id="14" name="Rectangle 13">
            <a:extLst>
              <a:ext uri="{FF2B5EF4-FFF2-40B4-BE49-F238E27FC236}">
                <a16:creationId xmlns:a16="http://schemas.microsoft.com/office/drawing/2014/main" id="{3500A1DE-AD60-42BE-B784-121372077F40}"/>
              </a:ext>
            </a:extLst>
          </p:cNvPr>
          <p:cNvSpPr/>
          <p:nvPr/>
        </p:nvSpPr>
        <p:spPr>
          <a:xfrm>
            <a:off x="1026812" y="4677604"/>
            <a:ext cx="1992854" cy="923330"/>
          </a:xfrm>
          <a:prstGeom prst="rect">
            <a:avLst/>
          </a:prstGeom>
        </p:spPr>
        <p:txBody>
          <a:bodyPr wrap="non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itzen</a:t>
            </a:r>
            <a:endParaRPr lang="en-GB" sz="5400" dirty="0">
              <a:solidFill>
                <a:srgbClr val="1F4E79"/>
              </a:solidFill>
              <a:latin typeface="Century Gothic" panose="020B0502020202020204" pitchFamily="34" charset="0"/>
            </a:endParaRPr>
          </a:p>
        </p:txBody>
      </p:sp>
      <p:sp>
        <p:nvSpPr>
          <p:cNvPr id="15" name="Rectangle 14">
            <a:extLst>
              <a:ext uri="{FF2B5EF4-FFF2-40B4-BE49-F238E27FC236}">
                <a16:creationId xmlns:a16="http://schemas.microsoft.com/office/drawing/2014/main" id="{F9824A54-6EBB-43D1-8D41-9C00AF9F0E65}"/>
              </a:ext>
            </a:extLst>
          </p:cNvPr>
          <p:cNvSpPr/>
          <p:nvPr/>
        </p:nvSpPr>
        <p:spPr>
          <a:xfrm>
            <a:off x="5914374" y="5362073"/>
            <a:ext cx="3180679"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zu</a:t>
            </a:r>
            <a:r>
              <a:rPr lang="en-GB" sz="5400" dirty="0">
                <a:solidFill>
                  <a:srgbClr val="1F4E79"/>
                </a:solidFill>
                <a:latin typeface="Century Gothic" panose="020B0502020202020204" pitchFamily="34" charset="0"/>
              </a:rPr>
              <a:t> </a:t>
            </a:r>
            <a:r>
              <a:rPr lang="en-GB" sz="5400" dirty="0" err="1">
                <a:solidFill>
                  <a:srgbClr val="1F4E79"/>
                </a:solidFill>
                <a:latin typeface="Century Gothic" panose="020B0502020202020204" pitchFamily="34" charset="0"/>
              </a:rPr>
              <a:t>Hau</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e</a:t>
            </a:r>
            <a:endParaRPr lang="en-GB" sz="5400" dirty="0">
              <a:solidFill>
                <a:srgbClr val="1F4E79"/>
              </a:solidFill>
              <a:latin typeface="Century Gothic" panose="020B0502020202020204" pitchFamily="34" charset="0"/>
            </a:endParaRPr>
          </a:p>
        </p:txBody>
      </p:sp>
      <p:sp>
        <p:nvSpPr>
          <p:cNvPr id="16" name="Rectangle 15">
            <a:extLst>
              <a:ext uri="{FF2B5EF4-FFF2-40B4-BE49-F238E27FC236}">
                <a16:creationId xmlns:a16="http://schemas.microsoft.com/office/drawing/2014/main" id="{0E7E0CA9-B2EA-40D3-A8A1-EDBF3FA855A4}"/>
              </a:ext>
            </a:extLst>
          </p:cNvPr>
          <p:cNvSpPr/>
          <p:nvPr/>
        </p:nvSpPr>
        <p:spPr>
          <a:xfrm>
            <a:off x="2776404" y="5379573"/>
            <a:ext cx="2762295"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hä</a:t>
            </a:r>
            <a:r>
              <a:rPr lang="en-GB" sz="5400" dirty="0" err="1">
                <a:solidFill>
                  <a:srgbClr val="EEC100"/>
                </a:solidFill>
                <a:latin typeface="Century Gothic" panose="020B0502020202020204" pitchFamily="34" charset="0"/>
              </a:rPr>
              <a:t>ss</a:t>
            </a:r>
            <a:r>
              <a:rPr lang="en-GB" sz="5400" dirty="0" err="1">
                <a:solidFill>
                  <a:srgbClr val="1F4E79"/>
                </a:solidFill>
                <a:latin typeface="Century Gothic" panose="020B0502020202020204" pitchFamily="34" charset="0"/>
              </a:rPr>
              <a:t>lich</a:t>
            </a:r>
            <a:endParaRPr lang="en-GB" sz="5400" dirty="0">
              <a:solidFill>
                <a:srgbClr val="1F4E79"/>
              </a:solidFill>
              <a:latin typeface="Century Gothic" panose="020B0502020202020204" pitchFamily="34" charset="0"/>
            </a:endParaRPr>
          </a:p>
        </p:txBody>
      </p:sp>
      <p:grpSp>
        <p:nvGrpSpPr>
          <p:cNvPr id="4" name="Group 3">
            <a:extLst>
              <a:ext uri="{FF2B5EF4-FFF2-40B4-BE49-F238E27FC236}">
                <a16:creationId xmlns:a16="http://schemas.microsoft.com/office/drawing/2014/main" id="{EBEF8E6C-1B6C-45A2-A3F9-6F98ADEC06E0}"/>
              </a:ext>
            </a:extLst>
          </p:cNvPr>
          <p:cNvGrpSpPr/>
          <p:nvPr/>
        </p:nvGrpSpPr>
        <p:grpSpPr>
          <a:xfrm>
            <a:off x="195373" y="76201"/>
            <a:ext cx="2164600" cy="3067050"/>
            <a:chOff x="685800" y="2406849"/>
            <a:chExt cx="2609850" cy="3784402"/>
          </a:xfrm>
        </p:grpSpPr>
        <p:pic>
          <p:nvPicPr>
            <p:cNvPr id="1026" name="Picture 2" descr="Image result for buzzing bee">
              <a:extLst>
                <a:ext uri="{FF2B5EF4-FFF2-40B4-BE49-F238E27FC236}">
                  <a16:creationId xmlns:a16="http://schemas.microsoft.com/office/drawing/2014/main" id="{0C830AA4-08D5-4CFD-9588-0AD899CAA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Alternate Process 1">
              <a:extLst>
                <a:ext uri="{FF2B5EF4-FFF2-40B4-BE49-F238E27FC236}">
                  <a16:creationId xmlns:a16="http://schemas.microsoft.com/office/drawing/2014/main" id="{8E369C93-0D8E-4C18-8D53-DD74C938EC8F}"/>
                </a:ext>
              </a:extLst>
            </p:cNvPr>
            <p:cNvSpPr/>
            <p:nvPr/>
          </p:nvSpPr>
          <p:spPr>
            <a:xfrm>
              <a:off x="685800"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grpSp>
      <p:grpSp>
        <p:nvGrpSpPr>
          <p:cNvPr id="5" name="Group 4">
            <a:extLst>
              <a:ext uri="{FF2B5EF4-FFF2-40B4-BE49-F238E27FC236}">
                <a16:creationId xmlns:a16="http://schemas.microsoft.com/office/drawing/2014/main" id="{C326B7C0-4B3E-4CB4-BE11-2B67417D9B7C}"/>
              </a:ext>
            </a:extLst>
          </p:cNvPr>
          <p:cNvGrpSpPr/>
          <p:nvPr/>
        </p:nvGrpSpPr>
        <p:grpSpPr>
          <a:xfrm>
            <a:off x="7500456" y="91679"/>
            <a:ext cx="2235571" cy="3051572"/>
            <a:chOff x="9210675" y="2406849"/>
            <a:chExt cx="2609850" cy="3784402"/>
          </a:xfrm>
        </p:grpSpPr>
        <p:pic>
          <p:nvPicPr>
            <p:cNvPr id="1028" name="Picture 4" descr="Image result for hissing snake clipart">
              <a:extLst>
                <a:ext uri="{FF2B5EF4-FFF2-40B4-BE49-F238E27FC236}">
                  <a16:creationId xmlns:a16="http://schemas.microsoft.com/office/drawing/2014/main" id="{E66B200C-075E-427F-AA9F-CB240246A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17" name="Flowchart: Alternate Process 16">
              <a:extLst>
                <a:ext uri="{FF2B5EF4-FFF2-40B4-BE49-F238E27FC236}">
                  <a16:creationId xmlns:a16="http://schemas.microsoft.com/office/drawing/2014/main" id="{2CF3683D-F4B6-46E5-B0A2-FF714FEAD3AA}"/>
                </a:ext>
              </a:extLst>
            </p:cNvPr>
            <p:cNvSpPr/>
            <p:nvPr/>
          </p:nvSpPr>
          <p:spPr>
            <a:xfrm>
              <a:off x="9210675"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grpSp>
      <p:sp>
        <p:nvSpPr>
          <p:cNvPr id="18" name="Rectangle 17">
            <a:extLst>
              <a:ext uri="{FF2B5EF4-FFF2-40B4-BE49-F238E27FC236}">
                <a16:creationId xmlns:a16="http://schemas.microsoft.com/office/drawing/2014/main" id="{084C9D57-A08B-472D-BA09-393938162BBA}"/>
              </a:ext>
            </a:extLst>
          </p:cNvPr>
          <p:cNvSpPr/>
          <p:nvPr/>
        </p:nvSpPr>
        <p:spPr>
          <a:xfrm>
            <a:off x="10039040" y="3970765"/>
            <a:ext cx="2007281" cy="923330"/>
          </a:xfrm>
          <a:prstGeom prst="rect">
            <a:avLst/>
          </a:prstGeom>
        </p:spPr>
        <p:txBody>
          <a:bodyPr wrap="none">
            <a:spAutoFit/>
          </a:bodyPr>
          <a:lstStyle/>
          <a:p>
            <a:pPr algn="ctr"/>
            <a:r>
              <a:rPr lang="en-GB" sz="5400" dirty="0">
                <a:solidFill>
                  <a:srgbClr val="EEC100"/>
                </a:solidFill>
                <a:latin typeface="Century Gothic" panose="020B0502020202020204" pitchFamily="34" charset="0"/>
              </a:rPr>
              <a:t>s</a:t>
            </a:r>
            <a:r>
              <a:rPr lang="en-GB" sz="5400" dirty="0">
                <a:solidFill>
                  <a:srgbClr val="1F4E79"/>
                </a:solidFill>
                <a:latin typeface="Century Gothic" panose="020B0502020202020204" pitchFamily="34" charset="0"/>
              </a:rPr>
              <a:t>uper</a:t>
            </a:r>
          </a:p>
        </p:txBody>
      </p:sp>
      <p:sp>
        <p:nvSpPr>
          <p:cNvPr id="19" name="Rectangle 18">
            <a:extLst>
              <a:ext uri="{FF2B5EF4-FFF2-40B4-BE49-F238E27FC236}">
                <a16:creationId xmlns:a16="http://schemas.microsoft.com/office/drawing/2014/main" id="{B2CECAC4-B73D-4686-8C29-33EA7728FDC8}"/>
              </a:ext>
            </a:extLst>
          </p:cNvPr>
          <p:cNvSpPr/>
          <p:nvPr/>
        </p:nvSpPr>
        <p:spPr>
          <a:xfrm>
            <a:off x="6748717" y="4702936"/>
            <a:ext cx="3754554"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intere</a:t>
            </a:r>
            <a:r>
              <a:rPr lang="en-GB" sz="5400" dirty="0" err="1">
                <a:solidFill>
                  <a:srgbClr val="EEC100"/>
                </a:solidFill>
                <a:latin typeface="Century Gothic" panose="020B0502020202020204" pitchFamily="34" charset="0"/>
              </a:rPr>
              <a:t>ss</a:t>
            </a:r>
            <a:r>
              <a:rPr lang="en-GB" sz="5400" dirty="0" err="1">
                <a:solidFill>
                  <a:srgbClr val="1F4E79"/>
                </a:solidFill>
                <a:latin typeface="Century Gothic" panose="020B0502020202020204" pitchFamily="34" charset="0"/>
              </a:rPr>
              <a:t>ant</a:t>
            </a:r>
            <a:endParaRPr lang="en-GB" sz="5400" dirty="0">
              <a:solidFill>
                <a:srgbClr val="1F4E79"/>
              </a:solidFill>
              <a:latin typeface="Century Gothic" panose="020B0502020202020204" pitchFamily="34" charset="0"/>
            </a:endParaRPr>
          </a:p>
        </p:txBody>
      </p:sp>
      <p:sp>
        <p:nvSpPr>
          <p:cNvPr id="20" name="Rectangle 19">
            <a:extLst>
              <a:ext uri="{FF2B5EF4-FFF2-40B4-BE49-F238E27FC236}">
                <a16:creationId xmlns:a16="http://schemas.microsoft.com/office/drawing/2014/main" id="{3FAE5D11-1745-47D9-B2AF-9B3AF4436481}"/>
              </a:ext>
            </a:extLst>
          </p:cNvPr>
          <p:cNvSpPr/>
          <p:nvPr/>
        </p:nvSpPr>
        <p:spPr>
          <a:xfrm>
            <a:off x="10813608" y="3261280"/>
            <a:ext cx="904415" cy="923330"/>
          </a:xfrm>
          <a:prstGeom prst="rect">
            <a:avLst/>
          </a:prstGeom>
        </p:spPr>
        <p:txBody>
          <a:bodyPr wrap="none">
            <a:spAutoFit/>
          </a:bodyPr>
          <a:lstStyle/>
          <a:p>
            <a:pPr algn="ctr"/>
            <a:r>
              <a:rPr lang="en-GB" sz="5400" dirty="0">
                <a:solidFill>
                  <a:srgbClr val="1F4E79"/>
                </a:solidFill>
                <a:latin typeface="Century Gothic" panose="020B0502020202020204" pitchFamily="34" charset="0"/>
              </a:rPr>
              <a:t>e</a:t>
            </a:r>
            <a:r>
              <a:rPr lang="en-GB" sz="5400" dirty="0">
                <a:solidFill>
                  <a:srgbClr val="EEC100"/>
                </a:solidFill>
                <a:latin typeface="Century Gothic" panose="020B0502020202020204" pitchFamily="34" charset="0"/>
              </a:rPr>
              <a:t>s</a:t>
            </a:r>
          </a:p>
        </p:txBody>
      </p:sp>
      <p:sp>
        <p:nvSpPr>
          <p:cNvPr id="21" name="Rectangle 20">
            <a:extLst>
              <a:ext uri="{FF2B5EF4-FFF2-40B4-BE49-F238E27FC236}">
                <a16:creationId xmlns:a16="http://schemas.microsoft.com/office/drawing/2014/main" id="{64475610-CE0A-43CF-BF0D-8ECC806F3E61}"/>
              </a:ext>
            </a:extLst>
          </p:cNvPr>
          <p:cNvSpPr/>
          <p:nvPr/>
        </p:nvSpPr>
        <p:spPr>
          <a:xfrm>
            <a:off x="6132650" y="3960405"/>
            <a:ext cx="1042273" cy="923330"/>
          </a:xfrm>
          <a:prstGeom prst="rect">
            <a:avLst/>
          </a:prstGeom>
        </p:spPr>
        <p:txBody>
          <a:bodyPr wrap="non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ie</a:t>
            </a:r>
            <a:endParaRPr lang="en-GB" sz="5400" dirty="0">
              <a:solidFill>
                <a:srgbClr val="1F4E79"/>
              </a:solidFill>
              <a:latin typeface="Century Gothic" panose="020B0502020202020204" pitchFamily="34" charset="0"/>
            </a:endParaRPr>
          </a:p>
        </p:txBody>
      </p:sp>
      <p:grpSp>
        <p:nvGrpSpPr>
          <p:cNvPr id="22" name="Group 21">
            <a:extLst>
              <a:ext uri="{FF2B5EF4-FFF2-40B4-BE49-F238E27FC236}">
                <a16:creationId xmlns:a16="http://schemas.microsoft.com/office/drawing/2014/main" id="{3B9BA509-D32E-4834-BF4B-D943E4E0B71B}"/>
              </a:ext>
            </a:extLst>
          </p:cNvPr>
          <p:cNvGrpSpPr/>
          <p:nvPr/>
        </p:nvGrpSpPr>
        <p:grpSpPr>
          <a:xfrm>
            <a:off x="2496418" y="76201"/>
            <a:ext cx="2164600" cy="3067050"/>
            <a:chOff x="685800" y="2406849"/>
            <a:chExt cx="2609850" cy="3784402"/>
          </a:xfrm>
        </p:grpSpPr>
        <p:pic>
          <p:nvPicPr>
            <p:cNvPr id="23" name="Picture 2" descr="Image result for buzzing bee">
              <a:extLst>
                <a:ext uri="{FF2B5EF4-FFF2-40B4-BE49-F238E27FC236}">
                  <a16:creationId xmlns:a16="http://schemas.microsoft.com/office/drawing/2014/main" id="{4E295026-5104-435A-8F16-58B8FBA72B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extLst>
              <a:ext uri="{909E8E84-426E-40DD-AFC4-6F175D3DCCD1}">
                <a14:hiddenFill xmlns:a14="http://schemas.microsoft.com/office/drawing/2010/main">
                  <a:solidFill>
                    <a:srgbClr val="FFFFFF"/>
                  </a:solidFill>
                </a14:hiddenFill>
              </a:ext>
            </a:extLst>
          </p:spPr>
        </p:pic>
        <p:sp>
          <p:nvSpPr>
            <p:cNvPr id="24" name="Flowchart: Alternate Process 23">
              <a:extLst>
                <a:ext uri="{FF2B5EF4-FFF2-40B4-BE49-F238E27FC236}">
                  <a16:creationId xmlns:a16="http://schemas.microsoft.com/office/drawing/2014/main" id="{1A461AA5-B46B-4F8E-93D4-13FBC2287FF4}"/>
                </a:ext>
              </a:extLst>
            </p:cNvPr>
            <p:cNvSpPr/>
            <p:nvPr/>
          </p:nvSpPr>
          <p:spPr>
            <a:xfrm>
              <a:off x="685800"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grpSp>
      <p:grpSp>
        <p:nvGrpSpPr>
          <p:cNvPr id="25" name="Group 24">
            <a:extLst>
              <a:ext uri="{FF2B5EF4-FFF2-40B4-BE49-F238E27FC236}">
                <a16:creationId xmlns:a16="http://schemas.microsoft.com/office/drawing/2014/main" id="{D2D17C1F-9A2B-4363-BEE2-BB1BB1998943}"/>
              </a:ext>
            </a:extLst>
          </p:cNvPr>
          <p:cNvGrpSpPr/>
          <p:nvPr/>
        </p:nvGrpSpPr>
        <p:grpSpPr>
          <a:xfrm>
            <a:off x="9852670" y="71306"/>
            <a:ext cx="2235571" cy="3051572"/>
            <a:chOff x="9210675" y="2406849"/>
            <a:chExt cx="2609850" cy="3784402"/>
          </a:xfrm>
        </p:grpSpPr>
        <p:pic>
          <p:nvPicPr>
            <p:cNvPr id="26" name="Picture 4" descr="Image result for hissing snake clipart">
              <a:extLst>
                <a:ext uri="{FF2B5EF4-FFF2-40B4-BE49-F238E27FC236}">
                  <a16:creationId xmlns:a16="http://schemas.microsoft.com/office/drawing/2014/main" id="{A9F21A24-4F97-480E-94C1-B4957C16C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27" name="Flowchart: Alternate Process 26">
              <a:extLst>
                <a:ext uri="{FF2B5EF4-FFF2-40B4-BE49-F238E27FC236}">
                  <a16:creationId xmlns:a16="http://schemas.microsoft.com/office/drawing/2014/main" id="{0CAAEBB1-E90C-4487-BDC8-D7EDC121B8C0}"/>
                </a:ext>
              </a:extLst>
            </p:cNvPr>
            <p:cNvSpPr/>
            <p:nvPr/>
          </p:nvSpPr>
          <p:spPr>
            <a:xfrm>
              <a:off x="9210675"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8" name="Rectangle 27">
            <a:extLst>
              <a:ext uri="{FF2B5EF4-FFF2-40B4-BE49-F238E27FC236}">
                <a16:creationId xmlns:a16="http://schemas.microsoft.com/office/drawing/2014/main" id="{280CB416-56D2-46D7-883E-C2E1CDF32524}"/>
              </a:ext>
            </a:extLst>
          </p:cNvPr>
          <p:cNvSpPr/>
          <p:nvPr/>
        </p:nvSpPr>
        <p:spPr>
          <a:xfrm>
            <a:off x="5002102" y="350907"/>
            <a:ext cx="2305439" cy="923330"/>
          </a:xfrm>
          <a:prstGeom prst="rect">
            <a:avLst/>
          </a:prstGeom>
        </p:spPr>
        <p:txBody>
          <a:bodyPr wrap="none">
            <a:spAutoFit/>
          </a:bodyPr>
          <a:lstStyle/>
          <a:p>
            <a:pPr algn="ctr"/>
            <a:r>
              <a:rPr lang="en-GB" sz="5400" b="1" dirty="0">
                <a:solidFill>
                  <a:srgbClr val="1F4E79"/>
                </a:solidFill>
                <a:latin typeface="Century Gothic" panose="020B0502020202020204" pitchFamily="34" charset="0"/>
              </a:rPr>
              <a:t>Snap?</a:t>
            </a:r>
          </a:p>
        </p:txBody>
      </p:sp>
      <p:sp>
        <p:nvSpPr>
          <p:cNvPr id="29" name="Rectangle 28">
            <a:extLst>
              <a:ext uri="{FF2B5EF4-FFF2-40B4-BE49-F238E27FC236}">
                <a16:creationId xmlns:a16="http://schemas.microsoft.com/office/drawing/2014/main" id="{4BDE6F15-12E6-4E42-AD0E-BB4B1BB99B78}"/>
              </a:ext>
            </a:extLst>
          </p:cNvPr>
          <p:cNvSpPr/>
          <p:nvPr/>
        </p:nvSpPr>
        <p:spPr>
          <a:xfrm>
            <a:off x="4863680" y="1241367"/>
            <a:ext cx="1414170" cy="1754326"/>
          </a:xfrm>
          <a:prstGeom prst="rect">
            <a:avLst/>
          </a:prstGeom>
        </p:spPr>
        <p:txBody>
          <a:bodyPr wrap="none">
            <a:spAutoFit/>
          </a:bodyPr>
          <a:lstStyle/>
          <a:p>
            <a:pPr algn="ctr"/>
            <a:r>
              <a:rPr lang="en-GB" sz="3600" dirty="0" err="1">
                <a:solidFill>
                  <a:srgbClr val="1F4E79"/>
                </a:solidFill>
                <a:latin typeface="Century Gothic" panose="020B0502020202020204" pitchFamily="34" charset="0"/>
              </a:rPr>
              <a:t>Ja</a:t>
            </a:r>
            <a:r>
              <a:rPr lang="en-GB" sz="3600" dirty="0">
                <a:solidFill>
                  <a:srgbClr val="1F4E79"/>
                </a:solidFill>
                <a:latin typeface="Century Gothic" panose="020B0502020202020204" pitchFamily="34" charset="0"/>
              </a:rPr>
              <a:t> </a:t>
            </a:r>
          </a:p>
          <a:p>
            <a:pPr algn="ctr"/>
            <a:r>
              <a:rPr lang="en-GB" sz="3600" dirty="0" err="1">
                <a:solidFill>
                  <a:srgbClr val="1F4E79"/>
                </a:solidFill>
                <a:latin typeface="Century Gothic" panose="020B0502020202020204" pitchFamily="34" charset="0"/>
              </a:rPr>
              <a:t>oder</a:t>
            </a:r>
            <a:endParaRPr lang="en-GB" sz="3600" dirty="0">
              <a:solidFill>
                <a:srgbClr val="1F4E79"/>
              </a:solidFill>
              <a:latin typeface="Century Gothic" panose="020B0502020202020204" pitchFamily="34" charset="0"/>
            </a:endParaRPr>
          </a:p>
          <a:p>
            <a:pPr algn="ctr"/>
            <a:r>
              <a:rPr lang="en-GB" sz="3600" dirty="0" err="1">
                <a:solidFill>
                  <a:srgbClr val="1F4E79"/>
                </a:solidFill>
                <a:latin typeface="Century Gothic" panose="020B0502020202020204" pitchFamily="34" charset="0"/>
              </a:rPr>
              <a:t>nein</a:t>
            </a:r>
            <a:r>
              <a:rPr lang="en-GB" sz="3600" dirty="0">
                <a:solidFill>
                  <a:srgbClr val="1F4E79"/>
                </a:solidFill>
                <a:latin typeface="Century Gothic" panose="020B0502020202020204" pitchFamily="34" charset="0"/>
              </a:rPr>
              <a:t>?</a:t>
            </a:r>
          </a:p>
        </p:txBody>
      </p:sp>
      <p:sp>
        <p:nvSpPr>
          <p:cNvPr id="30" name="Rectangle 29">
            <a:extLst>
              <a:ext uri="{FF2B5EF4-FFF2-40B4-BE49-F238E27FC236}">
                <a16:creationId xmlns:a16="http://schemas.microsoft.com/office/drawing/2014/main" id="{58FD6107-4AA2-4812-8BF6-B20653B811CB}"/>
              </a:ext>
            </a:extLst>
          </p:cNvPr>
          <p:cNvSpPr/>
          <p:nvPr/>
        </p:nvSpPr>
        <p:spPr>
          <a:xfrm>
            <a:off x="3842179" y="3234943"/>
            <a:ext cx="2545890"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Fu</a:t>
            </a:r>
            <a:r>
              <a:rPr lang="en-GB" sz="5400" dirty="0" err="1">
                <a:solidFill>
                  <a:srgbClr val="EEC100"/>
                </a:solidFill>
                <a:latin typeface="Century Gothic" panose="020B0502020202020204" pitchFamily="34" charset="0"/>
              </a:rPr>
              <a:t>ß</a:t>
            </a:r>
            <a:r>
              <a:rPr lang="en-GB" sz="5400" dirty="0" err="1">
                <a:solidFill>
                  <a:srgbClr val="1F4E79"/>
                </a:solidFill>
                <a:latin typeface="Century Gothic" panose="020B0502020202020204" pitchFamily="34" charset="0"/>
              </a:rPr>
              <a:t>ball</a:t>
            </a:r>
            <a:endParaRPr lang="en-GB" sz="5400" dirty="0">
              <a:solidFill>
                <a:srgbClr val="1F4E79"/>
              </a:solidFill>
              <a:latin typeface="Century Gothic" panose="020B0502020202020204" pitchFamily="34" charset="0"/>
            </a:endParaRPr>
          </a:p>
        </p:txBody>
      </p:sp>
      <p:sp>
        <p:nvSpPr>
          <p:cNvPr id="31" name="Rectangle 30">
            <a:extLst>
              <a:ext uri="{FF2B5EF4-FFF2-40B4-BE49-F238E27FC236}">
                <a16:creationId xmlns:a16="http://schemas.microsoft.com/office/drawing/2014/main" id="{AEF5165A-040F-4EC5-93EA-6D1A7D9E0533}"/>
              </a:ext>
            </a:extLst>
          </p:cNvPr>
          <p:cNvSpPr/>
          <p:nvPr/>
        </p:nvSpPr>
        <p:spPr>
          <a:xfrm>
            <a:off x="-288922" y="3970765"/>
            <a:ext cx="3616652" cy="923330"/>
          </a:xfrm>
          <a:prstGeom prst="rect">
            <a:avLst/>
          </a:prstGeom>
        </p:spPr>
        <p:txBody>
          <a:bodyPr wrap="square">
            <a:spAutoFit/>
          </a:bodyPr>
          <a:lstStyle/>
          <a:p>
            <a:pPr algn="ctr"/>
            <a:r>
              <a:rPr lang="en-GB" sz="5400" dirty="0" err="1">
                <a:solidFill>
                  <a:srgbClr val="1F4E79"/>
                </a:solidFill>
                <a:latin typeface="Century Gothic" panose="020B0502020202020204" pitchFamily="34" charset="0"/>
              </a:rPr>
              <a:t>hei</a:t>
            </a:r>
            <a:r>
              <a:rPr lang="en-GB" sz="5400" dirty="0" err="1">
                <a:solidFill>
                  <a:srgbClr val="EEC100"/>
                </a:solidFill>
                <a:latin typeface="Century Gothic" panose="020B0502020202020204" pitchFamily="34" charset="0"/>
              </a:rPr>
              <a:t>ß</a:t>
            </a:r>
            <a:r>
              <a:rPr lang="en-GB" sz="5400" dirty="0" err="1">
                <a:solidFill>
                  <a:srgbClr val="1F4E79"/>
                </a:solidFill>
                <a:latin typeface="Century Gothic" panose="020B0502020202020204" pitchFamily="34" charset="0"/>
              </a:rPr>
              <a:t>en</a:t>
            </a:r>
            <a:endParaRPr lang="en-GB" sz="5400" dirty="0">
              <a:solidFill>
                <a:srgbClr val="1F4E79"/>
              </a:solidFill>
              <a:latin typeface="Century Gothic" panose="020B0502020202020204" pitchFamily="34" charset="0"/>
            </a:endParaRPr>
          </a:p>
        </p:txBody>
      </p:sp>
      <p:sp>
        <p:nvSpPr>
          <p:cNvPr id="32" name="Rectangle 31">
            <a:extLst>
              <a:ext uri="{FF2B5EF4-FFF2-40B4-BE49-F238E27FC236}">
                <a16:creationId xmlns:a16="http://schemas.microsoft.com/office/drawing/2014/main" id="{1169DF25-5C2F-4D21-B5DC-4FE9EF4FFE9C}"/>
              </a:ext>
            </a:extLst>
          </p:cNvPr>
          <p:cNvSpPr/>
          <p:nvPr/>
        </p:nvSpPr>
        <p:spPr>
          <a:xfrm>
            <a:off x="7436645" y="3958291"/>
            <a:ext cx="2510802" cy="923330"/>
          </a:xfrm>
          <a:prstGeom prst="rect">
            <a:avLst/>
          </a:prstGeom>
        </p:spPr>
        <p:txBody>
          <a:bodyPr wrap="square">
            <a:spAutoFit/>
          </a:bodyPr>
          <a:lstStyle/>
          <a:p>
            <a:pPr algn="ctr"/>
            <a:r>
              <a:rPr lang="en-GB" sz="5400" dirty="0" err="1">
                <a:solidFill>
                  <a:srgbClr val="1F4E79"/>
                </a:solidFill>
                <a:latin typeface="Century Gothic" panose="020B0502020202020204" pitchFamily="34" charset="0"/>
              </a:rPr>
              <a:t>la</a:t>
            </a:r>
            <a:r>
              <a:rPr lang="en-GB" sz="5400" dirty="0" err="1">
                <a:solidFill>
                  <a:srgbClr val="EEC100"/>
                </a:solidFill>
                <a:latin typeface="Century Gothic" panose="020B0502020202020204" pitchFamily="34" charset="0"/>
              </a:rPr>
              <a:t>ss</a:t>
            </a:r>
            <a:r>
              <a:rPr lang="en-GB" sz="5400" dirty="0" err="1">
                <a:solidFill>
                  <a:srgbClr val="1F4E79"/>
                </a:solidFill>
                <a:latin typeface="Century Gothic" panose="020B0502020202020204" pitchFamily="34" charset="0"/>
              </a:rPr>
              <a:t>en</a:t>
            </a:r>
            <a:endParaRPr lang="en-GB" sz="5400" dirty="0">
              <a:solidFill>
                <a:srgbClr val="1F4E79"/>
              </a:solidFill>
              <a:latin typeface="Century Gothic" panose="020B0502020202020204" pitchFamily="34" charset="0"/>
            </a:endParaRPr>
          </a:p>
        </p:txBody>
      </p:sp>
      <p:sp>
        <p:nvSpPr>
          <p:cNvPr id="33" name="Rectangle 32">
            <a:extLst>
              <a:ext uri="{FF2B5EF4-FFF2-40B4-BE49-F238E27FC236}">
                <a16:creationId xmlns:a16="http://schemas.microsoft.com/office/drawing/2014/main" id="{41CF573F-6BEE-47C4-B490-D434C3A495D1}"/>
              </a:ext>
            </a:extLst>
          </p:cNvPr>
          <p:cNvSpPr/>
          <p:nvPr/>
        </p:nvSpPr>
        <p:spPr>
          <a:xfrm>
            <a:off x="9341226" y="5381123"/>
            <a:ext cx="2488182"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Ge</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etz</a:t>
            </a:r>
            <a:endParaRPr lang="en-GB" sz="5400" dirty="0">
              <a:solidFill>
                <a:srgbClr val="1F4E79"/>
              </a:solidFill>
              <a:latin typeface="Century Gothic" panose="020B0502020202020204" pitchFamily="34" charset="0"/>
            </a:endParaRPr>
          </a:p>
        </p:txBody>
      </p:sp>
      <p:sp>
        <p:nvSpPr>
          <p:cNvPr id="34" name="Rectangle 33">
            <a:extLst>
              <a:ext uri="{FF2B5EF4-FFF2-40B4-BE49-F238E27FC236}">
                <a16:creationId xmlns:a16="http://schemas.microsoft.com/office/drawing/2014/main" id="{BC252956-738B-469A-B40A-356B30FD02BD}"/>
              </a:ext>
            </a:extLst>
          </p:cNvPr>
          <p:cNvSpPr/>
          <p:nvPr/>
        </p:nvSpPr>
        <p:spPr>
          <a:xfrm>
            <a:off x="3240731" y="4673646"/>
            <a:ext cx="3345562" cy="923330"/>
          </a:xfrm>
          <a:prstGeom prst="rect">
            <a:avLst/>
          </a:prstGeom>
        </p:spPr>
        <p:txBody>
          <a:bodyPr wrap="square">
            <a:spAutoFit/>
          </a:bodyPr>
          <a:lstStyle/>
          <a:p>
            <a:pPr algn="ctr"/>
            <a:r>
              <a:rPr lang="en-GB" sz="5400" dirty="0" err="1">
                <a:solidFill>
                  <a:srgbClr val="1F4E79"/>
                </a:solidFill>
                <a:latin typeface="Century Gothic" panose="020B0502020202020204" pitchFamily="34" charset="0"/>
              </a:rPr>
              <a:t>lang</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am</a:t>
            </a:r>
            <a:endParaRPr lang="en-GB" sz="5400" dirty="0">
              <a:solidFill>
                <a:srgbClr val="1F4E79"/>
              </a:solidFill>
              <a:latin typeface="Century Gothic" panose="020B0502020202020204" pitchFamily="34" charset="0"/>
            </a:endParaRPr>
          </a:p>
        </p:txBody>
      </p:sp>
      <p:sp>
        <p:nvSpPr>
          <p:cNvPr id="35" name="Rectangle 34">
            <a:extLst>
              <a:ext uri="{FF2B5EF4-FFF2-40B4-BE49-F238E27FC236}">
                <a16:creationId xmlns:a16="http://schemas.microsoft.com/office/drawing/2014/main" id="{532F6CEA-C0EE-4B3A-964E-0134D6CF843D}"/>
              </a:ext>
            </a:extLst>
          </p:cNvPr>
          <p:cNvSpPr/>
          <p:nvPr/>
        </p:nvSpPr>
        <p:spPr>
          <a:xfrm>
            <a:off x="8636993" y="3242246"/>
            <a:ext cx="2392307" cy="923330"/>
          </a:xfrm>
          <a:prstGeom prst="rect">
            <a:avLst/>
          </a:prstGeom>
        </p:spPr>
        <p:txBody>
          <a:bodyPr wrap="squar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atz</a:t>
            </a:r>
            <a:endParaRPr lang="en-GB" sz="5400" i="1" dirty="0">
              <a:solidFill>
                <a:srgbClr val="1F4E79"/>
              </a:solidFill>
              <a:latin typeface="Century Gothic" panose="020B0502020202020204" pitchFamily="34" charset="0"/>
            </a:endParaRPr>
          </a:p>
        </p:txBody>
      </p:sp>
      <p:sp>
        <p:nvSpPr>
          <p:cNvPr id="36" name="Rectangle 35">
            <a:extLst>
              <a:ext uri="{FF2B5EF4-FFF2-40B4-BE49-F238E27FC236}">
                <a16:creationId xmlns:a16="http://schemas.microsoft.com/office/drawing/2014/main" id="{FD2D84EF-EE28-46D1-95C8-4BC0E33894E6}"/>
              </a:ext>
            </a:extLst>
          </p:cNvPr>
          <p:cNvSpPr/>
          <p:nvPr/>
        </p:nvSpPr>
        <p:spPr>
          <a:xfrm>
            <a:off x="6290001" y="3216378"/>
            <a:ext cx="2789732" cy="923330"/>
          </a:xfrm>
          <a:prstGeom prst="rect">
            <a:avLst/>
          </a:prstGeom>
        </p:spPr>
        <p:txBody>
          <a:bodyPr wrap="square">
            <a:spAutoFit/>
          </a:bodyPr>
          <a:lstStyle/>
          <a:p>
            <a:pPr algn="ctr"/>
            <a:r>
              <a:rPr lang="en-GB" sz="5400" dirty="0" err="1">
                <a:solidFill>
                  <a:srgbClr val="1F4E79"/>
                </a:solidFill>
                <a:latin typeface="Century Gothic" panose="020B0502020202020204" pitchFamily="34" charset="0"/>
              </a:rPr>
              <a:t>rei</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en</a:t>
            </a:r>
            <a:endParaRPr lang="en-GB" sz="5400" dirty="0">
              <a:solidFill>
                <a:srgbClr val="1F4E79"/>
              </a:solidFill>
              <a:latin typeface="Century Gothic" panose="020B0502020202020204" pitchFamily="34" charset="0"/>
            </a:endParaRPr>
          </a:p>
        </p:txBody>
      </p:sp>
      <p:sp>
        <p:nvSpPr>
          <p:cNvPr id="37" name="Rectangle 36">
            <a:extLst>
              <a:ext uri="{FF2B5EF4-FFF2-40B4-BE49-F238E27FC236}">
                <a16:creationId xmlns:a16="http://schemas.microsoft.com/office/drawing/2014/main" id="{25405B3C-205C-4496-83DD-2A47ECCBB0F2}"/>
              </a:ext>
            </a:extLst>
          </p:cNvPr>
          <p:cNvSpPr/>
          <p:nvPr/>
        </p:nvSpPr>
        <p:spPr>
          <a:xfrm>
            <a:off x="670526" y="5379573"/>
            <a:ext cx="1802096" cy="923330"/>
          </a:xfrm>
          <a:prstGeom prst="rect">
            <a:avLst/>
          </a:prstGeom>
        </p:spPr>
        <p:txBody>
          <a:bodyPr wrap="non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eite</a:t>
            </a:r>
            <a:endParaRPr lang="en-GB" sz="5400" dirty="0">
              <a:solidFill>
                <a:srgbClr val="1F4E79"/>
              </a:solidFill>
              <a:latin typeface="Century Gothic" panose="020B0502020202020204" pitchFamily="34" charset="0"/>
            </a:endParaRPr>
          </a:p>
        </p:txBody>
      </p:sp>
      <p:sp>
        <p:nvSpPr>
          <p:cNvPr id="3" name="Rectangle 2">
            <a:extLst>
              <a:ext uri="{FF2B5EF4-FFF2-40B4-BE49-F238E27FC236}">
                <a16:creationId xmlns:a16="http://schemas.microsoft.com/office/drawing/2014/main" id="{4165CA95-C00B-4138-A9FE-5DCDF4648793}"/>
              </a:ext>
            </a:extLst>
          </p:cNvPr>
          <p:cNvSpPr/>
          <p:nvPr/>
        </p:nvSpPr>
        <p:spPr>
          <a:xfrm>
            <a:off x="3842179" y="3353838"/>
            <a:ext cx="2617484" cy="73277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81EE6A4C-C5AD-4865-96BE-01AECF2824F8}"/>
              </a:ext>
            </a:extLst>
          </p:cNvPr>
          <p:cNvSpPr/>
          <p:nvPr/>
        </p:nvSpPr>
        <p:spPr>
          <a:xfrm>
            <a:off x="7565061" y="4101175"/>
            <a:ext cx="2392307" cy="742345"/>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501A2203-2B9D-4BF5-9619-4902FFBA6154}"/>
              </a:ext>
            </a:extLst>
          </p:cNvPr>
          <p:cNvSpPr/>
          <p:nvPr/>
        </p:nvSpPr>
        <p:spPr>
          <a:xfrm>
            <a:off x="278128" y="4087807"/>
            <a:ext cx="2461913"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833F01FA-5E37-4391-B30B-83ADA3AF8179}"/>
              </a:ext>
            </a:extLst>
          </p:cNvPr>
          <p:cNvSpPr/>
          <p:nvPr/>
        </p:nvSpPr>
        <p:spPr>
          <a:xfrm>
            <a:off x="9355635" y="5517168"/>
            <a:ext cx="2478415" cy="710858"/>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3" name="Picture 2" descr="Image result for tick clipart">
            <a:extLst>
              <a:ext uri="{FF2B5EF4-FFF2-40B4-BE49-F238E27FC236}">
                <a16:creationId xmlns:a16="http://schemas.microsoft.com/office/drawing/2014/main" id="{03EC630D-634A-4405-AD64-98CA84BE0C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964"/>
          <a:stretch/>
        </p:blipFill>
        <p:spPr bwMode="auto">
          <a:xfrm>
            <a:off x="6347900" y="1563935"/>
            <a:ext cx="965218" cy="96401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tick clipart">
            <a:extLst>
              <a:ext uri="{FF2B5EF4-FFF2-40B4-BE49-F238E27FC236}">
                <a16:creationId xmlns:a16="http://schemas.microsoft.com/office/drawing/2014/main" id="{05F3D1ED-0E4B-4386-B19F-08F40936D9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699"/>
          <a:stretch/>
        </p:blipFill>
        <p:spPr bwMode="auto">
          <a:xfrm>
            <a:off x="6307455" y="1563935"/>
            <a:ext cx="898024" cy="957764"/>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BCFEE84F-696E-4C39-8560-B385C4AE0016}"/>
              </a:ext>
            </a:extLst>
          </p:cNvPr>
          <p:cNvSpPr/>
          <p:nvPr/>
        </p:nvSpPr>
        <p:spPr>
          <a:xfrm>
            <a:off x="3305377" y="4836672"/>
            <a:ext cx="3091605"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45">
            <a:extLst>
              <a:ext uri="{FF2B5EF4-FFF2-40B4-BE49-F238E27FC236}">
                <a16:creationId xmlns:a16="http://schemas.microsoft.com/office/drawing/2014/main" id="{04E0A4DE-1470-40D6-AF65-9B986C258207}"/>
              </a:ext>
            </a:extLst>
          </p:cNvPr>
          <p:cNvSpPr/>
          <p:nvPr/>
        </p:nvSpPr>
        <p:spPr>
          <a:xfrm>
            <a:off x="10017328" y="4107305"/>
            <a:ext cx="2028993" cy="731676"/>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Picture 2" descr="Image result for tick clipart">
            <a:extLst>
              <a:ext uri="{FF2B5EF4-FFF2-40B4-BE49-F238E27FC236}">
                <a16:creationId xmlns:a16="http://schemas.microsoft.com/office/drawing/2014/main" id="{E32124A7-F668-42DE-BA97-D623CF1CD1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964"/>
          <a:stretch/>
        </p:blipFill>
        <p:spPr bwMode="auto">
          <a:xfrm>
            <a:off x="6364605" y="1525834"/>
            <a:ext cx="965218" cy="96401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28E7BAAD-47F9-4D67-8710-ABA42D9A388D}"/>
              </a:ext>
            </a:extLst>
          </p:cNvPr>
          <p:cNvSpPr/>
          <p:nvPr/>
        </p:nvSpPr>
        <p:spPr>
          <a:xfrm>
            <a:off x="2791698" y="5481124"/>
            <a:ext cx="2762296"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48">
            <a:extLst>
              <a:ext uri="{FF2B5EF4-FFF2-40B4-BE49-F238E27FC236}">
                <a16:creationId xmlns:a16="http://schemas.microsoft.com/office/drawing/2014/main" id="{87437F33-3234-46C8-B414-9E2287502572}"/>
              </a:ext>
            </a:extLst>
          </p:cNvPr>
          <p:cNvSpPr/>
          <p:nvPr/>
        </p:nvSpPr>
        <p:spPr>
          <a:xfrm>
            <a:off x="6545420" y="3368828"/>
            <a:ext cx="2290471" cy="687269"/>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0" name="Picture 4" descr="Image result for tick clipart">
            <a:extLst>
              <a:ext uri="{FF2B5EF4-FFF2-40B4-BE49-F238E27FC236}">
                <a16:creationId xmlns:a16="http://schemas.microsoft.com/office/drawing/2014/main" id="{9CC89F23-DD37-4C57-A45B-2F8D343244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699"/>
          <a:stretch/>
        </p:blipFill>
        <p:spPr bwMode="auto">
          <a:xfrm>
            <a:off x="6347900" y="1545370"/>
            <a:ext cx="898024" cy="957764"/>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8090748" y="6540355"/>
            <a:ext cx="1371600" cy="211015"/>
          </a:xfrm>
          <a:prstGeom prst="rect">
            <a:avLst/>
          </a:prstGeom>
          <a:solidFill>
            <a:srgbClr val="DAA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382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4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48"/>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4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8" grpId="0" animBg="1"/>
      <p:bldP spid="38" grpId="1" animBg="1"/>
      <p:bldP spid="41" grpId="0" animBg="1"/>
      <p:bldP spid="41" grpId="1" animBg="1"/>
      <p:bldP spid="42" grpId="0" animBg="1"/>
      <p:bldP spid="42" grpId="1" animBg="1"/>
      <p:bldP spid="45" grpId="0" animBg="1"/>
      <p:bldP spid="45" grpId="1" animBg="1"/>
      <p:bldP spid="46" grpId="0" animBg="1"/>
      <p:bldP spid="46" grpId="1" animBg="1"/>
      <p:bldP spid="48" grpId="0" animBg="1"/>
      <p:bldP spid="48" grpId="1" animBg="1"/>
      <p:bldP spid="49" grpId="0" animBg="1"/>
      <p:bldP spid="4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5200"/>
            <a:ext cx="6807200" cy="869950"/>
          </a:xfrm>
          <a:prstGeom prst="rect">
            <a:avLst/>
          </a:prstGeom>
        </p:spPr>
      </p:pic>
      <p:sp>
        <p:nvSpPr>
          <p:cNvPr id="4" name="Title 3"/>
          <p:cNvSpPr>
            <a:spLocks noGrp="1"/>
          </p:cNvSpPr>
          <p:nvPr>
            <p:ph type="title"/>
          </p:nvPr>
        </p:nvSpPr>
        <p:spPr>
          <a:xfrm>
            <a:off x="117566" y="313762"/>
            <a:ext cx="4257040" cy="707849"/>
          </a:xfrm>
        </p:spPr>
        <p:txBody>
          <a:bodyPr>
            <a:normAutofit/>
          </a:bodyPr>
          <a:lstStyle/>
          <a:p>
            <a:r>
              <a:rPr lang="en-GB" sz="3600" b="1" dirty="0">
                <a:solidFill>
                  <a:schemeClr val="bg1"/>
                </a:solidFill>
              </a:rPr>
              <a:t>s, ss, ß</a:t>
            </a:r>
          </a:p>
        </p:txBody>
      </p:sp>
      <p:sp>
        <p:nvSpPr>
          <p:cNvPr id="2" name="TextBox 1"/>
          <p:cNvSpPr txBox="1"/>
          <p:nvPr/>
        </p:nvSpPr>
        <p:spPr>
          <a:xfrm>
            <a:off x="336884" y="1333836"/>
            <a:ext cx="11710737" cy="1261884"/>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When it comes </a:t>
            </a:r>
            <a:r>
              <a:rPr lang="en-GB" sz="2400" b="1" dirty="0">
                <a:solidFill>
                  <a:srgbClr val="1F4E79"/>
                </a:solidFill>
                <a:latin typeface="Century Gothic" panose="020B0502020202020204" pitchFamily="34" charset="0"/>
              </a:rPr>
              <a:t>before a vowel</a:t>
            </a:r>
            <a:r>
              <a:rPr lang="en-GB" sz="2400" dirty="0">
                <a:solidFill>
                  <a:srgbClr val="1F4E79"/>
                </a:solidFill>
                <a:latin typeface="Century Gothic" panose="020B0502020202020204" pitchFamily="34" charset="0"/>
              </a:rPr>
              <a:t>, 's' is pronounced like the English ‘z’.</a:t>
            </a:r>
          </a:p>
          <a:p>
            <a:r>
              <a:rPr lang="en-GB" sz="2400" dirty="0">
                <a:solidFill>
                  <a:srgbClr val="1F4E79"/>
                </a:solidFill>
                <a:latin typeface="Century Gothic" panose="020B0502020202020204" pitchFamily="34" charset="0"/>
              </a:rPr>
              <a:t>e.g. </a:t>
            </a:r>
            <a:r>
              <a:rPr lang="en-GB" sz="2400" b="1" dirty="0" err="1">
                <a:solidFill>
                  <a:srgbClr val="1F4E79"/>
                </a:solidFill>
                <a:latin typeface="Century Gothic" panose="020B0502020202020204" pitchFamily="34" charset="0"/>
              </a:rPr>
              <a:t>s</a:t>
            </a:r>
            <a:r>
              <a:rPr lang="en-GB" sz="2400" dirty="0" err="1">
                <a:solidFill>
                  <a:srgbClr val="1F4E79"/>
                </a:solidFill>
                <a:latin typeface="Century Gothic" panose="020B0502020202020204" pitchFamily="34" charset="0"/>
              </a:rPr>
              <a:t>agen</a:t>
            </a:r>
            <a:r>
              <a:rPr lang="en-GB" sz="2400" dirty="0">
                <a:solidFill>
                  <a:srgbClr val="1F4E79"/>
                </a:solidFill>
                <a:latin typeface="Century Gothic" panose="020B0502020202020204" pitchFamily="34" charset="0"/>
              </a:rPr>
              <a:t>, </a:t>
            </a:r>
            <a:r>
              <a:rPr lang="en-GB" sz="2400" b="1" dirty="0" err="1">
                <a:solidFill>
                  <a:srgbClr val="1F4E79"/>
                </a:solidFill>
                <a:latin typeface="Century Gothic" panose="020B0502020202020204" pitchFamily="34" charset="0"/>
              </a:rPr>
              <a:t>s</a:t>
            </a:r>
            <a:r>
              <a:rPr lang="en-GB" sz="2400" dirty="0" err="1">
                <a:solidFill>
                  <a:srgbClr val="1F4E79"/>
                </a:solidFill>
                <a:latin typeface="Century Gothic" panose="020B0502020202020204" pitchFamily="34" charset="0"/>
              </a:rPr>
              <a:t>ehr</a:t>
            </a:r>
            <a:r>
              <a:rPr lang="en-GB" sz="2400" dirty="0">
                <a:solidFill>
                  <a:srgbClr val="1F4E79"/>
                </a:solidFill>
                <a:latin typeface="Century Gothic" panose="020B0502020202020204" pitchFamily="34" charset="0"/>
              </a:rPr>
              <a:t>, </a:t>
            </a:r>
            <a:r>
              <a:rPr lang="en-GB" sz="2400" b="1" dirty="0">
                <a:solidFill>
                  <a:srgbClr val="1F4E79"/>
                </a:solidFill>
                <a:latin typeface="Century Gothic" panose="020B0502020202020204" pitchFamily="34" charset="0"/>
              </a:rPr>
              <a:t>s</a:t>
            </a:r>
            <a:r>
              <a:rPr lang="en-GB" sz="2400" dirty="0">
                <a:solidFill>
                  <a:srgbClr val="1F4E79"/>
                </a:solidFill>
                <a:latin typeface="Century Gothic" panose="020B0502020202020204" pitchFamily="34" charset="0"/>
              </a:rPr>
              <a:t>ein, </a:t>
            </a:r>
            <a:r>
              <a:rPr lang="en-GB" sz="2400" b="1" dirty="0" err="1">
                <a:solidFill>
                  <a:srgbClr val="1F4E79"/>
                </a:solidFill>
                <a:latin typeface="Century Gothic" panose="020B0502020202020204" pitchFamily="34" charset="0"/>
              </a:rPr>
              <a:t>s</a:t>
            </a:r>
            <a:r>
              <a:rPr lang="en-GB" sz="2400" dirty="0" err="1">
                <a:solidFill>
                  <a:srgbClr val="1F4E79"/>
                </a:solidFill>
                <a:latin typeface="Century Gothic" panose="020B0502020202020204" pitchFamily="34" charset="0"/>
              </a:rPr>
              <a:t>ie</a:t>
            </a:r>
            <a:r>
              <a:rPr lang="en-GB" sz="2400" dirty="0">
                <a:solidFill>
                  <a:srgbClr val="1F4E79"/>
                </a:solidFill>
                <a:latin typeface="Century Gothic" panose="020B0502020202020204" pitchFamily="34" charset="0"/>
              </a:rPr>
              <a:t>, </a:t>
            </a:r>
            <a:r>
              <a:rPr lang="en-GB" sz="2400" b="1" dirty="0" err="1">
                <a:solidFill>
                  <a:srgbClr val="1F4E79"/>
                </a:solidFill>
                <a:latin typeface="Century Gothic" panose="020B0502020202020204" pitchFamily="34" charset="0"/>
              </a:rPr>
              <a:t>s</a:t>
            </a:r>
            <a:r>
              <a:rPr lang="en-GB" sz="2400" dirty="0" err="1">
                <a:solidFill>
                  <a:srgbClr val="1F4E79"/>
                </a:solidFill>
                <a:latin typeface="Century Gothic" panose="020B0502020202020204" pitchFamily="34" charset="0"/>
              </a:rPr>
              <a:t>itzen</a:t>
            </a:r>
            <a:r>
              <a:rPr lang="en-GB" sz="2400" dirty="0">
                <a:solidFill>
                  <a:srgbClr val="1F4E79"/>
                </a:solidFill>
                <a:latin typeface="Century Gothic" panose="020B0502020202020204" pitchFamily="34" charset="0"/>
              </a:rPr>
              <a:t>, </a:t>
            </a:r>
            <a:r>
              <a:rPr lang="en-GB" sz="2400" b="1" dirty="0" err="1">
                <a:solidFill>
                  <a:srgbClr val="1F4E79"/>
                </a:solidFill>
                <a:latin typeface="Century Gothic" panose="020B0502020202020204" pitchFamily="34" charset="0"/>
              </a:rPr>
              <a:t>s</a:t>
            </a:r>
            <a:r>
              <a:rPr lang="en-GB" sz="2400" dirty="0" err="1">
                <a:solidFill>
                  <a:srgbClr val="1F4E79"/>
                </a:solidFill>
                <a:latin typeface="Century Gothic" panose="020B0502020202020204" pitchFamily="34" charset="0"/>
              </a:rPr>
              <a:t>ollen</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ge</a:t>
            </a:r>
            <a:r>
              <a:rPr lang="en-GB" sz="2400" b="1" dirty="0" err="1">
                <a:solidFill>
                  <a:srgbClr val="1F4E79"/>
                </a:solidFill>
                <a:latin typeface="Century Gothic" panose="020B0502020202020204" pitchFamily="34" charset="0"/>
              </a:rPr>
              <a:t>s</a:t>
            </a:r>
            <a:r>
              <a:rPr lang="en-GB" sz="2400" dirty="0" err="1">
                <a:solidFill>
                  <a:srgbClr val="1F4E79"/>
                </a:solidFill>
                <a:latin typeface="Century Gothic" panose="020B0502020202020204" pitchFamily="34" charset="0"/>
              </a:rPr>
              <a:t>und</a:t>
            </a:r>
            <a:r>
              <a:rPr lang="en-GB" sz="2400" b="1" dirty="0">
                <a:solidFill>
                  <a:srgbClr val="1F4E79"/>
                </a:solidFill>
                <a:latin typeface="Century Gothic" panose="020B0502020202020204" pitchFamily="34" charset="0"/>
              </a:rPr>
              <a:t>, s</a:t>
            </a:r>
            <a:r>
              <a:rPr lang="en-GB" sz="2400" dirty="0">
                <a:solidFill>
                  <a:srgbClr val="1F4E79"/>
                </a:solidFill>
                <a:latin typeface="Century Gothic" panose="020B0502020202020204" pitchFamily="34" charset="0"/>
              </a:rPr>
              <a:t>uper, </a:t>
            </a:r>
            <a:r>
              <a:rPr lang="en-GB" sz="2400" dirty="0" err="1">
                <a:solidFill>
                  <a:srgbClr val="1F4E79"/>
                </a:solidFill>
                <a:latin typeface="Century Gothic" panose="020B0502020202020204" pitchFamily="34" charset="0"/>
              </a:rPr>
              <a:t>Rei</a:t>
            </a:r>
            <a:r>
              <a:rPr lang="en-GB" sz="2400" b="1" dirty="0" err="1">
                <a:solidFill>
                  <a:srgbClr val="1F4E79"/>
                </a:solidFill>
                <a:latin typeface="Century Gothic" panose="020B0502020202020204" pitchFamily="34" charset="0"/>
              </a:rPr>
              <a:t>s</a:t>
            </a:r>
            <a:r>
              <a:rPr lang="en-GB" sz="2400" dirty="0" err="1">
                <a:solidFill>
                  <a:srgbClr val="1F4E79"/>
                </a:solidFill>
                <a:latin typeface="Century Gothic" panose="020B0502020202020204" pitchFamily="34" charset="0"/>
              </a:rPr>
              <a:t>e</a:t>
            </a:r>
            <a:r>
              <a:rPr lang="en-GB" sz="2400" dirty="0">
                <a:solidFill>
                  <a:srgbClr val="1F4E79"/>
                </a:solidFill>
                <a:latin typeface="Century Gothic" panose="020B0502020202020204" pitchFamily="34" charset="0"/>
              </a:rPr>
              <a:t> </a:t>
            </a:r>
            <a:br>
              <a:rPr lang="en-GB" sz="2800" dirty="0">
                <a:solidFill>
                  <a:srgbClr val="1F4E79"/>
                </a:solidFill>
                <a:latin typeface="Century Gothic" panose="020B0502020202020204" pitchFamily="34" charset="0"/>
              </a:rPr>
            </a:br>
            <a:endParaRPr lang="en-GB" sz="2800" dirty="0">
              <a:solidFill>
                <a:srgbClr val="1F4E79"/>
              </a:solidFill>
              <a:latin typeface="Century Gothic" panose="020B0502020202020204" pitchFamily="34" charset="0"/>
            </a:endParaRPr>
          </a:p>
        </p:txBody>
      </p:sp>
      <p:sp>
        <p:nvSpPr>
          <p:cNvPr id="17" name="TextBox 16">
            <a:extLst>
              <a:ext uri="{FF2B5EF4-FFF2-40B4-BE49-F238E27FC236}">
                <a16:creationId xmlns:a16="http://schemas.microsoft.com/office/drawing/2014/main" id="{7C91ABAD-02B1-46EB-994C-EA62D9CC68CF}"/>
              </a:ext>
            </a:extLst>
          </p:cNvPr>
          <p:cNvSpPr txBox="1"/>
          <p:nvPr/>
        </p:nvSpPr>
        <p:spPr>
          <a:xfrm>
            <a:off x="336884" y="2376394"/>
            <a:ext cx="11710736" cy="1200329"/>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Elsewhere, the German ‘s’, as well as all instances of ‘ss’ and ‘ß’ are pronounced like an English ‘s’.</a:t>
            </a:r>
          </a:p>
          <a:p>
            <a:r>
              <a:rPr lang="en-GB" sz="2400" dirty="0">
                <a:solidFill>
                  <a:srgbClr val="1F4E79"/>
                </a:solidFill>
                <a:latin typeface="Century Gothic" panose="020B0502020202020204" pitchFamily="34" charset="0"/>
              </a:rPr>
              <a:t>e.g. </a:t>
            </a:r>
            <a:r>
              <a:rPr lang="en-GB" sz="2400" dirty="0" err="1">
                <a:solidFill>
                  <a:srgbClr val="1F4E79"/>
                </a:solidFill>
                <a:latin typeface="Century Gothic" panose="020B0502020202020204" pitchFamily="34" charset="0"/>
              </a:rPr>
              <a:t>ein</a:t>
            </a:r>
            <a:r>
              <a:rPr lang="en-GB" sz="2400" b="1" dirty="0" err="1">
                <a:solidFill>
                  <a:srgbClr val="1F4E79"/>
                </a:solidFill>
                <a:latin typeface="Century Gothic" panose="020B0502020202020204" pitchFamily="34" charset="0"/>
              </a:rPr>
              <a:t>s</a:t>
            </a:r>
            <a:r>
              <a:rPr lang="en-GB" sz="2400" dirty="0">
                <a:solidFill>
                  <a:srgbClr val="1F4E79"/>
                </a:solidFill>
                <a:latin typeface="Century Gothic" panose="020B0502020202020204" pitchFamily="34" charset="0"/>
              </a:rPr>
              <a:t>, ha</a:t>
            </a:r>
            <a:r>
              <a:rPr lang="en-GB" sz="2400" b="1" dirty="0">
                <a:solidFill>
                  <a:srgbClr val="1F4E79"/>
                </a:solidFill>
                <a:latin typeface="Century Gothic" panose="020B0502020202020204" pitchFamily="34" charset="0"/>
              </a:rPr>
              <a:t>s</a:t>
            </a:r>
            <a:r>
              <a:rPr lang="en-GB" sz="2400" dirty="0">
                <a:solidFill>
                  <a:srgbClr val="1F4E79"/>
                </a:solidFill>
                <a:latin typeface="Century Gothic" panose="020B0502020202020204" pitchFamily="34" charset="0"/>
              </a:rPr>
              <a:t>t, da</a:t>
            </a:r>
            <a:r>
              <a:rPr lang="en-GB" sz="2400" b="1" dirty="0">
                <a:solidFill>
                  <a:srgbClr val="1F4E79"/>
                </a:solidFill>
                <a:latin typeface="Century Gothic" panose="020B0502020202020204" pitchFamily="34" charset="0"/>
              </a:rPr>
              <a:t>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da</a:t>
            </a:r>
            <a:r>
              <a:rPr lang="en-GB" sz="2400" b="1" dirty="0" err="1">
                <a:solidFill>
                  <a:srgbClr val="1F4E79"/>
                </a:solidFill>
                <a:latin typeface="Century Gothic" panose="020B0502020202020204" pitchFamily="34" charset="0"/>
              </a:rPr>
              <a:t>ss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gro</a:t>
            </a:r>
            <a:r>
              <a:rPr lang="en-GB" sz="2400" b="1" dirty="0" err="1">
                <a:solidFill>
                  <a:srgbClr val="1F4E79"/>
                </a:solidFill>
                <a:latin typeface="Century Gothic" panose="020B0502020202020204" pitchFamily="34" charset="0"/>
              </a:rPr>
              <a:t>ß</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la</a:t>
            </a:r>
            <a:r>
              <a:rPr lang="en-GB" sz="2400" b="1" dirty="0" err="1">
                <a:solidFill>
                  <a:srgbClr val="1F4E79"/>
                </a:solidFill>
                <a:latin typeface="Century Gothic" panose="020B0502020202020204" pitchFamily="34" charset="0"/>
              </a:rPr>
              <a:t>ss</a:t>
            </a:r>
            <a:r>
              <a:rPr lang="en-GB" sz="2400" dirty="0" err="1">
                <a:solidFill>
                  <a:srgbClr val="1F4E79"/>
                </a:solidFill>
                <a:latin typeface="Century Gothic" panose="020B0502020202020204" pitchFamily="34" charset="0"/>
              </a:rPr>
              <a:t>en</a:t>
            </a:r>
            <a:r>
              <a:rPr lang="en-GB" sz="2400" dirty="0">
                <a:solidFill>
                  <a:srgbClr val="1F4E79"/>
                </a:solidFill>
                <a:latin typeface="Century Gothic" panose="020B0502020202020204" pitchFamily="34" charset="0"/>
              </a:rPr>
              <a:t>, Hau</a:t>
            </a:r>
            <a:r>
              <a:rPr lang="en-GB" sz="2400" b="1" dirty="0">
                <a:solidFill>
                  <a:srgbClr val="1F4E79"/>
                </a:solidFill>
                <a:latin typeface="Century Gothic" panose="020B0502020202020204" pitchFamily="34" charset="0"/>
              </a:rPr>
              <a:t>s</a:t>
            </a:r>
            <a:r>
              <a:rPr lang="en-GB" sz="2400" dirty="0">
                <a:solidFill>
                  <a:srgbClr val="1F4E79"/>
                </a:solidFill>
                <a:latin typeface="Century Gothic" panose="020B0502020202020204" pitchFamily="34" charset="0"/>
              </a:rPr>
              <a:t>, Wa</a:t>
            </a:r>
            <a:r>
              <a:rPr lang="en-GB" sz="2400" b="1" dirty="0">
                <a:solidFill>
                  <a:srgbClr val="1F4E79"/>
                </a:solidFill>
                <a:latin typeface="Century Gothic" panose="020B0502020202020204" pitchFamily="34" charset="0"/>
              </a:rPr>
              <a:t>ss</a:t>
            </a:r>
            <a:r>
              <a:rPr lang="en-GB" sz="2400" dirty="0">
                <a:solidFill>
                  <a:srgbClr val="1F4E79"/>
                </a:solidFill>
                <a:latin typeface="Century Gothic" panose="020B0502020202020204" pitchFamily="34" charset="0"/>
              </a:rPr>
              <a:t>er, </a:t>
            </a:r>
            <a:r>
              <a:rPr lang="en-GB" sz="2400" dirty="0" err="1">
                <a:solidFill>
                  <a:srgbClr val="1F4E79"/>
                </a:solidFill>
                <a:latin typeface="Century Gothic" panose="020B0502020202020204" pitchFamily="34" charset="0"/>
              </a:rPr>
              <a:t>hei</a:t>
            </a:r>
            <a:r>
              <a:rPr lang="en-GB" sz="2400" b="1" dirty="0" err="1">
                <a:solidFill>
                  <a:srgbClr val="1F4E79"/>
                </a:solidFill>
                <a:latin typeface="Century Gothic" panose="020B0502020202020204" pitchFamily="34" charset="0"/>
              </a:rPr>
              <a:t>ß</a:t>
            </a:r>
            <a:r>
              <a:rPr lang="en-GB" sz="2400" dirty="0" err="1">
                <a:solidFill>
                  <a:srgbClr val="1F4E79"/>
                </a:solidFill>
                <a:latin typeface="Century Gothic" panose="020B0502020202020204" pitchFamily="34" charset="0"/>
              </a:rPr>
              <a:t>en</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wei</a:t>
            </a:r>
            <a:r>
              <a:rPr lang="en-GB" sz="2400" b="1" dirty="0" err="1">
                <a:solidFill>
                  <a:srgbClr val="1F4E79"/>
                </a:solidFill>
                <a:latin typeface="Century Gothic" panose="020B0502020202020204" pitchFamily="34" charset="0"/>
              </a:rPr>
              <a:t>ß</a:t>
            </a:r>
            <a:endParaRPr lang="en-GB" sz="2400" b="1" dirty="0">
              <a:solidFill>
                <a:srgbClr val="1F4E79"/>
              </a:solidFill>
              <a:latin typeface="Century Gothic" panose="020B0502020202020204" pitchFamily="34" charset="0"/>
            </a:endParaRPr>
          </a:p>
        </p:txBody>
      </p:sp>
      <p:sp>
        <p:nvSpPr>
          <p:cNvPr id="21" name="TextBox 20">
            <a:extLst>
              <a:ext uri="{FF2B5EF4-FFF2-40B4-BE49-F238E27FC236}">
                <a16:creationId xmlns:a16="http://schemas.microsoft.com/office/drawing/2014/main" id="{44683AFB-B328-4B5A-AF1F-521C2ECB6182}"/>
              </a:ext>
            </a:extLst>
          </p:cNvPr>
          <p:cNvSpPr txBox="1"/>
          <p:nvPr/>
        </p:nvSpPr>
        <p:spPr>
          <a:xfrm>
            <a:off x="336883" y="3798698"/>
            <a:ext cx="11710737" cy="1200329"/>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'ss’ is used when the preceding vowel in a word is short, </a:t>
            </a:r>
            <a:br>
              <a:rPr lang="en-GB" sz="2400" dirty="0">
                <a:solidFill>
                  <a:srgbClr val="1F4E79"/>
                </a:solidFill>
                <a:latin typeface="Century Gothic" panose="020B0502020202020204" pitchFamily="34" charset="0"/>
              </a:rPr>
            </a:br>
            <a:r>
              <a:rPr lang="en-GB" sz="2400" dirty="0">
                <a:solidFill>
                  <a:srgbClr val="1F4E79"/>
                </a:solidFill>
                <a:latin typeface="Century Gothic" panose="020B0502020202020204" pitchFamily="34" charset="0"/>
              </a:rPr>
              <a:t>but is written 'ß’ after a long vowel e.g. '</a:t>
            </a:r>
            <a:r>
              <a:rPr lang="en-GB" sz="2400" dirty="0" err="1">
                <a:solidFill>
                  <a:srgbClr val="1F4E79"/>
                </a:solidFill>
                <a:latin typeface="Century Gothic" panose="020B0502020202020204" pitchFamily="34" charset="0"/>
              </a:rPr>
              <a:t>Fu</a:t>
            </a:r>
            <a:r>
              <a:rPr lang="en-GB" sz="2400" b="1" dirty="0" err="1">
                <a:solidFill>
                  <a:srgbClr val="1F4E79"/>
                </a:solidFill>
                <a:latin typeface="Century Gothic" panose="020B0502020202020204" pitchFamily="34" charset="0"/>
              </a:rPr>
              <a:t>ß</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Ma</a:t>
            </a:r>
            <a:r>
              <a:rPr lang="en-GB" sz="2400" b="1" dirty="0" err="1">
                <a:solidFill>
                  <a:srgbClr val="1F4E79"/>
                </a:solidFill>
                <a:latin typeface="Century Gothic" panose="020B0502020202020204" pitchFamily="34" charset="0"/>
              </a:rPr>
              <a:t>ß</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Spa</a:t>
            </a:r>
            <a:r>
              <a:rPr lang="en-GB" sz="2400" b="1" dirty="0" err="1">
                <a:solidFill>
                  <a:srgbClr val="1F4E79"/>
                </a:solidFill>
                <a:latin typeface="Century Gothic" panose="020B0502020202020204" pitchFamily="34" charset="0"/>
              </a:rPr>
              <a:t>ß</a:t>
            </a:r>
            <a:r>
              <a:rPr lang="en-GB" sz="2400" dirty="0">
                <a:solidFill>
                  <a:srgbClr val="1F4E79"/>
                </a:solidFill>
                <a:latin typeface="Century Gothic" panose="020B0502020202020204" pitchFamily="34" charset="0"/>
              </a:rPr>
              <a:t>’</a:t>
            </a:r>
          </a:p>
          <a:p>
            <a:r>
              <a:rPr lang="en-GB" sz="2400" dirty="0">
                <a:solidFill>
                  <a:srgbClr val="1F4E79"/>
                </a:solidFill>
                <a:latin typeface="Century Gothic" panose="020B0502020202020204" pitchFamily="34" charset="0"/>
              </a:rPr>
              <a:t>or two vowels together e.g. '</a:t>
            </a:r>
            <a:r>
              <a:rPr lang="en-GB" sz="2400" dirty="0" err="1">
                <a:solidFill>
                  <a:srgbClr val="1F4E79"/>
                </a:solidFill>
                <a:latin typeface="Century Gothic" panose="020B0502020202020204" pitchFamily="34" charset="0"/>
              </a:rPr>
              <a:t>wei</a:t>
            </a:r>
            <a:r>
              <a:rPr lang="en-GB" sz="2400" b="1" dirty="0" err="1">
                <a:solidFill>
                  <a:srgbClr val="1F4E79"/>
                </a:solidFill>
                <a:latin typeface="Century Gothic" panose="020B0502020202020204" pitchFamily="34" charset="0"/>
              </a:rPr>
              <a:t>ß</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hei</a:t>
            </a:r>
            <a:r>
              <a:rPr lang="en-GB" sz="2400" b="1" dirty="0" err="1">
                <a:solidFill>
                  <a:srgbClr val="1F4E79"/>
                </a:solidFill>
                <a:latin typeface="Century Gothic" panose="020B0502020202020204" pitchFamily="34" charset="0"/>
              </a:rPr>
              <a:t>ß</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hei</a:t>
            </a:r>
            <a:r>
              <a:rPr lang="en-GB" sz="2400" b="1" dirty="0" err="1">
                <a:solidFill>
                  <a:srgbClr val="1F4E79"/>
                </a:solidFill>
                <a:latin typeface="Century Gothic" panose="020B0502020202020204" pitchFamily="34" charset="0"/>
              </a:rPr>
              <a:t>ß</a:t>
            </a:r>
            <a:r>
              <a:rPr lang="en-GB" sz="2400" dirty="0" err="1">
                <a:solidFill>
                  <a:srgbClr val="1F4E79"/>
                </a:solidFill>
                <a:latin typeface="Century Gothic" panose="020B0502020202020204" pitchFamily="34" charset="0"/>
              </a:rPr>
              <a:t>t</a:t>
            </a:r>
            <a:r>
              <a:rPr lang="en-GB" sz="2400" dirty="0">
                <a:solidFill>
                  <a:srgbClr val="1F4E79"/>
                </a:solidFill>
                <a:latin typeface="Century Gothic" panose="020B0502020202020204" pitchFamily="34" charset="0"/>
              </a:rPr>
              <a:t>'</a:t>
            </a:r>
          </a:p>
        </p:txBody>
      </p:sp>
      <p:sp>
        <p:nvSpPr>
          <p:cNvPr id="22" name="Rounded Rectangular Callout 6">
            <a:extLst>
              <a:ext uri="{FF2B5EF4-FFF2-40B4-BE49-F238E27FC236}">
                <a16:creationId xmlns:a16="http://schemas.microsoft.com/office/drawing/2014/main" id="{083D7E83-A5F1-4AF4-AC85-8BB5B0C0B753}"/>
              </a:ext>
            </a:extLst>
          </p:cNvPr>
          <p:cNvSpPr/>
          <p:nvPr/>
        </p:nvSpPr>
        <p:spPr>
          <a:xfrm flipH="1">
            <a:off x="7374834" y="4757549"/>
            <a:ext cx="4672785" cy="1498025"/>
          </a:xfrm>
          <a:prstGeom prst="wedgeRoundRectCallout">
            <a:avLst>
              <a:gd name="adj1" fmla="val -52584"/>
              <a:gd name="adj2" fmla="val -8764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Remember:</a:t>
            </a:r>
            <a:br>
              <a:rPr lang="en-GB" sz="2400" dirty="0">
                <a:solidFill>
                  <a:schemeClr val="bg1"/>
                </a:solidFill>
                <a:latin typeface="Century Gothic" panose="020B0502020202020204" pitchFamily="34" charset="0"/>
              </a:rPr>
            </a:br>
            <a:r>
              <a:rPr lang="en-GB" sz="2400" dirty="0" err="1">
                <a:solidFill>
                  <a:schemeClr val="bg1"/>
                </a:solidFill>
                <a:latin typeface="Century Gothic" panose="020B0502020202020204" pitchFamily="34" charset="0"/>
              </a:rPr>
              <a:t>sch</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sp</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st</a:t>
            </a:r>
            <a:r>
              <a:rPr lang="en-GB" sz="2400" dirty="0">
                <a:solidFill>
                  <a:schemeClr val="bg1"/>
                </a:solidFill>
                <a:latin typeface="Century Gothic" panose="020B0502020202020204" pitchFamily="34" charset="0"/>
              </a:rPr>
              <a:t>-</a:t>
            </a:r>
          </a:p>
          <a:p>
            <a:pPr algn="ctr"/>
            <a:r>
              <a:rPr lang="en-GB" sz="2400" dirty="0">
                <a:solidFill>
                  <a:schemeClr val="bg1"/>
                </a:solidFill>
                <a:latin typeface="Century Gothic" panose="020B0502020202020204" pitchFamily="34" charset="0"/>
              </a:rPr>
              <a:t>are pronounced in their own way at the start of a word!</a:t>
            </a:r>
          </a:p>
        </p:txBody>
      </p:sp>
    </p:spTree>
    <p:extLst>
      <p:ext uri="{BB962C8B-B14F-4D97-AF65-F5344CB8AC3E}">
        <p14:creationId xmlns:p14="http://schemas.microsoft.com/office/powerpoint/2010/main" val="134192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5200"/>
            <a:ext cx="6807200" cy="869950"/>
          </a:xfrm>
          <a:prstGeom prst="rect">
            <a:avLst/>
          </a:prstGeom>
        </p:spPr>
      </p:pic>
      <p:sp>
        <p:nvSpPr>
          <p:cNvPr id="48" name="TextBox 47">
            <a:extLst>
              <a:ext uri="{FF2B5EF4-FFF2-40B4-BE49-F238E27FC236}">
                <a16:creationId xmlns:a16="http://schemas.microsoft.com/office/drawing/2014/main" id="{4AA1785D-C49B-4264-9746-32682271F02D}"/>
              </a:ext>
            </a:extLst>
          </p:cNvPr>
          <p:cNvSpPr txBox="1"/>
          <p:nvPr/>
        </p:nvSpPr>
        <p:spPr>
          <a:xfrm>
            <a:off x="5430257" y="4900858"/>
            <a:ext cx="1837115"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gesund</a:t>
            </a:r>
            <a:endParaRPr lang="en-GB" dirty="0">
              <a:solidFill>
                <a:srgbClr val="1F4E79"/>
              </a:solidFill>
            </a:endParaRPr>
          </a:p>
        </p:txBody>
      </p:sp>
      <p:sp>
        <p:nvSpPr>
          <p:cNvPr id="43" name="Rectangle 42">
            <a:extLst>
              <a:ext uri="{FF2B5EF4-FFF2-40B4-BE49-F238E27FC236}">
                <a16:creationId xmlns:a16="http://schemas.microsoft.com/office/drawing/2014/main" id="{C7C1C9B9-4589-4A70-8B34-67EE44C691D9}"/>
              </a:ext>
            </a:extLst>
          </p:cNvPr>
          <p:cNvSpPr/>
          <p:nvPr/>
        </p:nvSpPr>
        <p:spPr>
          <a:xfrm>
            <a:off x="1060822" y="4162921"/>
            <a:ext cx="1839753" cy="523220"/>
          </a:xfrm>
          <a:prstGeom prst="rect">
            <a:avLst/>
          </a:prstGeom>
          <a:ln>
            <a:noFill/>
          </a:ln>
        </p:spPr>
        <p:txBody>
          <a:bodyPr wrap="square">
            <a:spAutoFit/>
          </a:bodyPr>
          <a:lstStyle/>
          <a:p>
            <a:pPr algn="ctr"/>
            <a:r>
              <a:rPr lang="de-DE" sz="2800" dirty="0">
                <a:solidFill>
                  <a:srgbClr val="1F4E79"/>
                </a:solidFill>
                <a:latin typeface="Century Gothic" panose="020B0502020202020204" pitchFamily="34" charset="0"/>
              </a:rPr>
              <a:t>lassen</a:t>
            </a:r>
            <a:endParaRPr lang="en-GB" dirty="0">
              <a:solidFill>
                <a:srgbClr val="1F4E79"/>
              </a:solidFill>
            </a:endParaRPr>
          </a:p>
        </p:txBody>
      </p:sp>
      <p:sp>
        <p:nvSpPr>
          <p:cNvPr id="42" name="TextBox 41">
            <a:extLst>
              <a:ext uri="{FF2B5EF4-FFF2-40B4-BE49-F238E27FC236}">
                <a16:creationId xmlns:a16="http://schemas.microsoft.com/office/drawing/2014/main" id="{DC5663C7-9D29-490D-B0E0-46BB26924B40}"/>
              </a:ext>
            </a:extLst>
          </p:cNvPr>
          <p:cNvSpPr txBox="1"/>
          <p:nvPr/>
        </p:nvSpPr>
        <p:spPr>
          <a:xfrm>
            <a:off x="5430255" y="3457071"/>
            <a:ext cx="1821075"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heißen</a:t>
            </a:r>
            <a:endParaRPr lang="en-GB" dirty="0">
              <a:solidFill>
                <a:srgbClr val="1F4E79"/>
              </a:solidFill>
            </a:endParaRPr>
          </a:p>
        </p:txBody>
      </p:sp>
      <p:sp>
        <p:nvSpPr>
          <p:cNvPr id="38" name="TextBox 37">
            <a:extLst>
              <a:ext uri="{FF2B5EF4-FFF2-40B4-BE49-F238E27FC236}">
                <a16:creationId xmlns:a16="http://schemas.microsoft.com/office/drawing/2014/main" id="{9DC4E42E-842D-4336-BD62-DB96EEC99CEA}"/>
              </a:ext>
            </a:extLst>
          </p:cNvPr>
          <p:cNvSpPr txBox="1"/>
          <p:nvPr/>
        </p:nvSpPr>
        <p:spPr>
          <a:xfrm>
            <a:off x="3269956" y="2735177"/>
            <a:ext cx="1818029"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Satz</a:t>
            </a:r>
            <a:endParaRPr lang="en-GB" dirty="0">
              <a:solidFill>
                <a:srgbClr val="1F4E79"/>
              </a:solidFill>
            </a:endParaRPr>
          </a:p>
        </p:txBody>
      </p:sp>
      <p:sp>
        <p:nvSpPr>
          <p:cNvPr id="4" name="Title 3"/>
          <p:cNvSpPr>
            <a:spLocks noGrp="1"/>
          </p:cNvSpPr>
          <p:nvPr>
            <p:ph type="title"/>
          </p:nvPr>
        </p:nvSpPr>
        <p:spPr>
          <a:xfrm>
            <a:off x="117566" y="313762"/>
            <a:ext cx="6283234" cy="707849"/>
          </a:xfrm>
        </p:spPr>
        <p:txBody>
          <a:bodyPr>
            <a:normAutofit/>
          </a:bodyPr>
          <a:lstStyle/>
          <a:p>
            <a:r>
              <a:rPr lang="en-GB" sz="3600" b="1" dirty="0">
                <a:solidFill>
                  <a:schemeClr val="bg1"/>
                </a:solidFill>
              </a:rPr>
              <a:t>Was </a:t>
            </a:r>
            <a:r>
              <a:rPr lang="en-GB" sz="3600" b="1" dirty="0" err="1">
                <a:solidFill>
                  <a:schemeClr val="bg1"/>
                </a:solidFill>
              </a:rPr>
              <a:t>passt</a:t>
            </a:r>
            <a:r>
              <a:rPr lang="en-GB" sz="3600" b="1" dirty="0">
                <a:solidFill>
                  <a:schemeClr val="bg1"/>
                </a:solidFill>
              </a:rPr>
              <a:t> </a:t>
            </a:r>
            <a:r>
              <a:rPr lang="en-GB" sz="3600" b="1" dirty="0" err="1">
                <a:solidFill>
                  <a:schemeClr val="bg1"/>
                </a:solidFill>
              </a:rPr>
              <a:t>nicht</a:t>
            </a:r>
            <a:r>
              <a:rPr lang="en-GB" sz="3600" b="1" dirty="0">
                <a:solidFill>
                  <a:schemeClr val="bg1"/>
                </a:solidFill>
              </a:rPr>
              <a:t> in die </a:t>
            </a:r>
            <a:r>
              <a:rPr lang="en-GB" sz="3600" b="1" dirty="0" err="1">
                <a:solidFill>
                  <a:schemeClr val="bg1"/>
                </a:solidFill>
              </a:rPr>
              <a:t>Reihe</a:t>
            </a:r>
            <a:r>
              <a:rPr lang="en-GB" sz="3600" b="1" dirty="0">
                <a:solidFill>
                  <a:schemeClr val="bg1"/>
                </a:solidFill>
              </a:rPr>
              <a:t>?</a:t>
            </a:r>
          </a:p>
        </p:txBody>
      </p:sp>
      <p:sp>
        <p:nvSpPr>
          <p:cNvPr id="7" name="Rectangle 6">
            <a:extLst>
              <a:ext uri="{FF2B5EF4-FFF2-40B4-BE49-F238E27FC236}">
                <a16:creationId xmlns:a16="http://schemas.microsoft.com/office/drawing/2014/main" id="{49BAB8E6-7A66-45FA-9B3A-554036FDFAC8}"/>
              </a:ext>
            </a:extLst>
          </p:cNvPr>
          <p:cNvSpPr/>
          <p:nvPr/>
        </p:nvSpPr>
        <p:spPr>
          <a:xfrm>
            <a:off x="1074822" y="1989221"/>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8" name="Rectangle 7">
            <a:extLst>
              <a:ext uri="{FF2B5EF4-FFF2-40B4-BE49-F238E27FC236}">
                <a16:creationId xmlns:a16="http://schemas.microsoft.com/office/drawing/2014/main" id="{FF732661-6713-4D3E-B27A-D74ED3020A23}"/>
              </a:ext>
            </a:extLst>
          </p:cNvPr>
          <p:cNvSpPr/>
          <p:nvPr/>
        </p:nvSpPr>
        <p:spPr>
          <a:xfrm>
            <a:off x="1503357" y="1989221"/>
            <a:ext cx="987771" cy="523220"/>
          </a:xfrm>
          <a:prstGeom prst="rect">
            <a:avLst/>
          </a:prstGeom>
          <a:ln>
            <a:noFill/>
          </a:ln>
        </p:spPr>
        <p:txBody>
          <a:bodyPr wrap="none">
            <a:spAutoFit/>
          </a:bodyPr>
          <a:lstStyle/>
          <a:p>
            <a:r>
              <a:rPr lang="de-DE" sz="2800" dirty="0">
                <a:solidFill>
                  <a:srgbClr val="1F4E79"/>
                </a:solidFill>
                <a:latin typeface="Century Gothic" panose="020B0502020202020204" pitchFamily="34" charset="0"/>
              </a:rPr>
              <a:t>weiß</a:t>
            </a:r>
            <a:endParaRPr lang="en-GB" dirty="0">
              <a:solidFill>
                <a:srgbClr val="1F4E79"/>
              </a:solidFill>
            </a:endParaRPr>
          </a:p>
        </p:txBody>
      </p:sp>
      <p:sp>
        <p:nvSpPr>
          <p:cNvPr id="22" name="Rectangle 21">
            <a:extLst>
              <a:ext uri="{FF2B5EF4-FFF2-40B4-BE49-F238E27FC236}">
                <a16:creationId xmlns:a16="http://schemas.microsoft.com/office/drawing/2014/main" id="{35C08AEC-F77E-44D4-9B00-C8BE37A66BE0}"/>
              </a:ext>
            </a:extLst>
          </p:cNvPr>
          <p:cNvSpPr/>
          <p:nvPr/>
        </p:nvSpPr>
        <p:spPr>
          <a:xfrm>
            <a:off x="3259183" y="2005263"/>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23" name="Rectangle 22">
            <a:extLst>
              <a:ext uri="{FF2B5EF4-FFF2-40B4-BE49-F238E27FC236}">
                <a16:creationId xmlns:a16="http://schemas.microsoft.com/office/drawing/2014/main" id="{FACACF8B-5876-47C7-ABA1-124453C028C9}"/>
              </a:ext>
            </a:extLst>
          </p:cNvPr>
          <p:cNvSpPr/>
          <p:nvPr/>
        </p:nvSpPr>
        <p:spPr>
          <a:xfrm>
            <a:off x="5422530" y="2005263"/>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24" name="Rectangle 23">
            <a:extLst>
              <a:ext uri="{FF2B5EF4-FFF2-40B4-BE49-F238E27FC236}">
                <a16:creationId xmlns:a16="http://schemas.microsoft.com/office/drawing/2014/main" id="{2901989C-99D0-45B5-B71A-8A5C90CC9101}"/>
              </a:ext>
            </a:extLst>
          </p:cNvPr>
          <p:cNvSpPr/>
          <p:nvPr/>
        </p:nvSpPr>
        <p:spPr>
          <a:xfrm>
            <a:off x="1066802" y="2719133"/>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25" name="Rectangle 24">
            <a:extLst>
              <a:ext uri="{FF2B5EF4-FFF2-40B4-BE49-F238E27FC236}">
                <a16:creationId xmlns:a16="http://schemas.microsoft.com/office/drawing/2014/main" id="{83D783DD-1E62-4297-995E-93FEDBE3E2A4}"/>
              </a:ext>
            </a:extLst>
          </p:cNvPr>
          <p:cNvSpPr/>
          <p:nvPr/>
        </p:nvSpPr>
        <p:spPr>
          <a:xfrm>
            <a:off x="3251163" y="2735175"/>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26" name="Rectangle 25">
            <a:extLst>
              <a:ext uri="{FF2B5EF4-FFF2-40B4-BE49-F238E27FC236}">
                <a16:creationId xmlns:a16="http://schemas.microsoft.com/office/drawing/2014/main" id="{D65631F0-DC8B-46DF-871F-94DD7D773656}"/>
              </a:ext>
            </a:extLst>
          </p:cNvPr>
          <p:cNvSpPr/>
          <p:nvPr/>
        </p:nvSpPr>
        <p:spPr>
          <a:xfrm>
            <a:off x="5414510" y="2735175"/>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27" name="Rectangle 26">
            <a:extLst>
              <a:ext uri="{FF2B5EF4-FFF2-40B4-BE49-F238E27FC236}">
                <a16:creationId xmlns:a16="http://schemas.microsoft.com/office/drawing/2014/main" id="{93996998-986C-4C69-A8CA-FD11B38F7C2C}"/>
              </a:ext>
            </a:extLst>
          </p:cNvPr>
          <p:cNvSpPr/>
          <p:nvPr/>
        </p:nvSpPr>
        <p:spPr>
          <a:xfrm>
            <a:off x="1074824" y="3433003"/>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28" name="Rectangle 27">
            <a:extLst>
              <a:ext uri="{FF2B5EF4-FFF2-40B4-BE49-F238E27FC236}">
                <a16:creationId xmlns:a16="http://schemas.microsoft.com/office/drawing/2014/main" id="{4E57AF94-C477-46E6-84DB-6D8445D86A9A}"/>
              </a:ext>
            </a:extLst>
          </p:cNvPr>
          <p:cNvSpPr/>
          <p:nvPr/>
        </p:nvSpPr>
        <p:spPr>
          <a:xfrm>
            <a:off x="3259185" y="3449045"/>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29" name="Rectangle 28">
            <a:extLst>
              <a:ext uri="{FF2B5EF4-FFF2-40B4-BE49-F238E27FC236}">
                <a16:creationId xmlns:a16="http://schemas.microsoft.com/office/drawing/2014/main" id="{F08A3063-6E57-4890-A91B-AEDA099FAF5F}"/>
              </a:ext>
            </a:extLst>
          </p:cNvPr>
          <p:cNvSpPr/>
          <p:nvPr/>
        </p:nvSpPr>
        <p:spPr>
          <a:xfrm>
            <a:off x="5422532" y="3449045"/>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30" name="Rectangle 29">
            <a:extLst>
              <a:ext uri="{FF2B5EF4-FFF2-40B4-BE49-F238E27FC236}">
                <a16:creationId xmlns:a16="http://schemas.microsoft.com/office/drawing/2014/main" id="{EDD49BFD-8F95-4E33-9A38-64689995885D}"/>
              </a:ext>
            </a:extLst>
          </p:cNvPr>
          <p:cNvSpPr/>
          <p:nvPr/>
        </p:nvSpPr>
        <p:spPr>
          <a:xfrm>
            <a:off x="1066804" y="4162915"/>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31" name="Rectangle 30">
            <a:extLst>
              <a:ext uri="{FF2B5EF4-FFF2-40B4-BE49-F238E27FC236}">
                <a16:creationId xmlns:a16="http://schemas.microsoft.com/office/drawing/2014/main" id="{7FABBE2C-3175-4AC4-BE2B-5D457C4FCEB8}"/>
              </a:ext>
            </a:extLst>
          </p:cNvPr>
          <p:cNvSpPr/>
          <p:nvPr/>
        </p:nvSpPr>
        <p:spPr>
          <a:xfrm>
            <a:off x="3251165" y="4178957"/>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32" name="Rectangle 31">
            <a:extLst>
              <a:ext uri="{FF2B5EF4-FFF2-40B4-BE49-F238E27FC236}">
                <a16:creationId xmlns:a16="http://schemas.microsoft.com/office/drawing/2014/main" id="{DB8494A6-E4CE-4F00-A660-662A4EAC35EA}"/>
              </a:ext>
            </a:extLst>
          </p:cNvPr>
          <p:cNvSpPr/>
          <p:nvPr/>
        </p:nvSpPr>
        <p:spPr>
          <a:xfrm>
            <a:off x="5414512" y="4178957"/>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33" name="Rectangle 32">
            <a:extLst>
              <a:ext uri="{FF2B5EF4-FFF2-40B4-BE49-F238E27FC236}">
                <a16:creationId xmlns:a16="http://schemas.microsoft.com/office/drawing/2014/main" id="{29BF285F-7D39-4889-844D-B4FE3F424280}"/>
              </a:ext>
            </a:extLst>
          </p:cNvPr>
          <p:cNvSpPr/>
          <p:nvPr/>
        </p:nvSpPr>
        <p:spPr>
          <a:xfrm>
            <a:off x="1074826" y="4876786"/>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34" name="Rectangle 33">
            <a:extLst>
              <a:ext uri="{FF2B5EF4-FFF2-40B4-BE49-F238E27FC236}">
                <a16:creationId xmlns:a16="http://schemas.microsoft.com/office/drawing/2014/main" id="{CF16ECB3-E7DC-493F-A64C-DDDB90691EF8}"/>
              </a:ext>
            </a:extLst>
          </p:cNvPr>
          <p:cNvSpPr/>
          <p:nvPr/>
        </p:nvSpPr>
        <p:spPr>
          <a:xfrm>
            <a:off x="3259187" y="4892828"/>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35" name="Rectangle 34">
            <a:extLst>
              <a:ext uri="{FF2B5EF4-FFF2-40B4-BE49-F238E27FC236}">
                <a16:creationId xmlns:a16="http://schemas.microsoft.com/office/drawing/2014/main" id="{8F8DD1F6-77A9-4345-80B6-34E052FF5D19}"/>
              </a:ext>
            </a:extLst>
          </p:cNvPr>
          <p:cNvSpPr/>
          <p:nvPr/>
        </p:nvSpPr>
        <p:spPr>
          <a:xfrm>
            <a:off x="5422534" y="4892828"/>
            <a:ext cx="1844842" cy="52322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F4E79"/>
              </a:solidFill>
            </a:endParaRPr>
          </a:p>
        </p:txBody>
      </p:sp>
      <p:sp>
        <p:nvSpPr>
          <p:cNvPr id="10" name="TextBox 9">
            <a:extLst>
              <a:ext uri="{FF2B5EF4-FFF2-40B4-BE49-F238E27FC236}">
                <a16:creationId xmlns:a16="http://schemas.microsoft.com/office/drawing/2014/main" id="{7BF2A7D6-2336-4E7D-9472-EE1DEB5C4BBF}"/>
              </a:ext>
            </a:extLst>
          </p:cNvPr>
          <p:cNvSpPr txBox="1"/>
          <p:nvPr/>
        </p:nvSpPr>
        <p:spPr>
          <a:xfrm>
            <a:off x="3416968" y="2005263"/>
            <a:ext cx="1679037"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groß</a:t>
            </a:r>
            <a:endParaRPr lang="en-GB" dirty="0">
              <a:solidFill>
                <a:srgbClr val="1F4E79"/>
              </a:solidFill>
            </a:endParaRPr>
          </a:p>
        </p:txBody>
      </p:sp>
      <p:sp>
        <p:nvSpPr>
          <p:cNvPr id="36" name="TextBox 35">
            <a:extLst>
              <a:ext uri="{FF2B5EF4-FFF2-40B4-BE49-F238E27FC236}">
                <a16:creationId xmlns:a16="http://schemas.microsoft.com/office/drawing/2014/main" id="{068B581E-4B9E-4610-B983-5AD97C7947A1}"/>
              </a:ext>
            </a:extLst>
          </p:cNvPr>
          <p:cNvSpPr txBox="1"/>
          <p:nvPr/>
        </p:nvSpPr>
        <p:spPr>
          <a:xfrm>
            <a:off x="5462337" y="2013285"/>
            <a:ext cx="1679037"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Seite</a:t>
            </a:r>
            <a:endParaRPr lang="en-GB" dirty="0">
              <a:solidFill>
                <a:srgbClr val="1F4E79"/>
              </a:solidFill>
            </a:endParaRPr>
          </a:p>
        </p:txBody>
      </p:sp>
      <p:sp>
        <p:nvSpPr>
          <p:cNvPr id="37" name="Rectangle 36">
            <a:extLst>
              <a:ext uri="{FF2B5EF4-FFF2-40B4-BE49-F238E27FC236}">
                <a16:creationId xmlns:a16="http://schemas.microsoft.com/office/drawing/2014/main" id="{28763ADE-9401-4CE0-8B8A-0221BF719B22}"/>
              </a:ext>
            </a:extLst>
          </p:cNvPr>
          <p:cNvSpPr/>
          <p:nvPr/>
        </p:nvSpPr>
        <p:spPr>
          <a:xfrm>
            <a:off x="1190539" y="2703093"/>
            <a:ext cx="1686680" cy="523220"/>
          </a:xfrm>
          <a:prstGeom prst="rect">
            <a:avLst/>
          </a:prstGeom>
          <a:ln>
            <a:noFill/>
          </a:ln>
        </p:spPr>
        <p:txBody>
          <a:bodyPr wrap="none">
            <a:spAutoFit/>
          </a:bodyPr>
          <a:lstStyle/>
          <a:p>
            <a:r>
              <a:rPr lang="de-DE" sz="2800" dirty="0">
                <a:solidFill>
                  <a:srgbClr val="1F4E79"/>
                </a:solidFill>
                <a:latin typeface="Century Gothic" panose="020B0502020202020204" pitchFamily="34" charset="0"/>
              </a:rPr>
              <a:t>bisschen</a:t>
            </a:r>
            <a:endParaRPr lang="en-GB" dirty="0">
              <a:solidFill>
                <a:srgbClr val="1F4E79"/>
              </a:solidFill>
            </a:endParaRPr>
          </a:p>
        </p:txBody>
      </p:sp>
      <p:sp>
        <p:nvSpPr>
          <p:cNvPr id="39" name="TextBox 38">
            <a:extLst>
              <a:ext uri="{FF2B5EF4-FFF2-40B4-BE49-F238E27FC236}">
                <a16:creationId xmlns:a16="http://schemas.microsoft.com/office/drawing/2014/main" id="{C805BD17-E35F-4F2D-88A5-EC0A7DECF477}"/>
              </a:ext>
            </a:extLst>
          </p:cNvPr>
          <p:cNvSpPr txBox="1"/>
          <p:nvPr/>
        </p:nvSpPr>
        <p:spPr>
          <a:xfrm>
            <a:off x="5454317" y="2727157"/>
            <a:ext cx="1679037"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Fußball</a:t>
            </a:r>
            <a:endParaRPr lang="en-GB" dirty="0">
              <a:solidFill>
                <a:srgbClr val="1F4E79"/>
              </a:solidFill>
            </a:endParaRPr>
          </a:p>
        </p:txBody>
      </p:sp>
      <p:sp>
        <p:nvSpPr>
          <p:cNvPr id="40" name="Rectangle 39">
            <a:extLst>
              <a:ext uri="{FF2B5EF4-FFF2-40B4-BE49-F238E27FC236}">
                <a16:creationId xmlns:a16="http://schemas.microsoft.com/office/drawing/2014/main" id="{E1A56F11-D34F-4C48-8C69-E38C5559F5FC}"/>
              </a:ext>
            </a:extLst>
          </p:cNvPr>
          <p:cNvSpPr/>
          <p:nvPr/>
        </p:nvSpPr>
        <p:spPr>
          <a:xfrm>
            <a:off x="1182519" y="3449049"/>
            <a:ext cx="1685077" cy="523220"/>
          </a:xfrm>
          <a:prstGeom prst="rect">
            <a:avLst/>
          </a:prstGeom>
          <a:ln>
            <a:noFill/>
          </a:ln>
        </p:spPr>
        <p:txBody>
          <a:bodyPr wrap="none">
            <a:spAutoFit/>
          </a:bodyPr>
          <a:lstStyle/>
          <a:p>
            <a:r>
              <a:rPr lang="de-DE" sz="2800" dirty="0">
                <a:solidFill>
                  <a:srgbClr val="1F4E79"/>
                </a:solidFill>
                <a:latin typeface="Century Gothic" panose="020B0502020202020204" pitchFamily="34" charset="0"/>
              </a:rPr>
              <a:t>langsam</a:t>
            </a:r>
            <a:endParaRPr lang="en-GB" dirty="0">
              <a:solidFill>
                <a:srgbClr val="1F4E79"/>
              </a:solidFill>
            </a:endParaRPr>
          </a:p>
        </p:txBody>
      </p:sp>
      <p:sp>
        <p:nvSpPr>
          <p:cNvPr id="41" name="TextBox 40">
            <a:extLst>
              <a:ext uri="{FF2B5EF4-FFF2-40B4-BE49-F238E27FC236}">
                <a16:creationId xmlns:a16="http://schemas.microsoft.com/office/drawing/2014/main" id="{D8379A18-1EBA-4FFF-8A41-4F1A61B42212}"/>
              </a:ext>
            </a:extLst>
          </p:cNvPr>
          <p:cNvSpPr txBox="1"/>
          <p:nvPr/>
        </p:nvSpPr>
        <p:spPr>
          <a:xfrm>
            <a:off x="3400928" y="3465091"/>
            <a:ext cx="1679037"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reisen</a:t>
            </a:r>
            <a:endParaRPr lang="en-GB" dirty="0">
              <a:solidFill>
                <a:srgbClr val="1F4E79"/>
              </a:solidFill>
            </a:endParaRPr>
          </a:p>
        </p:txBody>
      </p:sp>
      <p:sp>
        <p:nvSpPr>
          <p:cNvPr id="44" name="TextBox 43">
            <a:extLst>
              <a:ext uri="{FF2B5EF4-FFF2-40B4-BE49-F238E27FC236}">
                <a16:creationId xmlns:a16="http://schemas.microsoft.com/office/drawing/2014/main" id="{3862937D-C342-453F-A200-B9B523FC03A6}"/>
              </a:ext>
            </a:extLst>
          </p:cNvPr>
          <p:cNvSpPr txBox="1"/>
          <p:nvPr/>
        </p:nvSpPr>
        <p:spPr>
          <a:xfrm>
            <a:off x="3392908" y="4178963"/>
            <a:ext cx="1679037"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Gesetz</a:t>
            </a:r>
            <a:endParaRPr lang="en-GB" dirty="0">
              <a:solidFill>
                <a:srgbClr val="1F4E79"/>
              </a:solidFill>
            </a:endParaRPr>
          </a:p>
        </p:txBody>
      </p:sp>
      <p:sp>
        <p:nvSpPr>
          <p:cNvPr id="45" name="TextBox 44">
            <a:extLst>
              <a:ext uri="{FF2B5EF4-FFF2-40B4-BE49-F238E27FC236}">
                <a16:creationId xmlns:a16="http://schemas.microsoft.com/office/drawing/2014/main" id="{E04B853A-7D2E-4D4B-BD10-A14DC432EB9F}"/>
              </a:ext>
            </a:extLst>
          </p:cNvPr>
          <p:cNvSpPr txBox="1"/>
          <p:nvPr/>
        </p:nvSpPr>
        <p:spPr>
          <a:xfrm>
            <a:off x="5438277" y="4186985"/>
            <a:ext cx="1679037"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sollen</a:t>
            </a:r>
            <a:endParaRPr lang="en-GB" dirty="0">
              <a:solidFill>
                <a:srgbClr val="1F4E79"/>
              </a:solidFill>
            </a:endParaRPr>
          </a:p>
        </p:txBody>
      </p:sp>
      <p:sp>
        <p:nvSpPr>
          <p:cNvPr id="46" name="Rectangle 45">
            <a:extLst>
              <a:ext uri="{FF2B5EF4-FFF2-40B4-BE49-F238E27FC236}">
                <a16:creationId xmlns:a16="http://schemas.microsoft.com/office/drawing/2014/main" id="{C2425465-EF39-479F-A6CF-ECE3EF69615A}"/>
              </a:ext>
            </a:extLst>
          </p:cNvPr>
          <p:cNvSpPr/>
          <p:nvPr/>
        </p:nvSpPr>
        <p:spPr>
          <a:xfrm>
            <a:off x="1246689" y="4908878"/>
            <a:ext cx="1468672" cy="523220"/>
          </a:xfrm>
          <a:prstGeom prst="rect">
            <a:avLst/>
          </a:prstGeom>
          <a:ln>
            <a:noFill/>
          </a:ln>
        </p:spPr>
        <p:txBody>
          <a:bodyPr wrap="none">
            <a:spAutoFit/>
          </a:bodyPr>
          <a:lstStyle/>
          <a:p>
            <a:r>
              <a:rPr lang="de-DE" sz="2800" dirty="0">
                <a:solidFill>
                  <a:srgbClr val="1F4E79"/>
                </a:solidFill>
                <a:latin typeface="Century Gothic" panose="020B0502020202020204" pitchFamily="34" charset="0"/>
              </a:rPr>
              <a:t>damals</a:t>
            </a:r>
            <a:endParaRPr lang="en-GB" dirty="0">
              <a:solidFill>
                <a:srgbClr val="1F4E79"/>
              </a:solidFill>
            </a:endParaRPr>
          </a:p>
        </p:txBody>
      </p:sp>
      <p:sp>
        <p:nvSpPr>
          <p:cNvPr id="47" name="TextBox 46">
            <a:extLst>
              <a:ext uri="{FF2B5EF4-FFF2-40B4-BE49-F238E27FC236}">
                <a16:creationId xmlns:a16="http://schemas.microsoft.com/office/drawing/2014/main" id="{5DF3E474-A1AA-4C67-B681-B27850414B8E}"/>
              </a:ext>
            </a:extLst>
          </p:cNvPr>
          <p:cNvSpPr txBox="1"/>
          <p:nvPr/>
        </p:nvSpPr>
        <p:spPr>
          <a:xfrm>
            <a:off x="3400930" y="4924920"/>
            <a:ext cx="1679037" cy="523220"/>
          </a:xfrm>
          <a:prstGeom prst="rect">
            <a:avLst/>
          </a:prstGeom>
          <a:noFill/>
          <a:ln>
            <a:noFill/>
          </a:ln>
        </p:spPr>
        <p:txBody>
          <a:bodyPr wrap="square" rtlCol="0">
            <a:spAutoFit/>
          </a:bodyPr>
          <a:lstStyle/>
          <a:p>
            <a:pPr algn="ctr"/>
            <a:r>
              <a:rPr lang="de-DE" sz="2800" dirty="0">
                <a:solidFill>
                  <a:srgbClr val="1F4E79"/>
                </a:solidFill>
                <a:latin typeface="Century Gothic" panose="020B0502020202020204" pitchFamily="34" charset="0"/>
              </a:rPr>
              <a:t>findest</a:t>
            </a:r>
            <a:endParaRPr lang="en-GB" dirty="0">
              <a:solidFill>
                <a:srgbClr val="1F4E79"/>
              </a:solidFill>
            </a:endParaRPr>
          </a:p>
        </p:txBody>
      </p:sp>
      <p:sp>
        <p:nvSpPr>
          <p:cNvPr id="11" name="TextBox 10">
            <a:extLst>
              <a:ext uri="{FF2B5EF4-FFF2-40B4-BE49-F238E27FC236}">
                <a16:creationId xmlns:a16="http://schemas.microsoft.com/office/drawing/2014/main" id="{A7F2B91E-9ABB-4104-BA3D-7D28B02EAC4C}"/>
              </a:ext>
            </a:extLst>
          </p:cNvPr>
          <p:cNvSpPr txBox="1"/>
          <p:nvPr/>
        </p:nvSpPr>
        <p:spPr>
          <a:xfrm>
            <a:off x="433136" y="2013285"/>
            <a:ext cx="627982"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1.</a:t>
            </a:r>
          </a:p>
        </p:txBody>
      </p:sp>
      <p:sp>
        <p:nvSpPr>
          <p:cNvPr id="52" name="TextBox 51">
            <a:extLst>
              <a:ext uri="{FF2B5EF4-FFF2-40B4-BE49-F238E27FC236}">
                <a16:creationId xmlns:a16="http://schemas.microsoft.com/office/drawing/2014/main" id="{52CF8D0E-FB6C-4F98-AEE0-0AC0046E5C89}"/>
              </a:ext>
            </a:extLst>
          </p:cNvPr>
          <p:cNvSpPr txBox="1"/>
          <p:nvPr/>
        </p:nvSpPr>
        <p:spPr>
          <a:xfrm>
            <a:off x="425116" y="2743199"/>
            <a:ext cx="627982"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2.</a:t>
            </a:r>
          </a:p>
        </p:txBody>
      </p:sp>
      <p:sp>
        <p:nvSpPr>
          <p:cNvPr id="53" name="TextBox 52">
            <a:extLst>
              <a:ext uri="{FF2B5EF4-FFF2-40B4-BE49-F238E27FC236}">
                <a16:creationId xmlns:a16="http://schemas.microsoft.com/office/drawing/2014/main" id="{B9C725FE-AD70-4FF1-A52A-C3B741E93809}"/>
              </a:ext>
            </a:extLst>
          </p:cNvPr>
          <p:cNvSpPr txBox="1"/>
          <p:nvPr/>
        </p:nvSpPr>
        <p:spPr>
          <a:xfrm>
            <a:off x="449180" y="3489155"/>
            <a:ext cx="627982"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3.</a:t>
            </a:r>
          </a:p>
        </p:txBody>
      </p:sp>
      <p:sp>
        <p:nvSpPr>
          <p:cNvPr id="54" name="TextBox 53">
            <a:extLst>
              <a:ext uri="{FF2B5EF4-FFF2-40B4-BE49-F238E27FC236}">
                <a16:creationId xmlns:a16="http://schemas.microsoft.com/office/drawing/2014/main" id="{38BFFB54-2F9B-4697-BF8D-E678FCD76A44}"/>
              </a:ext>
            </a:extLst>
          </p:cNvPr>
          <p:cNvSpPr txBox="1"/>
          <p:nvPr/>
        </p:nvSpPr>
        <p:spPr>
          <a:xfrm>
            <a:off x="441160" y="4170942"/>
            <a:ext cx="627982"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4.</a:t>
            </a:r>
          </a:p>
        </p:txBody>
      </p:sp>
      <p:sp>
        <p:nvSpPr>
          <p:cNvPr id="55" name="TextBox 54">
            <a:extLst>
              <a:ext uri="{FF2B5EF4-FFF2-40B4-BE49-F238E27FC236}">
                <a16:creationId xmlns:a16="http://schemas.microsoft.com/office/drawing/2014/main" id="{52154E82-87C3-4827-B3B1-43DF0DE4DD21}"/>
              </a:ext>
            </a:extLst>
          </p:cNvPr>
          <p:cNvSpPr txBox="1"/>
          <p:nvPr/>
        </p:nvSpPr>
        <p:spPr>
          <a:xfrm>
            <a:off x="449182" y="4916896"/>
            <a:ext cx="627982"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5.</a:t>
            </a:r>
          </a:p>
        </p:txBody>
      </p:sp>
    </p:spTree>
    <p:extLst>
      <p:ext uri="{BB962C8B-B14F-4D97-AF65-F5344CB8AC3E}">
        <p14:creationId xmlns:p14="http://schemas.microsoft.com/office/powerpoint/2010/main" val="127612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3"/>
                                        </p:tgtEl>
                                        <p:attrNameLst>
                                          <p:attrName>fillcolor</p:attrName>
                                        </p:attrNameLst>
                                      </p:cBhvr>
                                      <p:to>
                                        <a:srgbClr val="FFCC66"/>
                                      </p:to>
                                    </p:animClr>
                                    <p:set>
                                      <p:cBhvr>
                                        <p:cTn id="7" dur="2000" fill="hold"/>
                                        <p:tgtEl>
                                          <p:spTgt spid="23"/>
                                        </p:tgtEl>
                                        <p:attrNameLst>
                                          <p:attrName>fill.type</p:attrName>
                                        </p:attrNameLst>
                                      </p:cBhvr>
                                      <p:to>
                                        <p:strVal val="solid"/>
                                      </p:to>
                                    </p:set>
                                    <p:set>
                                      <p:cBhvr>
                                        <p:cTn id="8" dur="2000" fill="hold"/>
                                        <p:tgtEl>
                                          <p:spTgt spid="23"/>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8"/>
                                        </p:tgtEl>
                                        <p:attrNameLst>
                                          <p:attrName>fillcolor</p:attrName>
                                        </p:attrNameLst>
                                      </p:cBhvr>
                                      <p:to>
                                        <a:srgbClr val="FFCC66"/>
                                      </p:to>
                                    </p:animClr>
                                    <p:set>
                                      <p:cBhvr>
                                        <p:cTn id="13" dur="2000" fill="hold"/>
                                        <p:tgtEl>
                                          <p:spTgt spid="38"/>
                                        </p:tgtEl>
                                        <p:attrNameLst>
                                          <p:attrName>fill.type</p:attrName>
                                        </p:attrNameLst>
                                      </p:cBhvr>
                                      <p:to>
                                        <p:strVal val="solid"/>
                                      </p:to>
                                    </p:set>
                                    <p:set>
                                      <p:cBhvr>
                                        <p:cTn id="14" dur="2000" fill="hold"/>
                                        <p:tgtEl>
                                          <p:spTgt spid="38"/>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2"/>
                                        </p:tgtEl>
                                        <p:attrNameLst>
                                          <p:attrName>fillcolor</p:attrName>
                                        </p:attrNameLst>
                                      </p:cBhvr>
                                      <p:to>
                                        <a:srgbClr val="FFCC66"/>
                                      </p:to>
                                    </p:animClr>
                                    <p:set>
                                      <p:cBhvr>
                                        <p:cTn id="19" dur="2000" fill="hold"/>
                                        <p:tgtEl>
                                          <p:spTgt spid="42"/>
                                        </p:tgtEl>
                                        <p:attrNameLst>
                                          <p:attrName>fill.type</p:attrName>
                                        </p:attrNameLst>
                                      </p:cBhvr>
                                      <p:to>
                                        <p:strVal val="solid"/>
                                      </p:to>
                                    </p:set>
                                    <p:set>
                                      <p:cBhvr>
                                        <p:cTn id="20" dur="2000" fill="hold"/>
                                        <p:tgtEl>
                                          <p:spTgt spid="42"/>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43"/>
                                        </p:tgtEl>
                                        <p:attrNameLst>
                                          <p:attrName>fillcolor</p:attrName>
                                        </p:attrNameLst>
                                      </p:cBhvr>
                                      <p:to>
                                        <a:srgbClr val="FFCC66"/>
                                      </p:to>
                                    </p:animClr>
                                    <p:set>
                                      <p:cBhvr>
                                        <p:cTn id="25" dur="2000" fill="hold"/>
                                        <p:tgtEl>
                                          <p:spTgt spid="43"/>
                                        </p:tgtEl>
                                        <p:attrNameLst>
                                          <p:attrName>fill.type</p:attrName>
                                        </p:attrNameLst>
                                      </p:cBhvr>
                                      <p:to>
                                        <p:strVal val="solid"/>
                                      </p:to>
                                    </p:set>
                                    <p:set>
                                      <p:cBhvr>
                                        <p:cTn id="26" dur="2000" fill="hold"/>
                                        <p:tgtEl>
                                          <p:spTgt spid="43"/>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48"/>
                                        </p:tgtEl>
                                        <p:attrNameLst>
                                          <p:attrName>fillcolor</p:attrName>
                                        </p:attrNameLst>
                                      </p:cBhvr>
                                      <p:to>
                                        <a:srgbClr val="FFCC66"/>
                                      </p:to>
                                    </p:animClr>
                                    <p:set>
                                      <p:cBhvr>
                                        <p:cTn id="31" dur="2000" fill="hold"/>
                                        <p:tgtEl>
                                          <p:spTgt spid="48"/>
                                        </p:tgtEl>
                                        <p:attrNameLst>
                                          <p:attrName>fill.type</p:attrName>
                                        </p:attrNameLst>
                                      </p:cBhvr>
                                      <p:to>
                                        <p:strVal val="solid"/>
                                      </p:to>
                                    </p:set>
                                    <p:set>
                                      <p:cBhvr>
                                        <p:cTn id="32" dur="2000" fill="hold"/>
                                        <p:tgtEl>
                                          <p:spTgt spid="4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2 Slide 18</a:t>
            </a:r>
          </a:p>
        </p:txBody>
      </p:sp>
    </p:spTree>
    <p:extLst>
      <p:ext uri="{BB962C8B-B14F-4D97-AF65-F5344CB8AC3E}">
        <p14:creationId xmlns:p14="http://schemas.microsoft.com/office/powerpoint/2010/main" val="873547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EF14C2-F266-4B10-AF68-76EC3E9023DD}"/>
              </a:ext>
            </a:extLst>
          </p:cNvPr>
          <p:cNvGrpSpPr/>
          <p:nvPr/>
        </p:nvGrpSpPr>
        <p:grpSpPr>
          <a:xfrm>
            <a:off x="3172857" y="2126255"/>
            <a:ext cx="5837104" cy="3448280"/>
            <a:chOff x="3172857" y="2126255"/>
            <a:chExt cx="5837104" cy="3448280"/>
          </a:xfrm>
        </p:grpSpPr>
        <p:sp>
          <p:nvSpPr>
            <p:cNvPr id="5" name="Oval 4">
              <a:extLst>
                <a:ext uri="{FF2B5EF4-FFF2-40B4-BE49-F238E27FC236}">
                  <a16:creationId xmlns:a16="http://schemas.microsoft.com/office/drawing/2014/main" id="{941CA68A-E2B3-4CB9-A597-5749A1F22FD2}"/>
                </a:ext>
              </a:extLst>
            </p:cNvPr>
            <p:cNvSpPr/>
            <p:nvPr/>
          </p:nvSpPr>
          <p:spPr>
            <a:xfrm>
              <a:off x="3172857" y="2126256"/>
              <a:ext cx="3393195" cy="3448279"/>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1216B817-25D2-49F1-AA8D-B0031EBA63CA}"/>
                </a:ext>
              </a:extLst>
            </p:cNvPr>
            <p:cNvSpPr/>
            <p:nvPr/>
          </p:nvSpPr>
          <p:spPr>
            <a:xfrm>
              <a:off x="5616766" y="2126255"/>
              <a:ext cx="3393195" cy="3448279"/>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Heidis</a:t>
            </a:r>
            <a:r>
              <a:rPr lang="en-GB" sz="3600" b="1" dirty="0">
                <a:solidFill>
                  <a:schemeClr val="bg1"/>
                </a:solidFill>
              </a:rPr>
              <a:t> </a:t>
            </a:r>
            <a:r>
              <a:rPr lang="en-GB" sz="3600" b="1" dirty="0" err="1">
                <a:solidFill>
                  <a:schemeClr val="bg1"/>
                </a:solidFill>
              </a:rPr>
              <a:t>Shoppingliste</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15746" y="1183759"/>
            <a:ext cx="11719875" cy="5357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Was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braucht</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Heide?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Ordne</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die Dinge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zu</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p:txBody>
      </p:sp>
      <p:pic>
        <p:nvPicPr>
          <p:cNvPr id="14" name="Picture 13">
            <a:extLst>
              <a:ext uri="{FF2B5EF4-FFF2-40B4-BE49-F238E27FC236}">
                <a16:creationId xmlns:a16="http://schemas.microsoft.com/office/drawing/2014/main" id="{D111918A-8261-44D7-B18B-E52D316402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05678" y="143844"/>
            <a:ext cx="1170576" cy="1574614"/>
          </a:xfrm>
          <a:prstGeom prst="rect">
            <a:avLst/>
          </a:prstGeom>
        </p:spPr>
      </p:pic>
      <p:sp>
        <p:nvSpPr>
          <p:cNvPr id="7" name="TextBox 6">
            <a:extLst>
              <a:ext uri="{FF2B5EF4-FFF2-40B4-BE49-F238E27FC236}">
                <a16:creationId xmlns:a16="http://schemas.microsoft.com/office/drawing/2014/main" id="{AA84C0AC-2EB7-4F39-8748-48F040121A3E}"/>
              </a:ext>
            </a:extLst>
          </p:cNvPr>
          <p:cNvSpPr txBox="1"/>
          <p:nvPr/>
        </p:nvSpPr>
        <p:spPr>
          <a:xfrm>
            <a:off x="4566490" y="3481062"/>
            <a:ext cx="605927" cy="707886"/>
          </a:xfrm>
          <a:prstGeom prst="rect">
            <a:avLst/>
          </a:prstGeom>
          <a:noFill/>
        </p:spPr>
        <p:txBody>
          <a:bodyPr wrap="square" rtlCol="0">
            <a:spAutoFit/>
          </a:bodyPr>
          <a:lstStyle/>
          <a:p>
            <a:pPr algn="ctr"/>
            <a:r>
              <a:rPr lang="en-GB" sz="4000" dirty="0">
                <a:solidFill>
                  <a:schemeClr val="accent5">
                    <a:lumMod val="50000"/>
                  </a:schemeClr>
                </a:solidFill>
              </a:rPr>
              <a:t>s</a:t>
            </a:r>
          </a:p>
        </p:txBody>
      </p:sp>
      <p:sp>
        <p:nvSpPr>
          <p:cNvPr id="16" name="TextBox 15">
            <a:extLst>
              <a:ext uri="{FF2B5EF4-FFF2-40B4-BE49-F238E27FC236}">
                <a16:creationId xmlns:a16="http://schemas.microsoft.com/office/drawing/2014/main" id="{06D06862-605E-4CE3-98CA-B31240B236BE}"/>
              </a:ext>
            </a:extLst>
          </p:cNvPr>
          <p:cNvSpPr txBox="1"/>
          <p:nvPr/>
        </p:nvSpPr>
        <p:spPr>
          <a:xfrm>
            <a:off x="7010401" y="3494833"/>
            <a:ext cx="605927" cy="738664"/>
          </a:xfrm>
          <a:prstGeom prst="rect">
            <a:avLst/>
          </a:prstGeom>
          <a:noFill/>
        </p:spPr>
        <p:txBody>
          <a:bodyPr wrap="square" rtlCol="0">
            <a:spAutoFit/>
          </a:bodyPr>
          <a:lstStyle/>
          <a:p>
            <a:pPr algn="ctr"/>
            <a:endParaRPr lang="en-GB" sz="4200" dirty="0">
              <a:solidFill>
                <a:schemeClr val="accent5">
                  <a:lumMod val="50000"/>
                </a:schemeClr>
              </a:solidFill>
            </a:endParaRPr>
          </a:p>
        </p:txBody>
      </p:sp>
      <p:sp>
        <p:nvSpPr>
          <p:cNvPr id="13" name="TextBox 12">
            <a:extLst>
              <a:ext uri="{FF2B5EF4-FFF2-40B4-BE49-F238E27FC236}">
                <a16:creationId xmlns:a16="http://schemas.microsoft.com/office/drawing/2014/main" id="{848EC3D0-EF8F-43E4-8A66-59C086979593}"/>
              </a:ext>
            </a:extLst>
          </p:cNvPr>
          <p:cNvSpPr txBox="1"/>
          <p:nvPr/>
        </p:nvSpPr>
        <p:spPr>
          <a:xfrm>
            <a:off x="7010401" y="3498056"/>
            <a:ext cx="605927" cy="707886"/>
          </a:xfrm>
          <a:prstGeom prst="rect">
            <a:avLst/>
          </a:prstGeom>
          <a:noFill/>
        </p:spPr>
        <p:txBody>
          <a:bodyPr wrap="square" rtlCol="0">
            <a:spAutoFit/>
          </a:bodyPr>
          <a:lstStyle/>
          <a:p>
            <a:pPr algn="ctr"/>
            <a:r>
              <a:rPr lang="en-GB" sz="4000" dirty="0">
                <a:solidFill>
                  <a:schemeClr val="accent5">
                    <a:lumMod val="50000"/>
                  </a:schemeClr>
                </a:solidFill>
              </a:rPr>
              <a:t>z</a:t>
            </a:r>
          </a:p>
        </p:txBody>
      </p:sp>
      <p:sp>
        <p:nvSpPr>
          <p:cNvPr id="18" name="TextBox 17">
            <a:extLst>
              <a:ext uri="{FF2B5EF4-FFF2-40B4-BE49-F238E27FC236}">
                <a16:creationId xmlns:a16="http://schemas.microsoft.com/office/drawing/2014/main" id="{A5489BB8-2A3B-44BF-859B-6AB36F50DA32}"/>
              </a:ext>
            </a:extLst>
          </p:cNvPr>
          <p:cNvSpPr txBox="1"/>
          <p:nvPr/>
        </p:nvSpPr>
        <p:spPr>
          <a:xfrm>
            <a:off x="5831872" y="2848502"/>
            <a:ext cx="562499" cy="1938992"/>
          </a:xfrm>
          <a:prstGeom prst="rect">
            <a:avLst/>
          </a:prstGeom>
          <a:noFill/>
        </p:spPr>
        <p:txBody>
          <a:bodyPr wrap="square" rtlCol="0">
            <a:spAutoFit/>
          </a:bodyPr>
          <a:lstStyle/>
          <a:p>
            <a:pPr algn="ctr"/>
            <a:r>
              <a:rPr lang="en-GB" sz="4000" dirty="0">
                <a:solidFill>
                  <a:schemeClr val="accent5">
                    <a:lumMod val="50000"/>
                  </a:schemeClr>
                </a:solidFill>
              </a:rPr>
              <a:t>s/z</a:t>
            </a:r>
          </a:p>
        </p:txBody>
      </p:sp>
      <p:grpSp>
        <p:nvGrpSpPr>
          <p:cNvPr id="25" name="Group 24">
            <a:extLst>
              <a:ext uri="{FF2B5EF4-FFF2-40B4-BE49-F238E27FC236}">
                <a16:creationId xmlns:a16="http://schemas.microsoft.com/office/drawing/2014/main" id="{BD9AD702-D9BD-4349-8AF7-9CFF5B781BCB}"/>
              </a:ext>
            </a:extLst>
          </p:cNvPr>
          <p:cNvGrpSpPr/>
          <p:nvPr/>
        </p:nvGrpSpPr>
        <p:grpSpPr>
          <a:xfrm>
            <a:off x="7175649" y="703994"/>
            <a:ext cx="1680789" cy="919993"/>
            <a:chOff x="10395465" y="2302912"/>
            <a:chExt cx="1680789" cy="919993"/>
          </a:xfrm>
        </p:grpSpPr>
        <p:pic>
          <p:nvPicPr>
            <p:cNvPr id="1026" name="Picture 2" descr="Toothbrush With Toothpaste Clip Art">
              <a:hlinkClick r:id="" action="ppaction://noaction">
                <a:snd r:embed="rId5" name="zahnb.wav"/>
              </a:hlinkClick>
              <a:extLst>
                <a:ext uri="{FF2B5EF4-FFF2-40B4-BE49-F238E27FC236}">
                  <a16:creationId xmlns:a16="http://schemas.microsoft.com/office/drawing/2014/main" id="{EFA21546-6159-41A5-A5F0-C01F0255A0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10921" y="2302912"/>
              <a:ext cx="849876" cy="4079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BAD5D5-6C71-4918-8EB0-338D52127631}"/>
                </a:ext>
              </a:extLst>
            </p:cNvPr>
            <p:cNvSpPr txBox="1"/>
            <p:nvPr/>
          </p:nvSpPr>
          <p:spPr>
            <a:xfrm>
              <a:off x="10395465" y="2814964"/>
              <a:ext cx="1680789" cy="407941"/>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Z</a:t>
              </a:r>
              <a:r>
                <a:rPr lang="en-GB" sz="2000" dirty="0" err="1">
                  <a:solidFill>
                    <a:schemeClr val="accent1">
                      <a:lumMod val="50000"/>
                    </a:schemeClr>
                  </a:solidFill>
                </a:rPr>
                <a:t>ahnbürste</a:t>
              </a:r>
              <a:r>
                <a:rPr lang="en-GB" sz="2000" dirty="0">
                  <a:solidFill>
                    <a:schemeClr val="accent5">
                      <a:lumMod val="50000"/>
                    </a:schemeClr>
                  </a:solidFill>
                </a:rPr>
                <a:t> </a:t>
              </a:r>
            </a:p>
          </p:txBody>
        </p:sp>
      </p:grpSp>
      <p:grpSp>
        <p:nvGrpSpPr>
          <p:cNvPr id="9" name="Group 8">
            <a:extLst>
              <a:ext uri="{FF2B5EF4-FFF2-40B4-BE49-F238E27FC236}">
                <a16:creationId xmlns:a16="http://schemas.microsoft.com/office/drawing/2014/main" id="{6320A5EA-19BF-4886-A145-D5203130BBF0}"/>
              </a:ext>
            </a:extLst>
          </p:cNvPr>
          <p:cNvGrpSpPr/>
          <p:nvPr/>
        </p:nvGrpSpPr>
        <p:grpSpPr>
          <a:xfrm>
            <a:off x="8912606" y="1921016"/>
            <a:ext cx="2787848" cy="1079653"/>
            <a:chOff x="660469" y="1890024"/>
            <a:chExt cx="2787848" cy="1079653"/>
          </a:xfrm>
        </p:grpSpPr>
        <p:pic>
          <p:nvPicPr>
            <p:cNvPr id="1030" name="Picture 6">
              <a:hlinkClick r:id="" action="ppaction://noaction">
                <a:snd r:embed="rId7" name="osterhase.wav"/>
              </a:hlinkClick>
              <a:extLst>
                <a:ext uri="{FF2B5EF4-FFF2-40B4-BE49-F238E27FC236}">
                  <a16:creationId xmlns:a16="http://schemas.microsoft.com/office/drawing/2014/main" id="{D273796A-2983-4986-AF04-2FB94536C5B0}"/>
                </a:ext>
              </a:extLst>
            </p:cNvPr>
            <p:cNvPicPr>
              <a:picLocks noChangeAspect="1" noChangeArrowheads="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660469" y="1890024"/>
              <a:ext cx="1079653" cy="107965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27CCC22-AE76-4B59-99C1-1B1A6815FCAA}"/>
                </a:ext>
              </a:extLst>
            </p:cNvPr>
            <p:cNvSpPr txBox="1"/>
            <p:nvPr/>
          </p:nvSpPr>
          <p:spPr>
            <a:xfrm>
              <a:off x="1405802" y="2552889"/>
              <a:ext cx="2042515" cy="400110"/>
            </a:xfrm>
            <a:prstGeom prst="rect">
              <a:avLst/>
            </a:prstGeom>
            <a:solidFill>
              <a:schemeClr val="bg1"/>
            </a:solidFill>
            <a:ln w="19050">
              <a:solidFill>
                <a:srgbClr val="DAA520"/>
              </a:solidFill>
            </a:ln>
          </p:spPr>
          <p:txBody>
            <a:bodyPr wrap="square" rtlCol="0">
              <a:spAutoFit/>
            </a:bodyPr>
            <a:lstStyle/>
            <a:p>
              <a:pPr algn="ctr"/>
              <a:r>
                <a:rPr lang="en-GB" sz="2000" dirty="0" err="1">
                  <a:solidFill>
                    <a:schemeClr val="accent1">
                      <a:lumMod val="50000"/>
                    </a:schemeClr>
                  </a:solidFill>
                </a:rPr>
                <a:t>Osterha</a:t>
              </a:r>
              <a:r>
                <a:rPr lang="en-GB" sz="2000" b="1" dirty="0" err="1">
                  <a:solidFill>
                    <a:schemeClr val="accent1">
                      <a:lumMod val="50000"/>
                    </a:schemeClr>
                  </a:solidFill>
                </a:rPr>
                <a:t>s</a:t>
              </a:r>
              <a:r>
                <a:rPr lang="en-GB" sz="2000" dirty="0" err="1">
                  <a:solidFill>
                    <a:schemeClr val="accent1">
                      <a:lumMod val="50000"/>
                    </a:schemeClr>
                  </a:solidFill>
                </a:rPr>
                <a:t>e</a:t>
              </a:r>
              <a:r>
                <a:rPr lang="en-GB" sz="2000" dirty="0">
                  <a:solidFill>
                    <a:schemeClr val="accent5">
                      <a:lumMod val="50000"/>
                    </a:schemeClr>
                  </a:solidFill>
                </a:rPr>
                <a:t> </a:t>
              </a:r>
            </a:p>
          </p:txBody>
        </p:sp>
      </p:grpSp>
      <p:grpSp>
        <p:nvGrpSpPr>
          <p:cNvPr id="11" name="Group 10">
            <a:extLst>
              <a:ext uri="{FF2B5EF4-FFF2-40B4-BE49-F238E27FC236}">
                <a16:creationId xmlns:a16="http://schemas.microsoft.com/office/drawing/2014/main" id="{53CCB12A-83CF-4B4D-9E64-F6D6BE876101}"/>
              </a:ext>
            </a:extLst>
          </p:cNvPr>
          <p:cNvGrpSpPr/>
          <p:nvPr/>
        </p:nvGrpSpPr>
        <p:grpSpPr>
          <a:xfrm>
            <a:off x="1617997" y="3203228"/>
            <a:ext cx="1277001" cy="849848"/>
            <a:chOff x="1393668" y="3255209"/>
            <a:chExt cx="1277001" cy="849848"/>
          </a:xfrm>
        </p:grpSpPr>
        <p:pic>
          <p:nvPicPr>
            <p:cNvPr id="1032" name="Picture 8" descr="Foaming Soap Dispenser Clip Art">
              <a:hlinkClick r:id="" action="ppaction://noaction">
                <a:snd r:embed="rId10" name="seife.wav"/>
              </a:hlinkClick>
              <a:extLst>
                <a:ext uri="{FF2B5EF4-FFF2-40B4-BE49-F238E27FC236}">
                  <a16:creationId xmlns:a16="http://schemas.microsoft.com/office/drawing/2014/main" id="{CF2CFF4E-534B-44DB-9ACA-B57DAF3E6C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93668" y="3255209"/>
              <a:ext cx="492085" cy="60895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307CCAF-BC7A-4061-81D4-39DBC8C9DFA2}"/>
                </a:ext>
              </a:extLst>
            </p:cNvPr>
            <p:cNvSpPr txBox="1"/>
            <p:nvPr/>
          </p:nvSpPr>
          <p:spPr>
            <a:xfrm>
              <a:off x="1657186" y="3704947"/>
              <a:ext cx="1013483" cy="400110"/>
            </a:xfrm>
            <a:prstGeom prst="rect">
              <a:avLst/>
            </a:prstGeom>
            <a:solidFill>
              <a:schemeClr val="bg1"/>
            </a:solidFill>
            <a:ln w="19050">
              <a:solidFill>
                <a:srgbClr val="DAA520"/>
              </a:solidFill>
            </a:ln>
          </p:spPr>
          <p:txBody>
            <a:bodyPr wrap="square" rtlCol="0">
              <a:spAutoFit/>
            </a:bodyPr>
            <a:lstStyle/>
            <a:p>
              <a:pPr algn="ctr"/>
              <a:r>
                <a:rPr lang="en-GB" sz="2000" b="1" dirty="0">
                  <a:solidFill>
                    <a:schemeClr val="accent1">
                      <a:lumMod val="50000"/>
                    </a:schemeClr>
                  </a:solidFill>
                </a:rPr>
                <a:t>S</a:t>
              </a:r>
              <a:r>
                <a:rPr lang="en-GB" sz="2000" dirty="0">
                  <a:solidFill>
                    <a:schemeClr val="accent1">
                      <a:lumMod val="50000"/>
                    </a:schemeClr>
                  </a:solidFill>
                </a:rPr>
                <a:t>eife</a:t>
              </a:r>
              <a:r>
                <a:rPr lang="en-GB" sz="2000" dirty="0">
                  <a:solidFill>
                    <a:schemeClr val="accent5">
                      <a:lumMod val="50000"/>
                    </a:schemeClr>
                  </a:solidFill>
                </a:rPr>
                <a:t> </a:t>
              </a:r>
            </a:p>
          </p:txBody>
        </p:sp>
      </p:grpSp>
      <p:grpSp>
        <p:nvGrpSpPr>
          <p:cNvPr id="26" name="Group 25">
            <a:extLst>
              <a:ext uri="{FF2B5EF4-FFF2-40B4-BE49-F238E27FC236}">
                <a16:creationId xmlns:a16="http://schemas.microsoft.com/office/drawing/2014/main" id="{9012E229-8B9A-4017-9A4B-F7F885BD984B}"/>
              </a:ext>
            </a:extLst>
          </p:cNvPr>
          <p:cNvGrpSpPr/>
          <p:nvPr/>
        </p:nvGrpSpPr>
        <p:grpSpPr>
          <a:xfrm>
            <a:off x="10153934" y="3322956"/>
            <a:ext cx="1917253" cy="1352186"/>
            <a:chOff x="10156753" y="4872343"/>
            <a:chExt cx="1917253" cy="1352186"/>
          </a:xfrm>
        </p:grpSpPr>
        <p:pic>
          <p:nvPicPr>
            <p:cNvPr id="1034" name="Picture 10" descr="Sunblock, Sun, Sunscreen, Vacation, Summer, Protection">
              <a:hlinkClick r:id="" action="ppaction://noaction">
                <a:snd r:embed="rId12" name="Sonnenschutz.wav"/>
              </a:hlinkClick>
              <a:extLst>
                <a:ext uri="{FF2B5EF4-FFF2-40B4-BE49-F238E27FC236}">
                  <a16:creationId xmlns:a16="http://schemas.microsoft.com/office/drawing/2014/main" id="{C507AB93-DEF5-420D-88F8-B6070AD36F1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0418" y="4872343"/>
              <a:ext cx="465203" cy="135218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987E54F-FE83-45FD-AC07-07BD783963E3}"/>
                </a:ext>
              </a:extLst>
            </p:cNvPr>
            <p:cNvSpPr txBox="1"/>
            <p:nvPr/>
          </p:nvSpPr>
          <p:spPr>
            <a:xfrm>
              <a:off x="10156753" y="5619339"/>
              <a:ext cx="1917253" cy="400110"/>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S</a:t>
              </a:r>
              <a:r>
                <a:rPr lang="en-GB" sz="2000" dirty="0" err="1">
                  <a:solidFill>
                    <a:schemeClr val="accent1">
                      <a:lumMod val="50000"/>
                    </a:schemeClr>
                  </a:solidFill>
                </a:rPr>
                <a:t>onnenschut</a:t>
              </a:r>
              <a:r>
                <a:rPr lang="en-GB" sz="2000" b="1" dirty="0" err="1">
                  <a:solidFill>
                    <a:schemeClr val="accent1">
                      <a:lumMod val="50000"/>
                    </a:schemeClr>
                  </a:solidFill>
                </a:rPr>
                <a:t>z</a:t>
              </a:r>
              <a:r>
                <a:rPr lang="en-GB" sz="2000" dirty="0">
                  <a:solidFill>
                    <a:schemeClr val="accent5">
                      <a:lumMod val="50000"/>
                    </a:schemeClr>
                  </a:solidFill>
                </a:rPr>
                <a:t> </a:t>
              </a:r>
            </a:p>
          </p:txBody>
        </p:sp>
      </p:grpSp>
      <p:grpSp>
        <p:nvGrpSpPr>
          <p:cNvPr id="30" name="Group 29">
            <a:extLst>
              <a:ext uri="{FF2B5EF4-FFF2-40B4-BE49-F238E27FC236}">
                <a16:creationId xmlns:a16="http://schemas.microsoft.com/office/drawing/2014/main" id="{E4161421-120F-46B5-BFB0-C5925C62879F}"/>
              </a:ext>
            </a:extLst>
          </p:cNvPr>
          <p:cNvGrpSpPr/>
          <p:nvPr/>
        </p:nvGrpSpPr>
        <p:grpSpPr>
          <a:xfrm>
            <a:off x="326654" y="2012601"/>
            <a:ext cx="1390660" cy="939320"/>
            <a:chOff x="1379842" y="2232834"/>
            <a:chExt cx="1390660" cy="939320"/>
          </a:xfrm>
        </p:grpSpPr>
        <p:pic>
          <p:nvPicPr>
            <p:cNvPr id="1036" name="Picture 12" descr="Mushrooms Clip Art">
              <a:hlinkClick r:id="" action="ppaction://noaction">
                <a:snd r:embed="rId14" name="pilze.wav"/>
              </a:hlinkClick>
              <a:extLst>
                <a:ext uri="{FF2B5EF4-FFF2-40B4-BE49-F238E27FC236}">
                  <a16:creationId xmlns:a16="http://schemas.microsoft.com/office/drawing/2014/main" id="{C45D94E4-7D25-4452-849A-89F595645AB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66048" y="2232834"/>
              <a:ext cx="1004454" cy="63950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E05978EF-37A8-4566-8A49-78436DAAAAB4}"/>
                </a:ext>
              </a:extLst>
            </p:cNvPr>
            <p:cNvSpPr txBox="1"/>
            <p:nvPr/>
          </p:nvSpPr>
          <p:spPr>
            <a:xfrm>
              <a:off x="1379842" y="2772044"/>
              <a:ext cx="1013483" cy="400110"/>
            </a:xfrm>
            <a:prstGeom prst="rect">
              <a:avLst/>
            </a:prstGeom>
            <a:solidFill>
              <a:schemeClr val="bg1"/>
            </a:solidFill>
            <a:ln w="19050">
              <a:solidFill>
                <a:srgbClr val="DAA520"/>
              </a:solidFill>
            </a:ln>
          </p:spPr>
          <p:txBody>
            <a:bodyPr wrap="square" rtlCol="0">
              <a:spAutoFit/>
            </a:bodyPr>
            <a:lstStyle/>
            <a:p>
              <a:pPr algn="ctr"/>
              <a:r>
                <a:rPr lang="en-GB" sz="2000" dirty="0" err="1">
                  <a:solidFill>
                    <a:schemeClr val="accent1">
                      <a:lumMod val="50000"/>
                    </a:schemeClr>
                  </a:solidFill>
                </a:rPr>
                <a:t>Pil</a:t>
              </a:r>
              <a:r>
                <a:rPr lang="en-GB" sz="2000" b="1" dirty="0" err="1">
                  <a:solidFill>
                    <a:schemeClr val="accent1">
                      <a:lumMod val="50000"/>
                    </a:schemeClr>
                  </a:solidFill>
                </a:rPr>
                <a:t>z</a:t>
              </a:r>
              <a:r>
                <a:rPr lang="en-GB" sz="2000" dirty="0" err="1">
                  <a:solidFill>
                    <a:schemeClr val="accent1">
                      <a:lumMod val="50000"/>
                    </a:schemeClr>
                  </a:solidFill>
                </a:rPr>
                <a:t>e</a:t>
              </a:r>
              <a:r>
                <a:rPr lang="en-GB" sz="2000" dirty="0">
                  <a:solidFill>
                    <a:schemeClr val="accent1">
                      <a:lumMod val="50000"/>
                    </a:schemeClr>
                  </a:solidFill>
                </a:rPr>
                <a:t> </a:t>
              </a:r>
            </a:p>
          </p:txBody>
        </p:sp>
      </p:grpSp>
      <p:grpSp>
        <p:nvGrpSpPr>
          <p:cNvPr id="31" name="Group 30">
            <a:extLst>
              <a:ext uri="{FF2B5EF4-FFF2-40B4-BE49-F238E27FC236}">
                <a16:creationId xmlns:a16="http://schemas.microsoft.com/office/drawing/2014/main" id="{A4C05977-8FC9-445B-8203-13D14BA04456}"/>
              </a:ext>
            </a:extLst>
          </p:cNvPr>
          <p:cNvGrpSpPr/>
          <p:nvPr/>
        </p:nvGrpSpPr>
        <p:grpSpPr>
          <a:xfrm>
            <a:off x="9013911" y="5131048"/>
            <a:ext cx="1626795" cy="995957"/>
            <a:chOff x="9100368" y="5076555"/>
            <a:chExt cx="1626795" cy="995957"/>
          </a:xfrm>
        </p:grpSpPr>
        <p:pic>
          <p:nvPicPr>
            <p:cNvPr id="1040" name="Picture 16" descr="Saw Clip Art">
              <a:hlinkClick r:id="" action="ppaction://noaction">
                <a:snd r:embed="rId16" name="säge.wav"/>
              </a:hlinkClick>
              <a:extLst>
                <a:ext uri="{FF2B5EF4-FFF2-40B4-BE49-F238E27FC236}">
                  <a16:creationId xmlns:a16="http://schemas.microsoft.com/office/drawing/2014/main" id="{FA61FE3D-2A93-49E4-AF79-BB73CA0747A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1253810">
              <a:off x="9100368" y="5076555"/>
              <a:ext cx="932457" cy="99595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31EA7458-0451-4117-A573-D0D6FE0A0675}"/>
                </a:ext>
              </a:extLst>
            </p:cNvPr>
            <p:cNvSpPr txBox="1"/>
            <p:nvPr/>
          </p:nvSpPr>
          <p:spPr>
            <a:xfrm>
              <a:off x="9713680" y="5239355"/>
              <a:ext cx="1013483" cy="400110"/>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S</a:t>
              </a:r>
              <a:r>
                <a:rPr lang="en-GB" sz="2000" dirty="0" err="1">
                  <a:solidFill>
                    <a:schemeClr val="accent1">
                      <a:lumMod val="50000"/>
                    </a:schemeClr>
                  </a:solidFill>
                </a:rPr>
                <a:t>äge</a:t>
              </a:r>
              <a:r>
                <a:rPr lang="en-GB" sz="2000" dirty="0">
                  <a:solidFill>
                    <a:schemeClr val="accent5">
                      <a:lumMod val="50000"/>
                    </a:schemeClr>
                  </a:solidFill>
                </a:rPr>
                <a:t> </a:t>
              </a:r>
            </a:p>
          </p:txBody>
        </p:sp>
      </p:grpSp>
      <p:grpSp>
        <p:nvGrpSpPr>
          <p:cNvPr id="32" name="Group 31">
            <a:extLst>
              <a:ext uri="{FF2B5EF4-FFF2-40B4-BE49-F238E27FC236}">
                <a16:creationId xmlns:a16="http://schemas.microsoft.com/office/drawing/2014/main" id="{F05A8CB4-E14D-4E91-AFB7-C76F215984D2}"/>
              </a:ext>
            </a:extLst>
          </p:cNvPr>
          <p:cNvGrpSpPr/>
          <p:nvPr/>
        </p:nvGrpSpPr>
        <p:grpSpPr>
          <a:xfrm>
            <a:off x="1627480" y="5019165"/>
            <a:ext cx="1806008" cy="1189553"/>
            <a:chOff x="1795701" y="4992836"/>
            <a:chExt cx="1806008" cy="1189553"/>
          </a:xfrm>
        </p:grpSpPr>
        <p:pic>
          <p:nvPicPr>
            <p:cNvPr id="1046" name="Picture 22" descr="Tent, Camping, Outdoor, Leisure, Equipment, Tourism">
              <a:hlinkClick r:id="" action="ppaction://noaction">
                <a:snd r:embed="rId18" name="zelt.wav"/>
              </a:hlinkClick>
              <a:extLst>
                <a:ext uri="{FF2B5EF4-FFF2-40B4-BE49-F238E27FC236}">
                  <a16:creationId xmlns:a16="http://schemas.microsoft.com/office/drawing/2014/main" id="{7780C302-3F12-461B-858F-B39F4D1D248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795701" y="4992836"/>
              <a:ext cx="1735128" cy="867565"/>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1BA37F9-F9A0-4312-AD96-B3AFD6CE11DC}"/>
                </a:ext>
              </a:extLst>
            </p:cNvPr>
            <p:cNvSpPr txBox="1"/>
            <p:nvPr/>
          </p:nvSpPr>
          <p:spPr>
            <a:xfrm>
              <a:off x="2588226" y="5782279"/>
              <a:ext cx="1013483" cy="400110"/>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Z</a:t>
              </a:r>
              <a:r>
                <a:rPr lang="en-GB" sz="2000" dirty="0" err="1">
                  <a:solidFill>
                    <a:schemeClr val="accent1">
                      <a:lumMod val="50000"/>
                    </a:schemeClr>
                  </a:solidFill>
                </a:rPr>
                <a:t>elt</a:t>
              </a:r>
              <a:r>
                <a:rPr lang="en-GB" sz="2000" dirty="0">
                  <a:solidFill>
                    <a:schemeClr val="accent5">
                      <a:lumMod val="50000"/>
                    </a:schemeClr>
                  </a:solidFill>
                </a:rPr>
                <a:t> </a:t>
              </a:r>
            </a:p>
          </p:txBody>
        </p:sp>
      </p:grpSp>
      <p:sp>
        <p:nvSpPr>
          <p:cNvPr id="37" name="TextBox 36">
            <a:extLst>
              <a:ext uri="{FF2B5EF4-FFF2-40B4-BE49-F238E27FC236}">
                <a16:creationId xmlns:a16="http://schemas.microsoft.com/office/drawing/2014/main" id="{269596ED-9317-4289-8903-71277D90A04D}"/>
              </a:ext>
            </a:extLst>
          </p:cNvPr>
          <p:cNvSpPr txBox="1"/>
          <p:nvPr/>
        </p:nvSpPr>
        <p:spPr>
          <a:xfrm>
            <a:off x="7283451" y="1256792"/>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3" name="TextBox 52">
            <a:extLst>
              <a:ext uri="{FF2B5EF4-FFF2-40B4-BE49-F238E27FC236}">
                <a16:creationId xmlns:a16="http://schemas.microsoft.com/office/drawing/2014/main" id="{EE2D643B-E6E9-44B7-B63D-1A07683349F6}"/>
              </a:ext>
            </a:extLst>
          </p:cNvPr>
          <p:cNvSpPr txBox="1"/>
          <p:nvPr/>
        </p:nvSpPr>
        <p:spPr>
          <a:xfrm>
            <a:off x="11032791" y="2604483"/>
            <a:ext cx="111210"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4" name="TextBox 53">
            <a:extLst>
              <a:ext uri="{FF2B5EF4-FFF2-40B4-BE49-F238E27FC236}">
                <a16:creationId xmlns:a16="http://schemas.microsoft.com/office/drawing/2014/main" id="{53D9120D-7E60-4CFE-A746-6479290D63A1}"/>
              </a:ext>
            </a:extLst>
          </p:cNvPr>
          <p:cNvSpPr txBox="1"/>
          <p:nvPr/>
        </p:nvSpPr>
        <p:spPr>
          <a:xfrm>
            <a:off x="10223626" y="4101317"/>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5" name="TextBox 54">
            <a:extLst>
              <a:ext uri="{FF2B5EF4-FFF2-40B4-BE49-F238E27FC236}">
                <a16:creationId xmlns:a16="http://schemas.microsoft.com/office/drawing/2014/main" id="{88A3E0B0-1C44-4699-A228-FA2B18B26C26}"/>
              </a:ext>
            </a:extLst>
          </p:cNvPr>
          <p:cNvSpPr txBox="1"/>
          <p:nvPr/>
        </p:nvSpPr>
        <p:spPr>
          <a:xfrm>
            <a:off x="11832802" y="4101317"/>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6" name="TextBox 55">
            <a:extLst>
              <a:ext uri="{FF2B5EF4-FFF2-40B4-BE49-F238E27FC236}">
                <a16:creationId xmlns:a16="http://schemas.microsoft.com/office/drawing/2014/main" id="{DD97FC94-0657-4160-8727-FE46446C8164}"/>
              </a:ext>
            </a:extLst>
          </p:cNvPr>
          <p:cNvSpPr txBox="1"/>
          <p:nvPr/>
        </p:nvSpPr>
        <p:spPr>
          <a:xfrm>
            <a:off x="9772058" y="5321249"/>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7" name="TextBox 56">
            <a:extLst>
              <a:ext uri="{FF2B5EF4-FFF2-40B4-BE49-F238E27FC236}">
                <a16:creationId xmlns:a16="http://schemas.microsoft.com/office/drawing/2014/main" id="{32DF6396-376B-4723-9E3D-2888CE0921CB}"/>
              </a:ext>
            </a:extLst>
          </p:cNvPr>
          <p:cNvSpPr txBox="1"/>
          <p:nvPr/>
        </p:nvSpPr>
        <p:spPr>
          <a:xfrm>
            <a:off x="2688060" y="5843331"/>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58" name="TextBox 57">
            <a:extLst>
              <a:ext uri="{FF2B5EF4-FFF2-40B4-BE49-F238E27FC236}">
                <a16:creationId xmlns:a16="http://schemas.microsoft.com/office/drawing/2014/main" id="{D4D4AC28-1E57-4268-AA9E-36F416F00AC3}"/>
              </a:ext>
            </a:extLst>
          </p:cNvPr>
          <p:cNvSpPr txBox="1"/>
          <p:nvPr/>
        </p:nvSpPr>
        <p:spPr>
          <a:xfrm>
            <a:off x="859724" y="4816276"/>
            <a:ext cx="165099"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_</a:t>
            </a:r>
          </a:p>
        </p:txBody>
      </p:sp>
      <p:sp>
        <p:nvSpPr>
          <p:cNvPr id="59" name="TextBox 58">
            <a:extLst>
              <a:ext uri="{FF2B5EF4-FFF2-40B4-BE49-F238E27FC236}">
                <a16:creationId xmlns:a16="http://schemas.microsoft.com/office/drawing/2014/main" id="{A176932A-B625-46EB-A8FC-457F008D4C82}"/>
              </a:ext>
            </a:extLst>
          </p:cNvPr>
          <p:cNvSpPr txBox="1"/>
          <p:nvPr/>
        </p:nvSpPr>
        <p:spPr>
          <a:xfrm>
            <a:off x="1243602" y="4816276"/>
            <a:ext cx="165099" cy="307777"/>
          </a:xfrm>
          <a:prstGeom prst="rect">
            <a:avLst/>
          </a:prstGeom>
          <a:solidFill>
            <a:schemeClr val="bg1"/>
          </a:solidFill>
        </p:spPr>
        <p:txBody>
          <a:bodyPr wrap="square" lIns="0" tIns="0" rIns="0" bIns="0" rtlCol="0">
            <a:spAutoFit/>
          </a:bodyPr>
          <a:lstStyle/>
          <a:p>
            <a:pPr algn="ctr"/>
            <a:r>
              <a:rPr lang="en-GB" sz="2000" dirty="0">
                <a:solidFill>
                  <a:schemeClr val="accent5">
                    <a:lumMod val="50000"/>
                  </a:schemeClr>
                </a:solidFill>
              </a:rPr>
              <a:t>_</a:t>
            </a:r>
          </a:p>
        </p:txBody>
      </p:sp>
      <p:sp>
        <p:nvSpPr>
          <p:cNvPr id="60" name="TextBox 59">
            <a:extLst>
              <a:ext uri="{FF2B5EF4-FFF2-40B4-BE49-F238E27FC236}">
                <a16:creationId xmlns:a16="http://schemas.microsoft.com/office/drawing/2014/main" id="{AEDCD4EE-13E0-4880-9219-7510B32BF9C7}"/>
              </a:ext>
            </a:extLst>
          </p:cNvPr>
          <p:cNvSpPr txBox="1"/>
          <p:nvPr/>
        </p:nvSpPr>
        <p:spPr>
          <a:xfrm>
            <a:off x="2064175" y="3696505"/>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61" name="TextBox 60">
            <a:extLst>
              <a:ext uri="{FF2B5EF4-FFF2-40B4-BE49-F238E27FC236}">
                <a16:creationId xmlns:a16="http://schemas.microsoft.com/office/drawing/2014/main" id="{6A8C048B-4A1F-4158-AEE2-B837B98E0255}"/>
              </a:ext>
            </a:extLst>
          </p:cNvPr>
          <p:cNvSpPr txBox="1"/>
          <p:nvPr/>
        </p:nvSpPr>
        <p:spPr>
          <a:xfrm>
            <a:off x="815219" y="2586670"/>
            <a:ext cx="123415"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grpSp>
        <p:nvGrpSpPr>
          <p:cNvPr id="40" name="Group 39">
            <a:extLst>
              <a:ext uri="{FF2B5EF4-FFF2-40B4-BE49-F238E27FC236}">
                <a16:creationId xmlns:a16="http://schemas.microsoft.com/office/drawing/2014/main" id="{1A40CC8A-E415-42C2-8B10-2D71927A0636}"/>
              </a:ext>
            </a:extLst>
          </p:cNvPr>
          <p:cNvGrpSpPr/>
          <p:nvPr/>
        </p:nvGrpSpPr>
        <p:grpSpPr>
          <a:xfrm>
            <a:off x="5646430" y="5550299"/>
            <a:ext cx="2119701" cy="693142"/>
            <a:chOff x="5646430" y="5550299"/>
            <a:chExt cx="2119701" cy="693142"/>
          </a:xfrm>
        </p:grpSpPr>
        <p:pic>
          <p:nvPicPr>
            <p:cNvPr id="1050" name="Picture 26" descr="Lemon Clip Art">
              <a:hlinkClick r:id="" action="ppaction://noaction">
                <a:snd r:embed="rId20" name="zitrone.wav"/>
              </a:hlinkClick>
              <a:extLst>
                <a:ext uri="{FF2B5EF4-FFF2-40B4-BE49-F238E27FC236}">
                  <a16:creationId xmlns:a16="http://schemas.microsoft.com/office/drawing/2014/main" id="{9DA6669D-8949-47B2-89CA-98948BF5935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46430" y="5550299"/>
              <a:ext cx="920100" cy="693142"/>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C931C394-4992-435E-9303-ADD671606266}"/>
                </a:ext>
              </a:extLst>
            </p:cNvPr>
            <p:cNvSpPr txBox="1"/>
            <p:nvPr/>
          </p:nvSpPr>
          <p:spPr>
            <a:xfrm>
              <a:off x="6510941" y="5843331"/>
              <a:ext cx="1255190" cy="400110"/>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Z</a:t>
              </a:r>
              <a:r>
                <a:rPr lang="en-GB" sz="2000" dirty="0" err="1">
                  <a:solidFill>
                    <a:schemeClr val="accent1">
                      <a:lumMod val="50000"/>
                    </a:schemeClr>
                  </a:solidFill>
                </a:rPr>
                <a:t>itrone</a:t>
              </a:r>
              <a:r>
                <a:rPr lang="en-GB" sz="2000" dirty="0">
                  <a:solidFill>
                    <a:schemeClr val="accent5">
                      <a:lumMod val="50000"/>
                    </a:schemeClr>
                  </a:solidFill>
                </a:rPr>
                <a:t> </a:t>
              </a:r>
            </a:p>
          </p:txBody>
        </p:sp>
      </p:grpSp>
      <p:sp>
        <p:nvSpPr>
          <p:cNvPr id="65" name="TextBox 64">
            <a:extLst>
              <a:ext uri="{FF2B5EF4-FFF2-40B4-BE49-F238E27FC236}">
                <a16:creationId xmlns:a16="http://schemas.microsoft.com/office/drawing/2014/main" id="{C32A202F-FB05-4D2E-B836-71314190B79E}"/>
              </a:ext>
            </a:extLst>
          </p:cNvPr>
          <p:cNvSpPr txBox="1"/>
          <p:nvPr/>
        </p:nvSpPr>
        <p:spPr>
          <a:xfrm>
            <a:off x="6683376" y="5863577"/>
            <a:ext cx="165099" cy="307777"/>
          </a:xfrm>
          <a:prstGeom prst="rect">
            <a:avLst/>
          </a:prstGeom>
          <a:solidFill>
            <a:schemeClr val="bg1"/>
          </a:solidFill>
        </p:spPr>
        <p:txBody>
          <a:bodyPr wrap="square" lIns="0" tIns="0" rIns="0" bIns="0" rtlCol="0">
            <a:spAutoFit/>
          </a:bodyPr>
          <a:lstStyle/>
          <a:p>
            <a:pPr algn="ctr"/>
            <a:r>
              <a:rPr lang="en-GB" sz="2000" b="1" dirty="0">
                <a:solidFill>
                  <a:schemeClr val="accent1">
                    <a:lumMod val="50000"/>
                  </a:schemeClr>
                </a:solidFill>
              </a:rPr>
              <a:t>_</a:t>
            </a:r>
          </a:p>
        </p:txBody>
      </p:sp>
      <p:grpSp>
        <p:nvGrpSpPr>
          <p:cNvPr id="22" name="Group 21">
            <a:extLst>
              <a:ext uri="{FF2B5EF4-FFF2-40B4-BE49-F238E27FC236}">
                <a16:creationId xmlns:a16="http://schemas.microsoft.com/office/drawing/2014/main" id="{9465612E-2EFD-4BA9-83FB-A9467E952863}"/>
              </a:ext>
            </a:extLst>
          </p:cNvPr>
          <p:cNvGrpSpPr/>
          <p:nvPr/>
        </p:nvGrpSpPr>
        <p:grpSpPr>
          <a:xfrm>
            <a:off x="326654" y="4136874"/>
            <a:ext cx="1304447" cy="1033988"/>
            <a:chOff x="1076787" y="4659749"/>
            <a:chExt cx="1304447" cy="1035498"/>
          </a:xfrm>
        </p:grpSpPr>
        <p:pic>
          <p:nvPicPr>
            <p:cNvPr id="21" name="Picture 20">
              <a:hlinkClick r:id="" action="ppaction://noaction">
                <a:snd r:embed="rId22" name="salz.wav"/>
              </a:hlinkClick>
              <a:extLst>
                <a:ext uri="{FF2B5EF4-FFF2-40B4-BE49-F238E27FC236}">
                  <a16:creationId xmlns:a16="http://schemas.microsoft.com/office/drawing/2014/main" id="{600DC547-EBD9-41D9-B813-0F8A929D7928}"/>
                </a:ext>
              </a:extLst>
            </p:cNvPr>
            <p:cNvPicPr>
              <a:picLocks noChangeAspect="1"/>
            </p:cNvPicPr>
            <p:nvPr/>
          </p:nvPicPr>
          <p:blipFill>
            <a:blip r:embed="rId23"/>
            <a:stretch>
              <a:fillRect/>
            </a:stretch>
          </p:blipFill>
          <p:spPr>
            <a:xfrm>
              <a:off x="1076787" y="4659749"/>
              <a:ext cx="616880" cy="959590"/>
            </a:xfrm>
            <a:prstGeom prst="rect">
              <a:avLst/>
            </a:prstGeom>
          </p:spPr>
        </p:pic>
        <p:sp>
          <p:nvSpPr>
            <p:cNvPr id="29" name="TextBox 28">
              <a:extLst>
                <a:ext uri="{FF2B5EF4-FFF2-40B4-BE49-F238E27FC236}">
                  <a16:creationId xmlns:a16="http://schemas.microsoft.com/office/drawing/2014/main" id="{A2D59C16-D135-43EE-A3C6-7259938368E7}"/>
                </a:ext>
              </a:extLst>
            </p:cNvPr>
            <p:cNvSpPr txBox="1"/>
            <p:nvPr/>
          </p:nvSpPr>
          <p:spPr>
            <a:xfrm>
              <a:off x="1367751" y="5295137"/>
              <a:ext cx="1013483" cy="400110"/>
            </a:xfrm>
            <a:prstGeom prst="rect">
              <a:avLst/>
            </a:prstGeom>
            <a:solidFill>
              <a:schemeClr val="bg1"/>
            </a:solidFill>
            <a:ln w="19050">
              <a:solidFill>
                <a:srgbClr val="DAA520"/>
              </a:solidFill>
            </a:ln>
          </p:spPr>
          <p:txBody>
            <a:bodyPr wrap="square" rtlCol="0">
              <a:spAutoFit/>
            </a:bodyPr>
            <a:lstStyle/>
            <a:p>
              <a:pPr algn="ctr"/>
              <a:r>
                <a:rPr lang="en-GB" sz="2000" b="1" dirty="0" err="1">
                  <a:solidFill>
                    <a:schemeClr val="accent1">
                      <a:lumMod val="50000"/>
                    </a:schemeClr>
                  </a:solidFill>
                </a:rPr>
                <a:t>S</a:t>
              </a:r>
              <a:r>
                <a:rPr lang="en-GB" sz="2000" dirty="0" err="1">
                  <a:solidFill>
                    <a:schemeClr val="accent1">
                      <a:lumMod val="50000"/>
                    </a:schemeClr>
                  </a:solidFill>
                </a:rPr>
                <a:t>al</a:t>
              </a:r>
              <a:r>
                <a:rPr lang="en-GB" sz="2000" b="1" dirty="0" err="1">
                  <a:solidFill>
                    <a:schemeClr val="accent1">
                      <a:lumMod val="50000"/>
                    </a:schemeClr>
                  </a:solidFill>
                </a:rPr>
                <a:t>z</a:t>
              </a:r>
              <a:r>
                <a:rPr lang="en-GB" sz="2000" dirty="0">
                  <a:solidFill>
                    <a:schemeClr val="accent5">
                      <a:lumMod val="50000"/>
                    </a:schemeClr>
                  </a:solidFill>
                </a:rPr>
                <a:t> </a:t>
              </a:r>
            </a:p>
          </p:txBody>
        </p:sp>
      </p:grpSp>
      <p:sp>
        <p:nvSpPr>
          <p:cNvPr id="52" name="TextBox 51">
            <a:extLst>
              <a:ext uri="{FF2B5EF4-FFF2-40B4-BE49-F238E27FC236}">
                <a16:creationId xmlns:a16="http://schemas.microsoft.com/office/drawing/2014/main" id="{0A14F0E6-6D73-409E-BF4B-7551A11994EA}"/>
              </a:ext>
            </a:extLst>
          </p:cNvPr>
          <p:cNvSpPr txBox="1"/>
          <p:nvPr/>
        </p:nvSpPr>
        <p:spPr>
          <a:xfrm>
            <a:off x="856084" y="4816275"/>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
        <p:nvSpPr>
          <p:cNvPr id="62" name="TextBox 61">
            <a:extLst>
              <a:ext uri="{FF2B5EF4-FFF2-40B4-BE49-F238E27FC236}">
                <a16:creationId xmlns:a16="http://schemas.microsoft.com/office/drawing/2014/main" id="{4B409F49-FADE-40C6-97BF-02D3713D6881}"/>
              </a:ext>
            </a:extLst>
          </p:cNvPr>
          <p:cNvSpPr txBox="1"/>
          <p:nvPr/>
        </p:nvSpPr>
        <p:spPr>
          <a:xfrm>
            <a:off x="1241782" y="4808403"/>
            <a:ext cx="16509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a:t>
            </a:r>
          </a:p>
        </p:txBody>
      </p:sp>
    </p:spTree>
    <p:extLst>
      <p:ext uri="{BB962C8B-B14F-4D97-AF65-F5344CB8AC3E}">
        <p14:creationId xmlns:p14="http://schemas.microsoft.com/office/powerpoint/2010/main" val="203291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4.07407E-6 L -0.01653 0.19652 " pathEditMode="relative" rAng="0" ptsTypes="AA">
                                      <p:cBhvr>
                                        <p:cTn id="6" dur="2000" fill="hold"/>
                                        <p:tgtEl>
                                          <p:spTgt spid="25"/>
                                        </p:tgtEl>
                                        <p:attrNameLst>
                                          <p:attrName>ppt_x</p:attrName>
                                          <p:attrName>ppt_y</p:attrName>
                                        </p:attrNameLst>
                                      </p:cBhvr>
                                      <p:rCtr x="-833" y="9815"/>
                                    </p:animMotion>
                                  </p:childTnLst>
                                </p:cTn>
                              </p:par>
                              <p:par>
                                <p:cTn id="7" presetID="1" presetClass="exit"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3.33333E-6 -3.33333E-6 L -0.43125 -0.02129 " pathEditMode="relative" rAng="0" ptsTypes="AA">
                                      <p:cBhvr>
                                        <p:cTn id="12" dur="2000" fill="hold"/>
                                        <p:tgtEl>
                                          <p:spTgt spid="9"/>
                                        </p:tgtEl>
                                        <p:attrNameLst>
                                          <p:attrName>ppt_x</p:attrName>
                                          <p:attrName>ppt_y</p:attrName>
                                        </p:attrNameLst>
                                      </p:cBhvr>
                                      <p:rCtr x="-21563" y="-1065"/>
                                    </p:animMotion>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6.25E-7 -1.85185E-6 L -0.44479 -0.12847 " pathEditMode="relative" rAng="0" ptsTypes="AA">
                                      <p:cBhvr>
                                        <p:cTn id="18" dur="2000" fill="hold"/>
                                        <p:tgtEl>
                                          <p:spTgt spid="26"/>
                                        </p:tgtEl>
                                        <p:attrNameLst>
                                          <p:attrName>ppt_x</p:attrName>
                                          <p:attrName>ppt_y</p:attrName>
                                        </p:attrNameLst>
                                      </p:cBhvr>
                                      <p:rCtr x="-22240" y="-6435"/>
                                    </p:animMotion>
                                  </p:childTnLst>
                                </p:cTn>
                              </p:par>
                              <p:par>
                                <p:cTn id="19" presetID="1" presetClass="exit"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7 -3.33333E-6 L -0.39753 -0.04884 " pathEditMode="relative" rAng="0" ptsTypes="AA">
                                      <p:cBhvr>
                                        <p:cTn id="26" dur="2000" fill="hold"/>
                                        <p:tgtEl>
                                          <p:spTgt spid="31"/>
                                        </p:tgtEl>
                                        <p:attrNameLst>
                                          <p:attrName>ppt_x</p:attrName>
                                          <p:attrName>ppt_y</p:attrName>
                                        </p:attrNameLst>
                                      </p:cBhvr>
                                      <p:rCtr x="-19883" y="-2454"/>
                                    </p:animMotion>
                                  </p:childTnLst>
                                </p:cTn>
                              </p:par>
                              <p:par>
                                <p:cTn id="27" presetID="1" presetClass="exit"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 -2.22222E-6 L 0.10299 -0.16157 " pathEditMode="relative" rAng="0" ptsTypes="AA">
                                      <p:cBhvr>
                                        <p:cTn id="32" dur="2000" fill="hold"/>
                                        <p:tgtEl>
                                          <p:spTgt spid="40"/>
                                        </p:tgtEl>
                                        <p:attrNameLst>
                                          <p:attrName>ppt_x</p:attrName>
                                          <p:attrName>ppt_y</p:attrName>
                                        </p:attrNameLst>
                                      </p:cBhvr>
                                      <p:rCtr x="5143" y="-8079"/>
                                    </p:animMotion>
                                  </p:childTnLst>
                                </p:cTn>
                              </p:par>
                              <p:par>
                                <p:cTn id="33" presetID="1" presetClass="exit" presetSubtype="0" fill="hold" grpId="0" nodeType="withEffect">
                                  <p:stCondLst>
                                    <p:cond delay="0"/>
                                  </p:stCondLst>
                                  <p:childTnLst>
                                    <p:set>
                                      <p:cBhvr>
                                        <p:cTn id="34" dur="1" fill="hold">
                                          <p:stCondLst>
                                            <p:cond delay="0"/>
                                          </p:stCondLst>
                                        </p:cTn>
                                        <p:tgtEl>
                                          <p:spTgt spid="6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08333E-6 1.48148E-6 L 0.41719 -0.31088 " pathEditMode="relative" rAng="0" ptsTypes="AA">
                                      <p:cBhvr>
                                        <p:cTn id="38" dur="2000" fill="hold"/>
                                        <p:tgtEl>
                                          <p:spTgt spid="32"/>
                                        </p:tgtEl>
                                        <p:attrNameLst>
                                          <p:attrName>ppt_x</p:attrName>
                                          <p:attrName>ppt_y</p:attrName>
                                        </p:attrNameLst>
                                      </p:cBhvr>
                                      <p:rCtr x="20859" y="-15556"/>
                                    </p:animMotion>
                                  </p:childTnLst>
                                </p:cTn>
                              </p:par>
                              <p:par>
                                <p:cTn id="39" presetID="1" presetClass="exit"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1.66667E-6 -2.22222E-6 L 0.41979 -0.04213 " pathEditMode="relative" rAng="0" ptsTypes="AA">
                                      <p:cBhvr>
                                        <p:cTn id="44" dur="2000" fill="hold"/>
                                        <p:tgtEl>
                                          <p:spTgt spid="22"/>
                                        </p:tgtEl>
                                        <p:attrNameLst>
                                          <p:attrName>ppt_x</p:attrName>
                                          <p:attrName>ppt_y</p:attrName>
                                        </p:attrNameLst>
                                      </p:cBhvr>
                                      <p:rCtr x="20990" y="-2106"/>
                                    </p:animMotion>
                                  </p:childTnLst>
                                </p:cTn>
                              </p:par>
                              <p:par>
                                <p:cTn id="45" presetID="1" presetClass="exit"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3.95833E-6 4.81481E-6 L 0.14231 -0.01945 " pathEditMode="relative" rAng="0" ptsTypes="AA">
                                      <p:cBhvr>
                                        <p:cTn id="56" dur="2000" fill="hold"/>
                                        <p:tgtEl>
                                          <p:spTgt spid="11"/>
                                        </p:tgtEl>
                                        <p:attrNameLst>
                                          <p:attrName>ppt_x</p:attrName>
                                          <p:attrName>ppt_y</p:attrName>
                                        </p:attrNameLst>
                                      </p:cBhvr>
                                      <p:rCtr x="7109" y="-972"/>
                                    </p:animMotion>
                                  </p:childTnLst>
                                </p:cTn>
                              </p:par>
                              <p:par>
                                <p:cTn id="57" presetID="1" presetClass="exit"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4.16667E-6 4.44444E-6 L 0.66563 0.17731 " pathEditMode="relative" rAng="0" ptsTypes="AA">
                                      <p:cBhvr>
                                        <p:cTn id="62" dur="2000" fill="hold"/>
                                        <p:tgtEl>
                                          <p:spTgt spid="30"/>
                                        </p:tgtEl>
                                        <p:attrNameLst>
                                          <p:attrName>ppt_x</p:attrName>
                                          <p:attrName>ppt_y</p:attrName>
                                        </p:attrNameLst>
                                      </p:cBhvr>
                                      <p:rCtr x="33281" y="8866"/>
                                    </p:animMotion>
                                  </p:childTnLst>
                                </p:cTn>
                              </p:par>
                              <p:par>
                                <p:cTn id="63" presetID="1" presetClass="exit" presetSubtype="0" fill="hold" grpId="0" nodeType="withEffect">
                                  <p:stCondLst>
                                    <p:cond delay="0"/>
                                  </p:stCondLst>
                                  <p:childTnLst>
                                    <p:set>
                                      <p:cBhvr>
                                        <p:cTn id="64"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3" grpId="0" animBg="1"/>
      <p:bldP spid="54" grpId="0" animBg="1"/>
      <p:bldP spid="55" grpId="0" animBg="1"/>
      <p:bldP spid="56" grpId="0" animBg="1"/>
      <p:bldP spid="57" grpId="0" animBg="1"/>
      <p:bldP spid="58" grpId="0" animBg="1"/>
      <p:bldP spid="59" grpId="0" animBg="1"/>
      <p:bldP spid="60" grpId="0" animBg="1"/>
      <p:bldP spid="61" grpId="0" animBg="1"/>
      <p:bldP spid="65" grpId="0" animBg="1"/>
      <p:bldP spid="52" grpId="0" animBg="1"/>
      <p:bldP spid="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5 Slides 2-8</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15; 25-26</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31751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5" y="313762"/>
            <a:ext cx="5583987" cy="707849"/>
          </a:xfrm>
        </p:spPr>
        <p:txBody>
          <a:bodyPr>
            <a:noAutofit/>
          </a:bodyPr>
          <a:lstStyle/>
          <a:p>
            <a:r>
              <a:rPr lang="en-GB" sz="3200" b="1" dirty="0" err="1">
                <a:solidFill>
                  <a:schemeClr val="bg1"/>
                </a:solidFill>
              </a:rPr>
              <a:t>Wiederholung</a:t>
            </a:r>
            <a:r>
              <a:rPr lang="en-GB" sz="3200" b="1" dirty="0">
                <a:solidFill>
                  <a:schemeClr val="bg1"/>
                </a:solidFill>
              </a:rPr>
              <a:t> - s, ss, ß</a:t>
            </a:r>
          </a:p>
        </p:txBody>
      </p:sp>
      <p:sp>
        <p:nvSpPr>
          <p:cNvPr id="2" name="TextBox 1"/>
          <p:cNvSpPr txBox="1"/>
          <p:nvPr/>
        </p:nvSpPr>
        <p:spPr>
          <a:xfrm>
            <a:off x="336884" y="1333836"/>
            <a:ext cx="11710737" cy="1261884"/>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Before a vowel</a:t>
            </a:r>
            <a:r>
              <a:rPr lang="en-GB" sz="2400" dirty="0">
                <a:solidFill>
                  <a:schemeClr val="accent1">
                    <a:lumMod val="50000"/>
                  </a:schemeClr>
                </a:solidFill>
                <a:latin typeface="Century Gothic" panose="020B0502020202020204" pitchFamily="34" charset="0"/>
              </a:rPr>
              <a:t>, German '</a:t>
            </a:r>
            <a:r>
              <a:rPr lang="en-GB" sz="2400" b="1" dirty="0">
                <a:solidFill>
                  <a:schemeClr val="accent1">
                    <a:lumMod val="50000"/>
                  </a:schemeClr>
                </a:solidFill>
                <a:latin typeface="Century Gothic" panose="020B0502020202020204" pitchFamily="34" charset="0"/>
              </a:rPr>
              <a:t>s</a:t>
            </a:r>
            <a:r>
              <a:rPr lang="en-GB" sz="2400" dirty="0">
                <a:solidFill>
                  <a:schemeClr val="accent1">
                    <a:lumMod val="50000"/>
                  </a:schemeClr>
                </a:solidFill>
                <a:latin typeface="Century Gothic" panose="020B0502020202020204" pitchFamily="34" charset="0"/>
              </a:rPr>
              <a:t>' sounds like the English ‘z’.</a:t>
            </a:r>
          </a:p>
          <a:p>
            <a:r>
              <a:rPr lang="en-GB" sz="2400" dirty="0">
                <a:solidFill>
                  <a:schemeClr val="accent1">
                    <a:lumMod val="50000"/>
                  </a:schemeClr>
                </a:solidFill>
                <a:latin typeface="Century Gothic" panose="020B0502020202020204" pitchFamily="34" charset="0"/>
              </a:rPr>
              <a:t>E.g., </a:t>
            </a:r>
            <a:r>
              <a:rPr lang="en-GB" sz="2400" b="1" dirty="0" err="1">
                <a:solidFill>
                  <a:schemeClr val="accent1">
                    <a:lumMod val="50000"/>
                  </a:schemeClr>
                </a:solidFill>
                <a:latin typeface="Century Gothic" panose="020B0502020202020204" pitchFamily="34" charset="0"/>
              </a:rPr>
              <a:t>s</a:t>
            </a:r>
            <a:r>
              <a:rPr lang="en-GB" sz="2400" dirty="0" err="1">
                <a:solidFill>
                  <a:schemeClr val="accent1">
                    <a:lumMod val="50000"/>
                  </a:schemeClr>
                </a:solidFill>
                <a:latin typeface="Century Gothic" panose="020B0502020202020204" pitchFamily="34" charset="0"/>
              </a:rPr>
              <a:t>agen</a:t>
            </a:r>
            <a:r>
              <a:rPr lang="en-GB" sz="240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s</a:t>
            </a:r>
            <a:r>
              <a:rPr lang="en-GB" sz="2400" dirty="0" err="1">
                <a:solidFill>
                  <a:schemeClr val="accent1">
                    <a:lumMod val="50000"/>
                  </a:schemeClr>
                </a:solidFill>
                <a:latin typeface="Century Gothic" panose="020B0502020202020204" pitchFamily="34" charset="0"/>
              </a:rPr>
              <a:t>ehr</a:t>
            </a:r>
            <a:r>
              <a:rPr lang="en-GB" sz="2400" dirty="0">
                <a:solidFill>
                  <a:schemeClr val="accent1">
                    <a:lumMod val="50000"/>
                  </a:schemeClr>
                </a:solidFill>
                <a:latin typeface="Century Gothic" panose="020B0502020202020204" pitchFamily="34" charset="0"/>
              </a:rPr>
              <a:t>, </a:t>
            </a:r>
            <a:r>
              <a:rPr lang="en-GB" sz="2400" b="1" dirty="0">
                <a:solidFill>
                  <a:schemeClr val="accent1">
                    <a:lumMod val="50000"/>
                  </a:schemeClr>
                </a:solidFill>
                <a:latin typeface="Century Gothic" panose="020B0502020202020204" pitchFamily="34" charset="0"/>
              </a:rPr>
              <a:t>s</a:t>
            </a:r>
            <a:r>
              <a:rPr lang="en-GB" sz="2400" dirty="0">
                <a:solidFill>
                  <a:schemeClr val="accent1">
                    <a:lumMod val="50000"/>
                  </a:schemeClr>
                </a:solidFill>
                <a:latin typeface="Century Gothic" panose="020B0502020202020204" pitchFamily="34" charset="0"/>
              </a:rPr>
              <a:t>ein, </a:t>
            </a:r>
            <a:r>
              <a:rPr lang="en-GB" sz="2400" b="1" dirty="0" err="1">
                <a:solidFill>
                  <a:schemeClr val="accent1">
                    <a:lumMod val="50000"/>
                  </a:schemeClr>
                </a:solidFill>
                <a:latin typeface="Century Gothic" panose="020B0502020202020204" pitchFamily="34" charset="0"/>
              </a:rPr>
              <a:t>s</a:t>
            </a:r>
            <a:r>
              <a:rPr lang="en-GB" sz="2400" dirty="0" err="1">
                <a:solidFill>
                  <a:schemeClr val="accent1">
                    <a:lumMod val="50000"/>
                  </a:schemeClr>
                </a:solidFill>
                <a:latin typeface="Century Gothic" panose="020B0502020202020204" pitchFamily="34" charset="0"/>
              </a:rPr>
              <a:t>ie</a:t>
            </a:r>
            <a:r>
              <a:rPr lang="en-GB" sz="2400"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s</a:t>
            </a:r>
            <a:r>
              <a:rPr lang="en-GB" sz="2400" dirty="0" err="1">
                <a:solidFill>
                  <a:schemeClr val="accent1">
                    <a:lumMod val="50000"/>
                  </a:schemeClr>
                </a:solidFill>
                <a:latin typeface="Century Gothic" panose="020B0502020202020204" pitchFamily="34" charset="0"/>
              </a:rPr>
              <a:t>itzen</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ge</a:t>
            </a:r>
            <a:r>
              <a:rPr lang="en-GB" sz="2400" b="1" dirty="0" err="1">
                <a:solidFill>
                  <a:schemeClr val="accent1">
                    <a:lumMod val="50000"/>
                  </a:schemeClr>
                </a:solidFill>
                <a:latin typeface="Century Gothic" panose="020B0502020202020204" pitchFamily="34" charset="0"/>
              </a:rPr>
              <a:t>s</a:t>
            </a:r>
            <a:r>
              <a:rPr lang="en-GB" sz="2400" dirty="0" err="1">
                <a:solidFill>
                  <a:schemeClr val="accent1">
                    <a:lumMod val="50000"/>
                  </a:schemeClr>
                </a:solidFill>
                <a:latin typeface="Century Gothic" panose="020B0502020202020204" pitchFamily="34" charset="0"/>
              </a:rPr>
              <a:t>und</a:t>
            </a:r>
            <a:r>
              <a:rPr lang="en-GB" sz="2400" b="1" dirty="0">
                <a:solidFill>
                  <a:schemeClr val="accent1">
                    <a:lumMod val="50000"/>
                  </a:schemeClr>
                </a:solidFill>
                <a:latin typeface="Century Gothic" panose="020B0502020202020204" pitchFamily="34" charset="0"/>
              </a:rPr>
              <a:t>, s</a:t>
            </a:r>
            <a:r>
              <a:rPr lang="en-GB" sz="2400" dirty="0">
                <a:solidFill>
                  <a:schemeClr val="accent1">
                    <a:lumMod val="50000"/>
                  </a:schemeClr>
                </a:solidFill>
                <a:latin typeface="Century Gothic" panose="020B0502020202020204" pitchFamily="34" charset="0"/>
              </a:rPr>
              <a:t>uper, </a:t>
            </a:r>
            <a:r>
              <a:rPr lang="en-GB" sz="2400" dirty="0" err="1">
                <a:solidFill>
                  <a:schemeClr val="accent1">
                    <a:lumMod val="50000"/>
                  </a:schemeClr>
                </a:solidFill>
                <a:latin typeface="Century Gothic" panose="020B0502020202020204" pitchFamily="34" charset="0"/>
              </a:rPr>
              <a:t>Rei</a:t>
            </a:r>
            <a:r>
              <a:rPr lang="en-GB" sz="2400" b="1" dirty="0" err="1">
                <a:solidFill>
                  <a:schemeClr val="accent1">
                    <a:lumMod val="50000"/>
                  </a:schemeClr>
                </a:solidFill>
                <a:latin typeface="Century Gothic" panose="020B0502020202020204" pitchFamily="34" charset="0"/>
              </a:rPr>
              <a:t>s</a:t>
            </a:r>
            <a:r>
              <a:rPr lang="en-GB" sz="2400" dirty="0" err="1">
                <a:solidFill>
                  <a:schemeClr val="accent1">
                    <a:lumMod val="50000"/>
                  </a:schemeClr>
                </a:solidFill>
                <a:latin typeface="Century Gothic" panose="020B0502020202020204" pitchFamily="34" charset="0"/>
              </a:rPr>
              <a:t>e</a:t>
            </a:r>
            <a:r>
              <a:rPr lang="en-GB" sz="2400" dirty="0">
                <a:solidFill>
                  <a:schemeClr val="accent1">
                    <a:lumMod val="50000"/>
                  </a:schemeClr>
                </a:solidFill>
                <a:latin typeface="Century Gothic" panose="020B0502020202020204" pitchFamily="34" charset="0"/>
              </a:rPr>
              <a:t>. </a:t>
            </a:r>
            <a:br>
              <a:rPr lang="en-GB" sz="2800" dirty="0">
                <a:solidFill>
                  <a:schemeClr val="accent1">
                    <a:lumMod val="50000"/>
                  </a:schemeClr>
                </a:solidFill>
                <a:latin typeface="Century Gothic" panose="020B0502020202020204" pitchFamily="34" charset="0"/>
              </a:rPr>
            </a:br>
            <a:endParaRPr lang="en-GB" sz="2800" dirty="0">
              <a:solidFill>
                <a:schemeClr val="accent1">
                  <a:lumMod val="50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7C91ABAD-02B1-46EB-994C-EA62D9CC68CF}"/>
              </a:ext>
            </a:extLst>
          </p:cNvPr>
          <p:cNvSpPr txBox="1"/>
          <p:nvPr/>
        </p:nvSpPr>
        <p:spPr>
          <a:xfrm>
            <a:off x="336884" y="2376394"/>
            <a:ext cx="11710736" cy="1200329"/>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Elsewhere, the German ‘</a:t>
            </a:r>
            <a:r>
              <a:rPr lang="en-GB" sz="2400" b="1" dirty="0">
                <a:solidFill>
                  <a:schemeClr val="accent1">
                    <a:lumMod val="50000"/>
                  </a:schemeClr>
                </a:solidFill>
                <a:latin typeface="Century Gothic" panose="020B0502020202020204" pitchFamily="34" charset="0"/>
              </a:rPr>
              <a:t>s</a:t>
            </a:r>
            <a:r>
              <a:rPr lang="en-GB" sz="2400" dirty="0">
                <a:solidFill>
                  <a:schemeClr val="accent1">
                    <a:lumMod val="50000"/>
                  </a:schemeClr>
                </a:solidFill>
                <a:latin typeface="Century Gothic" panose="020B0502020202020204" pitchFamily="34" charset="0"/>
              </a:rPr>
              <a:t>’, as well as all instances of ‘</a:t>
            </a:r>
            <a:r>
              <a:rPr lang="en-GB" sz="2400" b="1" dirty="0">
                <a:solidFill>
                  <a:schemeClr val="accent1">
                    <a:lumMod val="50000"/>
                  </a:schemeClr>
                </a:solidFill>
                <a:latin typeface="Century Gothic" panose="020B0502020202020204" pitchFamily="34" charset="0"/>
              </a:rPr>
              <a:t>ss</a:t>
            </a:r>
            <a:r>
              <a:rPr lang="en-GB" sz="2400" dirty="0">
                <a:solidFill>
                  <a:schemeClr val="accent1">
                    <a:lumMod val="50000"/>
                  </a:schemeClr>
                </a:solidFill>
                <a:latin typeface="Century Gothic" panose="020B0502020202020204" pitchFamily="34" charset="0"/>
              </a:rPr>
              <a:t>’ and ‘</a:t>
            </a:r>
            <a:r>
              <a:rPr lang="en-GB" sz="2400" b="1" dirty="0">
                <a:solidFill>
                  <a:schemeClr val="accent1">
                    <a:lumMod val="50000"/>
                  </a:schemeClr>
                </a:solidFill>
                <a:latin typeface="Century Gothic" panose="020B0502020202020204" pitchFamily="34" charset="0"/>
              </a:rPr>
              <a:t>ß</a:t>
            </a:r>
            <a:r>
              <a:rPr lang="en-GB" sz="2400" dirty="0">
                <a:solidFill>
                  <a:schemeClr val="accent1">
                    <a:lumMod val="50000"/>
                  </a:schemeClr>
                </a:solidFill>
                <a:latin typeface="Century Gothic" panose="020B0502020202020204" pitchFamily="34" charset="0"/>
              </a:rPr>
              <a:t>’ are pronounced like an English ‘s’.</a:t>
            </a:r>
          </a:p>
          <a:p>
            <a:r>
              <a:rPr lang="en-GB" sz="2400" dirty="0">
                <a:solidFill>
                  <a:schemeClr val="accent1">
                    <a:lumMod val="50000"/>
                  </a:schemeClr>
                </a:solidFill>
                <a:latin typeface="Century Gothic" panose="020B0502020202020204" pitchFamily="34" charset="0"/>
              </a:rPr>
              <a:t>E.g., </a:t>
            </a:r>
            <a:r>
              <a:rPr lang="en-GB" sz="2400" dirty="0" err="1">
                <a:solidFill>
                  <a:schemeClr val="accent1">
                    <a:lumMod val="50000"/>
                  </a:schemeClr>
                </a:solidFill>
                <a:latin typeface="Century Gothic" panose="020B0502020202020204" pitchFamily="34" charset="0"/>
              </a:rPr>
              <a:t>ein</a:t>
            </a:r>
            <a:r>
              <a:rPr lang="en-GB" sz="2400" b="1" dirty="0" err="1">
                <a:solidFill>
                  <a:schemeClr val="accent1">
                    <a:lumMod val="50000"/>
                  </a:schemeClr>
                </a:solidFill>
                <a:latin typeface="Century Gothic" panose="020B0502020202020204" pitchFamily="34" charset="0"/>
              </a:rPr>
              <a:t>s</a:t>
            </a:r>
            <a:r>
              <a:rPr lang="en-GB" sz="2400" dirty="0">
                <a:solidFill>
                  <a:schemeClr val="accent1">
                    <a:lumMod val="50000"/>
                  </a:schemeClr>
                </a:solidFill>
                <a:latin typeface="Century Gothic" panose="020B0502020202020204" pitchFamily="34" charset="0"/>
              </a:rPr>
              <a:t>, ha</a:t>
            </a:r>
            <a:r>
              <a:rPr lang="en-GB" sz="2400" b="1" dirty="0">
                <a:solidFill>
                  <a:schemeClr val="accent1">
                    <a:lumMod val="50000"/>
                  </a:schemeClr>
                </a:solidFill>
                <a:latin typeface="Century Gothic" panose="020B0502020202020204" pitchFamily="34" charset="0"/>
              </a:rPr>
              <a:t>s</a:t>
            </a:r>
            <a:r>
              <a:rPr lang="en-GB" sz="2400" dirty="0">
                <a:solidFill>
                  <a:schemeClr val="accent1">
                    <a:lumMod val="50000"/>
                  </a:schemeClr>
                </a:solidFill>
                <a:latin typeface="Century Gothic" panose="020B0502020202020204" pitchFamily="34" charset="0"/>
              </a:rPr>
              <a:t>t, da</a:t>
            </a:r>
            <a:r>
              <a:rPr lang="en-GB" sz="2400" b="1" dirty="0">
                <a:solidFill>
                  <a:schemeClr val="accent1">
                    <a:lumMod val="50000"/>
                  </a:schemeClr>
                </a:solidFill>
                <a:latin typeface="Century Gothic" panose="020B0502020202020204" pitchFamily="34" charset="0"/>
              </a:rPr>
              <a:t>s</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gro</a:t>
            </a:r>
            <a:r>
              <a:rPr lang="en-GB" sz="2400" b="1" dirty="0" err="1">
                <a:solidFill>
                  <a:schemeClr val="accent1">
                    <a:lumMod val="50000"/>
                  </a:schemeClr>
                </a:solidFill>
                <a:latin typeface="Century Gothic" panose="020B0502020202020204" pitchFamily="34" charset="0"/>
              </a:rPr>
              <a:t>ß</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la</a:t>
            </a:r>
            <a:r>
              <a:rPr lang="en-GB" sz="2400" b="1" dirty="0" err="1">
                <a:solidFill>
                  <a:schemeClr val="accent1">
                    <a:lumMod val="50000"/>
                  </a:schemeClr>
                </a:solidFill>
                <a:latin typeface="Century Gothic" panose="020B0502020202020204" pitchFamily="34" charset="0"/>
              </a:rPr>
              <a:t>ss</a:t>
            </a:r>
            <a:r>
              <a:rPr lang="en-GB" sz="2400" dirty="0" err="1">
                <a:solidFill>
                  <a:schemeClr val="accent1">
                    <a:lumMod val="50000"/>
                  </a:schemeClr>
                </a:solidFill>
                <a:latin typeface="Century Gothic" panose="020B0502020202020204" pitchFamily="34" charset="0"/>
              </a:rPr>
              <a:t>en</a:t>
            </a:r>
            <a:r>
              <a:rPr lang="en-GB" sz="2400" dirty="0">
                <a:solidFill>
                  <a:schemeClr val="accent1">
                    <a:lumMod val="50000"/>
                  </a:schemeClr>
                </a:solidFill>
                <a:latin typeface="Century Gothic" panose="020B0502020202020204" pitchFamily="34" charset="0"/>
              </a:rPr>
              <a:t>, Hau</a:t>
            </a:r>
            <a:r>
              <a:rPr lang="en-GB" sz="2400" b="1" dirty="0">
                <a:solidFill>
                  <a:schemeClr val="accent1">
                    <a:lumMod val="50000"/>
                  </a:schemeClr>
                </a:solidFill>
                <a:latin typeface="Century Gothic" panose="020B0502020202020204" pitchFamily="34" charset="0"/>
              </a:rPr>
              <a:t>s</a:t>
            </a:r>
            <a:r>
              <a:rPr lang="en-GB" sz="2400" dirty="0">
                <a:solidFill>
                  <a:schemeClr val="accent1">
                    <a:lumMod val="50000"/>
                  </a:schemeClr>
                </a:solidFill>
                <a:latin typeface="Century Gothic" panose="020B0502020202020204" pitchFamily="34" charset="0"/>
              </a:rPr>
              <a:t>, Wa</a:t>
            </a:r>
            <a:r>
              <a:rPr lang="en-GB" sz="2400" b="1" dirty="0">
                <a:solidFill>
                  <a:schemeClr val="accent1">
                    <a:lumMod val="50000"/>
                  </a:schemeClr>
                </a:solidFill>
                <a:latin typeface="Century Gothic" panose="020B0502020202020204" pitchFamily="34" charset="0"/>
              </a:rPr>
              <a:t>ss</a:t>
            </a:r>
            <a:r>
              <a:rPr lang="en-GB" sz="2400" dirty="0">
                <a:solidFill>
                  <a:schemeClr val="accent1">
                    <a:lumMod val="50000"/>
                  </a:schemeClr>
                </a:solidFill>
                <a:latin typeface="Century Gothic" panose="020B0502020202020204" pitchFamily="34" charset="0"/>
              </a:rPr>
              <a:t>er, </a:t>
            </a:r>
            <a:r>
              <a:rPr lang="en-GB" sz="2400" dirty="0" err="1">
                <a:solidFill>
                  <a:schemeClr val="accent1">
                    <a:lumMod val="50000"/>
                  </a:schemeClr>
                </a:solidFill>
                <a:latin typeface="Century Gothic" panose="020B0502020202020204" pitchFamily="34" charset="0"/>
              </a:rPr>
              <a:t>hei</a:t>
            </a:r>
            <a:r>
              <a:rPr lang="en-GB" sz="2400" b="1" dirty="0" err="1">
                <a:solidFill>
                  <a:schemeClr val="accent1">
                    <a:lumMod val="50000"/>
                  </a:schemeClr>
                </a:solidFill>
                <a:latin typeface="Century Gothic" panose="020B0502020202020204" pitchFamily="34" charset="0"/>
              </a:rPr>
              <a:t>ß</a:t>
            </a:r>
            <a:r>
              <a:rPr lang="en-GB" sz="2400" dirty="0" err="1">
                <a:solidFill>
                  <a:schemeClr val="accent1">
                    <a:lumMod val="50000"/>
                  </a:schemeClr>
                </a:solidFill>
                <a:latin typeface="Century Gothic" panose="020B0502020202020204" pitchFamily="34" charset="0"/>
              </a:rPr>
              <a:t>en</a:t>
            </a:r>
            <a:r>
              <a:rPr lang="en-GB" sz="2400" dirty="0">
                <a:solidFill>
                  <a:schemeClr val="accent1">
                    <a:lumMod val="50000"/>
                  </a:schemeClr>
                </a:solidFill>
                <a:latin typeface="Century Gothic" panose="020B0502020202020204" pitchFamily="34" charset="0"/>
              </a:rPr>
              <a:t>.</a:t>
            </a:r>
            <a:endParaRPr lang="en-GB" sz="2400" b="1" dirty="0">
              <a:solidFill>
                <a:schemeClr val="accent1">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44683AFB-B328-4B5A-AF1F-521C2ECB6182}"/>
              </a:ext>
            </a:extLst>
          </p:cNvPr>
          <p:cNvSpPr txBox="1"/>
          <p:nvPr/>
        </p:nvSpPr>
        <p:spPr>
          <a:xfrm>
            <a:off x="330788" y="3876340"/>
            <a:ext cx="11710737" cy="830997"/>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Use '</a:t>
            </a:r>
            <a:r>
              <a:rPr lang="en-GB" sz="2400" b="1" dirty="0" err="1">
                <a:solidFill>
                  <a:schemeClr val="accent1">
                    <a:lumMod val="50000"/>
                  </a:schemeClr>
                </a:solidFill>
                <a:latin typeface="Century Gothic" panose="020B0502020202020204" pitchFamily="34" charset="0"/>
              </a:rPr>
              <a:t>ss</a:t>
            </a:r>
            <a:r>
              <a:rPr lang="en-GB" sz="2400" dirty="0">
                <a:solidFill>
                  <a:schemeClr val="accent1">
                    <a:lumMod val="50000"/>
                  </a:schemeClr>
                </a:solidFill>
                <a:latin typeface="Century Gothic" panose="020B0502020202020204" pitchFamily="34" charset="0"/>
              </a:rPr>
              <a:t>’ when the preceding vowel in a word is </a:t>
            </a:r>
            <a:r>
              <a:rPr lang="en-GB" sz="2400" u="sng" dirty="0">
                <a:solidFill>
                  <a:schemeClr val="accent1">
                    <a:lumMod val="50000"/>
                  </a:schemeClr>
                </a:solidFill>
                <a:latin typeface="Century Gothic" panose="020B0502020202020204" pitchFamily="34" charset="0"/>
              </a:rPr>
              <a:t>short</a:t>
            </a:r>
            <a:r>
              <a:rPr lang="en-GB" sz="2400" dirty="0">
                <a:solidFill>
                  <a:schemeClr val="accent1">
                    <a:lumMod val="50000"/>
                  </a:schemeClr>
                </a:solidFill>
                <a:latin typeface="Century Gothic" panose="020B0502020202020204" pitchFamily="34" charset="0"/>
              </a:rPr>
              <a:t>, e.g., </a:t>
            </a:r>
            <a:r>
              <a:rPr lang="en-GB" sz="2400" dirty="0" err="1">
                <a:solidFill>
                  <a:schemeClr val="accent1">
                    <a:lumMod val="50000"/>
                  </a:schemeClr>
                </a:solidFill>
                <a:latin typeface="Century Gothic" panose="020B0502020202020204" pitchFamily="34" charset="0"/>
              </a:rPr>
              <a:t>e</a:t>
            </a:r>
            <a:r>
              <a:rPr lang="en-GB" sz="2400" b="1" dirty="0" err="1">
                <a:solidFill>
                  <a:schemeClr val="accent1">
                    <a:lumMod val="50000"/>
                  </a:schemeClr>
                </a:solidFill>
                <a:latin typeface="Century Gothic" panose="020B0502020202020204" pitchFamily="34" charset="0"/>
              </a:rPr>
              <a:t>ss</a:t>
            </a:r>
            <a:r>
              <a:rPr lang="en-GB" sz="2400" dirty="0" err="1">
                <a:solidFill>
                  <a:schemeClr val="accent1">
                    <a:lumMod val="50000"/>
                  </a:schemeClr>
                </a:solidFill>
                <a:latin typeface="Century Gothic" panose="020B0502020202020204" pitchFamily="34" charset="0"/>
              </a:rPr>
              <a:t>en</a:t>
            </a:r>
            <a:r>
              <a:rPr lang="en-GB" sz="2400" dirty="0">
                <a:solidFill>
                  <a:schemeClr val="accent1">
                    <a:lumMod val="50000"/>
                  </a:schemeClr>
                </a:solidFill>
                <a:latin typeface="Century Gothic" panose="020B0502020202020204" pitchFamily="34" charset="0"/>
              </a:rPr>
              <a:t>. </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Write '</a:t>
            </a:r>
            <a:r>
              <a:rPr lang="en-GB" sz="2400" b="1" dirty="0">
                <a:solidFill>
                  <a:schemeClr val="accent1">
                    <a:lumMod val="50000"/>
                  </a:schemeClr>
                </a:solidFill>
                <a:latin typeface="Century Gothic" panose="020B0502020202020204" pitchFamily="34" charset="0"/>
              </a:rPr>
              <a:t>ß</a:t>
            </a:r>
            <a:r>
              <a:rPr lang="en-GB" sz="2400" dirty="0">
                <a:solidFill>
                  <a:schemeClr val="accent1">
                    <a:lumMod val="50000"/>
                  </a:schemeClr>
                </a:solidFill>
                <a:latin typeface="Century Gothic" panose="020B0502020202020204" pitchFamily="34" charset="0"/>
              </a:rPr>
              <a:t>’ after a </a:t>
            </a:r>
            <a:r>
              <a:rPr lang="en-GB" sz="2400" u="sng" dirty="0">
                <a:solidFill>
                  <a:schemeClr val="accent1">
                    <a:lumMod val="50000"/>
                  </a:schemeClr>
                </a:solidFill>
                <a:latin typeface="Century Gothic" panose="020B0502020202020204" pitchFamily="34" charset="0"/>
              </a:rPr>
              <a:t>long</a:t>
            </a:r>
            <a:r>
              <a:rPr lang="en-GB" sz="2400" dirty="0">
                <a:solidFill>
                  <a:schemeClr val="accent1">
                    <a:lumMod val="50000"/>
                  </a:schemeClr>
                </a:solidFill>
                <a:latin typeface="Century Gothic" panose="020B0502020202020204" pitchFamily="34" charset="0"/>
              </a:rPr>
              <a:t> vowel e.g., '</a:t>
            </a:r>
            <a:r>
              <a:rPr lang="en-GB" sz="2400" dirty="0" err="1">
                <a:solidFill>
                  <a:schemeClr val="accent1">
                    <a:lumMod val="50000"/>
                  </a:schemeClr>
                </a:solidFill>
                <a:latin typeface="Century Gothic" panose="020B0502020202020204" pitchFamily="34" charset="0"/>
              </a:rPr>
              <a:t>Fu</a:t>
            </a:r>
            <a:r>
              <a:rPr lang="en-GB" sz="2400" b="1" dirty="0" err="1">
                <a:solidFill>
                  <a:schemeClr val="accent1">
                    <a:lumMod val="50000"/>
                  </a:schemeClr>
                </a:solidFill>
                <a:latin typeface="Century Gothic" panose="020B0502020202020204" pitchFamily="34" charset="0"/>
              </a:rPr>
              <a:t>ß</a:t>
            </a:r>
            <a:r>
              <a:rPr lang="en-GB" sz="2400" dirty="0">
                <a:solidFill>
                  <a:schemeClr val="accent1">
                    <a:lumMod val="50000"/>
                  </a:schemeClr>
                </a:solidFill>
                <a:latin typeface="Century Gothic" panose="020B0502020202020204" pitchFamily="34" charset="0"/>
              </a:rPr>
              <a:t>', or two vowels together e.g. '</a:t>
            </a:r>
            <a:r>
              <a:rPr lang="en-GB" sz="2400" dirty="0" err="1">
                <a:solidFill>
                  <a:schemeClr val="accent1">
                    <a:lumMod val="50000"/>
                  </a:schemeClr>
                </a:solidFill>
                <a:latin typeface="Century Gothic" panose="020B0502020202020204" pitchFamily="34" charset="0"/>
              </a:rPr>
              <a:t>wei</a:t>
            </a:r>
            <a:r>
              <a:rPr lang="en-GB" sz="2400" b="1" dirty="0" err="1">
                <a:solidFill>
                  <a:schemeClr val="accent1">
                    <a:lumMod val="50000"/>
                  </a:schemeClr>
                </a:solidFill>
                <a:latin typeface="Century Gothic" panose="020B0502020202020204" pitchFamily="34" charset="0"/>
              </a:rPr>
              <a:t>ß</a:t>
            </a:r>
            <a:r>
              <a:rPr lang="en-GB" sz="2400" dirty="0">
                <a:solidFill>
                  <a:schemeClr val="accent1">
                    <a:lumMod val="50000"/>
                  </a:schemeClr>
                </a:solidFill>
                <a:latin typeface="Century Gothic" panose="020B0502020202020204" pitchFamily="34" charset="0"/>
              </a:rPr>
              <a:t>‘.</a:t>
            </a:r>
          </a:p>
        </p:txBody>
      </p:sp>
      <p:sp>
        <p:nvSpPr>
          <p:cNvPr id="22" name="Rounded Rectangular Callout 6">
            <a:extLst>
              <a:ext uri="{FF2B5EF4-FFF2-40B4-BE49-F238E27FC236}">
                <a16:creationId xmlns:a16="http://schemas.microsoft.com/office/drawing/2014/main" id="{083D7E83-A5F1-4AF4-AC85-8BB5B0C0B753}"/>
              </a:ext>
            </a:extLst>
          </p:cNvPr>
          <p:cNvSpPr/>
          <p:nvPr/>
        </p:nvSpPr>
        <p:spPr>
          <a:xfrm flipH="1">
            <a:off x="1146265" y="5006954"/>
            <a:ext cx="10288269" cy="1256547"/>
          </a:xfrm>
          <a:prstGeom prst="wedgeRoundRectCallout">
            <a:avLst>
              <a:gd name="adj1" fmla="val 30636"/>
              <a:gd name="adj2" fmla="val 48906"/>
              <a:gd name="adj3" fmla="val 16667"/>
            </a:avLst>
          </a:prstGeom>
          <a:solidFill>
            <a:schemeClr val="accent1">
              <a:lumMod val="50000"/>
            </a:schemeClr>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Remember:</a:t>
            </a:r>
            <a:br>
              <a:rPr lang="en-GB" sz="2400" dirty="0">
                <a:solidFill>
                  <a:schemeClr val="bg1"/>
                </a:solidFill>
                <a:latin typeface="Century Gothic" panose="020B0502020202020204" pitchFamily="34" charset="0"/>
              </a:rPr>
            </a:br>
            <a:r>
              <a:rPr lang="en-GB" sz="2400" dirty="0" err="1">
                <a:solidFill>
                  <a:schemeClr val="bg1"/>
                </a:solidFill>
                <a:latin typeface="Century Gothic" panose="020B0502020202020204" pitchFamily="34" charset="0"/>
              </a:rPr>
              <a:t>sch</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sp</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st</a:t>
            </a:r>
            <a:r>
              <a:rPr lang="en-GB" sz="2400" dirty="0">
                <a:solidFill>
                  <a:schemeClr val="bg1"/>
                </a:solidFill>
                <a:latin typeface="Century Gothic" panose="020B0502020202020204" pitchFamily="34" charset="0"/>
              </a:rPr>
              <a:t>- are pronounced in their own way at the start of a word,</a:t>
            </a:r>
          </a:p>
          <a:p>
            <a:pPr algn="ctr"/>
            <a:r>
              <a:rPr lang="en-GB" sz="2400" dirty="0">
                <a:solidFill>
                  <a:schemeClr val="bg1"/>
                </a:solidFill>
                <a:latin typeface="Century Gothic" panose="020B0502020202020204" pitchFamily="34" charset="0"/>
              </a:rPr>
              <a:t>e.g. </a:t>
            </a:r>
            <a:r>
              <a:rPr lang="en-GB" sz="2400" b="1" dirty="0" err="1">
                <a:solidFill>
                  <a:schemeClr val="bg1"/>
                </a:solidFill>
                <a:latin typeface="Century Gothic" panose="020B0502020202020204" pitchFamily="34" charset="0"/>
              </a:rPr>
              <a:t>sch</a:t>
            </a:r>
            <a:r>
              <a:rPr lang="en-GB" sz="2400" dirty="0" err="1">
                <a:solidFill>
                  <a:schemeClr val="bg1"/>
                </a:solidFill>
                <a:latin typeface="Century Gothic" panose="020B0502020202020204" pitchFamily="34" charset="0"/>
              </a:rPr>
              <a:t>wimmen</a:t>
            </a:r>
            <a:r>
              <a:rPr lang="en-GB" sz="2400"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sp</a:t>
            </a:r>
            <a:r>
              <a:rPr lang="en-GB" sz="2400" dirty="0" err="1">
                <a:solidFill>
                  <a:schemeClr val="bg1"/>
                </a:solidFill>
                <a:latin typeface="Century Gothic" panose="020B0502020202020204" pitchFamily="34" charset="0"/>
              </a:rPr>
              <a:t>ringen</a:t>
            </a:r>
            <a:r>
              <a:rPr lang="en-GB" sz="2400"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st</a:t>
            </a:r>
            <a:r>
              <a:rPr lang="en-GB" sz="2400" dirty="0" err="1">
                <a:solidFill>
                  <a:schemeClr val="bg1"/>
                </a:solidFill>
                <a:latin typeface="Century Gothic" panose="020B0502020202020204" pitchFamily="34" charset="0"/>
              </a:rPr>
              <a:t>ehen</a:t>
            </a:r>
            <a:endParaRPr lang="en-GB" sz="2400" dirty="0">
              <a:solidFill>
                <a:schemeClr val="bg1"/>
              </a:solidFill>
              <a:latin typeface="Century Gothic" panose="020B0502020202020204" pitchFamily="34" charset="0"/>
            </a:endParaRPr>
          </a:p>
        </p:txBody>
      </p:sp>
      <p:sp>
        <p:nvSpPr>
          <p:cNvPr id="11" name="Rounded Rectangle 11">
            <a:extLst>
              <a:ext uri="{FF2B5EF4-FFF2-40B4-BE49-F238E27FC236}">
                <a16:creationId xmlns:a16="http://schemas.microsoft.com/office/drawing/2014/main" id="{483D7EB9-C2AA-4190-98DE-925F861600E9}"/>
              </a:ext>
            </a:extLst>
          </p:cNvPr>
          <p:cNvSpPr/>
          <p:nvPr/>
        </p:nvSpPr>
        <p:spPr>
          <a:xfrm>
            <a:off x="10654144" y="247046"/>
            <a:ext cx="1303183"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087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21"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827" y="488967"/>
            <a:ext cx="10515600" cy="1325563"/>
          </a:xfrm>
        </p:spPr>
        <p:txBody>
          <a:bodyPr>
            <a:normAutofit fontScale="90000"/>
          </a:bodyPr>
          <a:lstStyle/>
          <a:p>
            <a:r>
              <a:rPr lang="en-GB" sz="26700" b="1" dirty="0">
                <a:solidFill>
                  <a:srgbClr val="FFCC00"/>
                </a:solidFill>
              </a:rPr>
              <a:t>s</a:t>
            </a:r>
            <a:br>
              <a:rPr lang="en-GB" sz="9600" b="1" dirty="0"/>
            </a:br>
            <a:endParaRPr lang="en-GB" dirty="0"/>
          </a:p>
        </p:txBody>
      </p:sp>
      <p:pic>
        <p:nvPicPr>
          <p:cNvPr id="5" name="Picture 4" descr="man pointing a finger with an exclamation mark"/>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361080" y="488967"/>
            <a:ext cx="3469837" cy="3970084"/>
          </a:xfrm>
          <a:prstGeom prst="rect">
            <a:avLst/>
          </a:prstGeom>
        </p:spPr>
      </p:pic>
      <p:sp>
        <p:nvSpPr>
          <p:cNvPr id="2" name="Rectangle 1"/>
          <p:cNvSpPr/>
          <p:nvPr/>
        </p:nvSpPr>
        <p:spPr>
          <a:xfrm>
            <a:off x="3923770" y="4287782"/>
            <a:ext cx="434445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693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sol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827" y="488967"/>
            <a:ext cx="10515600" cy="1325563"/>
          </a:xfrm>
        </p:spPr>
        <p:txBody>
          <a:bodyPr>
            <a:normAutofit fontScale="90000"/>
          </a:bodyPr>
          <a:lstStyle/>
          <a:p>
            <a:r>
              <a:rPr lang="en-GB" sz="26700" b="1" dirty="0">
                <a:solidFill>
                  <a:srgbClr val="FFCC00"/>
                </a:solidFill>
              </a:rPr>
              <a:t>s</a:t>
            </a:r>
            <a:br>
              <a:rPr lang="en-GB" sz="9600" b="1" dirty="0"/>
            </a:br>
            <a:endParaRPr lang="en-GB" dirty="0"/>
          </a:p>
        </p:txBody>
      </p:sp>
      <p:sp>
        <p:nvSpPr>
          <p:cNvPr id="2" name="Rectangle 1"/>
          <p:cNvSpPr/>
          <p:nvPr/>
        </p:nvSpPr>
        <p:spPr>
          <a:xfrm>
            <a:off x="3923770" y="4287782"/>
            <a:ext cx="434445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497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827" y="488967"/>
            <a:ext cx="10515600" cy="1325563"/>
          </a:xfrm>
        </p:spPr>
        <p:txBody>
          <a:bodyPr>
            <a:normAutofit fontScale="90000"/>
          </a:bodyPr>
          <a:lstStyle/>
          <a:p>
            <a:r>
              <a:rPr lang="en-GB" sz="26700" b="1" dirty="0">
                <a:solidFill>
                  <a:srgbClr val="FFCC00"/>
                </a:solidFill>
              </a:rPr>
              <a:t>s</a:t>
            </a:r>
            <a:br>
              <a:rPr lang="en-GB" sz="9600" b="1" dirty="0"/>
            </a:br>
            <a:endParaRPr lang="en-GB" dirty="0"/>
          </a:p>
        </p:txBody>
      </p:sp>
      <p:pic>
        <p:nvPicPr>
          <p:cNvPr id="5" name="Picture 4" descr="man pointing a finger with an exclamation mark"/>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361080" y="488967"/>
            <a:ext cx="3469837" cy="3970084"/>
          </a:xfrm>
          <a:prstGeom prst="rect">
            <a:avLst/>
          </a:prstGeom>
        </p:spPr>
      </p:pic>
      <p:sp>
        <p:nvSpPr>
          <p:cNvPr id="2" name="Rectangle 1"/>
          <p:cNvSpPr/>
          <p:nvPr/>
        </p:nvSpPr>
        <p:spPr>
          <a:xfrm>
            <a:off x="3923770" y="4287782"/>
            <a:ext cx="434445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1756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56764"/>
            <a:ext cx="11313527" cy="2769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T1.2 Week 4 Slides 2-7; 14-15; 43-44 </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E8E308C-D17C-184F-B156-26492BED0F25}"/>
              </a:ext>
            </a:extLst>
          </p:cNvPr>
          <p:cNvSpPr>
            <a:spLocks noGrp="1"/>
          </p:cNvSpPr>
          <p:nvPr>
            <p:ph type="title"/>
          </p:nvPr>
        </p:nvSpPr>
        <p:spPr>
          <a:xfrm>
            <a:off x="5043391" y="46228"/>
            <a:ext cx="2106673" cy="1477741"/>
          </a:xfrm>
        </p:spPr>
        <p:txBody>
          <a:bodyPr>
            <a:noAutofit/>
          </a:bodyPr>
          <a:lstStyle/>
          <a:p>
            <a:pPr algn="ctr"/>
            <a:r>
              <a:rPr lang="en-GB" sz="12000" b="1" dirty="0">
                <a:solidFill>
                  <a:srgbClr val="002060"/>
                </a:solidFill>
                <a:cs typeface="Calibri" panose="020F0502020204030204" pitchFamily="34" charset="0"/>
              </a:rPr>
              <a:t>s</a:t>
            </a:r>
            <a:endParaRPr lang="en-US" sz="12000" dirty="0"/>
          </a:p>
        </p:txBody>
      </p:sp>
      <p:sp>
        <p:nvSpPr>
          <p:cNvPr id="4" name="Rounded Rectangle 3"/>
          <p:cNvSpPr/>
          <p:nvPr/>
        </p:nvSpPr>
        <p:spPr>
          <a:xfrm>
            <a:off x="4241057" y="184672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a:t>
            </a:r>
            <a:r>
              <a:rPr lang="en-GB" sz="6600" dirty="0" err="1">
                <a:solidFill>
                  <a:srgbClr val="002060"/>
                </a:solidFill>
                <a:latin typeface="Century Gothic" panose="020B0502020202020204" pitchFamily="34" charset="0"/>
              </a:rPr>
              <a:t>ollen</a:t>
            </a:r>
            <a:endParaRPr lang="en-GB" sz="6600" dirty="0">
              <a:solidFill>
                <a:srgbClr val="002060"/>
              </a:solidFill>
              <a:latin typeface="Century Gothic" panose="020B0502020202020204" pitchFamily="34" charset="0"/>
            </a:endParaRPr>
          </a:p>
        </p:txBody>
      </p:sp>
      <p:sp>
        <p:nvSpPr>
          <p:cNvPr id="5" name="Rectangle 4"/>
          <p:cNvSpPr/>
          <p:nvPr/>
        </p:nvSpPr>
        <p:spPr>
          <a:xfrm>
            <a:off x="802992" y="376216"/>
            <a:ext cx="248818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Ge</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etz</a:t>
            </a:r>
            <a:endParaRPr lang="en-GB" sz="5400" dirty="0">
              <a:solidFill>
                <a:srgbClr val="FFCC00"/>
              </a:solidFill>
              <a:latin typeface="Century Gothic" panose="020B0502020202020204" pitchFamily="34" charset="0"/>
            </a:endParaRPr>
          </a:p>
        </p:txBody>
      </p:sp>
      <p:sp>
        <p:nvSpPr>
          <p:cNvPr id="6" name="Rectangle 5"/>
          <p:cNvSpPr/>
          <p:nvPr/>
        </p:nvSpPr>
        <p:spPr>
          <a:xfrm>
            <a:off x="4440881" y="4502196"/>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lang</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am</a:t>
            </a:r>
            <a:endParaRPr lang="en-GB" sz="5400" dirty="0">
              <a:solidFill>
                <a:srgbClr val="002060"/>
              </a:solidFill>
              <a:latin typeface="Century Gothic" panose="020B0502020202020204" pitchFamily="34" charset="0"/>
            </a:endParaRPr>
          </a:p>
        </p:txBody>
      </p:sp>
      <p:sp>
        <p:nvSpPr>
          <p:cNvPr id="7" name="Rectangle 6"/>
          <p:cNvSpPr/>
          <p:nvPr/>
        </p:nvSpPr>
        <p:spPr>
          <a:xfrm>
            <a:off x="8904083" y="3279001"/>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atz</a:t>
            </a:r>
            <a:endParaRPr lang="en-GB" sz="5400" i="1" dirty="0">
              <a:solidFill>
                <a:srgbClr val="002060"/>
              </a:solidFill>
              <a:latin typeface="Century Gothic" panose="020B0502020202020204" pitchFamily="34" charset="0"/>
            </a:endParaRPr>
          </a:p>
        </p:txBody>
      </p:sp>
      <p:sp>
        <p:nvSpPr>
          <p:cNvPr id="8" name="Rectangle 7"/>
          <p:cNvSpPr/>
          <p:nvPr/>
        </p:nvSpPr>
        <p:spPr>
          <a:xfrm>
            <a:off x="305377" y="322152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rei</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199187" y="581763"/>
            <a:ext cx="180209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eite</a:t>
            </a:r>
            <a:endParaRPr lang="en-GB" sz="5400" dirty="0">
              <a:solidFill>
                <a:srgbClr val="002060"/>
              </a:solidFill>
              <a:latin typeface="Century Gothic" panose="020B0502020202020204" pitchFamily="34" charset="0"/>
            </a:endParaRPr>
          </a:p>
        </p:txBody>
      </p:sp>
      <p:pic>
        <p:nvPicPr>
          <p:cNvPr id="10" name="Picture 9" descr="man pointing a finger with an exclamation mark"/>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7239" y="1920816"/>
            <a:ext cx="1210513" cy="1352673"/>
          </a:xfrm>
          <a:prstGeom prst="rect">
            <a:avLst/>
          </a:prstGeom>
        </p:spPr>
      </p:pic>
      <p:pic>
        <p:nvPicPr>
          <p:cNvPr id="2" name="Picture 1" descr="pag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54569" y="1638951"/>
            <a:ext cx="1091333" cy="1382822"/>
          </a:xfrm>
          <a:prstGeom prst="rect">
            <a:avLst/>
          </a:prstGeom>
        </p:spPr>
      </p:pic>
      <p:pic>
        <p:nvPicPr>
          <p:cNvPr id="3" name="Picture 2" descr="London and a tourist"/>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7448" y="3981033"/>
            <a:ext cx="2050972" cy="2050972"/>
          </a:xfrm>
          <a:prstGeom prst="rect">
            <a:avLst/>
          </a:prstGeom>
        </p:spPr>
      </p:pic>
      <p:sp>
        <p:nvSpPr>
          <p:cNvPr id="11" name="TextBox 10"/>
          <p:cNvSpPr txBox="1"/>
          <p:nvPr/>
        </p:nvSpPr>
        <p:spPr>
          <a:xfrm>
            <a:off x="10291352" y="2724977"/>
            <a:ext cx="348343" cy="261610"/>
          </a:xfrm>
          <a:prstGeom prst="rect">
            <a:avLst/>
          </a:prstGeom>
          <a:noFill/>
        </p:spPr>
        <p:txBody>
          <a:bodyPr wrap="square" rtlCol="0">
            <a:spAutoFit/>
          </a:bodyPr>
          <a:lstStyle/>
          <a:p>
            <a:r>
              <a:rPr lang="en-GB" sz="1100" dirty="0">
                <a:latin typeface="Century Gothic" panose="020B0502020202020204" pitchFamily="34" charset="0"/>
              </a:rPr>
              <a:t>54</a:t>
            </a:r>
          </a:p>
        </p:txBody>
      </p:sp>
      <p:pic>
        <p:nvPicPr>
          <p:cNvPr id="12" name="Picture 11" descr="old woma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0528" y="1378243"/>
            <a:ext cx="1268275" cy="1230227"/>
          </a:xfrm>
          <a:prstGeom prst="rect">
            <a:avLst/>
          </a:prstGeom>
        </p:spPr>
      </p:pic>
      <p:pic>
        <p:nvPicPr>
          <p:cNvPr id="13" name="Picture 12" descr="set of balance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7774" y="1741629"/>
            <a:ext cx="1593804" cy="1030660"/>
          </a:xfrm>
          <a:prstGeom prst="rect">
            <a:avLst/>
          </a:prstGeom>
        </p:spPr>
      </p:pic>
      <p:pic>
        <p:nvPicPr>
          <p:cNvPr id="14" name="Picture 13" descr="turtl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16890" y="5449728"/>
            <a:ext cx="1572076" cy="833200"/>
          </a:xfrm>
          <a:prstGeom prst="rect">
            <a:avLst/>
          </a:prstGeom>
        </p:spPr>
      </p:pic>
      <p:sp>
        <p:nvSpPr>
          <p:cNvPr id="15" name="TextBox 14"/>
          <p:cNvSpPr txBox="1"/>
          <p:nvPr/>
        </p:nvSpPr>
        <p:spPr>
          <a:xfrm>
            <a:off x="8727300" y="5119198"/>
            <a:ext cx="326645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Ich</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Hunger.</a:t>
            </a:r>
          </a:p>
        </p:txBody>
      </p:sp>
      <p:cxnSp>
        <p:nvCxnSpPr>
          <p:cNvPr id="17" name="Straight Arrow Connector 16" descr="arrow pointing to part of a sentence"/>
          <p:cNvCxnSpPr/>
          <p:nvPr/>
        </p:nvCxnSpPr>
        <p:spPr>
          <a:xfrm flipH="1">
            <a:off x="9016189" y="4651177"/>
            <a:ext cx="66298" cy="46802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descr="arrow pointing to part of a sentence"/>
          <p:cNvCxnSpPr/>
          <p:nvPr/>
        </p:nvCxnSpPr>
        <p:spPr>
          <a:xfrm flipH="1">
            <a:off x="9771725" y="4662099"/>
            <a:ext cx="165130" cy="52522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descr="arrow pointing to part of a sentence"/>
          <p:cNvCxnSpPr/>
          <p:nvPr/>
        </p:nvCxnSpPr>
        <p:spPr>
          <a:xfrm flipH="1">
            <a:off x="10690328" y="4665772"/>
            <a:ext cx="124849" cy="5215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593003" y="4202331"/>
            <a:ext cx="1349408"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Subjekt</a:t>
            </a:r>
            <a:endParaRPr lang="en-GB" dirty="0">
              <a:solidFill>
                <a:srgbClr val="002060"/>
              </a:solidFill>
              <a:latin typeface="Century Gothic" panose="020B0502020202020204" pitchFamily="34" charset="0"/>
            </a:endParaRPr>
          </a:p>
        </p:txBody>
      </p:sp>
      <p:sp>
        <p:nvSpPr>
          <p:cNvPr id="24" name="TextBox 23"/>
          <p:cNvSpPr txBox="1"/>
          <p:nvPr/>
        </p:nvSpPr>
        <p:spPr>
          <a:xfrm>
            <a:off x="10535251" y="4326647"/>
            <a:ext cx="1349408"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Objekt</a:t>
            </a:r>
            <a:endParaRPr lang="en-GB" dirty="0">
              <a:solidFill>
                <a:srgbClr val="002060"/>
              </a:solidFill>
              <a:latin typeface="Century Gothic" panose="020B0502020202020204" pitchFamily="34" charset="0"/>
            </a:endParaRPr>
          </a:p>
        </p:txBody>
      </p:sp>
      <p:sp>
        <p:nvSpPr>
          <p:cNvPr id="25" name="TextBox 24"/>
          <p:cNvSpPr txBox="1"/>
          <p:nvPr/>
        </p:nvSpPr>
        <p:spPr>
          <a:xfrm>
            <a:off x="9616648" y="4326647"/>
            <a:ext cx="1349408"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Verb</a:t>
            </a:r>
          </a:p>
        </p:txBody>
      </p:sp>
    </p:spTree>
    <p:extLst>
      <p:ext uri="{BB962C8B-B14F-4D97-AF65-F5344CB8AC3E}">
        <p14:creationId xmlns:p14="http://schemas.microsoft.com/office/powerpoint/2010/main" val="47176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Gesetz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5" name="Gesetz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Seite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Seite new.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reisen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7" name="reisen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langsam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subTnLst>
                                    <p:audio>
                                      <p:cMediaNode>
                                        <p:cTn display="0" masterRel="sameClick">
                                          <p:stCondLst>
                                            <p:cond evt="begin" delay="0">
                                              <p:tn val="59"/>
                                            </p:cond>
                                          </p:stCondLst>
                                          <p:endCondLst>
                                            <p:cond evt="onStopAudio" delay="0">
                                              <p:tgtEl>
                                                <p:sldTgt/>
                                              </p:tgtEl>
                                            </p:cond>
                                          </p:endCondLst>
                                        </p:cTn>
                                        <p:tgtEl>
                                          <p:sndTgt r:embed="rId8" name="langsam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subTnLst>
                                    <p:audio>
                                      <p:cMediaNode>
                                        <p:cTn display="0" masterRel="sameClick">
                                          <p:stCondLst>
                                            <p:cond evt="begin" delay="0">
                                              <p:tn val="64"/>
                                            </p:cond>
                                          </p:stCondLst>
                                          <p:endCondLst>
                                            <p:cond evt="onStopAudio" delay="0">
                                              <p:tgtEl>
                                                <p:sldTgt/>
                                              </p:tgtEl>
                                            </p:cond>
                                          </p:endCondLst>
                                        </p:cTn>
                                        <p:tgtEl>
                                          <p:sndTgt r:embed="rId9" name="Satz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subTnLst>
                                    <p:audio>
                                      <p:cMediaNode>
                                        <p:cTn display="0" masterRel="sameClick">
                                          <p:stCondLst>
                                            <p:cond evt="begin" delay="0">
                                              <p:tn val="69"/>
                                            </p:cond>
                                          </p:stCondLst>
                                          <p:endCondLst>
                                            <p:cond evt="onStopAudio" delay="0">
                                              <p:tgtEl>
                                                <p:sldTgt/>
                                              </p:tgtEl>
                                            </p:cond>
                                          </p:endCondLst>
                                        </p:cTn>
                                        <p:tgtEl>
                                          <p:sndTgt r:embed="rId9" name="Satz new.wav"/>
                                        </p:tgtEl>
                                      </p:cMediaNode>
                                    </p:audio>
                                  </p:subTnLst>
                                </p:cTn>
                              </p:par>
                              <p:par>
                                <p:cTn id="72" presetID="10"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5" grpId="0"/>
      <p:bldP spid="6" grpId="0"/>
      <p:bldP spid="7" grpId="0"/>
      <p:bldP spid="8" grpId="0"/>
      <p:bldP spid="9" grpId="0"/>
      <p:bldP spid="11" grpId="0"/>
      <p:bldP spid="15" grpId="0"/>
      <p:bldP spid="23"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2D67-6F80-C64C-882B-E9811C1229A0}"/>
              </a:ext>
            </a:extLst>
          </p:cNvPr>
          <p:cNvSpPr>
            <a:spLocks noGrp="1"/>
          </p:cNvSpPr>
          <p:nvPr>
            <p:ph type="title"/>
          </p:nvPr>
        </p:nvSpPr>
        <p:spPr>
          <a:xfrm>
            <a:off x="5374710" y="-235712"/>
            <a:ext cx="1455821" cy="2043451"/>
          </a:xfrm>
        </p:spPr>
        <p:txBody>
          <a:bodyPr>
            <a:noAutofit/>
          </a:bodyPr>
          <a:lstStyle/>
          <a:p>
            <a:pPr algn="ctr"/>
            <a:r>
              <a:rPr lang="en-GB" sz="12000" b="1" dirty="0">
                <a:solidFill>
                  <a:srgbClr val="002060"/>
                </a:solidFill>
                <a:cs typeface="Calibri" panose="020F0502020204030204" pitchFamily="34" charset="0"/>
              </a:rPr>
              <a:t>s</a:t>
            </a:r>
            <a:endParaRPr lang="en-US" sz="12000" dirty="0"/>
          </a:p>
        </p:txBody>
      </p:sp>
      <p:sp>
        <p:nvSpPr>
          <p:cNvPr id="4" name="Rounded Rectangle 3"/>
          <p:cNvSpPr/>
          <p:nvPr/>
        </p:nvSpPr>
        <p:spPr>
          <a:xfrm>
            <a:off x="4241057" y="184672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a:t>
            </a:r>
            <a:r>
              <a:rPr lang="en-GB" sz="6600" dirty="0" err="1">
                <a:solidFill>
                  <a:srgbClr val="002060"/>
                </a:solidFill>
                <a:latin typeface="Century Gothic" panose="020B0502020202020204" pitchFamily="34" charset="0"/>
              </a:rPr>
              <a:t>ollen</a:t>
            </a:r>
            <a:endParaRPr lang="en-GB" sz="6600" dirty="0">
              <a:solidFill>
                <a:srgbClr val="002060"/>
              </a:solidFill>
              <a:latin typeface="Century Gothic" panose="020B0502020202020204" pitchFamily="34" charset="0"/>
            </a:endParaRPr>
          </a:p>
        </p:txBody>
      </p:sp>
      <p:sp>
        <p:nvSpPr>
          <p:cNvPr id="5" name="Rectangle 4"/>
          <p:cNvSpPr/>
          <p:nvPr/>
        </p:nvSpPr>
        <p:spPr>
          <a:xfrm>
            <a:off x="802992" y="376216"/>
            <a:ext cx="248818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Ge</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etz</a:t>
            </a:r>
            <a:endParaRPr lang="en-GB" sz="5400" dirty="0">
              <a:solidFill>
                <a:srgbClr val="FFCC00"/>
              </a:solidFill>
              <a:latin typeface="Century Gothic" panose="020B0502020202020204" pitchFamily="34" charset="0"/>
            </a:endParaRPr>
          </a:p>
        </p:txBody>
      </p:sp>
      <p:sp>
        <p:nvSpPr>
          <p:cNvPr id="6" name="Rectangle 5"/>
          <p:cNvSpPr/>
          <p:nvPr/>
        </p:nvSpPr>
        <p:spPr>
          <a:xfrm>
            <a:off x="4440881" y="4502196"/>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lang</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am</a:t>
            </a:r>
            <a:endParaRPr lang="en-GB" sz="5400" dirty="0">
              <a:solidFill>
                <a:srgbClr val="002060"/>
              </a:solidFill>
              <a:latin typeface="Century Gothic" panose="020B0502020202020204" pitchFamily="34" charset="0"/>
            </a:endParaRPr>
          </a:p>
        </p:txBody>
      </p:sp>
      <p:sp>
        <p:nvSpPr>
          <p:cNvPr id="7" name="Rectangle 6"/>
          <p:cNvSpPr/>
          <p:nvPr/>
        </p:nvSpPr>
        <p:spPr>
          <a:xfrm>
            <a:off x="8904083" y="3279001"/>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atz</a:t>
            </a:r>
            <a:endParaRPr lang="en-GB" sz="5400" i="1" dirty="0">
              <a:solidFill>
                <a:srgbClr val="002060"/>
              </a:solidFill>
              <a:latin typeface="Century Gothic" panose="020B0502020202020204" pitchFamily="34" charset="0"/>
            </a:endParaRPr>
          </a:p>
        </p:txBody>
      </p:sp>
      <p:sp>
        <p:nvSpPr>
          <p:cNvPr id="8" name="Rectangle 7"/>
          <p:cNvSpPr/>
          <p:nvPr/>
        </p:nvSpPr>
        <p:spPr>
          <a:xfrm>
            <a:off x="305377" y="322152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rei</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199187" y="581763"/>
            <a:ext cx="180209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eite</a:t>
            </a:r>
            <a:endParaRPr lang="en-GB" sz="5400" dirty="0">
              <a:solidFill>
                <a:srgbClr val="002060"/>
              </a:solidFill>
              <a:latin typeface="Century Gothic" panose="020B0502020202020204" pitchFamily="34" charset="0"/>
            </a:endParaRPr>
          </a:p>
        </p:txBody>
      </p:sp>
      <p:pic>
        <p:nvPicPr>
          <p:cNvPr id="10" name="Picture 9" descr="man pointing a finger with an exclamation mark"/>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7239" y="1920816"/>
            <a:ext cx="1210513" cy="1352673"/>
          </a:xfrm>
          <a:prstGeom prst="rect">
            <a:avLst/>
          </a:prstGeom>
        </p:spPr>
      </p:pic>
    </p:spTree>
    <p:extLst>
      <p:ext uri="{BB962C8B-B14F-4D97-AF65-F5344CB8AC3E}">
        <p14:creationId xmlns:p14="http://schemas.microsoft.com/office/powerpoint/2010/main" val="351385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Gesetz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Seit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reis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langsam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atz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1676-1CD1-DE49-87FF-80F7693BB9F7}"/>
              </a:ext>
            </a:extLst>
          </p:cNvPr>
          <p:cNvSpPr>
            <a:spLocks noGrp="1"/>
          </p:cNvSpPr>
          <p:nvPr>
            <p:ph type="title"/>
          </p:nvPr>
        </p:nvSpPr>
        <p:spPr>
          <a:xfrm>
            <a:off x="5158005" y="44285"/>
            <a:ext cx="1888958" cy="1477741"/>
          </a:xfrm>
        </p:spPr>
        <p:txBody>
          <a:bodyPr>
            <a:noAutofit/>
          </a:bodyPr>
          <a:lstStyle/>
          <a:p>
            <a:pPr algn="ctr"/>
            <a:r>
              <a:rPr lang="en-GB" sz="12000" b="1" dirty="0">
                <a:solidFill>
                  <a:srgbClr val="002060"/>
                </a:solidFill>
                <a:cs typeface="Calibri" panose="020F0502020204030204" pitchFamily="34" charset="0"/>
              </a:rPr>
              <a:t>s</a:t>
            </a:r>
            <a:endParaRPr lang="en-US" sz="12000" dirty="0"/>
          </a:p>
        </p:txBody>
      </p:sp>
      <p:sp>
        <p:nvSpPr>
          <p:cNvPr id="4" name="Rounded Rectangle 3"/>
          <p:cNvSpPr/>
          <p:nvPr/>
        </p:nvSpPr>
        <p:spPr>
          <a:xfrm>
            <a:off x="4241057" y="184672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a:t>
            </a:r>
            <a:r>
              <a:rPr lang="en-GB" sz="6600" dirty="0" err="1">
                <a:solidFill>
                  <a:srgbClr val="002060"/>
                </a:solidFill>
                <a:latin typeface="Century Gothic" panose="020B0502020202020204" pitchFamily="34" charset="0"/>
              </a:rPr>
              <a:t>ollen</a:t>
            </a:r>
            <a:endParaRPr lang="en-GB" sz="6600" dirty="0">
              <a:solidFill>
                <a:srgbClr val="002060"/>
              </a:solidFill>
              <a:latin typeface="Century Gothic" panose="020B0502020202020204" pitchFamily="34" charset="0"/>
            </a:endParaRPr>
          </a:p>
        </p:txBody>
      </p:sp>
      <p:sp>
        <p:nvSpPr>
          <p:cNvPr id="5" name="Rectangle 4"/>
          <p:cNvSpPr/>
          <p:nvPr/>
        </p:nvSpPr>
        <p:spPr>
          <a:xfrm>
            <a:off x="802992" y="376216"/>
            <a:ext cx="248818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Ge</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etz</a:t>
            </a:r>
            <a:endParaRPr lang="en-GB" sz="5400" dirty="0">
              <a:solidFill>
                <a:srgbClr val="FFCC00"/>
              </a:solidFill>
              <a:latin typeface="Century Gothic" panose="020B0502020202020204" pitchFamily="34" charset="0"/>
            </a:endParaRPr>
          </a:p>
        </p:txBody>
      </p:sp>
      <p:sp>
        <p:nvSpPr>
          <p:cNvPr id="6" name="Rectangle 5"/>
          <p:cNvSpPr/>
          <p:nvPr/>
        </p:nvSpPr>
        <p:spPr>
          <a:xfrm>
            <a:off x="4440881" y="4502196"/>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lang</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am</a:t>
            </a:r>
            <a:endParaRPr lang="en-GB" sz="5400" dirty="0">
              <a:solidFill>
                <a:srgbClr val="002060"/>
              </a:solidFill>
              <a:latin typeface="Century Gothic" panose="020B0502020202020204" pitchFamily="34" charset="0"/>
            </a:endParaRPr>
          </a:p>
        </p:txBody>
      </p:sp>
      <p:sp>
        <p:nvSpPr>
          <p:cNvPr id="7" name="Rectangle 6"/>
          <p:cNvSpPr/>
          <p:nvPr/>
        </p:nvSpPr>
        <p:spPr>
          <a:xfrm>
            <a:off x="8904083" y="3279001"/>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atz</a:t>
            </a:r>
            <a:endParaRPr lang="en-GB" sz="5400" i="1" dirty="0">
              <a:solidFill>
                <a:srgbClr val="002060"/>
              </a:solidFill>
              <a:latin typeface="Century Gothic" panose="020B0502020202020204" pitchFamily="34" charset="0"/>
            </a:endParaRPr>
          </a:p>
        </p:txBody>
      </p:sp>
      <p:sp>
        <p:nvSpPr>
          <p:cNvPr id="8" name="Rectangle 7"/>
          <p:cNvSpPr/>
          <p:nvPr/>
        </p:nvSpPr>
        <p:spPr>
          <a:xfrm>
            <a:off x="305377" y="322152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rei</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199187" y="581763"/>
            <a:ext cx="180209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eite</a:t>
            </a:r>
            <a:endParaRPr lang="en-GB" sz="5400" dirty="0">
              <a:solidFill>
                <a:srgbClr val="002060"/>
              </a:solidFill>
              <a:latin typeface="Century Gothic" panose="020B0502020202020204" pitchFamily="34" charset="0"/>
            </a:endParaRPr>
          </a:p>
        </p:txBody>
      </p:sp>
      <p:pic>
        <p:nvPicPr>
          <p:cNvPr id="10" name="Picture 9" descr="man pointing a finger with an exclamation mark"/>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7239" y="1920816"/>
            <a:ext cx="1210513" cy="1352673"/>
          </a:xfrm>
          <a:prstGeom prst="rect">
            <a:avLst/>
          </a:prstGeom>
        </p:spPr>
      </p:pic>
    </p:spTree>
    <p:extLst>
      <p:ext uri="{BB962C8B-B14F-4D97-AF65-F5344CB8AC3E}">
        <p14:creationId xmlns:p14="http://schemas.microsoft.com/office/powerpoint/2010/main" val="239102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2" name="Rectangle 11">
            <a:extLst>
              <a:ext uri="{FF2B5EF4-FFF2-40B4-BE49-F238E27FC236}">
                <a16:creationId xmlns:a16="http://schemas.microsoft.com/office/drawing/2014/main" id="{D8A5CC01-7BB6-454C-9EFC-3A46EE70A8E9}"/>
              </a:ext>
            </a:extLst>
          </p:cNvPr>
          <p:cNvSpPr/>
          <p:nvPr/>
        </p:nvSpPr>
        <p:spPr>
          <a:xfrm>
            <a:off x="8487576" y="-88831"/>
            <a:ext cx="3518913" cy="923330"/>
          </a:xfrm>
          <a:prstGeom prst="rect">
            <a:avLst/>
          </a:prstGeom>
        </p:spPr>
        <p:txBody>
          <a:bodyPr wrap="none">
            <a:spAutoFit/>
          </a:bodyPr>
          <a:lstStyle/>
          <a:p>
            <a:pPr algn="ctr"/>
            <a:r>
              <a:rPr lang="de-DE" sz="5400" dirty="0">
                <a:solidFill>
                  <a:schemeClr val="accent1">
                    <a:lumMod val="50000"/>
                  </a:schemeClr>
                </a:solidFill>
                <a:latin typeface="Century Gothic" panose="020B0502020202020204" pitchFamily="34" charset="0"/>
              </a:rPr>
              <a:t>Gro</a:t>
            </a:r>
            <a:r>
              <a:rPr lang="en-GB" sz="5400" dirty="0">
                <a:solidFill>
                  <a:srgbClr val="DAA520"/>
                </a:solidFill>
                <a:latin typeface="Century Gothic" panose="020B0502020202020204" pitchFamily="34" charset="0"/>
              </a:rPr>
              <a:t>ß</a:t>
            </a:r>
            <a:r>
              <a:rPr lang="de-DE" sz="5400" dirty="0">
                <a:solidFill>
                  <a:schemeClr val="accent1">
                    <a:lumMod val="50000"/>
                  </a:schemeClr>
                </a:solidFill>
                <a:latin typeface="Century Gothic" panose="020B0502020202020204" pitchFamily="34" charset="0"/>
              </a:rPr>
              <a:t>stadt</a:t>
            </a:r>
            <a:endParaRPr lang="en-GB" sz="5400" dirty="0">
              <a:solidFill>
                <a:schemeClr val="accent1">
                  <a:lumMod val="50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id="{DA0EB35D-2B1B-42B8-8651-848A2C821819}"/>
              </a:ext>
            </a:extLst>
          </p:cNvPr>
          <p:cNvSpPr/>
          <p:nvPr/>
        </p:nvSpPr>
        <p:spPr>
          <a:xfrm>
            <a:off x="8452311" y="606459"/>
            <a:ext cx="3554178"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verge</a:t>
            </a:r>
            <a:r>
              <a:rPr lang="en-GB" sz="5400" dirty="0" err="1">
                <a:solidFill>
                  <a:srgbClr val="DAA520"/>
                </a:solidFill>
                <a:latin typeface="Century Gothic" panose="020B0502020202020204" pitchFamily="34" charset="0"/>
              </a:rPr>
              <a:t>ss</a:t>
            </a:r>
            <a:r>
              <a:rPr lang="en-GB" sz="5400" dirty="0" err="1">
                <a:solidFill>
                  <a:schemeClr val="accent1">
                    <a:lumMod val="50000"/>
                  </a:schemeClr>
                </a:solidFill>
                <a:latin typeface="Century Gothic" panose="020B0502020202020204" pitchFamily="34" charset="0"/>
              </a:rPr>
              <a:t>en</a:t>
            </a:r>
            <a:endParaRPr lang="en-GB" sz="5400" dirty="0">
              <a:solidFill>
                <a:schemeClr val="accent1">
                  <a:lumMod val="5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id="{3500A1DE-AD60-42BE-B784-121372077F40}"/>
              </a:ext>
            </a:extLst>
          </p:cNvPr>
          <p:cNvSpPr/>
          <p:nvPr/>
        </p:nvSpPr>
        <p:spPr>
          <a:xfrm>
            <a:off x="9330423" y="1313824"/>
            <a:ext cx="2616422" cy="923330"/>
          </a:xfrm>
          <a:prstGeom prst="rect">
            <a:avLst/>
          </a:prstGeom>
        </p:spPr>
        <p:txBody>
          <a:bodyPr wrap="none">
            <a:spAutoFit/>
          </a:bodyPr>
          <a:lstStyle/>
          <a:p>
            <a:pPr algn="ct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uchen</a:t>
            </a:r>
            <a:endParaRPr lang="en-GB" sz="5400" dirty="0">
              <a:solidFill>
                <a:schemeClr val="accent1">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F9824A54-6EBB-43D1-8D41-9C00AF9F0E65}"/>
              </a:ext>
            </a:extLst>
          </p:cNvPr>
          <p:cNvSpPr/>
          <p:nvPr/>
        </p:nvSpPr>
        <p:spPr>
          <a:xfrm>
            <a:off x="6939249" y="2075776"/>
            <a:ext cx="5070619"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normalerwei</a:t>
            </a: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e</a:t>
            </a:r>
            <a:endParaRPr lang="en-GB" sz="5400" dirty="0">
              <a:solidFill>
                <a:schemeClr val="accent1">
                  <a:lumMod val="50000"/>
                </a:schemeClr>
              </a:solidFill>
              <a:latin typeface="Century Gothic" panose="020B0502020202020204" pitchFamily="34" charset="0"/>
            </a:endParaRPr>
          </a:p>
        </p:txBody>
      </p:sp>
      <p:sp>
        <p:nvSpPr>
          <p:cNvPr id="16" name="Rectangle 15">
            <a:extLst>
              <a:ext uri="{FF2B5EF4-FFF2-40B4-BE49-F238E27FC236}">
                <a16:creationId xmlns:a16="http://schemas.microsoft.com/office/drawing/2014/main" id="{0E7E0CA9-B2EA-40D3-A8A1-EDBF3FA855A4}"/>
              </a:ext>
            </a:extLst>
          </p:cNvPr>
          <p:cNvSpPr/>
          <p:nvPr/>
        </p:nvSpPr>
        <p:spPr>
          <a:xfrm>
            <a:off x="6609462" y="3109886"/>
            <a:ext cx="5397027" cy="923330"/>
          </a:xfrm>
          <a:prstGeom prst="rect">
            <a:avLst/>
          </a:prstGeom>
        </p:spPr>
        <p:txBody>
          <a:bodyPr wrap="square">
            <a:spAutoFit/>
          </a:bodyPr>
          <a:lstStyle/>
          <a:p>
            <a:pPr algn="r"/>
            <a:r>
              <a:rPr lang="en-GB" sz="5400" dirty="0">
                <a:solidFill>
                  <a:schemeClr val="accent1">
                    <a:lumMod val="50000"/>
                  </a:schemeClr>
                </a:solidFill>
                <a:latin typeface="Century Gothic" panose="020B0502020202020204" pitchFamily="34" charset="0"/>
              </a:rPr>
              <a:t>der </a:t>
            </a:r>
            <a:r>
              <a:rPr lang="en-GB" sz="5400" dirty="0" err="1">
                <a:solidFill>
                  <a:schemeClr val="accent1">
                    <a:lumMod val="50000"/>
                  </a:schemeClr>
                </a:solidFill>
                <a:latin typeface="Century Gothic" panose="020B0502020202020204" pitchFamily="34" charset="0"/>
              </a:rPr>
              <a:t>Wa</a:t>
            </a:r>
            <a:r>
              <a:rPr lang="en-GB" sz="5400" dirty="0" err="1">
                <a:solidFill>
                  <a:srgbClr val="DAA520"/>
                </a:solidFill>
                <a:latin typeface="Century Gothic" panose="020B0502020202020204" pitchFamily="34" charset="0"/>
              </a:rPr>
              <a:t>ss</a:t>
            </a:r>
            <a:r>
              <a:rPr lang="en-GB" sz="5400" dirty="0" err="1">
                <a:solidFill>
                  <a:schemeClr val="accent1">
                    <a:lumMod val="50000"/>
                  </a:schemeClr>
                </a:solidFill>
                <a:latin typeface="Century Gothic" panose="020B0502020202020204" pitchFamily="34" charset="0"/>
              </a:rPr>
              <a:t>erpark</a:t>
            </a:r>
            <a:endParaRPr lang="en-GB" sz="5400" dirty="0">
              <a:solidFill>
                <a:schemeClr val="accent1">
                  <a:lumMod val="50000"/>
                </a:schemeClr>
              </a:solidFill>
              <a:latin typeface="Century Gothic" panose="020B0502020202020204" pitchFamily="34" charset="0"/>
            </a:endParaRPr>
          </a:p>
        </p:txBody>
      </p:sp>
      <p:grpSp>
        <p:nvGrpSpPr>
          <p:cNvPr id="4" name="Group 3">
            <a:extLst>
              <a:ext uri="{FF2B5EF4-FFF2-40B4-BE49-F238E27FC236}">
                <a16:creationId xmlns:a16="http://schemas.microsoft.com/office/drawing/2014/main" id="{EBEF8E6C-1B6C-45A2-A3F9-6F98ADEC06E0}"/>
              </a:ext>
            </a:extLst>
          </p:cNvPr>
          <p:cNvGrpSpPr/>
          <p:nvPr/>
        </p:nvGrpSpPr>
        <p:grpSpPr>
          <a:xfrm>
            <a:off x="347773" y="1218591"/>
            <a:ext cx="2164600" cy="2070648"/>
            <a:chOff x="685800" y="3631198"/>
            <a:chExt cx="2609850" cy="2554952"/>
          </a:xfrm>
        </p:grpSpPr>
        <p:pic>
          <p:nvPicPr>
            <p:cNvPr id="1026" name="Picture 2" descr="Image result for buzzing bee">
              <a:extLst>
                <a:ext uri="{FF2B5EF4-FFF2-40B4-BE49-F238E27FC236}">
                  <a16:creationId xmlns:a16="http://schemas.microsoft.com/office/drawing/2014/main" id="{0C830AA4-08D5-4CFD-9588-0AD899CAA1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17"/>
            <a:stretch/>
          </p:blipFill>
          <p:spPr bwMode="auto">
            <a:xfrm>
              <a:off x="746952" y="3960432"/>
              <a:ext cx="2434398" cy="1919008"/>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Alternate Process 1">
              <a:extLst>
                <a:ext uri="{FF2B5EF4-FFF2-40B4-BE49-F238E27FC236}">
                  <a16:creationId xmlns:a16="http://schemas.microsoft.com/office/drawing/2014/main" id="{8E369C93-0D8E-4C18-8D53-DD74C938EC8F}"/>
                </a:ext>
              </a:extLst>
            </p:cNvPr>
            <p:cNvSpPr/>
            <p:nvPr/>
          </p:nvSpPr>
          <p:spPr>
            <a:xfrm>
              <a:off x="685800" y="3631198"/>
              <a:ext cx="2609850" cy="2554952"/>
            </a:xfrm>
            <a:prstGeom prst="flowChartAlternateProcess">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 name="Group 4">
            <a:extLst>
              <a:ext uri="{FF2B5EF4-FFF2-40B4-BE49-F238E27FC236}">
                <a16:creationId xmlns:a16="http://schemas.microsoft.com/office/drawing/2014/main" id="{C326B7C0-4B3E-4CB4-BE11-2B67417D9B7C}"/>
              </a:ext>
            </a:extLst>
          </p:cNvPr>
          <p:cNvGrpSpPr/>
          <p:nvPr/>
        </p:nvGrpSpPr>
        <p:grpSpPr>
          <a:xfrm>
            <a:off x="317129" y="3605625"/>
            <a:ext cx="2235571" cy="2376323"/>
            <a:chOff x="9210675" y="4078491"/>
            <a:chExt cx="2609850" cy="2946993"/>
          </a:xfrm>
        </p:grpSpPr>
        <p:pic>
          <p:nvPicPr>
            <p:cNvPr id="1028" name="Picture 4" descr="Image result for hissing snake clipart">
              <a:extLst>
                <a:ext uri="{FF2B5EF4-FFF2-40B4-BE49-F238E27FC236}">
                  <a16:creationId xmlns:a16="http://schemas.microsoft.com/office/drawing/2014/main" id="{E66B200C-075E-427F-AA9F-CB240246A2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7097">
              <a:off x="9325011" y="4798382"/>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17" name="Flowchart: Alternate Process 16">
              <a:extLst>
                <a:ext uri="{FF2B5EF4-FFF2-40B4-BE49-F238E27FC236}">
                  <a16:creationId xmlns:a16="http://schemas.microsoft.com/office/drawing/2014/main" id="{2CF3683D-F4B6-46E5-B0A2-FF714FEAD3AA}"/>
                </a:ext>
              </a:extLst>
            </p:cNvPr>
            <p:cNvSpPr/>
            <p:nvPr/>
          </p:nvSpPr>
          <p:spPr>
            <a:xfrm>
              <a:off x="9210675" y="4078491"/>
              <a:ext cx="2609850" cy="2946993"/>
            </a:xfrm>
            <a:prstGeom prst="flowChartAlternateProcess">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Rectangle 17">
            <a:extLst>
              <a:ext uri="{FF2B5EF4-FFF2-40B4-BE49-F238E27FC236}">
                <a16:creationId xmlns:a16="http://schemas.microsoft.com/office/drawing/2014/main" id="{084C9D57-A08B-472D-BA09-393938162BBA}"/>
              </a:ext>
            </a:extLst>
          </p:cNvPr>
          <p:cNvSpPr/>
          <p:nvPr/>
        </p:nvSpPr>
        <p:spPr>
          <a:xfrm>
            <a:off x="9045090" y="3991953"/>
            <a:ext cx="2901755" cy="923330"/>
          </a:xfrm>
          <a:prstGeom prst="rect">
            <a:avLst/>
          </a:prstGeom>
        </p:spPr>
        <p:txBody>
          <a:bodyPr wrap="none">
            <a:spAutoFit/>
          </a:bodyPr>
          <a:lstStyle/>
          <a:p>
            <a:pPr algn="ctr"/>
            <a:r>
              <a:rPr lang="de-DE" sz="5400" dirty="0">
                <a:solidFill>
                  <a:schemeClr val="accent1">
                    <a:lumMod val="50000"/>
                  </a:schemeClr>
                </a:solidFill>
                <a:latin typeface="Century Gothic" panose="020B0502020202020204" pitchFamily="34" charset="0"/>
              </a:rPr>
              <a:t>näch</a:t>
            </a:r>
            <a:r>
              <a:rPr lang="en-GB" sz="5400" dirty="0">
                <a:solidFill>
                  <a:srgbClr val="DAA520"/>
                </a:solidFill>
                <a:latin typeface="Century Gothic" panose="020B0502020202020204" pitchFamily="34" charset="0"/>
              </a:rPr>
              <a:t>s</a:t>
            </a:r>
            <a:r>
              <a:rPr lang="de-DE" sz="5400" dirty="0">
                <a:solidFill>
                  <a:schemeClr val="accent1">
                    <a:lumMod val="50000"/>
                  </a:schemeClr>
                </a:solidFill>
                <a:latin typeface="Century Gothic" panose="020B0502020202020204" pitchFamily="34" charset="0"/>
              </a:rPr>
              <a:t>te</a:t>
            </a:r>
            <a:endParaRPr lang="en-GB" sz="5400" dirty="0">
              <a:solidFill>
                <a:schemeClr val="accent1">
                  <a:lumMod val="50000"/>
                </a:schemeClr>
              </a:solidFill>
              <a:latin typeface="Century Gothic" panose="020B0502020202020204" pitchFamily="34" charset="0"/>
            </a:endParaRPr>
          </a:p>
        </p:txBody>
      </p:sp>
      <p:sp>
        <p:nvSpPr>
          <p:cNvPr id="19" name="Rectangle 18">
            <a:extLst>
              <a:ext uri="{FF2B5EF4-FFF2-40B4-BE49-F238E27FC236}">
                <a16:creationId xmlns:a16="http://schemas.microsoft.com/office/drawing/2014/main" id="{B2CECAC4-B73D-4686-8C29-33EA7728FDC8}"/>
              </a:ext>
            </a:extLst>
          </p:cNvPr>
          <p:cNvSpPr/>
          <p:nvPr/>
        </p:nvSpPr>
        <p:spPr>
          <a:xfrm>
            <a:off x="10495968" y="4768448"/>
            <a:ext cx="1378903" cy="923330"/>
          </a:xfrm>
          <a:prstGeom prst="rect">
            <a:avLst/>
          </a:prstGeom>
        </p:spPr>
        <p:txBody>
          <a:bodyPr wrap="none">
            <a:spAutoFit/>
          </a:bodyPr>
          <a:lstStyle/>
          <a:p>
            <a:pPr algn="ctr"/>
            <a:r>
              <a:rPr lang="en-GB" sz="5400" dirty="0">
                <a:solidFill>
                  <a:schemeClr val="accent1">
                    <a:lumMod val="50000"/>
                  </a:schemeClr>
                </a:solidFill>
                <a:latin typeface="Century Gothic" panose="020B0502020202020204" pitchFamily="34" charset="0"/>
              </a:rPr>
              <a:t>fa</a:t>
            </a:r>
            <a:r>
              <a:rPr lang="en-GB" sz="5400" dirty="0">
                <a:solidFill>
                  <a:srgbClr val="DAA520"/>
                </a:solidFill>
                <a:latin typeface="Century Gothic" panose="020B0502020202020204" pitchFamily="34" charset="0"/>
              </a:rPr>
              <a:t>s</a:t>
            </a:r>
            <a:r>
              <a:rPr lang="en-GB" sz="5400" dirty="0">
                <a:solidFill>
                  <a:schemeClr val="accent1">
                    <a:lumMod val="50000"/>
                  </a:schemeClr>
                </a:solidFill>
                <a:latin typeface="Century Gothic" panose="020B0502020202020204" pitchFamily="34" charset="0"/>
              </a:rPr>
              <a:t>t</a:t>
            </a:r>
          </a:p>
        </p:txBody>
      </p:sp>
      <p:sp>
        <p:nvSpPr>
          <p:cNvPr id="21" name="Rectangle 20">
            <a:extLst>
              <a:ext uri="{FF2B5EF4-FFF2-40B4-BE49-F238E27FC236}">
                <a16:creationId xmlns:a16="http://schemas.microsoft.com/office/drawing/2014/main" id="{64475610-CE0A-43CF-BF0D-8ECC806F3E61}"/>
              </a:ext>
            </a:extLst>
          </p:cNvPr>
          <p:cNvSpPr/>
          <p:nvPr/>
        </p:nvSpPr>
        <p:spPr>
          <a:xfrm>
            <a:off x="9118988" y="5492136"/>
            <a:ext cx="2755883" cy="923330"/>
          </a:xfrm>
          <a:prstGeom prst="rect">
            <a:avLst/>
          </a:prstGeom>
        </p:spPr>
        <p:txBody>
          <a:bodyPr wrap="none">
            <a:spAutoFit/>
          </a:bodyPr>
          <a:lstStyle/>
          <a:p>
            <a:pPr algn="ctr"/>
            <a:r>
              <a:rPr lang="en-GB" sz="5400" dirty="0">
                <a:solidFill>
                  <a:schemeClr val="accent1">
                    <a:lumMod val="50000"/>
                  </a:schemeClr>
                </a:solidFill>
                <a:latin typeface="Century Gothic" panose="020B0502020202020204" pitchFamily="34" charset="0"/>
              </a:rPr>
              <a:t>der </a:t>
            </a:r>
            <a:r>
              <a:rPr lang="en-GB" sz="5400" dirty="0">
                <a:solidFill>
                  <a:srgbClr val="DAA520"/>
                </a:solidFill>
                <a:latin typeface="Century Gothic" panose="020B0502020202020204" pitchFamily="34" charset="0"/>
              </a:rPr>
              <a:t>S</a:t>
            </a:r>
            <a:r>
              <a:rPr lang="en-GB" sz="5400" dirty="0">
                <a:solidFill>
                  <a:schemeClr val="accent1">
                    <a:lumMod val="50000"/>
                  </a:schemeClr>
                </a:solidFill>
                <a:latin typeface="Century Gothic" panose="020B0502020202020204" pitchFamily="34" charset="0"/>
              </a:rPr>
              <a:t>ee</a:t>
            </a:r>
          </a:p>
        </p:txBody>
      </p:sp>
      <p:sp>
        <p:nvSpPr>
          <p:cNvPr id="22" name="Rectangle 21">
            <a:extLst>
              <a:ext uri="{FF2B5EF4-FFF2-40B4-BE49-F238E27FC236}">
                <a16:creationId xmlns:a16="http://schemas.microsoft.com/office/drawing/2014/main" id="{D8A5CC01-7BB6-454C-9EFC-3A46EE70A8E9}"/>
              </a:ext>
            </a:extLst>
          </p:cNvPr>
          <p:cNvSpPr/>
          <p:nvPr/>
        </p:nvSpPr>
        <p:spPr>
          <a:xfrm>
            <a:off x="2536717" y="3165897"/>
            <a:ext cx="3518913" cy="923330"/>
          </a:xfrm>
          <a:prstGeom prst="rect">
            <a:avLst/>
          </a:prstGeom>
        </p:spPr>
        <p:txBody>
          <a:bodyPr wrap="none">
            <a:spAutoFit/>
          </a:bodyPr>
          <a:lstStyle/>
          <a:p>
            <a:pPr algn="ctr"/>
            <a:r>
              <a:rPr lang="de-DE" sz="5400" dirty="0">
                <a:solidFill>
                  <a:schemeClr val="accent1">
                    <a:lumMod val="50000"/>
                  </a:schemeClr>
                </a:solidFill>
                <a:latin typeface="Century Gothic" panose="020B0502020202020204" pitchFamily="34" charset="0"/>
              </a:rPr>
              <a:t>Gro</a:t>
            </a:r>
            <a:r>
              <a:rPr lang="en-GB" sz="5400" dirty="0">
                <a:solidFill>
                  <a:srgbClr val="DAA520"/>
                </a:solidFill>
                <a:latin typeface="Century Gothic" panose="020B0502020202020204" pitchFamily="34" charset="0"/>
              </a:rPr>
              <a:t>ß</a:t>
            </a:r>
            <a:r>
              <a:rPr lang="de-DE" sz="5400" dirty="0">
                <a:solidFill>
                  <a:schemeClr val="accent1">
                    <a:lumMod val="50000"/>
                  </a:schemeClr>
                </a:solidFill>
                <a:latin typeface="Century Gothic" panose="020B0502020202020204" pitchFamily="34" charset="0"/>
              </a:rPr>
              <a:t>stadt</a:t>
            </a:r>
            <a:endParaRPr lang="en-GB" sz="5400" dirty="0">
              <a:solidFill>
                <a:schemeClr val="accent1">
                  <a:lumMod val="50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A0EB35D-2B1B-42B8-8651-848A2C821819}"/>
              </a:ext>
            </a:extLst>
          </p:cNvPr>
          <p:cNvSpPr/>
          <p:nvPr/>
        </p:nvSpPr>
        <p:spPr>
          <a:xfrm>
            <a:off x="2607846" y="3762395"/>
            <a:ext cx="3554178"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verge</a:t>
            </a:r>
            <a:r>
              <a:rPr lang="en-GB" sz="5400" dirty="0" err="1">
                <a:solidFill>
                  <a:srgbClr val="DAA520"/>
                </a:solidFill>
                <a:latin typeface="Century Gothic" panose="020B0502020202020204" pitchFamily="34" charset="0"/>
              </a:rPr>
              <a:t>ss</a:t>
            </a:r>
            <a:r>
              <a:rPr lang="en-GB" sz="5400" dirty="0" err="1">
                <a:solidFill>
                  <a:schemeClr val="accent1">
                    <a:lumMod val="50000"/>
                  </a:schemeClr>
                </a:solidFill>
                <a:latin typeface="Century Gothic" panose="020B0502020202020204" pitchFamily="34" charset="0"/>
              </a:rPr>
              <a:t>en</a:t>
            </a:r>
            <a:endParaRPr lang="en-GB" sz="5400" dirty="0">
              <a:solidFill>
                <a:schemeClr val="accent1">
                  <a:lumMod val="50000"/>
                </a:schemeClr>
              </a:solidFill>
              <a:latin typeface="Century Gothic" panose="020B0502020202020204" pitchFamily="34" charset="0"/>
            </a:endParaRPr>
          </a:p>
        </p:txBody>
      </p:sp>
      <p:sp>
        <p:nvSpPr>
          <p:cNvPr id="24" name="Rectangle 23">
            <a:extLst>
              <a:ext uri="{FF2B5EF4-FFF2-40B4-BE49-F238E27FC236}">
                <a16:creationId xmlns:a16="http://schemas.microsoft.com/office/drawing/2014/main" id="{3500A1DE-AD60-42BE-B784-121372077F40}"/>
              </a:ext>
            </a:extLst>
          </p:cNvPr>
          <p:cNvSpPr/>
          <p:nvPr/>
        </p:nvSpPr>
        <p:spPr>
          <a:xfrm>
            <a:off x="2621235" y="868475"/>
            <a:ext cx="2616422" cy="923330"/>
          </a:xfrm>
          <a:prstGeom prst="rect">
            <a:avLst/>
          </a:prstGeom>
        </p:spPr>
        <p:txBody>
          <a:bodyPr wrap="none">
            <a:spAutoFit/>
          </a:bodyPr>
          <a:lstStyle/>
          <a:p>
            <a:pPr algn="ct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uchen</a:t>
            </a:r>
            <a:endParaRPr lang="en-GB" sz="5400" dirty="0">
              <a:solidFill>
                <a:schemeClr val="accent1">
                  <a:lumMod val="50000"/>
                </a:schemeClr>
              </a:solidFill>
              <a:latin typeface="Century Gothic" panose="020B0502020202020204" pitchFamily="34" charset="0"/>
            </a:endParaRPr>
          </a:p>
        </p:txBody>
      </p:sp>
      <p:sp>
        <p:nvSpPr>
          <p:cNvPr id="25" name="Rectangle 24">
            <a:extLst>
              <a:ext uri="{FF2B5EF4-FFF2-40B4-BE49-F238E27FC236}">
                <a16:creationId xmlns:a16="http://schemas.microsoft.com/office/drawing/2014/main" id="{F9824A54-6EBB-43D1-8D41-9C00AF9F0E65}"/>
              </a:ext>
            </a:extLst>
          </p:cNvPr>
          <p:cNvSpPr/>
          <p:nvPr/>
        </p:nvSpPr>
        <p:spPr>
          <a:xfrm>
            <a:off x="2562528" y="1452645"/>
            <a:ext cx="5070619"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normalerwei</a:t>
            </a: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e</a:t>
            </a:r>
            <a:endParaRPr lang="en-GB" sz="5400" dirty="0">
              <a:solidFill>
                <a:schemeClr val="accent1">
                  <a:lumMod val="50000"/>
                </a:schemeClr>
              </a:solidFill>
              <a:latin typeface="Century Gothic" panose="020B0502020202020204" pitchFamily="34" charset="0"/>
            </a:endParaRPr>
          </a:p>
        </p:txBody>
      </p:sp>
      <p:sp>
        <p:nvSpPr>
          <p:cNvPr id="26" name="Rectangle 25">
            <a:extLst>
              <a:ext uri="{FF2B5EF4-FFF2-40B4-BE49-F238E27FC236}">
                <a16:creationId xmlns:a16="http://schemas.microsoft.com/office/drawing/2014/main" id="{0E7E0CA9-B2EA-40D3-A8A1-EDBF3FA855A4}"/>
              </a:ext>
            </a:extLst>
          </p:cNvPr>
          <p:cNvSpPr/>
          <p:nvPr/>
        </p:nvSpPr>
        <p:spPr>
          <a:xfrm>
            <a:off x="2573830" y="4385154"/>
            <a:ext cx="5355519" cy="923330"/>
          </a:xfrm>
          <a:prstGeom prst="rect">
            <a:avLst/>
          </a:prstGeom>
        </p:spPr>
        <p:txBody>
          <a:bodyPr wrap="square">
            <a:spAutoFit/>
          </a:bodyPr>
          <a:lstStyle/>
          <a:p>
            <a:r>
              <a:rPr lang="en-GB" sz="5400" dirty="0">
                <a:solidFill>
                  <a:schemeClr val="accent1">
                    <a:lumMod val="50000"/>
                  </a:schemeClr>
                </a:solidFill>
                <a:latin typeface="Century Gothic" panose="020B0502020202020204" pitchFamily="34" charset="0"/>
              </a:rPr>
              <a:t>der </a:t>
            </a:r>
            <a:r>
              <a:rPr lang="en-GB" sz="5400" dirty="0" err="1">
                <a:solidFill>
                  <a:schemeClr val="accent1">
                    <a:lumMod val="50000"/>
                  </a:schemeClr>
                </a:solidFill>
                <a:latin typeface="Century Gothic" panose="020B0502020202020204" pitchFamily="34" charset="0"/>
              </a:rPr>
              <a:t>Wa</a:t>
            </a:r>
            <a:r>
              <a:rPr lang="en-GB" sz="5400" dirty="0" err="1">
                <a:solidFill>
                  <a:srgbClr val="DAA520"/>
                </a:solidFill>
                <a:latin typeface="Century Gothic" panose="020B0502020202020204" pitchFamily="34" charset="0"/>
              </a:rPr>
              <a:t>ss</a:t>
            </a:r>
            <a:r>
              <a:rPr lang="en-GB" sz="5400" dirty="0" err="1">
                <a:solidFill>
                  <a:schemeClr val="accent1">
                    <a:lumMod val="50000"/>
                  </a:schemeClr>
                </a:solidFill>
                <a:latin typeface="Century Gothic" panose="020B0502020202020204" pitchFamily="34" charset="0"/>
              </a:rPr>
              <a:t>erpark</a:t>
            </a:r>
            <a:endParaRPr lang="en-GB" sz="5400" dirty="0">
              <a:solidFill>
                <a:schemeClr val="accent1">
                  <a:lumMod val="50000"/>
                </a:schemeClr>
              </a:solidFill>
              <a:latin typeface="Century Gothic" panose="020B0502020202020204" pitchFamily="34" charset="0"/>
            </a:endParaRPr>
          </a:p>
        </p:txBody>
      </p:sp>
      <p:sp>
        <p:nvSpPr>
          <p:cNvPr id="27" name="Rectangle 26">
            <a:extLst>
              <a:ext uri="{FF2B5EF4-FFF2-40B4-BE49-F238E27FC236}">
                <a16:creationId xmlns:a16="http://schemas.microsoft.com/office/drawing/2014/main" id="{084C9D57-A08B-472D-BA09-393938162BBA}"/>
              </a:ext>
            </a:extLst>
          </p:cNvPr>
          <p:cNvSpPr/>
          <p:nvPr/>
        </p:nvSpPr>
        <p:spPr>
          <a:xfrm>
            <a:off x="2621235" y="4977187"/>
            <a:ext cx="2901755" cy="923330"/>
          </a:xfrm>
          <a:prstGeom prst="rect">
            <a:avLst/>
          </a:prstGeom>
        </p:spPr>
        <p:txBody>
          <a:bodyPr wrap="none">
            <a:spAutoFit/>
          </a:bodyPr>
          <a:lstStyle/>
          <a:p>
            <a:pPr algn="ctr"/>
            <a:r>
              <a:rPr lang="de-DE" sz="5400" dirty="0">
                <a:solidFill>
                  <a:schemeClr val="accent1">
                    <a:lumMod val="50000"/>
                  </a:schemeClr>
                </a:solidFill>
                <a:latin typeface="Century Gothic" panose="020B0502020202020204" pitchFamily="34" charset="0"/>
              </a:rPr>
              <a:t>näch</a:t>
            </a:r>
            <a:r>
              <a:rPr lang="en-GB" sz="5400" dirty="0">
                <a:solidFill>
                  <a:srgbClr val="DAA520"/>
                </a:solidFill>
                <a:latin typeface="Century Gothic" panose="020B0502020202020204" pitchFamily="34" charset="0"/>
              </a:rPr>
              <a:t>s</a:t>
            </a:r>
            <a:r>
              <a:rPr lang="de-DE" sz="5400" dirty="0">
                <a:solidFill>
                  <a:schemeClr val="accent1">
                    <a:lumMod val="50000"/>
                  </a:schemeClr>
                </a:solidFill>
                <a:latin typeface="Century Gothic" panose="020B0502020202020204" pitchFamily="34" charset="0"/>
              </a:rPr>
              <a:t>te</a:t>
            </a:r>
            <a:endParaRPr lang="en-GB" sz="5400" dirty="0">
              <a:solidFill>
                <a:schemeClr val="accent1">
                  <a:lumMod val="50000"/>
                </a:schemeClr>
              </a:solidFill>
              <a:latin typeface="Century Gothic" panose="020B0502020202020204" pitchFamily="34" charset="0"/>
            </a:endParaRPr>
          </a:p>
        </p:txBody>
      </p:sp>
      <p:sp>
        <p:nvSpPr>
          <p:cNvPr id="28" name="Rectangle 27">
            <a:extLst>
              <a:ext uri="{FF2B5EF4-FFF2-40B4-BE49-F238E27FC236}">
                <a16:creationId xmlns:a16="http://schemas.microsoft.com/office/drawing/2014/main" id="{B2CECAC4-B73D-4686-8C29-33EA7728FDC8}"/>
              </a:ext>
            </a:extLst>
          </p:cNvPr>
          <p:cNvSpPr/>
          <p:nvPr/>
        </p:nvSpPr>
        <p:spPr>
          <a:xfrm>
            <a:off x="2621235" y="5569220"/>
            <a:ext cx="1378903" cy="923330"/>
          </a:xfrm>
          <a:prstGeom prst="rect">
            <a:avLst/>
          </a:prstGeom>
        </p:spPr>
        <p:txBody>
          <a:bodyPr wrap="none">
            <a:spAutoFit/>
          </a:bodyPr>
          <a:lstStyle/>
          <a:p>
            <a:pPr algn="ctr"/>
            <a:r>
              <a:rPr lang="en-GB" sz="5400" dirty="0">
                <a:solidFill>
                  <a:schemeClr val="accent1">
                    <a:lumMod val="50000"/>
                  </a:schemeClr>
                </a:solidFill>
                <a:latin typeface="Century Gothic" panose="020B0502020202020204" pitchFamily="34" charset="0"/>
              </a:rPr>
              <a:t>fa</a:t>
            </a:r>
            <a:r>
              <a:rPr lang="en-GB" sz="5400" dirty="0">
                <a:solidFill>
                  <a:srgbClr val="DAA520"/>
                </a:solidFill>
                <a:latin typeface="Century Gothic" panose="020B0502020202020204" pitchFamily="34" charset="0"/>
              </a:rPr>
              <a:t>s</a:t>
            </a:r>
            <a:r>
              <a:rPr lang="en-GB" sz="5400" dirty="0">
                <a:solidFill>
                  <a:schemeClr val="accent1">
                    <a:lumMod val="50000"/>
                  </a:schemeClr>
                </a:solidFill>
                <a:latin typeface="Century Gothic" panose="020B0502020202020204" pitchFamily="34" charset="0"/>
              </a:rPr>
              <a:t>t</a:t>
            </a:r>
          </a:p>
        </p:txBody>
      </p:sp>
      <p:sp>
        <p:nvSpPr>
          <p:cNvPr id="30" name="Rectangle 29">
            <a:extLst>
              <a:ext uri="{FF2B5EF4-FFF2-40B4-BE49-F238E27FC236}">
                <a16:creationId xmlns:a16="http://schemas.microsoft.com/office/drawing/2014/main" id="{64475610-CE0A-43CF-BF0D-8ECC806F3E61}"/>
              </a:ext>
            </a:extLst>
          </p:cNvPr>
          <p:cNvSpPr/>
          <p:nvPr/>
        </p:nvSpPr>
        <p:spPr>
          <a:xfrm>
            <a:off x="2591259" y="2084869"/>
            <a:ext cx="2755883" cy="923330"/>
          </a:xfrm>
          <a:prstGeom prst="rect">
            <a:avLst/>
          </a:prstGeom>
        </p:spPr>
        <p:txBody>
          <a:bodyPr wrap="none">
            <a:spAutoFit/>
          </a:bodyPr>
          <a:lstStyle/>
          <a:p>
            <a:pPr algn="ctr"/>
            <a:r>
              <a:rPr lang="en-GB" sz="5400" dirty="0">
                <a:solidFill>
                  <a:schemeClr val="accent1">
                    <a:lumMod val="50000"/>
                  </a:schemeClr>
                </a:solidFill>
                <a:latin typeface="Century Gothic" panose="020B0502020202020204" pitchFamily="34" charset="0"/>
              </a:rPr>
              <a:t>der </a:t>
            </a:r>
            <a:r>
              <a:rPr lang="en-GB" sz="5400" dirty="0">
                <a:solidFill>
                  <a:srgbClr val="DAA520"/>
                </a:solidFill>
                <a:latin typeface="Century Gothic" panose="020B0502020202020204" pitchFamily="34" charset="0"/>
              </a:rPr>
              <a:t>S</a:t>
            </a:r>
            <a:r>
              <a:rPr lang="en-GB" sz="5400" dirty="0">
                <a:solidFill>
                  <a:schemeClr val="accent1">
                    <a:lumMod val="50000"/>
                  </a:schemeClr>
                </a:solidFill>
                <a:latin typeface="Century Gothic" panose="020B0502020202020204" pitchFamily="34" charset="0"/>
              </a:rPr>
              <a:t>ee</a:t>
            </a:r>
          </a:p>
        </p:txBody>
      </p:sp>
      <p:sp>
        <p:nvSpPr>
          <p:cNvPr id="3" name="Title 2"/>
          <p:cNvSpPr>
            <a:spLocks noGrp="1"/>
          </p:cNvSpPr>
          <p:nvPr>
            <p:ph type="ctrTitle"/>
          </p:nvPr>
        </p:nvSpPr>
        <p:spPr>
          <a:xfrm>
            <a:off x="68722" y="-1416866"/>
            <a:ext cx="3241964" cy="2387600"/>
          </a:xfrm>
        </p:spPr>
        <p:txBody>
          <a:bodyPr>
            <a:normAutofit/>
          </a:bodyPr>
          <a:lstStyle/>
          <a:p>
            <a:pPr algn="l"/>
            <a:r>
              <a:rPr lang="en-GB" sz="3600" b="1" dirty="0" err="1">
                <a:solidFill>
                  <a:schemeClr val="bg1"/>
                </a:solidFill>
              </a:rPr>
              <a:t>Phonetik</a:t>
            </a:r>
            <a:endParaRPr lang="en-GB" sz="3600" b="1" dirty="0">
              <a:solidFill>
                <a:schemeClr val="bg1"/>
              </a:solidFill>
            </a:endParaRPr>
          </a:p>
        </p:txBody>
      </p:sp>
    </p:spTree>
    <p:extLst>
      <p:ext uri="{BB962C8B-B14F-4D97-AF65-F5344CB8AC3E}">
        <p14:creationId xmlns:p14="http://schemas.microsoft.com/office/powerpoint/2010/main" val="333992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P spid="19" grpId="0"/>
      <p:bldP spid="21" grpId="0"/>
      <p:bldP spid="22" grpId="0"/>
      <p:bldP spid="23" grpId="0"/>
      <p:bldP spid="25" grpId="0"/>
      <p:bldP spid="26" grpId="0"/>
      <p:bldP spid="27" grpId="0"/>
      <p:bldP spid="28"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A5CC01-7BB6-454C-9EFC-3A46EE70A8E9}"/>
              </a:ext>
            </a:extLst>
          </p:cNvPr>
          <p:cNvSpPr/>
          <p:nvPr/>
        </p:nvSpPr>
        <p:spPr>
          <a:xfrm>
            <a:off x="601898" y="5379573"/>
            <a:ext cx="1577675"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hei</a:t>
            </a:r>
            <a:r>
              <a:rPr lang="en-GB" sz="5400" dirty="0" err="1">
                <a:solidFill>
                  <a:srgbClr val="DAA520"/>
                </a:solidFill>
                <a:latin typeface="Century Gothic" panose="020B0502020202020204" pitchFamily="34" charset="0"/>
              </a:rPr>
              <a:t>ß</a:t>
            </a:r>
            <a:endParaRPr lang="en-GB" sz="5400" dirty="0">
              <a:solidFill>
                <a:srgbClr val="DAA520"/>
              </a:solidFill>
              <a:latin typeface="Century Gothic" panose="020B0502020202020204" pitchFamily="34" charset="0"/>
            </a:endParaRPr>
          </a:p>
        </p:txBody>
      </p:sp>
      <p:sp>
        <p:nvSpPr>
          <p:cNvPr id="13" name="Rectangle 12">
            <a:extLst>
              <a:ext uri="{FF2B5EF4-FFF2-40B4-BE49-F238E27FC236}">
                <a16:creationId xmlns:a16="http://schemas.microsoft.com/office/drawing/2014/main" id="{DA0EB35D-2B1B-42B8-8651-848A2C821819}"/>
              </a:ext>
            </a:extLst>
          </p:cNvPr>
          <p:cNvSpPr/>
          <p:nvPr/>
        </p:nvSpPr>
        <p:spPr>
          <a:xfrm>
            <a:off x="3468411" y="3974034"/>
            <a:ext cx="3026791"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Wech</a:t>
            </a: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el</a:t>
            </a:r>
            <a:endParaRPr lang="en-GB" sz="5400" dirty="0">
              <a:solidFill>
                <a:schemeClr val="accent1">
                  <a:lumMod val="5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id="{3500A1DE-AD60-42BE-B784-121372077F40}"/>
              </a:ext>
            </a:extLst>
          </p:cNvPr>
          <p:cNvSpPr/>
          <p:nvPr/>
        </p:nvSpPr>
        <p:spPr>
          <a:xfrm>
            <a:off x="5438758" y="5450089"/>
            <a:ext cx="3677610"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be</a:t>
            </a: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uchen</a:t>
            </a:r>
            <a:endParaRPr lang="en-GB" sz="5400" dirty="0">
              <a:solidFill>
                <a:schemeClr val="accent1">
                  <a:lumMod val="50000"/>
                </a:schemeClr>
              </a:solidFill>
              <a:latin typeface="Century Gothic" panose="020B0502020202020204" pitchFamily="34" charset="0"/>
            </a:endParaRPr>
          </a:p>
        </p:txBody>
      </p:sp>
      <p:sp>
        <p:nvSpPr>
          <p:cNvPr id="16" name="Rectangle 15">
            <a:extLst>
              <a:ext uri="{FF2B5EF4-FFF2-40B4-BE49-F238E27FC236}">
                <a16:creationId xmlns:a16="http://schemas.microsoft.com/office/drawing/2014/main" id="{0E7E0CA9-B2EA-40D3-A8A1-EDBF3FA855A4}"/>
              </a:ext>
            </a:extLst>
          </p:cNvPr>
          <p:cNvSpPr/>
          <p:nvPr/>
        </p:nvSpPr>
        <p:spPr>
          <a:xfrm>
            <a:off x="2684936" y="5464294"/>
            <a:ext cx="2305438" cy="923330"/>
          </a:xfrm>
          <a:prstGeom prst="rect">
            <a:avLst/>
          </a:prstGeom>
        </p:spPr>
        <p:txBody>
          <a:bodyPr wrap="none">
            <a:spAutoFit/>
          </a:bodyPr>
          <a:lstStyle/>
          <a:p>
            <a:pPr algn="ct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etzen</a:t>
            </a:r>
            <a:endParaRPr lang="en-GB" sz="5400" dirty="0">
              <a:solidFill>
                <a:schemeClr val="accent1">
                  <a:lumMod val="50000"/>
                </a:schemeClr>
              </a:solidFill>
              <a:latin typeface="Century Gothic" panose="020B0502020202020204" pitchFamily="34" charset="0"/>
            </a:endParaRPr>
          </a:p>
        </p:txBody>
      </p:sp>
      <p:grpSp>
        <p:nvGrpSpPr>
          <p:cNvPr id="4" name="Group 3">
            <a:extLst>
              <a:ext uri="{FF2B5EF4-FFF2-40B4-BE49-F238E27FC236}">
                <a16:creationId xmlns:a16="http://schemas.microsoft.com/office/drawing/2014/main" id="{EBEF8E6C-1B6C-45A2-A3F9-6F98ADEC06E0}"/>
              </a:ext>
            </a:extLst>
          </p:cNvPr>
          <p:cNvGrpSpPr/>
          <p:nvPr/>
        </p:nvGrpSpPr>
        <p:grpSpPr>
          <a:xfrm>
            <a:off x="195373" y="76201"/>
            <a:ext cx="2164600" cy="3067050"/>
            <a:chOff x="685800" y="2406849"/>
            <a:chExt cx="2609850" cy="3784402"/>
          </a:xfrm>
        </p:grpSpPr>
        <p:pic>
          <p:nvPicPr>
            <p:cNvPr id="1026" name="Picture 2" descr="Image result for buzzing bee">
              <a:extLst>
                <a:ext uri="{FF2B5EF4-FFF2-40B4-BE49-F238E27FC236}">
                  <a16:creationId xmlns:a16="http://schemas.microsoft.com/office/drawing/2014/main" id="{0C830AA4-08D5-4CFD-9588-0AD899CAA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Alternate Process 1">
              <a:extLst>
                <a:ext uri="{FF2B5EF4-FFF2-40B4-BE49-F238E27FC236}">
                  <a16:creationId xmlns:a16="http://schemas.microsoft.com/office/drawing/2014/main" id="{8E369C93-0D8E-4C18-8D53-DD74C938EC8F}"/>
                </a:ext>
              </a:extLst>
            </p:cNvPr>
            <p:cNvSpPr/>
            <p:nvPr/>
          </p:nvSpPr>
          <p:spPr>
            <a:xfrm>
              <a:off x="685800" y="2406849"/>
              <a:ext cx="2609850" cy="3784402"/>
            </a:xfrm>
            <a:prstGeom prst="flowChartAlternateProcess">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 name="Group 4">
            <a:extLst>
              <a:ext uri="{FF2B5EF4-FFF2-40B4-BE49-F238E27FC236}">
                <a16:creationId xmlns:a16="http://schemas.microsoft.com/office/drawing/2014/main" id="{C326B7C0-4B3E-4CB4-BE11-2B67417D9B7C}"/>
              </a:ext>
            </a:extLst>
          </p:cNvPr>
          <p:cNvGrpSpPr/>
          <p:nvPr/>
        </p:nvGrpSpPr>
        <p:grpSpPr>
          <a:xfrm>
            <a:off x="7500456" y="91679"/>
            <a:ext cx="2235571" cy="3051572"/>
            <a:chOff x="9210675" y="2406849"/>
            <a:chExt cx="2609850" cy="3784402"/>
          </a:xfrm>
        </p:grpSpPr>
        <p:pic>
          <p:nvPicPr>
            <p:cNvPr id="1028" name="Picture 4" descr="Image result for hissing snake clipart">
              <a:extLst>
                <a:ext uri="{FF2B5EF4-FFF2-40B4-BE49-F238E27FC236}">
                  <a16:creationId xmlns:a16="http://schemas.microsoft.com/office/drawing/2014/main" id="{E66B200C-075E-427F-AA9F-CB240246A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17" name="Flowchart: Alternate Process 16">
              <a:extLst>
                <a:ext uri="{FF2B5EF4-FFF2-40B4-BE49-F238E27FC236}">
                  <a16:creationId xmlns:a16="http://schemas.microsoft.com/office/drawing/2014/main" id="{2CF3683D-F4B6-46E5-B0A2-FF714FEAD3AA}"/>
                </a:ext>
              </a:extLst>
            </p:cNvPr>
            <p:cNvSpPr/>
            <p:nvPr/>
          </p:nvSpPr>
          <p:spPr>
            <a:xfrm>
              <a:off x="9210675" y="2406849"/>
              <a:ext cx="2609850" cy="3784402"/>
            </a:xfrm>
            <a:prstGeom prst="flowChartAlternateProcess">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Rectangle 17">
            <a:extLst>
              <a:ext uri="{FF2B5EF4-FFF2-40B4-BE49-F238E27FC236}">
                <a16:creationId xmlns:a16="http://schemas.microsoft.com/office/drawing/2014/main" id="{084C9D57-A08B-472D-BA09-393938162BBA}"/>
              </a:ext>
            </a:extLst>
          </p:cNvPr>
          <p:cNvSpPr/>
          <p:nvPr/>
        </p:nvSpPr>
        <p:spPr>
          <a:xfrm>
            <a:off x="10116785" y="3970765"/>
            <a:ext cx="1851790"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lu</a:t>
            </a: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tig</a:t>
            </a:r>
            <a:endParaRPr lang="en-GB" sz="5400" dirty="0">
              <a:solidFill>
                <a:schemeClr val="accent1">
                  <a:lumMod val="50000"/>
                </a:schemeClr>
              </a:solidFill>
              <a:latin typeface="Century Gothic" panose="020B0502020202020204" pitchFamily="34" charset="0"/>
            </a:endParaRPr>
          </a:p>
        </p:txBody>
      </p:sp>
      <p:sp>
        <p:nvSpPr>
          <p:cNvPr id="19" name="Rectangle 18">
            <a:extLst>
              <a:ext uri="{FF2B5EF4-FFF2-40B4-BE49-F238E27FC236}">
                <a16:creationId xmlns:a16="http://schemas.microsoft.com/office/drawing/2014/main" id="{B2CECAC4-B73D-4686-8C29-33EA7728FDC8}"/>
              </a:ext>
            </a:extLst>
          </p:cNvPr>
          <p:cNvSpPr/>
          <p:nvPr/>
        </p:nvSpPr>
        <p:spPr>
          <a:xfrm>
            <a:off x="6268294" y="4748827"/>
            <a:ext cx="2364750"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kü</a:t>
            </a:r>
            <a:r>
              <a:rPr lang="en-GB" sz="5400" dirty="0" err="1">
                <a:solidFill>
                  <a:srgbClr val="DAA520"/>
                </a:solidFill>
                <a:latin typeface="Century Gothic" panose="020B0502020202020204" pitchFamily="34" charset="0"/>
              </a:rPr>
              <a:t>ss</a:t>
            </a:r>
            <a:r>
              <a:rPr lang="en-GB" sz="5400" dirty="0" err="1">
                <a:solidFill>
                  <a:schemeClr val="accent1">
                    <a:lumMod val="50000"/>
                  </a:schemeClr>
                </a:solidFill>
                <a:latin typeface="Century Gothic" panose="020B0502020202020204" pitchFamily="34" charset="0"/>
              </a:rPr>
              <a:t>en</a:t>
            </a:r>
            <a:endParaRPr lang="en-GB" sz="5400" dirty="0">
              <a:solidFill>
                <a:schemeClr val="accent1">
                  <a:lumMod val="50000"/>
                </a:schemeClr>
              </a:solidFill>
              <a:latin typeface="Century Gothic" panose="020B0502020202020204" pitchFamily="34" charset="0"/>
            </a:endParaRPr>
          </a:p>
        </p:txBody>
      </p:sp>
      <p:sp>
        <p:nvSpPr>
          <p:cNvPr id="20" name="Rectangle 19">
            <a:extLst>
              <a:ext uri="{FF2B5EF4-FFF2-40B4-BE49-F238E27FC236}">
                <a16:creationId xmlns:a16="http://schemas.microsoft.com/office/drawing/2014/main" id="{3FAE5D11-1745-47D9-B2AF-9B3AF4436481}"/>
              </a:ext>
            </a:extLst>
          </p:cNvPr>
          <p:cNvSpPr/>
          <p:nvPr/>
        </p:nvSpPr>
        <p:spPr>
          <a:xfrm>
            <a:off x="10713214" y="3226693"/>
            <a:ext cx="1064715" cy="923330"/>
          </a:xfrm>
          <a:prstGeom prst="rect">
            <a:avLst/>
          </a:prstGeom>
        </p:spPr>
        <p:txBody>
          <a:bodyPr wrap="none">
            <a:spAutoFit/>
          </a:bodyPr>
          <a:lstStyle/>
          <a:p>
            <a:pPr algn="ctr"/>
            <a:r>
              <a:rPr lang="en-GB" sz="5400" dirty="0" err="1">
                <a:solidFill>
                  <a:schemeClr val="accent1">
                    <a:lumMod val="50000"/>
                  </a:schemeClr>
                </a:solidFill>
                <a:latin typeface="Century Gothic" panose="020B0502020202020204" pitchFamily="34" charset="0"/>
              </a:rPr>
              <a:t>al</a:t>
            </a:r>
            <a:r>
              <a:rPr lang="en-GB" sz="5400" dirty="0" err="1">
                <a:solidFill>
                  <a:srgbClr val="DAA520"/>
                </a:solidFill>
                <a:latin typeface="Century Gothic" panose="020B0502020202020204" pitchFamily="34" charset="0"/>
              </a:rPr>
              <a:t>s</a:t>
            </a:r>
            <a:endParaRPr lang="en-GB" sz="5400" dirty="0">
              <a:solidFill>
                <a:srgbClr val="DAA520"/>
              </a:solidFill>
              <a:latin typeface="Century Gothic" panose="020B0502020202020204" pitchFamily="34" charset="0"/>
            </a:endParaRPr>
          </a:p>
        </p:txBody>
      </p:sp>
      <p:sp>
        <p:nvSpPr>
          <p:cNvPr id="21" name="Rectangle 20">
            <a:extLst>
              <a:ext uri="{FF2B5EF4-FFF2-40B4-BE49-F238E27FC236}">
                <a16:creationId xmlns:a16="http://schemas.microsoft.com/office/drawing/2014/main" id="{64475610-CE0A-43CF-BF0D-8ECC806F3E61}"/>
              </a:ext>
            </a:extLst>
          </p:cNvPr>
          <p:cNvSpPr/>
          <p:nvPr/>
        </p:nvSpPr>
        <p:spPr>
          <a:xfrm>
            <a:off x="9442663" y="3192703"/>
            <a:ext cx="907621" cy="923330"/>
          </a:xfrm>
          <a:prstGeom prst="rect">
            <a:avLst/>
          </a:prstGeom>
        </p:spPr>
        <p:txBody>
          <a:bodyPr wrap="none">
            <a:spAutoFit/>
          </a:bodyPr>
          <a:lstStyle/>
          <a:p>
            <a:pPr algn="ctr"/>
            <a:r>
              <a:rPr lang="en-GB" sz="5400" dirty="0">
                <a:solidFill>
                  <a:srgbClr val="DAA520"/>
                </a:solidFill>
                <a:latin typeface="Century Gothic" panose="020B0502020202020204" pitchFamily="34" charset="0"/>
              </a:rPr>
              <a:t>s</a:t>
            </a:r>
            <a:r>
              <a:rPr lang="en-GB" sz="5400" dirty="0">
                <a:solidFill>
                  <a:schemeClr val="accent1">
                    <a:lumMod val="50000"/>
                  </a:schemeClr>
                </a:solidFill>
                <a:latin typeface="Century Gothic" panose="020B0502020202020204" pitchFamily="34" charset="0"/>
              </a:rPr>
              <a:t>o</a:t>
            </a:r>
          </a:p>
        </p:txBody>
      </p:sp>
      <p:grpSp>
        <p:nvGrpSpPr>
          <p:cNvPr id="22" name="Group 21">
            <a:extLst>
              <a:ext uri="{FF2B5EF4-FFF2-40B4-BE49-F238E27FC236}">
                <a16:creationId xmlns:a16="http://schemas.microsoft.com/office/drawing/2014/main" id="{3B9BA509-D32E-4834-BF4B-D943E4E0B71B}"/>
              </a:ext>
            </a:extLst>
          </p:cNvPr>
          <p:cNvGrpSpPr/>
          <p:nvPr/>
        </p:nvGrpSpPr>
        <p:grpSpPr>
          <a:xfrm>
            <a:off x="2496418" y="76201"/>
            <a:ext cx="2164600" cy="3067050"/>
            <a:chOff x="685800" y="2406849"/>
            <a:chExt cx="2609850" cy="3784402"/>
          </a:xfrm>
        </p:grpSpPr>
        <p:pic>
          <p:nvPicPr>
            <p:cNvPr id="23" name="Picture 2" descr="Image result for buzzing bee">
              <a:extLst>
                <a:ext uri="{FF2B5EF4-FFF2-40B4-BE49-F238E27FC236}">
                  <a16:creationId xmlns:a16="http://schemas.microsoft.com/office/drawing/2014/main" id="{4E295026-5104-435A-8F16-58B8FBA72B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extLst>
              <a:ext uri="{909E8E84-426E-40DD-AFC4-6F175D3DCCD1}">
                <a14:hiddenFill xmlns:a14="http://schemas.microsoft.com/office/drawing/2010/main">
                  <a:solidFill>
                    <a:srgbClr val="FFFFFF"/>
                  </a:solidFill>
                </a14:hiddenFill>
              </a:ext>
            </a:extLst>
          </p:spPr>
        </p:pic>
        <p:sp>
          <p:nvSpPr>
            <p:cNvPr id="24" name="Flowchart: Alternate Process 23">
              <a:extLst>
                <a:ext uri="{FF2B5EF4-FFF2-40B4-BE49-F238E27FC236}">
                  <a16:creationId xmlns:a16="http://schemas.microsoft.com/office/drawing/2014/main" id="{1A461AA5-B46B-4F8E-93D4-13FBC2287FF4}"/>
                </a:ext>
              </a:extLst>
            </p:cNvPr>
            <p:cNvSpPr/>
            <p:nvPr/>
          </p:nvSpPr>
          <p:spPr>
            <a:xfrm>
              <a:off x="685800" y="2406849"/>
              <a:ext cx="2609850" cy="3784402"/>
            </a:xfrm>
            <a:prstGeom prst="flowChartAlternateProcess">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5" name="Group 24">
            <a:extLst>
              <a:ext uri="{FF2B5EF4-FFF2-40B4-BE49-F238E27FC236}">
                <a16:creationId xmlns:a16="http://schemas.microsoft.com/office/drawing/2014/main" id="{D2D17C1F-9A2B-4363-BEE2-BB1BB1998943}"/>
              </a:ext>
            </a:extLst>
          </p:cNvPr>
          <p:cNvGrpSpPr/>
          <p:nvPr/>
        </p:nvGrpSpPr>
        <p:grpSpPr>
          <a:xfrm>
            <a:off x="9852670" y="71306"/>
            <a:ext cx="2235571" cy="3051572"/>
            <a:chOff x="9210675" y="2406849"/>
            <a:chExt cx="2609850" cy="3784402"/>
          </a:xfrm>
        </p:grpSpPr>
        <p:pic>
          <p:nvPicPr>
            <p:cNvPr id="26" name="Picture 4" descr="Image result for hissing snake clipart">
              <a:extLst>
                <a:ext uri="{FF2B5EF4-FFF2-40B4-BE49-F238E27FC236}">
                  <a16:creationId xmlns:a16="http://schemas.microsoft.com/office/drawing/2014/main" id="{A9F21A24-4F97-480E-94C1-B4957C16C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27" name="Flowchart: Alternate Process 26">
              <a:extLst>
                <a:ext uri="{FF2B5EF4-FFF2-40B4-BE49-F238E27FC236}">
                  <a16:creationId xmlns:a16="http://schemas.microsoft.com/office/drawing/2014/main" id="{0CAAEBB1-E90C-4487-BDC8-D7EDC121B8C0}"/>
                </a:ext>
              </a:extLst>
            </p:cNvPr>
            <p:cNvSpPr/>
            <p:nvPr/>
          </p:nvSpPr>
          <p:spPr>
            <a:xfrm>
              <a:off x="9210675" y="2406849"/>
              <a:ext cx="2609850" cy="3784402"/>
            </a:xfrm>
            <a:prstGeom prst="flowChartAlternateProcess">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9" name="Rectangle 28">
            <a:extLst>
              <a:ext uri="{FF2B5EF4-FFF2-40B4-BE49-F238E27FC236}">
                <a16:creationId xmlns:a16="http://schemas.microsoft.com/office/drawing/2014/main" id="{4BDE6F15-12E6-4E42-AD0E-BB4B1BB99B78}"/>
              </a:ext>
            </a:extLst>
          </p:cNvPr>
          <p:cNvSpPr/>
          <p:nvPr/>
        </p:nvSpPr>
        <p:spPr>
          <a:xfrm>
            <a:off x="4863680" y="1241367"/>
            <a:ext cx="1414170" cy="1754326"/>
          </a:xfrm>
          <a:prstGeom prst="rect">
            <a:avLst/>
          </a:prstGeom>
        </p:spPr>
        <p:txBody>
          <a:bodyPr wrap="none">
            <a:spAutoFit/>
          </a:bodyPr>
          <a:lstStyle/>
          <a:p>
            <a:pPr algn="ctr"/>
            <a:r>
              <a:rPr lang="en-GB" sz="3600" dirty="0" err="1">
                <a:solidFill>
                  <a:schemeClr val="accent1">
                    <a:lumMod val="50000"/>
                  </a:schemeClr>
                </a:solidFill>
                <a:latin typeface="Century Gothic" panose="020B0502020202020204" pitchFamily="34" charset="0"/>
              </a:rPr>
              <a:t>Ja</a:t>
            </a:r>
            <a:r>
              <a:rPr lang="en-GB" sz="3600" dirty="0">
                <a:solidFill>
                  <a:schemeClr val="accent1">
                    <a:lumMod val="50000"/>
                  </a:schemeClr>
                </a:solidFill>
                <a:latin typeface="Century Gothic" panose="020B0502020202020204" pitchFamily="34" charset="0"/>
              </a:rPr>
              <a:t> </a:t>
            </a:r>
          </a:p>
          <a:p>
            <a:pPr algn="ctr"/>
            <a:r>
              <a:rPr lang="en-GB" sz="3600" dirty="0" err="1">
                <a:solidFill>
                  <a:schemeClr val="accent1">
                    <a:lumMod val="50000"/>
                  </a:schemeClr>
                </a:solidFill>
                <a:latin typeface="Century Gothic" panose="020B0502020202020204" pitchFamily="34" charset="0"/>
              </a:rPr>
              <a:t>oder</a:t>
            </a:r>
            <a:endParaRPr lang="en-GB" sz="3600" dirty="0">
              <a:solidFill>
                <a:schemeClr val="accent1">
                  <a:lumMod val="50000"/>
                </a:schemeClr>
              </a:solidFill>
              <a:latin typeface="Century Gothic" panose="020B0502020202020204" pitchFamily="34" charset="0"/>
            </a:endParaRPr>
          </a:p>
          <a:p>
            <a:pPr algn="ctr"/>
            <a:r>
              <a:rPr lang="en-GB" sz="3600" dirty="0" err="1">
                <a:solidFill>
                  <a:schemeClr val="accent1">
                    <a:lumMod val="50000"/>
                  </a:schemeClr>
                </a:solidFill>
                <a:latin typeface="Century Gothic" panose="020B0502020202020204" pitchFamily="34" charset="0"/>
              </a:rPr>
              <a:t>nein</a:t>
            </a:r>
            <a:r>
              <a:rPr lang="en-GB" sz="3600" dirty="0">
                <a:solidFill>
                  <a:schemeClr val="accent1">
                    <a:lumMod val="50000"/>
                  </a:schemeClr>
                </a:solidFill>
                <a:latin typeface="Century Gothic" panose="020B0502020202020204" pitchFamily="34" charset="0"/>
              </a:rPr>
              <a:t>?</a:t>
            </a:r>
          </a:p>
        </p:txBody>
      </p:sp>
      <p:sp>
        <p:nvSpPr>
          <p:cNvPr id="30" name="Rectangle 29">
            <a:extLst>
              <a:ext uri="{FF2B5EF4-FFF2-40B4-BE49-F238E27FC236}">
                <a16:creationId xmlns:a16="http://schemas.microsoft.com/office/drawing/2014/main" id="{58FD6107-4AA2-4812-8BF6-B20653B811CB}"/>
              </a:ext>
            </a:extLst>
          </p:cNvPr>
          <p:cNvSpPr/>
          <p:nvPr/>
        </p:nvSpPr>
        <p:spPr>
          <a:xfrm>
            <a:off x="4105874" y="3234943"/>
            <a:ext cx="2018501" cy="923330"/>
          </a:xfrm>
          <a:prstGeom prst="rect">
            <a:avLst/>
          </a:prstGeom>
        </p:spPr>
        <p:txBody>
          <a:bodyPr wrap="none">
            <a:spAutoFit/>
          </a:bodyPr>
          <a:lstStyle/>
          <a:p>
            <a:pPr algn="ct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elbst</a:t>
            </a:r>
            <a:endParaRPr lang="en-GB" sz="5400" dirty="0">
              <a:solidFill>
                <a:schemeClr val="accent1">
                  <a:lumMod val="50000"/>
                </a:schemeClr>
              </a:solidFill>
              <a:latin typeface="Century Gothic" panose="020B0502020202020204" pitchFamily="34" charset="0"/>
            </a:endParaRPr>
          </a:p>
        </p:txBody>
      </p:sp>
      <p:sp>
        <p:nvSpPr>
          <p:cNvPr id="31" name="Rectangle 30">
            <a:extLst>
              <a:ext uri="{FF2B5EF4-FFF2-40B4-BE49-F238E27FC236}">
                <a16:creationId xmlns:a16="http://schemas.microsoft.com/office/drawing/2014/main" id="{AEF5165A-040F-4EC5-93EA-6D1A7D9E0533}"/>
              </a:ext>
            </a:extLst>
          </p:cNvPr>
          <p:cNvSpPr/>
          <p:nvPr/>
        </p:nvSpPr>
        <p:spPr>
          <a:xfrm>
            <a:off x="-288922" y="3970765"/>
            <a:ext cx="3616652"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Spa</a:t>
            </a:r>
            <a:r>
              <a:rPr lang="en-GB" sz="5400" dirty="0" err="1">
                <a:solidFill>
                  <a:srgbClr val="DAA520"/>
                </a:solidFill>
                <a:latin typeface="Century Gothic" panose="020B0502020202020204" pitchFamily="34" charset="0"/>
              </a:rPr>
              <a:t>ß</a:t>
            </a:r>
            <a:endParaRPr lang="en-GB" sz="5400" dirty="0">
              <a:solidFill>
                <a:srgbClr val="DAA520"/>
              </a:solidFill>
              <a:latin typeface="Century Gothic" panose="020B0502020202020204" pitchFamily="34" charset="0"/>
            </a:endParaRPr>
          </a:p>
        </p:txBody>
      </p:sp>
      <p:sp>
        <p:nvSpPr>
          <p:cNvPr id="32" name="Rectangle 31">
            <a:extLst>
              <a:ext uri="{FF2B5EF4-FFF2-40B4-BE49-F238E27FC236}">
                <a16:creationId xmlns:a16="http://schemas.microsoft.com/office/drawing/2014/main" id="{1169DF25-5C2F-4D21-B5DC-4FE9EF4FFE9C}"/>
              </a:ext>
            </a:extLst>
          </p:cNvPr>
          <p:cNvSpPr/>
          <p:nvPr/>
        </p:nvSpPr>
        <p:spPr>
          <a:xfrm>
            <a:off x="6918445" y="3970765"/>
            <a:ext cx="3048665" cy="923330"/>
          </a:xfrm>
          <a:prstGeom prst="rect">
            <a:avLst/>
          </a:prstGeom>
        </p:spPr>
        <p:txBody>
          <a:bodyPr wrap="square">
            <a:spAutoFit/>
          </a:bodyPr>
          <a:lstStyle/>
          <a:p>
            <a:pPr algn="ctr"/>
            <a:r>
              <a:rPr lang="en-GB" sz="5400" dirty="0">
                <a:solidFill>
                  <a:srgbClr val="DAA520"/>
                </a:solidFill>
                <a:latin typeface="Century Gothic" panose="020B0502020202020204" pitchFamily="34" charset="0"/>
              </a:rPr>
              <a:t>S</a:t>
            </a:r>
            <a:r>
              <a:rPr lang="en-GB" sz="5400" dirty="0">
                <a:solidFill>
                  <a:schemeClr val="accent1">
                    <a:lumMod val="50000"/>
                  </a:schemeClr>
                </a:solidFill>
                <a:latin typeface="Century Gothic" panose="020B0502020202020204" pitchFamily="34" charset="0"/>
              </a:rPr>
              <a:t>ommer</a:t>
            </a:r>
          </a:p>
        </p:txBody>
      </p:sp>
      <p:sp>
        <p:nvSpPr>
          <p:cNvPr id="33" name="Rectangle 32">
            <a:extLst>
              <a:ext uri="{FF2B5EF4-FFF2-40B4-BE49-F238E27FC236}">
                <a16:creationId xmlns:a16="http://schemas.microsoft.com/office/drawing/2014/main" id="{41CF573F-6BEE-47C4-B490-D434C3A495D1}"/>
              </a:ext>
            </a:extLst>
          </p:cNvPr>
          <p:cNvSpPr/>
          <p:nvPr/>
        </p:nvSpPr>
        <p:spPr>
          <a:xfrm>
            <a:off x="9014501" y="5077153"/>
            <a:ext cx="2954074"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Ge</a:t>
            </a: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icht</a:t>
            </a:r>
            <a:endParaRPr lang="en-GB" sz="5400" dirty="0">
              <a:solidFill>
                <a:schemeClr val="accent1">
                  <a:lumMod val="50000"/>
                </a:schemeClr>
              </a:solidFill>
              <a:latin typeface="Century Gothic" panose="020B0502020202020204" pitchFamily="34" charset="0"/>
            </a:endParaRPr>
          </a:p>
        </p:txBody>
      </p:sp>
      <p:sp>
        <p:nvSpPr>
          <p:cNvPr id="34" name="Rectangle 33">
            <a:extLst>
              <a:ext uri="{FF2B5EF4-FFF2-40B4-BE49-F238E27FC236}">
                <a16:creationId xmlns:a16="http://schemas.microsoft.com/office/drawing/2014/main" id="{BC252956-738B-469A-B40A-356B30FD02BD}"/>
              </a:ext>
            </a:extLst>
          </p:cNvPr>
          <p:cNvSpPr/>
          <p:nvPr/>
        </p:nvSpPr>
        <p:spPr>
          <a:xfrm>
            <a:off x="3398178" y="4650654"/>
            <a:ext cx="2670993"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letzte</a:t>
            </a:r>
            <a:r>
              <a:rPr lang="en-GB" sz="5400" dirty="0" err="1">
                <a:solidFill>
                  <a:srgbClr val="DAA520"/>
                </a:solidFill>
                <a:latin typeface="Century Gothic" panose="020B0502020202020204" pitchFamily="34" charset="0"/>
              </a:rPr>
              <a:t>s</a:t>
            </a:r>
            <a:endParaRPr lang="en-GB" sz="5400" dirty="0">
              <a:solidFill>
                <a:srgbClr val="DAA520"/>
              </a:solidFill>
              <a:latin typeface="Century Gothic" panose="020B0502020202020204" pitchFamily="34" charset="0"/>
            </a:endParaRPr>
          </a:p>
        </p:txBody>
      </p:sp>
      <p:sp>
        <p:nvSpPr>
          <p:cNvPr id="35" name="Rectangle 34">
            <a:extLst>
              <a:ext uri="{FF2B5EF4-FFF2-40B4-BE49-F238E27FC236}">
                <a16:creationId xmlns:a16="http://schemas.microsoft.com/office/drawing/2014/main" id="{532F6CEA-C0EE-4B3A-964E-0134D6CF843D}"/>
              </a:ext>
            </a:extLst>
          </p:cNvPr>
          <p:cNvSpPr/>
          <p:nvPr/>
        </p:nvSpPr>
        <p:spPr>
          <a:xfrm>
            <a:off x="856196" y="4699852"/>
            <a:ext cx="2392307" cy="923330"/>
          </a:xfrm>
          <a:prstGeom prst="rect">
            <a:avLst/>
          </a:prstGeom>
        </p:spPr>
        <p:txBody>
          <a:bodyPr wrap="square">
            <a:spAutoFit/>
          </a:bodyPr>
          <a:lstStyle/>
          <a:p>
            <a:pPr algn="ct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eite</a:t>
            </a:r>
            <a:endParaRPr lang="en-GB" sz="5400" i="1" dirty="0">
              <a:solidFill>
                <a:schemeClr val="accent1">
                  <a:lumMod val="50000"/>
                </a:schemeClr>
              </a:solidFill>
              <a:latin typeface="Century Gothic" panose="020B0502020202020204" pitchFamily="34" charset="0"/>
            </a:endParaRPr>
          </a:p>
        </p:txBody>
      </p:sp>
      <p:sp>
        <p:nvSpPr>
          <p:cNvPr id="36" name="Rectangle 35">
            <a:extLst>
              <a:ext uri="{FF2B5EF4-FFF2-40B4-BE49-F238E27FC236}">
                <a16:creationId xmlns:a16="http://schemas.microsoft.com/office/drawing/2014/main" id="{FD2D84EF-EE28-46D1-95C8-4BC0E33894E6}"/>
              </a:ext>
            </a:extLst>
          </p:cNvPr>
          <p:cNvSpPr/>
          <p:nvPr/>
        </p:nvSpPr>
        <p:spPr>
          <a:xfrm>
            <a:off x="6290001" y="3216378"/>
            <a:ext cx="2789732" cy="923330"/>
          </a:xfrm>
          <a:prstGeom prst="rect">
            <a:avLst/>
          </a:prstGeom>
        </p:spPr>
        <p:txBody>
          <a:bodyPr wrap="square">
            <a:spAutoFit/>
          </a:bodyPr>
          <a:lstStyle/>
          <a:p>
            <a:pPr algn="ctr"/>
            <a:r>
              <a:rPr lang="en-GB" sz="5400" dirty="0" err="1">
                <a:solidFill>
                  <a:schemeClr val="accent1">
                    <a:lumMod val="50000"/>
                  </a:schemeClr>
                </a:solidFill>
                <a:latin typeface="Century Gothic" panose="020B0502020202020204" pitchFamily="34" charset="0"/>
              </a:rPr>
              <a:t>be</a:t>
            </a:r>
            <a:r>
              <a:rPr lang="en-GB" sz="5400" dirty="0" err="1">
                <a:solidFill>
                  <a:srgbClr val="DAA520"/>
                </a:solidFill>
                <a:latin typeface="Century Gothic" panose="020B0502020202020204" pitchFamily="34" charset="0"/>
              </a:rPr>
              <a:t>ss</a:t>
            </a:r>
            <a:r>
              <a:rPr lang="en-GB" sz="5400" dirty="0" err="1">
                <a:solidFill>
                  <a:schemeClr val="accent1">
                    <a:lumMod val="50000"/>
                  </a:schemeClr>
                </a:solidFill>
                <a:latin typeface="Century Gothic" panose="020B0502020202020204" pitchFamily="34" charset="0"/>
              </a:rPr>
              <a:t>er</a:t>
            </a:r>
            <a:endParaRPr lang="en-GB" sz="5400" dirty="0">
              <a:solidFill>
                <a:schemeClr val="accent1">
                  <a:lumMod val="50000"/>
                </a:schemeClr>
              </a:solidFill>
              <a:latin typeface="Century Gothic" panose="020B0502020202020204" pitchFamily="34" charset="0"/>
            </a:endParaRPr>
          </a:p>
        </p:txBody>
      </p:sp>
      <p:sp>
        <p:nvSpPr>
          <p:cNvPr id="37" name="Rectangle 36">
            <a:extLst>
              <a:ext uri="{FF2B5EF4-FFF2-40B4-BE49-F238E27FC236}">
                <a16:creationId xmlns:a16="http://schemas.microsoft.com/office/drawing/2014/main" id="{25405B3C-205C-4496-83DD-2A47ECCBB0F2}"/>
              </a:ext>
            </a:extLst>
          </p:cNvPr>
          <p:cNvSpPr/>
          <p:nvPr/>
        </p:nvSpPr>
        <p:spPr>
          <a:xfrm>
            <a:off x="1137835" y="3226693"/>
            <a:ext cx="2297425" cy="923330"/>
          </a:xfrm>
          <a:prstGeom prst="rect">
            <a:avLst/>
          </a:prstGeom>
        </p:spPr>
        <p:txBody>
          <a:bodyPr wrap="none">
            <a:spAutoFit/>
          </a:bodyPr>
          <a:lstStyle/>
          <a:p>
            <a:pPr algn="ctr"/>
            <a:r>
              <a:rPr lang="en-GB" sz="5400" dirty="0" err="1">
                <a:solidFill>
                  <a:srgbClr val="DAA520"/>
                </a:solidFill>
                <a:latin typeface="Century Gothic" panose="020B0502020202020204" pitchFamily="34" charset="0"/>
              </a:rPr>
              <a:t>S</a:t>
            </a:r>
            <a:r>
              <a:rPr lang="en-GB" sz="5400" dirty="0" err="1">
                <a:solidFill>
                  <a:schemeClr val="accent1">
                    <a:lumMod val="50000"/>
                  </a:schemeClr>
                </a:solidFill>
                <a:latin typeface="Century Gothic" panose="020B0502020202020204" pitchFamily="34" charset="0"/>
              </a:rPr>
              <a:t>üden</a:t>
            </a:r>
            <a:endParaRPr lang="en-GB" sz="5400" dirty="0">
              <a:solidFill>
                <a:schemeClr val="accent1">
                  <a:lumMod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4165CA95-C00B-4138-A9FE-5DCDF4648793}"/>
              </a:ext>
            </a:extLst>
          </p:cNvPr>
          <p:cNvSpPr/>
          <p:nvPr/>
        </p:nvSpPr>
        <p:spPr>
          <a:xfrm>
            <a:off x="3842179" y="3353838"/>
            <a:ext cx="2617484" cy="732779"/>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8" name="Rectangle 37">
            <a:extLst>
              <a:ext uri="{FF2B5EF4-FFF2-40B4-BE49-F238E27FC236}">
                <a16:creationId xmlns:a16="http://schemas.microsoft.com/office/drawing/2014/main" id="{81EE6A4C-C5AD-4865-96BE-01AECF2824F8}"/>
              </a:ext>
            </a:extLst>
          </p:cNvPr>
          <p:cNvSpPr/>
          <p:nvPr/>
        </p:nvSpPr>
        <p:spPr>
          <a:xfrm>
            <a:off x="6992578" y="4120715"/>
            <a:ext cx="2930141" cy="74234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41" name="Rectangle 40">
            <a:extLst>
              <a:ext uri="{FF2B5EF4-FFF2-40B4-BE49-F238E27FC236}">
                <a16:creationId xmlns:a16="http://schemas.microsoft.com/office/drawing/2014/main" id="{501A2203-2B9D-4BF5-9619-4902FFBA6154}"/>
              </a:ext>
            </a:extLst>
          </p:cNvPr>
          <p:cNvSpPr/>
          <p:nvPr/>
        </p:nvSpPr>
        <p:spPr>
          <a:xfrm>
            <a:off x="278128" y="4087807"/>
            <a:ext cx="2461913" cy="687269"/>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42" name="Rectangle 41">
            <a:extLst>
              <a:ext uri="{FF2B5EF4-FFF2-40B4-BE49-F238E27FC236}">
                <a16:creationId xmlns:a16="http://schemas.microsoft.com/office/drawing/2014/main" id="{833F01FA-5E37-4391-B30B-83ADA3AF8179}"/>
              </a:ext>
            </a:extLst>
          </p:cNvPr>
          <p:cNvSpPr/>
          <p:nvPr/>
        </p:nvSpPr>
        <p:spPr>
          <a:xfrm>
            <a:off x="9088254" y="5177154"/>
            <a:ext cx="2880321" cy="74690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pic>
        <p:nvPicPr>
          <p:cNvPr id="43" name="Picture 2" descr="Image result for tick clipart">
            <a:extLst>
              <a:ext uri="{FF2B5EF4-FFF2-40B4-BE49-F238E27FC236}">
                <a16:creationId xmlns:a16="http://schemas.microsoft.com/office/drawing/2014/main" id="{03EC630D-634A-4405-AD64-98CA84BE0C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964"/>
          <a:stretch/>
        </p:blipFill>
        <p:spPr bwMode="auto">
          <a:xfrm>
            <a:off x="6347900" y="1563935"/>
            <a:ext cx="965218" cy="96401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tick clipart">
            <a:extLst>
              <a:ext uri="{FF2B5EF4-FFF2-40B4-BE49-F238E27FC236}">
                <a16:creationId xmlns:a16="http://schemas.microsoft.com/office/drawing/2014/main" id="{05F3D1ED-0E4B-4386-B19F-08F40936D9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699"/>
          <a:stretch/>
        </p:blipFill>
        <p:spPr bwMode="auto">
          <a:xfrm>
            <a:off x="6307455" y="1563935"/>
            <a:ext cx="898024" cy="957764"/>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BCFEE84F-696E-4C39-8560-B385C4AE0016}"/>
              </a:ext>
            </a:extLst>
          </p:cNvPr>
          <p:cNvSpPr/>
          <p:nvPr/>
        </p:nvSpPr>
        <p:spPr>
          <a:xfrm>
            <a:off x="3462824" y="4813680"/>
            <a:ext cx="2454387" cy="687269"/>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46" name="Rectangle 45">
            <a:extLst>
              <a:ext uri="{FF2B5EF4-FFF2-40B4-BE49-F238E27FC236}">
                <a16:creationId xmlns:a16="http://schemas.microsoft.com/office/drawing/2014/main" id="{04E0A4DE-1470-40D6-AF65-9B986C258207}"/>
              </a:ext>
            </a:extLst>
          </p:cNvPr>
          <p:cNvSpPr/>
          <p:nvPr/>
        </p:nvSpPr>
        <p:spPr>
          <a:xfrm>
            <a:off x="10017328" y="4107305"/>
            <a:ext cx="2028993" cy="731676"/>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pic>
        <p:nvPicPr>
          <p:cNvPr id="47" name="Picture 2" descr="Image result for tick clipart">
            <a:extLst>
              <a:ext uri="{FF2B5EF4-FFF2-40B4-BE49-F238E27FC236}">
                <a16:creationId xmlns:a16="http://schemas.microsoft.com/office/drawing/2014/main" id="{E32124A7-F668-42DE-BA97-D623CF1CD1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964"/>
          <a:stretch/>
        </p:blipFill>
        <p:spPr bwMode="auto">
          <a:xfrm>
            <a:off x="6364605" y="1525834"/>
            <a:ext cx="965218" cy="96401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28E7BAAD-47F9-4D67-8710-ABA42D9A388D}"/>
              </a:ext>
            </a:extLst>
          </p:cNvPr>
          <p:cNvSpPr/>
          <p:nvPr/>
        </p:nvSpPr>
        <p:spPr>
          <a:xfrm>
            <a:off x="2724796" y="5635326"/>
            <a:ext cx="2376541" cy="687269"/>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49" name="Rectangle 48">
            <a:extLst>
              <a:ext uri="{FF2B5EF4-FFF2-40B4-BE49-F238E27FC236}">
                <a16:creationId xmlns:a16="http://schemas.microsoft.com/office/drawing/2014/main" id="{87437F33-3234-46C8-B414-9E2287502572}"/>
              </a:ext>
            </a:extLst>
          </p:cNvPr>
          <p:cNvSpPr/>
          <p:nvPr/>
        </p:nvSpPr>
        <p:spPr>
          <a:xfrm>
            <a:off x="6545420" y="3368828"/>
            <a:ext cx="2290471" cy="687269"/>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pic>
        <p:nvPicPr>
          <p:cNvPr id="50" name="Picture 4" descr="Image result for tick clipart">
            <a:extLst>
              <a:ext uri="{FF2B5EF4-FFF2-40B4-BE49-F238E27FC236}">
                <a16:creationId xmlns:a16="http://schemas.microsoft.com/office/drawing/2014/main" id="{9CC89F23-DD37-4C57-A45B-2F8D343244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699"/>
          <a:stretch/>
        </p:blipFill>
        <p:spPr bwMode="auto">
          <a:xfrm>
            <a:off x="6347900" y="1545370"/>
            <a:ext cx="898024" cy="95776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ctrTitle"/>
          </p:nvPr>
        </p:nvSpPr>
        <p:spPr>
          <a:xfrm>
            <a:off x="994772" y="-1225832"/>
            <a:ext cx="10363200" cy="2387600"/>
          </a:xfrm>
        </p:spPr>
        <p:txBody>
          <a:bodyPr>
            <a:normAutofit/>
          </a:bodyPr>
          <a:lstStyle/>
          <a:p>
            <a:r>
              <a:rPr lang="en-GB" sz="5400" b="1" dirty="0">
                <a:solidFill>
                  <a:schemeClr val="accent1">
                    <a:lumMod val="50000"/>
                  </a:schemeClr>
                </a:solidFill>
              </a:rPr>
              <a:t>Snap?</a:t>
            </a:r>
          </a:p>
        </p:txBody>
      </p:sp>
    </p:spTree>
    <p:extLst>
      <p:ext uri="{BB962C8B-B14F-4D97-AF65-F5344CB8AC3E}">
        <p14:creationId xmlns:p14="http://schemas.microsoft.com/office/powerpoint/2010/main" val="157897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4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48"/>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4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8" grpId="0" animBg="1"/>
      <p:bldP spid="38" grpId="1" animBg="1"/>
      <p:bldP spid="41" grpId="0" animBg="1"/>
      <p:bldP spid="41" grpId="1" animBg="1"/>
      <p:bldP spid="42" grpId="0" animBg="1"/>
      <p:bldP spid="42" grpId="1" animBg="1"/>
      <p:bldP spid="45" grpId="0" animBg="1"/>
      <p:bldP spid="45" grpId="1" animBg="1"/>
      <p:bldP spid="46" grpId="0" animBg="1"/>
      <p:bldP spid="46" grpId="1" animBg="1"/>
      <p:bldP spid="48" grpId="0" animBg="1"/>
      <p:bldP spid="48" grpId="1" animBg="1"/>
      <p:bldP spid="49" grpId="0" animBg="1"/>
      <p:bldP spid="4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7566" y="313762"/>
            <a:ext cx="6283234" cy="707849"/>
          </a:xfrm>
        </p:spPr>
        <p:txBody>
          <a:bodyPr>
            <a:normAutofit/>
          </a:bodyPr>
          <a:lstStyle/>
          <a:p>
            <a:r>
              <a:rPr lang="en-GB" sz="3600" b="1" dirty="0">
                <a:solidFill>
                  <a:schemeClr val="bg1"/>
                </a:solidFill>
              </a:rPr>
              <a:t>Was </a:t>
            </a:r>
            <a:r>
              <a:rPr lang="en-GB" sz="3600" b="1" dirty="0" err="1">
                <a:solidFill>
                  <a:schemeClr val="bg1"/>
                </a:solidFill>
              </a:rPr>
              <a:t>passt</a:t>
            </a:r>
            <a:r>
              <a:rPr lang="en-GB" sz="3600" b="1" dirty="0">
                <a:solidFill>
                  <a:schemeClr val="bg1"/>
                </a:solidFill>
              </a:rPr>
              <a:t> </a:t>
            </a:r>
            <a:r>
              <a:rPr lang="en-GB" sz="3600" b="1" dirty="0" err="1">
                <a:solidFill>
                  <a:schemeClr val="bg1"/>
                </a:solidFill>
              </a:rPr>
              <a:t>nicht</a:t>
            </a:r>
            <a:r>
              <a:rPr lang="en-GB" sz="3600" b="1" dirty="0">
                <a:solidFill>
                  <a:schemeClr val="bg1"/>
                </a:solidFill>
              </a:rPr>
              <a:t> in die </a:t>
            </a:r>
            <a:r>
              <a:rPr lang="en-GB" sz="3600" b="1" dirty="0" err="1">
                <a:solidFill>
                  <a:schemeClr val="bg1"/>
                </a:solidFill>
              </a:rPr>
              <a:t>Reihe</a:t>
            </a:r>
            <a:r>
              <a:rPr lang="en-GB" sz="3600" b="1" dirty="0">
                <a:solidFill>
                  <a:schemeClr val="bg1"/>
                </a:solidFill>
              </a:rPr>
              <a:t>?</a:t>
            </a:r>
          </a:p>
        </p:txBody>
      </p:sp>
      <p:sp>
        <p:nvSpPr>
          <p:cNvPr id="7" name="Rectangle 6">
            <a:extLst>
              <a:ext uri="{FF2B5EF4-FFF2-40B4-BE49-F238E27FC236}">
                <a16:creationId xmlns:a16="http://schemas.microsoft.com/office/drawing/2014/main" id="{49BAB8E6-7A66-45FA-9B3A-554036FDFAC8}"/>
              </a:ext>
            </a:extLst>
          </p:cNvPr>
          <p:cNvSpPr/>
          <p:nvPr/>
        </p:nvSpPr>
        <p:spPr>
          <a:xfrm>
            <a:off x="1074822" y="1989221"/>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8" name="Rectangle 7">
            <a:extLst>
              <a:ext uri="{FF2B5EF4-FFF2-40B4-BE49-F238E27FC236}">
                <a16:creationId xmlns:a16="http://schemas.microsoft.com/office/drawing/2014/main" id="{FF732661-6713-4D3E-B27A-D74ED3020A23}"/>
              </a:ext>
            </a:extLst>
          </p:cNvPr>
          <p:cNvSpPr/>
          <p:nvPr/>
        </p:nvSpPr>
        <p:spPr>
          <a:xfrm>
            <a:off x="1356682" y="1989221"/>
            <a:ext cx="1281120" cy="523220"/>
          </a:xfrm>
          <a:prstGeom prst="rect">
            <a:avLst/>
          </a:prstGeom>
        </p:spPr>
        <p:txBody>
          <a:bodyPr wrap="none">
            <a:spAutoFit/>
          </a:bodyPr>
          <a:lstStyle/>
          <a:p>
            <a:pPr algn="ctr"/>
            <a:r>
              <a:rPr lang="en-GB" sz="2800">
                <a:solidFill>
                  <a:schemeClr val="accent1">
                    <a:lumMod val="50000"/>
                  </a:schemeClr>
                </a:solidFill>
                <a:latin typeface="Century Gothic" panose="020B0502020202020204" pitchFamily="34" charset="0"/>
              </a:rPr>
              <a:t>Süden</a:t>
            </a:r>
            <a:endParaRPr lang="en-GB" sz="2800" dirty="0">
              <a:solidFill>
                <a:schemeClr val="accent1">
                  <a:lumMod val="50000"/>
                </a:schemeClr>
              </a:solidFill>
              <a:latin typeface="Century Gothic" panose="020B0502020202020204" pitchFamily="34" charset="0"/>
            </a:endParaRPr>
          </a:p>
        </p:txBody>
      </p:sp>
      <p:sp>
        <p:nvSpPr>
          <p:cNvPr id="22" name="Rectangle 21">
            <a:extLst>
              <a:ext uri="{FF2B5EF4-FFF2-40B4-BE49-F238E27FC236}">
                <a16:creationId xmlns:a16="http://schemas.microsoft.com/office/drawing/2014/main" id="{35C08AEC-F77E-44D4-9B00-C8BE37A66BE0}"/>
              </a:ext>
            </a:extLst>
          </p:cNvPr>
          <p:cNvSpPr/>
          <p:nvPr/>
        </p:nvSpPr>
        <p:spPr>
          <a:xfrm>
            <a:off x="3259183" y="2005263"/>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3" name="Rectangle 22">
            <a:extLst>
              <a:ext uri="{FF2B5EF4-FFF2-40B4-BE49-F238E27FC236}">
                <a16:creationId xmlns:a16="http://schemas.microsoft.com/office/drawing/2014/main" id="{FACACF8B-5876-47C7-ABA1-124453C028C9}"/>
              </a:ext>
            </a:extLst>
          </p:cNvPr>
          <p:cNvSpPr/>
          <p:nvPr/>
        </p:nvSpPr>
        <p:spPr>
          <a:xfrm>
            <a:off x="5422530" y="2005263"/>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4" name="Rectangle 23">
            <a:extLst>
              <a:ext uri="{FF2B5EF4-FFF2-40B4-BE49-F238E27FC236}">
                <a16:creationId xmlns:a16="http://schemas.microsoft.com/office/drawing/2014/main" id="{2901989C-99D0-45B5-B71A-8A5C90CC9101}"/>
              </a:ext>
            </a:extLst>
          </p:cNvPr>
          <p:cNvSpPr/>
          <p:nvPr/>
        </p:nvSpPr>
        <p:spPr>
          <a:xfrm>
            <a:off x="1066802" y="2719133"/>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5" name="Rectangle 24">
            <a:extLst>
              <a:ext uri="{FF2B5EF4-FFF2-40B4-BE49-F238E27FC236}">
                <a16:creationId xmlns:a16="http://schemas.microsoft.com/office/drawing/2014/main" id="{83D783DD-1E62-4297-995E-93FEDBE3E2A4}"/>
              </a:ext>
            </a:extLst>
          </p:cNvPr>
          <p:cNvSpPr/>
          <p:nvPr/>
        </p:nvSpPr>
        <p:spPr>
          <a:xfrm>
            <a:off x="3251163" y="2735175"/>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6" name="Rectangle 25">
            <a:extLst>
              <a:ext uri="{FF2B5EF4-FFF2-40B4-BE49-F238E27FC236}">
                <a16:creationId xmlns:a16="http://schemas.microsoft.com/office/drawing/2014/main" id="{D65631F0-DC8B-46DF-871F-94DD7D773656}"/>
              </a:ext>
            </a:extLst>
          </p:cNvPr>
          <p:cNvSpPr/>
          <p:nvPr/>
        </p:nvSpPr>
        <p:spPr>
          <a:xfrm>
            <a:off x="5414510" y="2735175"/>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7" name="Rectangle 26">
            <a:extLst>
              <a:ext uri="{FF2B5EF4-FFF2-40B4-BE49-F238E27FC236}">
                <a16:creationId xmlns:a16="http://schemas.microsoft.com/office/drawing/2014/main" id="{93996998-986C-4C69-A8CA-FD11B38F7C2C}"/>
              </a:ext>
            </a:extLst>
          </p:cNvPr>
          <p:cNvSpPr/>
          <p:nvPr/>
        </p:nvSpPr>
        <p:spPr>
          <a:xfrm>
            <a:off x="1074824" y="3433003"/>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8" name="Rectangle 27">
            <a:extLst>
              <a:ext uri="{FF2B5EF4-FFF2-40B4-BE49-F238E27FC236}">
                <a16:creationId xmlns:a16="http://schemas.microsoft.com/office/drawing/2014/main" id="{4E57AF94-C477-46E6-84DB-6D8445D86A9A}"/>
              </a:ext>
            </a:extLst>
          </p:cNvPr>
          <p:cNvSpPr/>
          <p:nvPr/>
        </p:nvSpPr>
        <p:spPr>
          <a:xfrm>
            <a:off x="3259185" y="3449045"/>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29" name="Rectangle 28">
            <a:extLst>
              <a:ext uri="{FF2B5EF4-FFF2-40B4-BE49-F238E27FC236}">
                <a16:creationId xmlns:a16="http://schemas.microsoft.com/office/drawing/2014/main" id="{F08A3063-6E57-4890-A91B-AEDA099FAF5F}"/>
              </a:ext>
            </a:extLst>
          </p:cNvPr>
          <p:cNvSpPr/>
          <p:nvPr/>
        </p:nvSpPr>
        <p:spPr>
          <a:xfrm>
            <a:off x="5422532" y="3449045"/>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0" name="Rectangle 29">
            <a:extLst>
              <a:ext uri="{FF2B5EF4-FFF2-40B4-BE49-F238E27FC236}">
                <a16:creationId xmlns:a16="http://schemas.microsoft.com/office/drawing/2014/main" id="{EDD49BFD-8F95-4E33-9A38-64689995885D}"/>
              </a:ext>
            </a:extLst>
          </p:cNvPr>
          <p:cNvSpPr/>
          <p:nvPr/>
        </p:nvSpPr>
        <p:spPr>
          <a:xfrm>
            <a:off x="1066804" y="4162915"/>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1" name="Rectangle 30">
            <a:extLst>
              <a:ext uri="{FF2B5EF4-FFF2-40B4-BE49-F238E27FC236}">
                <a16:creationId xmlns:a16="http://schemas.microsoft.com/office/drawing/2014/main" id="{7FABBE2C-3175-4AC4-BE2B-5D457C4FCEB8}"/>
              </a:ext>
            </a:extLst>
          </p:cNvPr>
          <p:cNvSpPr/>
          <p:nvPr/>
        </p:nvSpPr>
        <p:spPr>
          <a:xfrm>
            <a:off x="3251165" y="4178957"/>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2" name="Rectangle 31">
            <a:extLst>
              <a:ext uri="{FF2B5EF4-FFF2-40B4-BE49-F238E27FC236}">
                <a16:creationId xmlns:a16="http://schemas.microsoft.com/office/drawing/2014/main" id="{DB8494A6-E4CE-4F00-A660-662A4EAC35EA}"/>
              </a:ext>
            </a:extLst>
          </p:cNvPr>
          <p:cNvSpPr/>
          <p:nvPr/>
        </p:nvSpPr>
        <p:spPr>
          <a:xfrm>
            <a:off x="5414512" y="4178957"/>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3" name="Rectangle 32">
            <a:extLst>
              <a:ext uri="{FF2B5EF4-FFF2-40B4-BE49-F238E27FC236}">
                <a16:creationId xmlns:a16="http://schemas.microsoft.com/office/drawing/2014/main" id="{29BF285F-7D39-4889-844D-B4FE3F424280}"/>
              </a:ext>
            </a:extLst>
          </p:cNvPr>
          <p:cNvSpPr/>
          <p:nvPr/>
        </p:nvSpPr>
        <p:spPr>
          <a:xfrm>
            <a:off x="1074826" y="4876786"/>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4" name="Rectangle 33">
            <a:extLst>
              <a:ext uri="{FF2B5EF4-FFF2-40B4-BE49-F238E27FC236}">
                <a16:creationId xmlns:a16="http://schemas.microsoft.com/office/drawing/2014/main" id="{CF16ECB3-E7DC-493F-A64C-DDDB90691EF8}"/>
              </a:ext>
            </a:extLst>
          </p:cNvPr>
          <p:cNvSpPr/>
          <p:nvPr/>
        </p:nvSpPr>
        <p:spPr>
          <a:xfrm>
            <a:off x="3259187" y="4892828"/>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5" name="Rectangle 34">
            <a:extLst>
              <a:ext uri="{FF2B5EF4-FFF2-40B4-BE49-F238E27FC236}">
                <a16:creationId xmlns:a16="http://schemas.microsoft.com/office/drawing/2014/main" id="{8F8DD1F6-77A9-4345-80B6-34E052FF5D19}"/>
              </a:ext>
            </a:extLst>
          </p:cNvPr>
          <p:cNvSpPr/>
          <p:nvPr/>
        </p:nvSpPr>
        <p:spPr>
          <a:xfrm>
            <a:off x="5422534" y="4892828"/>
            <a:ext cx="1844842" cy="52322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36" name="TextBox 35">
            <a:extLst>
              <a:ext uri="{FF2B5EF4-FFF2-40B4-BE49-F238E27FC236}">
                <a16:creationId xmlns:a16="http://schemas.microsoft.com/office/drawing/2014/main" id="{068B581E-4B9E-4610-B983-5AD97C7947A1}"/>
              </a:ext>
            </a:extLst>
          </p:cNvPr>
          <p:cNvSpPr txBox="1"/>
          <p:nvPr/>
        </p:nvSpPr>
        <p:spPr>
          <a:xfrm>
            <a:off x="5462337" y="2013285"/>
            <a:ext cx="1679037" cy="523220"/>
          </a:xfrm>
          <a:prstGeom prst="rect">
            <a:avLst/>
          </a:prstGeom>
          <a:noFill/>
        </p:spPr>
        <p:txBody>
          <a:bodyPr wrap="square" rtlCol="0">
            <a:spAutoFit/>
          </a:bodyPr>
          <a:lstStyle/>
          <a:p>
            <a:pPr algn="ctr"/>
            <a:r>
              <a:rPr lang="en-GB" sz="2800">
                <a:solidFill>
                  <a:schemeClr val="accent1">
                    <a:lumMod val="50000"/>
                  </a:schemeClr>
                </a:solidFill>
                <a:latin typeface="Century Gothic" panose="020B0502020202020204" pitchFamily="34" charset="0"/>
              </a:rPr>
              <a:t>Gesicht</a:t>
            </a:r>
            <a:endParaRPr lang="en-GB" sz="2800" dirty="0">
              <a:solidFill>
                <a:schemeClr val="accent1">
                  <a:lumMod val="50000"/>
                </a:schemeClr>
              </a:solidFill>
              <a:latin typeface="Century Gothic" panose="020B0502020202020204" pitchFamily="34" charset="0"/>
            </a:endParaRPr>
          </a:p>
        </p:txBody>
      </p:sp>
      <p:sp>
        <p:nvSpPr>
          <p:cNvPr id="37" name="Rectangle 36">
            <a:extLst>
              <a:ext uri="{FF2B5EF4-FFF2-40B4-BE49-F238E27FC236}">
                <a16:creationId xmlns:a16="http://schemas.microsoft.com/office/drawing/2014/main" id="{28763ADE-9401-4CE0-8B8A-0221BF719B22}"/>
              </a:ext>
            </a:extLst>
          </p:cNvPr>
          <p:cNvSpPr/>
          <p:nvPr/>
        </p:nvSpPr>
        <p:spPr>
          <a:xfrm>
            <a:off x="1508735" y="2703093"/>
            <a:ext cx="1050288" cy="523220"/>
          </a:xfrm>
          <a:prstGeom prst="rect">
            <a:avLst/>
          </a:prstGeom>
        </p:spPr>
        <p:txBody>
          <a:bodyPr wrap="none">
            <a:spAutoFit/>
          </a:bodyPr>
          <a:lstStyle/>
          <a:p>
            <a:pPr algn="ctr"/>
            <a:r>
              <a:rPr lang="en-GB" sz="2800">
                <a:solidFill>
                  <a:schemeClr val="accent1">
                    <a:lumMod val="50000"/>
                  </a:schemeClr>
                </a:solidFill>
                <a:latin typeface="Century Gothic" panose="020B0502020202020204" pitchFamily="34" charset="0"/>
              </a:rPr>
              <a:t>lustig</a:t>
            </a:r>
            <a:endParaRPr lang="en-GB" sz="2800" dirty="0">
              <a:solidFill>
                <a:schemeClr val="accent1">
                  <a:lumMod val="50000"/>
                </a:schemeClr>
              </a:solidFill>
              <a:latin typeface="Century Gothic" panose="020B0502020202020204" pitchFamily="34" charset="0"/>
            </a:endParaRPr>
          </a:p>
        </p:txBody>
      </p:sp>
      <p:sp>
        <p:nvSpPr>
          <p:cNvPr id="38" name="TextBox 37">
            <a:extLst>
              <a:ext uri="{FF2B5EF4-FFF2-40B4-BE49-F238E27FC236}">
                <a16:creationId xmlns:a16="http://schemas.microsoft.com/office/drawing/2014/main" id="{9DC4E42E-842D-4336-BD62-DB96EEC99CEA}"/>
              </a:ext>
            </a:extLst>
          </p:cNvPr>
          <p:cNvSpPr txBox="1"/>
          <p:nvPr/>
        </p:nvSpPr>
        <p:spPr>
          <a:xfrm>
            <a:off x="3269956" y="2735177"/>
            <a:ext cx="1818029" cy="523220"/>
          </a:xfrm>
          <a:prstGeom prst="rect">
            <a:avLst/>
          </a:prstGeom>
          <a:noFill/>
        </p:spPr>
        <p:txBody>
          <a:bodyPr wrap="square" rtlCol="0">
            <a:spAutoFit/>
          </a:bodyPr>
          <a:lstStyle/>
          <a:p>
            <a:pPr algn="ctr"/>
            <a:r>
              <a:rPr lang="en-GB" sz="2800">
                <a:solidFill>
                  <a:schemeClr val="accent1">
                    <a:lumMod val="50000"/>
                  </a:schemeClr>
                </a:solidFill>
                <a:latin typeface="Century Gothic" panose="020B0502020202020204" pitchFamily="34" charset="0"/>
              </a:rPr>
              <a:t>selbst</a:t>
            </a:r>
            <a:endParaRPr lang="en-GB" sz="2800" dirty="0">
              <a:solidFill>
                <a:schemeClr val="accent1">
                  <a:lumMod val="50000"/>
                </a:schemeClr>
              </a:solidFill>
              <a:latin typeface="Century Gothic" panose="020B0502020202020204" pitchFamily="34" charset="0"/>
            </a:endParaRPr>
          </a:p>
        </p:txBody>
      </p:sp>
      <p:sp>
        <p:nvSpPr>
          <p:cNvPr id="39" name="TextBox 38">
            <a:extLst>
              <a:ext uri="{FF2B5EF4-FFF2-40B4-BE49-F238E27FC236}">
                <a16:creationId xmlns:a16="http://schemas.microsoft.com/office/drawing/2014/main" id="{C805BD17-E35F-4F2D-88A5-EC0A7DECF477}"/>
              </a:ext>
            </a:extLst>
          </p:cNvPr>
          <p:cNvSpPr txBox="1"/>
          <p:nvPr/>
        </p:nvSpPr>
        <p:spPr>
          <a:xfrm>
            <a:off x="5275310" y="2727159"/>
            <a:ext cx="2123241" cy="523220"/>
          </a:xfrm>
          <a:prstGeom prst="rect">
            <a:avLst/>
          </a:prstGeom>
          <a:noFill/>
        </p:spPr>
        <p:txBody>
          <a:bodyPr wrap="square" rtlCol="0">
            <a:spAutoFit/>
          </a:bodyPr>
          <a:lstStyle/>
          <a:p>
            <a:pPr algn="ctr"/>
            <a:r>
              <a:rPr lang="en-GB" sz="2800">
                <a:solidFill>
                  <a:schemeClr val="accent1">
                    <a:lumMod val="50000"/>
                  </a:schemeClr>
                </a:solidFill>
                <a:latin typeface="Century Gothic" panose="020B0502020202020204" pitchFamily="34" charset="0"/>
              </a:rPr>
              <a:t>besuchen</a:t>
            </a:r>
            <a:endParaRPr lang="en-GB" sz="2800" dirty="0">
              <a:solidFill>
                <a:schemeClr val="accent1">
                  <a:lumMod val="50000"/>
                </a:schemeClr>
              </a:solidFill>
              <a:latin typeface="Century Gothic" panose="020B0502020202020204" pitchFamily="34" charset="0"/>
            </a:endParaRPr>
          </a:p>
        </p:txBody>
      </p:sp>
      <p:sp>
        <p:nvSpPr>
          <p:cNvPr id="40" name="Rectangle 39">
            <a:extLst>
              <a:ext uri="{FF2B5EF4-FFF2-40B4-BE49-F238E27FC236}">
                <a16:creationId xmlns:a16="http://schemas.microsoft.com/office/drawing/2014/main" id="{E1A56F11-D34F-4C48-8C69-E38C5559F5FC}"/>
              </a:ext>
            </a:extLst>
          </p:cNvPr>
          <p:cNvSpPr/>
          <p:nvPr/>
        </p:nvSpPr>
        <p:spPr>
          <a:xfrm>
            <a:off x="1498311" y="3449049"/>
            <a:ext cx="1053494" cy="523220"/>
          </a:xfrm>
          <a:prstGeom prst="rect">
            <a:avLst/>
          </a:prstGeom>
        </p:spPr>
        <p:txBody>
          <a:bodyPr wrap="none">
            <a:spAutoFit/>
          </a:bodyPr>
          <a:lstStyle/>
          <a:p>
            <a:pPr algn="ctr"/>
            <a:r>
              <a:rPr lang="en-GB" sz="2800">
                <a:solidFill>
                  <a:schemeClr val="accent1">
                    <a:lumMod val="50000"/>
                  </a:schemeClr>
                </a:solidFill>
                <a:latin typeface="Century Gothic" panose="020B0502020202020204" pitchFamily="34" charset="0"/>
              </a:rPr>
              <a:t>Spaß</a:t>
            </a:r>
            <a:endParaRPr lang="en-GB" sz="2800" dirty="0">
              <a:solidFill>
                <a:schemeClr val="accent1">
                  <a:lumMod val="50000"/>
                </a:schemeClr>
              </a:solidFill>
              <a:latin typeface="Century Gothic" panose="020B0502020202020204" pitchFamily="34" charset="0"/>
            </a:endParaRPr>
          </a:p>
        </p:txBody>
      </p:sp>
      <p:sp>
        <p:nvSpPr>
          <p:cNvPr id="41" name="TextBox 40">
            <a:extLst>
              <a:ext uri="{FF2B5EF4-FFF2-40B4-BE49-F238E27FC236}">
                <a16:creationId xmlns:a16="http://schemas.microsoft.com/office/drawing/2014/main" id="{D8379A18-1EBA-4FFF-8A41-4F1A61B42212}"/>
              </a:ext>
            </a:extLst>
          </p:cNvPr>
          <p:cNvSpPr txBox="1"/>
          <p:nvPr/>
        </p:nvSpPr>
        <p:spPr>
          <a:xfrm>
            <a:off x="3400928" y="3465091"/>
            <a:ext cx="1679037" cy="523220"/>
          </a:xfrm>
          <a:prstGeom prst="rect">
            <a:avLst/>
          </a:prstGeom>
          <a:noFill/>
          <a:ln>
            <a:noFill/>
          </a:ln>
        </p:spPr>
        <p:txBody>
          <a:bodyPr wrap="square" rtlCol="0">
            <a:spAutoFit/>
          </a:bodyPr>
          <a:lstStyle/>
          <a:p>
            <a:pPr algn="ctr"/>
            <a:r>
              <a:rPr lang="en-GB" sz="2800">
                <a:solidFill>
                  <a:schemeClr val="accent1">
                    <a:lumMod val="50000"/>
                  </a:schemeClr>
                </a:solidFill>
                <a:latin typeface="Century Gothic" panose="020B0502020202020204" pitchFamily="34" charset="0"/>
              </a:rPr>
              <a:t>Seite</a:t>
            </a:r>
            <a:endParaRPr lang="en-GB" sz="2800" i="1" dirty="0">
              <a:solidFill>
                <a:schemeClr val="accent1">
                  <a:lumMod val="50000"/>
                </a:schemeClr>
              </a:solidFill>
              <a:latin typeface="Century Gothic" panose="020B0502020202020204" pitchFamily="34" charset="0"/>
            </a:endParaRPr>
          </a:p>
        </p:txBody>
      </p:sp>
      <p:sp>
        <p:nvSpPr>
          <p:cNvPr id="42" name="TextBox 41">
            <a:extLst>
              <a:ext uri="{FF2B5EF4-FFF2-40B4-BE49-F238E27FC236}">
                <a16:creationId xmlns:a16="http://schemas.microsoft.com/office/drawing/2014/main" id="{DC5663C7-9D29-490D-B0E0-46BB26924B40}"/>
              </a:ext>
            </a:extLst>
          </p:cNvPr>
          <p:cNvSpPr txBox="1"/>
          <p:nvPr/>
        </p:nvSpPr>
        <p:spPr>
          <a:xfrm>
            <a:off x="5430255" y="3457071"/>
            <a:ext cx="1821075" cy="523220"/>
          </a:xfrm>
          <a:prstGeom prst="rect">
            <a:avLst/>
          </a:prstGeom>
          <a:noFill/>
        </p:spPr>
        <p:txBody>
          <a:bodyPr wrap="square" rtlCol="0">
            <a:spAutoFit/>
          </a:bodyPr>
          <a:lstStyle/>
          <a:p>
            <a:pPr algn="ctr"/>
            <a:r>
              <a:rPr lang="en-GB" sz="2800">
                <a:solidFill>
                  <a:schemeClr val="accent1">
                    <a:lumMod val="50000"/>
                  </a:schemeClr>
                </a:solidFill>
                <a:latin typeface="Century Gothic" panose="020B0502020202020204" pitchFamily="34" charset="0"/>
              </a:rPr>
              <a:t>küssen</a:t>
            </a:r>
            <a:endParaRPr lang="en-GB" sz="2800" dirty="0">
              <a:solidFill>
                <a:schemeClr val="accent1">
                  <a:lumMod val="50000"/>
                </a:schemeClr>
              </a:solidFill>
              <a:latin typeface="Century Gothic" panose="020B0502020202020204" pitchFamily="34" charset="0"/>
            </a:endParaRPr>
          </a:p>
        </p:txBody>
      </p:sp>
      <p:sp>
        <p:nvSpPr>
          <p:cNvPr id="44" name="TextBox 43">
            <a:extLst>
              <a:ext uri="{FF2B5EF4-FFF2-40B4-BE49-F238E27FC236}">
                <a16:creationId xmlns:a16="http://schemas.microsoft.com/office/drawing/2014/main" id="{3862937D-C342-453F-A200-B9B523FC03A6}"/>
              </a:ext>
            </a:extLst>
          </p:cNvPr>
          <p:cNvSpPr txBox="1"/>
          <p:nvPr/>
        </p:nvSpPr>
        <p:spPr>
          <a:xfrm>
            <a:off x="3307518" y="4200331"/>
            <a:ext cx="1679037" cy="954107"/>
          </a:xfrm>
          <a:prstGeom prst="rect">
            <a:avLst/>
          </a:prstGeom>
          <a:noFill/>
        </p:spPr>
        <p:txBody>
          <a:bodyPr wrap="square" rtlCol="0">
            <a:spAutoFit/>
          </a:bodyPr>
          <a:lstStyle/>
          <a:p>
            <a:pPr algn="ctr"/>
            <a:r>
              <a:rPr lang="en-GB" sz="2800">
                <a:solidFill>
                  <a:schemeClr val="accent1">
                    <a:lumMod val="50000"/>
                  </a:schemeClr>
                </a:solidFill>
                <a:latin typeface="Century Gothic" panose="020B0502020202020204" pitchFamily="34" charset="0"/>
              </a:rPr>
              <a:t>heiß</a:t>
            </a:r>
          </a:p>
          <a:p>
            <a:pPr algn="ctr"/>
            <a:endParaRPr lang="en-GB" sz="2800" dirty="0">
              <a:solidFill>
                <a:schemeClr val="accent1">
                  <a:lumMod val="50000"/>
                </a:schemeClr>
              </a:solidFill>
              <a:latin typeface="Century Gothic" panose="020B0502020202020204" pitchFamily="34" charset="0"/>
            </a:endParaRPr>
          </a:p>
        </p:txBody>
      </p:sp>
      <p:sp>
        <p:nvSpPr>
          <p:cNvPr id="45" name="TextBox 44">
            <a:extLst>
              <a:ext uri="{FF2B5EF4-FFF2-40B4-BE49-F238E27FC236}">
                <a16:creationId xmlns:a16="http://schemas.microsoft.com/office/drawing/2014/main" id="{E04B853A-7D2E-4D4B-BD10-A14DC432EB9F}"/>
              </a:ext>
            </a:extLst>
          </p:cNvPr>
          <p:cNvSpPr txBox="1"/>
          <p:nvPr/>
        </p:nvSpPr>
        <p:spPr>
          <a:xfrm>
            <a:off x="5469488" y="4186985"/>
            <a:ext cx="1679037" cy="523220"/>
          </a:xfrm>
          <a:prstGeom prst="rect">
            <a:avLst/>
          </a:prstGeom>
          <a:noFill/>
        </p:spPr>
        <p:txBody>
          <a:bodyPr wrap="square" rtlCol="0">
            <a:spAutoFit/>
          </a:bodyPr>
          <a:lstStyle/>
          <a:p>
            <a:pPr algn="ctr"/>
            <a:r>
              <a:rPr lang="en-GB" sz="2800">
                <a:solidFill>
                  <a:schemeClr val="accent1">
                    <a:lumMod val="50000"/>
                  </a:schemeClr>
                </a:solidFill>
                <a:latin typeface="Century Gothic" panose="020B0502020202020204" pitchFamily="34" charset="0"/>
              </a:rPr>
              <a:t>Wechsel</a:t>
            </a:r>
            <a:endParaRPr lang="en-GB" sz="2800" dirty="0">
              <a:solidFill>
                <a:schemeClr val="accent1">
                  <a:lumMod val="50000"/>
                </a:schemeClr>
              </a:solidFill>
              <a:latin typeface="Century Gothic" panose="020B0502020202020204" pitchFamily="34" charset="0"/>
            </a:endParaRPr>
          </a:p>
        </p:txBody>
      </p:sp>
      <p:sp>
        <p:nvSpPr>
          <p:cNvPr id="46" name="Rectangle 45">
            <a:extLst>
              <a:ext uri="{FF2B5EF4-FFF2-40B4-BE49-F238E27FC236}">
                <a16:creationId xmlns:a16="http://schemas.microsoft.com/office/drawing/2014/main" id="{C2425465-EF39-479F-A6CF-ECE3EF69615A}"/>
              </a:ext>
            </a:extLst>
          </p:cNvPr>
          <p:cNvSpPr/>
          <p:nvPr/>
        </p:nvSpPr>
        <p:spPr>
          <a:xfrm>
            <a:off x="1246689" y="4908878"/>
            <a:ext cx="1614545" cy="523220"/>
          </a:xfrm>
          <a:prstGeom prst="rect">
            <a:avLst/>
          </a:prstGeom>
        </p:spPr>
        <p:txBody>
          <a:bodyPr wrap="none">
            <a:spAutoFit/>
          </a:bodyPr>
          <a:lstStyle/>
          <a:p>
            <a:r>
              <a:rPr lang="de-DE" sz="2800">
                <a:solidFill>
                  <a:schemeClr val="accent1">
                    <a:lumMod val="50000"/>
                  </a:schemeClr>
                </a:solidFill>
                <a:latin typeface="Century Gothic" panose="020B0502020202020204" pitchFamily="34" charset="0"/>
              </a:rPr>
              <a:t>Sommer</a:t>
            </a:r>
            <a:endParaRPr lang="en-GB" dirty="0">
              <a:solidFill>
                <a:schemeClr val="accent1">
                  <a:lumMod val="50000"/>
                </a:schemeClr>
              </a:solidFill>
            </a:endParaRPr>
          </a:p>
        </p:txBody>
      </p:sp>
      <p:sp>
        <p:nvSpPr>
          <p:cNvPr id="47" name="TextBox 46">
            <a:extLst>
              <a:ext uri="{FF2B5EF4-FFF2-40B4-BE49-F238E27FC236}">
                <a16:creationId xmlns:a16="http://schemas.microsoft.com/office/drawing/2014/main" id="{5DF3E474-A1AA-4C67-B681-B27850414B8E}"/>
              </a:ext>
            </a:extLst>
          </p:cNvPr>
          <p:cNvSpPr txBox="1"/>
          <p:nvPr/>
        </p:nvSpPr>
        <p:spPr>
          <a:xfrm>
            <a:off x="3331578" y="4925744"/>
            <a:ext cx="1679037" cy="523220"/>
          </a:xfrm>
          <a:prstGeom prst="rect">
            <a:avLst/>
          </a:prstGeom>
          <a:noFill/>
        </p:spPr>
        <p:txBody>
          <a:bodyPr wrap="square" rtlCol="0">
            <a:spAutoFit/>
          </a:bodyPr>
          <a:lstStyle/>
          <a:p>
            <a:pPr algn="ctr"/>
            <a:r>
              <a:rPr lang="de-DE" sz="2800">
                <a:solidFill>
                  <a:schemeClr val="accent1">
                    <a:lumMod val="50000"/>
                  </a:schemeClr>
                </a:solidFill>
                <a:latin typeface="Century Gothic" panose="020B0502020202020204" pitchFamily="34" charset="0"/>
              </a:rPr>
              <a:t>besser</a:t>
            </a:r>
            <a:endParaRPr lang="en-GB" dirty="0">
              <a:solidFill>
                <a:schemeClr val="accent1">
                  <a:lumMod val="50000"/>
                </a:schemeClr>
              </a:solidFill>
            </a:endParaRPr>
          </a:p>
        </p:txBody>
      </p:sp>
      <p:sp>
        <p:nvSpPr>
          <p:cNvPr id="48" name="TextBox 47">
            <a:extLst>
              <a:ext uri="{FF2B5EF4-FFF2-40B4-BE49-F238E27FC236}">
                <a16:creationId xmlns:a16="http://schemas.microsoft.com/office/drawing/2014/main" id="{4AA1785D-C49B-4264-9746-32682271F02D}"/>
              </a:ext>
            </a:extLst>
          </p:cNvPr>
          <p:cNvSpPr txBox="1"/>
          <p:nvPr/>
        </p:nvSpPr>
        <p:spPr>
          <a:xfrm>
            <a:off x="5390450" y="4884800"/>
            <a:ext cx="1837115" cy="523220"/>
          </a:xfrm>
          <a:prstGeom prst="rect">
            <a:avLst/>
          </a:prstGeom>
          <a:noFill/>
        </p:spPr>
        <p:txBody>
          <a:bodyPr wrap="square" rtlCol="0">
            <a:spAutoFit/>
          </a:bodyPr>
          <a:lstStyle/>
          <a:p>
            <a:pPr algn="ctr"/>
            <a:r>
              <a:rPr lang="de-DE" sz="2800">
                <a:solidFill>
                  <a:schemeClr val="accent1">
                    <a:lumMod val="50000"/>
                  </a:schemeClr>
                </a:solidFill>
                <a:latin typeface="Century Gothic" panose="020B0502020202020204" pitchFamily="34" charset="0"/>
              </a:rPr>
              <a:t>gesund</a:t>
            </a:r>
            <a:endParaRPr lang="en-GB" dirty="0">
              <a:solidFill>
                <a:schemeClr val="accent1">
                  <a:lumMod val="50000"/>
                </a:schemeClr>
              </a:solidFill>
            </a:endParaRPr>
          </a:p>
        </p:txBody>
      </p:sp>
      <p:sp>
        <p:nvSpPr>
          <p:cNvPr id="11" name="TextBox 10">
            <a:extLst>
              <a:ext uri="{FF2B5EF4-FFF2-40B4-BE49-F238E27FC236}">
                <a16:creationId xmlns:a16="http://schemas.microsoft.com/office/drawing/2014/main" id="{A7F2B91E-9ABB-4104-BA3D-7D28B02EAC4C}"/>
              </a:ext>
            </a:extLst>
          </p:cNvPr>
          <p:cNvSpPr txBox="1"/>
          <p:nvPr/>
        </p:nvSpPr>
        <p:spPr>
          <a:xfrm>
            <a:off x="433136" y="2013285"/>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1.</a:t>
            </a:r>
          </a:p>
        </p:txBody>
      </p:sp>
      <p:sp>
        <p:nvSpPr>
          <p:cNvPr id="52" name="TextBox 51">
            <a:extLst>
              <a:ext uri="{FF2B5EF4-FFF2-40B4-BE49-F238E27FC236}">
                <a16:creationId xmlns:a16="http://schemas.microsoft.com/office/drawing/2014/main" id="{52CF8D0E-FB6C-4F98-AEE0-0AC0046E5C89}"/>
              </a:ext>
            </a:extLst>
          </p:cNvPr>
          <p:cNvSpPr txBox="1"/>
          <p:nvPr/>
        </p:nvSpPr>
        <p:spPr>
          <a:xfrm>
            <a:off x="425116" y="2743199"/>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2.</a:t>
            </a:r>
          </a:p>
        </p:txBody>
      </p:sp>
      <p:sp>
        <p:nvSpPr>
          <p:cNvPr id="53" name="TextBox 52">
            <a:extLst>
              <a:ext uri="{FF2B5EF4-FFF2-40B4-BE49-F238E27FC236}">
                <a16:creationId xmlns:a16="http://schemas.microsoft.com/office/drawing/2014/main" id="{B9C725FE-AD70-4FF1-A52A-C3B741E93809}"/>
              </a:ext>
            </a:extLst>
          </p:cNvPr>
          <p:cNvSpPr txBox="1"/>
          <p:nvPr/>
        </p:nvSpPr>
        <p:spPr>
          <a:xfrm>
            <a:off x="449180" y="3489155"/>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3.</a:t>
            </a:r>
          </a:p>
        </p:txBody>
      </p:sp>
      <p:sp>
        <p:nvSpPr>
          <p:cNvPr id="54" name="TextBox 53">
            <a:extLst>
              <a:ext uri="{FF2B5EF4-FFF2-40B4-BE49-F238E27FC236}">
                <a16:creationId xmlns:a16="http://schemas.microsoft.com/office/drawing/2014/main" id="{38BFFB54-2F9B-4697-BF8D-E678FCD76A44}"/>
              </a:ext>
            </a:extLst>
          </p:cNvPr>
          <p:cNvSpPr txBox="1"/>
          <p:nvPr/>
        </p:nvSpPr>
        <p:spPr>
          <a:xfrm>
            <a:off x="441160" y="4170942"/>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4.</a:t>
            </a:r>
          </a:p>
        </p:txBody>
      </p:sp>
      <p:sp>
        <p:nvSpPr>
          <p:cNvPr id="55" name="TextBox 54">
            <a:extLst>
              <a:ext uri="{FF2B5EF4-FFF2-40B4-BE49-F238E27FC236}">
                <a16:creationId xmlns:a16="http://schemas.microsoft.com/office/drawing/2014/main" id="{52154E82-87C3-4827-B3B1-43DF0DE4DD21}"/>
              </a:ext>
            </a:extLst>
          </p:cNvPr>
          <p:cNvSpPr txBox="1"/>
          <p:nvPr/>
        </p:nvSpPr>
        <p:spPr>
          <a:xfrm>
            <a:off x="449182" y="4916896"/>
            <a:ext cx="62798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5.</a:t>
            </a:r>
          </a:p>
        </p:txBody>
      </p:sp>
      <p:sp>
        <p:nvSpPr>
          <p:cNvPr id="5" name="Rectangle 4"/>
          <p:cNvSpPr/>
          <p:nvPr/>
        </p:nvSpPr>
        <p:spPr>
          <a:xfrm>
            <a:off x="3850336" y="2005263"/>
            <a:ext cx="641522" cy="523220"/>
          </a:xfrm>
          <a:prstGeom prst="rect">
            <a:avLst/>
          </a:prstGeom>
        </p:spPr>
        <p:txBody>
          <a:bodyPr wrap="none">
            <a:spAutoFit/>
          </a:bodyPr>
          <a:lstStyle/>
          <a:p>
            <a:pPr algn="ctr"/>
            <a:r>
              <a:rPr lang="en-GB" sz="2800">
                <a:solidFill>
                  <a:schemeClr val="accent1">
                    <a:lumMod val="50000"/>
                  </a:schemeClr>
                </a:solidFill>
                <a:latin typeface="Century Gothic" panose="020B0502020202020204" pitchFamily="34" charset="0"/>
              </a:rPr>
              <a:t>als</a:t>
            </a:r>
            <a:endParaRPr lang="en-GB" dirty="0">
              <a:solidFill>
                <a:schemeClr val="accent1">
                  <a:lumMod val="50000"/>
                </a:schemeClr>
              </a:solidFill>
              <a:latin typeface="Century Gothic" panose="020B0502020202020204" pitchFamily="34" charset="0"/>
            </a:endParaRPr>
          </a:p>
        </p:txBody>
      </p:sp>
      <p:sp>
        <p:nvSpPr>
          <p:cNvPr id="6" name="Rectangle 5"/>
          <p:cNvSpPr/>
          <p:nvPr/>
        </p:nvSpPr>
        <p:spPr>
          <a:xfrm>
            <a:off x="1666976" y="4154894"/>
            <a:ext cx="773969" cy="523220"/>
          </a:xfrm>
          <a:prstGeom prst="rect">
            <a:avLst/>
          </a:prstGeom>
        </p:spPr>
        <p:txBody>
          <a:bodyPr wrap="square">
            <a:spAutoFit/>
          </a:bodyPr>
          <a:lstStyle/>
          <a:p>
            <a:r>
              <a:rPr lang="en-GB" sz="2800">
                <a:solidFill>
                  <a:schemeClr val="accent1">
                    <a:lumMod val="50000"/>
                  </a:schemeClr>
                </a:solidFill>
                <a:latin typeface="Century Gothic" panose="020B0502020202020204" pitchFamily="34" charset="0"/>
              </a:rPr>
              <a:t>so</a:t>
            </a:r>
            <a:endParaRPr lang="en-GB" sz="2800">
              <a:solidFill>
                <a:schemeClr val="accent1">
                  <a:lumMod val="50000"/>
                </a:schemeClr>
              </a:solidFill>
            </a:endParaRPr>
          </a:p>
        </p:txBody>
      </p:sp>
      <p:sp>
        <p:nvSpPr>
          <p:cNvPr id="50" name="Rounded Rectangle 11">
            <a:extLst>
              <a:ext uri="{FF2B5EF4-FFF2-40B4-BE49-F238E27FC236}">
                <a16:creationId xmlns:a16="http://schemas.microsoft.com/office/drawing/2014/main" id="{483D7EB9-C2AA-4190-98DE-925F861600E9}"/>
              </a:ext>
            </a:extLst>
          </p:cNvPr>
          <p:cNvSpPr/>
          <p:nvPr/>
        </p:nvSpPr>
        <p:spPr>
          <a:xfrm>
            <a:off x="10654144" y="247046"/>
            <a:ext cx="1303183"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909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2"/>
                                        </p:tgtEl>
                                        <p:attrNameLst>
                                          <p:attrName>fillcolor</p:attrName>
                                        </p:attrNameLst>
                                      </p:cBhvr>
                                      <p:to>
                                        <a:schemeClr val="accent2"/>
                                      </p:to>
                                    </p:animClr>
                                    <p:set>
                                      <p:cBhvr>
                                        <p:cTn id="7" dur="2000" fill="hold"/>
                                        <p:tgtEl>
                                          <p:spTgt spid="22"/>
                                        </p:tgtEl>
                                        <p:attrNameLst>
                                          <p:attrName>fill.type</p:attrName>
                                        </p:attrNameLst>
                                      </p:cBhvr>
                                      <p:to>
                                        <p:strVal val="solid"/>
                                      </p:to>
                                    </p:set>
                                    <p:set>
                                      <p:cBhvr>
                                        <p:cTn id="8" dur="2000" fill="hold"/>
                                        <p:tgtEl>
                                          <p:spTgt spid="2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4"/>
                                        </p:tgtEl>
                                        <p:attrNameLst>
                                          <p:attrName>fillcolor</p:attrName>
                                        </p:attrNameLst>
                                      </p:cBhvr>
                                      <p:to>
                                        <a:schemeClr val="accent2"/>
                                      </p:to>
                                    </p:animClr>
                                    <p:set>
                                      <p:cBhvr>
                                        <p:cTn id="13" dur="2000" fill="hold"/>
                                        <p:tgtEl>
                                          <p:spTgt spid="24"/>
                                        </p:tgtEl>
                                        <p:attrNameLst>
                                          <p:attrName>fill.type</p:attrName>
                                        </p:attrNameLst>
                                      </p:cBhvr>
                                      <p:to>
                                        <p:strVal val="solid"/>
                                      </p:to>
                                    </p:set>
                                    <p:set>
                                      <p:cBhvr>
                                        <p:cTn id="14" dur="2000" fill="hold"/>
                                        <p:tgtEl>
                                          <p:spTgt spid="24"/>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8"/>
                                        </p:tgtEl>
                                        <p:attrNameLst>
                                          <p:attrName>fillcolor</p:attrName>
                                        </p:attrNameLst>
                                      </p:cBhvr>
                                      <p:to>
                                        <a:schemeClr val="accent2"/>
                                      </p:to>
                                    </p:animClr>
                                    <p:set>
                                      <p:cBhvr>
                                        <p:cTn id="19" dur="2000" fill="hold"/>
                                        <p:tgtEl>
                                          <p:spTgt spid="28"/>
                                        </p:tgtEl>
                                        <p:attrNameLst>
                                          <p:attrName>fill.type</p:attrName>
                                        </p:attrNameLst>
                                      </p:cBhvr>
                                      <p:to>
                                        <p:strVal val="solid"/>
                                      </p:to>
                                    </p:set>
                                    <p:set>
                                      <p:cBhvr>
                                        <p:cTn id="20" dur="2000" fill="hold"/>
                                        <p:tgtEl>
                                          <p:spTgt spid="28"/>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30"/>
                                        </p:tgtEl>
                                        <p:attrNameLst>
                                          <p:attrName>fillcolor</p:attrName>
                                        </p:attrNameLst>
                                      </p:cBhvr>
                                      <p:to>
                                        <a:schemeClr val="accent2"/>
                                      </p:to>
                                    </p:animClr>
                                    <p:set>
                                      <p:cBhvr>
                                        <p:cTn id="25" dur="2000" fill="hold"/>
                                        <p:tgtEl>
                                          <p:spTgt spid="30"/>
                                        </p:tgtEl>
                                        <p:attrNameLst>
                                          <p:attrName>fill.type</p:attrName>
                                        </p:attrNameLst>
                                      </p:cBhvr>
                                      <p:to>
                                        <p:strVal val="solid"/>
                                      </p:to>
                                    </p:set>
                                    <p:set>
                                      <p:cBhvr>
                                        <p:cTn id="26" dur="2000" fill="hold"/>
                                        <p:tgtEl>
                                          <p:spTgt spid="30"/>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34"/>
                                        </p:tgtEl>
                                        <p:attrNameLst>
                                          <p:attrName>fillcolor</p:attrName>
                                        </p:attrNameLst>
                                      </p:cBhvr>
                                      <p:to>
                                        <a:schemeClr val="accent2"/>
                                      </p:to>
                                    </p:animClr>
                                    <p:set>
                                      <p:cBhvr>
                                        <p:cTn id="31" dur="2000" fill="hold"/>
                                        <p:tgtEl>
                                          <p:spTgt spid="34"/>
                                        </p:tgtEl>
                                        <p:attrNameLst>
                                          <p:attrName>fill.type</p:attrName>
                                        </p:attrNameLst>
                                      </p:cBhvr>
                                      <p:to>
                                        <p:strVal val="solid"/>
                                      </p:to>
                                    </p:set>
                                    <p:set>
                                      <p:cBhvr>
                                        <p:cTn id="32" dur="2000" fill="hold"/>
                                        <p:tgtEl>
                                          <p:spTgt spid="3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2 Slides 35-36</a:t>
            </a:r>
          </a:p>
        </p:txBody>
      </p:sp>
    </p:spTree>
    <p:extLst>
      <p:ext uri="{BB962C8B-B14F-4D97-AF65-F5344CB8AC3E}">
        <p14:creationId xmlns:p14="http://schemas.microsoft.com/office/powerpoint/2010/main" val="484571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8C1F2C14-886D-406E-A2E7-1B5458298520}"/>
              </a:ext>
            </a:extLst>
          </p:cNvPr>
          <p:cNvGraphicFramePr>
            <a:graphicFrameLocks noGrp="1"/>
          </p:cNvGraphicFramePr>
          <p:nvPr/>
        </p:nvGraphicFramePr>
        <p:xfrm>
          <a:off x="218937" y="2394244"/>
          <a:ext cx="11754126" cy="3268467"/>
        </p:xfrm>
        <a:graphic>
          <a:graphicData uri="http://schemas.openxmlformats.org/drawingml/2006/table">
            <a:tbl>
              <a:tblPr firstRow="1" bandRow="1">
                <a:tableStyleId>{ED083AE6-46FA-4A59-8FB0-9F97EB10719F}</a:tableStyleId>
              </a:tblPr>
              <a:tblGrid>
                <a:gridCol w="697753">
                  <a:extLst>
                    <a:ext uri="{9D8B030D-6E8A-4147-A177-3AD203B41FA5}">
                      <a16:colId xmlns:a16="http://schemas.microsoft.com/office/drawing/2014/main" val="2634909126"/>
                    </a:ext>
                  </a:extLst>
                </a:gridCol>
                <a:gridCol w="3220289">
                  <a:extLst>
                    <a:ext uri="{9D8B030D-6E8A-4147-A177-3AD203B41FA5}">
                      <a16:colId xmlns:a16="http://schemas.microsoft.com/office/drawing/2014/main" val="4198389543"/>
                    </a:ext>
                  </a:extLst>
                </a:gridCol>
                <a:gridCol w="612123">
                  <a:extLst>
                    <a:ext uri="{9D8B030D-6E8A-4147-A177-3AD203B41FA5}">
                      <a16:colId xmlns:a16="http://schemas.microsoft.com/office/drawing/2014/main" val="2452361092"/>
                    </a:ext>
                  </a:extLst>
                </a:gridCol>
                <a:gridCol w="3305919">
                  <a:extLst>
                    <a:ext uri="{9D8B030D-6E8A-4147-A177-3AD203B41FA5}">
                      <a16:colId xmlns:a16="http://schemas.microsoft.com/office/drawing/2014/main" val="727305806"/>
                    </a:ext>
                  </a:extLst>
                </a:gridCol>
                <a:gridCol w="634069">
                  <a:extLst>
                    <a:ext uri="{9D8B030D-6E8A-4147-A177-3AD203B41FA5}">
                      <a16:colId xmlns:a16="http://schemas.microsoft.com/office/drawing/2014/main" val="47501402"/>
                    </a:ext>
                  </a:extLst>
                </a:gridCol>
                <a:gridCol w="3283973">
                  <a:extLst>
                    <a:ext uri="{9D8B030D-6E8A-4147-A177-3AD203B41FA5}">
                      <a16:colId xmlns:a16="http://schemas.microsoft.com/office/drawing/2014/main" val="2035830015"/>
                    </a:ext>
                  </a:extLst>
                </a:gridCol>
              </a:tblGrid>
              <a:tr h="1089489">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544274671"/>
                  </a:ext>
                </a:extLst>
              </a:tr>
              <a:tr h="1089489">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000321632"/>
                  </a:ext>
                </a:extLst>
              </a:tr>
              <a:tr h="1089489">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346311884"/>
                  </a:ext>
                </a:extLst>
              </a:tr>
            </a:tbl>
          </a:graphicData>
        </a:graphic>
      </p:graphicFrame>
      <p:sp>
        <p:nvSpPr>
          <p:cNvPr id="39" name="TextBox 38">
            <a:extLst>
              <a:ext uri="{FF2B5EF4-FFF2-40B4-BE49-F238E27FC236}">
                <a16:creationId xmlns:a16="http://schemas.microsoft.com/office/drawing/2014/main" id="{1C6CF2BD-DAA7-4693-8B89-6F04FC7148CC}"/>
              </a:ext>
            </a:extLst>
          </p:cNvPr>
          <p:cNvSpPr txBox="1"/>
          <p:nvPr/>
        </p:nvSpPr>
        <p:spPr>
          <a:xfrm>
            <a:off x="8175039" y="3817198"/>
            <a:ext cx="19309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Pil z</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70A02E4C-5484-47B2-B23F-F3FA85D3A711}"/>
              </a:ext>
            </a:extLst>
          </p:cNvPr>
          <p:cNvSpPr txBox="1"/>
          <p:nvPr/>
        </p:nvSpPr>
        <p:spPr>
          <a:xfrm>
            <a:off x="8034060" y="481858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Salat</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E42262C7-33C4-4011-A55D-2DD16E06F2EC}"/>
              </a:ext>
            </a:extLst>
          </p:cNvPr>
          <p:cNvSpPr txBox="1"/>
          <p:nvPr/>
        </p:nvSpPr>
        <p:spPr>
          <a:xfrm>
            <a:off x="214606" y="2735877"/>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Zirkus</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C3639F84-7CAB-4A6E-8547-F1A575FA71BF}"/>
              </a:ext>
            </a:extLst>
          </p:cNvPr>
          <p:cNvSpPr txBox="1"/>
          <p:nvPr/>
        </p:nvSpPr>
        <p:spPr>
          <a:xfrm>
            <a:off x="4253377" y="2767548"/>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Hei z ung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3BDE0D9D-E5F0-4387-8668-BC88D02515D6}"/>
              </a:ext>
            </a:extLst>
          </p:cNvPr>
          <p:cNvSpPr txBox="1"/>
          <p:nvPr/>
        </p:nvSpPr>
        <p:spPr>
          <a:xfrm>
            <a:off x="4247871" y="3830296"/>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Zahn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6838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777445" y="267351"/>
            <a:ext cx="6366555" cy="830997"/>
          </a:xfrm>
          <a:prstGeom prst="rect">
            <a:avLst/>
          </a:prstGeom>
          <a:no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Englische‘</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3F6C5EC6-6E94-48A8-9A5F-1890A2BF5916}"/>
              </a:ext>
            </a:extLst>
          </p:cNvPr>
          <p:cNvSpPr txBox="1"/>
          <p:nvPr/>
        </p:nvSpPr>
        <p:spPr>
          <a:xfrm>
            <a:off x="214606" y="1469574"/>
            <a:ext cx="63665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1-9 und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Action Button: Custom 16">
            <a:hlinkClick r:id="" action="ppaction://noaction" highlightClick="1">
              <a:snd r:embed="rId5" name="35. 1. Zirkus.wav"/>
            </a:hlinkClick>
            <a:extLst>
              <a:ext uri="{FF2B5EF4-FFF2-40B4-BE49-F238E27FC236}">
                <a16:creationId xmlns:a16="http://schemas.microsoft.com/office/drawing/2014/main" id="{05C529FC-BACC-4683-8242-D1A8BDEDEAC1}"/>
              </a:ext>
            </a:extLst>
          </p:cNvPr>
          <p:cNvSpPr/>
          <p:nvPr/>
        </p:nvSpPr>
        <p:spPr>
          <a:xfrm>
            <a:off x="321932" y="280734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6" name="35. 3. Suppe.wav"/>
            </a:hlinkClick>
            <a:extLst>
              <a:ext uri="{FF2B5EF4-FFF2-40B4-BE49-F238E27FC236}">
                <a16:creationId xmlns:a16="http://schemas.microsoft.com/office/drawing/2014/main" id="{0B35F3EF-CD1A-416D-AD0A-70A98214326E}"/>
              </a:ext>
            </a:extLst>
          </p:cNvPr>
          <p:cNvSpPr/>
          <p:nvPr/>
        </p:nvSpPr>
        <p:spPr>
          <a:xfrm>
            <a:off x="317776" y="395293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7" name="35. 4. Sahne.wav"/>
            </a:hlinkClick>
            <a:extLst>
              <a:ext uri="{FF2B5EF4-FFF2-40B4-BE49-F238E27FC236}">
                <a16:creationId xmlns:a16="http://schemas.microsoft.com/office/drawing/2014/main" id="{00A5A824-2B7E-4FB0-B35F-AECFC58BEB9D}"/>
              </a:ext>
            </a:extLst>
          </p:cNvPr>
          <p:cNvSpPr/>
          <p:nvPr/>
        </p:nvSpPr>
        <p:spPr>
          <a:xfrm>
            <a:off x="317776" y="49814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4" name="Action Button: Custom 16">
            <a:hlinkClick r:id="" action="ppaction://noaction" highlightClick="1">
              <a:snd r:embed="rId8" name="35. 5. Heizung.wav"/>
            </a:hlinkClick>
            <a:extLst>
              <a:ext uri="{FF2B5EF4-FFF2-40B4-BE49-F238E27FC236}">
                <a16:creationId xmlns:a16="http://schemas.microsoft.com/office/drawing/2014/main" id="{5EDBFE87-8441-4E3D-9684-EEDEAA357EFB}"/>
              </a:ext>
            </a:extLst>
          </p:cNvPr>
          <p:cNvSpPr/>
          <p:nvPr/>
        </p:nvSpPr>
        <p:spPr>
          <a:xfrm>
            <a:off x="4213864" y="27651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9" name="35. 6. Zahn.wav"/>
            </a:hlinkClick>
            <a:extLst>
              <a:ext uri="{FF2B5EF4-FFF2-40B4-BE49-F238E27FC236}">
                <a16:creationId xmlns:a16="http://schemas.microsoft.com/office/drawing/2014/main" id="{F8CAF92F-A634-402F-99BC-C2C79716FE9B}"/>
              </a:ext>
            </a:extLst>
          </p:cNvPr>
          <p:cNvSpPr/>
          <p:nvPr/>
        </p:nvSpPr>
        <p:spPr>
          <a:xfrm>
            <a:off x="4182220" y="381722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10" name="35. 7. Ameise.wav"/>
            </a:hlinkClick>
            <a:extLst>
              <a:ext uri="{FF2B5EF4-FFF2-40B4-BE49-F238E27FC236}">
                <a16:creationId xmlns:a16="http://schemas.microsoft.com/office/drawing/2014/main" id="{5BFA0DB4-D2BA-4701-8E4E-9C7000D2678E}"/>
              </a:ext>
            </a:extLst>
          </p:cNvPr>
          <p:cNvSpPr/>
          <p:nvPr/>
        </p:nvSpPr>
        <p:spPr>
          <a:xfrm>
            <a:off x="4218279" y="491690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Action Button: Custom 16">
            <a:hlinkClick r:id="" action="ppaction://noaction" highlightClick="1">
              <a:snd r:embed="rId11" name="35. 8 Esel.wav"/>
            </a:hlinkClick>
            <a:extLst>
              <a:ext uri="{FF2B5EF4-FFF2-40B4-BE49-F238E27FC236}">
                <a16:creationId xmlns:a16="http://schemas.microsoft.com/office/drawing/2014/main" id="{1D7E9AA4-950D-4722-9136-EB5BABCA0034}"/>
              </a:ext>
            </a:extLst>
          </p:cNvPr>
          <p:cNvSpPr/>
          <p:nvPr/>
        </p:nvSpPr>
        <p:spPr>
          <a:xfrm>
            <a:off x="8098328" y="26968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8" name="Action Button: Custom 16">
            <a:hlinkClick r:id="" action="ppaction://noaction" highlightClick="1">
              <a:snd r:embed="rId12" name="35. 9. Pilz.wav"/>
            </a:hlinkClick>
            <a:extLst>
              <a:ext uri="{FF2B5EF4-FFF2-40B4-BE49-F238E27FC236}">
                <a16:creationId xmlns:a16="http://schemas.microsoft.com/office/drawing/2014/main" id="{CF9B402D-9E45-47CA-96B3-E89C52C976C5}"/>
              </a:ext>
            </a:extLst>
          </p:cNvPr>
          <p:cNvSpPr/>
          <p:nvPr/>
        </p:nvSpPr>
        <p:spPr>
          <a:xfrm>
            <a:off x="8138687" y="38573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9" name="Action Button: Custom 16">
            <a:hlinkClick r:id="" action="ppaction://noaction" highlightClick="1">
              <a:snd r:embed="rId13" name="35. 10. Salat.wav"/>
            </a:hlinkClick>
            <a:extLst>
              <a:ext uri="{FF2B5EF4-FFF2-40B4-BE49-F238E27FC236}">
                <a16:creationId xmlns:a16="http://schemas.microsoft.com/office/drawing/2014/main" id="{5E4739CC-5316-49B4-8311-6ED25B4A36CD}"/>
              </a:ext>
            </a:extLst>
          </p:cNvPr>
          <p:cNvSpPr/>
          <p:nvPr/>
        </p:nvSpPr>
        <p:spPr>
          <a:xfrm>
            <a:off x="8138687" y="48535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12F84842-E34A-4036-8DD3-09EB977EC147}"/>
              </a:ext>
            </a:extLst>
          </p:cNvPr>
          <p:cNvSpPr txBox="1"/>
          <p:nvPr/>
        </p:nvSpPr>
        <p:spPr>
          <a:xfrm>
            <a:off x="1034909" y="2722430"/>
            <a:ext cx="19893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27" name="TextBox 26">
            <a:extLst>
              <a:ext uri="{FF2B5EF4-FFF2-40B4-BE49-F238E27FC236}">
                <a16:creationId xmlns:a16="http://schemas.microsoft.com/office/drawing/2014/main" id="{F74D47DC-9A80-4193-8A5C-0FB49E4C5880}"/>
              </a:ext>
            </a:extLst>
          </p:cNvPr>
          <p:cNvSpPr txBox="1"/>
          <p:nvPr/>
        </p:nvSpPr>
        <p:spPr>
          <a:xfrm>
            <a:off x="844408" y="3889324"/>
            <a:ext cx="18137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Suppe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9324A1AB-08BB-4A80-9CA8-34BBAC01DAD5}"/>
              </a:ext>
            </a:extLst>
          </p:cNvPr>
          <p:cNvSpPr txBox="1"/>
          <p:nvPr/>
        </p:nvSpPr>
        <p:spPr>
          <a:xfrm>
            <a:off x="975523" y="3815786"/>
            <a:ext cx="411398" cy="523220"/>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29" name="TextBox 28">
            <a:extLst>
              <a:ext uri="{FF2B5EF4-FFF2-40B4-BE49-F238E27FC236}">
                <a16:creationId xmlns:a16="http://schemas.microsoft.com/office/drawing/2014/main" id="{FF7D7C73-CD8C-4E56-A3E9-C2E67BB46C02}"/>
              </a:ext>
            </a:extLst>
          </p:cNvPr>
          <p:cNvSpPr txBox="1"/>
          <p:nvPr/>
        </p:nvSpPr>
        <p:spPr>
          <a:xfrm>
            <a:off x="709966" y="4899803"/>
            <a:ext cx="18351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Sahne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13F347B1-CD97-49F2-A6BC-23ACCB0B2564}"/>
              </a:ext>
            </a:extLst>
          </p:cNvPr>
          <p:cNvSpPr txBox="1"/>
          <p:nvPr/>
        </p:nvSpPr>
        <p:spPr>
          <a:xfrm>
            <a:off x="1015654" y="4854278"/>
            <a:ext cx="25256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32" name="TextBox 31">
            <a:extLst>
              <a:ext uri="{FF2B5EF4-FFF2-40B4-BE49-F238E27FC236}">
                <a16:creationId xmlns:a16="http://schemas.microsoft.com/office/drawing/2014/main" id="{13A53241-F59D-452E-8CD6-B74823B74B7A}"/>
              </a:ext>
            </a:extLst>
          </p:cNvPr>
          <p:cNvSpPr txBox="1"/>
          <p:nvPr/>
        </p:nvSpPr>
        <p:spPr>
          <a:xfrm flipH="1">
            <a:off x="5390666" y="2709918"/>
            <a:ext cx="331217"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34" name="TextBox 33">
            <a:extLst>
              <a:ext uri="{FF2B5EF4-FFF2-40B4-BE49-F238E27FC236}">
                <a16:creationId xmlns:a16="http://schemas.microsoft.com/office/drawing/2014/main" id="{3BB53457-B818-426B-9D0D-2301834AC2D0}"/>
              </a:ext>
            </a:extLst>
          </p:cNvPr>
          <p:cNvSpPr txBox="1"/>
          <p:nvPr/>
        </p:nvSpPr>
        <p:spPr>
          <a:xfrm>
            <a:off x="5076586" y="3793756"/>
            <a:ext cx="252560" cy="523220"/>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35" name="TextBox 34">
            <a:extLst>
              <a:ext uri="{FF2B5EF4-FFF2-40B4-BE49-F238E27FC236}">
                <a16:creationId xmlns:a16="http://schemas.microsoft.com/office/drawing/2014/main" id="{0C3556D4-A1EA-4101-B95F-3B70E0DF104B}"/>
              </a:ext>
            </a:extLst>
          </p:cNvPr>
          <p:cNvSpPr txBox="1"/>
          <p:nvPr/>
        </p:nvSpPr>
        <p:spPr>
          <a:xfrm>
            <a:off x="4603139" y="4896151"/>
            <a:ext cx="19385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Amei</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 e</a:t>
            </a:r>
          </a:p>
        </p:txBody>
      </p:sp>
      <p:sp>
        <p:nvSpPr>
          <p:cNvPr id="36" name="TextBox 35">
            <a:extLst>
              <a:ext uri="{FF2B5EF4-FFF2-40B4-BE49-F238E27FC236}">
                <a16:creationId xmlns:a16="http://schemas.microsoft.com/office/drawing/2014/main" id="{2747E6CA-AEE2-494B-B53F-41284BEA2758}"/>
              </a:ext>
            </a:extLst>
          </p:cNvPr>
          <p:cNvSpPr txBox="1"/>
          <p:nvPr/>
        </p:nvSpPr>
        <p:spPr>
          <a:xfrm>
            <a:off x="5819895" y="4859272"/>
            <a:ext cx="19893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37" name="TextBox 36">
            <a:extLst>
              <a:ext uri="{FF2B5EF4-FFF2-40B4-BE49-F238E27FC236}">
                <a16:creationId xmlns:a16="http://schemas.microsoft.com/office/drawing/2014/main" id="{3A0B9E32-2C89-44A4-AF50-068A2950B077}"/>
              </a:ext>
            </a:extLst>
          </p:cNvPr>
          <p:cNvSpPr txBox="1"/>
          <p:nvPr/>
        </p:nvSpPr>
        <p:spPr>
          <a:xfrm>
            <a:off x="8460487" y="2633498"/>
            <a:ext cx="17572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s el</a:t>
            </a:r>
          </a:p>
        </p:txBody>
      </p:sp>
      <p:sp>
        <p:nvSpPr>
          <p:cNvPr id="38" name="TextBox 37">
            <a:extLst>
              <a:ext uri="{FF2B5EF4-FFF2-40B4-BE49-F238E27FC236}">
                <a16:creationId xmlns:a16="http://schemas.microsoft.com/office/drawing/2014/main" id="{79B539E3-F2E5-4300-A812-502F3DAFACCC}"/>
              </a:ext>
            </a:extLst>
          </p:cNvPr>
          <p:cNvSpPr txBox="1"/>
          <p:nvPr/>
        </p:nvSpPr>
        <p:spPr>
          <a:xfrm>
            <a:off x="9175416" y="2605976"/>
            <a:ext cx="20712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40" name="TextBox 39">
            <a:extLst>
              <a:ext uri="{FF2B5EF4-FFF2-40B4-BE49-F238E27FC236}">
                <a16:creationId xmlns:a16="http://schemas.microsoft.com/office/drawing/2014/main" id="{14D13A68-7CDA-47EE-8E4E-0157833F1899}"/>
              </a:ext>
            </a:extLst>
          </p:cNvPr>
          <p:cNvSpPr txBox="1"/>
          <p:nvPr/>
        </p:nvSpPr>
        <p:spPr>
          <a:xfrm>
            <a:off x="9259129" y="3766867"/>
            <a:ext cx="198932" cy="523220"/>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42" name="TextBox 41">
            <a:extLst>
              <a:ext uri="{FF2B5EF4-FFF2-40B4-BE49-F238E27FC236}">
                <a16:creationId xmlns:a16="http://schemas.microsoft.com/office/drawing/2014/main" id="{53A50A8B-DB36-49B8-9D03-FF331E845140}"/>
              </a:ext>
            </a:extLst>
          </p:cNvPr>
          <p:cNvSpPr txBox="1"/>
          <p:nvPr/>
        </p:nvSpPr>
        <p:spPr>
          <a:xfrm>
            <a:off x="8849859" y="4818584"/>
            <a:ext cx="25256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29409" y="2422018"/>
            <a:ext cx="1018723" cy="971182"/>
          </a:xfrm>
          <a:prstGeom prst="rect">
            <a:avLst/>
          </a:prstGeom>
        </p:spPr>
      </p:pic>
      <p:pic>
        <p:nvPicPr>
          <p:cNvPr id="48" name="Picture 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2940086" y="3640132"/>
            <a:ext cx="1057896" cy="874527"/>
          </a:xfrm>
          <a:prstGeom prst="rect">
            <a:avLst/>
          </a:prstGeom>
        </p:spPr>
      </p:pic>
      <p:pic>
        <p:nvPicPr>
          <p:cNvPr id="49" name="Picture 4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07100" y="4636804"/>
            <a:ext cx="1158866" cy="996625"/>
          </a:xfrm>
          <a:prstGeom prst="rect">
            <a:avLst/>
          </a:prstGeom>
          <a:ln>
            <a:noFill/>
          </a:ln>
        </p:spPr>
      </p:pic>
      <p:pic>
        <p:nvPicPr>
          <p:cNvPr id="51" name="Picture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49906" y="2633498"/>
            <a:ext cx="761184" cy="727978"/>
          </a:xfrm>
          <a:prstGeom prst="rect">
            <a:avLst/>
          </a:prstGeom>
        </p:spPr>
      </p:pic>
      <p:pic>
        <p:nvPicPr>
          <p:cNvPr id="52" name="Picture 5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67734" y="3623981"/>
            <a:ext cx="769359" cy="777210"/>
          </a:xfrm>
          <a:prstGeom prst="rect">
            <a:avLst/>
          </a:prstGeom>
        </p:spPr>
      </p:pic>
      <p:pic>
        <p:nvPicPr>
          <p:cNvPr id="53" name="Picture 5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161547" y="4853524"/>
            <a:ext cx="781732" cy="544607"/>
          </a:xfrm>
          <a:prstGeom prst="rect">
            <a:avLst/>
          </a:prstGeom>
        </p:spPr>
      </p:pic>
      <p:pic>
        <p:nvPicPr>
          <p:cNvPr id="54" name="Picture 5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34193" y="2415679"/>
            <a:ext cx="919208" cy="864056"/>
          </a:xfrm>
          <a:prstGeom prst="rect">
            <a:avLst/>
          </a:prstGeom>
        </p:spPr>
      </p:pic>
      <p:pic>
        <p:nvPicPr>
          <p:cNvPr id="56" name="Picture 5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893488" y="3633615"/>
            <a:ext cx="869218" cy="824725"/>
          </a:xfrm>
          <a:prstGeom prst="rect">
            <a:avLst/>
          </a:prstGeom>
        </p:spPr>
      </p:pic>
      <p:pic>
        <p:nvPicPr>
          <p:cNvPr id="58" name="Picture 5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499538" y="4695434"/>
            <a:ext cx="1263168" cy="646370"/>
          </a:xfrm>
          <a:prstGeom prst="rect">
            <a:avLst/>
          </a:prstGeom>
        </p:spPr>
      </p:pic>
    </p:spTree>
    <p:extLst>
      <p:ext uri="{BB962C8B-B14F-4D97-AF65-F5344CB8AC3E}">
        <p14:creationId xmlns:p14="http://schemas.microsoft.com/office/powerpoint/2010/main" val="34531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30" grpId="0" animBg="1"/>
      <p:bldP spid="32" grpId="0" animBg="1"/>
      <p:bldP spid="34" grpId="0" animBg="1"/>
      <p:bldP spid="36" grpId="0" animBg="1"/>
      <p:bldP spid="38" grpId="0" animBg="1"/>
      <p:bldP spid="40" grpId="0" animBg="1"/>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794364" y="1332884"/>
            <a:ext cx="242448"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TextBox 1"/>
          <p:cNvSpPr txBox="1"/>
          <p:nvPr/>
        </p:nvSpPr>
        <p:spPr>
          <a:xfrm>
            <a:off x="1725283" y="1725283"/>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 sinken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1725283" y="2548185"/>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 Tradition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6310042" y="5615940"/>
            <a:ext cx="35888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12. Demonstration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6304773" y="4061454"/>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10. absolut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6337495" y="3302889"/>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9. Qualifikation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1725283" y="4061454"/>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4. Zucker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1730552" y="3303233"/>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Kompetenz</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ounded Rectangular Callout 24"/>
          <p:cNvSpPr/>
          <p:nvPr/>
        </p:nvSpPr>
        <p:spPr>
          <a:xfrm>
            <a:off x="3386261" y="1172866"/>
            <a:ext cx="2803042" cy="1447535"/>
          </a:xfrm>
          <a:prstGeom prst="wedgeRoundRectCallout">
            <a:avLst>
              <a:gd name="adj1" fmla="val -37452"/>
              <a:gd name="adj2" fmla="val 64884"/>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rPr>
              <a:t>Remember - </a:t>
            </a: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‘tion’ words sound like ‘</a:t>
            </a:r>
            <a:r>
              <a:rPr kumimoji="0" lang="en-US" sz="2000" b="1" i="0" u="none" strike="noStrike" kern="1200" cap="none" spc="0" normalizeH="0" baseline="0" noProof="0">
                <a:ln>
                  <a:noFill/>
                </a:ln>
                <a:solidFill>
                  <a:prstClr val="white"/>
                </a:solidFill>
                <a:effectLst/>
                <a:uLnTx/>
                <a:uFillTx/>
                <a:latin typeface="Century Gothic" panose="020F0302020204030204"/>
                <a:ea typeface="+mn-ea"/>
                <a:cs typeface="+mn-cs"/>
              </a:rPr>
              <a:t>tsyon</a:t>
            </a: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’in German</a:t>
            </a:r>
            <a:r>
              <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rPr>
              <a:t>!</a:t>
            </a: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p:cNvSpPr txBox="1"/>
          <p:nvPr/>
        </p:nvSpPr>
        <p:spPr>
          <a:xfrm>
            <a:off x="6310042" y="4816502"/>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11. tausend</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a:off x="1725283" y="4816502"/>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5. sogar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p:cNvSpPr txBox="1"/>
          <p:nvPr/>
        </p:nvSpPr>
        <p:spPr>
          <a:xfrm>
            <a:off x="1725283" y="5615940"/>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6. Gesetz</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p:cNvSpPr txBox="1"/>
          <p:nvPr/>
        </p:nvSpPr>
        <p:spPr>
          <a:xfrm>
            <a:off x="6310042" y="1787228"/>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7. Option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p:cNvSpPr txBox="1"/>
          <p:nvPr/>
        </p:nvSpPr>
        <p:spPr>
          <a:xfrm>
            <a:off x="6310042" y="2548185"/>
            <a:ext cx="3157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8. angesichts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1352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20000"/>
                                        <p:tgtEl>
                                          <p:spTgt spid="7"/>
                                        </p:tgtEl>
                                      </p:cBhvr>
                                    </p:animEffect>
                                    <p:set>
                                      <p:cBhvr>
                                        <p:cTn id="12"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4 Slide 2</a:t>
            </a:r>
          </a:p>
        </p:txBody>
      </p:sp>
    </p:spTree>
    <p:extLst>
      <p:ext uri="{BB962C8B-B14F-4D97-AF65-F5344CB8AC3E}">
        <p14:creationId xmlns:p14="http://schemas.microsoft.com/office/powerpoint/2010/main" val="2676092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827" y="488967"/>
            <a:ext cx="10515600" cy="1325563"/>
          </a:xfrm>
        </p:spPr>
        <p:txBody>
          <a:bodyPr>
            <a:normAutofit fontScale="90000"/>
          </a:bodyPr>
          <a:lstStyle/>
          <a:p>
            <a:r>
              <a:rPr lang="en-GB" sz="26700" b="1" dirty="0">
                <a:solidFill>
                  <a:srgbClr val="FFCC00"/>
                </a:solidFill>
              </a:rPr>
              <a:t>s</a:t>
            </a:r>
            <a:br>
              <a:rPr lang="en-GB" sz="9600" b="1" dirty="0"/>
            </a:br>
            <a:endParaRPr lang="en-GB" dirty="0"/>
          </a:p>
        </p:txBody>
      </p:sp>
      <p:pic>
        <p:nvPicPr>
          <p:cNvPr id="5" name="Picture 4" descr="man pointing a finger with an exclamation mark"/>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361080" y="488967"/>
            <a:ext cx="3469837" cy="3970084"/>
          </a:xfrm>
          <a:prstGeom prst="rect">
            <a:avLst/>
          </a:prstGeom>
        </p:spPr>
      </p:pic>
      <p:sp>
        <p:nvSpPr>
          <p:cNvPr id="2" name="Rectangle 1"/>
          <p:cNvSpPr/>
          <p:nvPr/>
        </p:nvSpPr>
        <p:spPr>
          <a:xfrm>
            <a:off x="3923770" y="4287782"/>
            <a:ext cx="434445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478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sol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4725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493874" y="580745"/>
            <a:ext cx="73424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enthalten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a:t>
            </a:r>
          </a:p>
        </p:txBody>
      </p:sp>
      <p:pic>
        <p:nvPicPr>
          <p:cNvPr id="6" name="Picture 5" descr="man thinking">
            <a:hlinkClick r:id="" action="ppaction://noaction">
              <a:snd r:embed="rId5" name="denken_source.wav"/>
            </a:hlinkClick>
            <a:extLst>
              <a:ext uri="{FF2B5EF4-FFF2-40B4-BE49-F238E27FC236}">
                <a16:creationId xmlns:a16="http://schemas.microsoft.com/office/drawing/2014/main" id="{474A9E3E-81C8-4EC5-BBDD-6E4196245D6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189" y="1519926"/>
            <a:ext cx="1014680" cy="1347605"/>
          </a:xfrm>
          <a:prstGeom prst="rect">
            <a:avLst/>
          </a:prstGeom>
        </p:spPr>
      </p:pic>
      <p:sp>
        <p:nvSpPr>
          <p:cNvPr id="7" name="Rectangle 6">
            <a:hlinkClick r:id="" action="ppaction://noaction">
              <a:snd r:embed="rId7" name="e_short.wav"/>
            </a:hlinkClick>
            <a:extLst>
              <a:ext uri="{FF2B5EF4-FFF2-40B4-BE49-F238E27FC236}">
                <a16:creationId xmlns:a16="http://schemas.microsoft.com/office/drawing/2014/main" id="{06F2A1DC-2DF0-40A0-94C6-8DB86216ACED}"/>
              </a:ext>
            </a:extLst>
          </p:cNvPr>
          <p:cNvSpPr/>
          <p:nvPr/>
        </p:nvSpPr>
        <p:spPr>
          <a:xfrm>
            <a:off x="912864" y="1161788"/>
            <a:ext cx="5806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e</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8" name="Picture 7" descr="boy pointing to himself, next to two other people ">
            <a:hlinkClick r:id="" action="ppaction://noaction">
              <a:snd r:embed="rId8" name="ich_source.wav"/>
            </a:hlinkClick>
            <a:extLst>
              <a:ext uri="{FF2B5EF4-FFF2-40B4-BE49-F238E27FC236}">
                <a16:creationId xmlns:a16="http://schemas.microsoft.com/office/drawing/2014/main" id="{DF89B45E-E4C1-4B00-ACF8-E54F63219D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9785" y="1839002"/>
            <a:ext cx="1333307" cy="915309"/>
          </a:xfrm>
          <a:prstGeom prst="rect">
            <a:avLst/>
          </a:prstGeom>
        </p:spPr>
      </p:pic>
      <p:sp>
        <p:nvSpPr>
          <p:cNvPr id="9" name="Rectangle 8">
            <a:hlinkClick r:id="" action="ppaction://noaction">
              <a:snd r:embed="rId10" name="ch_soft.wav"/>
            </a:hlinkClick>
            <a:extLst>
              <a:ext uri="{FF2B5EF4-FFF2-40B4-BE49-F238E27FC236}">
                <a16:creationId xmlns:a16="http://schemas.microsoft.com/office/drawing/2014/main" id="{3A7FAA8D-A50D-4C3E-A762-768BA6907693}"/>
              </a:ext>
            </a:extLst>
          </p:cNvPr>
          <p:cNvSpPr/>
          <p:nvPr/>
        </p:nvSpPr>
        <p:spPr>
          <a:xfrm>
            <a:off x="2695753" y="1161788"/>
            <a:ext cx="7441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ch</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0" name="Picture 9" descr="man pointing a finger with an exclamation mark">
            <a:hlinkClick r:id="" action="ppaction://noaction">
              <a:snd r:embed="rId11" name="sollen_source.wav"/>
            </a:hlinkClick>
            <a:extLst>
              <a:ext uri="{FF2B5EF4-FFF2-40B4-BE49-F238E27FC236}">
                <a16:creationId xmlns:a16="http://schemas.microsoft.com/office/drawing/2014/main" id="{2577BA11-294F-4BC4-B28B-ABF2E331D0A2}"/>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536735" y="1854746"/>
            <a:ext cx="772457" cy="883822"/>
          </a:xfrm>
          <a:prstGeom prst="rect">
            <a:avLst/>
          </a:prstGeom>
        </p:spPr>
      </p:pic>
      <p:sp>
        <p:nvSpPr>
          <p:cNvPr id="11" name="Rectangle 10">
            <a:hlinkClick r:id="" action="ppaction://noaction">
              <a:snd r:embed="rId13" name="s.wav"/>
            </a:hlinkClick>
            <a:extLst>
              <a:ext uri="{FF2B5EF4-FFF2-40B4-BE49-F238E27FC236}">
                <a16:creationId xmlns:a16="http://schemas.microsoft.com/office/drawing/2014/main" id="{D556800A-3E21-4A01-850F-09B0C30C4106}"/>
              </a:ext>
            </a:extLst>
          </p:cNvPr>
          <p:cNvSpPr/>
          <p:nvPr/>
        </p:nvSpPr>
        <p:spPr>
          <a:xfrm>
            <a:off x="4536735" y="1161788"/>
            <a:ext cx="5998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s</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Rectangle 11">
            <a:hlinkClick r:id="" action="ppaction://noaction">
              <a:snd r:embed="rId14" name="o_long.wav"/>
            </a:hlinkClick>
            <a:extLst>
              <a:ext uri="{FF2B5EF4-FFF2-40B4-BE49-F238E27FC236}">
                <a16:creationId xmlns:a16="http://schemas.microsoft.com/office/drawing/2014/main" id="{DF86E069-5438-4168-9693-3C82924547F2}"/>
              </a:ext>
            </a:extLst>
          </p:cNvPr>
          <p:cNvSpPr/>
          <p:nvPr/>
        </p:nvSpPr>
        <p:spPr>
          <a:xfrm>
            <a:off x="7253837" y="1161788"/>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o</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3" name="Picture 12" descr="girl searching">
            <a:hlinkClick r:id="" action="ppaction://noaction">
              <a:snd r:embed="rId15" name="wo_source.wav"/>
            </a:hlinkClick>
            <a:extLst>
              <a:ext uri="{FF2B5EF4-FFF2-40B4-BE49-F238E27FC236}">
                <a16:creationId xmlns:a16="http://schemas.microsoft.com/office/drawing/2014/main" id="{D4F71CC4-A22F-44FC-940C-0D5D0FE012C9}"/>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950967" y="1760619"/>
            <a:ext cx="1140963" cy="969778"/>
          </a:xfrm>
          <a:prstGeom prst="rect">
            <a:avLst/>
          </a:prstGeom>
        </p:spPr>
      </p:pic>
      <p:pic>
        <p:nvPicPr>
          <p:cNvPr id="14" name="Picture 13" descr="cold penguin">
            <a:hlinkClick r:id="" action="ppaction://noaction">
              <a:snd r:embed="rId17" name="kalt_source.wav"/>
            </a:hlinkClick>
            <a:extLst>
              <a:ext uri="{FF2B5EF4-FFF2-40B4-BE49-F238E27FC236}">
                <a16:creationId xmlns:a16="http://schemas.microsoft.com/office/drawing/2014/main" id="{96F0406C-27B4-4956-801F-72A7E9BE9FC0}"/>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3164" y="1802351"/>
            <a:ext cx="565089" cy="886314"/>
          </a:xfrm>
          <a:prstGeom prst="rect">
            <a:avLst/>
          </a:prstGeom>
        </p:spPr>
      </p:pic>
      <p:sp>
        <p:nvSpPr>
          <p:cNvPr id="15" name="Rectangle 14">
            <a:hlinkClick r:id="" action="ppaction://noaction">
              <a:snd r:embed="rId19" name="a_short.wav"/>
            </a:hlinkClick>
            <a:extLst>
              <a:ext uri="{FF2B5EF4-FFF2-40B4-BE49-F238E27FC236}">
                <a16:creationId xmlns:a16="http://schemas.microsoft.com/office/drawing/2014/main" id="{AECBCFAE-F34F-4E41-B99A-7ED5A0FD2612}"/>
              </a:ext>
            </a:extLst>
          </p:cNvPr>
          <p:cNvSpPr/>
          <p:nvPr/>
        </p:nvSpPr>
        <p:spPr>
          <a:xfrm>
            <a:off x="8945786" y="1162323"/>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6" name="Picture 15" descr="boy with big smile">
            <a:hlinkClick r:id="" action="ppaction://noaction">
              <a:snd r:embed="rId20" name="lacheln.wav"/>
            </a:hlinkClick>
            <a:extLst>
              <a:ext uri="{FF2B5EF4-FFF2-40B4-BE49-F238E27FC236}">
                <a16:creationId xmlns:a16="http://schemas.microsoft.com/office/drawing/2014/main" id="{E0953A7A-82E7-484B-856A-A239A75FB08B}"/>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05002" y="1599779"/>
            <a:ext cx="1187901" cy="1187901"/>
          </a:xfrm>
          <a:prstGeom prst="rect">
            <a:avLst/>
          </a:prstGeom>
        </p:spPr>
      </p:pic>
      <p:sp>
        <p:nvSpPr>
          <p:cNvPr id="17" name="Rectangle 16">
            <a:hlinkClick r:id="" action="ppaction://noaction">
              <a:snd r:embed="rId22" name="a SSC.wav"/>
            </a:hlinkClick>
            <a:extLst>
              <a:ext uri="{FF2B5EF4-FFF2-40B4-BE49-F238E27FC236}">
                <a16:creationId xmlns:a16="http://schemas.microsoft.com/office/drawing/2014/main" id="{115DB71A-B23D-4B22-9C88-EA8C07E64A99}"/>
              </a:ext>
            </a:extLst>
          </p:cNvPr>
          <p:cNvSpPr/>
          <p:nvPr/>
        </p:nvSpPr>
        <p:spPr>
          <a:xfrm>
            <a:off x="10514952" y="1157292"/>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ä</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18" name="Table 18">
            <a:extLst>
              <a:ext uri="{FF2B5EF4-FFF2-40B4-BE49-F238E27FC236}">
                <a16:creationId xmlns:a16="http://schemas.microsoft.com/office/drawing/2014/main" id="{6BCC6F46-6129-428E-851D-7BE940296CAD}"/>
              </a:ext>
            </a:extLst>
          </p:cNvPr>
          <p:cNvGraphicFramePr>
            <a:graphicFrameLocks noGrp="1"/>
          </p:cNvGraphicFramePr>
          <p:nvPr/>
        </p:nvGraphicFramePr>
        <p:xfrm>
          <a:off x="251201"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115076"/>
                          </a:solidFill>
                        </a:rPr>
                        <a:t>[</a:t>
                      </a:r>
                      <a:r>
                        <a:rPr lang="en-GB" sz="3200" b="1" dirty="0">
                          <a:solidFill>
                            <a:srgbClr val="DAA520"/>
                          </a:solidFill>
                        </a:rPr>
                        <a:t>e</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err="1">
                          <a:solidFill>
                            <a:srgbClr val="DAA520"/>
                          </a:solidFill>
                        </a:rPr>
                        <a:t>ch</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s</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0" name="Rectangle: Rounded Corners 19">
            <a:hlinkClick r:id="" action="ppaction://noaction">
              <a:snd r:embed="rId23" name="2. 1. eng - Bett - Weg.wav"/>
            </a:hlinkClick>
            <a:extLst>
              <a:ext uri="{FF2B5EF4-FFF2-40B4-BE49-F238E27FC236}">
                <a16:creationId xmlns:a16="http://schemas.microsoft.com/office/drawing/2014/main" id="{4E929F44-C573-4AAD-A3D7-8E264BC7670C}"/>
              </a:ext>
            </a:extLst>
          </p:cNvPr>
          <p:cNvSpPr/>
          <p:nvPr/>
        </p:nvSpPr>
        <p:spPr>
          <a:xfrm>
            <a:off x="34786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hlinkClick r:id="" action="ppaction://noaction">
              <a:snd r:embed="rId23" name="2. 1. eng - Bett - Weg.wav"/>
            </a:hlinkClick>
            <a:extLst>
              <a:ext uri="{FF2B5EF4-FFF2-40B4-BE49-F238E27FC236}">
                <a16:creationId xmlns:a16="http://schemas.microsoft.com/office/drawing/2014/main" id="{834C499F-91FC-4D69-8A83-AE45B36FFD2B}"/>
              </a:ext>
            </a:extLst>
          </p:cNvPr>
          <p:cNvSpPr txBox="1"/>
          <p:nvPr/>
        </p:nvSpPr>
        <p:spPr>
          <a:xfrm>
            <a:off x="44184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Bett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2" name="Rectangle: Rounded Corners 21">
            <a:extLst>
              <a:ext uri="{FF2B5EF4-FFF2-40B4-BE49-F238E27FC236}">
                <a16:creationId xmlns:a16="http://schemas.microsoft.com/office/drawing/2014/main" id="{73BC05A3-B7D2-4A00-A98F-332E768C8D5C}"/>
              </a:ext>
            </a:extLst>
          </p:cNvPr>
          <p:cNvSpPr/>
          <p:nvPr/>
        </p:nvSpPr>
        <p:spPr>
          <a:xfrm>
            <a:off x="34786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hlinkClick r:id="" action="ppaction://noaction">
              <a:snd r:embed="rId24" name="2. 2.wav"/>
            </a:hlinkClick>
            <a:extLst>
              <a:ext uri="{FF2B5EF4-FFF2-40B4-BE49-F238E27FC236}">
                <a16:creationId xmlns:a16="http://schemas.microsoft.com/office/drawing/2014/main" id="{C017B8CD-AA1A-4284-9A2C-06E929C97CA1}"/>
              </a:ext>
            </a:extLst>
          </p:cNvPr>
          <p:cNvSpPr txBox="1"/>
          <p:nvPr/>
        </p:nvSpPr>
        <p:spPr>
          <a:xfrm>
            <a:off x="44184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reich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jedoch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einfach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F4CFBBFA-8A0E-4577-AA08-62C363AD351B}"/>
              </a:ext>
            </a:extLst>
          </p:cNvPr>
          <p:cNvSpPr/>
          <p:nvPr/>
        </p:nvSpPr>
        <p:spPr>
          <a:xfrm>
            <a:off x="34786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hlinkClick r:id="" action="ppaction://noaction">
              <a:snd r:embed="rId25" name="2. 3.wav"/>
            </a:hlinkClick>
            <a:extLst>
              <a:ext uri="{FF2B5EF4-FFF2-40B4-BE49-F238E27FC236}">
                <a16:creationId xmlns:a16="http://schemas.microsoft.com/office/drawing/2014/main" id="{18AEB421-BA53-4A1D-82B9-48F55E283A53}"/>
              </a:ext>
            </a:extLst>
          </p:cNvPr>
          <p:cNvSpPr txBox="1"/>
          <p:nvPr/>
        </p:nvSpPr>
        <p:spPr>
          <a:xfrm>
            <a:off x="433026" y="5481305"/>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langsam</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6" name="Picture 25" descr="man thinking">
            <a:hlinkClick r:id="" action="ppaction://noaction">
              <a:snd r:embed="rId5" name="denken_source.wav"/>
            </a:hlinkClick>
            <a:extLst>
              <a:ext uri="{FF2B5EF4-FFF2-40B4-BE49-F238E27FC236}">
                <a16:creationId xmlns:a16="http://schemas.microsoft.com/office/drawing/2014/main" id="{0DFD1AFB-5964-4AB3-80CC-941734DC73A8}"/>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9206" y="3688800"/>
            <a:ext cx="356643" cy="473660"/>
          </a:xfrm>
          <a:prstGeom prst="rect">
            <a:avLst/>
          </a:prstGeom>
        </p:spPr>
      </p:pic>
      <p:graphicFrame>
        <p:nvGraphicFramePr>
          <p:cNvPr id="27" name="Table 18">
            <a:extLst>
              <a:ext uri="{FF2B5EF4-FFF2-40B4-BE49-F238E27FC236}">
                <a16:creationId xmlns:a16="http://schemas.microsoft.com/office/drawing/2014/main" id="{14A0487A-610A-4843-8FDA-9676E6F7B373}"/>
              </a:ext>
            </a:extLst>
          </p:cNvPr>
          <p:cNvGraphicFramePr>
            <a:graphicFrameLocks noGrp="1"/>
          </p:cNvGraphicFramePr>
          <p:nvPr/>
        </p:nvGraphicFramePr>
        <p:xfrm>
          <a:off x="6165102"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a:t>
                      </a:r>
                      <a:r>
                        <a:rPr lang="en-GB" sz="2800" b="1" dirty="0">
                          <a:solidFill>
                            <a:srgbClr val="DAA520"/>
                          </a:solidFill>
                        </a:rPr>
                        <a:t>o</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a:solidFill>
                            <a:srgbClr val="DAA520"/>
                          </a:solidFill>
                        </a:rPr>
                        <a:t>a</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ä</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8" name="Rectangle: Rounded Corners 27">
            <a:extLst>
              <a:ext uri="{FF2B5EF4-FFF2-40B4-BE49-F238E27FC236}">
                <a16:creationId xmlns:a16="http://schemas.microsoft.com/office/drawing/2014/main" id="{5643F9B7-0453-40FF-8EC8-57EDC0335F4B}"/>
              </a:ext>
            </a:extLst>
          </p:cNvPr>
          <p:cNvSpPr/>
          <p:nvPr/>
        </p:nvSpPr>
        <p:spPr>
          <a:xfrm>
            <a:off x="632359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hlinkClick r:id="" action="ppaction://noaction">
              <a:snd r:embed="rId27" name="2. 4.wav"/>
            </a:hlinkClick>
            <a:extLst>
              <a:ext uri="{FF2B5EF4-FFF2-40B4-BE49-F238E27FC236}">
                <a16:creationId xmlns:a16="http://schemas.microsoft.com/office/drawing/2014/main" id="{C249558C-3AD1-4AC1-BF3E-8162816739E4}"/>
              </a:ext>
            </a:extLst>
          </p:cNvPr>
          <p:cNvSpPr txBox="1"/>
          <p:nvPr/>
        </p:nvSpPr>
        <p:spPr>
          <a:xfrm>
            <a:off x="641757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ohne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Rock</a:t>
            </a:r>
          </a:p>
        </p:txBody>
      </p:sp>
      <p:sp>
        <p:nvSpPr>
          <p:cNvPr id="30" name="Rectangle: Rounded Corners 29">
            <a:extLst>
              <a:ext uri="{FF2B5EF4-FFF2-40B4-BE49-F238E27FC236}">
                <a16:creationId xmlns:a16="http://schemas.microsoft.com/office/drawing/2014/main" id="{227792D3-99E3-4819-97DB-47B382EFF542}"/>
              </a:ext>
            </a:extLst>
          </p:cNvPr>
          <p:cNvSpPr/>
          <p:nvPr/>
        </p:nvSpPr>
        <p:spPr>
          <a:xfrm>
            <a:off x="632359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hlinkClick r:id="" action="ppaction://noaction">
              <a:snd r:embed="rId28" name="2. 5.wav"/>
            </a:hlinkClick>
            <a:extLst>
              <a:ext uri="{FF2B5EF4-FFF2-40B4-BE49-F238E27FC236}">
                <a16:creationId xmlns:a16="http://schemas.microsoft.com/office/drawing/2014/main" id="{DB119B5E-271E-412D-A84F-2E9D400C31FC}"/>
              </a:ext>
            </a:extLst>
          </p:cNvPr>
          <p:cNvSpPr txBox="1"/>
          <p:nvPr/>
        </p:nvSpPr>
        <p:spPr>
          <a:xfrm>
            <a:off x="641757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alt – arm – normal</a:t>
            </a:r>
          </a:p>
        </p:txBody>
      </p:sp>
      <p:sp>
        <p:nvSpPr>
          <p:cNvPr id="32" name="Rectangle: Rounded Corners 31">
            <a:extLst>
              <a:ext uri="{FF2B5EF4-FFF2-40B4-BE49-F238E27FC236}">
                <a16:creationId xmlns:a16="http://schemas.microsoft.com/office/drawing/2014/main" id="{3333533A-A1D7-44B8-9935-936112685E65}"/>
              </a:ext>
            </a:extLst>
          </p:cNvPr>
          <p:cNvSpPr/>
          <p:nvPr/>
        </p:nvSpPr>
        <p:spPr>
          <a:xfrm>
            <a:off x="632359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hlinkClick r:id="" action="ppaction://noaction">
              <a:snd r:embed="rId29" name="2. 6.wav"/>
            </a:hlinkClick>
            <a:extLst>
              <a:ext uri="{FF2B5EF4-FFF2-40B4-BE49-F238E27FC236}">
                <a16:creationId xmlns:a16="http://schemas.microsoft.com/office/drawing/2014/main" id="{BFC62039-2210-41EC-A240-4947777E487E}"/>
              </a:ext>
            </a:extLst>
          </p:cNvPr>
          <p:cNvSpPr txBox="1"/>
          <p:nvPr/>
        </p:nvSpPr>
        <p:spPr>
          <a:xfrm>
            <a:off x="6344479" y="5534420"/>
            <a:ext cx="4439256"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hängen</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schnell</a:t>
            </a:r>
          </a:p>
        </p:txBody>
      </p:sp>
      <p:sp>
        <p:nvSpPr>
          <p:cNvPr id="35" name="TextBox 34">
            <a:extLst>
              <a:ext uri="{FF2B5EF4-FFF2-40B4-BE49-F238E27FC236}">
                <a16:creationId xmlns:a16="http://schemas.microsoft.com/office/drawing/2014/main" id="{D0CB4353-31A3-45F8-89BE-1FFAC64B2E5C}"/>
              </a:ext>
            </a:extLst>
          </p:cNvPr>
          <p:cNvSpPr txBox="1"/>
          <p:nvPr/>
        </p:nvSpPr>
        <p:spPr>
          <a:xfrm>
            <a:off x="699097" y="276878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1410E850-5B9D-46AD-867A-41C885B0C4D0}"/>
              </a:ext>
            </a:extLst>
          </p:cNvPr>
          <p:cNvSpPr txBox="1"/>
          <p:nvPr/>
        </p:nvSpPr>
        <p:spPr>
          <a:xfrm>
            <a:off x="2472149" y="2775566"/>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37" name="TextBox 36">
            <a:extLst>
              <a:ext uri="{FF2B5EF4-FFF2-40B4-BE49-F238E27FC236}">
                <a16:creationId xmlns:a16="http://schemas.microsoft.com/office/drawing/2014/main" id="{197C3B69-7618-47F8-8B40-E710D2899C95}"/>
              </a:ext>
            </a:extLst>
          </p:cNvPr>
          <p:cNvSpPr txBox="1"/>
          <p:nvPr/>
        </p:nvSpPr>
        <p:spPr>
          <a:xfrm>
            <a:off x="4265496" y="2763499"/>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5593CA58-61AA-4F82-82E3-EB0E5A7AAB2C}"/>
              </a:ext>
            </a:extLst>
          </p:cNvPr>
          <p:cNvSpPr txBox="1"/>
          <p:nvPr/>
        </p:nvSpPr>
        <p:spPr>
          <a:xfrm>
            <a:off x="6833190" y="2775566"/>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a:t>
            </a:r>
          </a:p>
        </p:txBody>
      </p:sp>
      <p:sp>
        <p:nvSpPr>
          <p:cNvPr id="39" name="TextBox 38">
            <a:extLst>
              <a:ext uri="{FF2B5EF4-FFF2-40B4-BE49-F238E27FC236}">
                <a16:creationId xmlns:a16="http://schemas.microsoft.com/office/drawing/2014/main" id="{9B4B893E-2F78-471F-B240-1F80A657F4FA}"/>
              </a:ext>
            </a:extLst>
          </p:cNvPr>
          <p:cNvSpPr txBox="1"/>
          <p:nvPr/>
        </p:nvSpPr>
        <p:spPr>
          <a:xfrm>
            <a:off x="8622145" y="275431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kalt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0345FD5C-F866-483B-8631-3081757BD3D4}"/>
              </a:ext>
            </a:extLst>
          </p:cNvPr>
          <p:cNvSpPr txBox="1"/>
          <p:nvPr/>
        </p:nvSpPr>
        <p:spPr>
          <a:xfrm>
            <a:off x="10305002" y="275431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lächeln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7D5A9DCE-FE93-4A7B-9ED8-265FB200C87A}"/>
              </a:ext>
            </a:extLst>
          </p:cNvPr>
          <p:cNvSpPr txBox="1"/>
          <p:nvPr/>
        </p:nvSpPr>
        <p:spPr>
          <a:xfrm>
            <a:off x="5663418" y="4005641"/>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pic>
        <p:nvPicPr>
          <p:cNvPr id="42" name="Picture 41" descr="boy pointing to himself, next to two other people ">
            <a:hlinkClick r:id="" action="ppaction://noaction">
              <a:snd r:embed="rId8" name="ich_source.wav"/>
            </a:hlinkClick>
            <a:extLst>
              <a:ext uri="{FF2B5EF4-FFF2-40B4-BE49-F238E27FC236}">
                <a16:creationId xmlns:a16="http://schemas.microsoft.com/office/drawing/2014/main" id="{81B257C2-512C-4FB8-8DE3-1A6AEF47B614}"/>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973156" y="4577839"/>
            <a:ext cx="427164" cy="293246"/>
          </a:xfrm>
          <a:prstGeom prst="rect">
            <a:avLst/>
          </a:prstGeom>
        </p:spPr>
      </p:pic>
      <p:pic>
        <p:nvPicPr>
          <p:cNvPr id="43" name="Picture 42" descr="man pointing a finger with an exclamation mark">
            <a:hlinkClick r:id="" action="ppaction://noaction">
              <a:snd r:embed="rId11" name="sollen_source.wav"/>
            </a:hlinkClick>
            <a:extLst>
              <a:ext uri="{FF2B5EF4-FFF2-40B4-BE49-F238E27FC236}">
                <a16:creationId xmlns:a16="http://schemas.microsoft.com/office/drawing/2014/main" id="{88A5CCC7-E74F-48C5-AD99-60E9CD008CB7}"/>
              </a:ext>
            </a:extLst>
          </p:cNvPr>
          <p:cNvPicPr>
            <a:picLocks noChangeAspect="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5056482" y="5239988"/>
            <a:ext cx="344026" cy="393624"/>
          </a:xfrm>
          <a:prstGeom prst="rect">
            <a:avLst/>
          </a:prstGeom>
        </p:spPr>
      </p:pic>
      <p:pic>
        <p:nvPicPr>
          <p:cNvPr id="44" name="Picture 43" descr="girl searching">
            <a:hlinkClick r:id="" action="ppaction://noaction">
              <a:snd r:embed="rId15" name="wo_source.wav"/>
            </a:hlinkClick>
            <a:extLst>
              <a:ext uri="{FF2B5EF4-FFF2-40B4-BE49-F238E27FC236}">
                <a16:creationId xmlns:a16="http://schemas.microsoft.com/office/drawing/2014/main" id="{D3FBBF66-F32C-4052-9E9E-23C9172079E7}"/>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897508" y="3840393"/>
            <a:ext cx="378918" cy="322067"/>
          </a:xfrm>
          <a:prstGeom prst="rect">
            <a:avLst/>
          </a:prstGeom>
        </p:spPr>
      </p:pic>
      <p:pic>
        <p:nvPicPr>
          <p:cNvPr id="45" name="Picture 44" descr="cold penguin">
            <a:hlinkClick r:id="" action="ppaction://noaction">
              <a:snd r:embed="rId17" name="kalt_source.wav"/>
            </a:hlinkClick>
            <a:extLst>
              <a:ext uri="{FF2B5EF4-FFF2-40B4-BE49-F238E27FC236}">
                <a16:creationId xmlns:a16="http://schemas.microsoft.com/office/drawing/2014/main" id="{FCB55FCA-941B-48AA-AA03-5E5CC6AAF100}"/>
              </a:ext>
            </a:extLst>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77529" y="4559639"/>
            <a:ext cx="256390" cy="402135"/>
          </a:xfrm>
          <a:prstGeom prst="rect">
            <a:avLst/>
          </a:prstGeom>
        </p:spPr>
      </p:pic>
      <p:pic>
        <p:nvPicPr>
          <p:cNvPr id="46" name="Picture 45" descr="boy with big smile">
            <a:hlinkClick r:id="" action="ppaction://noaction">
              <a:snd r:embed="rId20" name="lacheln.wav"/>
            </a:hlinkClick>
            <a:extLst>
              <a:ext uri="{FF2B5EF4-FFF2-40B4-BE49-F238E27FC236}">
                <a16:creationId xmlns:a16="http://schemas.microsoft.com/office/drawing/2014/main" id="{870783A0-61B8-436A-84EC-93B9A1EAFFF3}"/>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2230" y="5247224"/>
            <a:ext cx="321020" cy="321020"/>
          </a:xfrm>
          <a:prstGeom prst="rect">
            <a:avLst/>
          </a:prstGeom>
        </p:spPr>
      </p:pic>
      <p:sp>
        <p:nvSpPr>
          <p:cNvPr id="47" name="TextBox 46">
            <a:extLst>
              <a:ext uri="{FF2B5EF4-FFF2-40B4-BE49-F238E27FC236}">
                <a16:creationId xmlns:a16="http://schemas.microsoft.com/office/drawing/2014/main" id="{E3428459-408F-4248-9500-284C7A5179D0}"/>
              </a:ext>
            </a:extLst>
          </p:cNvPr>
          <p:cNvSpPr txBox="1"/>
          <p:nvPr/>
        </p:nvSpPr>
        <p:spPr>
          <a:xfrm>
            <a:off x="5659875"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48" name="TextBox 47">
            <a:extLst>
              <a:ext uri="{FF2B5EF4-FFF2-40B4-BE49-F238E27FC236}">
                <a16:creationId xmlns:a16="http://schemas.microsoft.com/office/drawing/2014/main" id="{3A380EB5-97EA-420D-9E8A-2633D91BF895}"/>
              </a:ext>
            </a:extLst>
          </p:cNvPr>
          <p:cNvSpPr txBox="1"/>
          <p:nvPr/>
        </p:nvSpPr>
        <p:spPr>
          <a:xfrm>
            <a:off x="5675856" y="53928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9" name="TextBox 48">
            <a:extLst>
              <a:ext uri="{FF2B5EF4-FFF2-40B4-BE49-F238E27FC236}">
                <a16:creationId xmlns:a16="http://schemas.microsoft.com/office/drawing/2014/main" id="{B045E5E3-EB43-4956-BAB2-53BD4D7490DE}"/>
              </a:ext>
            </a:extLst>
          </p:cNvPr>
          <p:cNvSpPr txBox="1"/>
          <p:nvPr/>
        </p:nvSpPr>
        <p:spPr>
          <a:xfrm>
            <a:off x="11612093" y="40109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50" name="TextBox 49">
            <a:extLst>
              <a:ext uri="{FF2B5EF4-FFF2-40B4-BE49-F238E27FC236}">
                <a16:creationId xmlns:a16="http://schemas.microsoft.com/office/drawing/2014/main" id="{4B9F862F-3BA1-42A5-BE17-BB3FBA15562B}"/>
              </a:ext>
            </a:extLst>
          </p:cNvPr>
          <p:cNvSpPr txBox="1"/>
          <p:nvPr/>
        </p:nvSpPr>
        <p:spPr>
          <a:xfrm>
            <a:off x="11612093"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51" name="TextBox 50">
            <a:extLst>
              <a:ext uri="{FF2B5EF4-FFF2-40B4-BE49-F238E27FC236}">
                <a16:creationId xmlns:a16="http://schemas.microsoft.com/office/drawing/2014/main" id="{273B3F23-890B-4B0A-8773-53BC2A795E73}"/>
              </a:ext>
            </a:extLst>
          </p:cNvPr>
          <p:cNvSpPr txBox="1"/>
          <p:nvPr/>
        </p:nvSpPr>
        <p:spPr>
          <a:xfrm>
            <a:off x="11594575" y="5411310"/>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52" name="Rectangle: Rounded Corners 51">
            <a:extLst>
              <a:ext uri="{FF2B5EF4-FFF2-40B4-BE49-F238E27FC236}">
                <a16:creationId xmlns:a16="http://schemas.microsoft.com/office/drawing/2014/main" id="{A3B26088-50F4-4D41-B549-23EC607A01D8}"/>
              </a:ext>
            </a:extLst>
          </p:cNvPr>
          <p:cNvSpPr/>
          <p:nvPr/>
        </p:nvSpPr>
        <p:spPr>
          <a:xfrm>
            <a:off x="912864" y="4067196"/>
            <a:ext cx="2002864"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Rounded Corners 52">
            <a:extLst>
              <a:ext uri="{FF2B5EF4-FFF2-40B4-BE49-F238E27FC236}">
                <a16:creationId xmlns:a16="http://schemas.microsoft.com/office/drawing/2014/main" id="{F9E7BDFB-58AD-4546-AD7C-C67636EE8451}"/>
              </a:ext>
            </a:extLst>
          </p:cNvPr>
          <p:cNvSpPr/>
          <p:nvPr/>
        </p:nvSpPr>
        <p:spPr>
          <a:xfrm>
            <a:off x="356773" y="4824759"/>
            <a:ext cx="1136699"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AEECCCEB-D42C-4AC5-AC8B-1201F59007D3}"/>
              </a:ext>
            </a:extLst>
          </p:cNvPr>
          <p:cNvSpPr/>
          <p:nvPr/>
        </p:nvSpPr>
        <p:spPr>
          <a:xfrm>
            <a:off x="363924" y="5497737"/>
            <a:ext cx="307594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Rounded Corners 54">
            <a:extLst>
              <a:ext uri="{FF2B5EF4-FFF2-40B4-BE49-F238E27FC236}">
                <a16:creationId xmlns:a16="http://schemas.microsoft.com/office/drawing/2014/main" id="{31FFB19B-FB95-43E3-85D4-BEAE310DC337}"/>
              </a:ext>
            </a:extLst>
          </p:cNvPr>
          <p:cNvSpPr/>
          <p:nvPr/>
        </p:nvSpPr>
        <p:spPr>
          <a:xfrm>
            <a:off x="6337203" y="4058465"/>
            <a:ext cx="3047870"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Rounded Corners 55">
            <a:extLst>
              <a:ext uri="{FF2B5EF4-FFF2-40B4-BE49-F238E27FC236}">
                <a16:creationId xmlns:a16="http://schemas.microsoft.com/office/drawing/2014/main" id="{108B1F3B-B77A-4C77-8CC6-D9A64427EB6E}"/>
              </a:ext>
            </a:extLst>
          </p:cNvPr>
          <p:cNvSpPr/>
          <p:nvPr/>
        </p:nvSpPr>
        <p:spPr>
          <a:xfrm>
            <a:off x="6947871" y="4820877"/>
            <a:ext cx="69513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Rounded Corners 56">
            <a:extLst>
              <a:ext uri="{FF2B5EF4-FFF2-40B4-BE49-F238E27FC236}">
                <a16:creationId xmlns:a16="http://schemas.microsoft.com/office/drawing/2014/main" id="{5AA64F01-5119-4343-9629-CF98235AB85A}"/>
              </a:ext>
            </a:extLst>
          </p:cNvPr>
          <p:cNvSpPr/>
          <p:nvPr/>
        </p:nvSpPr>
        <p:spPr>
          <a:xfrm>
            <a:off x="6343764" y="5497737"/>
            <a:ext cx="148233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Rounded Corners 57">
            <a:extLst>
              <a:ext uri="{FF2B5EF4-FFF2-40B4-BE49-F238E27FC236}">
                <a16:creationId xmlns:a16="http://schemas.microsoft.com/office/drawing/2014/main" id="{D0CDB627-FED7-4C57-9EEB-B65F9AF02FE4}"/>
              </a:ext>
            </a:extLst>
          </p:cNvPr>
          <p:cNvSpPr/>
          <p:nvPr/>
        </p:nvSpPr>
        <p:spPr>
          <a:xfrm>
            <a:off x="9494932" y="5497737"/>
            <a:ext cx="1288801"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p:bldP spid="22" grpId="0" animBg="1"/>
      <p:bldP spid="23" grpId="0"/>
      <p:bldP spid="24" grpId="0" animBg="1"/>
      <p:bldP spid="25" grpId="0"/>
      <p:bldP spid="28" grpId="0" animBg="1"/>
      <p:bldP spid="29" grpId="0"/>
      <p:bldP spid="30" grpId="0" animBg="1"/>
      <p:bldP spid="31" grpId="0"/>
      <p:bldP spid="32" grpId="0" animBg="1"/>
      <p:bldP spid="33" grpId="0"/>
      <p:bldP spid="35" grpId="0"/>
      <p:bldP spid="36" grpId="0"/>
      <p:bldP spid="37" grpId="0"/>
      <p:bldP spid="38" grpId="0"/>
      <p:bldP spid="39" grpId="0"/>
      <p:bldP spid="40" grpId="0"/>
      <p:bldP spid="41" grpId="0"/>
      <p:bldP spid="47" grpId="0"/>
      <p:bldP spid="48" grpId="0"/>
      <p:bldP spid="49" grpId="0"/>
      <p:bldP spid="50" grpId="0"/>
      <p:bldP spid="51" grpId="0"/>
      <p:bldP spid="52" grpId="0" animBg="1"/>
      <p:bldP spid="53" grpId="0" animBg="1"/>
      <p:bldP spid="54" grpId="0" animBg="1"/>
      <p:bldP spid="55" grpId="0" animBg="1"/>
      <p:bldP spid="56" grpId="0" animBg="1"/>
      <p:bldP spid="57" grpId="0" animBg="1"/>
      <p:bldP spid="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T2.1 Week 3 Slides </a:t>
            </a:r>
            <a:r>
              <a:rPr lang="en-US" sz="5400" dirty="0">
                <a:solidFill>
                  <a:srgbClr val="4472C4">
                    <a:lumMod val="50000"/>
                  </a:srgbClr>
                </a:solidFill>
                <a:latin typeface="Century Gothic" panose="020F0302020204030204"/>
              </a:rPr>
              <a:t>5</a:t>
            </a: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Tree>
    <p:extLst>
      <p:ext uri="{BB962C8B-B14F-4D97-AF65-F5344CB8AC3E}">
        <p14:creationId xmlns:p14="http://schemas.microsoft.com/office/powerpoint/2010/main" val="3475810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19742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-s- </a:t>
            </a:r>
            <a:r>
              <a:rPr lang="en-GB" sz="3600" b="1" dirty="0" err="1">
                <a:solidFill>
                  <a:schemeClr val="bg1"/>
                </a:solidFill>
              </a:rPr>
              <a:t>oder</a:t>
            </a:r>
            <a:r>
              <a:rPr lang="en-GB" sz="3600" b="1" dirty="0">
                <a:solidFill>
                  <a:schemeClr val="bg1"/>
                </a:solidFill>
              </a:rPr>
              <a:t> -z-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19412" y="247046"/>
            <a:ext cx="12379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108919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in German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at the start or in the middle of words usually sounds like the English ‘</a:t>
            </a:r>
            <a:r>
              <a:rPr lang="en-US" sz="2400" b="1" dirty="0">
                <a:solidFill>
                  <a:srgbClr val="4472C4">
                    <a:lumMod val="50000"/>
                  </a:srgbClr>
                </a:solidFill>
                <a:latin typeface="Century Gothic" panose="020F0302020204030204"/>
              </a:rPr>
              <a:t>z</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E81938E5-3C5E-421A-8DE9-7B845CAB1A7A}"/>
              </a:ext>
            </a:extLst>
          </p:cNvPr>
          <p:cNvSpPr/>
          <p:nvPr/>
        </p:nvSpPr>
        <p:spPr>
          <a:xfrm>
            <a:off x="219574" y="4259132"/>
            <a:ext cx="1019427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DE617A19-CA42-4369-B2CD-BEFBBAE8EF71}"/>
              </a:ext>
            </a:extLst>
          </p:cNvPr>
          <p:cNvSpPr/>
          <p:nvPr/>
        </p:nvSpPr>
        <p:spPr>
          <a:xfrm>
            <a:off x="180000" y="4144912"/>
            <a:ext cx="932018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German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always sounds like the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the end of ‘boo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5EEB516F-D5CC-4AFD-8AC1-657AD4889C92}"/>
              </a:ext>
            </a:extLst>
          </p:cNvPr>
          <p:cNvSpPr/>
          <p:nvPr/>
        </p:nvSpPr>
        <p:spPr>
          <a:xfrm>
            <a:off x="275011" y="2328017"/>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a:t>
            </a:r>
            <a:r>
              <a:rPr lang="en-GB" sz="2400" dirty="0" err="1">
                <a:solidFill>
                  <a:srgbClr val="115076"/>
                </a:solidFill>
                <a:latin typeface="Century Gothic" panose="020F0302020204030204"/>
              </a:rPr>
              <a:t>ehen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FF6B28B6-9B79-4A6E-B12B-FFC3471CE2B6}"/>
              </a:ext>
            </a:extLst>
          </p:cNvPr>
          <p:cNvSpPr/>
          <p:nvPr/>
        </p:nvSpPr>
        <p:spPr>
          <a:xfrm>
            <a:off x="1966042" y="2315948"/>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a:t>
            </a:r>
            <a:r>
              <a:rPr lang="en-GB" sz="2400" dirty="0" err="1">
                <a:solidFill>
                  <a:srgbClr val="115076"/>
                </a:solidFill>
                <a:latin typeface="Century Gothic" panose="020F0302020204030204"/>
              </a:rPr>
              <a:t>eite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FA4F0FC1-9296-4AFA-9EA5-C685BD58D969}"/>
              </a:ext>
            </a:extLst>
          </p:cNvPr>
          <p:cNvSpPr/>
          <p:nvPr/>
        </p:nvSpPr>
        <p:spPr>
          <a:xfrm>
            <a:off x="3657073" y="2315947"/>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N</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FB74B851-238F-4D95-9590-4C324773ABF2}"/>
              </a:ext>
            </a:extLst>
          </p:cNvPr>
          <p:cNvSpPr/>
          <p:nvPr/>
        </p:nvSpPr>
        <p:spPr>
          <a:xfrm>
            <a:off x="5483015" y="2315946"/>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r>
              <a:rPr lang="en-GB" sz="2400" dirty="0" err="1">
                <a:solidFill>
                  <a:srgbClr val="115076"/>
                </a:solidFill>
                <a:latin typeface="Century Gothic" panose="020F0302020204030204"/>
              </a:rPr>
              <a:t>icht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35AADCC8-DCBF-4453-979E-E8956EAFF1E0}"/>
              </a:ext>
            </a:extLst>
          </p:cNvPr>
          <p:cNvSpPr/>
          <p:nvPr/>
        </p:nvSpPr>
        <p:spPr>
          <a:xfrm>
            <a:off x="249715" y="4728968"/>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Z</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immer</a:t>
            </a:r>
          </a:p>
        </p:txBody>
      </p:sp>
      <p:sp>
        <p:nvSpPr>
          <p:cNvPr id="18" name="Rectangle: Rounded Corners 17">
            <a:extLst>
              <a:ext uri="{FF2B5EF4-FFF2-40B4-BE49-F238E27FC236}">
                <a16:creationId xmlns:a16="http://schemas.microsoft.com/office/drawing/2014/main" id="{C0BA91E0-F40F-441B-A879-5693B894DCC0}"/>
              </a:ext>
            </a:extLst>
          </p:cNvPr>
          <p:cNvSpPr/>
          <p:nvPr/>
        </p:nvSpPr>
        <p:spPr>
          <a:xfrm>
            <a:off x="1940746" y="4716899"/>
            <a:ext cx="1424438"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schwar</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z</a:t>
            </a:r>
          </a:p>
        </p:txBody>
      </p:sp>
      <p:sp>
        <p:nvSpPr>
          <p:cNvPr id="19" name="Rectangle: Rounded Corners 18">
            <a:extLst>
              <a:ext uri="{FF2B5EF4-FFF2-40B4-BE49-F238E27FC236}">
                <a16:creationId xmlns:a16="http://schemas.microsoft.com/office/drawing/2014/main" id="{72BA93BB-C59D-4906-BDB4-AAEE9BCB2D30}"/>
              </a:ext>
            </a:extLst>
          </p:cNvPr>
          <p:cNvSpPr/>
          <p:nvPr/>
        </p:nvSpPr>
        <p:spPr>
          <a:xfrm>
            <a:off x="3631777" y="4716898"/>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set</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z</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3971E27F-CBA1-41EE-BDC1-9B6A91C349ED}"/>
              </a:ext>
            </a:extLst>
          </p:cNvPr>
          <p:cNvSpPr/>
          <p:nvPr/>
        </p:nvSpPr>
        <p:spPr>
          <a:xfrm>
            <a:off x="5483015" y="4706892"/>
            <a:ext cx="208138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Schlag</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z</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eug</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Speech Bubble: Rectangle with Corners Rounded 29">
            <a:extLst>
              <a:ext uri="{FF2B5EF4-FFF2-40B4-BE49-F238E27FC236}">
                <a16:creationId xmlns:a16="http://schemas.microsoft.com/office/drawing/2014/main" id="{2B4352FB-5275-4DC2-A624-3E08C56C09D5}"/>
              </a:ext>
            </a:extLst>
          </p:cNvPr>
          <p:cNvSpPr/>
          <p:nvPr/>
        </p:nvSpPr>
        <p:spPr>
          <a:xfrm>
            <a:off x="8345454" y="4728968"/>
            <a:ext cx="2926814" cy="1400567"/>
          </a:xfrm>
          <a:prstGeom prst="wedgeRoundRectCallout">
            <a:avLst>
              <a:gd name="adj1" fmla="val -70073"/>
              <a:gd name="adj2" fmla="val 1131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prstClr val="white"/>
                </a:solidFill>
                <a:latin typeface="Century Gothic" panose="020F0302020204030204"/>
              </a:rPr>
              <a:t>No English words start with this sound, so it’s one we need to practise.</a:t>
            </a:r>
            <a:endParaRPr kumimoji="0" lang="en-GB" sz="2000" i="0" u="none" strike="noStrike" kern="1200" cap="none" spc="0" normalizeH="0" baseline="0" noProof="0" dirty="0">
              <a:ln>
                <a:noFill/>
              </a:ln>
              <a:solidFill>
                <a:prstClr val="white"/>
              </a:solidFill>
              <a:effectLst/>
              <a:uLnTx/>
              <a:uFillTx/>
              <a:latin typeface="Century Gothic" panose="020F0302020204030204"/>
            </a:endParaRPr>
          </a:p>
        </p:txBody>
      </p:sp>
      <p:sp>
        <p:nvSpPr>
          <p:cNvPr id="31" name="Rectangle: Rounded Corners 30">
            <a:extLst>
              <a:ext uri="{FF2B5EF4-FFF2-40B4-BE49-F238E27FC236}">
                <a16:creationId xmlns:a16="http://schemas.microsoft.com/office/drawing/2014/main" id="{57A92627-6135-4327-9231-805C65E9AFBD}"/>
              </a:ext>
            </a:extLst>
          </p:cNvPr>
          <p:cNvSpPr/>
          <p:nvPr/>
        </p:nvSpPr>
        <p:spPr>
          <a:xfrm>
            <a:off x="7308956" y="2328016"/>
            <a:ext cx="1517861"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lang</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r>
              <a:rPr lang="en-GB" sz="2400" dirty="0">
                <a:solidFill>
                  <a:srgbClr val="115076"/>
                </a:solidFill>
                <a:latin typeface="Century Gothic" panose="020F0302020204030204"/>
              </a:rPr>
              <a:t>am</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CA615495-F2C5-4ECC-836B-D0A0ACB6FE4C}"/>
              </a:ext>
            </a:extLst>
          </p:cNvPr>
          <p:cNvSpPr txBox="1"/>
          <p:nvPr/>
        </p:nvSpPr>
        <p:spPr>
          <a:xfrm>
            <a:off x="193926" y="3013501"/>
            <a:ext cx="1089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Exceptions are usually (or were originally)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compound words: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4AD62034-1197-45DA-BFF7-16471CDC899A}"/>
              </a:ext>
            </a:extLst>
          </p:cNvPr>
          <p:cNvSpPr/>
          <p:nvPr/>
        </p:nvSpPr>
        <p:spPr>
          <a:xfrm>
            <a:off x="785135" y="3565418"/>
            <a:ext cx="1517861"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a:t>
            </a:r>
            <a:r>
              <a:rPr lang="en-GB" sz="2400" dirty="0" err="1">
                <a:solidFill>
                  <a:srgbClr val="115076"/>
                </a:solidFill>
                <a:latin typeface="Century Gothic" panose="020F0302020204030204"/>
              </a:rPr>
              <a:t>halb</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66E41351-F087-4E71-A515-C2D35B41D542}"/>
              </a:ext>
            </a:extLst>
          </p:cNvPr>
          <p:cNvSpPr/>
          <p:nvPr/>
        </p:nvSpPr>
        <p:spPr>
          <a:xfrm>
            <a:off x="2652965" y="3564938"/>
            <a:ext cx="2238524"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Bunde</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r>
              <a:rPr lang="en-GB" sz="2400" dirty="0">
                <a:solidFill>
                  <a:srgbClr val="115076"/>
                </a:solidFill>
                <a:latin typeface="Century Gothic" panose="020F0302020204030204"/>
              </a:rPr>
              <a:t>land</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8" name="Picture 7" descr="Map&#10;&#10;Description automatically generated">
            <a:extLst>
              <a:ext uri="{FF2B5EF4-FFF2-40B4-BE49-F238E27FC236}">
                <a16:creationId xmlns:a16="http://schemas.microsoft.com/office/drawing/2014/main" id="{86987533-588B-4410-ACA3-FA5DF91551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759" y="1519901"/>
            <a:ext cx="2081382" cy="2908482"/>
          </a:xfrm>
          <a:prstGeom prst="rect">
            <a:avLst/>
          </a:prstGeom>
        </p:spPr>
      </p:pic>
      <p:sp>
        <p:nvSpPr>
          <p:cNvPr id="23" name="Speech Bubble: Rectangle with Corners Rounded 22">
            <a:extLst>
              <a:ext uri="{FF2B5EF4-FFF2-40B4-BE49-F238E27FC236}">
                <a16:creationId xmlns:a16="http://schemas.microsoft.com/office/drawing/2014/main" id="{B7B6149B-BB5A-4696-B3C1-B17E024B8DAC}"/>
              </a:ext>
            </a:extLst>
          </p:cNvPr>
          <p:cNvSpPr/>
          <p:nvPr/>
        </p:nvSpPr>
        <p:spPr>
          <a:xfrm>
            <a:off x="6095999" y="219093"/>
            <a:ext cx="3712861" cy="1026749"/>
          </a:xfrm>
          <a:prstGeom prst="wedgeRoundRectCallout">
            <a:avLst>
              <a:gd name="adj1" fmla="val 82046"/>
              <a:gd name="adj2" fmla="val 7827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F0302020204030204"/>
              </a:rPr>
              <a:t>Bundesland</a:t>
            </a:r>
            <a:r>
              <a:rPr lang="en-GB" sz="2000" b="1" dirty="0">
                <a:solidFill>
                  <a:prstClr val="white"/>
                </a:solidFill>
                <a:latin typeface="Century Gothic" panose="020F0302020204030204"/>
              </a:rPr>
              <a:t> </a:t>
            </a:r>
            <a:r>
              <a:rPr lang="en-GB" sz="2000" dirty="0">
                <a:solidFill>
                  <a:prstClr val="white"/>
                </a:solidFill>
                <a:latin typeface="Century Gothic" panose="020F0302020204030204"/>
              </a:rPr>
              <a:t>means state or province. There are 16 </a:t>
            </a:r>
            <a:r>
              <a:rPr lang="en-GB" sz="2000" b="1" dirty="0" err="1">
                <a:solidFill>
                  <a:prstClr val="white"/>
                </a:solidFill>
                <a:latin typeface="Century Gothic" panose="020F0302020204030204"/>
              </a:rPr>
              <a:t>Bundesländer</a:t>
            </a:r>
            <a:r>
              <a:rPr lang="en-GB" sz="2000" b="1" dirty="0">
                <a:solidFill>
                  <a:prstClr val="white"/>
                </a:solidFill>
                <a:latin typeface="Century Gothic" panose="020F0302020204030204"/>
              </a:rPr>
              <a:t> </a:t>
            </a:r>
            <a:r>
              <a:rPr lang="en-GB" sz="2000" dirty="0">
                <a:solidFill>
                  <a:prstClr val="white"/>
                </a:solidFill>
                <a:latin typeface="Century Gothic" panose="020F0302020204030204"/>
              </a:rPr>
              <a:t>in Germany. </a:t>
            </a:r>
            <a:endParaRPr kumimoji="0" lang="en-GB" sz="2000" i="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421894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13" grpId="0" animBg="1"/>
      <p:bldP spid="14" grpId="0" animBg="1"/>
      <p:bldP spid="15" grpId="0" animBg="1"/>
      <p:bldP spid="17" grpId="0" animBg="1"/>
      <p:bldP spid="18" grpId="0" animBg="1"/>
      <p:bldP spid="19" grpId="0" animBg="1"/>
      <p:bldP spid="20" grpId="0" animBg="1"/>
      <p:bldP spid="30" grpId="0" animBg="1"/>
      <p:bldP spid="31" grpId="0" animBg="1"/>
      <p:bldP spid="32" grpId="0"/>
      <p:bldP spid="33" grpId="0" animBg="1"/>
      <p:bldP spid="34"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87122" cy="869950"/>
          </a:xfrm>
          <a:prstGeom prst="rect">
            <a:avLst/>
          </a:prstGeom>
        </p:spPr>
      </p:pic>
      <p:sp>
        <p:nvSpPr>
          <p:cNvPr id="4" name="Title 3"/>
          <p:cNvSpPr>
            <a:spLocks noGrp="1"/>
          </p:cNvSpPr>
          <p:nvPr>
            <p:ph type="title"/>
          </p:nvPr>
        </p:nvSpPr>
        <p:spPr>
          <a:xfrm>
            <a:off x="0" y="294041"/>
            <a:ext cx="5218771" cy="707849"/>
          </a:xfrm>
        </p:spPr>
        <p:txBody>
          <a:bodyPr>
            <a:normAutofit/>
          </a:bodyPr>
          <a:lstStyle/>
          <a:p>
            <a:r>
              <a:rPr lang="en-GB" sz="3600" b="1" dirty="0">
                <a:solidFill>
                  <a:schemeClr val="bg1"/>
                </a:solidFill>
              </a:rPr>
              <a:t>Murder-Mystery-Party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359C302-ACFD-410A-9C7E-943A72563E53}"/>
              </a:ext>
            </a:extLst>
          </p:cNvPr>
          <p:cNvSpPr txBox="1"/>
          <p:nvPr/>
        </p:nvSpPr>
        <p:spPr>
          <a:xfrm>
            <a:off x="0" y="1302490"/>
            <a:ext cx="49957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Wer sitzt wo? Mutti sagt wo die Gäste sitzen sollen. Schreib die Namen.  </a:t>
            </a:r>
          </a:p>
        </p:txBody>
      </p:sp>
      <p:sp>
        <p:nvSpPr>
          <p:cNvPr id="22" name="TextBox 21">
            <a:extLst>
              <a:ext uri="{FF2B5EF4-FFF2-40B4-BE49-F238E27FC236}">
                <a16:creationId xmlns:a16="http://schemas.microsoft.com/office/drawing/2014/main" id="{CF438503-FBE0-4B95-B12D-73550B3C3684}"/>
              </a:ext>
            </a:extLst>
          </p:cNvPr>
          <p:cNvSpPr txBox="1"/>
          <p:nvPr/>
        </p:nvSpPr>
        <p:spPr>
          <a:xfrm>
            <a:off x="5896351" y="306188"/>
            <a:ext cx="1416882"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Simon Siebold</a:t>
            </a:r>
          </a:p>
        </p:txBody>
      </p:sp>
      <p:sp>
        <p:nvSpPr>
          <p:cNvPr id="23" name="Rectangle: Rounded Corners 22">
            <a:extLst>
              <a:ext uri="{FF2B5EF4-FFF2-40B4-BE49-F238E27FC236}">
                <a16:creationId xmlns:a16="http://schemas.microsoft.com/office/drawing/2014/main" id="{6421406E-50E3-4571-8DFC-E986324CDD21}"/>
              </a:ext>
            </a:extLst>
          </p:cNvPr>
          <p:cNvSpPr/>
          <p:nvPr/>
        </p:nvSpPr>
        <p:spPr>
          <a:xfrm>
            <a:off x="6123373" y="320735"/>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25" name="Rectangle: Rounded Corners 24">
            <a:extLst>
              <a:ext uri="{FF2B5EF4-FFF2-40B4-BE49-F238E27FC236}">
                <a16:creationId xmlns:a16="http://schemas.microsoft.com/office/drawing/2014/main" id="{C06CFF81-10CF-4E99-BD73-02811D9A1F35}"/>
              </a:ext>
            </a:extLst>
          </p:cNvPr>
          <p:cNvSpPr/>
          <p:nvPr/>
        </p:nvSpPr>
        <p:spPr>
          <a:xfrm>
            <a:off x="5986291" y="683564"/>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26" name="Action Button: Custom 16">
            <a:hlinkClick r:id="" action="ppaction://noaction" highlightClick="1">
              <a:snd r:embed="rId4" name="9.2.1.3 Slide 6 1.wav"/>
            </a:hlinkClick>
            <a:extLst>
              <a:ext uri="{FF2B5EF4-FFF2-40B4-BE49-F238E27FC236}">
                <a16:creationId xmlns:a16="http://schemas.microsoft.com/office/drawing/2014/main" id="{E2CB1E32-ACE7-473E-B38D-2B808D59E6B5}"/>
              </a:ext>
            </a:extLst>
          </p:cNvPr>
          <p:cNvSpPr/>
          <p:nvPr/>
        </p:nvSpPr>
        <p:spPr>
          <a:xfrm>
            <a:off x="5358283" y="3030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TextBox 23">
            <a:extLst>
              <a:ext uri="{FF2B5EF4-FFF2-40B4-BE49-F238E27FC236}">
                <a16:creationId xmlns:a16="http://schemas.microsoft.com/office/drawing/2014/main" id="{F2F12ADA-5CBA-4CF8-9D6E-E6CDBAD19AAE}"/>
              </a:ext>
            </a:extLst>
          </p:cNvPr>
          <p:cNvSpPr txBox="1"/>
          <p:nvPr/>
        </p:nvSpPr>
        <p:spPr>
          <a:xfrm>
            <a:off x="5386234" y="1416741"/>
            <a:ext cx="1356571"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Sonja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Zender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Action Button: Custom 16">
            <a:hlinkClick r:id="" action="ppaction://noaction" highlightClick="1">
              <a:snd r:embed="rId5" name="9.2.1.3 Slide 6 2.wav"/>
            </a:hlinkClick>
            <a:extLst>
              <a:ext uri="{FF2B5EF4-FFF2-40B4-BE49-F238E27FC236}">
                <a16:creationId xmlns:a16="http://schemas.microsoft.com/office/drawing/2014/main" id="{B70C6903-7A82-4B13-B0C8-FCC5675A3314}"/>
              </a:ext>
            </a:extLst>
          </p:cNvPr>
          <p:cNvSpPr/>
          <p:nvPr/>
        </p:nvSpPr>
        <p:spPr>
          <a:xfrm>
            <a:off x="4859819" y="144093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Rectangle: Rounded Corners 27">
            <a:extLst>
              <a:ext uri="{FF2B5EF4-FFF2-40B4-BE49-F238E27FC236}">
                <a16:creationId xmlns:a16="http://schemas.microsoft.com/office/drawing/2014/main" id="{891220AE-1442-4155-B4E7-6C52AB937777}"/>
              </a:ext>
            </a:extLst>
          </p:cNvPr>
          <p:cNvSpPr/>
          <p:nvPr/>
        </p:nvSpPr>
        <p:spPr>
          <a:xfrm>
            <a:off x="5500025" y="1747839"/>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29" name="Rectangle: Rounded Corners 28">
            <a:extLst>
              <a:ext uri="{FF2B5EF4-FFF2-40B4-BE49-F238E27FC236}">
                <a16:creationId xmlns:a16="http://schemas.microsoft.com/office/drawing/2014/main" id="{53583BEE-2E15-47E2-8C29-475C45ECE08A}"/>
              </a:ext>
            </a:extLst>
          </p:cNvPr>
          <p:cNvSpPr/>
          <p:nvPr/>
        </p:nvSpPr>
        <p:spPr>
          <a:xfrm>
            <a:off x="5613575" y="1516954"/>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34" name="TextBox 33">
            <a:extLst>
              <a:ext uri="{FF2B5EF4-FFF2-40B4-BE49-F238E27FC236}">
                <a16:creationId xmlns:a16="http://schemas.microsoft.com/office/drawing/2014/main" id="{256DA643-6721-42E2-B00F-F473CD17D215}"/>
              </a:ext>
            </a:extLst>
          </p:cNvPr>
          <p:cNvSpPr txBox="1"/>
          <p:nvPr/>
        </p:nvSpPr>
        <p:spPr>
          <a:xfrm>
            <a:off x="10531640" y="1486634"/>
            <a:ext cx="1528556"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Zino</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Sprenger</a:t>
            </a:r>
          </a:p>
        </p:txBody>
      </p:sp>
      <p:sp>
        <p:nvSpPr>
          <p:cNvPr id="35" name="Rectangle: Rounded Corners 34">
            <a:extLst>
              <a:ext uri="{FF2B5EF4-FFF2-40B4-BE49-F238E27FC236}">
                <a16:creationId xmlns:a16="http://schemas.microsoft.com/office/drawing/2014/main" id="{04D28F28-51F0-4BA4-996A-50D4D606BB88}"/>
              </a:ext>
            </a:extLst>
          </p:cNvPr>
          <p:cNvSpPr/>
          <p:nvPr/>
        </p:nvSpPr>
        <p:spPr>
          <a:xfrm>
            <a:off x="10547328" y="1924275"/>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36" name="Rectangle: Rounded Corners 35">
            <a:extLst>
              <a:ext uri="{FF2B5EF4-FFF2-40B4-BE49-F238E27FC236}">
                <a16:creationId xmlns:a16="http://schemas.microsoft.com/office/drawing/2014/main" id="{AF5AB1B4-2749-48CA-900C-D8C82F727B00}"/>
              </a:ext>
            </a:extLst>
          </p:cNvPr>
          <p:cNvSpPr/>
          <p:nvPr/>
        </p:nvSpPr>
        <p:spPr>
          <a:xfrm>
            <a:off x="10920593" y="1535695"/>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37" name="Action Button: Custom 16">
            <a:hlinkClick r:id="" action="ppaction://noaction" highlightClick="1">
              <a:snd r:embed="rId6" name="9.2.1.3 Slide 6 3.wav"/>
            </a:hlinkClick>
            <a:extLst>
              <a:ext uri="{FF2B5EF4-FFF2-40B4-BE49-F238E27FC236}">
                <a16:creationId xmlns:a16="http://schemas.microsoft.com/office/drawing/2014/main" id="{1744FDAC-1694-4D0D-9A66-9F357BDE7468}"/>
              </a:ext>
            </a:extLst>
          </p:cNvPr>
          <p:cNvSpPr/>
          <p:nvPr/>
        </p:nvSpPr>
        <p:spPr>
          <a:xfrm>
            <a:off x="10057087" y="153844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Rectangle: Rounded Corners 37">
            <a:extLst>
              <a:ext uri="{FF2B5EF4-FFF2-40B4-BE49-F238E27FC236}">
                <a16:creationId xmlns:a16="http://schemas.microsoft.com/office/drawing/2014/main" id="{2741C940-63B8-4E19-BC60-005660F790A6}"/>
              </a:ext>
            </a:extLst>
          </p:cNvPr>
          <p:cNvSpPr/>
          <p:nvPr/>
        </p:nvSpPr>
        <p:spPr>
          <a:xfrm>
            <a:off x="10765888" y="1928056"/>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39" name="TextBox 38">
            <a:extLst>
              <a:ext uri="{FF2B5EF4-FFF2-40B4-BE49-F238E27FC236}">
                <a16:creationId xmlns:a16="http://schemas.microsoft.com/office/drawing/2014/main" id="{D2E5758C-37D8-4226-A390-91757EDAA812}"/>
              </a:ext>
            </a:extLst>
          </p:cNvPr>
          <p:cNvSpPr txBox="1"/>
          <p:nvPr/>
        </p:nvSpPr>
        <p:spPr>
          <a:xfrm>
            <a:off x="10699929" y="3198167"/>
            <a:ext cx="1257398"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Stefan  Ziegler</a:t>
            </a:r>
          </a:p>
        </p:txBody>
      </p:sp>
      <p:sp>
        <p:nvSpPr>
          <p:cNvPr id="40" name="Rectangle: Rounded Corners 39">
            <a:extLst>
              <a:ext uri="{FF2B5EF4-FFF2-40B4-BE49-F238E27FC236}">
                <a16:creationId xmlns:a16="http://schemas.microsoft.com/office/drawing/2014/main" id="{B7C4517D-3C17-4438-A575-62B96691C7FF}"/>
              </a:ext>
            </a:extLst>
          </p:cNvPr>
          <p:cNvSpPr/>
          <p:nvPr/>
        </p:nvSpPr>
        <p:spPr>
          <a:xfrm>
            <a:off x="10699840" y="3274530"/>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42" name="Action Button: Custom 16">
            <a:hlinkClick r:id="" action="ppaction://noaction" highlightClick="1">
              <a:snd r:embed="rId7" name="9.2.1.3 Slide 6 4.wav"/>
            </a:hlinkClick>
            <a:extLst>
              <a:ext uri="{FF2B5EF4-FFF2-40B4-BE49-F238E27FC236}">
                <a16:creationId xmlns:a16="http://schemas.microsoft.com/office/drawing/2014/main" id="{EA2F58F9-46A6-4972-83D7-310AB5FF989C}"/>
              </a:ext>
            </a:extLst>
          </p:cNvPr>
          <p:cNvSpPr/>
          <p:nvPr/>
        </p:nvSpPr>
        <p:spPr>
          <a:xfrm>
            <a:off x="10225376" y="324997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Rectangle: Rounded Corners 42">
            <a:extLst>
              <a:ext uri="{FF2B5EF4-FFF2-40B4-BE49-F238E27FC236}">
                <a16:creationId xmlns:a16="http://schemas.microsoft.com/office/drawing/2014/main" id="{3406A42E-E984-4B6F-899C-C39B098FB64A}"/>
              </a:ext>
            </a:extLst>
          </p:cNvPr>
          <p:cNvSpPr/>
          <p:nvPr/>
        </p:nvSpPr>
        <p:spPr>
          <a:xfrm>
            <a:off x="10787302" y="3628245"/>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44" name="Rectangle: Rounded Corners 43">
            <a:extLst>
              <a:ext uri="{FF2B5EF4-FFF2-40B4-BE49-F238E27FC236}">
                <a16:creationId xmlns:a16="http://schemas.microsoft.com/office/drawing/2014/main" id="{6BC22499-23EA-495A-8CB7-456E754C7440}"/>
              </a:ext>
            </a:extLst>
          </p:cNvPr>
          <p:cNvSpPr/>
          <p:nvPr/>
        </p:nvSpPr>
        <p:spPr>
          <a:xfrm>
            <a:off x="10913623" y="3266967"/>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45" name="TextBox 44">
            <a:extLst>
              <a:ext uri="{FF2B5EF4-FFF2-40B4-BE49-F238E27FC236}">
                <a16:creationId xmlns:a16="http://schemas.microsoft.com/office/drawing/2014/main" id="{84901F5A-E761-4AF2-B043-21D372998193}"/>
              </a:ext>
            </a:extLst>
          </p:cNvPr>
          <p:cNvSpPr txBox="1"/>
          <p:nvPr/>
        </p:nvSpPr>
        <p:spPr>
          <a:xfrm>
            <a:off x="10576908" y="4690168"/>
            <a:ext cx="1257398"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Anita Seidel</a:t>
            </a:r>
          </a:p>
        </p:txBody>
      </p:sp>
      <p:sp>
        <p:nvSpPr>
          <p:cNvPr id="46" name="Rectangle: Rounded Corners 45">
            <a:extLst>
              <a:ext uri="{FF2B5EF4-FFF2-40B4-BE49-F238E27FC236}">
                <a16:creationId xmlns:a16="http://schemas.microsoft.com/office/drawing/2014/main" id="{274D23C2-74FA-4DE2-8F04-DC31EAA3D593}"/>
              </a:ext>
            </a:extLst>
          </p:cNvPr>
          <p:cNvSpPr/>
          <p:nvPr/>
        </p:nvSpPr>
        <p:spPr>
          <a:xfrm>
            <a:off x="10816232" y="4751795"/>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47" name="Action Button: Custom 16">
            <a:hlinkClick r:id="" action="ppaction://noaction" highlightClick="1">
              <a:snd r:embed="rId8" name="9.2.1.3 Slide 6 5.wav"/>
            </a:hlinkClick>
            <a:extLst>
              <a:ext uri="{FF2B5EF4-FFF2-40B4-BE49-F238E27FC236}">
                <a16:creationId xmlns:a16="http://schemas.microsoft.com/office/drawing/2014/main" id="{7901735C-A40C-458F-9C61-4FD5B4CBC0DA}"/>
              </a:ext>
            </a:extLst>
          </p:cNvPr>
          <p:cNvSpPr/>
          <p:nvPr/>
        </p:nvSpPr>
        <p:spPr>
          <a:xfrm>
            <a:off x="10102355" y="474197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8" name="Rectangle: Rounded Corners 47">
            <a:extLst>
              <a:ext uri="{FF2B5EF4-FFF2-40B4-BE49-F238E27FC236}">
                <a16:creationId xmlns:a16="http://schemas.microsoft.com/office/drawing/2014/main" id="{DF78A108-34B0-4EFF-A2E8-C3CD2EF199C6}"/>
              </a:ext>
            </a:extLst>
          </p:cNvPr>
          <p:cNvSpPr/>
          <p:nvPr/>
        </p:nvSpPr>
        <p:spPr>
          <a:xfrm>
            <a:off x="10713326" y="5051472"/>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50" name="TextBox 49">
            <a:extLst>
              <a:ext uri="{FF2B5EF4-FFF2-40B4-BE49-F238E27FC236}">
                <a16:creationId xmlns:a16="http://schemas.microsoft.com/office/drawing/2014/main" id="{48EDD1D2-26B5-4510-B948-E7746E4FFEE5}"/>
              </a:ext>
            </a:extLst>
          </p:cNvPr>
          <p:cNvSpPr txBox="1"/>
          <p:nvPr/>
        </p:nvSpPr>
        <p:spPr>
          <a:xfrm>
            <a:off x="9274242" y="5485422"/>
            <a:ext cx="1257398"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Hans Sauer</a:t>
            </a:r>
          </a:p>
        </p:txBody>
      </p:sp>
      <p:sp>
        <p:nvSpPr>
          <p:cNvPr id="51" name="Rectangle: Rounded Corners 50">
            <a:extLst>
              <a:ext uri="{FF2B5EF4-FFF2-40B4-BE49-F238E27FC236}">
                <a16:creationId xmlns:a16="http://schemas.microsoft.com/office/drawing/2014/main" id="{E4539B3A-FED9-499F-A215-F57A0A3D0E0D}"/>
              </a:ext>
            </a:extLst>
          </p:cNvPr>
          <p:cNvSpPr/>
          <p:nvPr/>
        </p:nvSpPr>
        <p:spPr>
          <a:xfrm>
            <a:off x="9513566" y="5547049"/>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53" name="Rectangle: Rounded Corners 52">
            <a:extLst>
              <a:ext uri="{FF2B5EF4-FFF2-40B4-BE49-F238E27FC236}">
                <a16:creationId xmlns:a16="http://schemas.microsoft.com/office/drawing/2014/main" id="{4D3E7E31-11DE-4C3B-B96C-C85466C3B9C7}"/>
              </a:ext>
            </a:extLst>
          </p:cNvPr>
          <p:cNvSpPr/>
          <p:nvPr/>
        </p:nvSpPr>
        <p:spPr>
          <a:xfrm>
            <a:off x="9435374" y="5846726"/>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54" name="TextBox 53">
            <a:extLst>
              <a:ext uri="{FF2B5EF4-FFF2-40B4-BE49-F238E27FC236}">
                <a16:creationId xmlns:a16="http://schemas.microsoft.com/office/drawing/2014/main" id="{5097F836-49E4-4BE2-8E5E-A67C734698CA}"/>
              </a:ext>
            </a:extLst>
          </p:cNvPr>
          <p:cNvSpPr txBox="1"/>
          <p:nvPr/>
        </p:nvSpPr>
        <p:spPr>
          <a:xfrm>
            <a:off x="5613574" y="4925547"/>
            <a:ext cx="1383379"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Zara Simmer</a:t>
            </a:r>
          </a:p>
        </p:txBody>
      </p:sp>
      <p:sp>
        <p:nvSpPr>
          <p:cNvPr id="55" name="Rectangle: Rounded Corners 54">
            <a:extLst>
              <a:ext uri="{FF2B5EF4-FFF2-40B4-BE49-F238E27FC236}">
                <a16:creationId xmlns:a16="http://schemas.microsoft.com/office/drawing/2014/main" id="{390E6A7F-5D18-4CA1-AEB4-1332F79D801F}"/>
              </a:ext>
            </a:extLst>
          </p:cNvPr>
          <p:cNvSpPr/>
          <p:nvPr/>
        </p:nvSpPr>
        <p:spPr>
          <a:xfrm>
            <a:off x="5927726" y="4977304"/>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56" name="Action Button: Custom 16">
            <a:hlinkClick r:id="" action="ppaction://noaction" highlightClick="1">
              <a:snd r:embed="rId9" name="9.2.1.3 Slide 6 7.wav"/>
            </a:hlinkClick>
            <a:extLst>
              <a:ext uri="{FF2B5EF4-FFF2-40B4-BE49-F238E27FC236}">
                <a16:creationId xmlns:a16="http://schemas.microsoft.com/office/drawing/2014/main" id="{50E06EF3-7036-4B60-97CB-C1EAC197CAC4}"/>
              </a:ext>
            </a:extLst>
          </p:cNvPr>
          <p:cNvSpPr/>
          <p:nvPr/>
        </p:nvSpPr>
        <p:spPr>
          <a:xfrm>
            <a:off x="5139022" y="497735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7" name="Rectangle: Rounded Corners 56">
            <a:extLst>
              <a:ext uri="{FF2B5EF4-FFF2-40B4-BE49-F238E27FC236}">
                <a16:creationId xmlns:a16="http://schemas.microsoft.com/office/drawing/2014/main" id="{5E46C8E3-E0F5-4DFD-904A-0D2D17F2F45A}"/>
              </a:ext>
            </a:extLst>
          </p:cNvPr>
          <p:cNvSpPr/>
          <p:nvPr/>
        </p:nvSpPr>
        <p:spPr>
          <a:xfrm>
            <a:off x="5688208" y="5286851"/>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58" name="TextBox 57">
            <a:extLst>
              <a:ext uri="{FF2B5EF4-FFF2-40B4-BE49-F238E27FC236}">
                <a16:creationId xmlns:a16="http://schemas.microsoft.com/office/drawing/2014/main" id="{184BC108-EA33-4252-8F90-8A2F495A2B03}"/>
              </a:ext>
            </a:extLst>
          </p:cNvPr>
          <p:cNvSpPr txBox="1"/>
          <p:nvPr/>
        </p:nvSpPr>
        <p:spPr>
          <a:xfrm>
            <a:off x="5061799" y="3001269"/>
            <a:ext cx="1383379"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Sabine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Strauß</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Rectangle: Rounded Corners 58">
            <a:extLst>
              <a:ext uri="{FF2B5EF4-FFF2-40B4-BE49-F238E27FC236}">
                <a16:creationId xmlns:a16="http://schemas.microsoft.com/office/drawing/2014/main" id="{5FCFF15D-58A1-41C1-A399-83D4165E21EB}"/>
              </a:ext>
            </a:extLst>
          </p:cNvPr>
          <p:cNvSpPr/>
          <p:nvPr/>
        </p:nvSpPr>
        <p:spPr>
          <a:xfrm>
            <a:off x="5177938" y="3028028"/>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60" name="Action Button: Custom 16">
            <a:hlinkClick r:id="" action="ppaction://noaction" highlightClick="1">
              <a:snd r:embed="rId10" name="9.2.1.3 Slide 6 8.wav"/>
            </a:hlinkClick>
            <a:extLst>
              <a:ext uri="{FF2B5EF4-FFF2-40B4-BE49-F238E27FC236}">
                <a16:creationId xmlns:a16="http://schemas.microsoft.com/office/drawing/2014/main" id="{84520375-2908-4178-ACB0-914DCE4A47B9}"/>
              </a:ext>
            </a:extLst>
          </p:cNvPr>
          <p:cNvSpPr/>
          <p:nvPr/>
        </p:nvSpPr>
        <p:spPr>
          <a:xfrm>
            <a:off x="4587247" y="305308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1" name="Rectangle: Rounded Corners 60">
            <a:extLst>
              <a:ext uri="{FF2B5EF4-FFF2-40B4-BE49-F238E27FC236}">
                <a16:creationId xmlns:a16="http://schemas.microsoft.com/office/drawing/2014/main" id="{80E1D921-BD83-4328-8186-C6ADDBC2758F}"/>
              </a:ext>
            </a:extLst>
          </p:cNvPr>
          <p:cNvSpPr/>
          <p:nvPr/>
        </p:nvSpPr>
        <p:spPr>
          <a:xfrm>
            <a:off x="5126641" y="3429254"/>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62" name="Rectangle: Rounded Corners 61">
            <a:extLst>
              <a:ext uri="{FF2B5EF4-FFF2-40B4-BE49-F238E27FC236}">
                <a16:creationId xmlns:a16="http://schemas.microsoft.com/office/drawing/2014/main" id="{AEF3C4EA-87DE-444E-9599-66B5871EB787}"/>
              </a:ext>
            </a:extLst>
          </p:cNvPr>
          <p:cNvSpPr/>
          <p:nvPr/>
        </p:nvSpPr>
        <p:spPr>
          <a:xfrm>
            <a:off x="5309337" y="3414548"/>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pic>
        <p:nvPicPr>
          <p:cNvPr id="63" name="Picture 62" descr="Icon&#10;&#10;Description automatically generated">
            <a:extLst>
              <a:ext uri="{FF2B5EF4-FFF2-40B4-BE49-F238E27FC236}">
                <a16:creationId xmlns:a16="http://schemas.microsoft.com/office/drawing/2014/main" id="{43BF3420-69DA-4E83-B297-C9EA5234C04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7166" y="4741979"/>
            <a:ext cx="1914812" cy="1461540"/>
          </a:xfrm>
          <a:prstGeom prst="rect">
            <a:avLst/>
          </a:prstGeom>
        </p:spPr>
      </p:pic>
      <p:pic>
        <p:nvPicPr>
          <p:cNvPr id="64" name="Picture 63" descr="A picture containing logo&#10;&#10;Description automatically generated">
            <a:extLst>
              <a:ext uri="{FF2B5EF4-FFF2-40B4-BE49-F238E27FC236}">
                <a16:creationId xmlns:a16="http://schemas.microsoft.com/office/drawing/2014/main" id="{47AC1119-44EF-4EB7-B890-FE2E463083D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5302" y="2736501"/>
            <a:ext cx="2435914" cy="2497667"/>
          </a:xfrm>
          <a:prstGeom prst="rect">
            <a:avLst/>
          </a:prstGeom>
        </p:spPr>
      </p:pic>
      <p:sp>
        <p:nvSpPr>
          <p:cNvPr id="12" name="Oval 11">
            <a:extLst>
              <a:ext uri="{FF2B5EF4-FFF2-40B4-BE49-F238E27FC236}">
                <a16:creationId xmlns:a16="http://schemas.microsoft.com/office/drawing/2014/main" id="{09E9940C-9B10-4A8F-AD65-A5E436077751}"/>
              </a:ext>
            </a:extLst>
          </p:cNvPr>
          <p:cNvSpPr/>
          <p:nvPr/>
        </p:nvSpPr>
        <p:spPr>
          <a:xfrm>
            <a:off x="6646127" y="178418"/>
            <a:ext cx="3549319" cy="6163449"/>
          </a:xfrm>
          <a:prstGeom prst="ellipse">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4" name="Graphic 13" descr="User">
            <a:extLst>
              <a:ext uri="{FF2B5EF4-FFF2-40B4-BE49-F238E27FC236}">
                <a16:creationId xmlns:a16="http://schemas.microsoft.com/office/drawing/2014/main" id="{DFF79210-8849-40DE-BF52-1B6586B724B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48999" y="1341673"/>
            <a:ext cx="914400" cy="914400"/>
          </a:xfrm>
          <a:prstGeom prst="rect">
            <a:avLst/>
          </a:prstGeom>
        </p:spPr>
      </p:pic>
      <p:pic>
        <p:nvPicPr>
          <p:cNvPr id="15" name="Graphic 14" descr="User">
            <a:extLst>
              <a:ext uri="{FF2B5EF4-FFF2-40B4-BE49-F238E27FC236}">
                <a16:creationId xmlns:a16="http://schemas.microsoft.com/office/drawing/2014/main" id="{E0BD9A87-134C-4F81-9598-C4043BAA4CB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20711" y="2802942"/>
            <a:ext cx="914400" cy="914400"/>
          </a:xfrm>
          <a:prstGeom prst="rect">
            <a:avLst/>
          </a:prstGeom>
        </p:spPr>
      </p:pic>
      <p:pic>
        <p:nvPicPr>
          <p:cNvPr id="16" name="Graphic 15" descr="User">
            <a:extLst>
              <a:ext uri="{FF2B5EF4-FFF2-40B4-BE49-F238E27FC236}">
                <a16:creationId xmlns:a16="http://schemas.microsoft.com/office/drawing/2014/main" id="{550DF346-0563-4899-B010-D647D6CFCA2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63586" y="229948"/>
            <a:ext cx="914400" cy="914400"/>
          </a:xfrm>
          <a:prstGeom prst="rect">
            <a:avLst/>
          </a:prstGeom>
        </p:spPr>
      </p:pic>
      <p:pic>
        <p:nvPicPr>
          <p:cNvPr id="17" name="Graphic 16" descr="User">
            <a:extLst>
              <a:ext uri="{FF2B5EF4-FFF2-40B4-BE49-F238E27FC236}">
                <a16:creationId xmlns:a16="http://schemas.microsoft.com/office/drawing/2014/main" id="{639919C1-2380-43A4-9E86-0EB013C38A1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26884" y="4319768"/>
            <a:ext cx="914400" cy="914400"/>
          </a:xfrm>
          <a:prstGeom prst="rect">
            <a:avLst/>
          </a:prstGeom>
        </p:spPr>
      </p:pic>
      <p:pic>
        <p:nvPicPr>
          <p:cNvPr id="18" name="Graphic 17" descr="User">
            <a:extLst>
              <a:ext uri="{FF2B5EF4-FFF2-40B4-BE49-F238E27FC236}">
                <a16:creationId xmlns:a16="http://schemas.microsoft.com/office/drawing/2014/main" id="{7DE068DB-D161-42EF-911C-879FDE3CDE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41284" y="5358065"/>
            <a:ext cx="914400" cy="914400"/>
          </a:xfrm>
          <a:prstGeom prst="rect">
            <a:avLst/>
          </a:prstGeom>
        </p:spPr>
      </p:pic>
      <p:pic>
        <p:nvPicPr>
          <p:cNvPr id="19" name="Graphic 18" descr="User">
            <a:extLst>
              <a:ext uri="{FF2B5EF4-FFF2-40B4-BE49-F238E27FC236}">
                <a16:creationId xmlns:a16="http://schemas.microsoft.com/office/drawing/2014/main" id="{96CE12A0-E016-4949-8F61-FA423E249DE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00601" y="1346619"/>
            <a:ext cx="914400" cy="914400"/>
          </a:xfrm>
          <a:prstGeom prst="rect">
            <a:avLst/>
          </a:prstGeom>
        </p:spPr>
      </p:pic>
      <p:pic>
        <p:nvPicPr>
          <p:cNvPr id="20" name="Graphic 19" descr="User">
            <a:extLst>
              <a:ext uri="{FF2B5EF4-FFF2-40B4-BE49-F238E27FC236}">
                <a16:creationId xmlns:a16="http://schemas.microsoft.com/office/drawing/2014/main" id="{4C7C9941-CA90-47ED-B20D-AC9D9826BDF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54709" y="2802942"/>
            <a:ext cx="914400" cy="914400"/>
          </a:xfrm>
          <a:prstGeom prst="rect">
            <a:avLst/>
          </a:prstGeom>
        </p:spPr>
      </p:pic>
      <p:pic>
        <p:nvPicPr>
          <p:cNvPr id="21" name="Graphic 20" descr="User">
            <a:extLst>
              <a:ext uri="{FF2B5EF4-FFF2-40B4-BE49-F238E27FC236}">
                <a16:creationId xmlns:a16="http://schemas.microsoft.com/office/drawing/2014/main" id="{D584DB23-2CA0-472B-81F4-D9DD7878F1A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38666" y="4319768"/>
            <a:ext cx="914400" cy="914400"/>
          </a:xfrm>
          <a:prstGeom prst="rect">
            <a:avLst/>
          </a:prstGeom>
        </p:spPr>
      </p:pic>
      <p:sp>
        <p:nvSpPr>
          <p:cNvPr id="52" name="Action Button: Custom 16">
            <a:hlinkClick r:id="" action="ppaction://noaction" highlightClick="1">
              <a:snd r:embed="rId15" name="9.2.1.3 Slide 6 6.wav"/>
            </a:hlinkClick>
            <a:extLst>
              <a:ext uri="{FF2B5EF4-FFF2-40B4-BE49-F238E27FC236}">
                <a16:creationId xmlns:a16="http://schemas.microsoft.com/office/drawing/2014/main" id="{11EF7C91-D04D-47C0-9097-5BBDB0BBC722}"/>
              </a:ext>
            </a:extLst>
          </p:cNvPr>
          <p:cNvSpPr/>
          <p:nvPr/>
        </p:nvSpPr>
        <p:spPr>
          <a:xfrm>
            <a:off x="8799689" y="55372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406051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8" grpId="0" animBg="1"/>
      <p:bldP spid="29" grpId="0" animBg="1"/>
      <p:bldP spid="35" grpId="0" animBg="1"/>
      <p:bldP spid="36" grpId="0" animBg="1"/>
      <p:bldP spid="38" grpId="0" animBg="1"/>
      <p:bldP spid="40" grpId="0" animBg="1"/>
      <p:bldP spid="43" grpId="0" animBg="1"/>
      <p:bldP spid="44" grpId="0" animBg="1"/>
      <p:bldP spid="46" grpId="0" animBg="1"/>
      <p:bldP spid="48" grpId="0" animBg="1"/>
      <p:bldP spid="51" grpId="0" animBg="1"/>
      <p:bldP spid="53" grpId="0" animBg="1"/>
      <p:bldP spid="55" grpId="0" animBg="1"/>
      <p:bldP spid="57" grpId="0" animBg="1"/>
      <p:bldP spid="59" grpId="0" animBg="1"/>
      <p:bldP spid="61" grpId="0" animBg="1"/>
      <p:bldP spid="6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87122" cy="869950"/>
          </a:xfrm>
          <a:prstGeom prst="rect">
            <a:avLst/>
          </a:prstGeom>
        </p:spPr>
      </p:pic>
      <p:sp>
        <p:nvSpPr>
          <p:cNvPr id="4" name="Title 3"/>
          <p:cNvSpPr>
            <a:spLocks noGrp="1"/>
          </p:cNvSpPr>
          <p:nvPr>
            <p:ph type="title"/>
          </p:nvPr>
        </p:nvSpPr>
        <p:spPr>
          <a:xfrm>
            <a:off x="0" y="294041"/>
            <a:ext cx="5218771" cy="707849"/>
          </a:xfrm>
        </p:spPr>
        <p:txBody>
          <a:bodyPr>
            <a:normAutofit/>
          </a:bodyPr>
          <a:lstStyle/>
          <a:p>
            <a:r>
              <a:rPr lang="en-GB" sz="3600" b="1" dirty="0">
                <a:solidFill>
                  <a:schemeClr val="bg1"/>
                </a:solidFill>
              </a:rPr>
              <a:t>Murder-Mystery-Party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359C302-ACFD-410A-9C7E-943A72563E53}"/>
              </a:ext>
            </a:extLst>
          </p:cNvPr>
          <p:cNvSpPr txBox="1"/>
          <p:nvPr/>
        </p:nvSpPr>
        <p:spPr>
          <a:xfrm>
            <a:off x="0" y="1302490"/>
            <a:ext cx="49957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Wer sitzt wo? Mutti sagt wo die Gäste sitzen sollen. Schreib die Namen.  </a:t>
            </a:r>
          </a:p>
        </p:txBody>
      </p:sp>
      <p:sp>
        <p:nvSpPr>
          <p:cNvPr id="22" name="TextBox 21">
            <a:extLst>
              <a:ext uri="{FF2B5EF4-FFF2-40B4-BE49-F238E27FC236}">
                <a16:creationId xmlns:a16="http://schemas.microsoft.com/office/drawing/2014/main" id="{CF438503-FBE0-4B95-B12D-73550B3C3684}"/>
              </a:ext>
            </a:extLst>
          </p:cNvPr>
          <p:cNvSpPr txBox="1"/>
          <p:nvPr/>
        </p:nvSpPr>
        <p:spPr>
          <a:xfrm>
            <a:off x="5896351" y="306188"/>
            <a:ext cx="1416882"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Simon Siebold</a:t>
            </a:r>
          </a:p>
        </p:txBody>
      </p:sp>
      <p:sp>
        <p:nvSpPr>
          <p:cNvPr id="23" name="Rectangle: Rounded Corners 22">
            <a:extLst>
              <a:ext uri="{FF2B5EF4-FFF2-40B4-BE49-F238E27FC236}">
                <a16:creationId xmlns:a16="http://schemas.microsoft.com/office/drawing/2014/main" id="{6421406E-50E3-4571-8DFC-E986324CDD21}"/>
              </a:ext>
            </a:extLst>
          </p:cNvPr>
          <p:cNvSpPr/>
          <p:nvPr/>
        </p:nvSpPr>
        <p:spPr>
          <a:xfrm>
            <a:off x="6123372" y="286229"/>
            <a:ext cx="1056189"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a:t>
            </a:r>
          </a:p>
        </p:txBody>
      </p:sp>
      <p:sp>
        <p:nvSpPr>
          <p:cNvPr id="25" name="Rectangle: Rounded Corners 24">
            <a:extLst>
              <a:ext uri="{FF2B5EF4-FFF2-40B4-BE49-F238E27FC236}">
                <a16:creationId xmlns:a16="http://schemas.microsoft.com/office/drawing/2014/main" id="{C06CFF81-10CF-4E99-BD73-02811D9A1F35}"/>
              </a:ext>
            </a:extLst>
          </p:cNvPr>
          <p:cNvSpPr/>
          <p:nvPr/>
        </p:nvSpPr>
        <p:spPr>
          <a:xfrm>
            <a:off x="5871295" y="707107"/>
            <a:ext cx="1416881" cy="31832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 _ </a:t>
            </a:r>
          </a:p>
        </p:txBody>
      </p:sp>
      <p:sp>
        <p:nvSpPr>
          <p:cNvPr id="26" name="Action Button: Custom 16">
            <a:hlinkClick r:id="" action="ppaction://noaction" highlightClick="1">
              <a:snd r:embed="rId4" name="9.2.1.3 Slide 6 1.wav"/>
            </a:hlinkClick>
            <a:extLst>
              <a:ext uri="{FF2B5EF4-FFF2-40B4-BE49-F238E27FC236}">
                <a16:creationId xmlns:a16="http://schemas.microsoft.com/office/drawing/2014/main" id="{E2CB1E32-ACE7-473E-B38D-2B808D59E6B5}"/>
              </a:ext>
            </a:extLst>
          </p:cNvPr>
          <p:cNvSpPr/>
          <p:nvPr/>
        </p:nvSpPr>
        <p:spPr>
          <a:xfrm>
            <a:off x="5374981" y="2294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TextBox 23">
            <a:extLst>
              <a:ext uri="{FF2B5EF4-FFF2-40B4-BE49-F238E27FC236}">
                <a16:creationId xmlns:a16="http://schemas.microsoft.com/office/drawing/2014/main" id="{F2F12ADA-5CBA-4CF8-9D6E-E6CDBAD19AAE}"/>
              </a:ext>
            </a:extLst>
          </p:cNvPr>
          <p:cNvSpPr txBox="1"/>
          <p:nvPr/>
        </p:nvSpPr>
        <p:spPr>
          <a:xfrm>
            <a:off x="5386234" y="1416741"/>
            <a:ext cx="1356571"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Sonja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Zender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Action Button: Custom 16">
            <a:hlinkClick r:id="" action="ppaction://noaction" highlightClick="1">
              <a:snd r:embed="rId5" name="9.2.1.3 Slide 6 2.wav"/>
            </a:hlinkClick>
            <a:extLst>
              <a:ext uri="{FF2B5EF4-FFF2-40B4-BE49-F238E27FC236}">
                <a16:creationId xmlns:a16="http://schemas.microsoft.com/office/drawing/2014/main" id="{B70C6903-7A82-4B13-B0C8-FCC5675A3314}"/>
              </a:ext>
            </a:extLst>
          </p:cNvPr>
          <p:cNvSpPr/>
          <p:nvPr/>
        </p:nvSpPr>
        <p:spPr>
          <a:xfrm>
            <a:off x="169957" y="268887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TextBox 33">
            <a:extLst>
              <a:ext uri="{FF2B5EF4-FFF2-40B4-BE49-F238E27FC236}">
                <a16:creationId xmlns:a16="http://schemas.microsoft.com/office/drawing/2014/main" id="{256DA643-6721-42E2-B00F-F473CD17D215}"/>
              </a:ext>
            </a:extLst>
          </p:cNvPr>
          <p:cNvSpPr txBox="1"/>
          <p:nvPr/>
        </p:nvSpPr>
        <p:spPr>
          <a:xfrm>
            <a:off x="10531639" y="1486634"/>
            <a:ext cx="1597545"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Zino</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Sprenger</a:t>
            </a:r>
          </a:p>
        </p:txBody>
      </p:sp>
      <p:sp>
        <p:nvSpPr>
          <p:cNvPr id="36" name="Rectangle: Rounded Corners 35">
            <a:extLst>
              <a:ext uri="{FF2B5EF4-FFF2-40B4-BE49-F238E27FC236}">
                <a16:creationId xmlns:a16="http://schemas.microsoft.com/office/drawing/2014/main" id="{AF5AB1B4-2749-48CA-900C-D8C82F727B00}"/>
              </a:ext>
            </a:extLst>
          </p:cNvPr>
          <p:cNvSpPr/>
          <p:nvPr/>
        </p:nvSpPr>
        <p:spPr>
          <a:xfrm>
            <a:off x="10806034" y="1527206"/>
            <a:ext cx="1036733" cy="33553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a:t>
            </a:r>
          </a:p>
        </p:txBody>
      </p:sp>
      <p:sp>
        <p:nvSpPr>
          <p:cNvPr id="37" name="Action Button: Custom 16">
            <a:hlinkClick r:id="" action="ppaction://noaction" highlightClick="1">
              <a:snd r:embed="rId6" name="9.2.1.3 Slide 6 3.wav"/>
            </a:hlinkClick>
            <a:extLst>
              <a:ext uri="{FF2B5EF4-FFF2-40B4-BE49-F238E27FC236}">
                <a16:creationId xmlns:a16="http://schemas.microsoft.com/office/drawing/2014/main" id="{1744FDAC-1694-4D0D-9A66-9F357BDE7468}"/>
              </a:ext>
            </a:extLst>
          </p:cNvPr>
          <p:cNvSpPr/>
          <p:nvPr/>
        </p:nvSpPr>
        <p:spPr>
          <a:xfrm>
            <a:off x="777382" y="26888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TextBox 38">
            <a:extLst>
              <a:ext uri="{FF2B5EF4-FFF2-40B4-BE49-F238E27FC236}">
                <a16:creationId xmlns:a16="http://schemas.microsoft.com/office/drawing/2014/main" id="{D2E5758C-37D8-4226-A390-91757EDAA812}"/>
              </a:ext>
            </a:extLst>
          </p:cNvPr>
          <p:cNvSpPr txBox="1"/>
          <p:nvPr/>
        </p:nvSpPr>
        <p:spPr>
          <a:xfrm>
            <a:off x="10616467" y="3208843"/>
            <a:ext cx="1506147"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Stefan  Ziegler</a:t>
            </a:r>
          </a:p>
        </p:txBody>
      </p:sp>
      <p:sp>
        <p:nvSpPr>
          <p:cNvPr id="42" name="Action Button: Custom 16">
            <a:hlinkClick r:id="" action="ppaction://noaction" highlightClick="1">
              <a:snd r:embed="rId7" name="9.2.1.3 Slide 6 4.wav"/>
            </a:hlinkClick>
            <a:extLst>
              <a:ext uri="{FF2B5EF4-FFF2-40B4-BE49-F238E27FC236}">
                <a16:creationId xmlns:a16="http://schemas.microsoft.com/office/drawing/2014/main" id="{EA2F58F9-46A6-4972-83D7-310AB5FF989C}"/>
              </a:ext>
            </a:extLst>
          </p:cNvPr>
          <p:cNvSpPr/>
          <p:nvPr/>
        </p:nvSpPr>
        <p:spPr>
          <a:xfrm>
            <a:off x="1390786" y="269638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5" name="TextBox 44">
            <a:extLst>
              <a:ext uri="{FF2B5EF4-FFF2-40B4-BE49-F238E27FC236}">
                <a16:creationId xmlns:a16="http://schemas.microsoft.com/office/drawing/2014/main" id="{84901F5A-E761-4AF2-B043-21D372998193}"/>
              </a:ext>
            </a:extLst>
          </p:cNvPr>
          <p:cNvSpPr txBox="1"/>
          <p:nvPr/>
        </p:nvSpPr>
        <p:spPr>
          <a:xfrm>
            <a:off x="10576908" y="4690168"/>
            <a:ext cx="1257398"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Anita Seidel</a:t>
            </a:r>
          </a:p>
        </p:txBody>
      </p:sp>
      <p:sp>
        <p:nvSpPr>
          <p:cNvPr id="47" name="Action Button: Custom 16">
            <a:hlinkClick r:id="" action="ppaction://noaction" highlightClick="1">
              <a:snd r:embed="rId8" name="9.2.1.3 Slide 6 5.wav"/>
            </a:hlinkClick>
            <a:extLst>
              <a:ext uri="{FF2B5EF4-FFF2-40B4-BE49-F238E27FC236}">
                <a16:creationId xmlns:a16="http://schemas.microsoft.com/office/drawing/2014/main" id="{7901735C-A40C-458F-9C61-4FD5B4CBC0DA}"/>
              </a:ext>
            </a:extLst>
          </p:cNvPr>
          <p:cNvSpPr/>
          <p:nvPr/>
        </p:nvSpPr>
        <p:spPr>
          <a:xfrm>
            <a:off x="2026359" y="268954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0" name="TextBox 49">
            <a:extLst>
              <a:ext uri="{FF2B5EF4-FFF2-40B4-BE49-F238E27FC236}">
                <a16:creationId xmlns:a16="http://schemas.microsoft.com/office/drawing/2014/main" id="{48EDD1D2-26B5-4510-B948-E7746E4FFEE5}"/>
              </a:ext>
            </a:extLst>
          </p:cNvPr>
          <p:cNvSpPr txBox="1"/>
          <p:nvPr/>
        </p:nvSpPr>
        <p:spPr>
          <a:xfrm>
            <a:off x="9274242" y="5485422"/>
            <a:ext cx="1257398"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Hans Sauer</a:t>
            </a:r>
          </a:p>
        </p:txBody>
      </p:sp>
      <p:sp>
        <p:nvSpPr>
          <p:cNvPr id="54" name="TextBox 53">
            <a:extLst>
              <a:ext uri="{FF2B5EF4-FFF2-40B4-BE49-F238E27FC236}">
                <a16:creationId xmlns:a16="http://schemas.microsoft.com/office/drawing/2014/main" id="{5097F836-49E4-4BE2-8E5E-A67C734698CA}"/>
              </a:ext>
            </a:extLst>
          </p:cNvPr>
          <p:cNvSpPr txBox="1"/>
          <p:nvPr/>
        </p:nvSpPr>
        <p:spPr>
          <a:xfrm>
            <a:off x="5613574" y="4925547"/>
            <a:ext cx="1383379"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Zara Simmer</a:t>
            </a:r>
          </a:p>
        </p:txBody>
      </p:sp>
      <p:sp>
        <p:nvSpPr>
          <p:cNvPr id="56" name="Action Button: Custom 16">
            <a:hlinkClick r:id="" action="ppaction://noaction" highlightClick="1">
              <a:snd r:embed="rId9" name="9.2.1.3 Slide 6 7.wav"/>
            </a:hlinkClick>
            <a:extLst>
              <a:ext uri="{FF2B5EF4-FFF2-40B4-BE49-F238E27FC236}">
                <a16:creationId xmlns:a16="http://schemas.microsoft.com/office/drawing/2014/main" id="{50E06EF3-7036-4B60-97CB-C1EAC197CAC4}"/>
              </a:ext>
            </a:extLst>
          </p:cNvPr>
          <p:cNvSpPr/>
          <p:nvPr/>
        </p:nvSpPr>
        <p:spPr>
          <a:xfrm>
            <a:off x="3297358" y="269638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8" name="TextBox 57">
            <a:extLst>
              <a:ext uri="{FF2B5EF4-FFF2-40B4-BE49-F238E27FC236}">
                <a16:creationId xmlns:a16="http://schemas.microsoft.com/office/drawing/2014/main" id="{184BC108-EA33-4252-8F90-8A2F495A2B03}"/>
              </a:ext>
            </a:extLst>
          </p:cNvPr>
          <p:cNvSpPr txBox="1"/>
          <p:nvPr/>
        </p:nvSpPr>
        <p:spPr>
          <a:xfrm>
            <a:off x="5061799" y="3001269"/>
            <a:ext cx="1383379"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Sabine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Strauß</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Action Button: Custom 16">
            <a:hlinkClick r:id="" action="ppaction://noaction" highlightClick="1">
              <a:snd r:embed="rId10" name="9.2.1.3 Slide 6 8.wav"/>
            </a:hlinkClick>
            <a:extLst>
              <a:ext uri="{FF2B5EF4-FFF2-40B4-BE49-F238E27FC236}">
                <a16:creationId xmlns:a16="http://schemas.microsoft.com/office/drawing/2014/main" id="{84520375-2908-4178-ACB0-914DCE4A47B9}"/>
              </a:ext>
            </a:extLst>
          </p:cNvPr>
          <p:cNvSpPr/>
          <p:nvPr/>
        </p:nvSpPr>
        <p:spPr>
          <a:xfrm>
            <a:off x="3957191" y="268372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7" name="Rectangle: Rounded Corners 66">
            <a:extLst>
              <a:ext uri="{FF2B5EF4-FFF2-40B4-BE49-F238E27FC236}">
                <a16:creationId xmlns:a16="http://schemas.microsoft.com/office/drawing/2014/main" id="{1723F6AD-B145-4652-8FCB-60BB4B20D142}"/>
              </a:ext>
            </a:extLst>
          </p:cNvPr>
          <p:cNvSpPr/>
          <p:nvPr/>
        </p:nvSpPr>
        <p:spPr>
          <a:xfrm>
            <a:off x="10487835" y="1965020"/>
            <a:ext cx="1663801" cy="3526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 _ _</a:t>
            </a:r>
          </a:p>
        </p:txBody>
      </p:sp>
      <p:sp>
        <p:nvSpPr>
          <p:cNvPr id="68" name="Rectangle: Rounded Corners 67">
            <a:extLst>
              <a:ext uri="{FF2B5EF4-FFF2-40B4-BE49-F238E27FC236}">
                <a16:creationId xmlns:a16="http://schemas.microsoft.com/office/drawing/2014/main" id="{981589B3-FDDF-4D94-B9B0-DB89BC9A23A3}"/>
              </a:ext>
            </a:extLst>
          </p:cNvPr>
          <p:cNvSpPr/>
          <p:nvPr/>
        </p:nvSpPr>
        <p:spPr>
          <a:xfrm>
            <a:off x="10699746" y="3249978"/>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a:t>
            </a:r>
          </a:p>
        </p:txBody>
      </p:sp>
      <p:sp>
        <p:nvSpPr>
          <p:cNvPr id="69" name="Rectangle: Rounded Corners 68">
            <a:extLst>
              <a:ext uri="{FF2B5EF4-FFF2-40B4-BE49-F238E27FC236}">
                <a16:creationId xmlns:a16="http://schemas.microsoft.com/office/drawing/2014/main" id="{FFD1E9FF-3864-4C29-855A-ADA863C89624}"/>
              </a:ext>
            </a:extLst>
          </p:cNvPr>
          <p:cNvSpPr/>
          <p:nvPr/>
        </p:nvSpPr>
        <p:spPr>
          <a:xfrm>
            <a:off x="10623037" y="3640340"/>
            <a:ext cx="1506148" cy="3709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 _</a:t>
            </a:r>
          </a:p>
        </p:txBody>
      </p:sp>
      <p:sp>
        <p:nvSpPr>
          <p:cNvPr id="70" name="Rectangle: Rounded Corners 69">
            <a:extLst>
              <a:ext uri="{FF2B5EF4-FFF2-40B4-BE49-F238E27FC236}">
                <a16:creationId xmlns:a16="http://schemas.microsoft.com/office/drawing/2014/main" id="{6909B19F-567D-4746-B52F-04383484088F}"/>
              </a:ext>
            </a:extLst>
          </p:cNvPr>
          <p:cNvSpPr/>
          <p:nvPr/>
        </p:nvSpPr>
        <p:spPr>
          <a:xfrm>
            <a:off x="10565010" y="4776304"/>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a:t>
            </a:r>
          </a:p>
        </p:txBody>
      </p:sp>
      <p:sp>
        <p:nvSpPr>
          <p:cNvPr id="71" name="Rectangle: Rounded Corners 70">
            <a:extLst>
              <a:ext uri="{FF2B5EF4-FFF2-40B4-BE49-F238E27FC236}">
                <a16:creationId xmlns:a16="http://schemas.microsoft.com/office/drawing/2014/main" id="{643F1088-DDBC-4297-BE0B-5FAD37ABC712}"/>
              </a:ext>
            </a:extLst>
          </p:cNvPr>
          <p:cNvSpPr/>
          <p:nvPr/>
        </p:nvSpPr>
        <p:spPr>
          <a:xfrm>
            <a:off x="10564129" y="5147212"/>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 </a:t>
            </a:r>
          </a:p>
        </p:txBody>
      </p:sp>
      <p:sp>
        <p:nvSpPr>
          <p:cNvPr id="72" name="Rectangle: Rounded Corners 71">
            <a:extLst>
              <a:ext uri="{FF2B5EF4-FFF2-40B4-BE49-F238E27FC236}">
                <a16:creationId xmlns:a16="http://schemas.microsoft.com/office/drawing/2014/main" id="{9C2595A4-DA6C-49E4-9836-549A028C775D}"/>
              </a:ext>
            </a:extLst>
          </p:cNvPr>
          <p:cNvSpPr/>
          <p:nvPr/>
        </p:nvSpPr>
        <p:spPr>
          <a:xfrm>
            <a:off x="9244480" y="5582645"/>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a:t>
            </a:r>
          </a:p>
        </p:txBody>
      </p:sp>
      <p:sp>
        <p:nvSpPr>
          <p:cNvPr id="73" name="Rectangle: Rounded Corners 72">
            <a:extLst>
              <a:ext uri="{FF2B5EF4-FFF2-40B4-BE49-F238E27FC236}">
                <a16:creationId xmlns:a16="http://schemas.microsoft.com/office/drawing/2014/main" id="{28AE9761-90DA-4AE5-94C2-DC984E3D5796}"/>
              </a:ext>
            </a:extLst>
          </p:cNvPr>
          <p:cNvSpPr/>
          <p:nvPr/>
        </p:nvSpPr>
        <p:spPr>
          <a:xfrm>
            <a:off x="9277149" y="5924487"/>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a:t>
            </a:r>
          </a:p>
        </p:txBody>
      </p:sp>
      <p:sp>
        <p:nvSpPr>
          <p:cNvPr id="74" name="Rectangle: Rounded Corners 73">
            <a:extLst>
              <a:ext uri="{FF2B5EF4-FFF2-40B4-BE49-F238E27FC236}">
                <a16:creationId xmlns:a16="http://schemas.microsoft.com/office/drawing/2014/main" id="{847397DD-D19C-48B7-A9F3-B4D77C640286}"/>
              </a:ext>
            </a:extLst>
          </p:cNvPr>
          <p:cNvSpPr/>
          <p:nvPr/>
        </p:nvSpPr>
        <p:spPr>
          <a:xfrm>
            <a:off x="5682217" y="4992465"/>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a:t>
            </a:r>
          </a:p>
        </p:txBody>
      </p:sp>
      <p:sp>
        <p:nvSpPr>
          <p:cNvPr id="75" name="Rectangle: Rounded Corners 74">
            <a:extLst>
              <a:ext uri="{FF2B5EF4-FFF2-40B4-BE49-F238E27FC236}">
                <a16:creationId xmlns:a16="http://schemas.microsoft.com/office/drawing/2014/main" id="{950078F0-5780-460D-8ADF-82E6284E6BD2}"/>
              </a:ext>
            </a:extLst>
          </p:cNvPr>
          <p:cNvSpPr/>
          <p:nvPr/>
        </p:nvSpPr>
        <p:spPr>
          <a:xfrm>
            <a:off x="5658826" y="5382486"/>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a:t>
            </a:r>
          </a:p>
        </p:txBody>
      </p:sp>
      <p:sp>
        <p:nvSpPr>
          <p:cNvPr id="76" name="Rectangle: Rounded Corners 75">
            <a:extLst>
              <a:ext uri="{FF2B5EF4-FFF2-40B4-BE49-F238E27FC236}">
                <a16:creationId xmlns:a16="http://schemas.microsoft.com/office/drawing/2014/main" id="{0EF40EB8-9258-4C95-B527-73E4FDA0BA79}"/>
              </a:ext>
            </a:extLst>
          </p:cNvPr>
          <p:cNvSpPr/>
          <p:nvPr/>
        </p:nvSpPr>
        <p:spPr>
          <a:xfrm>
            <a:off x="5156702" y="3041661"/>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a:t>
            </a:r>
          </a:p>
        </p:txBody>
      </p:sp>
      <p:sp>
        <p:nvSpPr>
          <p:cNvPr id="77" name="Rectangle: Rounded Corners 76">
            <a:extLst>
              <a:ext uri="{FF2B5EF4-FFF2-40B4-BE49-F238E27FC236}">
                <a16:creationId xmlns:a16="http://schemas.microsoft.com/office/drawing/2014/main" id="{6A88B3ED-9E82-4EBB-A38D-7910DBF5C845}"/>
              </a:ext>
            </a:extLst>
          </p:cNvPr>
          <p:cNvSpPr/>
          <p:nvPr/>
        </p:nvSpPr>
        <p:spPr>
          <a:xfrm>
            <a:off x="5147656" y="3453170"/>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a:t>
            </a:r>
          </a:p>
        </p:txBody>
      </p:sp>
      <p:sp>
        <p:nvSpPr>
          <p:cNvPr id="78" name="Rectangle: Rounded Corners 77">
            <a:extLst>
              <a:ext uri="{FF2B5EF4-FFF2-40B4-BE49-F238E27FC236}">
                <a16:creationId xmlns:a16="http://schemas.microsoft.com/office/drawing/2014/main" id="{B32F1958-46E2-4FFE-9425-D344C244F6DB}"/>
              </a:ext>
            </a:extLst>
          </p:cNvPr>
          <p:cNvSpPr/>
          <p:nvPr/>
        </p:nvSpPr>
        <p:spPr>
          <a:xfrm>
            <a:off x="5435409" y="1444765"/>
            <a:ext cx="1257398" cy="36130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a:t>
            </a:r>
          </a:p>
        </p:txBody>
      </p:sp>
      <p:sp>
        <p:nvSpPr>
          <p:cNvPr id="79" name="Rectangle: Rounded Corners 78">
            <a:extLst>
              <a:ext uri="{FF2B5EF4-FFF2-40B4-BE49-F238E27FC236}">
                <a16:creationId xmlns:a16="http://schemas.microsoft.com/office/drawing/2014/main" id="{0885C525-A056-4D4D-800D-138437E86354}"/>
              </a:ext>
            </a:extLst>
          </p:cNvPr>
          <p:cNvSpPr/>
          <p:nvPr/>
        </p:nvSpPr>
        <p:spPr>
          <a:xfrm>
            <a:off x="5401699" y="1814242"/>
            <a:ext cx="1257398" cy="36130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 </a:t>
            </a:r>
          </a:p>
        </p:txBody>
      </p:sp>
      <p:pic>
        <p:nvPicPr>
          <p:cNvPr id="49" name="Picture 48" descr="Icon&#10;&#10;Description automatically generated">
            <a:extLst>
              <a:ext uri="{FF2B5EF4-FFF2-40B4-BE49-F238E27FC236}">
                <a16:creationId xmlns:a16="http://schemas.microsoft.com/office/drawing/2014/main" id="{B767FEB7-2F9F-4D96-ACA6-E93C992B56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5003" y="4920948"/>
            <a:ext cx="1914812" cy="1461540"/>
          </a:xfrm>
          <a:prstGeom prst="rect">
            <a:avLst/>
          </a:prstGeom>
        </p:spPr>
      </p:pic>
      <p:pic>
        <p:nvPicPr>
          <p:cNvPr id="53" name="Picture 52" descr="A picture containing logo&#10;&#10;Description automatically generated">
            <a:extLst>
              <a:ext uri="{FF2B5EF4-FFF2-40B4-BE49-F238E27FC236}">
                <a16:creationId xmlns:a16="http://schemas.microsoft.com/office/drawing/2014/main" id="{9555AEE8-F447-4D37-A727-AE694E6B89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2959" y="3522759"/>
            <a:ext cx="2866737" cy="2939411"/>
          </a:xfrm>
          <a:prstGeom prst="rect">
            <a:avLst/>
          </a:prstGeom>
        </p:spPr>
      </p:pic>
      <p:sp>
        <p:nvSpPr>
          <p:cNvPr id="12" name="Oval 11">
            <a:extLst>
              <a:ext uri="{FF2B5EF4-FFF2-40B4-BE49-F238E27FC236}">
                <a16:creationId xmlns:a16="http://schemas.microsoft.com/office/drawing/2014/main" id="{09E9940C-9B10-4A8F-AD65-A5E436077751}"/>
              </a:ext>
            </a:extLst>
          </p:cNvPr>
          <p:cNvSpPr/>
          <p:nvPr/>
        </p:nvSpPr>
        <p:spPr>
          <a:xfrm>
            <a:off x="6646127" y="178418"/>
            <a:ext cx="3549319" cy="6163449"/>
          </a:xfrm>
          <a:prstGeom prst="ellipse">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4" name="Graphic 13" descr="User">
            <a:extLst>
              <a:ext uri="{FF2B5EF4-FFF2-40B4-BE49-F238E27FC236}">
                <a16:creationId xmlns:a16="http://schemas.microsoft.com/office/drawing/2014/main" id="{DFF79210-8849-40DE-BF52-1B6586B724B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48999" y="1341673"/>
            <a:ext cx="914400" cy="914400"/>
          </a:xfrm>
          <a:prstGeom prst="rect">
            <a:avLst/>
          </a:prstGeom>
        </p:spPr>
      </p:pic>
      <p:pic>
        <p:nvPicPr>
          <p:cNvPr id="15" name="Graphic 14" descr="User">
            <a:extLst>
              <a:ext uri="{FF2B5EF4-FFF2-40B4-BE49-F238E27FC236}">
                <a16:creationId xmlns:a16="http://schemas.microsoft.com/office/drawing/2014/main" id="{E0BD9A87-134C-4F81-9598-C4043BAA4CB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20711" y="2802942"/>
            <a:ext cx="914400" cy="914400"/>
          </a:xfrm>
          <a:prstGeom prst="rect">
            <a:avLst/>
          </a:prstGeom>
        </p:spPr>
      </p:pic>
      <p:pic>
        <p:nvPicPr>
          <p:cNvPr id="16" name="Graphic 15" descr="User">
            <a:extLst>
              <a:ext uri="{FF2B5EF4-FFF2-40B4-BE49-F238E27FC236}">
                <a16:creationId xmlns:a16="http://schemas.microsoft.com/office/drawing/2014/main" id="{550DF346-0563-4899-B010-D647D6CFCA2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63586" y="229948"/>
            <a:ext cx="914400" cy="914400"/>
          </a:xfrm>
          <a:prstGeom prst="rect">
            <a:avLst/>
          </a:prstGeom>
        </p:spPr>
      </p:pic>
      <p:pic>
        <p:nvPicPr>
          <p:cNvPr id="17" name="Graphic 16" descr="User">
            <a:extLst>
              <a:ext uri="{FF2B5EF4-FFF2-40B4-BE49-F238E27FC236}">
                <a16:creationId xmlns:a16="http://schemas.microsoft.com/office/drawing/2014/main" id="{639919C1-2380-43A4-9E86-0EB013C38A1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26884" y="4319768"/>
            <a:ext cx="914400" cy="914400"/>
          </a:xfrm>
          <a:prstGeom prst="rect">
            <a:avLst/>
          </a:prstGeom>
        </p:spPr>
      </p:pic>
      <p:pic>
        <p:nvPicPr>
          <p:cNvPr id="18" name="Graphic 17" descr="User">
            <a:extLst>
              <a:ext uri="{FF2B5EF4-FFF2-40B4-BE49-F238E27FC236}">
                <a16:creationId xmlns:a16="http://schemas.microsoft.com/office/drawing/2014/main" id="{7DE068DB-D161-42EF-911C-879FDE3CDE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41284" y="5358065"/>
            <a:ext cx="914400" cy="914400"/>
          </a:xfrm>
          <a:prstGeom prst="rect">
            <a:avLst/>
          </a:prstGeom>
        </p:spPr>
      </p:pic>
      <p:pic>
        <p:nvPicPr>
          <p:cNvPr id="19" name="Graphic 18" descr="User">
            <a:extLst>
              <a:ext uri="{FF2B5EF4-FFF2-40B4-BE49-F238E27FC236}">
                <a16:creationId xmlns:a16="http://schemas.microsoft.com/office/drawing/2014/main" id="{96CE12A0-E016-4949-8F61-FA423E249DE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00601" y="1346619"/>
            <a:ext cx="914400" cy="914400"/>
          </a:xfrm>
          <a:prstGeom prst="rect">
            <a:avLst/>
          </a:prstGeom>
        </p:spPr>
      </p:pic>
      <p:pic>
        <p:nvPicPr>
          <p:cNvPr id="20" name="Graphic 19" descr="User">
            <a:extLst>
              <a:ext uri="{FF2B5EF4-FFF2-40B4-BE49-F238E27FC236}">
                <a16:creationId xmlns:a16="http://schemas.microsoft.com/office/drawing/2014/main" id="{4C7C9941-CA90-47ED-B20D-AC9D9826BDF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54709" y="2802942"/>
            <a:ext cx="914400" cy="914400"/>
          </a:xfrm>
          <a:prstGeom prst="rect">
            <a:avLst/>
          </a:prstGeom>
        </p:spPr>
      </p:pic>
      <p:pic>
        <p:nvPicPr>
          <p:cNvPr id="21" name="Graphic 20" descr="User">
            <a:extLst>
              <a:ext uri="{FF2B5EF4-FFF2-40B4-BE49-F238E27FC236}">
                <a16:creationId xmlns:a16="http://schemas.microsoft.com/office/drawing/2014/main" id="{D584DB23-2CA0-472B-81F4-D9DD7878F1A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38666" y="4319768"/>
            <a:ext cx="914400" cy="914400"/>
          </a:xfrm>
          <a:prstGeom prst="rect">
            <a:avLst/>
          </a:prstGeom>
        </p:spPr>
      </p:pic>
      <p:sp>
        <p:nvSpPr>
          <p:cNvPr id="52" name="Action Button: Custom 16">
            <a:hlinkClick r:id="" action="ppaction://noaction" highlightClick="1">
              <a:snd r:embed="rId15" name="9.2.1.3 Slide 6 6.wav"/>
            </a:hlinkClick>
            <a:extLst>
              <a:ext uri="{FF2B5EF4-FFF2-40B4-BE49-F238E27FC236}">
                <a16:creationId xmlns:a16="http://schemas.microsoft.com/office/drawing/2014/main" id="{11EF7C91-D04D-47C0-9097-5BBDB0BBC722}"/>
              </a:ext>
            </a:extLst>
          </p:cNvPr>
          <p:cNvSpPr/>
          <p:nvPr/>
        </p:nvSpPr>
        <p:spPr>
          <a:xfrm>
            <a:off x="2661932" y="268920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227988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3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827" y="488967"/>
            <a:ext cx="10515600" cy="1325563"/>
          </a:xfrm>
        </p:spPr>
        <p:txBody>
          <a:bodyPr>
            <a:normAutofit fontScale="90000"/>
          </a:bodyPr>
          <a:lstStyle/>
          <a:p>
            <a:r>
              <a:rPr lang="en-GB" sz="26700" b="1" dirty="0">
                <a:solidFill>
                  <a:srgbClr val="FFCC00"/>
                </a:solidFill>
              </a:rPr>
              <a:t>s</a:t>
            </a:r>
            <a:br>
              <a:rPr lang="en-GB" sz="9600" b="1" dirty="0"/>
            </a:br>
            <a:endParaRPr lang="en-GB" dirty="0"/>
          </a:p>
        </p:txBody>
      </p:sp>
      <p:sp>
        <p:nvSpPr>
          <p:cNvPr id="2" name="Rectangle 1"/>
          <p:cNvSpPr/>
          <p:nvPr/>
        </p:nvSpPr>
        <p:spPr>
          <a:xfrm>
            <a:off x="3923770" y="4287782"/>
            <a:ext cx="434445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1751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827" y="488967"/>
            <a:ext cx="10515600" cy="1325563"/>
          </a:xfrm>
        </p:spPr>
        <p:txBody>
          <a:bodyPr>
            <a:normAutofit fontScale="90000"/>
          </a:bodyPr>
          <a:lstStyle/>
          <a:p>
            <a:r>
              <a:rPr lang="en-GB" sz="26700" b="1" dirty="0">
                <a:solidFill>
                  <a:srgbClr val="FFCC00"/>
                </a:solidFill>
              </a:rPr>
              <a:t>s</a:t>
            </a:r>
            <a:br>
              <a:rPr lang="en-GB" sz="9600" b="1" dirty="0"/>
            </a:br>
            <a:endParaRPr lang="en-GB" dirty="0"/>
          </a:p>
        </p:txBody>
      </p:sp>
      <p:pic>
        <p:nvPicPr>
          <p:cNvPr id="5" name="Picture 4" descr="man pointing a finger with an exclamation mark"/>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361080" y="488967"/>
            <a:ext cx="3469837" cy="3970084"/>
          </a:xfrm>
          <a:prstGeom prst="rect">
            <a:avLst/>
          </a:prstGeom>
        </p:spPr>
      </p:pic>
      <p:sp>
        <p:nvSpPr>
          <p:cNvPr id="2" name="Rectangle 1"/>
          <p:cNvSpPr/>
          <p:nvPr/>
        </p:nvSpPr>
        <p:spPr>
          <a:xfrm>
            <a:off x="3923770" y="4287782"/>
            <a:ext cx="4344459"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ollen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027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E8E308C-D17C-184F-B156-26492BED0F25}"/>
              </a:ext>
            </a:extLst>
          </p:cNvPr>
          <p:cNvSpPr>
            <a:spLocks noGrp="1"/>
          </p:cNvSpPr>
          <p:nvPr>
            <p:ph type="title"/>
          </p:nvPr>
        </p:nvSpPr>
        <p:spPr>
          <a:xfrm>
            <a:off x="5043391" y="46228"/>
            <a:ext cx="2106673" cy="1477741"/>
          </a:xfrm>
        </p:spPr>
        <p:txBody>
          <a:bodyPr>
            <a:noAutofit/>
          </a:bodyPr>
          <a:lstStyle/>
          <a:p>
            <a:pPr algn="ctr"/>
            <a:r>
              <a:rPr lang="en-GB" sz="12000" b="1" dirty="0">
                <a:solidFill>
                  <a:srgbClr val="002060"/>
                </a:solidFill>
                <a:cs typeface="Calibri" panose="020F0502020204030204" pitchFamily="34" charset="0"/>
              </a:rPr>
              <a:t>s</a:t>
            </a:r>
            <a:endParaRPr lang="en-US" sz="12000" dirty="0"/>
          </a:p>
        </p:txBody>
      </p:sp>
      <p:sp>
        <p:nvSpPr>
          <p:cNvPr id="4" name="Rounded Rectangle 3"/>
          <p:cNvSpPr/>
          <p:nvPr/>
        </p:nvSpPr>
        <p:spPr>
          <a:xfrm>
            <a:off x="4241057" y="184672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a:t>
            </a:r>
            <a:r>
              <a:rPr lang="en-GB" sz="6600" dirty="0" err="1">
                <a:solidFill>
                  <a:srgbClr val="002060"/>
                </a:solidFill>
                <a:latin typeface="Century Gothic" panose="020B0502020202020204" pitchFamily="34" charset="0"/>
              </a:rPr>
              <a:t>ollen</a:t>
            </a:r>
            <a:endParaRPr lang="en-GB" sz="6600" dirty="0">
              <a:solidFill>
                <a:srgbClr val="002060"/>
              </a:solidFill>
              <a:latin typeface="Century Gothic" panose="020B0502020202020204" pitchFamily="34" charset="0"/>
            </a:endParaRPr>
          </a:p>
        </p:txBody>
      </p:sp>
      <p:sp>
        <p:nvSpPr>
          <p:cNvPr id="5" name="Rectangle 4"/>
          <p:cNvSpPr/>
          <p:nvPr/>
        </p:nvSpPr>
        <p:spPr>
          <a:xfrm>
            <a:off x="802992" y="376216"/>
            <a:ext cx="248818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Ge</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etz</a:t>
            </a:r>
            <a:endParaRPr lang="en-GB" sz="5400" dirty="0">
              <a:solidFill>
                <a:srgbClr val="FFCC00"/>
              </a:solidFill>
              <a:latin typeface="Century Gothic" panose="020B0502020202020204" pitchFamily="34" charset="0"/>
            </a:endParaRPr>
          </a:p>
        </p:txBody>
      </p:sp>
      <p:sp>
        <p:nvSpPr>
          <p:cNvPr id="6" name="Rectangle 5"/>
          <p:cNvSpPr/>
          <p:nvPr/>
        </p:nvSpPr>
        <p:spPr>
          <a:xfrm>
            <a:off x="4440881" y="4502196"/>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lang</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am</a:t>
            </a:r>
            <a:endParaRPr lang="en-GB" sz="5400" dirty="0">
              <a:solidFill>
                <a:srgbClr val="002060"/>
              </a:solidFill>
              <a:latin typeface="Century Gothic" panose="020B0502020202020204" pitchFamily="34" charset="0"/>
            </a:endParaRPr>
          </a:p>
        </p:txBody>
      </p:sp>
      <p:sp>
        <p:nvSpPr>
          <p:cNvPr id="7" name="Rectangle 6"/>
          <p:cNvSpPr/>
          <p:nvPr/>
        </p:nvSpPr>
        <p:spPr>
          <a:xfrm>
            <a:off x="8904083" y="3279001"/>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atz</a:t>
            </a:r>
            <a:endParaRPr lang="en-GB" sz="5400" i="1" dirty="0">
              <a:solidFill>
                <a:srgbClr val="002060"/>
              </a:solidFill>
              <a:latin typeface="Century Gothic" panose="020B0502020202020204" pitchFamily="34" charset="0"/>
            </a:endParaRPr>
          </a:p>
        </p:txBody>
      </p:sp>
      <p:sp>
        <p:nvSpPr>
          <p:cNvPr id="8" name="Rectangle 7"/>
          <p:cNvSpPr/>
          <p:nvPr/>
        </p:nvSpPr>
        <p:spPr>
          <a:xfrm>
            <a:off x="305377" y="322152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rei</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199187" y="581763"/>
            <a:ext cx="180209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eite</a:t>
            </a:r>
            <a:endParaRPr lang="en-GB" sz="5400" dirty="0">
              <a:solidFill>
                <a:srgbClr val="002060"/>
              </a:solidFill>
              <a:latin typeface="Century Gothic" panose="020B0502020202020204" pitchFamily="34" charset="0"/>
            </a:endParaRPr>
          </a:p>
        </p:txBody>
      </p:sp>
      <p:pic>
        <p:nvPicPr>
          <p:cNvPr id="10" name="Picture 9" descr="man pointing a finger with an exclamation mark"/>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7239" y="1920816"/>
            <a:ext cx="1210513" cy="1352673"/>
          </a:xfrm>
          <a:prstGeom prst="rect">
            <a:avLst/>
          </a:prstGeom>
        </p:spPr>
      </p:pic>
      <p:pic>
        <p:nvPicPr>
          <p:cNvPr id="2" name="Picture 1" descr="pag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54569" y="1638951"/>
            <a:ext cx="1091333" cy="1382822"/>
          </a:xfrm>
          <a:prstGeom prst="rect">
            <a:avLst/>
          </a:prstGeom>
        </p:spPr>
      </p:pic>
      <p:pic>
        <p:nvPicPr>
          <p:cNvPr id="3" name="Picture 2" descr="London and a tourist"/>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7448" y="3981033"/>
            <a:ext cx="2050972" cy="2050972"/>
          </a:xfrm>
          <a:prstGeom prst="rect">
            <a:avLst/>
          </a:prstGeom>
        </p:spPr>
      </p:pic>
      <p:sp>
        <p:nvSpPr>
          <p:cNvPr id="11" name="TextBox 10"/>
          <p:cNvSpPr txBox="1"/>
          <p:nvPr/>
        </p:nvSpPr>
        <p:spPr>
          <a:xfrm>
            <a:off x="10291352" y="2724977"/>
            <a:ext cx="348343" cy="261610"/>
          </a:xfrm>
          <a:prstGeom prst="rect">
            <a:avLst/>
          </a:prstGeom>
          <a:noFill/>
        </p:spPr>
        <p:txBody>
          <a:bodyPr wrap="square" rtlCol="0">
            <a:spAutoFit/>
          </a:bodyPr>
          <a:lstStyle/>
          <a:p>
            <a:r>
              <a:rPr lang="en-GB" sz="1100" dirty="0">
                <a:latin typeface="Century Gothic" panose="020B0502020202020204" pitchFamily="34" charset="0"/>
              </a:rPr>
              <a:t>54</a:t>
            </a:r>
          </a:p>
        </p:txBody>
      </p:sp>
      <p:pic>
        <p:nvPicPr>
          <p:cNvPr id="12" name="Picture 11" descr="old woma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0528" y="1378243"/>
            <a:ext cx="1268275" cy="1230227"/>
          </a:xfrm>
          <a:prstGeom prst="rect">
            <a:avLst/>
          </a:prstGeom>
        </p:spPr>
      </p:pic>
      <p:pic>
        <p:nvPicPr>
          <p:cNvPr id="13" name="Picture 12" descr="set of balance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7774" y="1741629"/>
            <a:ext cx="1593804" cy="1030660"/>
          </a:xfrm>
          <a:prstGeom prst="rect">
            <a:avLst/>
          </a:prstGeom>
        </p:spPr>
      </p:pic>
      <p:pic>
        <p:nvPicPr>
          <p:cNvPr id="14" name="Picture 13" descr="turtl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16890" y="5449728"/>
            <a:ext cx="1572076" cy="833200"/>
          </a:xfrm>
          <a:prstGeom prst="rect">
            <a:avLst/>
          </a:prstGeom>
        </p:spPr>
      </p:pic>
      <p:sp>
        <p:nvSpPr>
          <p:cNvPr id="15" name="TextBox 14"/>
          <p:cNvSpPr txBox="1"/>
          <p:nvPr/>
        </p:nvSpPr>
        <p:spPr>
          <a:xfrm>
            <a:off x="8727300" y="5119198"/>
            <a:ext cx="326645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Ich</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Hunger.</a:t>
            </a:r>
          </a:p>
        </p:txBody>
      </p:sp>
      <p:cxnSp>
        <p:nvCxnSpPr>
          <p:cNvPr id="17" name="Straight Arrow Connector 16" descr="arrow pointing to part of a sentence"/>
          <p:cNvCxnSpPr/>
          <p:nvPr/>
        </p:nvCxnSpPr>
        <p:spPr>
          <a:xfrm flipH="1">
            <a:off x="9016189" y="4651177"/>
            <a:ext cx="66298" cy="46802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descr="arrow pointing to part of a sentence"/>
          <p:cNvCxnSpPr/>
          <p:nvPr/>
        </p:nvCxnSpPr>
        <p:spPr>
          <a:xfrm flipH="1">
            <a:off x="9771725" y="4662099"/>
            <a:ext cx="165130" cy="52522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descr="arrow pointing to part of a sentence"/>
          <p:cNvCxnSpPr/>
          <p:nvPr/>
        </p:nvCxnSpPr>
        <p:spPr>
          <a:xfrm flipH="1">
            <a:off x="10690328" y="4665772"/>
            <a:ext cx="124849" cy="5215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593003" y="4202331"/>
            <a:ext cx="1349408"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Subjekt</a:t>
            </a:r>
            <a:endParaRPr lang="en-GB" dirty="0">
              <a:solidFill>
                <a:srgbClr val="002060"/>
              </a:solidFill>
              <a:latin typeface="Century Gothic" panose="020B0502020202020204" pitchFamily="34" charset="0"/>
            </a:endParaRPr>
          </a:p>
        </p:txBody>
      </p:sp>
      <p:sp>
        <p:nvSpPr>
          <p:cNvPr id="24" name="TextBox 23"/>
          <p:cNvSpPr txBox="1"/>
          <p:nvPr/>
        </p:nvSpPr>
        <p:spPr>
          <a:xfrm>
            <a:off x="10535251" y="4326647"/>
            <a:ext cx="1349408"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Objekt</a:t>
            </a:r>
            <a:endParaRPr lang="en-GB" dirty="0">
              <a:solidFill>
                <a:srgbClr val="002060"/>
              </a:solidFill>
              <a:latin typeface="Century Gothic" panose="020B0502020202020204" pitchFamily="34" charset="0"/>
            </a:endParaRPr>
          </a:p>
        </p:txBody>
      </p:sp>
      <p:sp>
        <p:nvSpPr>
          <p:cNvPr id="25" name="TextBox 24"/>
          <p:cNvSpPr txBox="1"/>
          <p:nvPr/>
        </p:nvSpPr>
        <p:spPr>
          <a:xfrm>
            <a:off x="9616648" y="4326647"/>
            <a:ext cx="1349408"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Verb</a:t>
            </a:r>
          </a:p>
        </p:txBody>
      </p:sp>
    </p:spTree>
    <p:extLst>
      <p:ext uri="{BB962C8B-B14F-4D97-AF65-F5344CB8AC3E}">
        <p14:creationId xmlns:p14="http://schemas.microsoft.com/office/powerpoint/2010/main" val="280478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Gesetz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5" name="Gesetz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Seite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Seite new.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reisen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7" name="reisen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langsam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subTnLst>
                                    <p:audio>
                                      <p:cMediaNode>
                                        <p:cTn display="0" masterRel="sameClick">
                                          <p:stCondLst>
                                            <p:cond evt="begin" delay="0">
                                              <p:tn val="59"/>
                                            </p:cond>
                                          </p:stCondLst>
                                          <p:endCondLst>
                                            <p:cond evt="onStopAudio" delay="0">
                                              <p:tgtEl>
                                                <p:sldTgt/>
                                              </p:tgtEl>
                                            </p:cond>
                                          </p:endCondLst>
                                        </p:cTn>
                                        <p:tgtEl>
                                          <p:sndTgt r:embed="rId8" name="langsam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subTnLst>
                                    <p:audio>
                                      <p:cMediaNode>
                                        <p:cTn display="0" masterRel="sameClick">
                                          <p:stCondLst>
                                            <p:cond evt="begin" delay="0">
                                              <p:tn val="64"/>
                                            </p:cond>
                                          </p:stCondLst>
                                          <p:endCondLst>
                                            <p:cond evt="onStopAudio" delay="0">
                                              <p:tgtEl>
                                                <p:sldTgt/>
                                              </p:tgtEl>
                                            </p:cond>
                                          </p:endCondLst>
                                        </p:cTn>
                                        <p:tgtEl>
                                          <p:sndTgt r:embed="rId9" name="Satz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subTnLst>
                                    <p:audio>
                                      <p:cMediaNode>
                                        <p:cTn display="0" masterRel="sameClick">
                                          <p:stCondLst>
                                            <p:cond evt="begin" delay="0">
                                              <p:tn val="69"/>
                                            </p:cond>
                                          </p:stCondLst>
                                          <p:endCondLst>
                                            <p:cond evt="onStopAudio" delay="0">
                                              <p:tgtEl>
                                                <p:sldTgt/>
                                              </p:tgtEl>
                                            </p:cond>
                                          </p:endCondLst>
                                        </p:cTn>
                                        <p:tgtEl>
                                          <p:sndTgt r:embed="rId9" name="Satz new.wav"/>
                                        </p:tgtEl>
                                      </p:cMediaNode>
                                    </p:audio>
                                  </p:subTnLst>
                                </p:cTn>
                              </p:par>
                              <p:par>
                                <p:cTn id="72" presetID="10"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5" grpId="0"/>
      <p:bldP spid="6" grpId="0"/>
      <p:bldP spid="7" grpId="0"/>
      <p:bldP spid="8" grpId="0"/>
      <p:bldP spid="9" grpId="0"/>
      <p:bldP spid="11" grpId="0"/>
      <p:bldP spid="15"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2D67-6F80-C64C-882B-E9811C1229A0}"/>
              </a:ext>
            </a:extLst>
          </p:cNvPr>
          <p:cNvSpPr>
            <a:spLocks noGrp="1"/>
          </p:cNvSpPr>
          <p:nvPr>
            <p:ph type="title"/>
          </p:nvPr>
        </p:nvSpPr>
        <p:spPr>
          <a:xfrm>
            <a:off x="5374710" y="-235712"/>
            <a:ext cx="1455821" cy="2043451"/>
          </a:xfrm>
        </p:spPr>
        <p:txBody>
          <a:bodyPr>
            <a:noAutofit/>
          </a:bodyPr>
          <a:lstStyle/>
          <a:p>
            <a:pPr algn="ctr"/>
            <a:r>
              <a:rPr lang="en-GB" sz="12000" b="1" dirty="0">
                <a:solidFill>
                  <a:srgbClr val="002060"/>
                </a:solidFill>
                <a:cs typeface="Calibri" panose="020F0502020204030204" pitchFamily="34" charset="0"/>
              </a:rPr>
              <a:t>s</a:t>
            </a:r>
            <a:endParaRPr lang="en-US" sz="12000" dirty="0"/>
          </a:p>
        </p:txBody>
      </p:sp>
      <p:sp>
        <p:nvSpPr>
          <p:cNvPr id="4" name="Rounded Rectangle 3"/>
          <p:cNvSpPr/>
          <p:nvPr/>
        </p:nvSpPr>
        <p:spPr>
          <a:xfrm>
            <a:off x="4241057" y="184672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a:t>
            </a:r>
            <a:r>
              <a:rPr lang="en-GB" sz="6600" dirty="0" err="1">
                <a:solidFill>
                  <a:srgbClr val="002060"/>
                </a:solidFill>
                <a:latin typeface="Century Gothic" panose="020B0502020202020204" pitchFamily="34" charset="0"/>
              </a:rPr>
              <a:t>ollen</a:t>
            </a:r>
            <a:endParaRPr lang="en-GB" sz="6600" dirty="0">
              <a:solidFill>
                <a:srgbClr val="002060"/>
              </a:solidFill>
              <a:latin typeface="Century Gothic" panose="020B0502020202020204" pitchFamily="34" charset="0"/>
            </a:endParaRPr>
          </a:p>
        </p:txBody>
      </p:sp>
      <p:sp>
        <p:nvSpPr>
          <p:cNvPr id="5" name="Rectangle 4"/>
          <p:cNvSpPr/>
          <p:nvPr/>
        </p:nvSpPr>
        <p:spPr>
          <a:xfrm>
            <a:off x="802992" y="376216"/>
            <a:ext cx="248818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Ge</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etz</a:t>
            </a:r>
            <a:endParaRPr lang="en-GB" sz="5400" dirty="0">
              <a:solidFill>
                <a:srgbClr val="FFCC00"/>
              </a:solidFill>
              <a:latin typeface="Century Gothic" panose="020B0502020202020204" pitchFamily="34" charset="0"/>
            </a:endParaRPr>
          </a:p>
        </p:txBody>
      </p:sp>
      <p:sp>
        <p:nvSpPr>
          <p:cNvPr id="6" name="Rectangle 5"/>
          <p:cNvSpPr/>
          <p:nvPr/>
        </p:nvSpPr>
        <p:spPr>
          <a:xfrm>
            <a:off x="4440881" y="4502196"/>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lang</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am</a:t>
            </a:r>
            <a:endParaRPr lang="en-GB" sz="5400" dirty="0">
              <a:solidFill>
                <a:srgbClr val="002060"/>
              </a:solidFill>
              <a:latin typeface="Century Gothic" panose="020B0502020202020204" pitchFamily="34" charset="0"/>
            </a:endParaRPr>
          </a:p>
        </p:txBody>
      </p:sp>
      <p:sp>
        <p:nvSpPr>
          <p:cNvPr id="7" name="Rectangle 6"/>
          <p:cNvSpPr/>
          <p:nvPr/>
        </p:nvSpPr>
        <p:spPr>
          <a:xfrm>
            <a:off x="8904083" y="3279001"/>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atz</a:t>
            </a:r>
            <a:endParaRPr lang="en-GB" sz="5400" i="1" dirty="0">
              <a:solidFill>
                <a:srgbClr val="002060"/>
              </a:solidFill>
              <a:latin typeface="Century Gothic" panose="020B0502020202020204" pitchFamily="34" charset="0"/>
            </a:endParaRPr>
          </a:p>
        </p:txBody>
      </p:sp>
      <p:sp>
        <p:nvSpPr>
          <p:cNvPr id="8" name="Rectangle 7"/>
          <p:cNvSpPr/>
          <p:nvPr/>
        </p:nvSpPr>
        <p:spPr>
          <a:xfrm>
            <a:off x="305377" y="322152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rei</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199187" y="581763"/>
            <a:ext cx="180209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eite</a:t>
            </a:r>
            <a:endParaRPr lang="en-GB" sz="5400" dirty="0">
              <a:solidFill>
                <a:srgbClr val="002060"/>
              </a:solidFill>
              <a:latin typeface="Century Gothic" panose="020B0502020202020204" pitchFamily="34" charset="0"/>
            </a:endParaRPr>
          </a:p>
        </p:txBody>
      </p:sp>
      <p:pic>
        <p:nvPicPr>
          <p:cNvPr id="10" name="Picture 9" descr="man pointing a finger with an exclamation mark"/>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7239" y="1920816"/>
            <a:ext cx="1210513" cy="1352673"/>
          </a:xfrm>
          <a:prstGeom prst="rect">
            <a:avLst/>
          </a:prstGeom>
        </p:spPr>
      </p:pic>
    </p:spTree>
    <p:extLst>
      <p:ext uri="{BB962C8B-B14F-4D97-AF65-F5344CB8AC3E}">
        <p14:creationId xmlns:p14="http://schemas.microsoft.com/office/powerpoint/2010/main" val="15308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oll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Gesetz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Seit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reis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langsam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atz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1676-1CD1-DE49-87FF-80F7693BB9F7}"/>
              </a:ext>
            </a:extLst>
          </p:cNvPr>
          <p:cNvSpPr>
            <a:spLocks noGrp="1"/>
          </p:cNvSpPr>
          <p:nvPr>
            <p:ph type="title"/>
          </p:nvPr>
        </p:nvSpPr>
        <p:spPr>
          <a:xfrm>
            <a:off x="5158005" y="44285"/>
            <a:ext cx="1888958" cy="1477741"/>
          </a:xfrm>
        </p:spPr>
        <p:txBody>
          <a:bodyPr>
            <a:noAutofit/>
          </a:bodyPr>
          <a:lstStyle/>
          <a:p>
            <a:pPr algn="ctr"/>
            <a:r>
              <a:rPr lang="en-GB" sz="12000" b="1" dirty="0">
                <a:solidFill>
                  <a:srgbClr val="002060"/>
                </a:solidFill>
                <a:cs typeface="Calibri" panose="020F0502020204030204" pitchFamily="34" charset="0"/>
              </a:rPr>
              <a:t>s</a:t>
            </a:r>
            <a:endParaRPr lang="en-US" sz="12000" dirty="0"/>
          </a:p>
        </p:txBody>
      </p:sp>
      <p:sp>
        <p:nvSpPr>
          <p:cNvPr id="4" name="Rounded Rectangle 3"/>
          <p:cNvSpPr/>
          <p:nvPr/>
        </p:nvSpPr>
        <p:spPr>
          <a:xfrm>
            <a:off x="4241057" y="184672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a:t>
            </a:r>
            <a:r>
              <a:rPr lang="en-GB" sz="6600" dirty="0" err="1">
                <a:solidFill>
                  <a:srgbClr val="002060"/>
                </a:solidFill>
                <a:latin typeface="Century Gothic" panose="020B0502020202020204" pitchFamily="34" charset="0"/>
              </a:rPr>
              <a:t>ollen</a:t>
            </a:r>
            <a:endParaRPr lang="en-GB" sz="6600" dirty="0">
              <a:solidFill>
                <a:srgbClr val="002060"/>
              </a:solidFill>
              <a:latin typeface="Century Gothic" panose="020B0502020202020204" pitchFamily="34" charset="0"/>
            </a:endParaRPr>
          </a:p>
        </p:txBody>
      </p:sp>
      <p:sp>
        <p:nvSpPr>
          <p:cNvPr id="5" name="Rectangle 4"/>
          <p:cNvSpPr/>
          <p:nvPr/>
        </p:nvSpPr>
        <p:spPr>
          <a:xfrm>
            <a:off x="802992" y="376216"/>
            <a:ext cx="248818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Ge</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etz</a:t>
            </a:r>
            <a:endParaRPr lang="en-GB" sz="5400" dirty="0">
              <a:solidFill>
                <a:srgbClr val="FFCC00"/>
              </a:solidFill>
              <a:latin typeface="Century Gothic" panose="020B0502020202020204" pitchFamily="34" charset="0"/>
            </a:endParaRPr>
          </a:p>
        </p:txBody>
      </p:sp>
      <p:sp>
        <p:nvSpPr>
          <p:cNvPr id="6" name="Rectangle 5"/>
          <p:cNvSpPr/>
          <p:nvPr/>
        </p:nvSpPr>
        <p:spPr>
          <a:xfrm>
            <a:off x="4440881" y="4502196"/>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lang</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am</a:t>
            </a:r>
            <a:endParaRPr lang="en-GB" sz="5400" dirty="0">
              <a:solidFill>
                <a:srgbClr val="002060"/>
              </a:solidFill>
              <a:latin typeface="Century Gothic" panose="020B0502020202020204" pitchFamily="34" charset="0"/>
            </a:endParaRPr>
          </a:p>
        </p:txBody>
      </p:sp>
      <p:sp>
        <p:nvSpPr>
          <p:cNvPr id="7" name="Rectangle 6"/>
          <p:cNvSpPr/>
          <p:nvPr/>
        </p:nvSpPr>
        <p:spPr>
          <a:xfrm>
            <a:off x="8904083" y="3279001"/>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atz</a:t>
            </a:r>
            <a:endParaRPr lang="en-GB" sz="5400" i="1" dirty="0">
              <a:solidFill>
                <a:srgbClr val="002060"/>
              </a:solidFill>
              <a:latin typeface="Century Gothic" panose="020B0502020202020204" pitchFamily="34" charset="0"/>
            </a:endParaRPr>
          </a:p>
        </p:txBody>
      </p:sp>
      <p:sp>
        <p:nvSpPr>
          <p:cNvPr id="8" name="Rectangle 7"/>
          <p:cNvSpPr/>
          <p:nvPr/>
        </p:nvSpPr>
        <p:spPr>
          <a:xfrm>
            <a:off x="305377" y="322152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rei</a:t>
            </a: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9" name="Rectangle 8"/>
          <p:cNvSpPr/>
          <p:nvPr/>
        </p:nvSpPr>
        <p:spPr>
          <a:xfrm>
            <a:off x="9199187" y="581763"/>
            <a:ext cx="180209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a:t>
            </a:r>
            <a:r>
              <a:rPr lang="en-GB" sz="5400" dirty="0" err="1">
                <a:solidFill>
                  <a:srgbClr val="002060"/>
                </a:solidFill>
                <a:latin typeface="Century Gothic" panose="020B0502020202020204" pitchFamily="34" charset="0"/>
              </a:rPr>
              <a:t>eite</a:t>
            </a:r>
            <a:endParaRPr lang="en-GB" sz="5400" dirty="0">
              <a:solidFill>
                <a:srgbClr val="002060"/>
              </a:solidFill>
              <a:latin typeface="Century Gothic" panose="020B0502020202020204" pitchFamily="34" charset="0"/>
            </a:endParaRPr>
          </a:p>
        </p:txBody>
      </p:sp>
      <p:pic>
        <p:nvPicPr>
          <p:cNvPr id="10" name="Picture 9" descr="man pointing a finger with an exclamation mark"/>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7239" y="1920816"/>
            <a:ext cx="1210513" cy="1352673"/>
          </a:xfrm>
          <a:prstGeom prst="rect">
            <a:avLst/>
          </a:prstGeom>
        </p:spPr>
      </p:pic>
    </p:spTree>
    <p:extLst>
      <p:ext uri="{BB962C8B-B14F-4D97-AF65-F5344CB8AC3E}">
        <p14:creationId xmlns:p14="http://schemas.microsoft.com/office/powerpoint/2010/main" val="348816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A5CC01-7BB6-454C-9EFC-3A46EE70A8E9}"/>
              </a:ext>
            </a:extLst>
          </p:cNvPr>
          <p:cNvSpPr/>
          <p:nvPr/>
        </p:nvSpPr>
        <p:spPr>
          <a:xfrm>
            <a:off x="8558910" y="20353"/>
            <a:ext cx="3376245" cy="923330"/>
          </a:xfrm>
          <a:prstGeom prst="rect">
            <a:avLst/>
          </a:prstGeom>
        </p:spPr>
        <p:txBody>
          <a:bodyPr wrap="none">
            <a:spAutoFit/>
          </a:bodyPr>
          <a:lstStyle/>
          <a:p>
            <a:pPr algn="ctr"/>
            <a:r>
              <a:rPr lang="en-GB" sz="5400" dirty="0">
                <a:solidFill>
                  <a:srgbClr val="1F4E79"/>
                </a:solidFill>
                <a:latin typeface="Century Gothic" panose="020B0502020202020204" pitchFamily="34" charset="0"/>
              </a:rPr>
              <a:t>da</a:t>
            </a:r>
            <a:r>
              <a:rPr lang="en-GB" sz="5400" dirty="0">
                <a:solidFill>
                  <a:srgbClr val="EEC100"/>
                </a:solidFill>
                <a:latin typeface="Century Gothic" panose="020B0502020202020204" pitchFamily="34" charset="0"/>
              </a:rPr>
              <a:t>s</a:t>
            </a:r>
            <a:r>
              <a:rPr lang="en-GB" sz="5400" dirty="0">
                <a:solidFill>
                  <a:srgbClr val="FFCC00"/>
                </a:solidFill>
                <a:latin typeface="Century Gothic" panose="020B0502020202020204" pitchFamily="34" charset="0"/>
              </a:rPr>
              <a:t> </a:t>
            </a:r>
            <a:r>
              <a:rPr lang="en-GB" sz="5400" dirty="0">
                <a:solidFill>
                  <a:srgbClr val="1F4E79"/>
                </a:solidFill>
                <a:latin typeface="Century Gothic" panose="020B0502020202020204" pitchFamily="34" charset="0"/>
              </a:rPr>
              <a:t>E</a:t>
            </a:r>
            <a:r>
              <a:rPr lang="en-GB" sz="5400" dirty="0">
                <a:solidFill>
                  <a:srgbClr val="EEC100"/>
                </a:solidFill>
                <a:latin typeface="Century Gothic" panose="020B0502020202020204" pitchFamily="34" charset="0"/>
              </a:rPr>
              <a:t>ss</a:t>
            </a:r>
            <a:r>
              <a:rPr lang="en-GB" sz="5400" dirty="0">
                <a:solidFill>
                  <a:srgbClr val="1F4E79"/>
                </a:solidFill>
                <a:latin typeface="Century Gothic" panose="020B0502020202020204" pitchFamily="34" charset="0"/>
              </a:rPr>
              <a:t>en</a:t>
            </a:r>
          </a:p>
        </p:txBody>
      </p:sp>
      <p:sp>
        <p:nvSpPr>
          <p:cNvPr id="13" name="Rectangle 12">
            <a:extLst>
              <a:ext uri="{FF2B5EF4-FFF2-40B4-BE49-F238E27FC236}">
                <a16:creationId xmlns:a16="http://schemas.microsoft.com/office/drawing/2014/main" id="{DA0EB35D-2B1B-42B8-8651-848A2C821819}"/>
              </a:ext>
            </a:extLst>
          </p:cNvPr>
          <p:cNvSpPr/>
          <p:nvPr/>
        </p:nvSpPr>
        <p:spPr>
          <a:xfrm>
            <a:off x="9246597" y="704403"/>
            <a:ext cx="2688558"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ge</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und</a:t>
            </a:r>
            <a:endParaRPr lang="en-GB" sz="5400" dirty="0">
              <a:solidFill>
                <a:srgbClr val="1F4E79"/>
              </a:solidFill>
              <a:latin typeface="Century Gothic" panose="020B0502020202020204" pitchFamily="34" charset="0"/>
            </a:endParaRPr>
          </a:p>
        </p:txBody>
      </p:sp>
      <p:sp>
        <p:nvSpPr>
          <p:cNvPr id="14" name="Rectangle 13">
            <a:extLst>
              <a:ext uri="{FF2B5EF4-FFF2-40B4-BE49-F238E27FC236}">
                <a16:creationId xmlns:a16="http://schemas.microsoft.com/office/drawing/2014/main" id="{3500A1DE-AD60-42BE-B784-121372077F40}"/>
              </a:ext>
            </a:extLst>
          </p:cNvPr>
          <p:cNvSpPr/>
          <p:nvPr/>
        </p:nvSpPr>
        <p:spPr>
          <a:xfrm>
            <a:off x="9942301" y="1396156"/>
            <a:ext cx="1992854" cy="923330"/>
          </a:xfrm>
          <a:prstGeom prst="rect">
            <a:avLst/>
          </a:prstGeom>
        </p:spPr>
        <p:txBody>
          <a:bodyPr wrap="non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itzen</a:t>
            </a:r>
            <a:endParaRPr lang="en-GB" sz="5400" dirty="0">
              <a:solidFill>
                <a:srgbClr val="1F4E79"/>
              </a:solidFill>
              <a:latin typeface="Century Gothic" panose="020B0502020202020204" pitchFamily="34" charset="0"/>
            </a:endParaRPr>
          </a:p>
        </p:txBody>
      </p:sp>
      <p:sp>
        <p:nvSpPr>
          <p:cNvPr id="15" name="Rectangle 14">
            <a:extLst>
              <a:ext uri="{FF2B5EF4-FFF2-40B4-BE49-F238E27FC236}">
                <a16:creationId xmlns:a16="http://schemas.microsoft.com/office/drawing/2014/main" id="{F9824A54-6EBB-43D1-8D41-9C00AF9F0E65}"/>
              </a:ext>
            </a:extLst>
          </p:cNvPr>
          <p:cNvSpPr/>
          <p:nvPr/>
        </p:nvSpPr>
        <p:spPr>
          <a:xfrm>
            <a:off x="8776548" y="2068787"/>
            <a:ext cx="3180679"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zu</a:t>
            </a:r>
            <a:r>
              <a:rPr lang="en-GB" sz="5400" dirty="0">
                <a:solidFill>
                  <a:srgbClr val="1F4E79"/>
                </a:solidFill>
                <a:latin typeface="Century Gothic" panose="020B0502020202020204" pitchFamily="34" charset="0"/>
              </a:rPr>
              <a:t> </a:t>
            </a:r>
            <a:r>
              <a:rPr lang="en-GB" sz="5400" dirty="0" err="1">
                <a:solidFill>
                  <a:srgbClr val="1F4E79"/>
                </a:solidFill>
                <a:latin typeface="Century Gothic" panose="020B0502020202020204" pitchFamily="34" charset="0"/>
              </a:rPr>
              <a:t>Hau</a:t>
            </a: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e</a:t>
            </a:r>
            <a:endParaRPr lang="en-GB" sz="5400" dirty="0">
              <a:solidFill>
                <a:srgbClr val="1F4E79"/>
              </a:solidFill>
              <a:latin typeface="Century Gothic" panose="020B0502020202020204" pitchFamily="34" charset="0"/>
            </a:endParaRPr>
          </a:p>
        </p:txBody>
      </p:sp>
      <p:sp>
        <p:nvSpPr>
          <p:cNvPr id="16" name="Rectangle 15">
            <a:extLst>
              <a:ext uri="{FF2B5EF4-FFF2-40B4-BE49-F238E27FC236}">
                <a16:creationId xmlns:a16="http://schemas.microsoft.com/office/drawing/2014/main" id="{0E7E0CA9-B2EA-40D3-A8A1-EDBF3FA855A4}"/>
              </a:ext>
            </a:extLst>
          </p:cNvPr>
          <p:cNvSpPr/>
          <p:nvPr/>
        </p:nvSpPr>
        <p:spPr>
          <a:xfrm>
            <a:off x="9179581" y="2850692"/>
            <a:ext cx="2762295"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hä</a:t>
            </a:r>
            <a:r>
              <a:rPr lang="en-GB" sz="5400" dirty="0" err="1">
                <a:solidFill>
                  <a:srgbClr val="EEC100"/>
                </a:solidFill>
                <a:latin typeface="Century Gothic" panose="020B0502020202020204" pitchFamily="34" charset="0"/>
              </a:rPr>
              <a:t>ss</a:t>
            </a:r>
            <a:r>
              <a:rPr lang="en-GB" sz="5400" dirty="0" err="1">
                <a:solidFill>
                  <a:srgbClr val="1F4E79"/>
                </a:solidFill>
                <a:latin typeface="Century Gothic" panose="020B0502020202020204" pitchFamily="34" charset="0"/>
              </a:rPr>
              <a:t>lich</a:t>
            </a:r>
            <a:endParaRPr lang="en-GB" sz="5400" dirty="0">
              <a:solidFill>
                <a:srgbClr val="1F4E79"/>
              </a:solidFill>
              <a:latin typeface="Century Gothic" panose="020B0502020202020204" pitchFamily="34" charset="0"/>
            </a:endParaRPr>
          </a:p>
        </p:txBody>
      </p:sp>
      <p:grpSp>
        <p:nvGrpSpPr>
          <p:cNvPr id="4" name="Group 3">
            <a:extLst>
              <a:ext uri="{FF2B5EF4-FFF2-40B4-BE49-F238E27FC236}">
                <a16:creationId xmlns:a16="http://schemas.microsoft.com/office/drawing/2014/main" id="{EBEF8E6C-1B6C-45A2-A3F9-6F98ADEC06E0}"/>
              </a:ext>
            </a:extLst>
          </p:cNvPr>
          <p:cNvGrpSpPr/>
          <p:nvPr/>
        </p:nvGrpSpPr>
        <p:grpSpPr>
          <a:xfrm>
            <a:off x="347773" y="76201"/>
            <a:ext cx="2164600" cy="3067050"/>
            <a:chOff x="685800" y="2406849"/>
            <a:chExt cx="2609850" cy="3784402"/>
          </a:xfrm>
        </p:grpSpPr>
        <p:pic>
          <p:nvPicPr>
            <p:cNvPr id="1026" name="Picture 2" descr="Image result for buzzing bee">
              <a:extLst>
                <a:ext uri="{FF2B5EF4-FFF2-40B4-BE49-F238E27FC236}">
                  <a16:creationId xmlns:a16="http://schemas.microsoft.com/office/drawing/2014/main" id="{0C830AA4-08D5-4CFD-9588-0AD899CAA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Flowchart: Alternate Process 1">
              <a:extLst>
                <a:ext uri="{FF2B5EF4-FFF2-40B4-BE49-F238E27FC236}">
                  <a16:creationId xmlns:a16="http://schemas.microsoft.com/office/drawing/2014/main" id="{8E369C93-0D8E-4C18-8D53-DD74C938EC8F}"/>
                </a:ext>
              </a:extLst>
            </p:cNvPr>
            <p:cNvSpPr/>
            <p:nvPr/>
          </p:nvSpPr>
          <p:spPr>
            <a:xfrm>
              <a:off x="685800"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 name="Group 4">
            <a:extLst>
              <a:ext uri="{FF2B5EF4-FFF2-40B4-BE49-F238E27FC236}">
                <a16:creationId xmlns:a16="http://schemas.microsoft.com/office/drawing/2014/main" id="{C326B7C0-4B3E-4CB4-BE11-2B67417D9B7C}"/>
              </a:ext>
            </a:extLst>
          </p:cNvPr>
          <p:cNvGrpSpPr/>
          <p:nvPr/>
        </p:nvGrpSpPr>
        <p:grpSpPr>
          <a:xfrm>
            <a:off x="317129" y="3253978"/>
            <a:ext cx="2235571" cy="3051572"/>
            <a:chOff x="9210675" y="2406849"/>
            <a:chExt cx="2609850" cy="3784402"/>
          </a:xfrm>
        </p:grpSpPr>
        <p:pic>
          <p:nvPicPr>
            <p:cNvPr id="1028" name="Picture 4" descr="Image result for hissing snake clipart">
              <a:extLst>
                <a:ext uri="{FF2B5EF4-FFF2-40B4-BE49-F238E27FC236}">
                  <a16:creationId xmlns:a16="http://schemas.microsoft.com/office/drawing/2014/main" id="{E66B200C-075E-427F-AA9F-CB240246A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17" name="Flowchart: Alternate Process 16">
              <a:extLst>
                <a:ext uri="{FF2B5EF4-FFF2-40B4-BE49-F238E27FC236}">
                  <a16:creationId xmlns:a16="http://schemas.microsoft.com/office/drawing/2014/main" id="{2CF3683D-F4B6-46E5-B0A2-FF714FEAD3AA}"/>
                </a:ext>
              </a:extLst>
            </p:cNvPr>
            <p:cNvSpPr/>
            <p:nvPr/>
          </p:nvSpPr>
          <p:spPr>
            <a:xfrm>
              <a:off x="9210675" y="2406849"/>
              <a:ext cx="2609850" cy="3784402"/>
            </a:xfrm>
            <a:prstGeom prst="flowChartAlternateProcess">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Rectangle 17">
            <a:extLst>
              <a:ext uri="{FF2B5EF4-FFF2-40B4-BE49-F238E27FC236}">
                <a16:creationId xmlns:a16="http://schemas.microsoft.com/office/drawing/2014/main" id="{084C9D57-A08B-472D-BA09-393938162BBA}"/>
              </a:ext>
            </a:extLst>
          </p:cNvPr>
          <p:cNvSpPr/>
          <p:nvPr/>
        </p:nvSpPr>
        <p:spPr>
          <a:xfrm>
            <a:off x="9867590" y="4046965"/>
            <a:ext cx="2007281" cy="923330"/>
          </a:xfrm>
          <a:prstGeom prst="rect">
            <a:avLst/>
          </a:prstGeom>
        </p:spPr>
        <p:txBody>
          <a:bodyPr wrap="none">
            <a:spAutoFit/>
          </a:bodyPr>
          <a:lstStyle/>
          <a:p>
            <a:pPr algn="ctr"/>
            <a:r>
              <a:rPr lang="en-GB" sz="5400" dirty="0">
                <a:solidFill>
                  <a:srgbClr val="EEC100"/>
                </a:solidFill>
                <a:latin typeface="Century Gothic" panose="020B0502020202020204" pitchFamily="34" charset="0"/>
              </a:rPr>
              <a:t>s</a:t>
            </a:r>
            <a:r>
              <a:rPr lang="en-GB" sz="5400" dirty="0">
                <a:solidFill>
                  <a:srgbClr val="1F4E79"/>
                </a:solidFill>
                <a:latin typeface="Century Gothic" panose="020B0502020202020204" pitchFamily="34" charset="0"/>
              </a:rPr>
              <a:t>uper</a:t>
            </a:r>
          </a:p>
        </p:txBody>
      </p:sp>
      <p:sp>
        <p:nvSpPr>
          <p:cNvPr id="19" name="Rectangle 18">
            <a:extLst>
              <a:ext uri="{FF2B5EF4-FFF2-40B4-BE49-F238E27FC236}">
                <a16:creationId xmlns:a16="http://schemas.microsoft.com/office/drawing/2014/main" id="{B2CECAC4-B73D-4686-8C29-33EA7728FDC8}"/>
              </a:ext>
            </a:extLst>
          </p:cNvPr>
          <p:cNvSpPr/>
          <p:nvPr/>
        </p:nvSpPr>
        <p:spPr>
          <a:xfrm>
            <a:off x="8120317" y="4702936"/>
            <a:ext cx="3754554" cy="923330"/>
          </a:xfrm>
          <a:prstGeom prst="rect">
            <a:avLst/>
          </a:prstGeom>
        </p:spPr>
        <p:txBody>
          <a:bodyPr wrap="none">
            <a:spAutoFit/>
          </a:bodyPr>
          <a:lstStyle/>
          <a:p>
            <a:pPr algn="ctr"/>
            <a:r>
              <a:rPr lang="en-GB" sz="5400" dirty="0" err="1">
                <a:solidFill>
                  <a:srgbClr val="1F4E79"/>
                </a:solidFill>
                <a:latin typeface="Century Gothic" panose="020B0502020202020204" pitchFamily="34" charset="0"/>
              </a:rPr>
              <a:t>intere</a:t>
            </a:r>
            <a:r>
              <a:rPr lang="en-GB" sz="5400" dirty="0" err="1">
                <a:solidFill>
                  <a:srgbClr val="EEC100"/>
                </a:solidFill>
                <a:latin typeface="Century Gothic" panose="020B0502020202020204" pitchFamily="34" charset="0"/>
              </a:rPr>
              <a:t>ss</a:t>
            </a:r>
            <a:r>
              <a:rPr lang="en-GB" sz="5400" dirty="0" err="1">
                <a:solidFill>
                  <a:srgbClr val="1F4E79"/>
                </a:solidFill>
                <a:latin typeface="Century Gothic" panose="020B0502020202020204" pitchFamily="34" charset="0"/>
              </a:rPr>
              <a:t>ant</a:t>
            </a:r>
            <a:endParaRPr lang="en-GB" sz="5400" dirty="0">
              <a:solidFill>
                <a:srgbClr val="1F4E79"/>
              </a:solidFill>
              <a:latin typeface="Century Gothic" panose="020B0502020202020204" pitchFamily="34" charset="0"/>
            </a:endParaRPr>
          </a:p>
        </p:txBody>
      </p:sp>
      <p:sp>
        <p:nvSpPr>
          <p:cNvPr id="20" name="Rectangle 19">
            <a:extLst>
              <a:ext uri="{FF2B5EF4-FFF2-40B4-BE49-F238E27FC236}">
                <a16:creationId xmlns:a16="http://schemas.microsoft.com/office/drawing/2014/main" id="{3FAE5D11-1745-47D9-B2AF-9B3AF4436481}"/>
              </a:ext>
            </a:extLst>
          </p:cNvPr>
          <p:cNvSpPr/>
          <p:nvPr/>
        </p:nvSpPr>
        <p:spPr>
          <a:xfrm>
            <a:off x="10970456" y="3430907"/>
            <a:ext cx="904415" cy="923330"/>
          </a:xfrm>
          <a:prstGeom prst="rect">
            <a:avLst/>
          </a:prstGeom>
        </p:spPr>
        <p:txBody>
          <a:bodyPr wrap="none">
            <a:spAutoFit/>
          </a:bodyPr>
          <a:lstStyle/>
          <a:p>
            <a:pPr algn="ctr"/>
            <a:r>
              <a:rPr lang="en-GB" sz="5400" dirty="0">
                <a:solidFill>
                  <a:srgbClr val="1F4E79"/>
                </a:solidFill>
                <a:latin typeface="Century Gothic" panose="020B0502020202020204" pitchFamily="34" charset="0"/>
              </a:rPr>
              <a:t>e</a:t>
            </a:r>
            <a:r>
              <a:rPr lang="en-GB" sz="5400" dirty="0">
                <a:solidFill>
                  <a:srgbClr val="EEC100"/>
                </a:solidFill>
                <a:latin typeface="Century Gothic" panose="020B0502020202020204" pitchFamily="34" charset="0"/>
              </a:rPr>
              <a:t>s</a:t>
            </a:r>
          </a:p>
        </p:txBody>
      </p:sp>
      <p:sp>
        <p:nvSpPr>
          <p:cNvPr id="21" name="Rectangle 20">
            <a:extLst>
              <a:ext uri="{FF2B5EF4-FFF2-40B4-BE49-F238E27FC236}">
                <a16:creationId xmlns:a16="http://schemas.microsoft.com/office/drawing/2014/main" id="{64475610-CE0A-43CF-BF0D-8ECC806F3E61}"/>
              </a:ext>
            </a:extLst>
          </p:cNvPr>
          <p:cNvSpPr/>
          <p:nvPr/>
        </p:nvSpPr>
        <p:spPr>
          <a:xfrm>
            <a:off x="10859208" y="5427691"/>
            <a:ext cx="1042273" cy="923330"/>
          </a:xfrm>
          <a:prstGeom prst="rect">
            <a:avLst/>
          </a:prstGeom>
        </p:spPr>
        <p:txBody>
          <a:bodyPr wrap="none">
            <a:spAutoFit/>
          </a:bodyPr>
          <a:lstStyle/>
          <a:p>
            <a:pPr algn="ctr"/>
            <a:r>
              <a:rPr lang="en-GB" sz="5400" dirty="0" err="1">
                <a:solidFill>
                  <a:srgbClr val="EEC100"/>
                </a:solidFill>
                <a:latin typeface="Century Gothic" panose="020B0502020202020204" pitchFamily="34" charset="0"/>
              </a:rPr>
              <a:t>s</a:t>
            </a:r>
            <a:r>
              <a:rPr lang="en-GB" sz="5400" dirty="0" err="1">
                <a:solidFill>
                  <a:srgbClr val="1F4E79"/>
                </a:solidFill>
                <a:latin typeface="Century Gothic" panose="020B0502020202020204" pitchFamily="34" charset="0"/>
              </a:rPr>
              <a:t>ie</a:t>
            </a:r>
            <a:endParaRPr lang="en-GB" sz="5400" dirty="0">
              <a:solidFill>
                <a:srgbClr val="1F4E79"/>
              </a:solidFill>
              <a:latin typeface="Century Gothic" panose="020B0502020202020204" pitchFamily="34" charset="0"/>
            </a:endParaRPr>
          </a:p>
        </p:txBody>
      </p:sp>
      <p:sp>
        <p:nvSpPr>
          <p:cNvPr id="3" name="Rectangle 2"/>
          <p:cNvSpPr/>
          <p:nvPr/>
        </p:nvSpPr>
        <p:spPr>
          <a:xfrm>
            <a:off x="8090748" y="6540355"/>
            <a:ext cx="1371600" cy="211015"/>
          </a:xfrm>
          <a:prstGeom prst="rect">
            <a:avLst/>
          </a:prstGeom>
          <a:solidFill>
            <a:srgbClr val="DAA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355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4.58333E-6 1.11111E-6 L -0.48737 0.48009 " pathEditMode="relative" rAng="0" ptsTypes="AA">
                                      <p:cBhvr>
                                        <p:cTn id="6" dur="2000" fill="hold"/>
                                        <p:tgtEl>
                                          <p:spTgt spid="12"/>
                                        </p:tgtEl>
                                        <p:attrNameLst>
                                          <p:attrName>ppt_x</p:attrName>
                                          <p:attrName>ppt_y</p:attrName>
                                        </p:attrNameLst>
                                      </p:cBhvr>
                                      <p:rCtr x="-24375" y="24005"/>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2.08333E-7 2.59259E-6 L -0.54674 -0.10185 " pathEditMode="relative" rAng="0" ptsTypes="AA">
                                      <p:cBhvr>
                                        <p:cTn id="10" dur="2000" fill="hold"/>
                                        <p:tgtEl>
                                          <p:spTgt spid="13"/>
                                        </p:tgtEl>
                                        <p:attrNameLst>
                                          <p:attrName>ppt_x</p:attrName>
                                          <p:attrName>ppt_y</p:attrName>
                                        </p:attrNameLst>
                                      </p:cBhvr>
                                      <p:rCtr x="-27344" y="-5093"/>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4.58333E-6 -3.33333E-6 L -0.60326 -0.10463 " pathEditMode="relative" rAng="0" ptsTypes="AA">
                                      <p:cBhvr>
                                        <p:cTn id="14" dur="2000" fill="hold"/>
                                        <p:tgtEl>
                                          <p:spTgt spid="14"/>
                                        </p:tgtEl>
                                        <p:attrNameLst>
                                          <p:attrName>ppt_x</p:attrName>
                                          <p:attrName>ppt_y</p:attrName>
                                        </p:attrNameLst>
                                      </p:cBhvr>
                                      <p:rCtr x="-30169" y="-5231"/>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4.16667E-7 -1.48148E-6 L -0.50651 -0.11736 " pathEditMode="relative" rAng="0" ptsTypes="AA">
                                      <p:cBhvr>
                                        <p:cTn id="18" dur="2000" fill="hold"/>
                                        <p:tgtEl>
                                          <p:spTgt spid="15"/>
                                        </p:tgtEl>
                                        <p:attrNameLst>
                                          <p:attrName>ppt_x</p:attrName>
                                          <p:attrName>ppt_y</p:attrName>
                                        </p:attrNameLst>
                                      </p:cBhvr>
                                      <p:rCtr x="-25326" y="-5880"/>
                                    </p:animMotion>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grpId="0" nodeType="clickEffect">
                                  <p:stCondLst>
                                    <p:cond delay="0"/>
                                  </p:stCondLst>
                                  <p:childTnLst>
                                    <p:animMotion origin="layout" path="M 4.16667E-6 -3.7037E-7 L -0.53646 0.15208 " pathEditMode="relative" rAng="0" ptsTypes="AA">
                                      <p:cBhvr>
                                        <p:cTn id="22" dur="2000" fill="hold"/>
                                        <p:tgtEl>
                                          <p:spTgt spid="16"/>
                                        </p:tgtEl>
                                        <p:attrNameLst>
                                          <p:attrName>ppt_x</p:attrName>
                                          <p:attrName>ppt_y</p:attrName>
                                        </p:attrNameLst>
                                      </p:cBhvr>
                                      <p:rCtr x="-26823" y="7593"/>
                                    </p:animMotion>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0" nodeType="clickEffect">
                                  <p:stCondLst>
                                    <p:cond delay="0"/>
                                  </p:stCondLst>
                                  <p:childTnLst>
                                    <p:animMotion origin="layout" path="M 1.04167E-6 -2.59259E-6 L -0.68216 0.15718 " pathEditMode="relative" rAng="0" ptsTypes="AA">
                                      <p:cBhvr>
                                        <p:cTn id="26" dur="2000" fill="hold"/>
                                        <p:tgtEl>
                                          <p:spTgt spid="20"/>
                                        </p:tgtEl>
                                        <p:attrNameLst>
                                          <p:attrName>ppt_x</p:attrName>
                                          <p:attrName>ppt_y</p:attrName>
                                        </p:attrNameLst>
                                      </p:cBhvr>
                                      <p:rCtr x="-34115" y="7847"/>
                                    </p:animMotion>
                                  </p:childTnLst>
                                </p:cTn>
                              </p:par>
                            </p:childTnLst>
                          </p:cTn>
                        </p:par>
                      </p:childTnLst>
                    </p:cTn>
                  </p:par>
                  <p:par>
                    <p:cTn id="27" fill="hold">
                      <p:stCondLst>
                        <p:cond delay="indefinite"/>
                      </p:stCondLst>
                      <p:childTnLst>
                        <p:par>
                          <p:cTn id="28" fill="hold">
                            <p:stCondLst>
                              <p:cond delay="0"/>
                            </p:stCondLst>
                            <p:childTnLst>
                              <p:par>
                                <p:cTn id="29" presetID="35" presetClass="path" presetSubtype="0" accel="50000" decel="50000" fill="hold" grpId="0" nodeType="clickEffect">
                                  <p:stCondLst>
                                    <p:cond delay="0"/>
                                  </p:stCondLst>
                                  <p:childTnLst>
                                    <p:animMotion origin="layout" path="M 3.33333E-6 2.59259E-6 L -0.59779 -0.32755 " pathEditMode="relative" rAng="0" ptsTypes="AA">
                                      <p:cBhvr>
                                        <p:cTn id="30" dur="2000" fill="hold"/>
                                        <p:tgtEl>
                                          <p:spTgt spid="18"/>
                                        </p:tgtEl>
                                        <p:attrNameLst>
                                          <p:attrName>ppt_x</p:attrName>
                                          <p:attrName>ppt_y</p:attrName>
                                        </p:attrNameLst>
                                      </p:cBhvr>
                                      <p:rCtr x="-29896" y="-16389"/>
                                    </p:animMotion>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grpId="0" nodeType="clickEffect">
                                  <p:stCondLst>
                                    <p:cond delay="0"/>
                                  </p:stCondLst>
                                  <p:childTnLst>
                                    <p:animMotion origin="layout" path="M -1.875E-6 7.40741E-7 L -0.44492 0.06736 " pathEditMode="relative" rAng="0" ptsTypes="AA">
                                      <p:cBhvr>
                                        <p:cTn id="34" dur="2000" fill="hold"/>
                                        <p:tgtEl>
                                          <p:spTgt spid="19"/>
                                        </p:tgtEl>
                                        <p:attrNameLst>
                                          <p:attrName>ppt_x</p:attrName>
                                          <p:attrName>ppt_y</p:attrName>
                                        </p:attrNameLst>
                                      </p:cBhvr>
                                      <p:rCtr x="-22253" y="3356"/>
                                    </p:animMotion>
                                  </p:child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grpId="0" nodeType="clickEffect">
                                  <p:stCondLst>
                                    <p:cond delay="0"/>
                                  </p:stCondLst>
                                  <p:childTnLst>
                                    <p:animMotion origin="layout" path="M -3.33333E-6 3.7037E-6 L -0.67864 -0.44491 " pathEditMode="relative" rAng="0" ptsTypes="AA">
                                      <p:cBhvr>
                                        <p:cTn id="38" dur="2000" fill="hold"/>
                                        <p:tgtEl>
                                          <p:spTgt spid="21"/>
                                        </p:tgtEl>
                                        <p:attrNameLst>
                                          <p:attrName>ppt_x</p:attrName>
                                          <p:attrName>ppt_y</p:attrName>
                                        </p:attrNameLst>
                                      </p:cBhvr>
                                      <p:rCtr x="-33932" y="-2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P spid="19" grpId="0"/>
      <p:bldP spid="20"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5329</Words>
  <Application>Microsoft Macintosh PowerPoint</Application>
  <PresentationFormat>Widescreen</PresentationFormat>
  <Paragraphs>675</Paragraphs>
  <Slides>34</Slides>
  <Notes>34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Calibri</vt:lpstr>
      <vt:lpstr>Calibri Light</vt:lpstr>
      <vt:lpstr>Century Gothic</vt:lpstr>
      <vt:lpstr>Office Theme</vt:lpstr>
      <vt:lpstr>1_Office Theme</vt:lpstr>
      <vt:lpstr>German phonics collection</vt:lpstr>
      <vt:lpstr>[s]</vt:lpstr>
      <vt:lpstr>s </vt:lpstr>
      <vt:lpstr>s </vt:lpstr>
      <vt:lpstr>s </vt:lpstr>
      <vt:lpstr>s</vt:lpstr>
      <vt:lpstr>s</vt:lpstr>
      <vt:lpstr>s</vt:lpstr>
      <vt:lpstr>PowerPoint Presentation</vt:lpstr>
      <vt:lpstr>PowerPoint Presentation</vt:lpstr>
      <vt:lpstr>s, ss, ß</vt:lpstr>
      <vt:lpstr>Was passt nicht in die Reihe?</vt:lpstr>
      <vt:lpstr>[s]</vt:lpstr>
      <vt:lpstr>Heidis Shoppingliste</vt:lpstr>
      <vt:lpstr>[s]</vt:lpstr>
      <vt:lpstr>Wiederholung - s, ss, ß</vt:lpstr>
      <vt:lpstr>s </vt:lpstr>
      <vt:lpstr>s </vt:lpstr>
      <vt:lpstr>s </vt:lpstr>
      <vt:lpstr>s</vt:lpstr>
      <vt:lpstr>s</vt:lpstr>
      <vt:lpstr>s</vt:lpstr>
      <vt:lpstr>Phonetik</vt:lpstr>
      <vt:lpstr>Snap?</vt:lpstr>
      <vt:lpstr>Was passt nicht in die Reihe?</vt:lpstr>
      <vt:lpstr>[s]</vt:lpstr>
      <vt:lpstr>Phonetik</vt:lpstr>
      <vt:lpstr>Phonetik</vt:lpstr>
      <vt:lpstr>[s]</vt:lpstr>
      <vt:lpstr>Phonetik</vt:lpstr>
      <vt:lpstr>[s]</vt:lpstr>
      <vt:lpstr>-s- oder -z- ?</vt:lpstr>
      <vt:lpstr>Murder-Mystery-Party</vt:lpstr>
      <vt:lpstr>Murder-Mystery-Party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Mary Richardson</cp:lastModifiedBy>
  <cp:revision>7</cp:revision>
  <dcterms:created xsi:type="dcterms:W3CDTF">2021-02-12T13:27:35Z</dcterms:created>
  <dcterms:modified xsi:type="dcterms:W3CDTF">2021-08-10T16:14:51Z</dcterms:modified>
</cp:coreProperties>
</file>