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9" r:id="rId2"/>
    <p:sldId id="282" r:id="rId3"/>
    <p:sldId id="732" r:id="rId4"/>
    <p:sldId id="261" r:id="rId5"/>
    <p:sldId id="673" r:id="rId6"/>
    <p:sldId id="674" r:id="rId7"/>
    <p:sldId id="653" r:id="rId8"/>
    <p:sldId id="677" r:id="rId9"/>
    <p:sldId id="678" r:id="rId10"/>
    <p:sldId id="67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331FDE0-5826-468A-AEE9-50CD78BCB054}" v="18" dt="2021-02-17T16:03:05.1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43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272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Century Gothic" panose="020B0502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Century Gothic" panose="020B0502020202020204" pitchFamily="34" charset="0"/>
              </a:defRPr>
            </a:lvl1pPr>
          </a:lstStyle>
          <a:p>
            <a:fld id="{2B0A5ECB-F618-4D6A-B661-4B5AF0D06F19}" type="datetimeFigureOut">
              <a:rPr lang="en-GB" smtClean="0"/>
              <a:pPr/>
              <a:t>15/07/2022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Century Gothic" panose="020B0502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Century Gothic" panose="020B0502020202020204" pitchFamily="34" charset="0"/>
              </a:defRPr>
            </a:lvl1pPr>
          </a:lstStyle>
          <a:p>
            <a:fld id="{389A523F-F6CE-4FA3-BD95-1E216302A89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024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Artwork by Steve Clarke. All additional pictures selected are available under a Creative Commons license, no attribution required.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4412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Slide 3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437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56103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1 minute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introduce the SSC [</a:t>
            </a:r>
            <a:r>
              <a:rPr lang="en-GB" b="1" dirty="0" err="1"/>
              <a:t>qu</a:t>
            </a:r>
            <a:r>
              <a:rPr lang="en-GB" b="0" dirty="0"/>
              <a:t>] and contrast it with </a:t>
            </a:r>
            <a:r>
              <a:rPr lang="en-GB" b="1" dirty="0"/>
              <a:t>kw</a:t>
            </a:r>
            <a:r>
              <a:rPr lang="en-GB" b="0" dirty="0"/>
              <a:t>.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Click through the animations to present the new information.</a:t>
            </a:r>
          </a:p>
          <a:p>
            <a:endParaRPr lang="en-GB" dirty="0"/>
          </a:p>
          <a:p>
            <a:r>
              <a:rPr lang="en-GB" b="1" baseline="0" dirty="0"/>
              <a:t>Word frequency (1 is the most frequent word in German): </a:t>
            </a:r>
            <a:br>
              <a:rPr lang="en-GB" baseline="0" dirty="0"/>
            </a:br>
            <a:r>
              <a:rPr lang="en-GB" baseline="0" dirty="0"/>
              <a:t>Aquarium [&gt;5009] </a:t>
            </a:r>
            <a:r>
              <a:rPr lang="en-GB" baseline="0" dirty="0" err="1"/>
              <a:t>Stockwerk</a:t>
            </a:r>
            <a:r>
              <a:rPr lang="en-GB" baseline="0" dirty="0"/>
              <a:t> [4935]</a:t>
            </a:r>
            <a:br>
              <a:rPr lang="en-GB" baseline="0" dirty="0"/>
            </a:b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80531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5 minutes 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the SSC [</a:t>
            </a:r>
            <a:r>
              <a:rPr lang="en-GB" b="0" dirty="0" err="1"/>
              <a:t>qu</a:t>
            </a:r>
            <a:r>
              <a:rPr lang="en-GB" b="0" dirty="0"/>
              <a:t>] and contrast it with [kw].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Click on each picture to hear the word.</a:t>
            </a:r>
          </a:p>
          <a:p>
            <a:r>
              <a:rPr lang="en-GB" dirty="0"/>
              <a:t>2. Students note down whether they heard [</a:t>
            </a:r>
            <a:r>
              <a:rPr lang="en-GB" dirty="0" err="1"/>
              <a:t>qu</a:t>
            </a:r>
            <a:r>
              <a:rPr lang="en-GB" dirty="0"/>
              <a:t>] or [kw] in the gap.</a:t>
            </a:r>
          </a:p>
          <a:p>
            <a:r>
              <a:rPr lang="en-GB" dirty="0"/>
              <a:t>3. Click to reveal answers.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Word frequency (1 is the most frequent word in German): </a:t>
            </a:r>
            <a:br>
              <a:rPr lang="en-GB" baseline="0" dirty="0"/>
            </a:br>
            <a:r>
              <a:rPr lang="en-GB" baseline="0" dirty="0"/>
              <a:t>quasi [200] </a:t>
            </a:r>
            <a:r>
              <a:rPr lang="en-GB" baseline="0" dirty="0" err="1"/>
              <a:t>Backwaren</a:t>
            </a:r>
            <a:r>
              <a:rPr lang="en-GB" baseline="0" dirty="0"/>
              <a:t> [&gt;5009] </a:t>
            </a:r>
            <a:r>
              <a:rPr lang="en-GB" baseline="0" dirty="0" err="1"/>
              <a:t>quatsch</a:t>
            </a:r>
            <a:r>
              <a:rPr lang="en-GB" baseline="0" dirty="0"/>
              <a:t> [3893] </a:t>
            </a:r>
            <a:r>
              <a:rPr lang="en-GB" baseline="0" dirty="0" err="1"/>
              <a:t>Quittung</a:t>
            </a:r>
            <a:r>
              <a:rPr lang="en-GB" baseline="0" dirty="0"/>
              <a:t> [&gt;5009] </a:t>
            </a:r>
            <a:r>
              <a:rPr lang="en-GB" baseline="0" dirty="0" err="1"/>
              <a:t>bequem</a:t>
            </a:r>
            <a:r>
              <a:rPr lang="en-GB" baseline="0" dirty="0"/>
              <a:t> [3369] </a:t>
            </a:r>
            <a:r>
              <a:rPr lang="en-GB" baseline="0" dirty="0" err="1"/>
              <a:t>Musikwerk</a:t>
            </a:r>
            <a:r>
              <a:rPr lang="en-GB" baseline="0" dirty="0"/>
              <a:t> [&gt;5009] </a:t>
            </a:r>
            <a:r>
              <a:rPr lang="en-GB" baseline="0" dirty="0" err="1"/>
              <a:t>merkwürdig</a:t>
            </a:r>
            <a:r>
              <a:rPr lang="en-GB" baseline="0" dirty="0"/>
              <a:t> [2933] Quark [&gt;5009] </a:t>
            </a:r>
            <a:r>
              <a:rPr lang="en-GB" baseline="0" dirty="0" err="1"/>
              <a:t>rückweg</a:t>
            </a:r>
            <a:r>
              <a:rPr lang="en-GB" baseline="0" dirty="0"/>
              <a:t> [&gt;5009]</a:t>
            </a:r>
            <a:br>
              <a:rPr lang="en-GB" baseline="0" dirty="0"/>
            </a:b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42889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</a:t>
            </a:r>
            <a:r>
              <a:rPr lang="en-GB" b="0" dirty="0"/>
              <a:t>: </a:t>
            </a:r>
            <a:r>
              <a:rPr lang="en-GB" b="1" dirty="0"/>
              <a:t>5 minutes (2 slides)</a:t>
            </a:r>
            <a:br>
              <a:rPr lang="en-GB" b="1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differentiate between minimal pairs with [</a:t>
            </a:r>
            <a:r>
              <a:rPr lang="en-GB" b="0" dirty="0" err="1"/>
              <a:t>qu</a:t>
            </a:r>
            <a:r>
              <a:rPr lang="en-GB" b="0" dirty="0"/>
              <a:t>] and [w].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Click on the audio buttons to hear the two words.</a:t>
            </a:r>
          </a:p>
          <a:p>
            <a:r>
              <a:rPr lang="en-GB" dirty="0"/>
              <a:t>2. Students note down whether they hear [</a:t>
            </a:r>
            <a:r>
              <a:rPr lang="en-GB" dirty="0" err="1"/>
              <a:t>qu</a:t>
            </a:r>
            <a:r>
              <a:rPr lang="en-GB" dirty="0"/>
              <a:t>] or [w] for each gap.</a:t>
            </a:r>
          </a:p>
          <a:p>
            <a:r>
              <a:rPr lang="en-GB" dirty="0"/>
              <a:t>3. Click to reveal answers.</a:t>
            </a:r>
          </a:p>
          <a:p>
            <a:endParaRPr lang="en-GB" dirty="0"/>
          </a:p>
          <a:p>
            <a:r>
              <a:rPr lang="en-GB" b="1" dirty="0"/>
              <a:t>Transcript:</a:t>
            </a:r>
          </a:p>
          <a:p>
            <a:r>
              <a:rPr lang="en-GB" sz="1800" dirty="0">
                <a:solidFill>
                  <a:srgbClr val="1F4E79"/>
                </a:solidFill>
                <a:effectLst/>
                <a:highlight>
                  <a:srgbClr val="00FF00"/>
                </a:highligh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Wal / Qual</a:t>
            </a:r>
            <a:br>
              <a:rPr lang="en-GB" sz="1800" dirty="0">
                <a:solidFill>
                  <a:srgbClr val="1F4E79"/>
                </a:solidFill>
                <a:effectLst/>
                <a:highlight>
                  <a:srgbClr val="00FF00"/>
                </a:highligh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solidFill>
                  <a:srgbClr val="1F4E79"/>
                </a:solidFill>
                <a:effectLst/>
                <a:highlight>
                  <a:srgbClr val="00FF00"/>
                </a:highligh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Quelle / </a:t>
            </a:r>
            <a:r>
              <a:rPr lang="en-GB" sz="1800" dirty="0" err="1">
                <a:solidFill>
                  <a:srgbClr val="1F4E79"/>
                </a:solidFill>
                <a:effectLst/>
                <a:highlight>
                  <a:srgbClr val="00FF00"/>
                </a:highligh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Welle</a:t>
            </a:r>
            <a:br>
              <a:rPr lang="en-GB" sz="1800" dirty="0">
                <a:solidFill>
                  <a:srgbClr val="1F4E79"/>
                </a:solidFill>
                <a:effectLst/>
                <a:highlight>
                  <a:srgbClr val="00FF00"/>
                </a:highligh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solidFill>
                  <a:srgbClr val="1F4E79"/>
                </a:solidFill>
                <a:effectLst/>
                <a:highlight>
                  <a:srgbClr val="00FF00"/>
                </a:highligh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GB" sz="1800" dirty="0" err="1">
                <a:solidFill>
                  <a:srgbClr val="1F4E79"/>
                </a:solidFill>
                <a:effectLst/>
                <a:highlight>
                  <a:srgbClr val="00FF00"/>
                </a:highligh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wählen</a:t>
            </a:r>
            <a:r>
              <a:rPr lang="en-GB" sz="1800" dirty="0">
                <a:solidFill>
                  <a:srgbClr val="1F4E79"/>
                </a:solidFill>
                <a:effectLst/>
                <a:highlight>
                  <a:srgbClr val="00FF00"/>
                </a:highligh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/ </a:t>
            </a:r>
            <a:r>
              <a:rPr lang="en-GB" sz="1800" dirty="0" err="1">
                <a:solidFill>
                  <a:srgbClr val="1F4E79"/>
                </a:solidFill>
                <a:effectLst/>
                <a:highlight>
                  <a:srgbClr val="00FF00"/>
                </a:highligh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quälen</a:t>
            </a:r>
            <a:b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GB" sz="1800" dirty="0" err="1">
                <a:solidFill>
                  <a:srgbClr val="1F4E79"/>
                </a:solidFill>
                <a:effectLst/>
                <a:highlight>
                  <a:srgbClr val="00FF00"/>
                </a:highligh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quackeln</a:t>
            </a:r>
            <a:r>
              <a:rPr lang="en-GB" sz="1800" dirty="0">
                <a:solidFill>
                  <a:srgbClr val="1F4E79"/>
                </a:solidFill>
                <a:effectLst/>
                <a:highlight>
                  <a:srgbClr val="00FF00"/>
                </a:highligh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/ </a:t>
            </a:r>
            <a:r>
              <a:rPr lang="en-GB" sz="1800" dirty="0" err="1">
                <a:solidFill>
                  <a:srgbClr val="1F4E79"/>
                </a:solidFill>
                <a:effectLst/>
                <a:highlight>
                  <a:srgbClr val="00FF00"/>
                </a:highligh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wackeln</a:t>
            </a:r>
            <a:r>
              <a:rPr lang="en-GB" sz="1800" dirty="0">
                <a:solidFill>
                  <a:srgbClr val="1F4E79"/>
                </a:solidFill>
                <a:effectLst/>
                <a:highlight>
                  <a:srgbClr val="00FF00"/>
                </a:highligh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en-GB" sz="1800" dirty="0">
                <a:solidFill>
                  <a:srgbClr val="1F4E79"/>
                </a:solidFill>
                <a:effectLst/>
                <a:highlight>
                  <a:srgbClr val="00FF00"/>
                </a:highligh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Quarte / </a:t>
            </a:r>
            <a:r>
              <a:rPr lang="en-GB" sz="1800" dirty="0" err="1">
                <a:solidFill>
                  <a:srgbClr val="1F4E79"/>
                </a:solidFill>
                <a:effectLst/>
                <a:highlight>
                  <a:srgbClr val="00FF00"/>
                </a:highligh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Warte</a:t>
            </a:r>
            <a:r>
              <a:rPr lang="en-GB" sz="1800" dirty="0">
                <a:solidFill>
                  <a:srgbClr val="1F4E79"/>
                </a:solidFill>
                <a:effectLst/>
                <a:highlight>
                  <a:srgbClr val="00FF00"/>
                </a:highligh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</a:t>
            </a:r>
            <a:r>
              <a:rPr lang="en-GB" sz="1800" dirty="0" err="1">
                <a:solidFill>
                  <a:srgbClr val="1F4E79"/>
                </a:solidFill>
                <a:effectLst/>
                <a:highlight>
                  <a:srgbClr val="00FF00"/>
                </a:highligh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wallen</a:t>
            </a:r>
            <a:r>
              <a:rPr lang="en-GB" sz="1800" dirty="0">
                <a:solidFill>
                  <a:srgbClr val="1F4E79"/>
                </a:solidFill>
                <a:effectLst/>
                <a:highlight>
                  <a:srgbClr val="00FF00"/>
                </a:highligh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/ </a:t>
            </a:r>
            <a:r>
              <a:rPr lang="en-GB" sz="1800" dirty="0" err="1">
                <a:solidFill>
                  <a:srgbClr val="1F4E79"/>
                </a:solidFill>
                <a:effectLst/>
                <a:highlight>
                  <a:srgbClr val="00FF00"/>
                </a:highligh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Quallen</a:t>
            </a:r>
            <a:b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 </a:t>
            </a:r>
            <a:r>
              <a:rPr lang="en-GB" sz="1800" dirty="0" err="1">
                <a:solidFill>
                  <a:srgbClr val="1F4E79"/>
                </a:solidFill>
                <a:effectLst/>
                <a:highlight>
                  <a:srgbClr val="00FF00"/>
                </a:highligh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Warzen</a:t>
            </a:r>
            <a:r>
              <a:rPr lang="en-GB" sz="1800" dirty="0">
                <a:solidFill>
                  <a:srgbClr val="1F4E79"/>
                </a:solidFill>
                <a:effectLst/>
                <a:highlight>
                  <a:srgbClr val="00FF00"/>
                </a:highligh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/ </a:t>
            </a:r>
            <a:r>
              <a:rPr lang="en-GB" sz="1800" dirty="0" err="1">
                <a:solidFill>
                  <a:srgbClr val="1F4E79"/>
                </a:solidFill>
                <a:effectLst/>
                <a:highlight>
                  <a:srgbClr val="00FF00"/>
                </a:highligh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quarzen</a:t>
            </a:r>
            <a:b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8. </a:t>
            </a:r>
            <a:r>
              <a:rPr lang="en-GB" sz="1800" dirty="0" err="1">
                <a:solidFill>
                  <a:srgbClr val="1F4E79"/>
                </a:solidFill>
                <a:effectLst/>
                <a:highlight>
                  <a:srgbClr val="00FF00"/>
                </a:highligh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quatschen</a:t>
            </a:r>
            <a:r>
              <a:rPr lang="en-GB" sz="1800" dirty="0">
                <a:solidFill>
                  <a:srgbClr val="1F4E79"/>
                </a:solidFill>
                <a:effectLst/>
                <a:highlight>
                  <a:srgbClr val="00FF00"/>
                </a:highligh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/ </a:t>
            </a:r>
            <a:r>
              <a:rPr lang="en-GB" sz="1800" dirty="0" err="1">
                <a:solidFill>
                  <a:srgbClr val="1F4E79"/>
                </a:solidFill>
                <a:effectLst/>
                <a:highlight>
                  <a:srgbClr val="00FF00"/>
                </a:highligh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watschen</a:t>
            </a:r>
            <a:r>
              <a:rPr lang="en-GB" sz="1800" dirty="0">
                <a:solidFill>
                  <a:srgbClr val="1F4E79"/>
                </a:solidFill>
                <a:effectLst/>
                <a:highlight>
                  <a:srgbClr val="00FF00"/>
                </a:highligh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GB" sz="1800" b="1" dirty="0">
              <a:solidFill>
                <a:srgbClr val="1F4E79"/>
              </a:solidFill>
              <a:effectLst/>
              <a:highlight>
                <a:srgbClr val="00FF00"/>
              </a:highlight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Word frequency (1 is the most frequent word in German): </a:t>
            </a:r>
            <a:br>
              <a:rPr lang="en-GB" baseline="0" dirty="0"/>
            </a:br>
            <a:r>
              <a:rPr lang="en-GB" baseline="0" dirty="0"/>
              <a:t>Wal [&gt;5009] Qual [&gt;5009] Quelle [1108] </a:t>
            </a:r>
            <a:r>
              <a:rPr lang="en-GB" baseline="0" dirty="0" err="1"/>
              <a:t>Welle</a:t>
            </a:r>
            <a:r>
              <a:rPr lang="en-GB" baseline="0" dirty="0"/>
              <a:t> [1263] </a:t>
            </a:r>
            <a:r>
              <a:rPr lang="en-GB" baseline="0" dirty="0" err="1"/>
              <a:t>wählen</a:t>
            </a:r>
            <a:r>
              <a:rPr lang="en-GB" baseline="0" dirty="0"/>
              <a:t> [636] </a:t>
            </a:r>
            <a:r>
              <a:rPr lang="en-GB" baseline="0" dirty="0" err="1"/>
              <a:t>quälen</a:t>
            </a:r>
            <a:r>
              <a:rPr lang="en-GB" baseline="0" dirty="0"/>
              <a:t> [3832] </a:t>
            </a:r>
            <a:r>
              <a:rPr lang="en-GB" baseline="0" dirty="0" err="1"/>
              <a:t>quackeln</a:t>
            </a:r>
            <a:r>
              <a:rPr lang="en-GB" baseline="0" dirty="0"/>
              <a:t> [&gt;5009] </a:t>
            </a:r>
            <a:r>
              <a:rPr lang="en-GB" baseline="0" dirty="0" err="1"/>
              <a:t>wackeln</a:t>
            </a:r>
            <a:r>
              <a:rPr lang="en-GB" baseline="0" dirty="0"/>
              <a:t> [&gt;5009] Quarte [&gt;5009] </a:t>
            </a:r>
            <a:r>
              <a:rPr lang="en-GB" baseline="0" dirty="0" err="1"/>
              <a:t>Warte</a:t>
            </a:r>
            <a:r>
              <a:rPr lang="en-GB" baseline="0" dirty="0"/>
              <a:t> [&gt;5009] </a:t>
            </a:r>
            <a:r>
              <a:rPr lang="en-GB" baseline="0" dirty="0" err="1"/>
              <a:t>wallen</a:t>
            </a:r>
            <a:r>
              <a:rPr lang="en-GB" baseline="0" dirty="0"/>
              <a:t> [&gt;5009] </a:t>
            </a:r>
            <a:r>
              <a:rPr lang="en-GB" baseline="0" dirty="0" err="1"/>
              <a:t>Quallen</a:t>
            </a:r>
            <a:r>
              <a:rPr lang="en-GB" baseline="0" dirty="0"/>
              <a:t> [&gt;5009] </a:t>
            </a:r>
            <a:r>
              <a:rPr lang="en-GB" baseline="0" dirty="0" err="1"/>
              <a:t>Warzen</a:t>
            </a:r>
            <a:r>
              <a:rPr lang="en-GB" baseline="0" dirty="0"/>
              <a:t> [&gt;5009] </a:t>
            </a:r>
            <a:r>
              <a:rPr lang="en-GB" baseline="0" dirty="0" err="1"/>
              <a:t>quarzen</a:t>
            </a:r>
            <a:r>
              <a:rPr lang="en-GB" baseline="0" dirty="0"/>
              <a:t> [&gt;5009] </a:t>
            </a:r>
            <a:r>
              <a:rPr lang="en-GB" baseline="0" dirty="0" err="1"/>
              <a:t>quatschen</a:t>
            </a:r>
            <a:r>
              <a:rPr lang="en-GB" baseline="0" dirty="0"/>
              <a:t> [&gt;5009] </a:t>
            </a:r>
            <a:r>
              <a:rPr lang="en-GB" baseline="0" dirty="0" err="1"/>
              <a:t>watschen</a:t>
            </a:r>
            <a:r>
              <a:rPr lang="en-GB" baseline="0" dirty="0"/>
              <a:t> [&gt;5009]</a:t>
            </a:r>
            <a:br>
              <a:rPr lang="en-GB" baseline="0" dirty="0"/>
            </a:b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</a:p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94626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Slide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05521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1 minute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SSC [</a:t>
            </a:r>
            <a:r>
              <a:rPr lang="en-GB" b="0" dirty="0" err="1"/>
              <a:t>qu</a:t>
            </a:r>
            <a:r>
              <a:rPr lang="en-GB" b="0" dirty="0"/>
              <a:t>]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Read the explanation.</a:t>
            </a:r>
          </a:p>
          <a:p>
            <a:r>
              <a:rPr lang="en-GB" dirty="0"/>
              <a:t>2. Click on the picture to hear the audio.</a:t>
            </a:r>
          </a:p>
          <a:p>
            <a:r>
              <a:rPr lang="en-GB" dirty="0"/>
              <a:t>3. Ask students to repeat.</a:t>
            </a:r>
          </a:p>
          <a:p>
            <a:endParaRPr lang="en-GB" dirty="0"/>
          </a:p>
          <a:p>
            <a:r>
              <a:rPr lang="en-GB" b="1" baseline="0" dirty="0"/>
              <a:t>Word frequency (1 is the most frequent word in German): </a:t>
            </a:r>
            <a:br>
              <a:rPr lang="en-GB" baseline="0" dirty="0"/>
            </a:br>
            <a:r>
              <a:rPr lang="en-GB" baseline="0" dirty="0"/>
              <a:t>Aquarium [&gt;5009]</a:t>
            </a:r>
            <a:br>
              <a:rPr lang="en-GB" baseline="0" dirty="0"/>
            </a:b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</a:p>
          <a:p>
            <a:br>
              <a:rPr lang="en-GB" dirty="0"/>
            </a:br>
            <a:endParaRPr lang="en-GB" dirty="0"/>
          </a:p>
          <a:p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7201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4 minutes (3 slides)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[</a:t>
            </a:r>
            <a:r>
              <a:rPr lang="en-GB" b="0" dirty="0" err="1"/>
              <a:t>qu</a:t>
            </a:r>
            <a:r>
              <a:rPr lang="en-GB" b="0" dirty="0"/>
              <a:t>] and to reinforce German pronunciation of words that look English.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Click on ‘Los!’ to start the timer.</a:t>
            </a:r>
          </a:p>
          <a:p>
            <a:r>
              <a:rPr lang="en-GB" dirty="0"/>
              <a:t>2. Students chorally say the words as quickly as they can, ensuring they use German pronunciation for [</a:t>
            </a:r>
            <a:r>
              <a:rPr lang="en-GB" dirty="0" err="1"/>
              <a:t>qu</a:t>
            </a:r>
            <a:r>
              <a:rPr lang="en-GB" dirty="0"/>
              <a:t>].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dirty="0"/>
            </a:br>
            <a:r>
              <a:rPr lang="en-GB" b="1" baseline="0" dirty="0"/>
              <a:t>Word frequency (1 is the most frequent word in German): </a:t>
            </a:r>
            <a:br>
              <a:rPr lang="en-GB" baseline="0" dirty="0"/>
            </a:br>
            <a:r>
              <a:rPr lang="en-GB" baseline="0" dirty="0" err="1"/>
              <a:t>Qualifikation</a:t>
            </a:r>
            <a:r>
              <a:rPr lang="en-GB" baseline="0" dirty="0"/>
              <a:t> [3600] Quote [3978] Kumquat [&gt;5009] </a:t>
            </a:r>
            <a:r>
              <a:rPr lang="en-GB" baseline="0" dirty="0" err="1"/>
              <a:t>Quadfahren</a:t>
            </a:r>
            <a:r>
              <a:rPr lang="en-GB" baseline="0" dirty="0"/>
              <a:t> [&gt;5009] </a:t>
            </a:r>
            <a:r>
              <a:rPr lang="en-GB" baseline="0" dirty="0" err="1"/>
              <a:t>Qualität</a:t>
            </a:r>
            <a:r>
              <a:rPr lang="en-GB" baseline="0" dirty="0"/>
              <a:t> [1202] </a:t>
            </a:r>
            <a:r>
              <a:rPr lang="en-GB" baseline="0" dirty="0" err="1"/>
              <a:t>Quarz</a:t>
            </a:r>
            <a:r>
              <a:rPr lang="en-GB" baseline="0" dirty="0"/>
              <a:t> [&gt;5009] </a:t>
            </a:r>
            <a:r>
              <a:rPr lang="en-GB" baseline="0" dirty="0" err="1"/>
              <a:t>Aquafitness</a:t>
            </a:r>
            <a:r>
              <a:rPr lang="en-GB" baseline="0" dirty="0"/>
              <a:t> [&gt;5009] </a:t>
            </a:r>
            <a:r>
              <a:rPr lang="en-GB" baseline="0" dirty="0" err="1"/>
              <a:t>Konsequenz</a:t>
            </a:r>
            <a:r>
              <a:rPr lang="en-GB" baseline="0" dirty="0"/>
              <a:t> [1582] </a:t>
            </a:r>
            <a:r>
              <a:rPr lang="en-GB" baseline="0" dirty="0" err="1"/>
              <a:t>Frequenz</a:t>
            </a:r>
            <a:r>
              <a:rPr lang="en-GB" baseline="0" dirty="0"/>
              <a:t> [2539]</a:t>
            </a:r>
            <a:br>
              <a:rPr lang="en-GB" baseline="0" dirty="0"/>
            </a:b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</a:p>
          <a:p>
            <a:br>
              <a:rPr lang="en-GB" dirty="0"/>
            </a:br>
            <a:endParaRPr lang="en-GB" dirty="0"/>
          </a:p>
          <a:p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68093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Slide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5009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8A392-8B53-424A-8975-BB50622148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E70473-60CF-4DB5-BA6C-85812979BD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5A6711-C06C-4C06-A0CB-65D4C2AD3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11ED0-F986-4D46-BFEF-EDC766231960}" type="datetimeFigureOut">
              <a:rPr lang="en-GB" smtClean="0"/>
              <a:t>15/07/2022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836E01-AE91-4437-BE82-FBFA4D554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4BB3C9-08D7-4069-B04B-F61545D77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257D0-442F-4D64-A510-69C93BC395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8985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FB720-F507-4E52-8F8E-3A7F4DD16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9644DF-8B08-4C31-83B5-FC3E34AD6A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4D8EBC-20FA-4C6B-B819-8E986BBD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11ED0-F986-4D46-BFEF-EDC766231960}" type="datetimeFigureOut">
              <a:rPr lang="en-GB" smtClean="0"/>
              <a:t>15/07/2022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FC2097-81CB-44EF-9811-DCFFD3C16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CFFDC0-5598-4087-BBBB-78B7FEE28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257D0-442F-4D64-A510-69C93BC395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9935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D01060-9E54-4214-91E3-A81E9C8D0C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8199DE-B691-4548-9102-88B7E8F204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2F0C1-542E-4B07-AAB5-19826707F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11ED0-F986-4D46-BFEF-EDC766231960}" type="datetimeFigureOut">
              <a:rPr lang="en-GB" smtClean="0"/>
              <a:t>15/07/2022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CB76D2-7F27-418D-9471-5FA41F8B8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5366DC-BE1B-4AAB-ADF2-C4D21EF54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257D0-442F-4D64-A510-69C93BC395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0968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FFD1A-53A2-4EAA-B2DD-D034F969B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BBDA0A-8CD9-4088-8DA0-6D3A0368EC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5CDA6F-F904-41E1-8A81-59001A2BB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11ED0-F986-4D46-BFEF-EDC766231960}" type="datetimeFigureOut">
              <a:rPr lang="en-GB" smtClean="0"/>
              <a:t>15/07/2022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F3FC96-1CC9-410C-97BD-7C42F2210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AEAB03-2AFB-449F-A52A-B69CD2B71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257D0-442F-4D64-A510-69C93BC395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725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E681A-0770-4F1E-BA70-1DD1FEB3E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9AB42B-ECA6-4D3B-8C10-D04AD4280D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8C52F-BB0B-4D5C-9832-03952AF36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11ED0-F986-4D46-BFEF-EDC766231960}" type="datetimeFigureOut">
              <a:rPr lang="en-GB" smtClean="0"/>
              <a:t>15/07/2022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EF288D-C699-4CA6-A888-C477A76DE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51F9EB-1A6C-45FF-A33D-6FD18DB8E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257D0-442F-4D64-A510-69C93BC395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3296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30B03-26DB-4B6E-A114-E1F85318F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8B89FE-C031-4251-9041-750E384DB3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7A3C9F-B060-4174-8D89-6A3900B728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3888F6-1A96-464F-8545-6354046BD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11ED0-F986-4D46-BFEF-EDC766231960}" type="datetimeFigureOut">
              <a:rPr lang="en-GB" smtClean="0"/>
              <a:t>15/07/2022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788497-3CB4-47AA-8605-35D7D6FD3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CA703D-F09B-4E5A-BE24-04CBE96C5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257D0-442F-4D64-A510-69C93BC395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6421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B6946-5066-4F9E-8A3C-1F9605FF0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AAF7FF-10EE-4EE1-A014-954A818A98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AFC9D0-6B28-4FAE-B550-3AD1BF2BD5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4A5186-3501-472C-8C5F-62D5BC32A7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2BE5EB-6A64-4587-863B-A7B91E5EE6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9839FA-7729-4CC8-B61D-36A186436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11ED0-F986-4D46-BFEF-EDC766231960}" type="datetimeFigureOut">
              <a:rPr lang="en-GB" smtClean="0"/>
              <a:t>15/07/2022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537F6C-B75E-45B6-ABC4-437D22CA6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A7A57C-DEF6-4466-92DA-307A9F78C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257D0-442F-4D64-A510-69C93BC395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8899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47810-A00E-49F4-B935-67AAF1665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20806E-38FD-49A5-9AF1-7EA2288B7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11ED0-F986-4D46-BFEF-EDC766231960}" type="datetimeFigureOut">
              <a:rPr lang="en-GB" smtClean="0"/>
              <a:t>15/07/2022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F223E8-04C4-4895-8327-D7818EDA4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059B2F-7495-4981-83B4-6FC50CAC2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257D0-442F-4D64-A510-69C93BC395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5888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FEB310-A3F4-48E7-AE96-79617AA46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11ED0-F986-4D46-BFEF-EDC766231960}" type="datetimeFigureOut">
              <a:rPr lang="en-GB" smtClean="0"/>
              <a:t>15/07/2022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EA7CC2-7F58-4C00-987C-5E00BE94E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7C4FA4-AA22-4DAF-B84A-2CFC28A38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257D0-442F-4D64-A510-69C93BC395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3206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51A1A-8EC4-471A-AF30-1629A51AC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61B4DB-6437-499F-9E2B-CE878C2BE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D12B69-2DAC-422F-AA3C-499A53EEB8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65A6AB-A8E6-4250-879A-D14494AB9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11ED0-F986-4D46-BFEF-EDC766231960}" type="datetimeFigureOut">
              <a:rPr lang="en-GB" smtClean="0"/>
              <a:t>15/07/2022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8616E6-31A1-4FB6-9B53-07A107370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E1448F-86BD-4E4D-BCCC-CA1E3D5E8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257D0-442F-4D64-A510-69C93BC395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3597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50FF8-C9F2-45BC-92E7-9F248B839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A69A7D-5B76-4FC5-AFB0-075E86B660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CC5851-CE50-4B0C-BFE9-B0597A6300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B818EE-8D4A-4867-B6D8-41D8122BA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11ED0-F986-4D46-BFEF-EDC766231960}" type="datetimeFigureOut">
              <a:rPr lang="en-GB" smtClean="0"/>
              <a:t>15/07/2022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2C1B85-139A-435A-B2F6-D4031976A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2A706D-440D-4611-B744-25459C393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257D0-442F-4D64-A510-69C93BC395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1117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4DF2FF-4E0C-42AD-8824-2BE44D801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4262B6-1197-4397-8646-3A3CC961F5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31504-152D-4660-AA04-AC49667347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6C11ED0-F986-4D46-BFEF-EDC766231960}" type="datetimeFigureOut">
              <a:rPr lang="en-GB" smtClean="0"/>
              <a:pPr/>
              <a:t>15/07/2022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2CEE5-8AE7-448F-B712-DA5797DF40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6A8314-ECD3-4734-881E-F1325EA5BF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2BF257D0-442F-4D64-A510-69C93BC3959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3527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6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6.jpeg"/><Relationship Id="rId3" Type="http://schemas.microsoft.com/office/2007/relationships/media" Target="../media/media2.wav"/><Relationship Id="rId7" Type="http://schemas.openxmlformats.org/officeDocument/2006/relationships/image" Target="../media/image3.png"/><Relationship Id="rId12" Type="http://schemas.openxmlformats.org/officeDocument/2006/relationships/image" Target="../media/image5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3.xml"/><Relationship Id="rId11" Type="http://schemas.openxmlformats.org/officeDocument/2006/relationships/audio" Target="../media/audio2.wav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.png"/><Relationship Id="rId4" Type="http://schemas.openxmlformats.org/officeDocument/2006/relationships/audio" Target="../media/media2.wav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1.png"/><Relationship Id="rId18" Type="http://schemas.openxmlformats.org/officeDocument/2006/relationships/audio" Target="../media/audio10.wav"/><Relationship Id="rId3" Type="http://schemas.openxmlformats.org/officeDocument/2006/relationships/image" Target="../media/image2.png"/><Relationship Id="rId21" Type="http://schemas.openxmlformats.org/officeDocument/2006/relationships/image" Target="../media/image15.png"/><Relationship Id="rId7" Type="http://schemas.openxmlformats.org/officeDocument/2006/relationships/image" Target="../media/image8.jpeg"/><Relationship Id="rId12" Type="http://schemas.openxmlformats.org/officeDocument/2006/relationships/audio" Target="../media/audio7.wav"/><Relationship Id="rId17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6" Type="http://schemas.openxmlformats.org/officeDocument/2006/relationships/audio" Target="../media/audio9.wav"/><Relationship Id="rId20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10.png"/><Relationship Id="rId5" Type="http://schemas.openxmlformats.org/officeDocument/2006/relationships/image" Target="../media/image7.jpeg"/><Relationship Id="rId15" Type="http://schemas.openxmlformats.org/officeDocument/2006/relationships/image" Target="../media/image12.png"/><Relationship Id="rId10" Type="http://schemas.openxmlformats.org/officeDocument/2006/relationships/audio" Target="../media/audio6.wav"/><Relationship Id="rId19" Type="http://schemas.openxmlformats.org/officeDocument/2006/relationships/image" Target="../media/image14.jpeg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audio" Target="../media/audio8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.wav"/><Relationship Id="rId13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openxmlformats.org/officeDocument/2006/relationships/audio" Target="../media/audio13.wav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2.wav"/><Relationship Id="rId11" Type="http://schemas.openxmlformats.org/officeDocument/2006/relationships/image" Target="../media/image19.jpeg"/><Relationship Id="rId5" Type="http://schemas.openxmlformats.org/officeDocument/2006/relationships/image" Target="../media/image17.png"/><Relationship Id="rId10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openxmlformats.org/officeDocument/2006/relationships/audio" Target="../media/audio15.wav"/><Relationship Id="rId1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audio" Target="../media/audio19.wav"/><Relationship Id="rId12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8.wav"/><Relationship Id="rId11" Type="http://schemas.openxmlformats.org/officeDocument/2006/relationships/image" Target="../media/image25.jpeg"/><Relationship Id="rId5" Type="http://schemas.openxmlformats.org/officeDocument/2006/relationships/audio" Target="../media/audio17.wav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audio" Target="../media/audio16.wav"/><Relationship Id="rId9" Type="http://schemas.openxmlformats.org/officeDocument/2006/relationships/image" Target="../media/image23.jpe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0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56445" y="0"/>
            <a:ext cx="12192000" cy="6858000"/>
            <a:chOff x="-56445" y="0"/>
            <a:chExt cx="12192000" cy="6858000"/>
          </a:xfrm>
        </p:grpSpPr>
        <p:grpSp>
          <p:nvGrpSpPr>
            <p:cNvPr id="8" name="Group 7"/>
            <p:cNvGrpSpPr/>
            <p:nvPr/>
          </p:nvGrpSpPr>
          <p:grpSpPr>
            <a:xfrm>
              <a:off x="-56445" y="0"/>
              <a:ext cx="12192000" cy="6858000"/>
              <a:chOff x="0" y="0"/>
              <a:chExt cx="12192000" cy="6858000"/>
            </a:xfrm>
            <a:solidFill>
              <a:srgbClr val="FBF0D5"/>
            </a:solidFill>
          </p:grpSpPr>
          <p:sp>
            <p:nvSpPr>
              <p:cNvPr id="9" name="Isosceles Triangle 8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 rot="5400000">
                <a:off x="4992512" y="-341488"/>
                <a:ext cx="6857998" cy="754097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0" name="Rectangle 9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0" y="0"/>
                <a:ext cx="4651022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" name="Isosceles Triangle 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4636029" y="-341488"/>
              <a:ext cx="6857998" cy="7540978"/>
            </a:xfrm>
            <a:prstGeom prst="triangle">
              <a:avLst>
                <a:gd name="adj" fmla="val 0"/>
              </a:avLst>
            </a:prstGeom>
            <a:solidFill>
              <a:srgbClr val="DAA5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-56445" y="0"/>
              <a:ext cx="4350984" cy="6858000"/>
            </a:xfrm>
            <a:prstGeom prst="rect">
              <a:avLst/>
            </a:prstGeom>
            <a:solidFill>
              <a:srgbClr val="DAA5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558E7B9B-A11A-154E-80B4-563231C87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1666" y="2452612"/>
            <a:ext cx="7751234" cy="1485422"/>
          </a:xfrm>
        </p:spPr>
        <p:txBody>
          <a:bodyPr anchor="t">
            <a:normAutofit/>
          </a:bodyPr>
          <a:lstStyle/>
          <a:p>
            <a:pPr algn="l"/>
            <a:r>
              <a:rPr lang="en-GB" sz="4000" b="1" dirty="0">
                <a:solidFill>
                  <a:prstClr val="white"/>
                </a:solidFill>
              </a:rPr>
              <a:t>German phonics collection</a:t>
            </a:r>
            <a:endParaRPr lang="en-US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7F2214FE-0DF5-6741-9332-4A2CB0FF90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4817" y="3195323"/>
            <a:ext cx="7382608" cy="571756"/>
          </a:xfrm>
        </p:spPr>
        <p:txBody>
          <a:bodyPr/>
          <a:lstStyle/>
          <a:p>
            <a:pPr algn="l"/>
            <a:r>
              <a:rPr lang="en-GB" sz="3000" dirty="0">
                <a:solidFill>
                  <a:prstClr val="white"/>
                </a:solidFill>
              </a:rPr>
              <a:t>[</a:t>
            </a:r>
            <a:r>
              <a:rPr lang="en-GB" sz="3000" dirty="0" err="1">
                <a:solidFill>
                  <a:prstClr val="white"/>
                </a:solidFill>
              </a:rPr>
              <a:t>qu</a:t>
            </a:r>
            <a:r>
              <a:rPr lang="en-GB" sz="3000" dirty="0">
                <a:solidFill>
                  <a:prstClr val="white"/>
                </a:solidFill>
              </a:rPr>
              <a:t>]</a:t>
            </a:r>
          </a:p>
          <a:p>
            <a:pPr algn="l"/>
            <a:endParaRPr lang="en-US" dirty="0"/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638AEC8F-C9FD-A549-80E9-260E66E632C7}"/>
              </a:ext>
            </a:extLst>
          </p:cNvPr>
          <p:cNvSpPr txBox="1">
            <a:spLocks/>
          </p:cNvSpPr>
          <p:nvPr/>
        </p:nvSpPr>
        <p:spPr>
          <a:xfrm>
            <a:off x="161930" y="5779725"/>
            <a:ext cx="4873709" cy="10782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</a:b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Artwork: Steve Clarke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Date updated: 16 / 07 / 22</a:t>
            </a:r>
          </a:p>
        </p:txBody>
      </p:sp>
      <p:pic>
        <p:nvPicPr>
          <p:cNvPr id="15" name="Picture 14" descr="NCELP logo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561" y="6458444"/>
            <a:ext cx="3077513" cy="28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6966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6807200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3745089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Phonetik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9872869" y="247046"/>
            <a:ext cx="2084457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lesen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/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sprechen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3ED6EF-5B20-1940-AFD2-EAA625B3F063}"/>
              </a:ext>
            </a:extLst>
          </p:cNvPr>
          <p:cNvSpPr txBox="1"/>
          <p:nvPr/>
        </p:nvSpPr>
        <p:spPr>
          <a:xfrm>
            <a:off x="180000" y="1296000"/>
            <a:ext cx="8230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Sag die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Wörter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so schnell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wie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möglich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</p:txBody>
      </p:sp>
      <p:sp>
        <p:nvSpPr>
          <p:cNvPr id="6" name="Rectangle 2" descr="rectangle that moves down the slide to show the 60 second timer">
            <a:extLst>
              <a:ext uri="{FF2B5EF4-FFF2-40B4-BE49-F238E27FC236}">
                <a16:creationId xmlns:a16="http://schemas.microsoft.com/office/drawing/2014/main" id="{1602C629-4653-48D5-AF83-0CE1B5EFFE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11959" y="1332886"/>
            <a:ext cx="502131" cy="4156257"/>
          </a:xfrm>
          <a:prstGeom prst="rect">
            <a:avLst/>
          </a:prstGeom>
          <a:solidFill>
            <a:srgbClr val="CC00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extrusionH="76200" prstMaterial="clear">
            <a:bevelT w="152400" h="50800" prst="softRound"/>
            <a:bevelB/>
            <a:extrusionClr>
              <a:schemeClr val="bg1"/>
            </a:extrusionClr>
          </a:sp3d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" name="Rectangle 3" descr="rectangle for timer">
            <a:extLst>
              <a:ext uri="{FF2B5EF4-FFF2-40B4-BE49-F238E27FC236}">
                <a16:creationId xmlns:a16="http://schemas.microsoft.com/office/drawing/2014/main" id="{B3DA2B9B-9F69-45DD-87FC-96861967F2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09593" y="1332884"/>
            <a:ext cx="503528" cy="415625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2456F"/>
            </a:solidFill>
            <a:headEnd/>
            <a:tailEnd/>
          </a:ln>
          <a:effectLst>
            <a:outerShdw blurRad="57150" dist="19050" dir="5400000" algn="ctr" rotWithShape="0">
              <a:schemeClr val="bg1">
                <a:alpha val="63000"/>
              </a:scheme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" name="Line 7" descr="top line for timer, 60 seconds">
            <a:extLst>
              <a:ext uri="{FF2B5EF4-FFF2-40B4-BE49-F238E27FC236}">
                <a16:creationId xmlns:a16="http://schemas.microsoft.com/office/drawing/2014/main" id="{EDB7D1D6-8C8C-4B35-926B-3A176777F68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20020" y="1321458"/>
            <a:ext cx="216791" cy="0"/>
          </a:xfrm>
          <a:prstGeom prst="line">
            <a:avLst/>
          </a:prstGeom>
          <a:noFill/>
          <a:ln w="28575">
            <a:solidFill>
              <a:schemeClr val="accent1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" name="Text Box 12">
            <a:extLst>
              <a:ext uri="{FF2B5EF4-FFF2-40B4-BE49-F238E27FC236}">
                <a16:creationId xmlns:a16="http://schemas.microsoft.com/office/drawing/2014/main" id="{C665AA53-3F6F-4509-95FE-603BC10F33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36811" y="1163607"/>
            <a:ext cx="431800" cy="33855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noProof="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15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charset="0"/>
            </a:endParaRPr>
          </a:p>
        </p:txBody>
      </p:sp>
      <p:sp>
        <p:nvSpPr>
          <p:cNvPr id="8" name="Line 4" descr="line to show the length of 60 seconds">
            <a:extLst>
              <a:ext uri="{FF2B5EF4-FFF2-40B4-BE49-F238E27FC236}">
                <a16:creationId xmlns:a16="http://schemas.microsoft.com/office/drawing/2014/main" id="{165C7D05-9312-495D-9247-5B67D39A7F83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332" y="1321458"/>
            <a:ext cx="0" cy="4156259"/>
          </a:xfrm>
          <a:prstGeom prst="line">
            <a:avLst/>
          </a:prstGeom>
          <a:noFill/>
          <a:ln w="28575">
            <a:solidFill>
              <a:schemeClr val="accent1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8F88F33A-F1A8-403F-938C-85915B780B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332" y="3305360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rPr>
              <a:t>Sekunden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charset="0"/>
            </a:endParaRPr>
          </a:p>
        </p:txBody>
      </p:sp>
      <p:sp>
        <p:nvSpPr>
          <p:cNvPr id="10" name="Line 9" descr="bottom line for timer, 0 seconds">
            <a:extLst>
              <a:ext uri="{FF2B5EF4-FFF2-40B4-BE49-F238E27FC236}">
                <a16:creationId xmlns:a16="http://schemas.microsoft.com/office/drawing/2014/main" id="{D3A50385-7330-4CE7-B891-A69568163B5F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332" y="5477717"/>
            <a:ext cx="216791" cy="0"/>
          </a:xfrm>
          <a:prstGeom prst="line">
            <a:avLst/>
          </a:prstGeom>
          <a:noFill/>
          <a:ln w="28575">
            <a:solidFill>
              <a:schemeClr val="accent1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1667AF0D-75C5-4D04-8C9E-B17562F08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12123" y="5297189"/>
            <a:ext cx="734174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14" name="Rectangle 13" descr="box to hide timer as it goes off the page">
            <a:extLst>
              <a:ext uri="{FF2B5EF4-FFF2-40B4-BE49-F238E27FC236}">
                <a16:creationId xmlns:a16="http://schemas.microsoft.com/office/drawing/2014/main" id="{80BB973F-93FA-4A26-B850-9E1862347B2F}"/>
              </a:ext>
            </a:extLst>
          </p:cNvPr>
          <p:cNvSpPr/>
          <p:nvPr/>
        </p:nvSpPr>
        <p:spPr>
          <a:xfrm>
            <a:off x="9958365" y="5520139"/>
            <a:ext cx="745068" cy="7658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" name="AutoShape 1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FE64676-F267-4A32-92AE-3A1905ACA1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8695" y="5708137"/>
            <a:ext cx="1058732" cy="382082"/>
          </a:xfrm>
          <a:prstGeom prst="actionButtonBlank">
            <a:avLst/>
          </a:prstGeom>
          <a:solidFill>
            <a:srgbClr val="1F4E79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LOS!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8158B6-DA98-487D-9A58-179AD9103D56}"/>
              </a:ext>
            </a:extLst>
          </p:cNvPr>
          <p:cNvSpPr txBox="1"/>
          <p:nvPr/>
        </p:nvSpPr>
        <p:spPr>
          <a:xfrm>
            <a:off x="866273" y="4981074"/>
            <a:ext cx="8845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A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</a:rPr>
              <a:t>qu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afitness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               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Konse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</a:rPr>
              <a:t>qu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enz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                  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Fre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</a:rPr>
              <a:t>qu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enz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1266" name="Picture 2" descr="Olympic Swimming Pool, Water Sport, Swimming">
            <a:extLst>
              <a:ext uri="{FF2B5EF4-FFF2-40B4-BE49-F238E27FC236}">
                <a16:creationId xmlns:a16="http://schemas.microsoft.com/office/drawing/2014/main" id="{E5BCABAA-64D1-49D6-949C-2BCA98B52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34" y="2822478"/>
            <a:ext cx="2551697" cy="169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Justitia, Goddess, Goddess Of Justice, Goddess Of Truth">
            <a:extLst>
              <a:ext uri="{FF2B5EF4-FFF2-40B4-BE49-F238E27FC236}">
                <a16:creationId xmlns:a16="http://schemas.microsoft.com/office/drawing/2014/main" id="{6DC9A320-243B-44F0-99A7-664F28D55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526" y="2136801"/>
            <a:ext cx="3697705" cy="246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Man, Silhouette, Frequency, Ear, Head, Listen To">
            <a:extLst>
              <a:ext uri="{FF2B5EF4-FFF2-40B4-BE49-F238E27FC236}">
                <a16:creationId xmlns:a16="http://schemas.microsoft.com/office/drawing/2014/main" id="{C3B5702D-4046-4E0E-BC17-8A43F1CBB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008" y="2682409"/>
            <a:ext cx="2747211" cy="1831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9.3.2.2 slide 18 3.wav" descr="9.3.2.2 slide 18 3.wav">
            <a:hlinkClick r:id="" action="ppaction://media"/>
            <a:extLst>
              <a:ext uri="{FF2B5EF4-FFF2-40B4-BE49-F238E27FC236}">
                <a16:creationId xmlns:a16="http://schemas.microsoft.com/office/drawing/2014/main" id="{2406937D-3C53-6D4D-B8F2-A3BD1DFC18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96000" y="116892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10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1" dur="1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6807200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5971309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Long and short [</a:t>
            </a:r>
            <a:r>
              <a:rPr lang="en-GB" sz="3600" b="1">
                <a:solidFill>
                  <a:schemeClr val="bg1"/>
                </a:solidFill>
              </a:rPr>
              <a:t>qu]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10310192" y="247046"/>
            <a:ext cx="1647136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Phonetik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D76F78-96CE-0B43-AB66-B64A1E76CA07}"/>
              </a:ext>
            </a:extLst>
          </p:cNvPr>
          <p:cNvSpPr txBox="1"/>
          <p:nvPr/>
        </p:nvSpPr>
        <p:spPr>
          <a:xfrm>
            <a:off x="328399" y="2556764"/>
            <a:ext cx="11313527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Introduction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6600" b="1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Y9 T3.2 Week 2 Slides 2-5; 19-22</a:t>
            </a:r>
          </a:p>
        </p:txBody>
      </p:sp>
    </p:spTree>
    <p:extLst>
      <p:ext uri="{BB962C8B-B14F-4D97-AF65-F5344CB8AC3E}">
        <p14:creationId xmlns:p14="http://schemas.microsoft.com/office/powerpoint/2010/main" val="21571763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tockwerk.wav" descr="Stockwerk.wav">
            <a:hlinkClick r:id="" action="ppaction://media"/>
            <a:extLst>
              <a:ext uri="{FF2B5EF4-FFF2-40B4-BE49-F238E27FC236}">
                <a16:creationId xmlns:a16="http://schemas.microsoft.com/office/drawing/2014/main" id="{FA627941-FDCB-C747-9E59-8180C02122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05368" y="417245"/>
            <a:ext cx="232474" cy="232474"/>
          </a:xfrm>
          <a:prstGeom prst="rect">
            <a:avLst/>
          </a:prstGeom>
        </p:spPr>
      </p:pic>
      <p:pic>
        <p:nvPicPr>
          <p:cNvPr id="10" name="9.3.2.2 slide 17 .wav" descr="9.3.2.2 slide 17 .wav">
            <a:hlinkClick r:id="" action="ppaction://media"/>
            <a:extLst>
              <a:ext uri="{FF2B5EF4-FFF2-40B4-BE49-F238E27FC236}">
                <a16:creationId xmlns:a16="http://schemas.microsoft.com/office/drawing/2014/main" id="{0B750CDF-B2AA-3E4E-86E7-CE3B4F099AC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13212" y="490404"/>
            <a:ext cx="224117" cy="224117"/>
          </a:xfrm>
          <a:prstGeom prst="rect">
            <a:avLst/>
          </a:prstGeom>
        </p:spPr>
      </p:pic>
      <p:pic>
        <p:nvPicPr>
          <p:cNvPr id="8" name="Picture 7" descr="A picture containing icon&#10;&#10;Description automatically generated">
            <a:hlinkClick r:id="" action="ppaction://noaction">
              <a:snd r:embed="rId8" name="Stockwerk.wav"/>
            </a:hlinkClick>
            <a:extLst>
              <a:ext uri="{FF2B5EF4-FFF2-40B4-BE49-F238E27FC236}">
                <a16:creationId xmlns:a16="http://schemas.microsoft.com/office/drawing/2014/main" id="{2FF85DE4-11E9-584E-9097-790547046F7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626" y="2584405"/>
            <a:ext cx="2325103" cy="2929264"/>
          </a:xfrm>
          <a:prstGeom prst="rect">
            <a:avLst/>
          </a:prstGeom>
        </p:spPr>
      </p:pic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6807200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3745089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SSC [</a:t>
            </a:r>
            <a:r>
              <a:rPr lang="en-GB" sz="3600" b="1" dirty="0" err="1">
                <a:solidFill>
                  <a:schemeClr val="bg1"/>
                </a:solidFill>
              </a:rPr>
              <a:t>qu</a:t>
            </a:r>
            <a:r>
              <a:rPr lang="en-GB" sz="3600" b="1" dirty="0">
                <a:solidFill>
                  <a:schemeClr val="bg1"/>
                </a:solidFill>
              </a:rPr>
              <a:t>]</a:t>
            </a: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10648305" y="247047"/>
            <a:ext cx="1309021" cy="368774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Phonetik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50899D-8A70-334E-8FB4-7B4C2291EFCB}"/>
              </a:ext>
            </a:extLst>
          </p:cNvPr>
          <p:cNvSpPr txBox="1"/>
          <p:nvPr/>
        </p:nvSpPr>
        <p:spPr>
          <a:xfrm>
            <a:off x="137031" y="1265338"/>
            <a:ext cx="9971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qu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] sounds like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kw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but remember German [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] is as in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elt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</p:txBody>
      </p:sp>
      <p:pic>
        <p:nvPicPr>
          <p:cNvPr id="26" name="Picture 2" descr="The Bottom Of The Sea, Illustration, Sea, Background">
            <a:hlinkClick r:id="" action="ppaction://noaction">
              <a:snd r:embed="rId11" name="9.3.2.2 slide 17 .wav"/>
            </a:hlinkClick>
            <a:extLst>
              <a:ext uri="{FF2B5EF4-FFF2-40B4-BE49-F238E27FC236}">
                <a16:creationId xmlns:a16="http://schemas.microsoft.com/office/drawing/2014/main" id="{77137E19-1ACA-496C-B98E-B24214392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691" y="2684186"/>
            <a:ext cx="3743158" cy="278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8B6E572-FDBD-4023-9ADA-02E116AB362A}"/>
              </a:ext>
            </a:extLst>
          </p:cNvPr>
          <p:cNvSpPr txBox="1"/>
          <p:nvPr/>
        </p:nvSpPr>
        <p:spPr>
          <a:xfrm>
            <a:off x="1872544" y="5500008"/>
            <a:ext cx="1712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qu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arium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4E6AC1D-B518-4DE7-ABD4-435AACF575A8}"/>
              </a:ext>
            </a:extLst>
          </p:cNvPr>
          <p:cNvSpPr txBox="1"/>
          <p:nvPr/>
        </p:nvSpPr>
        <p:spPr>
          <a:xfrm>
            <a:off x="180000" y="1814154"/>
            <a:ext cx="11777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 German, the letters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kw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only appear next to each other in compounds:</a:t>
            </a:r>
          </a:p>
        </p:txBody>
      </p:sp>
      <p:pic>
        <p:nvPicPr>
          <p:cNvPr id="29" name="Picture 28" descr="the world">
            <a:extLst>
              <a:ext uri="{FF2B5EF4-FFF2-40B4-BE49-F238E27FC236}">
                <a16:creationId xmlns:a16="http://schemas.microsoft.com/office/drawing/2014/main" id="{8E0559F9-C35C-46CD-A6D2-A04585D756B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213" y="627408"/>
            <a:ext cx="1575714" cy="123591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D20AF443-D5FF-4C00-B50A-4D6DB22BEF4F}"/>
              </a:ext>
            </a:extLst>
          </p:cNvPr>
          <p:cNvSpPr txBox="1"/>
          <p:nvPr/>
        </p:nvSpPr>
        <p:spPr>
          <a:xfrm>
            <a:off x="5191054" y="3796706"/>
            <a:ext cx="20833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Stoc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kw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erk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floor,storey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]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4696A46-2CC4-4F58-BF3D-63D9295D141E}"/>
              </a:ext>
            </a:extLst>
          </p:cNvPr>
          <p:cNvSpPr txBox="1"/>
          <p:nvPr/>
        </p:nvSpPr>
        <p:spPr>
          <a:xfrm>
            <a:off x="180000" y="5908375"/>
            <a:ext cx="9971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Where 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kw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sound is in one syllable it is always written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qu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].</a:t>
            </a:r>
          </a:p>
        </p:txBody>
      </p:sp>
      <p:sp>
        <p:nvSpPr>
          <p:cNvPr id="38" name="Rounded Rectangular Callout 1">
            <a:extLst>
              <a:ext uri="{FF2B5EF4-FFF2-40B4-BE49-F238E27FC236}">
                <a16:creationId xmlns:a16="http://schemas.microsoft.com/office/drawing/2014/main" id="{A8865163-3053-4741-98C8-27BA21309373}"/>
              </a:ext>
            </a:extLst>
          </p:cNvPr>
          <p:cNvSpPr/>
          <p:nvPr/>
        </p:nvSpPr>
        <p:spPr>
          <a:xfrm>
            <a:off x="9181815" y="2378149"/>
            <a:ext cx="2932980" cy="1013626"/>
          </a:xfrm>
          <a:prstGeom prst="wedgeRoundRectCallout">
            <a:avLst>
              <a:gd name="adj1" fmla="val -137540"/>
              <a:gd name="adj2" fmla="val 91957"/>
              <a:gd name="adj3" fmla="val 16667"/>
            </a:avLst>
          </a:prstGeom>
          <a:solidFill>
            <a:srgbClr val="115076"/>
          </a:solidFill>
          <a:ln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Note: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i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 compounds the 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kw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sound is two separate syllables.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88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28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  <p:bldP spid="27" grpId="0"/>
      <p:bldP spid="28" grpId="0"/>
      <p:bldP spid="31" grpId="0"/>
      <p:bldP spid="37" grpId="0"/>
      <p:bldP spid="3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6807200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3745089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Phonetik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9727095" y="247046"/>
            <a:ext cx="2230231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hören</a:t>
            </a:r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 / </a:t>
            </a:r>
            <a:r>
              <a:rPr lang="en-GB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schreiben</a:t>
            </a:r>
            <a:endParaRPr lang="en-GB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50899D-8A70-334E-8FB4-7B4C2291EFCB}"/>
              </a:ext>
            </a:extLst>
          </p:cNvPr>
          <p:cNvSpPr txBox="1"/>
          <p:nvPr/>
        </p:nvSpPr>
        <p:spPr>
          <a:xfrm>
            <a:off x="180000" y="1296000"/>
            <a:ext cx="5563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Hör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zu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Ist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das ‘kw’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oder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‘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qu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’?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EDD71996-CC11-4219-8A1D-24E8301F7CA8}"/>
              </a:ext>
            </a:extLst>
          </p:cNvPr>
          <p:cNvGraphicFramePr>
            <a:graphicFrameLocks noGrp="1"/>
          </p:cNvGraphicFramePr>
          <p:nvPr/>
        </p:nvGraphicFramePr>
        <p:xfrm>
          <a:off x="1214017" y="1889674"/>
          <a:ext cx="9763965" cy="422018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54655">
                  <a:extLst>
                    <a:ext uri="{9D8B030D-6E8A-4147-A177-3AD203B41FA5}">
                      <a16:colId xmlns:a16="http://schemas.microsoft.com/office/drawing/2014/main" val="1912822626"/>
                    </a:ext>
                  </a:extLst>
                </a:gridCol>
                <a:gridCol w="3254655">
                  <a:extLst>
                    <a:ext uri="{9D8B030D-6E8A-4147-A177-3AD203B41FA5}">
                      <a16:colId xmlns:a16="http://schemas.microsoft.com/office/drawing/2014/main" val="559528263"/>
                    </a:ext>
                  </a:extLst>
                </a:gridCol>
                <a:gridCol w="3254655">
                  <a:extLst>
                    <a:ext uri="{9D8B030D-6E8A-4147-A177-3AD203B41FA5}">
                      <a16:colId xmlns:a16="http://schemas.microsoft.com/office/drawing/2014/main" val="1240506362"/>
                    </a:ext>
                  </a:extLst>
                </a:gridCol>
              </a:tblGrid>
              <a:tr h="1406727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quasi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115076"/>
                          </a:solidFill>
                        </a:rPr>
                        <a:t>Backwaren</a:t>
                      </a:r>
                      <a:endParaRPr lang="en-GB" sz="2400" dirty="0">
                        <a:solidFill>
                          <a:srgbClr val="115076"/>
                        </a:solidFill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115076"/>
                          </a:solidFill>
                        </a:rPr>
                        <a:t>Quatsch</a:t>
                      </a:r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!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1159434"/>
                  </a:ext>
                </a:extLst>
              </a:tr>
              <a:tr h="1406727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115076"/>
                          </a:solidFill>
                        </a:rPr>
                        <a:t>Quittung</a:t>
                      </a:r>
                      <a:endParaRPr lang="en-GB" sz="2400" dirty="0">
                        <a:solidFill>
                          <a:srgbClr val="115076"/>
                        </a:solidFill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115076"/>
                          </a:solidFill>
                        </a:rPr>
                        <a:t>bequem</a:t>
                      </a:r>
                      <a:endParaRPr lang="en-GB" sz="2400" dirty="0">
                        <a:solidFill>
                          <a:srgbClr val="115076"/>
                        </a:solidFill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115076"/>
                          </a:solidFill>
                        </a:rPr>
                        <a:t>Musikwerk</a:t>
                      </a:r>
                      <a:endParaRPr lang="en-GB" sz="2400" dirty="0">
                        <a:solidFill>
                          <a:srgbClr val="115076"/>
                        </a:solidFill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6958979"/>
                  </a:ext>
                </a:extLst>
              </a:tr>
              <a:tr h="1406727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115076"/>
                          </a:solidFill>
                        </a:rPr>
                        <a:t>merkwürdig</a:t>
                      </a:r>
                      <a:endParaRPr lang="en-GB" sz="2400" dirty="0">
                        <a:solidFill>
                          <a:srgbClr val="115076"/>
                        </a:solidFill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Quark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115076"/>
                          </a:solidFill>
                        </a:rPr>
                        <a:t>Rückweg</a:t>
                      </a:r>
                      <a:endParaRPr lang="en-GB" sz="2400" dirty="0">
                        <a:solidFill>
                          <a:srgbClr val="115076"/>
                        </a:solidFill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6432599"/>
                  </a:ext>
                </a:extLst>
              </a:tr>
            </a:tbl>
          </a:graphicData>
        </a:graphic>
      </p:graphicFrame>
      <p:pic>
        <p:nvPicPr>
          <p:cNvPr id="1026" name="Picture 2" descr="Puzzle, Joining Together, Insert, Share, Match">
            <a:hlinkClick r:id="" action="ppaction://noaction">
              <a:snd r:embed="rId4" name="9.3.2.2 slide 2 quasi.wav"/>
            </a:hlinkClick>
            <a:extLst>
              <a:ext uri="{FF2B5EF4-FFF2-40B4-BE49-F238E27FC236}">
                <a16:creationId xmlns:a16="http://schemas.microsoft.com/office/drawing/2014/main" id="{6495987B-E1AB-42BB-9E2B-881C2D551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072" y="1945094"/>
            <a:ext cx="1521820" cy="101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reads, Pastries, Croissants, Puff Pastries, Danish">
            <a:hlinkClick r:id="" action="ppaction://noaction">
              <a:snd r:embed="rId6" name="9.3.2.2 slide 2 backwaren.wav"/>
            </a:hlinkClick>
            <a:extLst>
              <a:ext uri="{FF2B5EF4-FFF2-40B4-BE49-F238E27FC236}">
                <a16:creationId xmlns:a16="http://schemas.microsoft.com/office/drawing/2014/main" id="{2ABDEFD1-8B4F-4FE5-AF15-0C96F63B9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293" y="2028877"/>
            <a:ext cx="1363413" cy="90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Old, Angry, Woman, Person, White, Face, Adult, Elderly">
            <a:hlinkClick r:id="" action="ppaction://noaction">
              <a:snd r:embed="rId8" name="9.3.2.2 slide 2 quatsch.wav"/>
            </a:hlinkClick>
            <a:extLst>
              <a:ext uri="{FF2B5EF4-FFF2-40B4-BE49-F238E27FC236}">
                <a16:creationId xmlns:a16="http://schemas.microsoft.com/office/drawing/2014/main" id="{37AE96F5-B0B1-4DD0-B71E-6A6BCFBA2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2154" y="1923271"/>
            <a:ext cx="1183640" cy="101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nvoice, Receipt, To Buy, Shopping, Supermarket">
            <a:hlinkClick r:id="" action="ppaction://noaction">
              <a:snd r:embed="rId10" name="9.3.2.2 slide 2 quittung.wav"/>
            </a:hlinkClick>
            <a:extLst>
              <a:ext uri="{FF2B5EF4-FFF2-40B4-BE49-F238E27FC236}">
                <a16:creationId xmlns:a16="http://schemas.microsoft.com/office/drawing/2014/main" id="{9B2B91D3-1DD7-45C4-A5C4-9143493A1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984" y="3313157"/>
            <a:ext cx="1108762" cy="110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ouch, Sofa, Blue, Pillows, Cushions, Seating, Seat">
            <a:hlinkClick r:id="" action="ppaction://noaction">
              <a:snd r:embed="rId12" name="9.3.2.2 slide 2 bequem.wav"/>
            </a:hlinkClick>
            <a:extLst>
              <a:ext uri="{FF2B5EF4-FFF2-40B4-BE49-F238E27FC236}">
                <a16:creationId xmlns:a16="http://schemas.microsoft.com/office/drawing/2014/main" id="{A8756E46-DB03-4966-A2A0-948CD3B61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274" y="3311374"/>
            <a:ext cx="2221089" cy="111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Music Sheet, Png, Music Notes, Variations, Theme">
            <a:hlinkClick r:id="" action="ppaction://noaction">
              <a:snd r:embed="rId14" name="9.3.2.2 slide 2 musikwerk.wav"/>
            </a:hlinkClick>
            <a:extLst>
              <a:ext uri="{FF2B5EF4-FFF2-40B4-BE49-F238E27FC236}">
                <a16:creationId xmlns:a16="http://schemas.microsoft.com/office/drawing/2014/main" id="{91D7A279-106F-41A8-AB1C-7C4BB90960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13" b="27996"/>
          <a:stretch/>
        </p:blipFill>
        <p:spPr bwMode="auto">
          <a:xfrm>
            <a:off x="8052192" y="3311374"/>
            <a:ext cx="2596113" cy="101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Armchair, Beach, Funny, Strange, Surrealistic, Cyprus">
            <a:hlinkClick r:id="" action="ppaction://noaction">
              <a:snd r:embed="rId16" name="9.3.2.2 slide 2 merkw%C3%BCrdig.wav"/>
            </a:hlinkClick>
            <a:extLst>
              <a:ext uri="{FF2B5EF4-FFF2-40B4-BE49-F238E27FC236}">
                <a16:creationId xmlns:a16="http://schemas.microsoft.com/office/drawing/2014/main" id="{06400BD1-5979-4055-8CE8-BAA7FC1D4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316" y="4769092"/>
            <a:ext cx="1737124" cy="97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Dessert, Quark, Plums, Plum Curd, Honey, Sweet Dish">
            <a:hlinkClick r:id="" action="ppaction://noaction">
              <a:snd r:embed="rId18" name="9.3.2.2 slide 2 quark.wav"/>
            </a:hlinkClick>
            <a:extLst>
              <a:ext uri="{FF2B5EF4-FFF2-40B4-BE49-F238E27FC236}">
                <a16:creationId xmlns:a16="http://schemas.microsoft.com/office/drawing/2014/main" id="{EEA0CAFA-597E-4DE0-B676-12E050A7C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611" y="4748817"/>
            <a:ext cx="1496110" cy="997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Left, Arrow, Previous">
            <a:hlinkClick r:id="" action="ppaction://noaction">
              <a:snd r:embed="rId20" name="9.3.2.2 slide 2 r%C3%BCckweg.wav"/>
            </a:hlinkClick>
            <a:extLst>
              <a:ext uri="{FF2B5EF4-FFF2-40B4-BE49-F238E27FC236}">
                <a16:creationId xmlns:a16="http://schemas.microsoft.com/office/drawing/2014/main" id="{801C66F8-778F-4754-9FD6-1341C4A61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3815" y="4716201"/>
            <a:ext cx="1520317" cy="106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2A9EDF-9E44-4481-AE8A-9F420BF6440F}"/>
              </a:ext>
            </a:extLst>
          </p:cNvPr>
          <p:cNvSpPr txBox="1"/>
          <p:nvPr/>
        </p:nvSpPr>
        <p:spPr>
          <a:xfrm>
            <a:off x="2363040" y="2949526"/>
            <a:ext cx="48332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 sz="1600" dirty="0">
                <a:solidFill>
                  <a:schemeClr val="accent5">
                    <a:lumMod val="50000"/>
                  </a:schemeClr>
                </a:solidFill>
              </a:rPr>
              <a:t>__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106BE7-5B3F-4640-A749-15A2B264AEA6}"/>
              </a:ext>
            </a:extLst>
          </p:cNvPr>
          <p:cNvSpPr txBox="1"/>
          <p:nvPr/>
        </p:nvSpPr>
        <p:spPr>
          <a:xfrm>
            <a:off x="5851454" y="2947379"/>
            <a:ext cx="39523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 sz="1600" dirty="0">
                <a:solidFill>
                  <a:schemeClr val="accent5">
                    <a:lumMod val="50000"/>
                  </a:schemeClr>
                </a:solidFill>
              </a:rPr>
              <a:t>__</a:t>
            </a:r>
            <a:endParaRPr lang="en-GB" sz="15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640C78-DC3C-4C2C-B390-F06F7F0B7A2A}"/>
              </a:ext>
            </a:extLst>
          </p:cNvPr>
          <p:cNvSpPr txBox="1"/>
          <p:nvPr/>
        </p:nvSpPr>
        <p:spPr>
          <a:xfrm>
            <a:off x="8696829" y="2900551"/>
            <a:ext cx="41545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 sz="1600" dirty="0">
                <a:solidFill>
                  <a:schemeClr val="accent5">
                    <a:lumMod val="50000"/>
                  </a:schemeClr>
                </a:solidFill>
              </a:rPr>
              <a:t>__</a:t>
            </a:r>
            <a:endParaRPr lang="en-GB" sz="15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BD41A6-4101-4D99-9331-805C96D49029}"/>
              </a:ext>
            </a:extLst>
          </p:cNvPr>
          <p:cNvSpPr txBox="1"/>
          <p:nvPr/>
        </p:nvSpPr>
        <p:spPr>
          <a:xfrm>
            <a:off x="2138894" y="4333731"/>
            <a:ext cx="51422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accent5">
                    <a:lumMod val="50000"/>
                  </a:schemeClr>
                </a:solidFill>
              </a:rPr>
              <a:t>__</a:t>
            </a:r>
            <a:endParaRPr lang="en-GB" sz="15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2DE6142-8C62-4B80-BF07-F6157BAE8DBF}"/>
              </a:ext>
            </a:extLst>
          </p:cNvPr>
          <p:cNvSpPr txBox="1"/>
          <p:nvPr/>
        </p:nvSpPr>
        <p:spPr>
          <a:xfrm>
            <a:off x="5881201" y="4344259"/>
            <a:ext cx="39523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 sz="1600" dirty="0">
                <a:solidFill>
                  <a:schemeClr val="accent5">
                    <a:lumMod val="50000"/>
                  </a:schemeClr>
                </a:solidFill>
              </a:rPr>
              <a:t>__</a:t>
            </a:r>
            <a:endParaRPr lang="en-GB" sz="15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4B4694E-206F-490F-B6A8-2F227ACAA716}"/>
              </a:ext>
            </a:extLst>
          </p:cNvPr>
          <p:cNvSpPr txBox="1"/>
          <p:nvPr/>
        </p:nvSpPr>
        <p:spPr>
          <a:xfrm>
            <a:off x="9264310" y="4331236"/>
            <a:ext cx="39523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 sz="1600" dirty="0">
                <a:solidFill>
                  <a:schemeClr val="accent5">
                    <a:lumMod val="50000"/>
                  </a:schemeClr>
                </a:solidFill>
              </a:rPr>
              <a:t>__</a:t>
            </a:r>
            <a:endParaRPr lang="en-GB" sz="15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9D45475-F46B-4EC6-A5E8-FE523D8D85D5}"/>
              </a:ext>
            </a:extLst>
          </p:cNvPr>
          <p:cNvSpPr txBox="1"/>
          <p:nvPr/>
        </p:nvSpPr>
        <p:spPr>
          <a:xfrm>
            <a:off x="2566711" y="5739778"/>
            <a:ext cx="39523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 sz="1600" dirty="0">
                <a:solidFill>
                  <a:schemeClr val="accent5">
                    <a:lumMod val="50000"/>
                  </a:schemeClr>
                </a:solidFill>
              </a:rPr>
              <a:t>__</a:t>
            </a:r>
            <a:endParaRPr lang="en-GB" sz="15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ABE09B5-19FF-4FD8-83C9-89EC01B44B54}"/>
              </a:ext>
            </a:extLst>
          </p:cNvPr>
          <p:cNvSpPr txBox="1"/>
          <p:nvPr/>
        </p:nvSpPr>
        <p:spPr>
          <a:xfrm>
            <a:off x="5661061" y="5758762"/>
            <a:ext cx="40748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 sz="1600" dirty="0">
                <a:solidFill>
                  <a:schemeClr val="accent5">
                    <a:lumMod val="50000"/>
                  </a:schemeClr>
                </a:solidFill>
              </a:rPr>
              <a:t>__</a:t>
            </a:r>
            <a:endParaRPr lang="en-GB" sz="15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EC1068E-59E0-4E92-B178-6B0B639DDDEC}"/>
              </a:ext>
            </a:extLst>
          </p:cNvPr>
          <p:cNvSpPr txBox="1"/>
          <p:nvPr/>
        </p:nvSpPr>
        <p:spPr>
          <a:xfrm>
            <a:off x="9005568" y="5739778"/>
            <a:ext cx="39523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 sz="1600" dirty="0">
                <a:solidFill>
                  <a:schemeClr val="accent5">
                    <a:lumMod val="50000"/>
                  </a:schemeClr>
                </a:solidFill>
              </a:rPr>
              <a:t>__</a:t>
            </a:r>
            <a:endParaRPr lang="en-GB" sz="15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021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6807200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3745089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Phonetik</a:t>
            </a:r>
            <a:r>
              <a:rPr lang="en-GB" sz="3600" b="1" dirty="0">
                <a:solidFill>
                  <a:schemeClr val="bg1"/>
                </a:solidFill>
              </a:rPr>
              <a:t> [1/2]</a:t>
            </a: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10536072" y="247046"/>
            <a:ext cx="1421254" cy="380751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hören</a:t>
            </a:r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50899D-8A70-334E-8FB4-7B4C2291EFCB}"/>
              </a:ext>
            </a:extLst>
          </p:cNvPr>
          <p:cNvSpPr txBox="1"/>
          <p:nvPr/>
        </p:nvSpPr>
        <p:spPr>
          <a:xfrm>
            <a:off x="180000" y="1296000"/>
            <a:ext cx="5563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Hör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zu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Ist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das ‘w’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oder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‘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qu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’?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A281E828-2513-49D7-8579-5CE000E0C985}"/>
              </a:ext>
            </a:extLst>
          </p:cNvPr>
          <p:cNvGraphicFramePr>
            <a:graphicFrameLocks noGrp="1"/>
          </p:cNvGraphicFramePr>
          <p:nvPr/>
        </p:nvGraphicFramePr>
        <p:xfrm>
          <a:off x="489802" y="1889674"/>
          <a:ext cx="11151738" cy="415628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575869">
                  <a:extLst>
                    <a:ext uri="{9D8B030D-6E8A-4147-A177-3AD203B41FA5}">
                      <a16:colId xmlns:a16="http://schemas.microsoft.com/office/drawing/2014/main" val="1990865653"/>
                    </a:ext>
                  </a:extLst>
                </a:gridCol>
                <a:gridCol w="5575869">
                  <a:extLst>
                    <a:ext uri="{9D8B030D-6E8A-4147-A177-3AD203B41FA5}">
                      <a16:colId xmlns:a16="http://schemas.microsoft.com/office/drawing/2014/main" val="1669970654"/>
                    </a:ext>
                  </a:extLst>
                </a:gridCol>
              </a:tblGrid>
              <a:tr h="2078142">
                <a:tc>
                  <a:txBody>
                    <a:bodyPr/>
                    <a:lstStyle/>
                    <a:p>
                      <a:pPr algn="l"/>
                      <a:r>
                        <a:rPr lang="en-GB" sz="24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            Wal                          Qual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                   Quelle               </a:t>
                      </a:r>
                      <a:r>
                        <a:rPr lang="en-GB" sz="24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Welle</a:t>
                      </a:r>
                      <a:endParaRPr lang="en-GB" sz="240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0861485"/>
                  </a:ext>
                </a:extLst>
              </a:tr>
              <a:tr h="2078142">
                <a:tc>
                  <a:txBody>
                    <a:bodyPr/>
                    <a:lstStyle/>
                    <a:p>
                      <a:r>
                        <a:rPr lang="en-GB" sz="24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              </a:t>
                      </a:r>
                      <a:r>
                        <a:rPr lang="en-GB" sz="24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wählen</a:t>
                      </a:r>
                      <a:r>
                        <a:rPr lang="en-GB" sz="24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              </a:t>
                      </a:r>
                      <a:r>
                        <a:rPr lang="en-GB" sz="24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quälen</a:t>
                      </a:r>
                      <a:endParaRPr lang="en-GB" sz="240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                </a:t>
                      </a:r>
                      <a:r>
                        <a:rPr lang="en-GB" sz="24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quackeln</a:t>
                      </a:r>
                      <a:r>
                        <a:rPr lang="en-GB" sz="24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       </a:t>
                      </a:r>
                      <a:r>
                        <a:rPr lang="en-GB" sz="24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wackeln</a:t>
                      </a:r>
                      <a:r>
                        <a:rPr lang="en-GB" sz="24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1199183"/>
                  </a:ext>
                </a:extLst>
              </a:tr>
            </a:tbl>
          </a:graphicData>
        </a:graphic>
      </p:graphicFrame>
      <p:pic>
        <p:nvPicPr>
          <p:cNvPr id="1026" name="Picture 2" descr="Whale, Ocean, Sea, Animal, Mammal, Aquarium, Nature">
            <a:extLst>
              <a:ext uri="{FF2B5EF4-FFF2-40B4-BE49-F238E27FC236}">
                <a16:creationId xmlns:a16="http://schemas.microsoft.com/office/drawing/2014/main" id="{25084ED7-F470-4095-8645-E9C77D584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436" y="2009137"/>
            <a:ext cx="1989881" cy="141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tomach Pain, Stomachache, Abdominal Pain">
            <a:extLst>
              <a:ext uri="{FF2B5EF4-FFF2-40B4-BE49-F238E27FC236}">
                <a16:creationId xmlns:a16="http://schemas.microsoft.com/office/drawing/2014/main" id="{08F59307-FF9F-4F0E-821D-123A5440BF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4" t="14609" r="7347"/>
          <a:stretch/>
        </p:blipFill>
        <p:spPr bwMode="auto">
          <a:xfrm>
            <a:off x="4086283" y="1921061"/>
            <a:ext cx="1536595" cy="1623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F07E11F-D0FC-4193-81FD-FBBE20ADB907}"/>
              </a:ext>
            </a:extLst>
          </p:cNvPr>
          <p:cNvSpPr/>
          <p:nvPr/>
        </p:nvSpPr>
        <p:spPr>
          <a:xfrm>
            <a:off x="1425451" y="3544371"/>
            <a:ext cx="621532" cy="372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115076"/>
                </a:solidFill>
              </a:rPr>
              <a:t>__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FEA2BD-211D-4FAA-947D-ABAA0358F840}"/>
              </a:ext>
            </a:extLst>
          </p:cNvPr>
          <p:cNvSpPr/>
          <p:nvPr/>
        </p:nvSpPr>
        <p:spPr>
          <a:xfrm>
            <a:off x="4334880" y="3558019"/>
            <a:ext cx="621532" cy="372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115076"/>
                </a:solidFill>
              </a:rPr>
              <a:t>__</a:t>
            </a:r>
          </a:p>
        </p:txBody>
      </p:sp>
      <p:sp>
        <p:nvSpPr>
          <p:cNvPr id="15" name="Action Button: Custom 16">
            <a:hlinkClick r:id="" action="ppaction://noaction" highlightClick="1">
              <a:snd r:embed="rId6" name="9.3.2.2 slide 3 1.wav"/>
            </a:hlinkClick>
            <a:extLst>
              <a:ext uri="{FF2B5EF4-FFF2-40B4-BE49-F238E27FC236}">
                <a16:creationId xmlns:a16="http://schemas.microsoft.com/office/drawing/2014/main" id="{91B83E4E-4520-424F-9E91-B5DBCD1786DA}"/>
              </a:ext>
            </a:extLst>
          </p:cNvPr>
          <p:cNvSpPr/>
          <p:nvPr/>
        </p:nvSpPr>
        <p:spPr>
          <a:xfrm>
            <a:off x="645184" y="1998901"/>
            <a:ext cx="393922" cy="357939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6" name="Action Button: Custom 16">
            <a:hlinkClick r:id="" action="ppaction://noaction" highlightClick="1">
              <a:snd r:embed="rId7" name="9.3.2.2 slide 3 2.wav"/>
            </a:hlinkClick>
            <a:extLst>
              <a:ext uri="{FF2B5EF4-FFF2-40B4-BE49-F238E27FC236}">
                <a16:creationId xmlns:a16="http://schemas.microsoft.com/office/drawing/2014/main" id="{C59B3E30-390F-4361-A7CA-D1122DE49E40}"/>
              </a:ext>
            </a:extLst>
          </p:cNvPr>
          <p:cNvSpPr/>
          <p:nvPr/>
        </p:nvSpPr>
        <p:spPr>
          <a:xfrm>
            <a:off x="6192896" y="1998901"/>
            <a:ext cx="393922" cy="357939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7" name="Action Button: Custom 16">
            <a:hlinkClick r:id="" action="ppaction://noaction" highlightClick="1">
              <a:snd r:embed="rId8" name="9.3.2.2 slide 3 3.wav"/>
            </a:hlinkClick>
            <a:extLst>
              <a:ext uri="{FF2B5EF4-FFF2-40B4-BE49-F238E27FC236}">
                <a16:creationId xmlns:a16="http://schemas.microsoft.com/office/drawing/2014/main" id="{5C1CBA0F-4707-4BDD-9DE3-012EC818498A}"/>
              </a:ext>
            </a:extLst>
          </p:cNvPr>
          <p:cNvSpPr/>
          <p:nvPr/>
        </p:nvSpPr>
        <p:spPr>
          <a:xfrm>
            <a:off x="645184" y="4096017"/>
            <a:ext cx="393922" cy="357939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8" name="Action Button: Custom 16">
            <a:hlinkClick r:id="" action="ppaction://noaction" highlightClick="1">
              <a:snd r:embed="rId9" name="9.3.2.2 slide 3 4.wav"/>
            </a:hlinkClick>
            <a:extLst>
              <a:ext uri="{FF2B5EF4-FFF2-40B4-BE49-F238E27FC236}">
                <a16:creationId xmlns:a16="http://schemas.microsoft.com/office/drawing/2014/main" id="{5CDC3B1F-B8B8-4BEA-8D7B-F2754870C3F5}"/>
              </a:ext>
            </a:extLst>
          </p:cNvPr>
          <p:cNvSpPr/>
          <p:nvPr/>
        </p:nvSpPr>
        <p:spPr>
          <a:xfrm>
            <a:off x="6215691" y="4096016"/>
            <a:ext cx="393922" cy="357939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pic>
        <p:nvPicPr>
          <p:cNvPr id="1030" name="Picture 6" descr="Print, Water, Waves">
            <a:extLst>
              <a:ext uri="{FF2B5EF4-FFF2-40B4-BE49-F238E27FC236}">
                <a16:creationId xmlns:a16="http://schemas.microsoft.com/office/drawing/2014/main" id="{A14BD1DC-B4A5-4080-8A74-865E1E2F7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005" y="2009137"/>
            <a:ext cx="1342800" cy="12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ater, Source, Jet, Dancing Fountains, Park">
            <a:extLst>
              <a:ext uri="{FF2B5EF4-FFF2-40B4-BE49-F238E27FC236}">
                <a16:creationId xmlns:a16="http://schemas.microsoft.com/office/drawing/2014/main" id="{A1034A0C-CA28-4333-A9F0-4FB87028A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798" y="1994936"/>
            <a:ext cx="2146189" cy="1430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E7AA6C0-9F0A-4657-ABE3-E23F23BBB012}"/>
              </a:ext>
            </a:extLst>
          </p:cNvPr>
          <p:cNvSpPr/>
          <p:nvPr/>
        </p:nvSpPr>
        <p:spPr>
          <a:xfrm>
            <a:off x="7753519" y="3558019"/>
            <a:ext cx="621532" cy="372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115076"/>
                </a:solidFill>
              </a:rPr>
              <a:t>__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12726C4-3CFB-4140-BDBA-A91251680748}"/>
              </a:ext>
            </a:extLst>
          </p:cNvPr>
          <p:cNvSpPr/>
          <p:nvPr/>
        </p:nvSpPr>
        <p:spPr>
          <a:xfrm>
            <a:off x="9831117" y="3558019"/>
            <a:ext cx="621532" cy="372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115076"/>
                </a:solidFill>
              </a:rPr>
              <a:t>__</a:t>
            </a:r>
          </a:p>
        </p:txBody>
      </p:sp>
      <p:pic>
        <p:nvPicPr>
          <p:cNvPr id="1034" name="Picture 10" descr="Ballot Box, Box, Poll, Election, Vote, Ballot, Voting">
            <a:extLst>
              <a:ext uri="{FF2B5EF4-FFF2-40B4-BE49-F238E27FC236}">
                <a16:creationId xmlns:a16="http://schemas.microsoft.com/office/drawing/2014/main" id="{35C9F53B-E09C-40EF-B077-727E2E69F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321" y="4066357"/>
            <a:ext cx="1989881" cy="156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89F76F30-0AF8-4730-892E-7B45755DA65E}"/>
              </a:ext>
            </a:extLst>
          </p:cNvPr>
          <p:cNvSpPr/>
          <p:nvPr/>
        </p:nvSpPr>
        <p:spPr>
          <a:xfrm>
            <a:off x="1559772" y="5644735"/>
            <a:ext cx="621532" cy="372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115076"/>
                </a:solidFill>
              </a:rPr>
              <a:t>__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990CAE6-E404-4D0A-8F2B-7F0166AF53F0}"/>
              </a:ext>
            </a:extLst>
          </p:cNvPr>
          <p:cNvSpPr/>
          <p:nvPr/>
        </p:nvSpPr>
        <p:spPr>
          <a:xfrm>
            <a:off x="4113397" y="5623321"/>
            <a:ext cx="621531" cy="372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115076"/>
                </a:solidFill>
              </a:rPr>
              <a:t>__</a:t>
            </a:r>
          </a:p>
        </p:txBody>
      </p:sp>
      <p:pic>
        <p:nvPicPr>
          <p:cNvPr id="1038" name="Picture 14" descr="Secret, Whispering, Ear, Woman, Lips, Hair">
            <a:extLst>
              <a:ext uri="{FF2B5EF4-FFF2-40B4-BE49-F238E27FC236}">
                <a16:creationId xmlns:a16="http://schemas.microsoft.com/office/drawing/2014/main" id="{D2EC7EF2-9715-49D1-A1C8-113AD3181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693" y="4052086"/>
            <a:ext cx="1571235" cy="1571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ouble Wave 7">
            <a:extLst>
              <a:ext uri="{FF2B5EF4-FFF2-40B4-BE49-F238E27FC236}">
                <a16:creationId xmlns:a16="http://schemas.microsoft.com/office/drawing/2014/main" id="{A85EA444-F5E3-490E-96A2-CC8F07048BDD}"/>
              </a:ext>
            </a:extLst>
          </p:cNvPr>
          <p:cNvSpPr/>
          <p:nvPr/>
        </p:nvSpPr>
        <p:spPr>
          <a:xfrm rot="5659474">
            <a:off x="9817472" y="4604979"/>
            <a:ext cx="1209922" cy="681849"/>
          </a:xfrm>
          <a:prstGeom prst="doubleWave">
            <a:avLst>
              <a:gd name="adj1" fmla="val 12500"/>
              <a:gd name="adj2" fmla="val 2256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4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4">
                  <a:lumMod val="60000"/>
                  <a:lumOff val="4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6A8F5B4-7383-4484-ACDB-0BB1BB126741}"/>
              </a:ext>
            </a:extLst>
          </p:cNvPr>
          <p:cNvSpPr/>
          <p:nvPr/>
        </p:nvSpPr>
        <p:spPr>
          <a:xfrm>
            <a:off x="7457073" y="5651985"/>
            <a:ext cx="621532" cy="372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115076"/>
                </a:solidFill>
              </a:rPr>
              <a:t>__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2C396E0-181C-424B-8BA8-3AA7DE09FC38}"/>
              </a:ext>
            </a:extLst>
          </p:cNvPr>
          <p:cNvSpPr/>
          <p:nvPr/>
        </p:nvSpPr>
        <p:spPr>
          <a:xfrm>
            <a:off x="9465759" y="5613595"/>
            <a:ext cx="621532" cy="372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115076"/>
                </a:solidFill>
              </a:rPr>
              <a:t>__</a:t>
            </a:r>
          </a:p>
        </p:txBody>
      </p:sp>
      <p:pic>
        <p:nvPicPr>
          <p:cNvPr id="11" name="Picture 10" descr="A picture containing colorful, close&#10;&#10;Description automatically generated">
            <a:extLst>
              <a:ext uri="{FF2B5EF4-FFF2-40B4-BE49-F238E27FC236}">
                <a16:creationId xmlns:a16="http://schemas.microsoft.com/office/drawing/2014/main" id="{991BEAE8-0D27-4038-B0A1-752FD03B941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910" y="4096016"/>
            <a:ext cx="1199960" cy="152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18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21" grpId="0" animBg="1"/>
      <p:bldP spid="22" grpId="0" animBg="1"/>
      <p:bldP spid="25" grpId="0" animBg="1"/>
      <p:bldP spid="26" grpId="0" animBg="1"/>
      <p:bldP spid="29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6807200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3745089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Phonetik</a:t>
            </a:r>
            <a:r>
              <a:rPr lang="en-GB" sz="3600" b="1" dirty="0">
                <a:solidFill>
                  <a:schemeClr val="bg1"/>
                </a:solidFill>
              </a:rPr>
              <a:t> [2/2]</a:t>
            </a: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10536072" y="247046"/>
            <a:ext cx="1421254" cy="380751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hören</a:t>
            </a:r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50899D-8A70-334E-8FB4-7B4C2291EFCB}"/>
              </a:ext>
            </a:extLst>
          </p:cNvPr>
          <p:cNvSpPr txBox="1"/>
          <p:nvPr/>
        </p:nvSpPr>
        <p:spPr>
          <a:xfrm>
            <a:off x="180000" y="1296000"/>
            <a:ext cx="5563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Hör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zu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Ist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das ‘w’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oder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‘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qu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’?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A281E828-2513-49D7-8579-5CE000E0C985}"/>
              </a:ext>
            </a:extLst>
          </p:cNvPr>
          <p:cNvGraphicFramePr>
            <a:graphicFrameLocks noGrp="1"/>
          </p:cNvGraphicFramePr>
          <p:nvPr/>
        </p:nvGraphicFramePr>
        <p:xfrm>
          <a:off x="489802" y="1889674"/>
          <a:ext cx="11151738" cy="415628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575869">
                  <a:extLst>
                    <a:ext uri="{9D8B030D-6E8A-4147-A177-3AD203B41FA5}">
                      <a16:colId xmlns:a16="http://schemas.microsoft.com/office/drawing/2014/main" val="1990865653"/>
                    </a:ext>
                  </a:extLst>
                </a:gridCol>
                <a:gridCol w="5575869">
                  <a:extLst>
                    <a:ext uri="{9D8B030D-6E8A-4147-A177-3AD203B41FA5}">
                      <a16:colId xmlns:a16="http://schemas.microsoft.com/office/drawing/2014/main" val="1669970654"/>
                    </a:ext>
                  </a:extLst>
                </a:gridCol>
              </a:tblGrid>
              <a:tr h="2078142">
                <a:tc>
                  <a:txBody>
                    <a:bodyPr/>
                    <a:lstStyle/>
                    <a:p>
                      <a:pPr algn="l"/>
                      <a:r>
                        <a:rPr lang="en-GB" sz="24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        Quarte                        </a:t>
                      </a:r>
                      <a:r>
                        <a:rPr lang="en-GB" sz="24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Warte</a:t>
                      </a:r>
                      <a:endParaRPr lang="en-GB" sz="240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                   </a:t>
                      </a:r>
                      <a:r>
                        <a:rPr lang="en-GB" sz="24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wallen</a:t>
                      </a:r>
                      <a:r>
                        <a:rPr lang="en-GB" sz="24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             </a:t>
                      </a:r>
                      <a:r>
                        <a:rPr lang="en-GB" sz="24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Quallen</a:t>
                      </a:r>
                      <a:endParaRPr lang="en-GB" sz="240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0861485"/>
                  </a:ext>
                </a:extLst>
              </a:tr>
              <a:tr h="2078142">
                <a:tc>
                  <a:txBody>
                    <a:bodyPr/>
                    <a:lstStyle/>
                    <a:p>
                      <a:r>
                        <a:rPr lang="en-GB" sz="24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              </a:t>
                      </a:r>
                      <a:r>
                        <a:rPr lang="en-GB" sz="24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Warzen</a:t>
                      </a:r>
                      <a:r>
                        <a:rPr lang="en-GB" sz="24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              </a:t>
                      </a:r>
                      <a:r>
                        <a:rPr lang="en-GB" sz="24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quarzen</a:t>
                      </a:r>
                      <a:endParaRPr lang="en-GB" sz="240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              </a:t>
                      </a:r>
                      <a:r>
                        <a:rPr lang="en-GB" sz="24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quatschen</a:t>
                      </a:r>
                      <a:r>
                        <a:rPr lang="en-GB" sz="24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      </a:t>
                      </a:r>
                      <a:r>
                        <a:rPr lang="en-GB" sz="24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watschen</a:t>
                      </a:r>
                      <a:r>
                        <a:rPr lang="en-GB" sz="24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1199183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DF07E11F-D0FC-4193-81FD-FBBE20ADB907}"/>
              </a:ext>
            </a:extLst>
          </p:cNvPr>
          <p:cNvSpPr/>
          <p:nvPr/>
        </p:nvSpPr>
        <p:spPr>
          <a:xfrm>
            <a:off x="1259999" y="3529337"/>
            <a:ext cx="621532" cy="372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115076"/>
                </a:solidFill>
              </a:rPr>
              <a:t>__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FEA2BD-211D-4FAA-947D-ABAA0358F840}"/>
              </a:ext>
            </a:extLst>
          </p:cNvPr>
          <p:cNvSpPr/>
          <p:nvPr/>
        </p:nvSpPr>
        <p:spPr>
          <a:xfrm>
            <a:off x="4176264" y="3558019"/>
            <a:ext cx="621532" cy="372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115076"/>
                </a:solidFill>
              </a:rPr>
              <a:t>__</a:t>
            </a:r>
          </a:p>
        </p:txBody>
      </p:sp>
      <p:sp>
        <p:nvSpPr>
          <p:cNvPr id="15" name="Action Button: Custom 16">
            <a:hlinkClick r:id="" action="ppaction://noaction" highlightClick="1">
              <a:snd r:embed="rId4" name="9.3.2.2 slide 3 5.wav"/>
            </a:hlinkClick>
            <a:extLst>
              <a:ext uri="{FF2B5EF4-FFF2-40B4-BE49-F238E27FC236}">
                <a16:creationId xmlns:a16="http://schemas.microsoft.com/office/drawing/2014/main" id="{91B83E4E-4520-424F-9E91-B5DBCD1786DA}"/>
              </a:ext>
            </a:extLst>
          </p:cNvPr>
          <p:cNvSpPr/>
          <p:nvPr/>
        </p:nvSpPr>
        <p:spPr>
          <a:xfrm>
            <a:off x="645184" y="1998901"/>
            <a:ext cx="393922" cy="357939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6" name="Action Button: Custom 16">
            <a:hlinkClick r:id="" action="ppaction://noaction" highlightClick="1">
              <a:snd r:embed="rId5" name="9.3.2.2 slide 3 6.wav"/>
            </a:hlinkClick>
            <a:extLst>
              <a:ext uri="{FF2B5EF4-FFF2-40B4-BE49-F238E27FC236}">
                <a16:creationId xmlns:a16="http://schemas.microsoft.com/office/drawing/2014/main" id="{C59B3E30-390F-4361-A7CA-D1122DE49E40}"/>
              </a:ext>
            </a:extLst>
          </p:cNvPr>
          <p:cNvSpPr/>
          <p:nvPr/>
        </p:nvSpPr>
        <p:spPr>
          <a:xfrm>
            <a:off x="6192896" y="1998901"/>
            <a:ext cx="393922" cy="357939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7" name="Action Button: Custom 16">
            <a:hlinkClick r:id="" action="ppaction://noaction" highlightClick="1">
              <a:snd r:embed="rId6" name="9.3.2.2 slide 3 7.wav"/>
            </a:hlinkClick>
            <a:extLst>
              <a:ext uri="{FF2B5EF4-FFF2-40B4-BE49-F238E27FC236}">
                <a16:creationId xmlns:a16="http://schemas.microsoft.com/office/drawing/2014/main" id="{5C1CBA0F-4707-4BDD-9DE3-012EC818498A}"/>
              </a:ext>
            </a:extLst>
          </p:cNvPr>
          <p:cNvSpPr/>
          <p:nvPr/>
        </p:nvSpPr>
        <p:spPr>
          <a:xfrm>
            <a:off x="645184" y="4096017"/>
            <a:ext cx="393922" cy="357939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8" name="Action Button: Custom 16">
            <a:hlinkClick r:id="" action="ppaction://noaction" highlightClick="1">
              <a:snd r:embed="rId7" name="9.3.2.2 slide 3 8.wav"/>
            </a:hlinkClick>
            <a:extLst>
              <a:ext uri="{FF2B5EF4-FFF2-40B4-BE49-F238E27FC236}">
                <a16:creationId xmlns:a16="http://schemas.microsoft.com/office/drawing/2014/main" id="{5CDC3B1F-B8B8-4BEA-8D7B-F2754870C3F5}"/>
              </a:ext>
            </a:extLst>
          </p:cNvPr>
          <p:cNvSpPr/>
          <p:nvPr/>
        </p:nvSpPr>
        <p:spPr>
          <a:xfrm>
            <a:off x="6215691" y="4096016"/>
            <a:ext cx="393922" cy="357939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E7AA6C0-9F0A-4657-ABE3-E23F23BBB012}"/>
              </a:ext>
            </a:extLst>
          </p:cNvPr>
          <p:cNvSpPr/>
          <p:nvPr/>
        </p:nvSpPr>
        <p:spPr>
          <a:xfrm>
            <a:off x="7563019" y="3558019"/>
            <a:ext cx="621532" cy="372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115076"/>
                </a:solidFill>
              </a:rPr>
              <a:t>__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12726C4-3CFB-4140-BDBA-A91251680748}"/>
              </a:ext>
            </a:extLst>
          </p:cNvPr>
          <p:cNvSpPr/>
          <p:nvPr/>
        </p:nvSpPr>
        <p:spPr>
          <a:xfrm>
            <a:off x="9999703" y="3551406"/>
            <a:ext cx="621532" cy="372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115076"/>
                </a:solidFill>
              </a:rPr>
              <a:t>__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9F76F30-0AF8-4730-892E-7B45755DA65E}"/>
              </a:ext>
            </a:extLst>
          </p:cNvPr>
          <p:cNvSpPr/>
          <p:nvPr/>
        </p:nvSpPr>
        <p:spPr>
          <a:xfrm>
            <a:off x="1597872" y="5644735"/>
            <a:ext cx="621532" cy="372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115076"/>
                </a:solidFill>
              </a:rPr>
              <a:t>__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990CAE6-E404-4D0A-8F2B-7F0166AF53F0}"/>
              </a:ext>
            </a:extLst>
          </p:cNvPr>
          <p:cNvSpPr/>
          <p:nvPr/>
        </p:nvSpPr>
        <p:spPr>
          <a:xfrm>
            <a:off x="4132447" y="5623321"/>
            <a:ext cx="621532" cy="372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115076"/>
                </a:solidFill>
              </a:rPr>
              <a:t>__</a:t>
            </a:r>
          </a:p>
        </p:txBody>
      </p:sp>
      <p:pic>
        <p:nvPicPr>
          <p:cNvPr id="1038" name="Picture 14" descr="Secret, Whispering, Ear, Woman, Lips, Hair">
            <a:extLst>
              <a:ext uri="{FF2B5EF4-FFF2-40B4-BE49-F238E27FC236}">
                <a16:creationId xmlns:a16="http://schemas.microsoft.com/office/drawing/2014/main" id="{D2EC7EF2-9715-49D1-A1C8-113AD3181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693" y="4052086"/>
            <a:ext cx="1571235" cy="1571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B6A8F5B4-7383-4484-ACDB-0BB1BB126741}"/>
              </a:ext>
            </a:extLst>
          </p:cNvPr>
          <p:cNvSpPr/>
          <p:nvPr/>
        </p:nvSpPr>
        <p:spPr>
          <a:xfrm>
            <a:off x="7289978" y="5644735"/>
            <a:ext cx="621532" cy="372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115076"/>
                </a:solidFill>
              </a:rPr>
              <a:t>__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2C396E0-181C-424B-8BA8-3AA7DE09FC38}"/>
              </a:ext>
            </a:extLst>
          </p:cNvPr>
          <p:cNvSpPr/>
          <p:nvPr/>
        </p:nvSpPr>
        <p:spPr>
          <a:xfrm>
            <a:off x="9427659" y="5613595"/>
            <a:ext cx="598356" cy="372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115076"/>
                </a:solidFill>
              </a:rPr>
              <a:t>__</a:t>
            </a:r>
          </a:p>
        </p:txBody>
      </p:sp>
      <p:pic>
        <p:nvPicPr>
          <p:cNvPr id="2050" name="Picture 2" descr="Watchtower, Lake, Turquoise Blue Water, Watch Tower">
            <a:extLst>
              <a:ext uri="{FF2B5EF4-FFF2-40B4-BE49-F238E27FC236}">
                <a16:creationId xmlns:a16="http://schemas.microsoft.com/office/drawing/2014/main" id="{55C8CA17-FE16-4BD2-B3B9-74E57F4656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24"/>
          <a:stretch/>
        </p:blipFill>
        <p:spPr bwMode="auto">
          <a:xfrm>
            <a:off x="4010329" y="1979333"/>
            <a:ext cx="1812976" cy="135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reble, Clef, Staff, Notation, Plain, Stave">
            <a:extLst>
              <a:ext uri="{FF2B5EF4-FFF2-40B4-BE49-F238E27FC236}">
                <a16:creationId xmlns:a16="http://schemas.microsoft.com/office/drawing/2014/main" id="{E5F9586E-90F5-4B58-BC38-668698B04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321" y="1919734"/>
            <a:ext cx="1723860" cy="1477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150789A7-BDD1-4FEA-A9B9-749EF74B141B}"/>
              </a:ext>
            </a:extLst>
          </p:cNvPr>
          <p:cNvSpPr/>
          <p:nvPr/>
        </p:nvSpPr>
        <p:spPr>
          <a:xfrm>
            <a:off x="2390854" y="3147530"/>
            <a:ext cx="387935" cy="24879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A4583FA-3AA9-4766-B281-2755AD40E2C0}"/>
              </a:ext>
            </a:extLst>
          </p:cNvPr>
          <p:cNvSpPr/>
          <p:nvPr/>
        </p:nvSpPr>
        <p:spPr>
          <a:xfrm>
            <a:off x="2390853" y="2824009"/>
            <a:ext cx="387935" cy="24879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0C5D438-1D99-4349-9716-C72FB702AE2A}"/>
              </a:ext>
            </a:extLst>
          </p:cNvPr>
          <p:cNvCxnSpPr/>
          <p:nvPr/>
        </p:nvCxnSpPr>
        <p:spPr>
          <a:xfrm>
            <a:off x="2286000" y="3271928"/>
            <a:ext cx="58206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4" name="Picture 6" descr="Water Heater, Glass, Water, Blow, Gerärt, Hot, Cook">
            <a:extLst>
              <a:ext uri="{FF2B5EF4-FFF2-40B4-BE49-F238E27FC236}">
                <a16:creationId xmlns:a16="http://schemas.microsoft.com/office/drawing/2014/main" id="{DC6C8901-1CA3-49D4-9BF3-A0FC3835A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3195" y="1957656"/>
            <a:ext cx="1219282" cy="157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Animals, Jellyfish, Deep Ocean, Deep Sea, Marine Life">
            <a:extLst>
              <a:ext uri="{FF2B5EF4-FFF2-40B4-BE49-F238E27FC236}">
                <a16:creationId xmlns:a16="http://schemas.microsoft.com/office/drawing/2014/main" id="{C2A24CC0-A4A4-41A8-B56A-5DFF6328F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4065" y="2131548"/>
            <a:ext cx="1897167" cy="126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Nose, Caucasian, Skin, White">
            <a:extLst>
              <a:ext uri="{FF2B5EF4-FFF2-40B4-BE49-F238E27FC236}">
                <a16:creationId xmlns:a16="http://schemas.microsoft.com/office/drawing/2014/main" id="{619F0638-A506-4573-B68F-20522E88F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979" y="4133120"/>
            <a:ext cx="1067542" cy="1355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2A7BF90A-B2D1-4185-A767-8E7AD0CC3757}"/>
              </a:ext>
            </a:extLst>
          </p:cNvPr>
          <p:cNvSpPr/>
          <p:nvPr/>
        </p:nvSpPr>
        <p:spPr>
          <a:xfrm>
            <a:off x="2425130" y="4727502"/>
            <a:ext cx="184720" cy="149298"/>
          </a:xfrm>
          <a:prstGeom prst="ellipse">
            <a:avLst/>
          </a:prstGeom>
          <a:solidFill>
            <a:srgbClr val="EE6B42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60" name="Picture 12" descr="Ash, Cigarette, Color, Colour, Smoke, Smoking">
            <a:extLst>
              <a:ext uri="{FF2B5EF4-FFF2-40B4-BE49-F238E27FC236}">
                <a16:creationId xmlns:a16="http://schemas.microsoft.com/office/drawing/2014/main" id="{929AA08A-A586-45A7-8F70-F2B4E559E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003" y="4125228"/>
            <a:ext cx="913448" cy="120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Slap On The Face, Blow, Separate, Violence, Twins">
            <a:extLst>
              <a:ext uri="{FF2B5EF4-FFF2-40B4-BE49-F238E27FC236}">
                <a16:creationId xmlns:a16="http://schemas.microsoft.com/office/drawing/2014/main" id="{97143318-77AB-4E1C-AD1B-22C21A5C9D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717"/>
          <a:stretch/>
        </p:blipFill>
        <p:spPr bwMode="auto">
          <a:xfrm>
            <a:off x="9504925" y="4052086"/>
            <a:ext cx="2143074" cy="133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9945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21" grpId="0" animBg="1"/>
      <p:bldP spid="22" grpId="0" animBg="1"/>
      <p:bldP spid="25" grpId="0" animBg="1"/>
      <p:bldP spid="26" grpId="0" animBg="1"/>
      <p:bldP spid="29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6807200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3745089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Phonetik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9872869" y="247046"/>
            <a:ext cx="2084457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lesen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/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hören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3ED6EF-5B20-1940-AFD2-EAA625B3F063}"/>
              </a:ext>
            </a:extLst>
          </p:cNvPr>
          <p:cNvSpPr txBox="1"/>
          <p:nvPr/>
        </p:nvSpPr>
        <p:spPr>
          <a:xfrm>
            <a:off x="207337" y="1466086"/>
            <a:ext cx="117773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Often, words with [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qu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] are cognates, but we pronounce them differently. Listen to the word and then repeat.</a:t>
            </a:r>
          </a:p>
        </p:txBody>
      </p:sp>
      <p:pic>
        <p:nvPicPr>
          <p:cNvPr id="7170" name="Picture 2" descr="The Bottom Of The Sea, Illustration, Sea, Background">
            <a:hlinkClick r:id="" action="ppaction://noaction">
              <a:snd r:embed="rId4" name="9.3.2.2 slide 17 .wav"/>
            </a:hlinkClick>
            <a:extLst>
              <a:ext uri="{FF2B5EF4-FFF2-40B4-BE49-F238E27FC236}">
                <a16:creationId xmlns:a16="http://schemas.microsoft.com/office/drawing/2014/main" id="{49FA9BCC-7478-4396-B4D2-F706E4F6D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578" y="3022064"/>
            <a:ext cx="3743158" cy="278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5AE03B9-9E34-4750-9031-3072AEDBCA00}"/>
              </a:ext>
            </a:extLst>
          </p:cNvPr>
          <p:cNvSpPr txBox="1"/>
          <p:nvPr/>
        </p:nvSpPr>
        <p:spPr>
          <a:xfrm>
            <a:off x="5045910" y="5802139"/>
            <a:ext cx="1712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Aquarium</a:t>
            </a:r>
          </a:p>
        </p:txBody>
      </p:sp>
    </p:spTree>
    <p:extLst>
      <p:ext uri="{BB962C8B-B14F-4D97-AF65-F5344CB8AC3E}">
        <p14:creationId xmlns:p14="http://schemas.microsoft.com/office/powerpoint/2010/main" val="27386815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6807200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3745089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Phonetik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9872869" y="247046"/>
            <a:ext cx="2084457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lesen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/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sprechen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3ED6EF-5B20-1940-AFD2-EAA625B3F063}"/>
              </a:ext>
            </a:extLst>
          </p:cNvPr>
          <p:cNvSpPr txBox="1"/>
          <p:nvPr/>
        </p:nvSpPr>
        <p:spPr>
          <a:xfrm>
            <a:off x="180000" y="1296000"/>
            <a:ext cx="8230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Sag die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Wörter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so schnell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wie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möglich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</p:txBody>
      </p:sp>
      <p:sp>
        <p:nvSpPr>
          <p:cNvPr id="6" name="Rectangle 2" descr="rectangle that moves down the slide to show the 60 second timer">
            <a:extLst>
              <a:ext uri="{FF2B5EF4-FFF2-40B4-BE49-F238E27FC236}">
                <a16:creationId xmlns:a16="http://schemas.microsoft.com/office/drawing/2014/main" id="{1602C629-4653-48D5-AF83-0CE1B5EFFE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11959" y="1332886"/>
            <a:ext cx="502131" cy="4156257"/>
          </a:xfrm>
          <a:prstGeom prst="rect">
            <a:avLst/>
          </a:prstGeom>
          <a:solidFill>
            <a:srgbClr val="CC00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extrusionH="76200" prstMaterial="clear">
            <a:bevelT w="152400" h="50800" prst="softRound"/>
            <a:bevelB/>
            <a:extrusionClr>
              <a:schemeClr val="bg1"/>
            </a:extrusionClr>
          </a:sp3d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" name="Rectangle 3" descr="rectangle for timer">
            <a:extLst>
              <a:ext uri="{FF2B5EF4-FFF2-40B4-BE49-F238E27FC236}">
                <a16:creationId xmlns:a16="http://schemas.microsoft.com/office/drawing/2014/main" id="{B3DA2B9B-9F69-45DD-87FC-96861967F2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09593" y="1332884"/>
            <a:ext cx="503528" cy="415625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2456F"/>
            </a:solidFill>
            <a:headEnd/>
            <a:tailEnd/>
          </a:ln>
          <a:effectLst>
            <a:outerShdw blurRad="57150" dist="19050" dir="5400000" algn="ctr" rotWithShape="0">
              <a:schemeClr val="bg1">
                <a:alpha val="63000"/>
              </a:scheme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" name="Line 7" descr="top line for timer, 60 seconds">
            <a:extLst>
              <a:ext uri="{FF2B5EF4-FFF2-40B4-BE49-F238E27FC236}">
                <a16:creationId xmlns:a16="http://schemas.microsoft.com/office/drawing/2014/main" id="{EDB7D1D6-8C8C-4B35-926B-3A176777F68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20020" y="1321458"/>
            <a:ext cx="216791" cy="0"/>
          </a:xfrm>
          <a:prstGeom prst="line">
            <a:avLst/>
          </a:prstGeom>
          <a:noFill/>
          <a:ln w="28575">
            <a:solidFill>
              <a:schemeClr val="accent1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" name="Text Box 12">
            <a:extLst>
              <a:ext uri="{FF2B5EF4-FFF2-40B4-BE49-F238E27FC236}">
                <a16:creationId xmlns:a16="http://schemas.microsoft.com/office/drawing/2014/main" id="{C665AA53-3F6F-4509-95FE-603BC10F33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36811" y="1163607"/>
            <a:ext cx="431800" cy="33855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noProof="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15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charset="0"/>
            </a:endParaRPr>
          </a:p>
        </p:txBody>
      </p:sp>
      <p:sp>
        <p:nvSpPr>
          <p:cNvPr id="8" name="Line 4" descr="line to show the length of 60 seconds">
            <a:extLst>
              <a:ext uri="{FF2B5EF4-FFF2-40B4-BE49-F238E27FC236}">
                <a16:creationId xmlns:a16="http://schemas.microsoft.com/office/drawing/2014/main" id="{165C7D05-9312-495D-9247-5B67D39A7F83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332" y="1321458"/>
            <a:ext cx="0" cy="4156259"/>
          </a:xfrm>
          <a:prstGeom prst="line">
            <a:avLst/>
          </a:prstGeom>
          <a:noFill/>
          <a:ln w="28575">
            <a:solidFill>
              <a:schemeClr val="accent1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8F88F33A-F1A8-403F-938C-85915B780B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332" y="3305360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rPr>
              <a:t>Sekunden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charset="0"/>
            </a:endParaRPr>
          </a:p>
        </p:txBody>
      </p:sp>
      <p:sp>
        <p:nvSpPr>
          <p:cNvPr id="10" name="Line 9" descr="bottom line for timer, 0 seconds">
            <a:extLst>
              <a:ext uri="{FF2B5EF4-FFF2-40B4-BE49-F238E27FC236}">
                <a16:creationId xmlns:a16="http://schemas.microsoft.com/office/drawing/2014/main" id="{D3A50385-7330-4CE7-B891-A69568163B5F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332" y="5477717"/>
            <a:ext cx="216791" cy="0"/>
          </a:xfrm>
          <a:prstGeom prst="line">
            <a:avLst/>
          </a:prstGeom>
          <a:noFill/>
          <a:ln w="28575">
            <a:solidFill>
              <a:schemeClr val="accent1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1667AF0D-75C5-4D04-8C9E-B17562F08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12123" y="5297189"/>
            <a:ext cx="734174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14" name="Rectangle 13" descr="box to hide timer as it goes off the page">
            <a:extLst>
              <a:ext uri="{FF2B5EF4-FFF2-40B4-BE49-F238E27FC236}">
                <a16:creationId xmlns:a16="http://schemas.microsoft.com/office/drawing/2014/main" id="{80BB973F-93FA-4A26-B850-9E1862347B2F}"/>
              </a:ext>
            </a:extLst>
          </p:cNvPr>
          <p:cNvSpPr/>
          <p:nvPr/>
        </p:nvSpPr>
        <p:spPr>
          <a:xfrm>
            <a:off x="9958365" y="5520139"/>
            <a:ext cx="745068" cy="7658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" name="AutoShape 1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FE64676-F267-4A32-92AE-3A1905ACA1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8695" y="5708137"/>
            <a:ext cx="1058732" cy="382082"/>
          </a:xfrm>
          <a:prstGeom prst="actionButtonBlank">
            <a:avLst/>
          </a:prstGeom>
          <a:solidFill>
            <a:srgbClr val="1F4E79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LOS!</a:t>
            </a:r>
          </a:p>
        </p:txBody>
      </p:sp>
      <p:pic>
        <p:nvPicPr>
          <p:cNvPr id="6146" name="Picture 2" descr="Diploma, Graduation, Contract, Rolled Up, Seal, Stamp">
            <a:extLst>
              <a:ext uri="{FF2B5EF4-FFF2-40B4-BE49-F238E27FC236}">
                <a16:creationId xmlns:a16="http://schemas.microsoft.com/office/drawing/2014/main" id="{8D4BA314-40F3-4B7E-9F03-75375FDA5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21" y="2729210"/>
            <a:ext cx="2836446" cy="189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Pie Chart, Diagram, Statistics, Parts, Pieces">
            <a:extLst>
              <a:ext uri="{FF2B5EF4-FFF2-40B4-BE49-F238E27FC236}">
                <a16:creationId xmlns:a16="http://schemas.microsoft.com/office/drawing/2014/main" id="{142B1AAD-17E1-437F-94A1-39047D776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473" y="2827361"/>
            <a:ext cx="2223586" cy="179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Tropical Fruit, Fruit, Orange, Mini Orange, Kumquat">
            <a:extLst>
              <a:ext uri="{FF2B5EF4-FFF2-40B4-BE49-F238E27FC236}">
                <a16:creationId xmlns:a16="http://schemas.microsoft.com/office/drawing/2014/main" id="{CEE37FBF-8DE0-40BF-BBDB-91763C1F0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765" y="2871034"/>
            <a:ext cx="2721380" cy="160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98158B6-DA98-487D-9A58-179AD9103D56}"/>
              </a:ext>
            </a:extLst>
          </p:cNvPr>
          <p:cNvSpPr txBox="1"/>
          <p:nvPr/>
        </p:nvSpPr>
        <p:spPr>
          <a:xfrm>
            <a:off x="866273" y="4981074"/>
            <a:ext cx="8845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</a:rPr>
              <a:t>Qu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alifikation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                  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Qu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ote                       Kum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qu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at</a:t>
            </a:r>
          </a:p>
        </p:txBody>
      </p:sp>
      <p:pic>
        <p:nvPicPr>
          <p:cNvPr id="18" name="9.3.2.2 slide 18 1.wav" descr="9.3.2.2 slide 18 1.wav">
            <a:hlinkClick r:id="" action="ppaction://media"/>
            <a:extLst>
              <a:ext uri="{FF2B5EF4-FFF2-40B4-BE49-F238E27FC236}">
                <a16:creationId xmlns:a16="http://schemas.microsoft.com/office/drawing/2014/main" id="{B516987C-E08F-C847-BAED-F7EC16874D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94400" y="111849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320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1" dur="1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6807200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3745089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Phonetik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9872869" y="247046"/>
            <a:ext cx="2084457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lesen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/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sprechen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3ED6EF-5B20-1940-AFD2-EAA625B3F063}"/>
              </a:ext>
            </a:extLst>
          </p:cNvPr>
          <p:cNvSpPr txBox="1"/>
          <p:nvPr/>
        </p:nvSpPr>
        <p:spPr>
          <a:xfrm>
            <a:off x="180000" y="1296000"/>
            <a:ext cx="8230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Sag die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Wörter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so schnell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wie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möglich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</p:txBody>
      </p:sp>
      <p:sp>
        <p:nvSpPr>
          <p:cNvPr id="6" name="Rectangle 2" descr="rectangle that moves down the slide to show the 60 second timer">
            <a:extLst>
              <a:ext uri="{FF2B5EF4-FFF2-40B4-BE49-F238E27FC236}">
                <a16:creationId xmlns:a16="http://schemas.microsoft.com/office/drawing/2014/main" id="{1602C629-4653-48D5-AF83-0CE1B5EFFE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11959" y="1332886"/>
            <a:ext cx="502131" cy="4156257"/>
          </a:xfrm>
          <a:prstGeom prst="rect">
            <a:avLst/>
          </a:prstGeom>
          <a:solidFill>
            <a:srgbClr val="CC00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extrusionH="76200" prstMaterial="clear">
            <a:bevelT w="152400" h="50800" prst="softRound"/>
            <a:bevelB/>
            <a:extrusionClr>
              <a:schemeClr val="bg1"/>
            </a:extrusionClr>
          </a:sp3d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" name="Rectangle 3" descr="rectangle for timer">
            <a:extLst>
              <a:ext uri="{FF2B5EF4-FFF2-40B4-BE49-F238E27FC236}">
                <a16:creationId xmlns:a16="http://schemas.microsoft.com/office/drawing/2014/main" id="{B3DA2B9B-9F69-45DD-87FC-96861967F2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09593" y="1332884"/>
            <a:ext cx="503528" cy="415625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2456F"/>
            </a:solidFill>
            <a:headEnd/>
            <a:tailEnd/>
          </a:ln>
          <a:effectLst>
            <a:outerShdw blurRad="57150" dist="19050" dir="5400000" algn="ctr" rotWithShape="0">
              <a:schemeClr val="bg1">
                <a:alpha val="63000"/>
              </a:scheme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" name="Line 7" descr="top line for timer, 60 seconds">
            <a:extLst>
              <a:ext uri="{FF2B5EF4-FFF2-40B4-BE49-F238E27FC236}">
                <a16:creationId xmlns:a16="http://schemas.microsoft.com/office/drawing/2014/main" id="{EDB7D1D6-8C8C-4B35-926B-3A176777F68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20020" y="1321458"/>
            <a:ext cx="216791" cy="0"/>
          </a:xfrm>
          <a:prstGeom prst="line">
            <a:avLst/>
          </a:prstGeom>
          <a:noFill/>
          <a:ln w="28575">
            <a:solidFill>
              <a:schemeClr val="accent1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" name="Text Box 12">
            <a:extLst>
              <a:ext uri="{FF2B5EF4-FFF2-40B4-BE49-F238E27FC236}">
                <a16:creationId xmlns:a16="http://schemas.microsoft.com/office/drawing/2014/main" id="{C665AA53-3F6F-4509-95FE-603BC10F33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36811" y="1163607"/>
            <a:ext cx="431800" cy="33855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noProof="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15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charset="0"/>
            </a:endParaRPr>
          </a:p>
        </p:txBody>
      </p:sp>
      <p:sp>
        <p:nvSpPr>
          <p:cNvPr id="8" name="Line 4" descr="line to show the length of 60 seconds">
            <a:extLst>
              <a:ext uri="{FF2B5EF4-FFF2-40B4-BE49-F238E27FC236}">
                <a16:creationId xmlns:a16="http://schemas.microsoft.com/office/drawing/2014/main" id="{165C7D05-9312-495D-9247-5B67D39A7F83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332" y="1321458"/>
            <a:ext cx="0" cy="4156259"/>
          </a:xfrm>
          <a:prstGeom prst="line">
            <a:avLst/>
          </a:prstGeom>
          <a:noFill/>
          <a:ln w="28575">
            <a:solidFill>
              <a:schemeClr val="accent1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8F88F33A-F1A8-403F-938C-85915B780B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332" y="3305360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rPr>
              <a:t>Sekunden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charset="0"/>
            </a:endParaRPr>
          </a:p>
        </p:txBody>
      </p:sp>
      <p:sp>
        <p:nvSpPr>
          <p:cNvPr id="10" name="Line 9" descr="bottom line for timer, 0 seconds">
            <a:extLst>
              <a:ext uri="{FF2B5EF4-FFF2-40B4-BE49-F238E27FC236}">
                <a16:creationId xmlns:a16="http://schemas.microsoft.com/office/drawing/2014/main" id="{D3A50385-7330-4CE7-B891-A69568163B5F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332" y="5477717"/>
            <a:ext cx="216791" cy="0"/>
          </a:xfrm>
          <a:prstGeom prst="line">
            <a:avLst/>
          </a:prstGeom>
          <a:noFill/>
          <a:ln w="28575">
            <a:solidFill>
              <a:schemeClr val="accent1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1667AF0D-75C5-4D04-8C9E-B17562F08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12123" y="5297189"/>
            <a:ext cx="734174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14" name="Rectangle 13" descr="box to hide timer as it goes off the page">
            <a:extLst>
              <a:ext uri="{FF2B5EF4-FFF2-40B4-BE49-F238E27FC236}">
                <a16:creationId xmlns:a16="http://schemas.microsoft.com/office/drawing/2014/main" id="{80BB973F-93FA-4A26-B850-9E1862347B2F}"/>
              </a:ext>
            </a:extLst>
          </p:cNvPr>
          <p:cNvSpPr/>
          <p:nvPr/>
        </p:nvSpPr>
        <p:spPr>
          <a:xfrm>
            <a:off x="9958365" y="5520139"/>
            <a:ext cx="745068" cy="7658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" name="AutoShape 1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FE64676-F267-4A32-92AE-3A1905ACA1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8695" y="5708137"/>
            <a:ext cx="1058732" cy="382082"/>
          </a:xfrm>
          <a:prstGeom prst="actionButtonBlank">
            <a:avLst/>
          </a:prstGeom>
          <a:solidFill>
            <a:srgbClr val="1F4E79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LOS!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8158B6-DA98-487D-9A58-179AD9103D56}"/>
              </a:ext>
            </a:extLst>
          </p:cNvPr>
          <p:cNvSpPr txBox="1"/>
          <p:nvPr/>
        </p:nvSpPr>
        <p:spPr>
          <a:xfrm>
            <a:off x="866273" y="4981074"/>
            <a:ext cx="8845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</a:rPr>
              <a:t>Qu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adfahren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                  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</a:rPr>
              <a:t>Qu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alität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                        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</a:rPr>
              <a:t>Qu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arz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9218" name="Picture 2" descr="Atv, 4Wheeler, Quad, Quadbike, Motocross, Off-Road, 4X4">
            <a:extLst>
              <a:ext uri="{FF2B5EF4-FFF2-40B4-BE49-F238E27FC236}">
                <a16:creationId xmlns:a16="http://schemas.microsoft.com/office/drawing/2014/main" id="{C48EEDDA-41D6-4E46-8258-40B0FD164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14" y="2508951"/>
            <a:ext cx="2429632" cy="242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Rating, Stars, Orange, Five, 5, Votes, Quality, Like">
            <a:extLst>
              <a:ext uri="{FF2B5EF4-FFF2-40B4-BE49-F238E27FC236}">
                <a16:creationId xmlns:a16="http://schemas.microsoft.com/office/drawing/2014/main" id="{2D9D1A5B-56FD-438B-8AE3-8DB5E74A5B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58"/>
          <a:stretch/>
        </p:blipFill>
        <p:spPr bwMode="auto">
          <a:xfrm>
            <a:off x="3403600" y="3288552"/>
            <a:ext cx="2906492" cy="77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Rock Crystal, Clear To White, Gemstone Tip">
            <a:extLst>
              <a:ext uri="{FF2B5EF4-FFF2-40B4-BE49-F238E27FC236}">
                <a16:creationId xmlns:a16="http://schemas.microsoft.com/office/drawing/2014/main" id="{5CC37910-2CC9-4769-AD2C-130B981AF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896" y="2676656"/>
            <a:ext cx="2661429" cy="199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9.3.2.2 slide 18 2.wav" descr="9.3.2.2 slide 18 2.wav">
            <a:hlinkClick r:id="" action="ppaction://media"/>
            <a:extLst>
              <a:ext uri="{FF2B5EF4-FFF2-40B4-BE49-F238E27FC236}">
                <a16:creationId xmlns:a16="http://schemas.microsoft.com/office/drawing/2014/main" id="{F7B103DC-8944-D249-BC86-044B253206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90971" y="101581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628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5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1" dur="1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1042</Words>
  <Application>Microsoft Macintosh PowerPoint</Application>
  <PresentationFormat>Widescreen</PresentationFormat>
  <Paragraphs>147</Paragraphs>
  <Slides>10</Slides>
  <Notes>10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Century Gothic</vt:lpstr>
      <vt:lpstr>Office Theme</vt:lpstr>
      <vt:lpstr>German phonics collection</vt:lpstr>
      <vt:lpstr>Long and short [qu]</vt:lpstr>
      <vt:lpstr>SSC [qu]</vt:lpstr>
      <vt:lpstr>Phonetik</vt:lpstr>
      <vt:lpstr>Phonetik [1/2]</vt:lpstr>
      <vt:lpstr>Phonetik [2/2]</vt:lpstr>
      <vt:lpstr>Phonetik</vt:lpstr>
      <vt:lpstr>Phonetik</vt:lpstr>
      <vt:lpstr>Phonetik</vt:lpstr>
      <vt:lpstr>Phonetik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German phonics collection</dc:title>
  <dc:creator>Charlotte Moss</dc:creator>
  <cp:lastModifiedBy>Mary Richardson</cp:lastModifiedBy>
  <cp:revision>4</cp:revision>
  <dcterms:created xsi:type="dcterms:W3CDTF">2021-02-12T11:31:16Z</dcterms:created>
  <dcterms:modified xsi:type="dcterms:W3CDTF">2022-07-15T09:41:15Z</dcterms:modified>
</cp:coreProperties>
</file>