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9" r:id="rId3"/>
    <p:sldId id="282" r:id="rId4"/>
    <p:sldId id="702" r:id="rId5"/>
    <p:sldId id="695" r:id="rId6"/>
    <p:sldId id="697" r:id="rId7"/>
    <p:sldId id="284" r:id="rId8"/>
    <p:sldId id="28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262258-7D29-470C-8F4A-E48D0487F0C4}" v="2" dt="2021-02-17T15:23:05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635a8712-2fa3-4fac-8927-10587cdfe00c" providerId="ADAL" clId="{49262258-7D29-470C-8F4A-E48D0487F0C4}"/>
    <pc:docChg chg="delSld modSld">
      <pc:chgData name="Charlotte Moss" userId="635a8712-2fa3-4fac-8927-10587cdfe00c" providerId="ADAL" clId="{49262258-7D29-470C-8F4A-E48D0487F0C4}" dt="2021-02-17T15:23:33.455" v="17" actId="20577"/>
      <pc:docMkLst>
        <pc:docMk/>
      </pc:docMkLst>
      <pc:sldChg chg="modSp mod">
        <pc:chgData name="Charlotte Moss" userId="635a8712-2fa3-4fac-8927-10587cdfe00c" providerId="ADAL" clId="{49262258-7D29-470C-8F4A-E48D0487F0C4}" dt="2021-02-17T15:23:33.455" v="17" actId="20577"/>
        <pc:sldMkLst>
          <pc:docMk/>
          <pc:sldMk cId="2157176333" sldId="282"/>
        </pc:sldMkLst>
        <pc:spChg chg="mod">
          <ac:chgData name="Charlotte Moss" userId="635a8712-2fa3-4fac-8927-10587cdfe00c" providerId="ADAL" clId="{49262258-7D29-470C-8F4A-E48D0487F0C4}" dt="2021-02-17T15:23:33.455" v="17" actId="20577"/>
          <ac:spMkLst>
            <pc:docMk/>
            <pc:sldMk cId="2157176333" sldId="282"/>
            <ac:spMk id="7" creationId="{E7D76F78-96CE-0B43-AB66-B64A1E76CA07}"/>
          </ac:spMkLst>
        </pc:spChg>
      </pc:sldChg>
      <pc:sldChg chg="del">
        <pc:chgData name="Charlotte Moss" userId="635a8712-2fa3-4fac-8927-10587cdfe00c" providerId="ADAL" clId="{49262258-7D29-470C-8F4A-E48D0487F0C4}" dt="2021-02-17T15:23:28.189" v="12" actId="47"/>
        <pc:sldMkLst>
          <pc:docMk/>
          <pc:sldMk cId="3370126620" sldId="6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BA5B4-ACF9-4ED1-B7ED-16C3DD0F451F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46A21-F6EC-4CAB-942B-5A64B1827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05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1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SSC </a:t>
            </a:r>
            <a:r>
              <a:rPr lang="en-GB" b="1" baseline="0" dirty="0"/>
              <a:t>[pf].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action button to play the recording of the German word.</a:t>
            </a:r>
          </a:p>
          <a:p>
            <a:r>
              <a:rPr lang="en-GB" dirty="0"/>
              <a:t>2. Students write the German word.</a:t>
            </a:r>
          </a:p>
          <a:p>
            <a:r>
              <a:rPr lang="en-GB" dirty="0"/>
              <a:t>3. Click to reveal spelling of German word.</a:t>
            </a:r>
          </a:p>
          <a:p>
            <a:r>
              <a:rPr lang="en-GB" dirty="0"/>
              <a:t>4. Students write English translation.</a:t>
            </a:r>
          </a:p>
          <a:p>
            <a:r>
              <a:rPr lang="en-GB" dirty="0"/>
              <a:t>5. Click to reveal English translation.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</a:t>
            </a:r>
            <a:r>
              <a:rPr lang="en-GB" dirty="0" err="1"/>
              <a:t>Apfel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Pfund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Pfeffer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Pflaster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Pfeife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Pfannkuchen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</a:t>
            </a:r>
            <a:r>
              <a:rPr lang="en-GB" dirty="0" err="1"/>
              <a:t>Krampf</a:t>
            </a:r>
            <a:br>
              <a:rPr lang="en-GB" dirty="0"/>
            </a:br>
            <a:r>
              <a:rPr lang="en-GB" dirty="0"/>
              <a:t>8. </a:t>
            </a:r>
            <a:r>
              <a:rPr lang="en-GB" dirty="0" err="1"/>
              <a:t>Pfefferminze</a:t>
            </a: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of unknown words and cognates (1 is the most frequent word in German):</a:t>
            </a:r>
            <a:br>
              <a:rPr lang="en-GB" baseline="0" dirty="0"/>
            </a:br>
            <a:r>
              <a:rPr lang="en-GB" b="0" baseline="0" dirty="0" err="1"/>
              <a:t>Apfel</a:t>
            </a:r>
            <a:r>
              <a:rPr lang="en-GB" b="0" baseline="0" dirty="0"/>
              <a:t> [3491] </a:t>
            </a:r>
            <a:r>
              <a:rPr lang="en-GB" b="0" baseline="0" dirty="0" err="1"/>
              <a:t>Pfund</a:t>
            </a:r>
            <a:r>
              <a:rPr lang="en-GB" b="0" baseline="0" dirty="0"/>
              <a:t> [4163] Pfeffer [&gt;5009] </a:t>
            </a:r>
            <a:r>
              <a:rPr lang="en-GB" b="0" baseline="0" dirty="0" err="1"/>
              <a:t>Pflaster</a:t>
            </a:r>
            <a:r>
              <a:rPr lang="en-GB" b="0" baseline="0" dirty="0"/>
              <a:t> [&gt;5009] </a:t>
            </a:r>
            <a:r>
              <a:rPr lang="en-GB" b="0" baseline="0" dirty="0" err="1"/>
              <a:t>Pfeife</a:t>
            </a:r>
            <a:r>
              <a:rPr lang="en-GB" b="0" baseline="0" dirty="0"/>
              <a:t> [&gt;5009] Pfannkuchen [&gt;5009] </a:t>
            </a:r>
            <a:r>
              <a:rPr lang="en-GB" b="0" baseline="0" dirty="0" err="1"/>
              <a:t>Krampf</a:t>
            </a:r>
            <a:r>
              <a:rPr lang="en-GB" b="0" baseline="0" dirty="0"/>
              <a:t> [&gt;5009] </a:t>
            </a:r>
            <a:r>
              <a:rPr lang="en-GB" b="0" baseline="0" dirty="0" err="1"/>
              <a:t>Pfefferminze</a:t>
            </a:r>
            <a:r>
              <a:rPr lang="en-GB" b="0" baseline="0" dirty="0"/>
              <a:t> [&gt;5009]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8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practise transcribing SSC </a:t>
            </a:r>
            <a:r>
              <a:rPr lang="en-GB" b="1" baseline="0" dirty="0"/>
              <a:t>[</a:t>
            </a:r>
            <a:r>
              <a:rPr lang="en-GB" b="1" baseline="0" dirty="0" err="1"/>
              <a:t>kn</a:t>
            </a:r>
            <a:r>
              <a:rPr lang="en-GB" b="1" baseline="0" dirty="0"/>
              <a:t>] </a:t>
            </a:r>
            <a:r>
              <a:rPr lang="en-GB" b="0" baseline="0" dirty="0"/>
              <a:t>and</a:t>
            </a:r>
            <a:r>
              <a:rPr lang="en-GB" b="1" baseline="0" dirty="0"/>
              <a:t> [pf].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Draw the Venn diagram.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Listen to each word. O</a:t>
            </a:r>
            <a:r>
              <a:rPr lang="en-GB" baseline="0" dirty="0"/>
              <a:t>rganise the words into one three categories.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Note: Sometimes students will need to write them down and read them before they can decide where to place them, so encourage them to do this.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Do the first one as an example with the class. 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Differentiation: If teachers want to make the task more straightforward, then can add additional letters in to each word (e.g. the vowels).</a:t>
            </a:r>
            <a:br>
              <a:rPr lang="en-GB" b="0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 (with English meanings given in brackets):</a:t>
            </a:r>
            <a:br>
              <a:rPr lang="en-GB" baseline="0" dirty="0"/>
            </a:br>
            <a:r>
              <a:rPr lang="en-GB" baseline="0" dirty="0"/>
              <a:t>Knopf (button)</a:t>
            </a:r>
            <a:br>
              <a:rPr lang="en-GB" baseline="0" dirty="0"/>
            </a:br>
            <a:r>
              <a:rPr lang="en-GB" baseline="0" dirty="0" err="1"/>
              <a:t>Pflicht</a:t>
            </a:r>
            <a:r>
              <a:rPr lang="en-GB" baseline="0" dirty="0"/>
              <a:t> (duty)</a:t>
            </a:r>
            <a:br>
              <a:rPr lang="en-GB" baseline="0" dirty="0"/>
            </a:br>
            <a:r>
              <a:rPr lang="en-GB" baseline="0" dirty="0" err="1"/>
              <a:t>knapp</a:t>
            </a:r>
            <a:r>
              <a:rPr lang="en-GB" baseline="0" dirty="0"/>
              <a:t> (tight)</a:t>
            </a:r>
            <a:br>
              <a:rPr lang="en-GB" baseline="0" dirty="0"/>
            </a:br>
            <a:r>
              <a:rPr lang="en-GB" baseline="0" dirty="0" err="1"/>
              <a:t>Knall</a:t>
            </a:r>
            <a:r>
              <a:rPr lang="en-GB" baseline="0" dirty="0"/>
              <a:t> (boom)</a:t>
            </a:r>
            <a:br>
              <a:rPr lang="en-GB" baseline="0" dirty="0"/>
            </a:br>
            <a:r>
              <a:rPr lang="en-GB" baseline="0" dirty="0" err="1"/>
              <a:t>knüpfen</a:t>
            </a:r>
            <a:r>
              <a:rPr lang="en-GB" baseline="0" dirty="0"/>
              <a:t> (to knot)</a:t>
            </a:r>
            <a:br>
              <a:rPr lang="en-GB" baseline="0" dirty="0"/>
            </a:br>
            <a:r>
              <a:rPr lang="en-GB" baseline="0" dirty="0" err="1"/>
              <a:t>Pfarrer</a:t>
            </a:r>
            <a:r>
              <a:rPr lang="en-GB" baseline="0" dirty="0"/>
              <a:t> (priest)</a:t>
            </a:r>
            <a:br>
              <a:rPr lang="en-GB" baseline="0" dirty="0"/>
            </a:br>
            <a:r>
              <a:rPr lang="en-GB" baseline="0" dirty="0" err="1"/>
              <a:t>pfeifen</a:t>
            </a:r>
            <a:r>
              <a:rPr lang="en-GB" baseline="0" dirty="0"/>
              <a:t> (to whistle)</a:t>
            </a:r>
            <a:br>
              <a:rPr lang="en-GB" baseline="0" dirty="0"/>
            </a:br>
            <a:r>
              <a:rPr lang="en-GB" baseline="0" dirty="0" err="1"/>
              <a:t>Knochen</a:t>
            </a:r>
            <a:r>
              <a:rPr lang="en-GB" baseline="0" dirty="0"/>
              <a:t> (bone)</a:t>
            </a:r>
            <a:br>
              <a:rPr lang="en-GB" baseline="0" dirty="0"/>
            </a:br>
            <a:r>
              <a:rPr lang="en-GB" baseline="0" dirty="0" err="1"/>
              <a:t>Pfeil</a:t>
            </a:r>
            <a:r>
              <a:rPr lang="en-GB" baseline="0" dirty="0"/>
              <a:t> (arrow)</a:t>
            </a:r>
            <a:br>
              <a:rPr lang="en-GB" baseline="0" dirty="0"/>
            </a:b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GB" baseline="0" dirty="0"/>
            </a:br>
            <a:endParaRPr lang="en-GB" baseline="0" dirty="0"/>
          </a:p>
          <a:p>
            <a:r>
              <a:rPr lang="en-GB" b="1" baseline="0" dirty="0"/>
              <a:t>Word frequency of unknown words and cognates (1 is the most frequent word in German): </a:t>
            </a:r>
          </a:p>
          <a:p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Knall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[4659]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knapp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[639]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Knochen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[1931] Knopf [4357]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knüpfen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[4864]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Pfarrer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[3566]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pfeifen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[4545]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Pfeil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[4266]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Pflicht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[2048]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Jones, R.L.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Routledge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697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4 mins (two slides)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dirty="0"/>
              <a:t>to gain</a:t>
            </a:r>
            <a:r>
              <a:rPr lang="en-GB" baseline="0" dirty="0"/>
              <a:t> confidence in producing the SSCs [</a:t>
            </a:r>
            <a:r>
              <a:rPr lang="en-GB" baseline="0" dirty="0" err="1"/>
              <a:t>kn</a:t>
            </a:r>
            <a:r>
              <a:rPr lang="en-GB" baseline="0" dirty="0"/>
              <a:t>] and [pf] in a range of words.</a:t>
            </a:r>
          </a:p>
          <a:p>
            <a:endParaRPr lang="en-GB" baseline="0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dirty="0"/>
              <a:t>The teacher reveals the words, allowing students to read them out loud one by one. </a:t>
            </a:r>
          </a:p>
          <a:p>
            <a:pPr marL="228600" indent="-228600">
              <a:buAutoNum type="arabicPeriod"/>
            </a:pPr>
            <a:r>
              <a:rPr lang="en-GB" baseline="0" dirty="0"/>
              <a:t>The teachers asks students to say what they think the sentence means, explaining that </a:t>
            </a:r>
            <a:r>
              <a:rPr lang="en-GB" baseline="0" dirty="0" err="1"/>
              <a:t>Pfififg</a:t>
            </a:r>
            <a:r>
              <a:rPr lang="en-GB" baseline="0" dirty="0"/>
              <a:t>-Prinz is the name of the horse (not a common horse name – Prinz might be, but here we added the </a:t>
            </a:r>
            <a:r>
              <a:rPr lang="en-GB" baseline="0" dirty="0" err="1"/>
              <a:t>Pfiffig</a:t>
            </a:r>
            <a:r>
              <a:rPr lang="en-GB" baseline="0" dirty="0"/>
              <a:t> for the sake of practising the [pf]). Like for the previous slide, you might bring students’ attention to the inverted word order of the 2</a:t>
            </a:r>
            <a:r>
              <a:rPr lang="en-GB" baseline="30000" dirty="0"/>
              <a:t>nd</a:t>
            </a:r>
            <a:r>
              <a:rPr lang="en-GB" baseline="0" dirty="0"/>
              <a:t> sentence. Subject and object have swapped places.  This gives a little emphasis to the dumplings in the 2</a:t>
            </a:r>
            <a:r>
              <a:rPr lang="en-GB" baseline="30000" dirty="0"/>
              <a:t>nd</a:t>
            </a:r>
            <a:r>
              <a:rPr lang="en-GB" baseline="0" dirty="0"/>
              <a:t> sentence, but is mostly to increase the challenge of the tongue twister. Also, idiomatic expression: ‘auf </a:t>
            </a:r>
            <a:r>
              <a:rPr lang="en-GB" baseline="0" dirty="0" err="1"/>
              <a:t>etwas</a:t>
            </a:r>
            <a:r>
              <a:rPr lang="en-GB" baseline="0" dirty="0"/>
              <a:t> </a:t>
            </a:r>
            <a:r>
              <a:rPr lang="en-GB" baseline="0" dirty="0" err="1"/>
              <a:t>pfeifen</a:t>
            </a:r>
            <a:r>
              <a:rPr lang="en-GB" baseline="0" dirty="0"/>
              <a:t> = to care less’: the horse couldn't; care less about peppermint.</a:t>
            </a:r>
          </a:p>
          <a:p>
            <a:pPr marL="228600" indent="-228600">
              <a:buAutoNum type="arabicPeriod"/>
            </a:pPr>
            <a:r>
              <a:rPr lang="en-GB" baseline="0" dirty="0"/>
              <a:t>Students then practise saying the full tongue twister in pairs, at increasing speed.</a:t>
            </a:r>
          </a:p>
          <a:p>
            <a:pPr marL="228600" indent="-228600">
              <a:buAutoNum type="arabicPeriod"/>
            </a:pPr>
            <a:r>
              <a:rPr lang="en-GB" baseline="0" dirty="0"/>
              <a:t>The teacher can get students listen to a native speaker read the sentence at three different speeds (1=slow; 3=very fast). Each time, students can be challenged to say it themselves at the same speed.</a:t>
            </a:r>
          </a:p>
          <a:p>
            <a:pPr marL="228600" indent="-228600">
              <a:buAutoNum type="arabicPeriod"/>
            </a:pPr>
            <a:r>
              <a:rPr lang="en-GB" baseline="0" dirty="0"/>
              <a:t>There is a 2</a:t>
            </a:r>
            <a:r>
              <a:rPr lang="en-GB" baseline="30000" dirty="0"/>
              <a:t>nd</a:t>
            </a:r>
            <a:r>
              <a:rPr lang="en-GB" baseline="0" dirty="0"/>
              <a:t> tongue twister for use, if desired.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Pfarrers</a:t>
            </a:r>
            <a:r>
              <a:rPr lang="en-GB" baseline="0" dirty="0"/>
              <a:t> </a:t>
            </a:r>
            <a:r>
              <a:rPr lang="en-GB" baseline="0" dirty="0" err="1"/>
              <a:t>Pferd</a:t>
            </a:r>
            <a:r>
              <a:rPr lang="en-GB" baseline="0" dirty="0"/>
              <a:t> </a:t>
            </a:r>
            <a:r>
              <a:rPr lang="en-GB" baseline="0" dirty="0" err="1"/>
              <a:t>Pfiffig</a:t>
            </a:r>
            <a:r>
              <a:rPr lang="en-GB" baseline="0" dirty="0"/>
              <a:t>-Prinz </a:t>
            </a:r>
            <a:r>
              <a:rPr lang="en-GB" baseline="0" dirty="0" err="1"/>
              <a:t>pfeift</a:t>
            </a:r>
            <a:r>
              <a:rPr lang="en-GB" baseline="0" dirty="0"/>
              <a:t> auf </a:t>
            </a:r>
            <a:r>
              <a:rPr lang="en-GB" baseline="0" dirty="0" err="1"/>
              <a:t>Pfefferminz</a:t>
            </a:r>
            <a:r>
              <a:rPr lang="en-GB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Auf </a:t>
            </a:r>
            <a:r>
              <a:rPr lang="en-GB" baseline="0" dirty="0" err="1"/>
              <a:t>Pfefferminz</a:t>
            </a:r>
            <a:r>
              <a:rPr lang="en-GB" baseline="0" dirty="0"/>
              <a:t> </a:t>
            </a:r>
            <a:r>
              <a:rPr lang="en-GB" baseline="0" dirty="0" err="1"/>
              <a:t>pfeift</a:t>
            </a:r>
            <a:r>
              <a:rPr lang="en-GB" baseline="0" dirty="0"/>
              <a:t> </a:t>
            </a:r>
            <a:r>
              <a:rPr lang="en-GB" baseline="0" dirty="0" err="1"/>
              <a:t>Pfarrers</a:t>
            </a:r>
            <a:r>
              <a:rPr lang="en-GB" baseline="0" dirty="0"/>
              <a:t> </a:t>
            </a:r>
            <a:r>
              <a:rPr lang="en-GB" baseline="0" dirty="0" err="1"/>
              <a:t>Pferd</a:t>
            </a:r>
            <a:r>
              <a:rPr lang="en-GB" baseline="0" dirty="0"/>
              <a:t> </a:t>
            </a:r>
            <a:r>
              <a:rPr lang="en-GB" baseline="0" dirty="0" err="1"/>
              <a:t>Pfiffig</a:t>
            </a:r>
            <a:r>
              <a:rPr lang="en-GB" baseline="0" dirty="0"/>
              <a:t>-Prinz.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Franz pflückt Pfingsten fleißig Pflaumen.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Fleißig Pflaumen pflückt Franz Pfingsten.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endParaRPr lang="en-GB" baseline="0" dirty="0"/>
          </a:p>
          <a:p>
            <a:r>
              <a:rPr lang="en-GB" b="1" baseline="0" dirty="0"/>
              <a:t>Word frequency of unknown words and cognates (1 is the most frequent word in German): </a:t>
            </a:r>
          </a:p>
          <a:p>
            <a:endParaRPr lang="en-GB" b="1" baseline="0" dirty="0"/>
          </a:p>
          <a:p>
            <a:r>
              <a:rPr lang="en-GB" b="0" baseline="0" dirty="0" err="1"/>
              <a:t>Pfarrer</a:t>
            </a:r>
            <a:r>
              <a:rPr lang="en-GB" b="0" baseline="0" dirty="0"/>
              <a:t> [3566] </a:t>
            </a:r>
            <a:r>
              <a:rPr lang="en-GB" b="0" baseline="0" dirty="0" err="1"/>
              <a:t>Pferd</a:t>
            </a:r>
            <a:r>
              <a:rPr lang="en-GB" b="0" baseline="0" dirty="0"/>
              <a:t> [1504] </a:t>
            </a:r>
            <a:r>
              <a:rPr lang="en-GB" b="0" baseline="0" dirty="0" err="1"/>
              <a:t>Pfefferminz</a:t>
            </a:r>
            <a:r>
              <a:rPr lang="en-GB" b="0" baseline="0" dirty="0"/>
              <a:t> [&gt;5000] </a:t>
            </a:r>
            <a:r>
              <a:rPr lang="en-GB" b="0" baseline="0" dirty="0" err="1"/>
              <a:t>pfeifen</a:t>
            </a:r>
            <a:r>
              <a:rPr lang="en-GB" b="0" baseline="0" dirty="0"/>
              <a:t> [4545] </a:t>
            </a:r>
            <a:r>
              <a:rPr lang="en-GB" b="0" baseline="0" dirty="0" err="1"/>
              <a:t>pfiffig</a:t>
            </a:r>
            <a:r>
              <a:rPr lang="en-GB" b="0" baseline="0" dirty="0"/>
              <a:t> [&gt;5000] </a:t>
            </a:r>
            <a:r>
              <a:rPr lang="en-GB" b="0" baseline="0" dirty="0" err="1"/>
              <a:t>Pfingsten</a:t>
            </a:r>
            <a:r>
              <a:rPr lang="en-GB" b="0" baseline="0" dirty="0"/>
              <a:t> [&gt;5000] </a:t>
            </a:r>
            <a:r>
              <a:rPr lang="en-GB" b="0" baseline="0" dirty="0" err="1"/>
              <a:t>Pflaumen</a:t>
            </a:r>
            <a:r>
              <a:rPr lang="en-GB" b="0" baseline="0" dirty="0"/>
              <a:t> [&gt;5000] </a:t>
            </a:r>
            <a:r>
              <a:rPr lang="en-GB" b="0" baseline="0" dirty="0" err="1"/>
              <a:t>pflücken</a:t>
            </a:r>
            <a:r>
              <a:rPr lang="en-GB" b="0" baseline="0" dirty="0"/>
              <a:t>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Jones, R.L.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Routledge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98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9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46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A72A-975E-40C7-BB0A-1367950B4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FA406-5047-46C5-B197-70627064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B38E3-CB83-412A-AD96-EA2521C3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9BB43-E4C4-42B4-84F8-6AA1ACDE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7538D-4FEB-4424-ADE5-24C357C1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39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66C50-9EFF-4E67-9A9F-D7C96B90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8ADB0-EF2B-4F53-A72F-DBD35FB39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EA302-E601-4614-A71B-E10305EC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98360-7FD4-4306-B5EA-1FB7256A4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FDEDC-EDB8-4CA6-93AD-E4E4DCCF7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8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CBE9B-0B7F-4495-B233-DB35B32220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D8A38-A801-4098-BC96-C28FD405A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3536B-52F9-4D36-800C-9D3372C42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73793-AE85-4E3B-BF0E-9B08329A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20A8B-A5C7-4B68-BEE1-B915FA0F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96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6334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97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060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46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25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78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8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23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0E18-AEA7-4B9B-9938-909B43F9D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F1534-194E-4BFE-B339-7BB850517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9F78B-2F6F-443B-87AE-E32E79B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1F5FA-1C0D-4292-9B1F-6FE5553E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0FFEE-8697-4959-A1A4-76019A36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85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682390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58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53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00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B94A-C7CF-4EDB-BFB4-B5D9089E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8F28C-F954-4531-99A2-554911B0D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CB2E5-B14E-4150-8F88-81E65EBF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40BE3-18BF-4B3F-87AA-D0CAB025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10428-344D-48B8-9838-9E622F746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7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37522-B045-45A7-B981-99574FF2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4539C-4538-4FFB-A6B5-5626B2134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E1FC5-06B7-4E2C-98FE-476A5CBC0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53777-F727-4F09-8500-8C71740F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316FB-D002-42DA-AAA4-5F022A75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806BF-88EA-4FC0-9895-2BD30AAA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3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9EC3-C9CE-4B67-B889-80829FCC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B33F9-B380-45B9-9632-6D17062AB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AE667-2A11-4547-B8FB-B20A95218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33334-7224-45FF-A7D7-4BB4063EE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9E1E1-4DEB-4B48-8305-88930A301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8602B4-A79C-4470-9413-BA343453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01B5F6-E4B8-42A3-8F70-ADFAF703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603EA8-BC4B-4656-96C8-29956F18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0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6B32-AC74-4855-87D9-A83834F5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C715D-166B-4A36-BBE6-C12F07351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02392-5DF9-4C1C-A8EB-1209362AD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452FF-BDE1-4D3F-9BA2-7FED6D78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23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9050B-41FF-4850-8A7E-43463EFEA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AD627-DA66-48E1-A313-5E8AF30C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4EF8B-84E5-43CE-9DD3-8B6EA130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54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70C9E-C213-4FCA-9396-2945B2BA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57178-661B-4B6B-862F-BB892F15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7738C-01FD-4B89-9233-00F5527C6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E5424-D24F-4C9D-806A-E244E933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FE7D5-8D27-4E31-B53E-9A4C0FC1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1FC64-554D-4045-94D5-AC596656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32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19AFC-4D51-4227-A8E4-52C8BAF2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3D0C7-8311-4E19-8D25-D2167B990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68EFF-7393-4E6E-9C33-E36496FCB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42261-BA21-454B-919A-B1651B64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23834-5104-4AF0-974B-E6424AC4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A9FC9-8919-4325-8065-D1B908B0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32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02142-B88D-4754-9DD9-FB5919D5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0E1BD-9CF6-42EB-B2ED-D52E15B0F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255F5-ABE3-4E1F-9AFF-EB9A4681F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444B9-FD25-40E1-80C7-D774291BE914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B43B8-C6A8-4DA6-873F-ECB662EE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64524-40C5-4B60-B7F0-9730FFFFD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6EEDC-8DC1-4762-B050-B1BA73894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03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1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3" Type="http://schemas.openxmlformats.org/officeDocument/2006/relationships/image" Target="../media/image3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5.png"/><Relationship Id="rId10" Type="http://schemas.openxmlformats.org/officeDocument/2006/relationships/audio" Target="../media/audio5.wav"/><Relationship Id="rId4" Type="http://schemas.openxmlformats.org/officeDocument/2006/relationships/image" Target="../media/image4.png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image" Target="../media/image3.png"/><Relationship Id="rId7" Type="http://schemas.openxmlformats.org/officeDocument/2006/relationships/audio" Target="../media/audio21.wav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0.wav"/><Relationship Id="rId11" Type="http://schemas.openxmlformats.org/officeDocument/2006/relationships/image" Target="../media/image7.jpeg"/><Relationship Id="rId5" Type="http://schemas.openxmlformats.org/officeDocument/2006/relationships/audio" Target="../media/audio19.wav"/><Relationship Id="rId10" Type="http://schemas.openxmlformats.org/officeDocument/2006/relationships/image" Target="../media/image6.jpeg"/><Relationship Id="rId4" Type="http://schemas.openxmlformats.org/officeDocument/2006/relationships/audio" Target="../media/audio18.wav"/><Relationship Id="rId9" Type="http://schemas.openxmlformats.org/officeDocument/2006/relationships/audio" Target="../media/audio2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66" y="2452612"/>
            <a:ext cx="7751234" cy="1485422"/>
          </a:xfrm>
        </p:spPr>
        <p:txBody>
          <a:bodyPr anchor="t"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German phonics collection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817" y="3195323"/>
            <a:ext cx="7382608" cy="571756"/>
          </a:xfrm>
        </p:spPr>
        <p:txBody>
          <a:bodyPr/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[pf]</a:t>
            </a:r>
          </a:p>
          <a:p>
            <a:pPr algn="l"/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873709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10 / 02 / 21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7130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[pf]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Phonetik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314545" y="2556764"/>
            <a:ext cx="1131352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Y8 T3.1 Week 3 Slides 2; 31; 33</a:t>
            </a:r>
          </a:p>
        </p:txBody>
      </p:sp>
    </p:spTree>
    <p:extLst>
      <p:ext uri="{BB962C8B-B14F-4D97-AF65-F5344CB8AC3E}">
        <p14:creationId xmlns:p14="http://schemas.microsoft.com/office/powerpoint/2010/main" val="215717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" y="294041"/>
            <a:ext cx="260828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258" y="311858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27095" y="247046"/>
            <a:ext cx="223023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3010818" y="197470"/>
            <a:ext cx="583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auf Deutsch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oft [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auf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9F630-6EA6-4852-A42A-382CB2773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4281" y="795407"/>
            <a:ext cx="1186088" cy="1681070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id="{96053408-7C94-4294-B32E-77DFAB8880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20" y="674114"/>
            <a:ext cx="889380" cy="10566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48C4DE-1A96-46E6-853C-466C09DEC635}"/>
              </a:ext>
            </a:extLst>
          </p:cNvPr>
          <p:cNvSpPr txBox="1"/>
          <p:nvPr/>
        </p:nvSpPr>
        <p:spPr>
          <a:xfrm>
            <a:off x="3075912" y="920298"/>
            <a:ext cx="2133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lanze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76CAC-AF74-458A-9CED-5A9603332200}"/>
              </a:ext>
            </a:extLst>
          </p:cNvPr>
          <p:cNvSpPr txBox="1"/>
          <p:nvPr/>
        </p:nvSpPr>
        <p:spPr>
          <a:xfrm>
            <a:off x="6290468" y="944789"/>
            <a:ext cx="196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lant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17D035-3119-4ED2-9E27-C0E00CC59593}"/>
              </a:ext>
            </a:extLst>
          </p:cNvPr>
          <p:cNvSpPr/>
          <p:nvPr/>
        </p:nvSpPr>
        <p:spPr>
          <a:xfrm>
            <a:off x="4157424" y="987380"/>
            <a:ext cx="821022" cy="3945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2105C4-D981-4185-ACD7-15D997B3672A}"/>
              </a:ext>
            </a:extLst>
          </p:cNvPr>
          <p:cNvSpPr/>
          <p:nvPr/>
        </p:nvSpPr>
        <p:spPr>
          <a:xfrm>
            <a:off x="7098068" y="1001890"/>
            <a:ext cx="821022" cy="3945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D120F69-CF22-4958-9B87-6A01619B71E8}"/>
              </a:ext>
            </a:extLst>
          </p:cNvPr>
          <p:cNvGraphicFramePr>
            <a:graphicFrameLocks noGrp="1"/>
          </p:cNvGraphicFramePr>
          <p:nvPr/>
        </p:nvGraphicFramePr>
        <p:xfrm>
          <a:off x="180000" y="2623920"/>
          <a:ext cx="5661637" cy="341558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830909093"/>
                    </a:ext>
                  </a:extLst>
                </a:gridCol>
                <a:gridCol w="2721787">
                  <a:extLst>
                    <a:ext uri="{9D8B030D-6E8A-4147-A177-3AD203B41FA5}">
                      <a16:colId xmlns:a16="http://schemas.microsoft.com/office/drawing/2014/main" val="2538017803"/>
                    </a:ext>
                  </a:extLst>
                </a:gridCol>
                <a:gridCol w="1986813">
                  <a:extLst>
                    <a:ext uri="{9D8B030D-6E8A-4147-A177-3AD203B41FA5}">
                      <a16:colId xmlns:a16="http://schemas.microsoft.com/office/drawing/2014/main" val="3087565859"/>
                    </a:ext>
                  </a:extLst>
                </a:gridCol>
              </a:tblGrid>
              <a:tr h="64763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115076"/>
                          </a:solidFill>
                        </a:rPr>
                        <a:t>Deutsch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115076"/>
                          </a:solidFill>
                        </a:rPr>
                        <a:t>Englisch</a:t>
                      </a:r>
                      <a:r>
                        <a:rPr lang="en-GB" sz="2800" b="0" dirty="0">
                          <a:solidFill>
                            <a:srgbClr val="115076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3048942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 err="1">
                          <a:solidFill>
                            <a:srgbClr val="115076"/>
                          </a:solidFill>
                        </a:rPr>
                        <a:t>A</a:t>
                      </a:r>
                      <a:r>
                        <a:rPr lang="en-GB" sz="2800" b="1" dirty="0" err="1">
                          <a:solidFill>
                            <a:srgbClr val="115076"/>
                          </a:solidFill>
                        </a:rPr>
                        <a:t>pf</a:t>
                      </a:r>
                      <a:r>
                        <a:rPr lang="en-GB" sz="2800" dirty="0" err="1">
                          <a:solidFill>
                            <a:srgbClr val="115076"/>
                          </a:solidFill>
                        </a:rPr>
                        <a:t>el</a:t>
                      </a:r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apple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8172451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Pf</a:t>
                      </a:r>
                      <a:r>
                        <a:rPr lang="en-GB" sz="28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und</a:t>
                      </a:r>
                      <a:endParaRPr lang="en-GB" sz="2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ound</a:t>
                      </a:r>
                      <a:endParaRPr lang="en-GB" sz="2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1081419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Pf</a:t>
                      </a:r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effer</a:t>
                      </a:r>
                      <a:endParaRPr lang="en-GB" sz="2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epper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580661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Pf</a:t>
                      </a:r>
                      <a:r>
                        <a:rPr lang="en-GB" sz="28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laster</a:t>
                      </a:r>
                      <a:endParaRPr lang="en-GB" sz="2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laster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8537893"/>
                  </a:ext>
                </a:extLst>
              </a:tr>
            </a:tbl>
          </a:graphicData>
        </a:graphic>
      </p:graphicFrame>
      <p:sp>
        <p:nvSpPr>
          <p:cNvPr id="19" name="Action Button: Custom 16">
            <a:hlinkClick r:id="" action="ppaction://noaction" highlightClick="1">
              <a:snd r:embed="rId6" name="8-3-1-3 Slide 2 Apfel.wav"/>
            </a:hlinkClick>
            <a:extLst>
              <a:ext uri="{FF2B5EF4-FFF2-40B4-BE49-F238E27FC236}">
                <a16:creationId xmlns:a16="http://schemas.microsoft.com/office/drawing/2014/main" id="{E582F32E-5D62-42E2-AC28-9B531AB47B8F}"/>
              </a:ext>
            </a:extLst>
          </p:cNvPr>
          <p:cNvSpPr/>
          <p:nvPr/>
        </p:nvSpPr>
        <p:spPr>
          <a:xfrm>
            <a:off x="456968" y="338478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" name="Action Button: Custom 16">
            <a:hlinkClick r:id="" action="ppaction://noaction" highlightClick="1">
              <a:snd r:embed="rId7" name="8-3-1-3 Slide 2 Pfund.wav"/>
            </a:hlinkClick>
            <a:extLst>
              <a:ext uri="{FF2B5EF4-FFF2-40B4-BE49-F238E27FC236}">
                <a16:creationId xmlns:a16="http://schemas.microsoft.com/office/drawing/2014/main" id="{0923A304-DA66-4DEB-A70B-E055C57E6FC1}"/>
              </a:ext>
            </a:extLst>
          </p:cNvPr>
          <p:cNvSpPr/>
          <p:nvPr/>
        </p:nvSpPr>
        <p:spPr>
          <a:xfrm>
            <a:off x="454890" y="406765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8" name="8-3-1-3 Slide 2 Pfeffer.wav"/>
            </a:hlinkClick>
            <a:extLst>
              <a:ext uri="{FF2B5EF4-FFF2-40B4-BE49-F238E27FC236}">
                <a16:creationId xmlns:a16="http://schemas.microsoft.com/office/drawing/2014/main" id="{3ACD043F-92D7-4D0A-BC81-BF12ACEAB820}"/>
              </a:ext>
            </a:extLst>
          </p:cNvPr>
          <p:cNvSpPr/>
          <p:nvPr/>
        </p:nvSpPr>
        <p:spPr>
          <a:xfrm>
            <a:off x="454890" y="47758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Action Button: Custom 16">
            <a:hlinkClick r:id="" action="ppaction://noaction" highlightClick="1">
              <a:snd r:embed="rId9" name="8-3-1-3 Slide 2 Pflaster.wav"/>
            </a:hlinkClick>
            <a:extLst>
              <a:ext uri="{FF2B5EF4-FFF2-40B4-BE49-F238E27FC236}">
                <a16:creationId xmlns:a16="http://schemas.microsoft.com/office/drawing/2014/main" id="{8B50782E-E1B4-4DE8-9D39-85A4C6CEFC10}"/>
              </a:ext>
            </a:extLst>
          </p:cNvPr>
          <p:cNvSpPr/>
          <p:nvPr/>
        </p:nvSpPr>
        <p:spPr>
          <a:xfrm>
            <a:off x="454890" y="549045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FD5D31-9917-4B1F-9A79-89AA3F83C9F8}"/>
              </a:ext>
            </a:extLst>
          </p:cNvPr>
          <p:cNvSpPr/>
          <p:nvPr/>
        </p:nvSpPr>
        <p:spPr>
          <a:xfrm>
            <a:off x="1210919" y="3410774"/>
            <a:ext cx="1189874" cy="451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8682D7-35F9-491F-B99D-29096C1A06DB}"/>
              </a:ext>
            </a:extLst>
          </p:cNvPr>
          <p:cNvSpPr/>
          <p:nvPr/>
        </p:nvSpPr>
        <p:spPr>
          <a:xfrm>
            <a:off x="1222494" y="4046907"/>
            <a:ext cx="1189874" cy="523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178B3A-7FFF-433A-83C8-6AA2A355B20A}"/>
              </a:ext>
            </a:extLst>
          </p:cNvPr>
          <p:cNvSpPr txBox="1"/>
          <p:nvPr/>
        </p:nvSpPr>
        <p:spPr>
          <a:xfrm>
            <a:off x="180000" y="1951856"/>
            <a:ext cx="1073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deutschen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Wörter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auf. Wie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heißt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das auf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6735B6-99CC-46BE-BFFD-9B1D258EA47B}"/>
              </a:ext>
            </a:extLst>
          </p:cNvPr>
          <p:cNvSpPr/>
          <p:nvPr/>
        </p:nvSpPr>
        <p:spPr>
          <a:xfrm>
            <a:off x="3950696" y="3391504"/>
            <a:ext cx="1189874" cy="451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BF27D3-82AC-40AB-A4D0-DC90A229864B}"/>
              </a:ext>
            </a:extLst>
          </p:cNvPr>
          <p:cNvSpPr/>
          <p:nvPr/>
        </p:nvSpPr>
        <p:spPr>
          <a:xfrm>
            <a:off x="3935371" y="4075044"/>
            <a:ext cx="1189874" cy="523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D4C70D38-20C7-40B4-9E81-ED4A9AEBCFA2}"/>
              </a:ext>
            </a:extLst>
          </p:cNvPr>
          <p:cNvGraphicFramePr>
            <a:graphicFrameLocks noGrp="1"/>
          </p:cNvGraphicFramePr>
          <p:nvPr/>
        </p:nvGraphicFramePr>
        <p:xfrm>
          <a:off x="5966555" y="2623920"/>
          <a:ext cx="5661637" cy="341558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830909093"/>
                    </a:ext>
                  </a:extLst>
                </a:gridCol>
                <a:gridCol w="2475420">
                  <a:extLst>
                    <a:ext uri="{9D8B030D-6E8A-4147-A177-3AD203B41FA5}">
                      <a16:colId xmlns:a16="http://schemas.microsoft.com/office/drawing/2014/main" val="2538017803"/>
                    </a:ext>
                  </a:extLst>
                </a:gridCol>
                <a:gridCol w="2233180">
                  <a:extLst>
                    <a:ext uri="{9D8B030D-6E8A-4147-A177-3AD203B41FA5}">
                      <a16:colId xmlns:a16="http://schemas.microsoft.com/office/drawing/2014/main" val="3087565859"/>
                    </a:ext>
                  </a:extLst>
                </a:gridCol>
              </a:tblGrid>
              <a:tr h="64763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115076"/>
                          </a:solidFill>
                        </a:rPr>
                        <a:t>Deutsch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115076"/>
                          </a:solidFill>
                        </a:rPr>
                        <a:t>Englisch</a:t>
                      </a:r>
                      <a:r>
                        <a:rPr lang="en-GB" sz="2800" b="0" dirty="0">
                          <a:solidFill>
                            <a:srgbClr val="115076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3048942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Pf</a:t>
                      </a:r>
                      <a:r>
                        <a:rPr lang="en-GB" sz="28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eife</a:t>
                      </a:r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8172451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Pf</a:t>
                      </a:r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annkuchen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ancake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1081419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Kram</a:t>
                      </a:r>
                      <a:r>
                        <a:rPr lang="en-GB" sz="2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pf</a:t>
                      </a:r>
                      <a:endParaRPr lang="en-GB" sz="2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cram</a:t>
                      </a:r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580661"/>
                  </a:ext>
                </a:extLst>
              </a:tr>
              <a:tr h="691988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Pf</a:t>
                      </a:r>
                      <a:r>
                        <a:rPr lang="en-GB" sz="28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efferminze</a:t>
                      </a:r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peppermint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8537893"/>
                  </a:ext>
                </a:extLst>
              </a:tr>
            </a:tbl>
          </a:graphicData>
        </a:graphic>
      </p:graphicFrame>
      <p:sp>
        <p:nvSpPr>
          <p:cNvPr id="42" name="Action Button: Custom 16">
            <a:hlinkClick r:id="" action="ppaction://noaction" highlightClick="1">
              <a:snd r:embed="rId10" name="8-3-1-3 Slide 2 Pfeife.wav"/>
            </a:hlinkClick>
            <a:extLst>
              <a:ext uri="{FF2B5EF4-FFF2-40B4-BE49-F238E27FC236}">
                <a16:creationId xmlns:a16="http://schemas.microsoft.com/office/drawing/2014/main" id="{227FC657-8CF3-4578-B91E-E2CA6A2D5CC8}"/>
              </a:ext>
            </a:extLst>
          </p:cNvPr>
          <p:cNvSpPr/>
          <p:nvPr/>
        </p:nvSpPr>
        <p:spPr>
          <a:xfrm>
            <a:off x="6243523" y="338478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3" name="Action Button: Custom 16">
            <a:hlinkClick r:id="" action="ppaction://noaction" highlightClick="1">
              <a:snd r:embed="rId11" name="8-3-1-3 Slide 2 Pfannkuchen.wav"/>
            </a:hlinkClick>
            <a:extLst>
              <a:ext uri="{FF2B5EF4-FFF2-40B4-BE49-F238E27FC236}">
                <a16:creationId xmlns:a16="http://schemas.microsoft.com/office/drawing/2014/main" id="{49CF7324-833F-4010-9300-98B6BA02B561}"/>
              </a:ext>
            </a:extLst>
          </p:cNvPr>
          <p:cNvSpPr/>
          <p:nvPr/>
        </p:nvSpPr>
        <p:spPr>
          <a:xfrm>
            <a:off x="6241445" y="406765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4" name="Action Button: Custom 16">
            <a:hlinkClick r:id="" action="ppaction://noaction" highlightClick="1">
              <a:snd r:embed="rId12" name="8-3-1-3 Slide 2 Krampf.wav"/>
            </a:hlinkClick>
            <a:extLst>
              <a:ext uri="{FF2B5EF4-FFF2-40B4-BE49-F238E27FC236}">
                <a16:creationId xmlns:a16="http://schemas.microsoft.com/office/drawing/2014/main" id="{EE6AF2B1-828F-4CFF-B694-98C3DF1ABF23}"/>
              </a:ext>
            </a:extLst>
          </p:cNvPr>
          <p:cNvSpPr/>
          <p:nvPr/>
        </p:nvSpPr>
        <p:spPr>
          <a:xfrm>
            <a:off x="6241445" y="47758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5" name="Action Button: Custom 16">
            <a:hlinkClick r:id="" action="ppaction://noaction" highlightClick="1">
              <a:snd r:embed="rId13" name="8-3-1-3 Slide 2 Pfefferminze.wav"/>
            </a:hlinkClick>
            <a:extLst>
              <a:ext uri="{FF2B5EF4-FFF2-40B4-BE49-F238E27FC236}">
                <a16:creationId xmlns:a16="http://schemas.microsoft.com/office/drawing/2014/main" id="{8B14E394-BDA7-482D-A126-44C5DA245831}"/>
              </a:ext>
            </a:extLst>
          </p:cNvPr>
          <p:cNvSpPr/>
          <p:nvPr/>
        </p:nvSpPr>
        <p:spPr>
          <a:xfrm>
            <a:off x="6241445" y="549045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C63B3C-2B8A-4FBE-A5A3-1AFEDC394405}"/>
              </a:ext>
            </a:extLst>
          </p:cNvPr>
          <p:cNvSpPr/>
          <p:nvPr/>
        </p:nvSpPr>
        <p:spPr>
          <a:xfrm>
            <a:off x="1227548" y="5487548"/>
            <a:ext cx="1189874" cy="523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479CE5-BB0E-4B00-AFE1-945DDBC3181F}"/>
              </a:ext>
            </a:extLst>
          </p:cNvPr>
          <p:cNvSpPr/>
          <p:nvPr/>
        </p:nvSpPr>
        <p:spPr>
          <a:xfrm>
            <a:off x="6972372" y="4070101"/>
            <a:ext cx="2400227" cy="523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________________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F5476D-F428-4F45-837E-350B325FFB8E}"/>
              </a:ext>
            </a:extLst>
          </p:cNvPr>
          <p:cNvSpPr/>
          <p:nvPr/>
        </p:nvSpPr>
        <p:spPr>
          <a:xfrm>
            <a:off x="1230010" y="4775878"/>
            <a:ext cx="1189874" cy="451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610E01-8F82-4933-89B2-99C050424901}"/>
              </a:ext>
            </a:extLst>
          </p:cNvPr>
          <p:cNvSpPr/>
          <p:nvPr/>
        </p:nvSpPr>
        <p:spPr>
          <a:xfrm>
            <a:off x="7014194" y="3429000"/>
            <a:ext cx="1189874" cy="451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0D4A79-7909-4DC9-803F-C96CFACCB28A}"/>
              </a:ext>
            </a:extLst>
          </p:cNvPr>
          <p:cNvSpPr/>
          <p:nvPr/>
        </p:nvSpPr>
        <p:spPr>
          <a:xfrm>
            <a:off x="7014194" y="4803719"/>
            <a:ext cx="1444005" cy="451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__________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9B25BC-66C8-498F-AAC8-B4A840477C18}"/>
              </a:ext>
            </a:extLst>
          </p:cNvPr>
          <p:cNvSpPr/>
          <p:nvPr/>
        </p:nvSpPr>
        <p:spPr>
          <a:xfrm>
            <a:off x="6976744" y="5446982"/>
            <a:ext cx="2244052" cy="523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________________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C80B49-6C85-45AA-963D-638C225EE1B5}"/>
              </a:ext>
            </a:extLst>
          </p:cNvPr>
          <p:cNvSpPr/>
          <p:nvPr/>
        </p:nvSpPr>
        <p:spPr>
          <a:xfrm>
            <a:off x="9461954" y="4162783"/>
            <a:ext cx="1922326" cy="391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______________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874B14B-58F0-4F57-BCA1-C1949E936A15}"/>
              </a:ext>
            </a:extLst>
          </p:cNvPr>
          <p:cNvSpPr/>
          <p:nvPr/>
        </p:nvSpPr>
        <p:spPr>
          <a:xfrm>
            <a:off x="3950696" y="4803718"/>
            <a:ext cx="1352385" cy="451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  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0618B96-3BD1-469E-94A6-3795FA29AF29}"/>
              </a:ext>
            </a:extLst>
          </p:cNvPr>
          <p:cNvSpPr/>
          <p:nvPr/>
        </p:nvSpPr>
        <p:spPr>
          <a:xfrm>
            <a:off x="9484401" y="3428999"/>
            <a:ext cx="1189874" cy="451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588418-AE8F-4F96-800C-F6C161778063}"/>
              </a:ext>
            </a:extLst>
          </p:cNvPr>
          <p:cNvSpPr/>
          <p:nvPr/>
        </p:nvSpPr>
        <p:spPr>
          <a:xfrm>
            <a:off x="9455406" y="4823414"/>
            <a:ext cx="1444005" cy="451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04F0A0-62AA-47CE-936F-A29A87CAE3DB}"/>
              </a:ext>
            </a:extLst>
          </p:cNvPr>
          <p:cNvSpPr/>
          <p:nvPr/>
        </p:nvSpPr>
        <p:spPr>
          <a:xfrm>
            <a:off x="3950696" y="5426843"/>
            <a:ext cx="1352385" cy="523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2B1CD84-F0AD-4978-8068-9E7F6EB17FCE}"/>
              </a:ext>
            </a:extLst>
          </p:cNvPr>
          <p:cNvSpPr/>
          <p:nvPr/>
        </p:nvSpPr>
        <p:spPr>
          <a:xfrm>
            <a:off x="9455406" y="5453563"/>
            <a:ext cx="2143791" cy="523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4776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31" grpId="0" animBg="1"/>
      <p:bldP spid="31" grpId="1" animBg="1"/>
      <p:bldP spid="34" grpId="0" animBg="1"/>
      <p:bldP spid="34" grpId="1" animBg="1"/>
      <p:bldP spid="36" grpId="0"/>
      <p:bldP spid="38" grpId="0" animBg="1"/>
      <p:bldP spid="38" grpId="1" animBg="1"/>
      <p:bldP spid="40" grpId="0" animBg="1"/>
      <p:bldP spid="40" grpId="1" animBg="1"/>
      <p:bldP spid="42" grpId="0" animBg="1"/>
      <p:bldP spid="43" grpId="0" animBg="1"/>
      <p:bldP spid="44" grpId="0" animBg="1"/>
      <p:bldP spid="45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062845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Wie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sagt</a:t>
            </a:r>
            <a:r>
              <a:rPr lang="en-GB" sz="3600" b="1" dirty="0">
                <a:solidFill>
                  <a:schemeClr val="bg1"/>
                </a:solidFill>
              </a:rPr>
              <a:t> man das?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640291" y="247046"/>
            <a:ext cx="13170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31335" y="1363236"/>
            <a:ext cx="6080386" cy="4929279"/>
          </a:xfrm>
          <a:prstGeom prst="ellipse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47109" y="1363236"/>
            <a:ext cx="6420666" cy="4929279"/>
          </a:xfrm>
          <a:prstGeom prst="ellipse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0038" y="1402381"/>
            <a:ext cx="179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[pf]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577832" y="1434114"/>
            <a:ext cx="179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406063" y="2220492"/>
            <a:ext cx="179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beide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27272" y="3178705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Knopf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59370" y="2315864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Pflicht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7015" y="2812027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knapp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79002" y="3641020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Knall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36516" y="4000881"/>
            <a:ext cx="166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knüpfen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39946" y="3318788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Pfarrer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72607" y="4326475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pfeifen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57723" y="4708479"/>
            <a:ext cx="205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Knochen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05690" y="5222083"/>
            <a:ext cx="1413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Pfeil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Action Button: Custom 16">
            <a:hlinkClick r:id="" action="ppaction://noaction" highlightClick="1">
              <a:snd r:embed="rId4" name="8-3-1-3 slide 31 Pfarrer.wav"/>
            </a:hlinkClick>
            <a:extLst>
              <a:ext uri="{FF2B5EF4-FFF2-40B4-BE49-F238E27FC236}">
                <a16:creationId xmlns:a16="http://schemas.microsoft.com/office/drawing/2014/main" id="{898312CC-C7D9-4D43-A340-E98EE3250910}"/>
              </a:ext>
            </a:extLst>
          </p:cNvPr>
          <p:cNvSpPr/>
          <p:nvPr/>
        </p:nvSpPr>
        <p:spPr>
          <a:xfrm>
            <a:off x="435365" y="4100269"/>
            <a:ext cx="396000" cy="384118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8" name="Action Button: Custom 16">
            <a:hlinkClick r:id="" action="ppaction://noaction" highlightClick="1">
              <a:snd r:embed="rId5" name="8-3-1-3 slide 31 Knopf.wav"/>
            </a:hlinkClick>
            <a:extLst>
              <a:ext uri="{FF2B5EF4-FFF2-40B4-BE49-F238E27FC236}">
                <a16:creationId xmlns:a16="http://schemas.microsoft.com/office/drawing/2014/main" id="{E8913319-F99F-489A-A484-77C91940FE3E}"/>
              </a:ext>
            </a:extLst>
          </p:cNvPr>
          <p:cNvSpPr/>
          <p:nvPr/>
        </p:nvSpPr>
        <p:spPr>
          <a:xfrm>
            <a:off x="450954" y="1315110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Action Button: Custom 16">
            <a:hlinkClick r:id="" action="ppaction://noaction" highlightClick="1">
              <a:snd r:embed="rId6" name="8-3-1-3 slide 31 Pflicht.wav"/>
            </a:hlinkClick>
            <a:extLst>
              <a:ext uri="{FF2B5EF4-FFF2-40B4-BE49-F238E27FC236}">
                <a16:creationId xmlns:a16="http://schemas.microsoft.com/office/drawing/2014/main" id="{D7CCC108-7E95-4CB5-8732-E3E7E7743A0E}"/>
              </a:ext>
            </a:extLst>
          </p:cNvPr>
          <p:cNvSpPr/>
          <p:nvPr/>
        </p:nvSpPr>
        <p:spPr>
          <a:xfrm>
            <a:off x="450954" y="184169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Action Button: Custom 16">
            <a:hlinkClick r:id="" action="ppaction://noaction" highlightClick="1">
              <a:snd r:embed="rId7" name="8-3-1-3 slide 31 knapp.wav"/>
            </a:hlinkClick>
            <a:extLst>
              <a:ext uri="{FF2B5EF4-FFF2-40B4-BE49-F238E27FC236}">
                <a16:creationId xmlns:a16="http://schemas.microsoft.com/office/drawing/2014/main" id="{7A97EAFC-BF29-4613-AA21-4BB437A295A6}"/>
              </a:ext>
            </a:extLst>
          </p:cNvPr>
          <p:cNvSpPr/>
          <p:nvPr/>
        </p:nvSpPr>
        <p:spPr>
          <a:xfrm>
            <a:off x="450954" y="240633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Action Button: Custom 16">
            <a:hlinkClick r:id="" action="ppaction://noaction" highlightClick="1">
              <a:snd r:embed="rId8" name="8-3-1-3 slide 31 Knall.wav"/>
            </a:hlinkClick>
            <a:extLst>
              <a:ext uri="{FF2B5EF4-FFF2-40B4-BE49-F238E27FC236}">
                <a16:creationId xmlns:a16="http://schemas.microsoft.com/office/drawing/2014/main" id="{B420DFEE-3C9F-420D-B111-324F02CF5827}"/>
              </a:ext>
            </a:extLst>
          </p:cNvPr>
          <p:cNvSpPr/>
          <p:nvPr/>
        </p:nvSpPr>
        <p:spPr>
          <a:xfrm>
            <a:off x="448876" y="297098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Action Button: Custom 16">
            <a:hlinkClick r:id="" action="ppaction://noaction" highlightClick="1">
              <a:snd r:embed="rId9" name="8-3-1-3 slide 31 knüpfen.wav"/>
            </a:hlinkClick>
            <a:extLst>
              <a:ext uri="{FF2B5EF4-FFF2-40B4-BE49-F238E27FC236}">
                <a16:creationId xmlns:a16="http://schemas.microsoft.com/office/drawing/2014/main" id="{333D29BA-3198-4198-91C3-9607F28C27C5}"/>
              </a:ext>
            </a:extLst>
          </p:cNvPr>
          <p:cNvSpPr/>
          <p:nvPr/>
        </p:nvSpPr>
        <p:spPr>
          <a:xfrm>
            <a:off x="450954" y="353562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Action Button: Custom 16">
            <a:hlinkClick r:id="" action="ppaction://noaction" highlightClick="1">
              <a:snd r:embed="rId10" name="8-3-1-3 slide 31 pfeifen.wav"/>
            </a:hlinkClick>
            <a:extLst>
              <a:ext uri="{FF2B5EF4-FFF2-40B4-BE49-F238E27FC236}">
                <a16:creationId xmlns:a16="http://schemas.microsoft.com/office/drawing/2014/main" id="{FA8945A8-09A3-4C31-A170-F69EFA2B7C70}"/>
              </a:ext>
            </a:extLst>
          </p:cNvPr>
          <p:cNvSpPr/>
          <p:nvPr/>
        </p:nvSpPr>
        <p:spPr>
          <a:xfrm>
            <a:off x="425991" y="4626853"/>
            <a:ext cx="393922" cy="39599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Action Button: Custom 16">
            <a:hlinkClick r:id="" action="ppaction://noaction" highlightClick="1">
              <a:snd r:embed="rId11" name="8-3-1-3 slide 31 Knochen.wav"/>
            </a:hlinkClick>
            <a:extLst>
              <a:ext uri="{FF2B5EF4-FFF2-40B4-BE49-F238E27FC236}">
                <a16:creationId xmlns:a16="http://schemas.microsoft.com/office/drawing/2014/main" id="{8C8EA3A8-1080-406C-83AE-7F3DBE90ED49}"/>
              </a:ext>
            </a:extLst>
          </p:cNvPr>
          <p:cNvSpPr/>
          <p:nvPr/>
        </p:nvSpPr>
        <p:spPr>
          <a:xfrm>
            <a:off x="423913" y="519149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Action Button: Custom 16">
            <a:hlinkClick r:id="" action="ppaction://noaction" highlightClick="1">
              <a:snd r:embed="rId12" name="8-3-1-3 slide 31 Pfeil.wav"/>
            </a:hlinkClick>
            <a:extLst>
              <a:ext uri="{FF2B5EF4-FFF2-40B4-BE49-F238E27FC236}">
                <a16:creationId xmlns:a16="http://schemas.microsoft.com/office/drawing/2014/main" id="{803FDB0F-DB5E-45D5-BB89-34E70968D96D}"/>
              </a:ext>
            </a:extLst>
          </p:cNvPr>
          <p:cNvSpPr/>
          <p:nvPr/>
        </p:nvSpPr>
        <p:spPr>
          <a:xfrm>
            <a:off x="424128" y="579532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8E70E-820F-4B79-A59A-E17E0EDF509E}"/>
              </a:ext>
            </a:extLst>
          </p:cNvPr>
          <p:cNvSpPr txBox="1"/>
          <p:nvPr/>
        </p:nvSpPr>
        <p:spPr>
          <a:xfrm>
            <a:off x="5410913" y="3213928"/>
            <a:ext cx="150426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[button]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892A2-17BD-4AF0-B916-34E151AA8DA1}"/>
              </a:ext>
            </a:extLst>
          </p:cNvPr>
          <p:cNvSpPr txBox="1"/>
          <p:nvPr/>
        </p:nvSpPr>
        <p:spPr>
          <a:xfrm>
            <a:off x="7607075" y="2347708"/>
            <a:ext cx="25549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[duty]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DC8B33-E402-488C-9587-43A31A2865A0}"/>
              </a:ext>
            </a:extLst>
          </p:cNvPr>
          <p:cNvSpPr txBox="1"/>
          <p:nvPr/>
        </p:nvSpPr>
        <p:spPr>
          <a:xfrm>
            <a:off x="2330372" y="2885989"/>
            <a:ext cx="215543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[tight]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6D64A1-828C-4B93-B231-D581CE0C23DA}"/>
              </a:ext>
            </a:extLst>
          </p:cNvPr>
          <p:cNvSpPr txBox="1"/>
          <p:nvPr/>
        </p:nvSpPr>
        <p:spPr>
          <a:xfrm>
            <a:off x="2362367" y="3653390"/>
            <a:ext cx="215543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[boom]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DB60BE-96BF-4AAE-A931-ADDA66FD6538}"/>
              </a:ext>
            </a:extLst>
          </p:cNvPr>
          <p:cNvSpPr txBox="1"/>
          <p:nvPr/>
        </p:nvSpPr>
        <p:spPr>
          <a:xfrm>
            <a:off x="5448868" y="4073379"/>
            <a:ext cx="17912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knot]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F4E0F4-5BBD-44C0-85B0-2B3C246E7473}"/>
              </a:ext>
            </a:extLst>
          </p:cNvPr>
          <p:cNvSpPr txBox="1"/>
          <p:nvPr/>
        </p:nvSpPr>
        <p:spPr>
          <a:xfrm>
            <a:off x="7725843" y="3355776"/>
            <a:ext cx="25549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[priest]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99D202-FC7C-4DF6-AEB6-75568F76D947}"/>
              </a:ext>
            </a:extLst>
          </p:cNvPr>
          <p:cNvSpPr txBox="1"/>
          <p:nvPr/>
        </p:nvSpPr>
        <p:spPr>
          <a:xfrm>
            <a:off x="7671934" y="4361473"/>
            <a:ext cx="25549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whistle]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4F7AC4-2B6F-4DCE-8550-E52081EDD181}"/>
              </a:ext>
            </a:extLst>
          </p:cNvPr>
          <p:cNvSpPr txBox="1"/>
          <p:nvPr/>
        </p:nvSpPr>
        <p:spPr>
          <a:xfrm>
            <a:off x="2610543" y="4761994"/>
            <a:ext cx="25549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[bone]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960B95-B480-42F5-83B8-E585164763C6}"/>
              </a:ext>
            </a:extLst>
          </p:cNvPr>
          <p:cNvSpPr txBox="1"/>
          <p:nvPr/>
        </p:nvSpPr>
        <p:spPr>
          <a:xfrm>
            <a:off x="7061551" y="5265367"/>
            <a:ext cx="22388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[arrow]</a:t>
            </a:r>
          </a:p>
        </p:txBody>
      </p:sp>
    </p:spTree>
    <p:extLst>
      <p:ext uri="{BB962C8B-B14F-4D97-AF65-F5344CB8AC3E}">
        <p14:creationId xmlns:p14="http://schemas.microsoft.com/office/powerpoint/2010/main" val="34043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4" grpId="0" animBg="1"/>
      <p:bldP spid="45" grpId="0" animBg="1"/>
      <p:bldP spid="46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939143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062845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93705" y="247046"/>
            <a:ext cx="216362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sprechen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</a:p>
        </p:txBody>
      </p:sp>
      <p:sp>
        <p:nvSpPr>
          <p:cNvPr id="38" name="Action Button: Custom 16">
            <a:hlinkClick r:id="" action="ppaction://noaction" highlightClick="1">
              <a:snd r:embed="rId4" name="8-3-1-3 slide 32 Pfarrers slow.wav"/>
            </a:hlinkClick>
            <a:extLst>
              <a:ext uri="{FF2B5EF4-FFF2-40B4-BE49-F238E27FC236}">
                <a16:creationId xmlns:a16="http://schemas.microsoft.com/office/drawing/2014/main" id="{E8913319-F99F-489A-A484-77C91940FE3E}"/>
              </a:ext>
            </a:extLst>
          </p:cNvPr>
          <p:cNvSpPr/>
          <p:nvPr/>
        </p:nvSpPr>
        <p:spPr>
          <a:xfrm>
            <a:off x="246599" y="164168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Action Button: Custom 16">
            <a:hlinkClick r:id="" action="ppaction://noaction" highlightClick="1">
              <a:snd r:embed="rId5" name="8-3-1-3 slide 32 Pfarrers medium.wav"/>
            </a:hlinkClick>
            <a:extLst>
              <a:ext uri="{FF2B5EF4-FFF2-40B4-BE49-F238E27FC236}">
                <a16:creationId xmlns:a16="http://schemas.microsoft.com/office/drawing/2014/main" id="{D7CCC108-7E95-4CB5-8732-E3E7E7743A0E}"/>
              </a:ext>
            </a:extLst>
          </p:cNvPr>
          <p:cNvSpPr/>
          <p:nvPr/>
        </p:nvSpPr>
        <p:spPr>
          <a:xfrm>
            <a:off x="246599" y="216826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Action Button: Custom 16">
            <a:hlinkClick r:id="" action="ppaction://noaction" highlightClick="1">
              <a:snd r:embed="rId6" name="8-3-1-3 slide 32 Pfarrers fast.wav"/>
            </a:hlinkClick>
            <a:extLst>
              <a:ext uri="{FF2B5EF4-FFF2-40B4-BE49-F238E27FC236}">
                <a16:creationId xmlns:a16="http://schemas.microsoft.com/office/drawing/2014/main" id="{7A97EAFC-BF29-4613-AA21-4BB437A295A6}"/>
              </a:ext>
            </a:extLst>
          </p:cNvPr>
          <p:cNvSpPr/>
          <p:nvPr/>
        </p:nvSpPr>
        <p:spPr>
          <a:xfrm>
            <a:off x="246599" y="273290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94879C-ED39-468D-9E2C-02539974281A}"/>
              </a:ext>
            </a:extLst>
          </p:cNvPr>
          <p:cNvSpPr/>
          <p:nvPr/>
        </p:nvSpPr>
        <p:spPr>
          <a:xfrm>
            <a:off x="1014844" y="1890215"/>
            <a:ext cx="8088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Pfarrers Pferd Pfiffig-Prinz pfeift auf Pfefferminz.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Auf Pfefferminz pfeift Pfarrers Pferd Pfiffig-Prinz.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21371-C366-4FFE-B126-B0A42F21DDA5}"/>
              </a:ext>
            </a:extLst>
          </p:cNvPr>
          <p:cNvSpPr/>
          <p:nvPr/>
        </p:nvSpPr>
        <p:spPr>
          <a:xfrm>
            <a:off x="1014844" y="4231987"/>
            <a:ext cx="7242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Franz pflückt Pfingsten fleißig dreißig Pflaumen.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Fleißig dreißig Pflaumen pflückt Franz Pfingsten.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Action Button: Custom 16">
            <a:hlinkClick r:id="" action="ppaction://noaction" highlightClick="1">
              <a:snd r:embed="rId7" name="8-3-1-3 slide 32 Franz slow.wav"/>
            </a:hlinkClick>
            <a:extLst>
              <a:ext uri="{FF2B5EF4-FFF2-40B4-BE49-F238E27FC236}">
                <a16:creationId xmlns:a16="http://schemas.microsoft.com/office/drawing/2014/main" id="{CE5CF7F8-D576-48FF-854A-31C48E2A21DA}"/>
              </a:ext>
            </a:extLst>
          </p:cNvPr>
          <p:cNvSpPr/>
          <p:nvPr/>
        </p:nvSpPr>
        <p:spPr>
          <a:xfrm>
            <a:off x="280919" y="396906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9" name="Action Button: Custom 16">
            <a:hlinkClick r:id="" action="ppaction://noaction" highlightClick="1">
              <a:snd r:embed="rId8" name="8-3-1-3 slide 32 Franz medium.wav"/>
            </a:hlinkClick>
            <a:extLst>
              <a:ext uri="{FF2B5EF4-FFF2-40B4-BE49-F238E27FC236}">
                <a16:creationId xmlns:a16="http://schemas.microsoft.com/office/drawing/2014/main" id="{7A66E50F-15B1-453B-A51C-5870AB34940F}"/>
              </a:ext>
            </a:extLst>
          </p:cNvPr>
          <p:cNvSpPr/>
          <p:nvPr/>
        </p:nvSpPr>
        <p:spPr>
          <a:xfrm>
            <a:off x="280919" y="449565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Action Button: Custom 16">
            <a:hlinkClick r:id="" action="ppaction://noaction" highlightClick="1">
              <a:snd r:embed="rId9" name="8-3-1-3 slide 32 Franz fast.wav"/>
            </a:hlinkClick>
            <a:extLst>
              <a:ext uri="{FF2B5EF4-FFF2-40B4-BE49-F238E27FC236}">
                <a16:creationId xmlns:a16="http://schemas.microsoft.com/office/drawing/2014/main" id="{8D58616C-2BAB-4B90-8016-E1A6DD73789F}"/>
              </a:ext>
            </a:extLst>
          </p:cNvPr>
          <p:cNvSpPr/>
          <p:nvPr/>
        </p:nvSpPr>
        <p:spPr>
          <a:xfrm>
            <a:off x="280919" y="506029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026" name="Picture 2" descr="Peppermint, Peppermint Tea, Mint, Tee, Leaves">
            <a:extLst>
              <a:ext uri="{FF2B5EF4-FFF2-40B4-BE49-F238E27FC236}">
                <a16:creationId xmlns:a16="http://schemas.microsoft.com/office/drawing/2014/main" id="{FF1C9471-95DC-4A0D-8857-EA9EFE9E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578" y="1825926"/>
            <a:ext cx="1990749" cy="11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rse, Brown, Animal Portrait, Horse Head, Animal">
            <a:extLst>
              <a:ext uri="{FF2B5EF4-FFF2-40B4-BE49-F238E27FC236}">
                <a16:creationId xmlns:a16="http://schemas.microsoft.com/office/drawing/2014/main" id="{A543F7A0-E287-4450-AD90-1CDC501C9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07" y="1299628"/>
            <a:ext cx="1574898" cy="11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um, Box, Fruit, Vitamins, Garden, Food">
            <a:extLst>
              <a:ext uri="{FF2B5EF4-FFF2-40B4-BE49-F238E27FC236}">
                <a16:creationId xmlns:a16="http://schemas.microsoft.com/office/drawing/2014/main" id="{B0052B1D-C0C1-4A5C-9396-8AA5002B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256" y="3658763"/>
            <a:ext cx="1641746" cy="21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7130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[pf]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Phonetik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328399" y="2556764"/>
            <a:ext cx="113135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[1]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54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7130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[pf]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Phonetik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328399" y="2556764"/>
            <a:ext cx="113135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[2]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30C56D54-E4FF-5F4C-8EF5-67F0472108E4}" vid="{58D9219D-8935-764C-8920-A4625BC507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1095</Words>
  <Application>Microsoft Office PowerPoint</Application>
  <PresentationFormat>Widescreen</PresentationFormat>
  <Paragraphs>174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Office Theme</vt:lpstr>
      <vt:lpstr>1_Office Theme</vt:lpstr>
      <vt:lpstr>German phonics collection</vt:lpstr>
      <vt:lpstr>[pf]</vt:lpstr>
      <vt:lpstr>Phonetik</vt:lpstr>
      <vt:lpstr>Wie sagt man das?</vt:lpstr>
      <vt:lpstr>Phonetik</vt:lpstr>
      <vt:lpstr>[pf]</vt:lpstr>
      <vt:lpstr>[pf]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phonics collection</dc:title>
  <dc:creator>Charlotte Moss</dc:creator>
  <cp:lastModifiedBy>Charlotte Moss</cp:lastModifiedBy>
  <cp:revision>1</cp:revision>
  <dcterms:created xsi:type="dcterms:W3CDTF">2021-02-17T15:11:35Z</dcterms:created>
  <dcterms:modified xsi:type="dcterms:W3CDTF">2021-02-17T15:23:37Z</dcterms:modified>
</cp:coreProperties>
</file>