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82" r:id="rId3"/>
    <p:sldId id="694" r:id="rId4"/>
    <p:sldId id="695" r:id="rId5"/>
    <p:sldId id="696" r:id="rId6"/>
    <p:sldId id="284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806993-237F-4C87-A4DC-BA30E22FB020}" v="1" dt="2021-02-17T15:22:22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635a8712-2fa3-4fac-8927-10587cdfe00c" providerId="ADAL" clId="{23806993-237F-4C87-A4DC-BA30E22FB020}"/>
    <pc:docChg chg="custSel addSld modSld">
      <pc:chgData name="Charlotte Moss" userId="635a8712-2fa3-4fac-8927-10587cdfe00c" providerId="ADAL" clId="{23806993-237F-4C87-A4DC-BA30E22FB020}" dt="2021-02-17T15:22:46.136" v="7" actId="20577"/>
      <pc:docMkLst>
        <pc:docMk/>
      </pc:docMkLst>
      <pc:sldChg chg="modSp mod">
        <pc:chgData name="Charlotte Moss" userId="635a8712-2fa3-4fac-8927-10587cdfe00c" providerId="ADAL" clId="{23806993-237F-4C87-A4DC-BA30E22FB020}" dt="2021-02-17T15:22:46.136" v="7" actId="20577"/>
        <pc:sldMkLst>
          <pc:docMk/>
          <pc:sldMk cId="2157176333" sldId="282"/>
        </pc:sldMkLst>
        <pc:spChg chg="mod">
          <ac:chgData name="Charlotte Moss" userId="635a8712-2fa3-4fac-8927-10587cdfe00c" providerId="ADAL" clId="{23806993-237F-4C87-A4DC-BA30E22FB020}" dt="2021-02-17T15:22:46.136" v="7" actId="20577"/>
          <ac:spMkLst>
            <pc:docMk/>
            <pc:sldMk cId="2157176333" sldId="282"/>
            <ac:spMk id="7" creationId="{E7D76F78-96CE-0B43-AB66-B64A1E76CA07}"/>
          </ac:spMkLst>
        </pc:spChg>
      </pc:sldChg>
      <pc:sldChg chg="add">
        <pc:chgData name="Charlotte Moss" userId="635a8712-2fa3-4fac-8927-10587cdfe00c" providerId="ADAL" clId="{23806993-237F-4C87-A4DC-BA30E22FB020}" dt="2021-02-17T15:22:22.092" v="0"/>
        <pc:sldMkLst>
          <pc:docMk/>
          <pc:sldMk cId="353035596" sldId="694"/>
        </pc:sldMkLst>
      </pc:sldChg>
      <pc:sldChg chg="modSp add mod">
        <pc:chgData name="Charlotte Moss" userId="635a8712-2fa3-4fac-8927-10587cdfe00c" providerId="ADAL" clId="{23806993-237F-4C87-A4DC-BA30E22FB020}" dt="2021-02-17T15:22:22.318" v="1" actId="27636"/>
        <pc:sldMkLst>
          <pc:docMk/>
          <pc:sldMk cId="3404337345" sldId="695"/>
        </pc:sldMkLst>
        <pc:spChg chg="mod">
          <ac:chgData name="Charlotte Moss" userId="635a8712-2fa3-4fac-8927-10587cdfe00c" providerId="ADAL" clId="{23806993-237F-4C87-A4DC-BA30E22FB020}" dt="2021-02-17T15:22:22.318" v="1" actId="27636"/>
          <ac:spMkLst>
            <pc:docMk/>
            <pc:sldMk cId="3404337345" sldId="695"/>
            <ac:spMk id="4" creationId="{00000000-0000-0000-0000-000000000000}"/>
          </ac:spMkLst>
        </pc:spChg>
      </pc:sldChg>
      <pc:sldChg chg="add">
        <pc:chgData name="Charlotte Moss" userId="635a8712-2fa3-4fac-8927-10587cdfe00c" providerId="ADAL" clId="{23806993-237F-4C87-A4DC-BA30E22FB020}" dt="2021-02-17T15:22:22.092" v="0"/>
        <pc:sldMkLst>
          <pc:docMk/>
          <pc:sldMk cId="3370126620" sldId="6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2E64B-A28A-4934-AD89-D17C6305667B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517DF-8E6E-45C4-850B-5ADA5D331F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582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441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1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1 minute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introduce SSC </a:t>
            </a:r>
            <a:r>
              <a:rPr lang="en-GB" b="1" baseline="0" dirty="0"/>
              <a:t>[</a:t>
            </a:r>
            <a:r>
              <a:rPr lang="en-GB" b="1" baseline="0" dirty="0" err="1"/>
              <a:t>kn</a:t>
            </a:r>
            <a:r>
              <a:rPr lang="en-GB" b="1" baseline="0" dirty="0"/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</a:t>
            </a:r>
            <a:r>
              <a:rPr lang="en-GB" baseline="0" dirty="0"/>
              <a:t> and elicit the pronunciation of the </a:t>
            </a:r>
            <a:r>
              <a:rPr lang="en-GB" b="1" baseline="0" dirty="0"/>
              <a:t>individual SSC [</a:t>
            </a:r>
            <a:r>
              <a:rPr lang="en-GB" b="1" baseline="0" dirty="0" err="1"/>
              <a:t>kn</a:t>
            </a:r>
            <a:r>
              <a:rPr lang="en-GB" b="1" baseline="0" dirty="0"/>
              <a:t>] </a:t>
            </a:r>
            <a:r>
              <a:rPr lang="en-GB" baseline="0" dirty="0"/>
              <a:t>and then the </a:t>
            </a:r>
            <a:r>
              <a:rPr lang="en-GB" b="1" baseline="0" dirty="0"/>
              <a:t>source</a:t>
            </a:r>
            <a:r>
              <a:rPr lang="en-GB" baseline="0" dirty="0"/>
              <a:t> word again ‘</a:t>
            </a:r>
            <a:r>
              <a:rPr lang="en-GB" b="1" baseline="0" dirty="0"/>
              <a:t>und’</a:t>
            </a:r>
            <a:r>
              <a:rPr lang="en-GB" baseline="0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Then present and elicit the pronunciation of the two words with [</a:t>
            </a:r>
            <a:r>
              <a:rPr lang="en-GB" baseline="0" dirty="0" err="1"/>
              <a:t>kn</a:t>
            </a:r>
            <a:r>
              <a:rPr lang="en-GB" baseline="0" dirty="0"/>
              <a:t>] – </a:t>
            </a:r>
            <a:r>
              <a:rPr lang="en-GB" baseline="0" dirty="0" err="1"/>
              <a:t>Knie</a:t>
            </a:r>
            <a:r>
              <a:rPr lang="en-GB" baseline="0" dirty="0"/>
              <a:t>, </a:t>
            </a:r>
            <a:r>
              <a:rPr lang="en-GB" baseline="0" dirty="0" err="1"/>
              <a:t>Knoten</a:t>
            </a:r>
            <a:r>
              <a:rPr lang="en-GB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0" baseline="0" dirty="0" err="1"/>
              <a:t>Knie</a:t>
            </a:r>
            <a:r>
              <a:rPr lang="en-GB" sz="1200" b="0" baseline="0" dirty="0"/>
              <a:t> [1680], </a:t>
            </a:r>
            <a:r>
              <a:rPr lang="en-GB" sz="1200" b="0" baseline="0" dirty="0" err="1"/>
              <a:t>Knoten</a:t>
            </a:r>
            <a:r>
              <a:rPr lang="en-GB" sz="1200" b="0" baseline="0" dirty="0"/>
              <a:t> [2607]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(2006). A frequency dictionary of German: core vocabulary for learners. Routledge</a:t>
            </a:r>
          </a:p>
          <a:p>
            <a:endParaRPr lang="en-GB" b="1" dirty="0"/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133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="0" baseline="0" dirty="0"/>
              <a:t>To practise transcribing SSC </a:t>
            </a:r>
            <a:r>
              <a:rPr lang="en-GB" b="1" baseline="0" dirty="0"/>
              <a:t>[</a:t>
            </a:r>
            <a:r>
              <a:rPr lang="en-GB" b="1" baseline="0" dirty="0" err="1"/>
              <a:t>kn</a:t>
            </a:r>
            <a:r>
              <a:rPr lang="en-GB" b="1" baseline="0" dirty="0"/>
              <a:t>] </a:t>
            </a:r>
            <a:r>
              <a:rPr lang="en-GB" b="0" baseline="0" dirty="0"/>
              <a:t>and</a:t>
            </a:r>
            <a:r>
              <a:rPr lang="en-GB" b="1" baseline="0" dirty="0"/>
              <a:t> [pf].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Draw the Venn diagram.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Listen to each word. O</a:t>
            </a:r>
            <a:r>
              <a:rPr lang="en-GB" baseline="0" dirty="0"/>
              <a:t>rganise the words into one three categories.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Note: Sometimes students will need to write them down and read them before they can decide where to place them, so encourage them to do this.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Do the first one as an example with the class. 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Differentiation: If teachers want to make the task more straightforward, then can add additional letters in to each word (e.g. the vowels).</a:t>
            </a:r>
            <a:br>
              <a:rPr lang="en-GB" b="0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Transcript (with English meanings given in brackets):</a:t>
            </a:r>
            <a:br>
              <a:rPr lang="en-GB" baseline="0" dirty="0"/>
            </a:br>
            <a:r>
              <a:rPr lang="en-GB" baseline="0" dirty="0"/>
              <a:t>Knopf (button)</a:t>
            </a:r>
            <a:br>
              <a:rPr lang="en-GB" baseline="0" dirty="0"/>
            </a:br>
            <a:r>
              <a:rPr lang="en-GB" baseline="0" dirty="0" err="1"/>
              <a:t>Pflicht</a:t>
            </a:r>
            <a:r>
              <a:rPr lang="en-GB" baseline="0" dirty="0"/>
              <a:t> (duty)</a:t>
            </a:r>
            <a:br>
              <a:rPr lang="en-GB" baseline="0" dirty="0"/>
            </a:br>
            <a:r>
              <a:rPr lang="en-GB" baseline="0" dirty="0" err="1"/>
              <a:t>knapp</a:t>
            </a:r>
            <a:r>
              <a:rPr lang="en-GB" baseline="0" dirty="0"/>
              <a:t> (tight)</a:t>
            </a:r>
            <a:br>
              <a:rPr lang="en-GB" baseline="0" dirty="0"/>
            </a:br>
            <a:r>
              <a:rPr lang="en-GB" baseline="0" dirty="0" err="1"/>
              <a:t>Knall</a:t>
            </a:r>
            <a:r>
              <a:rPr lang="en-GB" baseline="0" dirty="0"/>
              <a:t> (boom)</a:t>
            </a:r>
            <a:br>
              <a:rPr lang="en-GB" baseline="0" dirty="0"/>
            </a:br>
            <a:r>
              <a:rPr lang="en-GB" baseline="0" dirty="0" err="1"/>
              <a:t>knüpfen</a:t>
            </a:r>
            <a:r>
              <a:rPr lang="en-GB" baseline="0" dirty="0"/>
              <a:t> (to knot)</a:t>
            </a:r>
            <a:br>
              <a:rPr lang="en-GB" baseline="0" dirty="0"/>
            </a:br>
            <a:r>
              <a:rPr lang="en-GB" baseline="0" dirty="0" err="1"/>
              <a:t>Pfarrer</a:t>
            </a:r>
            <a:r>
              <a:rPr lang="en-GB" baseline="0" dirty="0"/>
              <a:t> (priest)</a:t>
            </a:r>
            <a:br>
              <a:rPr lang="en-GB" baseline="0" dirty="0"/>
            </a:br>
            <a:r>
              <a:rPr lang="en-GB" baseline="0" dirty="0" err="1"/>
              <a:t>pfeifen</a:t>
            </a:r>
            <a:r>
              <a:rPr lang="en-GB" baseline="0" dirty="0"/>
              <a:t> (to whistle)</a:t>
            </a:r>
            <a:br>
              <a:rPr lang="en-GB" baseline="0" dirty="0"/>
            </a:br>
            <a:r>
              <a:rPr lang="en-GB" baseline="0" dirty="0" err="1"/>
              <a:t>Knochen</a:t>
            </a:r>
            <a:r>
              <a:rPr lang="en-GB" baseline="0" dirty="0"/>
              <a:t> (bone)</a:t>
            </a:r>
            <a:br>
              <a:rPr lang="en-GB" baseline="0" dirty="0"/>
            </a:br>
            <a:r>
              <a:rPr lang="en-GB" baseline="0" dirty="0" err="1"/>
              <a:t>Pfeil</a:t>
            </a:r>
            <a:r>
              <a:rPr lang="en-GB" baseline="0" dirty="0"/>
              <a:t> (arrow)</a:t>
            </a:r>
            <a:br>
              <a:rPr lang="en-GB" baseline="0" dirty="0"/>
            </a:br>
            <a:br>
              <a:rPr lang="en-GB" sz="1200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GB" baseline="0" dirty="0"/>
            </a:br>
            <a:endParaRPr lang="en-GB" baseline="0" dirty="0"/>
          </a:p>
          <a:p>
            <a:r>
              <a:rPr lang="en-GB" b="1" baseline="0" dirty="0"/>
              <a:t>Word frequency of unknown words and cognates (1 is the most frequent word in German): </a:t>
            </a:r>
          </a:p>
          <a:p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Knall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[4659]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knapp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[639]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Knochen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[1931] Knopf [4357]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knüpfen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[4864]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Pfarrer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[3566]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pfeifen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[4545]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Pfeil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[4266]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Pflicht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[2048]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 Jones, R.L.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Routledge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697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4 mins (two slides)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dirty="0"/>
              <a:t>to gain</a:t>
            </a:r>
            <a:r>
              <a:rPr lang="en-GB" baseline="0" dirty="0"/>
              <a:t> confidence in producing the SSCs [</a:t>
            </a:r>
            <a:r>
              <a:rPr lang="en-GB" baseline="0" dirty="0" err="1"/>
              <a:t>kn</a:t>
            </a:r>
            <a:r>
              <a:rPr lang="en-GB" baseline="0" dirty="0"/>
              <a:t>] and [pf] in a range of words.</a:t>
            </a:r>
          </a:p>
          <a:p>
            <a:endParaRPr lang="en-GB" baseline="0" dirty="0"/>
          </a:p>
          <a:p>
            <a:r>
              <a:rPr lang="en-GB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dirty="0"/>
              <a:t>The teacher reveals the words, allowing students to read them out loud one by one. </a:t>
            </a:r>
          </a:p>
          <a:p>
            <a:pPr marL="228600" indent="-228600">
              <a:buAutoNum type="arabicPeriod"/>
            </a:pPr>
            <a:r>
              <a:rPr lang="en-GB" baseline="0" dirty="0"/>
              <a:t>The teachers asks students to say what they think the sentence means, explaining that </a:t>
            </a:r>
            <a:r>
              <a:rPr lang="en-GB" baseline="0" dirty="0" err="1"/>
              <a:t>Knödel</a:t>
            </a:r>
            <a:r>
              <a:rPr lang="en-GB" baseline="0" dirty="0"/>
              <a:t>, </a:t>
            </a:r>
            <a:r>
              <a:rPr lang="en-GB" baseline="0" dirty="0" err="1"/>
              <a:t>Klöße</a:t>
            </a:r>
            <a:r>
              <a:rPr lang="en-GB" baseline="0" dirty="0"/>
              <a:t> are dumplings (both savoury and sweet) and </a:t>
            </a:r>
            <a:r>
              <a:rPr lang="en-GB" baseline="0" dirty="0" err="1"/>
              <a:t>Klopse</a:t>
            </a:r>
            <a:r>
              <a:rPr lang="en-GB" baseline="0" dirty="0"/>
              <a:t> are the equivalent of meatballs, that there are many different varieties in German and Austrian cuisine.  You might bring students’ attention to the inverted word order of the 2</a:t>
            </a:r>
            <a:r>
              <a:rPr lang="en-GB" baseline="30000" dirty="0"/>
              <a:t>nd</a:t>
            </a:r>
            <a:r>
              <a:rPr lang="en-GB" baseline="0" dirty="0"/>
              <a:t> sentence. Subject and object have swapped places.  This gives a little emphasis to the dumplings in the 2</a:t>
            </a:r>
            <a:r>
              <a:rPr lang="en-GB" baseline="30000" dirty="0"/>
              <a:t>nd</a:t>
            </a:r>
            <a:r>
              <a:rPr lang="en-GB" baseline="0" dirty="0"/>
              <a:t> sentence, but is mostly to increase the challenge of the tongue twister. </a:t>
            </a:r>
          </a:p>
          <a:p>
            <a:pPr marL="228600" indent="-228600">
              <a:buAutoNum type="arabicPeriod"/>
            </a:pPr>
            <a:r>
              <a:rPr lang="en-GB" baseline="0" dirty="0"/>
              <a:t>Students then practise saying the full tongue twister in pairs, at increasing speed.</a:t>
            </a:r>
          </a:p>
          <a:p>
            <a:pPr marL="228600" indent="-228600">
              <a:buAutoNum type="arabicPeriod"/>
            </a:pPr>
            <a:r>
              <a:rPr lang="en-GB" baseline="0" dirty="0"/>
              <a:t>The teacher can get students listen to a native speaker read the sentence at three different speeds (1=slow; 3=very fast). Each time, students can be challenged to say it themselves at the same speed.</a:t>
            </a:r>
          </a:p>
          <a:p>
            <a:pPr marL="228600" indent="-228600">
              <a:buAutoNum type="arabicPeriod"/>
            </a:pPr>
            <a:r>
              <a:rPr lang="en-GB" baseline="0" dirty="0"/>
              <a:t>There is a 2</a:t>
            </a:r>
            <a:r>
              <a:rPr lang="en-GB" baseline="30000" dirty="0"/>
              <a:t>nd</a:t>
            </a:r>
            <a:r>
              <a:rPr lang="en-GB" baseline="0" dirty="0"/>
              <a:t> tongue twister for use, if desired.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="1" baseline="0" dirty="0"/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Klaus Knopf </a:t>
            </a:r>
            <a:r>
              <a:rPr lang="en-GB" baseline="0" dirty="0" err="1"/>
              <a:t>liebt</a:t>
            </a:r>
            <a:r>
              <a:rPr lang="en-GB" baseline="0" dirty="0"/>
              <a:t> </a:t>
            </a:r>
            <a:r>
              <a:rPr lang="en-GB" baseline="0" dirty="0" err="1"/>
              <a:t>Knödel</a:t>
            </a:r>
            <a:r>
              <a:rPr lang="en-GB" baseline="0" dirty="0"/>
              <a:t>, </a:t>
            </a:r>
            <a:r>
              <a:rPr lang="en-GB" baseline="0" dirty="0" err="1"/>
              <a:t>Klöße</a:t>
            </a:r>
            <a:r>
              <a:rPr lang="en-GB" baseline="0" dirty="0"/>
              <a:t>, </a:t>
            </a:r>
            <a:r>
              <a:rPr lang="en-GB" baseline="0" dirty="0" err="1"/>
              <a:t>Klöpse</a:t>
            </a:r>
            <a:r>
              <a:rPr lang="en-GB" baseline="0" dirty="0"/>
              <a:t>.</a:t>
            </a:r>
            <a:br>
              <a:rPr lang="en-GB" baseline="0" dirty="0"/>
            </a:br>
            <a:r>
              <a:rPr lang="en-GB" baseline="0" dirty="0" err="1"/>
              <a:t>Knödel</a:t>
            </a:r>
            <a:r>
              <a:rPr lang="en-GB" baseline="0" dirty="0"/>
              <a:t>, </a:t>
            </a:r>
            <a:r>
              <a:rPr lang="en-GB" baseline="0" dirty="0" err="1"/>
              <a:t>Klöße</a:t>
            </a:r>
            <a:r>
              <a:rPr lang="en-GB" baseline="0" dirty="0"/>
              <a:t>, </a:t>
            </a:r>
            <a:r>
              <a:rPr lang="en-GB" baseline="0" dirty="0" err="1"/>
              <a:t>Klöpse</a:t>
            </a:r>
            <a:r>
              <a:rPr lang="en-GB" baseline="0" dirty="0"/>
              <a:t> </a:t>
            </a:r>
            <a:r>
              <a:rPr lang="en-GB" baseline="0" dirty="0" err="1"/>
              <a:t>liebt</a:t>
            </a:r>
            <a:r>
              <a:rPr lang="en-GB" baseline="0" dirty="0"/>
              <a:t> Klaus Knopf.</a:t>
            </a:r>
            <a:br>
              <a:rPr lang="en-GB" baseline="0" dirty="0"/>
            </a:br>
            <a:br>
              <a:rPr lang="en-GB" baseline="0" dirty="0"/>
            </a:br>
            <a:r>
              <a:rPr lang="sv-SE" dirty="0">
                <a:solidFill>
                  <a:srgbClr val="3A3A3A"/>
                </a:solidFill>
                <a:latin typeface="Times" panose="02020603050405020304" pitchFamily="18" charset="0"/>
              </a:rPr>
              <a:t>Kleine Nussknacker knacken knackig. </a:t>
            </a:r>
            <a:br>
              <a:rPr lang="sv-SE" dirty="0">
                <a:solidFill>
                  <a:srgbClr val="3A3A3A"/>
                </a:solidFill>
                <a:latin typeface="Times" panose="02020603050405020304" pitchFamily="18" charset="0"/>
              </a:rPr>
            </a:br>
            <a:r>
              <a:rPr lang="sv-SE" dirty="0">
                <a:solidFill>
                  <a:srgbClr val="3A3A3A"/>
                </a:solidFill>
                <a:latin typeface="Times" panose="02020603050405020304" pitchFamily="18" charset="0"/>
              </a:rPr>
              <a:t>Knackiger knacken große Nussknacker.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endParaRPr lang="en-GB" baseline="0" dirty="0"/>
          </a:p>
          <a:p>
            <a:r>
              <a:rPr lang="en-GB" b="1" baseline="0" dirty="0"/>
              <a:t>Word frequency of unknown words and cognates (1 is the most frequent word in German): </a:t>
            </a:r>
          </a:p>
          <a:p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knacken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[4657] Knopf [4357]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Knödel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[&gt;5009]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Kloß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[&gt;5009]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Klops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[&gt;5009] Knacker [&gt;5009]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Nuss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[&gt;5009]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knackig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 [&gt;5009]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Source:  Jones, R.L. &amp;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Tschirner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E. (2019). A frequency dictionary of German: core vocabulary for learners. Routledge</a:t>
            </a:r>
          </a:p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542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299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46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31ACB-3C7C-4619-B2E2-36D699403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2C15B-54C2-4D72-8C3C-C7527E87D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2593F-A946-4196-8010-193F60B05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478C-A1D3-400C-8F4B-70AC774D5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592D4-C102-4205-9711-940858072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311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5E23B-B8E0-4222-98AA-9EB2A243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6F7CD-E3E3-4B55-89A9-38B54914D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CAB59-E941-4376-815B-B3075AC18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C4906-96A4-4FE6-A2C5-296E3354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C961C-D452-4183-B17A-F3C3A398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04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A044D7-AF41-4009-9068-E7DD34B9B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89977E-5201-4858-8706-207244DEE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FC898-56B8-47CE-8EA2-2D014B12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C3FE3-FBFD-475A-A51D-0AD53E35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2B8AB-BA73-4057-9262-909F6212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99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4442-4DF3-4D4A-9E9D-AFBADC87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8AFF1-DB19-4604-B39F-A697B115E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9C2AE-3790-4DC0-BDFE-DA0B5D2A2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89878-ADFB-47CA-9829-4A382E6EC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96DA5-5688-45E1-A20A-6E583E72D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23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CBC41-5441-4B33-ADE0-390056DAF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CE2B7-97C8-419A-85AC-C88AFBFCA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B8723-2350-44A4-B8CC-301D4A17F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455FE-1212-47E6-A00D-05145C1E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84087-5853-46E4-A221-C8C7205D1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38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3D8B-8204-46A6-BE3A-6D593F532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96FB-BD41-4C1F-9CCF-2CCF502B1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51A5D-023E-4C14-9E3F-0F1ED010D9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0DA7E-C1F0-42C1-907F-5888A6BE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5ADA8-23B7-450B-952A-8E7218EAA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606E4-6F21-4537-A6D0-C8747306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D6B19-7916-4EC3-A616-1EC47ED2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0A068-456E-4622-BB39-3E70D035C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D2036-EC45-448C-AD08-8936EC254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FD718-9E26-400F-8B36-BF92010CF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74C08C-F942-43B7-A9D4-0C3575790C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6610BD-5A60-4C45-A8FA-025BA13F2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8312EB-2EDC-4E68-BB52-C7FCF898E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C9358B-ABDF-4A59-97FE-2E9644B2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94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D2E6F-651D-4B5F-9980-35C8863C7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EB09A-1AF3-44A0-BD00-14AE44A1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0277D-7EBB-40D4-9518-8D0CBB00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A4AED-4D2A-4A9A-BD6B-3B5CE202D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452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23407F-A142-4AC1-B6BE-C9A759932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BE9C4E-ACA0-4E2E-B087-874A547A7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509B2-FBA0-42F1-916E-511B58E89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8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7F8C0-725E-4FE3-A408-7B0F8D8E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F0DB1-E01A-42AF-975F-A3C5F3926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3F41-9BD5-496E-AC7C-45F80A161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9E9BC2-BF10-4FC3-9F3C-F9D70F71C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DC3EB-8C9F-42A6-BC66-CEF460A54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BB5DB2-9A19-4284-AE18-72489CF4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61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65329-E7BC-4ACF-84BF-CE540FD6B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A4902-02BE-41B1-B8F6-A75114A57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4F62B-18A2-415A-9DA3-22517855E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8610E7-5620-4BA0-8A09-DD199E3BF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63E93F-20E4-4651-9F3C-93458FF5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56DEB9-A928-44B2-B114-395E5711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05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CF3578-2803-4528-92F5-E5061402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49789-F76C-4481-851B-9BD1FD8B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D281-A47B-4539-8C6F-84945DE3CD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9698A-A83C-4E7C-8825-742AE93E971D}" type="datetimeFigureOut">
              <a:rPr lang="en-GB" smtClean="0"/>
              <a:t>17/02/2021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C1956-1911-4BCB-B752-EB44279F2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610F5-BA12-4282-B778-44D69C5D1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EB123-2894-4B67-8624-F917CBF34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97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image" Target="../media/image3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image" Target="../media/image2.png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audio" Target="../media/audio15.wav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image" Target="../media/image9.jpeg"/><Relationship Id="rId5" Type="http://schemas.openxmlformats.org/officeDocument/2006/relationships/audio" Target="../media/audio13.wav"/><Relationship Id="rId15" Type="http://schemas.openxmlformats.org/officeDocument/2006/relationships/audio" Target="../media/audio17.wav"/><Relationship Id="rId10" Type="http://schemas.openxmlformats.org/officeDocument/2006/relationships/image" Target="../media/image8.jpeg"/><Relationship Id="rId4" Type="http://schemas.openxmlformats.org/officeDocument/2006/relationships/audio" Target="../media/audio12.wav"/><Relationship Id="rId9" Type="http://schemas.openxmlformats.org/officeDocument/2006/relationships/image" Target="../media/image7.jpeg"/><Relationship Id="rId14" Type="http://schemas.openxmlformats.org/officeDocument/2006/relationships/audio" Target="../media/audio1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666" y="2452612"/>
            <a:ext cx="7751234" cy="1485422"/>
          </a:xfrm>
        </p:spPr>
        <p:txBody>
          <a:bodyPr anchor="t"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German phonics collection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817" y="3195323"/>
            <a:ext cx="7382608" cy="571756"/>
          </a:xfrm>
        </p:spPr>
        <p:txBody>
          <a:bodyPr/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[</a:t>
            </a:r>
            <a:r>
              <a:rPr lang="en-GB" sz="3000" dirty="0" err="1">
                <a:solidFill>
                  <a:prstClr val="white"/>
                </a:solidFill>
              </a:rPr>
              <a:t>kn</a:t>
            </a:r>
            <a:r>
              <a:rPr lang="en-GB" sz="3000" dirty="0">
                <a:solidFill>
                  <a:prstClr val="white"/>
                </a:solidFill>
              </a:rPr>
              <a:t>]</a:t>
            </a:r>
          </a:p>
          <a:p>
            <a:pPr algn="l"/>
            <a:endParaRPr lang="en-US"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873709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10 / 02 / 21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6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7130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[</a:t>
            </a:r>
            <a:r>
              <a:rPr lang="en-GB" sz="3600" b="1" dirty="0" err="1">
                <a:solidFill>
                  <a:schemeClr val="bg1"/>
                </a:solidFill>
              </a:rPr>
              <a:t>kn</a:t>
            </a:r>
            <a:r>
              <a:rPr lang="en-GB" sz="3600" b="1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Phonetik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314545" y="2556764"/>
            <a:ext cx="1131352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Introduction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Y7 T3.1 </a:t>
            </a:r>
            <a:r>
              <a:rPr kumimoji="0" lang="en-US" sz="480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Week 3 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Slides 30-32</a:t>
            </a:r>
          </a:p>
        </p:txBody>
      </p:sp>
    </p:spTree>
    <p:extLst>
      <p:ext uri="{BB962C8B-B14F-4D97-AF65-F5344CB8AC3E}">
        <p14:creationId xmlns:p14="http://schemas.microsoft.com/office/powerpoint/2010/main" val="2157176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60828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27095" y="247046"/>
            <a:ext cx="223023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itle 14">
            <a:extLst>
              <a:ext uri="{FF2B5EF4-FFF2-40B4-BE49-F238E27FC236}">
                <a16:creationId xmlns:a16="http://schemas.microsoft.com/office/drawing/2014/main" id="{728B41FD-3681-4B82-BA36-9E7B966F01AF}"/>
              </a:ext>
            </a:extLst>
          </p:cNvPr>
          <p:cNvSpPr txBox="1">
            <a:spLocks/>
          </p:cNvSpPr>
          <p:nvPr/>
        </p:nvSpPr>
        <p:spPr>
          <a:xfrm>
            <a:off x="3485032" y="352805"/>
            <a:ext cx="3141168" cy="1498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[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kn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Calibri" panose="020F0502020204030204" pitchFamily="34" charset="0"/>
              </a:rPr>
              <a:t>]</a:t>
            </a:r>
            <a:endParaRPr kumimoji="0" lang="en-US" sz="1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098" name="Picture 2" descr="Arthrocalman, Osteoarthritis, Knee">
            <a:hlinkClick r:id="" action="ppaction://noaction">
              <a:snd r:embed="rId4" name="8-3-1-3 slide 30 das Knie.wav"/>
            </a:hlinkClick>
            <a:extLst>
              <a:ext uri="{FF2B5EF4-FFF2-40B4-BE49-F238E27FC236}">
                <a16:creationId xmlns:a16="http://schemas.microsoft.com/office/drawing/2014/main" id="{1D5EBB35-5FD9-4A43-8CAA-6CB226601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2" r="22261"/>
          <a:stretch/>
        </p:blipFill>
        <p:spPr bwMode="auto">
          <a:xfrm>
            <a:off x="1737270" y="3149600"/>
            <a:ext cx="2007819" cy="227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EE7D4-7DC6-4537-80DA-9DBEB36FD404}"/>
              </a:ext>
            </a:extLst>
          </p:cNvPr>
          <p:cNvSpPr txBox="1"/>
          <p:nvPr/>
        </p:nvSpPr>
        <p:spPr>
          <a:xfrm>
            <a:off x="1887481" y="5590677"/>
            <a:ext cx="260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das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Knie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4100" name="Picture 4" descr="Knot, Seizing, Hitch, Splice, Bend, Maritime, Sailing">
            <a:hlinkClick r:id="" action="ppaction://noaction">
              <a:snd r:embed="rId6" name="8-3-1-3 slide 30 der Knoten.wav"/>
            </a:hlinkClick>
            <a:extLst>
              <a:ext uri="{FF2B5EF4-FFF2-40B4-BE49-F238E27FC236}">
                <a16:creationId xmlns:a16="http://schemas.microsoft.com/office/drawing/2014/main" id="{E1B10B7B-9EB6-4914-83A2-488D4E3F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74" y="2845797"/>
            <a:ext cx="3266324" cy="25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32958D-F546-4BD0-B7CF-02A1B426A7A4}"/>
              </a:ext>
            </a:extLst>
          </p:cNvPr>
          <p:cNvSpPr txBox="1"/>
          <p:nvPr/>
        </p:nvSpPr>
        <p:spPr>
          <a:xfrm>
            <a:off x="5767368" y="5590677"/>
            <a:ext cx="260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Knoten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CBA7BF5-0227-43A8-9A46-2119A2F7982B}"/>
              </a:ext>
            </a:extLst>
          </p:cNvPr>
          <p:cNvSpPr/>
          <p:nvPr/>
        </p:nvSpPr>
        <p:spPr>
          <a:xfrm>
            <a:off x="7071512" y="893201"/>
            <a:ext cx="4727973" cy="1404832"/>
          </a:xfrm>
          <a:prstGeom prst="wedgeRoundRectCallout">
            <a:avLst>
              <a:gd name="adj1" fmla="val -22323"/>
              <a:gd name="adj2" fmla="val 40999"/>
              <a:gd name="adj3" fmla="val 16667"/>
            </a:avLst>
          </a:prstGeom>
          <a:solidFill>
            <a:srgbClr val="11507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English the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 words starting with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(e.g. knee, knot) is silent.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German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is pronounced,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5303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062845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Wie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sagt</a:t>
            </a:r>
            <a:r>
              <a:rPr lang="en-GB" sz="3600" b="1" dirty="0">
                <a:solidFill>
                  <a:schemeClr val="bg1"/>
                </a:solidFill>
              </a:rPr>
              <a:t> man das?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640291" y="247046"/>
            <a:ext cx="13170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531335" y="1363236"/>
            <a:ext cx="6080386" cy="4929279"/>
          </a:xfrm>
          <a:prstGeom prst="ellipse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947109" y="1363236"/>
            <a:ext cx="6420666" cy="4929279"/>
          </a:xfrm>
          <a:prstGeom prst="ellipse">
            <a:avLst/>
          </a:prstGeom>
          <a:noFill/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0038" y="1402381"/>
            <a:ext cx="179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[pf]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577832" y="1434114"/>
            <a:ext cx="1791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]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406063" y="2220492"/>
            <a:ext cx="1791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beide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27272" y="3178705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Knopf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59370" y="2315864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Pflicht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87015" y="2812027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knapp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79002" y="3641020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Knall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36516" y="4000881"/>
            <a:ext cx="166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knüpfen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39946" y="3318788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Pfarrer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72607" y="4326475"/>
            <a:ext cx="146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pfeifen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57723" y="4708479"/>
            <a:ext cx="2055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Knochen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505690" y="5222083"/>
            <a:ext cx="1413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Pfeil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Action Button: Custom 16">
            <a:hlinkClick r:id="" action="ppaction://noaction" highlightClick="1">
              <a:snd r:embed="rId4" name="8-3-1-3 slide 31 Pfarrer.wav"/>
            </a:hlinkClick>
            <a:extLst>
              <a:ext uri="{FF2B5EF4-FFF2-40B4-BE49-F238E27FC236}">
                <a16:creationId xmlns:a16="http://schemas.microsoft.com/office/drawing/2014/main" id="{898312CC-C7D9-4D43-A340-E98EE3250910}"/>
              </a:ext>
            </a:extLst>
          </p:cNvPr>
          <p:cNvSpPr/>
          <p:nvPr/>
        </p:nvSpPr>
        <p:spPr>
          <a:xfrm>
            <a:off x="435365" y="4100269"/>
            <a:ext cx="396000" cy="384118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8" name="Action Button: Custom 16">
            <a:hlinkClick r:id="" action="ppaction://noaction" highlightClick="1">
              <a:snd r:embed="rId5" name="8-3-1-3 slide 31 Knopf.wav"/>
            </a:hlinkClick>
            <a:extLst>
              <a:ext uri="{FF2B5EF4-FFF2-40B4-BE49-F238E27FC236}">
                <a16:creationId xmlns:a16="http://schemas.microsoft.com/office/drawing/2014/main" id="{E8913319-F99F-489A-A484-77C91940FE3E}"/>
              </a:ext>
            </a:extLst>
          </p:cNvPr>
          <p:cNvSpPr/>
          <p:nvPr/>
        </p:nvSpPr>
        <p:spPr>
          <a:xfrm>
            <a:off x="450954" y="1315110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Action Button: Custom 16">
            <a:hlinkClick r:id="" action="ppaction://noaction" highlightClick="1">
              <a:snd r:embed="rId6" name="8-3-1-3 slide 31 Pflicht.wav"/>
            </a:hlinkClick>
            <a:extLst>
              <a:ext uri="{FF2B5EF4-FFF2-40B4-BE49-F238E27FC236}">
                <a16:creationId xmlns:a16="http://schemas.microsoft.com/office/drawing/2014/main" id="{D7CCC108-7E95-4CB5-8732-E3E7E7743A0E}"/>
              </a:ext>
            </a:extLst>
          </p:cNvPr>
          <p:cNvSpPr/>
          <p:nvPr/>
        </p:nvSpPr>
        <p:spPr>
          <a:xfrm>
            <a:off x="450954" y="184169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Action Button: Custom 16">
            <a:hlinkClick r:id="" action="ppaction://noaction" highlightClick="1">
              <a:snd r:embed="rId7" name="8-3-1-3 slide 31 knapp.wav"/>
            </a:hlinkClick>
            <a:extLst>
              <a:ext uri="{FF2B5EF4-FFF2-40B4-BE49-F238E27FC236}">
                <a16:creationId xmlns:a16="http://schemas.microsoft.com/office/drawing/2014/main" id="{7A97EAFC-BF29-4613-AA21-4BB437A295A6}"/>
              </a:ext>
            </a:extLst>
          </p:cNvPr>
          <p:cNvSpPr/>
          <p:nvPr/>
        </p:nvSpPr>
        <p:spPr>
          <a:xfrm>
            <a:off x="450954" y="240633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1" name="Action Button: Custom 16">
            <a:hlinkClick r:id="" action="ppaction://noaction" highlightClick="1">
              <a:snd r:embed="rId8" name="8-3-1-3 slide 31 Knall.wav"/>
            </a:hlinkClick>
            <a:extLst>
              <a:ext uri="{FF2B5EF4-FFF2-40B4-BE49-F238E27FC236}">
                <a16:creationId xmlns:a16="http://schemas.microsoft.com/office/drawing/2014/main" id="{B420DFEE-3C9F-420D-B111-324F02CF5827}"/>
              </a:ext>
            </a:extLst>
          </p:cNvPr>
          <p:cNvSpPr/>
          <p:nvPr/>
        </p:nvSpPr>
        <p:spPr>
          <a:xfrm>
            <a:off x="448876" y="297098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Action Button: Custom 16">
            <a:hlinkClick r:id="" action="ppaction://noaction" highlightClick="1">
              <a:snd r:embed="rId9" name="8-3-1-3 slide 31 knüpfen.wav"/>
            </a:hlinkClick>
            <a:extLst>
              <a:ext uri="{FF2B5EF4-FFF2-40B4-BE49-F238E27FC236}">
                <a16:creationId xmlns:a16="http://schemas.microsoft.com/office/drawing/2014/main" id="{333D29BA-3198-4198-91C3-9607F28C27C5}"/>
              </a:ext>
            </a:extLst>
          </p:cNvPr>
          <p:cNvSpPr/>
          <p:nvPr/>
        </p:nvSpPr>
        <p:spPr>
          <a:xfrm>
            <a:off x="450954" y="353562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Action Button: Custom 16">
            <a:hlinkClick r:id="" action="ppaction://noaction" highlightClick="1">
              <a:snd r:embed="rId10" name="8-3-1-3 slide 31 pfeifen.wav"/>
            </a:hlinkClick>
            <a:extLst>
              <a:ext uri="{FF2B5EF4-FFF2-40B4-BE49-F238E27FC236}">
                <a16:creationId xmlns:a16="http://schemas.microsoft.com/office/drawing/2014/main" id="{FA8945A8-09A3-4C31-A170-F69EFA2B7C70}"/>
              </a:ext>
            </a:extLst>
          </p:cNvPr>
          <p:cNvSpPr/>
          <p:nvPr/>
        </p:nvSpPr>
        <p:spPr>
          <a:xfrm>
            <a:off x="425991" y="4626853"/>
            <a:ext cx="393922" cy="39599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Action Button: Custom 16">
            <a:hlinkClick r:id="" action="ppaction://noaction" highlightClick="1">
              <a:snd r:embed="rId11" name="8-3-1-3 slide 31 Knochen.wav"/>
            </a:hlinkClick>
            <a:extLst>
              <a:ext uri="{FF2B5EF4-FFF2-40B4-BE49-F238E27FC236}">
                <a16:creationId xmlns:a16="http://schemas.microsoft.com/office/drawing/2014/main" id="{8C8EA3A8-1080-406C-83AE-7F3DBE90ED49}"/>
              </a:ext>
            </a:extLst>
          </p:cNvPr>
          <p:cNvSpPr/>
          <p:nvPr/>
        </p:nvSpPr>
        <p:spPr>
          <a:xfrm>
            <a:off x="423913" y="519149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Action Button: Custom 16">
            <a:hlinkClick r:id="" action="ppaction://noaction" highlightClick="1">
              <a:snd r:embed="rId12" name="8-3-1-3 slide 31 Pfeil.wav"/>
            </a:hlinkClick>
            <a:extLst>
              <a:ext uri="{FF2B5EF4-FFF2-40B4-BE49-F238E27FC236}">
                <a16:creationId xmlns:a16="http://schemas.microsoft.com/office/drawing/2014/main" id="{803FDB0F-DB5E-45D5-BB89-34E70968D96D}"/>
              </a:ext>
            </a:extLst>
          </p:cNvPr>
          <p:cNvSpPr/>
          <p:nvPr/>
        </p:nvSpPr>
        <p:spPr>
          <a:xfrm>
            <a:off x="424128" y="579532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8E70E-820F-4B79-A59A-E17E0EDF509E}"/>
              </a:ext>
            </a:extLst>
          </p:cNvPr>
          <p:cNvSpPr txBox="1"/>
          <p:nvPr/>
        </p:nvSpPr>
        <p:spPr>
          <a:xfrm>
            <a:off x="5410913" y="3213928"/>
            <a:ext cx="150426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[button]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5892A2-17BD-4AF0-B916-34E151AA8DA1}"/>
              </a:ext>
            </a:extLst>
          </p:cNvPr>
          <p:cNvSpPr txBox="1"/>
          <p:nvPr/>
        </p:nvSpPr>
        <p:spPr>
          <a:xfrm>
            <a:off x="7607075" y="2347708"/>
            <a:ext cx="25549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[duty]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DC8B33-E402-488C-9587-43A31A2865A0}"/>
              </a:ext>
            </a:extLst>
          </p:cNvPr>
          <p:cNvSpPr txBox="1"/>
          <p:nvPr/>
        </p:nvSpPr>
        <p:spPr>
          <a:xfrm>
            <a:off x="2330372" y="2885989"/>
            <a:ext cx="215543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[tight]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6D64A1-828C-4B93-B231-D581CE0C23DA}"/>
              </a:ext>
            </a:extLst>
          </p:cNvPr>
          <p:cNvSpPr txBox="1"/>
          <p:nvPr/>
        </p:nvSpPr>
        <p:spPr>
          <a:xfrm>
            <a:off x="2362367" y="3653390"/>
            <a:ext cx="215543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[boom]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DB60BE-96BF-4AAE-A931-ADDA66FD6538}"/>
              </a:ext>
            </a:extLst>
          </p:cNvPr>
          <p:cNvSpPr txBox="1"/>
          <p:nvPr/>
        </p:nvSpPr>
        <p:spPr>
          <a:xfrm>
            <a:off x="5448868" y="4073379"/>
            <a:ext cx="179122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knot]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F4E0F4-5BBD-44C0-85B0-2B3C246E7473}"/>
              </a:ext>
            </a:extLst>
          </p:cNvPr>
          <p:cNvSpPr txBox="1"/>
          <p:nvPr/>
        </p:nvSpPr>
        <p:spPr>
          <a:xfrm>
            <a:off x="7725843" y="3355776"/>
            <a:ext cx="25549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[priest]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899D202-FC7C-4DF6-AEB6-75568F76D947}"/>
              </a:ext>
            </a:extLst>
          </p:cNvPr>
          <p:cNvSpPr txBox="1"/>
          <p:nvPr/>
        </p:nvSpPr>
        <p:spPr>
          <a:xfrm>
            <a:off x="7671934" y="4361473"/>
            <a:ext cx="25549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[to whistle]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4F7AC4-2B6F-4DCE-8550-E52081EDD181}"/>
              </a:ext>
            </a:extLst>
          </p:cNvPr>
          <p:cNvSpPr txBox="1"/>
          <p:nvPr/>
        </p:nvSpPr>
        <p:spPr>
          <a:xfrm>
            <a:off x="2610543" y="4761994"/>
            <a:ext cx="25549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_ _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[bone]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960B95-B480-42F5-83B8-E585164763C6}"/>
              </a:ext>
            </a:extLst>
          </p:cNvPr>
          <p:cNvSpPr txBox="1"/>
          <p:nvPr/>
        </p:nvSpPr>
        <p:spPr>
          <a:xfrm>
            <a:off x="7061551" y="5265367"/>
            <a:ext cx="22388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 _ _ _ _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[arrow]</a:t>
            </a:r>
          </a:p>
        </p:txBody>
      </p:sp>
    </p:spTree>
    <p:extLst>
      <p:ext uri="{BB962C8B-B14F-4D97-AF65-F5344CB8AC3E}">
        <p14:creationId xmlns:p14="http://schemas.microsoft.com/office/powerpoint/2010/main" val="340433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 animBg="1"/>
      <p:bldP spid="44" grpId="0" animBg="1"/>
      <p:bldP spid="45" grpId="0" animBg="1"/>
      <p:bldP spid="46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939143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062845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93705" y="247046"/>
            <a:ext cx="216362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sprechen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</a:p>
        </p:txBody>
      </p:sp>
      <p:sp>
        <p:nvSpPr>
          <p:cNvPr id="38" name="Action Button: Custom 16">
            <a:hlinkClick r:id="" action="ppaction://noaction" highlightClick="1">
              <a:snd r:embed="rId4" name="8-3-1-3 slide 32 klaus slow.wav"/>
            </a:hlinkClick>
            <a:extLst>
              <a:ext uri="{FF2B5EF4-FFF2-40B4-BE49-F238E27FC236}">
                <a16:creationId xmlns:a16="http://schemas.microsoft.com/office/drawing/2014/main" id="{E8913319-F99F-489A-A484-77C91940FE3E}"/>
              </a:ext>
            </a:extLst>
          </p:cNvPr>
          <p:cNvSpPr/>
          <p:nvPr/>
        </p:nvSpPr>
        <p:spPr>
          <a:xfrm>
            <a:off x="246599" y="164168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9" name="Action Button: Custom 16">
            <a:hlinkClick r:id="" action="ppaction://noaction" highlightClick="1">
              <a:snd r:embed="rId5" name="8-3-1-3 slide 32 klaus medium.wav"/>
            </a:hlinkClick>
            <a:extLst>
              <a:ext uri="{FF2B5EF4-FFF2-40B4-BE49-F238E27FC236}">
                <a16:creationId xmlns:a16="http://schemas.microsoft.com/office/drawing/2014/main" id="{D7CCC108-7E95-4CB5-8732-E3E7E7743A0E}"/>
              </a:ext>
            </a:extLst>
          </p:cNvPr>
          <p:cNvSpPr/>
          <p:nvPr/>
        </p:nvSpPr>
        <p:spPr>
          <a:xfrm>
            <a:off x="246599" y="216826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Action Button: Custom 16">
            <a:hlinkClick r:id="" action="ppaction://noaction" highlightClick="1">
              <a:snd r:embed="rId6" name="8-3-1-3 slide 32 klaus fast.wav"/>
            </a:hlinkClick>
            <a:extLst>
              <a:ext uri="{FF2B5EF4-FFF2-40B4-BE49-F238E27FC236}">
                <a16:creationId xmlns:a16="http://schemas.microsoft.com/office/drawing/2014/main" id="{7A97EAFC-BF29-4613-AA21-4BB437A295A6}"/>
              </a:ext>
            </a:extLst>
          </p:cNvPr>
          <p:cNvSpPr/>
          <p:nvPr/>
        </p:nvSpPr>
        <p:spPr>
          <a:xfrm>
            <a:off x="246599" y="273290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94879C-ED39-468D-9E2C-02539974281A}"/>
              </a:ext>
            </a:extLst>
          </p:cNvPr>
          <p:cNvSpPr/>
          <p:nvPr/>
        </p:nvSpPr>
        <p:spPr>
          <a:xfrm>
            <a:off x="891590" y="19019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Klaus Knopf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Knödel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Klöße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Klöpse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Knödel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Klöße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Klöpse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Klaus Knopf.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921371-C366-4FFE-B126-B0A42F21DDA5}"/>
              </a:ext>
            </a:extLst>
          </p:cNvPr>
          <p:cNvSpPr/>
          <p:nvPr/>
        </p:nvSpPr>
        <p:spPr>
          <a:xfrm>
            <a:off x="843804" y="422929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Kleine Nussknacker knacken knackig. </a:t>
            </a:r>
            <a:b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Knackiger knacken große Nussknacker.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plate, arranged, several&#10;&#10;Description automatically generated">
            <a:extLst>
              <a:ext uri="{FF2B5EF4-FFF2-40B4-BE49-F238E27FC236}">
                <a16:creationId xmlns:a16="http://schemas.microsoft.com/office/drawing/2014/main" id="{73BB6633-1F5E-4059-BE36-22DCBA8A66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845" y="3893434"/>
            <a:ext cx="4391526" cy="15027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A68BE35-09AE-459D-AB80-9501E804F48B}"/>
              </a:ext>
            </a:extLst>
          </p:cNvPr>
          <p:cNvGrpSpPr/>
          <p:nvPr/>
        </p:nvGrpSpPr>
        <p:grpSpPr>
          <a:xfrm>
            <a:off x="9003374" y="1453549"/>
            <a:ext cx="2713503" cy="1688724"/>
            <a:chOff x="7496652" y="986786"/>
            <a:chExt cx="2713503" cy="168872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A125E4-80C6-48EA-AEB9-8C5BAE9E7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652" y="986786"/>
              <a:ext cx="1286401" cy="95140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A1FBC4-09CD-4370-8061-5D7B2F759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01"/>
            <a:stretch/>
          </p:blipFill>
          <p:spPr>
            <a:xfrm>
              <a:off x="8783610" y="1938188"/>
              <a:ext cx="1425988" cy="7373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4472B4-A17F-4F35-B3DC-FEEC52281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3053" y="986786"/>
              <a:ext cx="1427102" cy="951401"/>
            </a:xfrm>
            <a:prstGeom prst="rect">
              <a:avLst/>
            </a:prstGeom>
          </p:spPr>
        </p:pic>
        <p:pic>
          <p:nvPicPr>
            <p:cNvPr id="19" name="Picture 18" descr="A picture containing food, meatball, dish, meat&#10;&#10;Description automatically generated">
              <a:extLst>
                <a:ext uri="{FF2B5EF4-FFF2-40B4-BE49-F238E27FC236}">
                  <a16:creationId xmlns:a16="http://schemas.microsoft.com/office/drawing/2014/main" id="{02D99803-4F81-4DE9-8B46-30858BB5C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653" y="1938188"/>
              <a:ext cx="1283206" cy="737322"/>
            </a:xfrm>
            <a:prstGeom prst="rect">
              <a:avLst/>
            </a:prstGeom>
          </p:spPr>
        </p:pic>
      </p:grpSp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BABDF00A-60AB-4686-B8CE-E50EF10E03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37" y="1619514"/>
            <a:ext cx="1632745" cy="1438580"/>
          </a:xfrm>
          <a:prstGeom prst="rect">
            <a:avLst/>
          </a:prstGeom>
        </p:spPr>
      </p:pic>
      <p:sp>
        <p:nvSpPr>
          <p:cNvPr id="58" name="Action Button: Custom 16">
            <a:hlinkClick r:id="" action="ppaction://noaction" highlightClick="1">
              <a:snd r:embed="rId13" name="8-3-1-3 slide 32 kleine slow.wav"/>
            </a:hlinkClick>
            <a:extLst>
              <a:ext uri="{FF2B5EF4-FFF2-40B4-BE49-F238E27FC236}">
                <a16:creationId xmlns:a16="http://schemas.microsoft.com/office/drawing/2014/main" id="{CE5CF7F8-D576-48FF-854A-31C48E2A21DA}"/>
              </a:ext>
            </a:extLst>
          </p:cNvPr>
          <p:cNvSpPr/>
          <p:nvPr/>
        </p:nvSpPr>
        <p:spPr>
          <a:xfrm>
            <a:off x="280919" y="396906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9" name="Action Button: Custom 16">
            <a:hlinkClick r:id="" action="ppaction://noaction" highlightClick="1">
              <a:snd r:embed="rId14" name="8-3-1-3 slide 32 kleine medium.wav"/>
            </a:hlinkClick>
            <a:extLst>
              <a:ext uri="{FF2B5EF4-FFF2-40B4-BE49-F238E27FC236}">
                <a16:creationId xmlns:a16="http://schemas.microsoft.com/office/drawing/2014/main" id="{7A66E50F-15B1-453B-A51C-5870AB34940F}"/>
              </a:ext>
            </a:extLst>
          </p:cNvPr>
          <p:cNvSpPr/>
          <p:nvPr/>
        </p:nvSpPr>
        <p:spPr>
          <a:xfrm>
            <a:off x="280919" y="449565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0" name="Action Button: Custom 16">
            <a:hlinkClick r:id="" action="ppaction://noaction" highlightClick="1">
              <a:snd r:embed="rId15" name="8-3-1-3 slide 32 kleine fast.wav"/>
            </a:hlinkClick>
            <a:extLst>
              <a:ext uri="{FF2B5EF4-FFF2-40B4-BE49-F238E27FC236}">
                <a16:creationId xmlns:a16="http://schemas.microsoft.com/office/drawing/2014/main" id="{8D58616C-2BAB-4B90-8016-E1A6DD73789F}"/>
              </a:ext>
            </a:extLst>
          </p:cNvPr>
          <p:cNvSpPr/>
          <p:nvPr/>
        </p:nvSpPr>
        <p:spPr>
          <a:xfrm>
            <a:off x="280919" y="506029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012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 animBg="1"/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7130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[</a:t>
            </a:r>
            <a:r>
              <a:rPr lang="en-GB" sz="3600" b="1" dirty="0" err="1">
                <a:solidFill>
                  <a:schemeClr val="bg1"/>
                </a:solidFill>
              </a:rPr>
              <a:t>kn</a:t>
            </a:r>
            <a:r>
              <a:rPr lang="en-GB" sz="3600" b="1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Phonetik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328399" y="2556764"/>
            <a:ext cx="113135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[1]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547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97130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[</a:t>
            </a:r>
            <a:r>
              <a:rPr lang="en-GB" sz="3600" b="1" dirty="0" err="1">
                <a:solidFill>
                  <a:schemeClr val="bg1"/>
                </a:solidFill>
              </a:rPr>
              <a:t>kn</a:t>
            </a:r>
            <a:r>
              <a:rPr lang="en-GB" sz="3600" b="1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Phonetik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328399" y="2556764"/>
            <a:ext cx="113135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Consolidation [2]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52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966</Words>
  <Application>Microsoft Office PowerPoint</Application>
  <PresentationFormat>Widescreen</PresentationFormat>
  <Paragraphs>116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Century Gothic</vt:lpstr>
      <vt:lpstr>Times</vt:lpstr>
      <vt:lpstr>Office Theme</vt:lpstr>
      <vt:lpstr>German phonics collection</vt:lpstr>
      <vt:lpstr>[kn]</vt:lpstr>
      <vt:lpstr>Phonetik</vt:lpstr>
      <vt:lpstr>Wie sagt man das?</vt:lpstr>
      <vt:lpstr>Phonetik</vt:lpstr>
      <vt:lpstr>[kn]</vt:lpstr>
      <vt:lpstr>[kn]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phonics collection</dc:title>
  <dc:creator>Charlotte Moss</dc:creator>
  <cp:lastModifiedBy>Charlotte Moss</cp:lastModifiedBy>
  <cp:revision>1</cp:revision>
  <dcterms:created xsi:type="dcterms:W3CDTF">2021-02-17T15:12:42Z</dcterms:created>
  <dcterms:modified xsi:type="dcterms:W3CDTF">2021-02-17T15:22:52Z</dcterms:modified>
</cp:coreProperties>
</file>