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0"/>
  </p:notesMasterIdLst>
  <p:sldIdLst>
    <p:sldId id="259" r:id="rId4"/>
    <p:sldId id="282" r:id="rId5"/>
    <p:sldId id="635" r:id="rId6"/>
    <p:sldId id="636" r:id="rId7"/>
    <p:sldId id="637" r:id="rId8"/>
    <p:sldId id="638" r:id="rId9"/>
    <p:sldId id="639" r:id="rId10"/>
    <p:sldId id="640" r:id="rId11"/>
    <p:sldId id="424" r:id="rId12"/>
    <p:sldId id="425" r:id="rId13"/>
    <p:sldId id="284" r:id="rId14"/>
    <p:sldId id="289" r:id="rId15"/>
    <p:sldId id="285" r:id="rId16"/>
    <p:sldId id="634" r:id="rId17"/>
    <p:sldId id="641" r:id="rId18"/>
    <p:sldId id="6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65305-66A1-4474-AE6B-6DB69CCA772F}" v="4" dt="2021-02-17T14:27:09.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40"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56C2FA25-AE06-4414-941B-213C97133EB1}" type="datetimeFigureOut">
              <a:rPr lang="en-GB" smtClean="0"/>
              <a:pPr/>
              <a:t>15/07/2022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CC7680D2-C342-4ABD-98B3-68428BDB22B4}" type="slidenum">
              <a:rPr lang="en-GB" smtClean="0"/>
              <a:pPr/>
              <a:t>‹#›</a:t>
            </a:fld>
            <a:endParaRPr lang="en-GB" dirty="0"/>
          </a:p>
        </p:txBody>
      </p:sp>
    </p:spTree>
    <p:extLst>
      <p:ext uri="{BB962C8B-B14F-4D97-AF65-F5344CB8AC3E}">
        <p14:creationId xmlns:p14="http://schemas.microsoft.com/office/powerpoint/2010/main" val="3780985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focus on the pronunciation of </a:t>
            </a:r>
            <a:r>
              <a:rPr lang="en-GB" b="1" baseline="0" dirty="0"/>
              <a:t>[j] </a:t>
            </a:r>
            <a:r>
              <a:rPr lang="en-GB" b="0" baseline="0" dirty="0"/>
              <a:t>in German words of foreign origin.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There is a more challenging version of this task, without picture prompts,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dirty="0"/>
              <a:t> In this exercise,</a:t>
            </a:r>
            <a:r>
              <a:rPr lang="en-GB" baseline="0" dirty="0"/>
              <a:t> students listen and organise the words they hear into the three categories. They can simply write the number into the correct part of the Venn OR they can also try to write the full word (or a mixture). Sometimes students will need to write them down and read them before they can decide where to place them, so encourage them to do this.  </a:t>
            </a:r>
            <a:br>
              <a:rPr lang="en-GB" baseline="0" dirty="0"/>
            </a:br>
            <a:r>
              <a:rPr lang="en-GB" baseline="0" dirty="0"/>
              <a:t>2.</a:t>
            </a:r>
            <a:r>
              <a:rPr lang="en-GB" b="0" dirty="0"/>
              <a:t> </a:t>
            </a:r>
            <a:r>
              <a:rPr lang="en-GB" baseline="0" dirty="0"/>
              <a:t>The first one can be done as an example with the class. It is one of the trickier ones. Tell students there are four words in each category, and that the four German ‘J’ words are known to them already.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students may not recognise ‘yodel’.  Give them a definition and context, e.g., yodelling started off as a form of communication between people living in remote mountain locations.  The quick modulations from normal to falsetto (high) voice make the sound carry for long distances.</a:t>
            </a:r>
            <a:br>
              <a:rPr lang="en-GB" baseline="0" dirty="0"/>
            </a:br>
            <a:r>
              <a:rPr lang="en-GB" baseline="0" dirty="0"/>
              <a:t>Click for an image.  Click on the player to hear an example of recreational yodelling from a Stammtisch in Graz, Austria (48 seconds).  Tell students that Stammtisch (lit. regular table) is a general word for a regular (usually weekly) meeting of a group of friends often for the pursuit a particular hobby.</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(with English meanings given in brackets):</a:t>
            </a:r>
            <a:br>
              <a:rPr lang="en-GB" baseline="0" dirty="0"/>
            </a:br>
            <a:r>
              <a:rPr lang="en-GB" baseline="0" dirty="0" err="1"/>
              <a:t>Jacht</a:t>
            </a:r>
            <a:r>
              <a:rPr lang="en-GB" baseline="0" dirty="0"/>
              <a:t> (yacht)</a:t>
            </a:r>
            <a:br>
              <a:rPr lang="en-GB" baseline="0" dirty="0"/>
            </a:br>
            <a:r>
              <a:rPr lang="en-GB" baseline="0" dirty="0"/>
              <a:t>Jeans (jeans)</a:t>
            </a:r>
            <a:br>
              <a:rPr lang="en-GB" baseline="0" dirty="0"/>
            </a:br>
            <a:r>
              <a:rPr lang="en-GB" baseline="0" dirty="0" err="1"/>
              <a:t>ja</a:t>
            </a:r>
            <a:r>
              <a:rPr lang="en-GB" baseline="0" dirty="0"/>
              <a:t> (yes)</a:t>
            </a:r>
            <a:br>
              <a:rPr lang="en-GB" baseline="0" dirty="0"/>
            </a:br>
            <a:r>
              <a:rPr lang="en-GB" baseline="0" dirty="0" err="1"/>
              <a:t>Junge</a:t>
            </a:r>
            <a:r>
              <a:rPr lang="en-GB" baseline="0" dirty="0"/>
              <a:t> (boy)</a:t>
            </a:r>
            <a:br>
              <a:rPr lang="en-GB" baseline="0" dirty="0"/>
            </a:br>
            <a:r>
              <a:rPr lang="en-GB" baseline="0" dirty="0"/>
              <a:t>Jo-Jo (yo-yo)</a:t>
            </a:r>
            <a:br>
              <a:rPr lang="en-GB" baseline="0" dirty="0"/>
            </a:br>
            <a:r>
              <a:rPr lang="en-GB" baseline="0" dirty="0" err="1"/>
              <a:t>Joghurt</a:t>
            </a:r>
            <a:r>
              <a:rPr lang="en-GB" baseline="0" dirty="0"/>
              <a:t> (yoghurt)</a:t>
            </a:r>
            <a:br>
              <a:rPr lang="en-GB" baseline="0" dirty="0"/>
            </a:br>
            <a:r>
              <a:rPr lang="en-GB" baseline="0" dirty="0"/>
              <a:t>Job (job)</a:t>
            </a:r>
            <a:br>
              <a:rPr lang="en-GB" baseline="0" dirty="0"/>
            </a:br>
            <a:r>
              <a:rPr lang="en-GB" baseline="0" dirty="0"/>
              <a:t>Jazz (jazz)</a:t>
            </a:r>
            <a:br>
              <a:rPr lang="en-GB" baseline="0" dirty="0"/>
            </a:br>
            <a:r>
              <a:rPr lang="en-GB" baseline="0" dirty="0" err="1"/>
              <a:t>jeden</a:t>
            </a:r>
            <a:r>
              <a:rPr lang="en-GB" baseline="0" dirty="0"/>
              <a:t> Tag (every day)</a:t>
            </a:r>
            <a:br>
              <a:rPr lang="en-GB" baseline="0" dirty="0"/>
            </a:br>
            <a:r>
              <a:rPr lang="en-GB" baseline="0" dirty="0" err="1"/>
              <a:t>joggen</a:t>
            </a:r>
            <a:r>
              <a:rPr lang="en-GB" baseline="0" dirty="0"/>
              <a:t> (jogging)</a:t>
            </a:r>
            <a:br>
              <a:rPr lang="en-GB" baseline="0" dirty="0"/>
            </a:br>
            <a:r>
              <a:rPr lang="en-GB" baseline="0" dirty="0" err="1"/>
              <a:t>jetzt</a:t>
            </a:r>
            <a:r>
              <a:rPr lang="en-GB" baseline="0" dirty="0"/>
              <a:t>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jodeln</a:t>
            </a:r>
            <a:r>
              <a:rPr lang="en-GB" baseline="0" dirty="0"/>
              <a:t> (yodel)</a:t>
            </a:r>
          </a:p>
          <a:p>
            <a:br>
              <a:rPr lang="en-GB" baseline="0" dirty="0"/>
            </a:br>
            <a:r>
              <a:rPr lang="en-GB" b="1" baseline="0" dirty="0"/>
              <a:t>Word frequency (1 is the most frequent word in German): </a:t>
            </a:r>
            <a:br>
              <a:rPr lang="en-GB" baseline="0" dirty="0"/>
            </a:br>
            <a:r>
              <a:rPr lang="en-GB" b="1" baseline="0" dirty="0" err="1"/>
              <a:t>Jacht</a:t>
            </a:r>
            <a:r>
              <a:rPr lang="en-GB" baseline="0" dirty="0"/>
              <a:t>[</a:t>
            </a:r>
            <a:r>
              <a:rPr kumimoji="0" lang="en-GB" sz="1200" u="none" strike="noStrike" kern="1200" cap="none" spc="0" normalizeH="0" baseline="0" noProof="0" dirty="0">
                <a:ln>
                  <a:noFill/>
                </a:ln>
                <a:solidFill>
                  <a:prstClr val="black"/>
                </a:solidFill>
                <a:effectLst/>
                <a:uLnTx/>
                <a:uFillTx/>
                <a:ea typeface="+mn-ea"/>
                <a:cs typeface="+mn-cs"/>
              </a:rPr>
              <a:t>&gt;4034</a:t>
            </a:r>
            <a:r>
              <a:rPr lang="en-GB" baseline="0" dirty="0"/>
              <a:t>], </a:t>
            </a:r>
            <a:r>
              <a:rPr lang="en-GB" sz="1200" b="1" baseline="0" dirty="0"/>
              <a:t>Jeans </a:t>
            </a:r>
            <a:r>
              <a:rPr lang="en-GB" sz="1200" baseline="0" dirty="0"/>
              <a:t>[4942 (2019 list)]; </a:t>
            </a:r>
            <a:r>
              <a:rPr lang="en-GB" sz="1200" b="1" baseline="0" dirty="0" err="1"/>
              <a:t>ja</a:t>
            </a:r>
            <a:r>
              <a:rPr lang="en-GB" sz="1200" b="0" baseline="0" dirty="0"/>
              <a:t>[</a:t>
            </a:r>
            <a:r>
              <a:rPr kumimoji="0" lang="en-GB" sz="1200" u="none" strike="noStrike" kern="1200" cap="none" spc="0" normalizeH="0" baseline="0" noProof="0" dirty="0">
                <a:ln>
                  <a:noFill/>
                </a:ln>
                <a:solidFill>
                  <a:prstClr val="black"/>
                </a:solidFill>
                <a:effectLst/>
                <a:uLnTx/>
                <a:uFillTx/>
                <a:ea typeface="+mn-ea"/>
                <a:cs typeface="+mn-cs"/>
              </a:rPr>
              <a:t>27</a:t>
            </a:r>
            <a:r>
              <a:rPr lang="en-GB" sz="1200" b="0" baseline="0" dirty="0"/>
              <a:t>]; </a:t>
            </a:r>
            <a:r>
              <a:rPr lang="en-GB" sz="1200" b="1" baseline="0" dirty="0" err="1"/>
              <a:t>Junge</a:t>
            </a:r>
            <a:r>
              <a:rPr lang="en-GB" sz="1200" b="0" baseline="0" dirty="0"/>
              <a:t> [</a:t>
            </a:r>
            <a:r>
              <a:rPr kumimoji="0" lang="en-GB" sz="1200" u="none" strike="noStrike" kern="1200" cap="none" spc="0" normalizeH="0" baseline="0" noProof="0" dirty="0">
                <a:ln>
                  <a:noFill/>
                </a:ln>
                <a:solidFill>
                  <a:prstClr val="black"/>
                </a:solidFill>
                <a:effectLst/>
                <a:uLnTx/>
                <a:uFillTx/>
                <a:ea typeface="+mn-ea"/>
                <a:cs typeface="+mn-cs"/>
              </a:rPr>
              <a:t>630</a:t>
            </a:r>
            <a:r>
              <a:rPr lang="en-GB" sz="1200" b="0" baseline="0" dirty="0"/>
              <a:t>]; </a:t>
            </a:r>
            <a:r>
              <a:rPr lang="en-GB" sz="1200" b="1" baseline="0" dirty="0"/>
              <a:t>Jo-Jo</a:t>
            </a:r>
            <a:r>
              <a:rPr lang="en-GB" sz="1200" b="0" baseline="0" dirty="0"/>
              <a:t> [</a:t>
            </a:r>
            <a:r>
              <a:rPr kumimoji="0" lang="en-GB" sz="1200" u="none" strike="noStrike" kern="1200" cap="none" spc="0" normalizeH="0" baseline="0" noProof="0" dirty="0">
                <a:ln>
                  <a:noFill/>
                </a:ln>
                <a:solidFill>
                  <a:prstClr val="black"/>
                </a:solidFill>
                <a:effectLst/>
                <a:uLnTx/>
                <a:uFillTx/>
                <a:ea typeface="+mn-ea"/>
                <a:cs typeface="+mn-cs"/>
              </a:rPr>
              <a:t>&gt;4034</a:t>
            </a:r>
            <a:r>
              <a:rPr lang="en-GB" sz="1200" b="0" baseline="0" dirty="0"/>
              <a:t>]; </a:t>
            </a:r>
            <a:r>
              <a:rPr lang="en-GB" sz="1200" b="1" baseline="0" dirty="0" err="1"/>
              <a:t>Joghurt</a:t>
            </a:r>
            <a:r>
              <a:rPr lang="en-GB" sz="1200" b="1" baseline="0" dirty="0"/>
              <a:t> </a:t>
            </a:r>
            <a:r>
              <a:rPr lang="en-GB" sz="1200" baseline="0" dirty="0"/>
              <a:t>[&gt;4034];</a:t>
            </a:r>
            <a:r>
              <a:rPr lang="en-GB" baseline="0" dirty="0"/>
              <a:t> </a:t>
            </a:r>
            <a:r>
              <a:rPr kumimoji="0" lang="en-GB" sz="1200" u="none" strike="noStrike" kern="1200" cap="none" spc="0" normalizeH="0" baseline="0" noProof="0" dirty="0">
                <a:ln>
                  <a:noFill/>
                </a:ln>
                <a:solidFill>
                  <a:prstClr val="black"/>
                </a:solidFill>
                <a:effectLst/>
                <a:uLnTx/>
                <a:uFillTx/>
                <a:ea typeface="+mn-ea"/>
                <a:cs typeface="+mn-cs"/>
              </a:rPr>
              <a:t>Job [1090]; Jazz [3467]; </a:t>
            </a:r>
            <a:r>
              <a:rPr kumimoji="0" lang="en-GB" sz="1200" u="none" strike="noStrike" kern="1200" cap="none" spc="0" normalizeH="0" baseline="0" noProof="0" dirty="0" err="1">
                <a:ln>
                  <a:noFill/>
                </a:ln>
                <a:solidFill>
                  <a:prstClr val="black"/>
                </a:solidFill>
                <a:effectLst/>
                <a:uLnTx/>
                <a:uFillTx/>
                <a:ea typeface="+mn-ea"/>
                <a:cs typeface="+mn-cs"/>
              </a:rPr>
              <a:t>jeden</a:t>
            </a:r>
            <a:r>
              <a:rPr kumimoji="0" lang="en-GB" sz="1200" u="none" strike="noStrike" kern="1200" cap="none" spc="0" normalizeH="0" baseline="0" noProof="0" dirty="0">
                <a:ln>
                  <a:noFill/>
                </a:ln>
                <a:solidFill>
                  <a:prstClr val="black"/>
                </a:solidFill>
                <a:effectLst/>
                <a:uLnTx/>
                <a:uFillTx/>
                <a:ea typeface="+mn-ea"/>
                <a:cs typeface="+mn-cs"/>
              </a:rPr>
              <a:t> Tag[88/108]; </a:t>
            </a:r>
            <a:r>
              <a:rPr lang="en-GB" sz="1200" b="1" baseline="0" dirty="0" err="1"/>
              <a:t>joggen</a:t>
            </a:r>
            <a:r>
              <a:rPr lang="en-GB" sz="1200" b="1" baseline="0" dirty="0"/>
              <a:t> </a:t>
            </a:r>
            <a:r>
              <a:rPr lang="en-GB" sz="1200" b="0" baseline="0" dirty="0"/>
              <a:t>[&gt;4034]; </a:t>
            </a:r>
            <a:r>
              <a:rPr lang="en-GB" sz="1200" b="1" baseline="0" dirty="0" err="1"/>
              <a:t>jetzt</a:t>
            </a:r>
            <a:r>
              <a:rPr lang="en-GB" sz="1200" b="1" baseline="0" dirty="0"/>
              <a:t> </a:t>
            </a:r>
            <a:r>
              <a:rPr lang="en-GB" sz="1200" baseline="0" dirty="0"/>
              <a:t>[62] </a:t>
            </a:r>
            <a:r>
              <a:rPr lang="en-GB" sz="1200" b="1" baseline="0" dirty="0" err="1"/>
              <a:t>jodeln</a:t>
            </a:r>
            <a:r>
              <a:rPr lang="en-GB" sz="1200" b="1" baseline="0" dirty="0"/>
              <a:t> </a:t>
            </a:r>
            <a:r>
              <a:rPr lang="en-GB" sz="1200" baseline="0" dirty="0"/>
              <a:t>[&gt;4034]</a:t>
            </a:r>
            <a:br>
              <a:rPr lang="en-GB" sz="1200"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514207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7298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US" b="0" dirty="0"/>
              <a:t>to revise the different ways [j] and [y] can be pronounced.</a:t>
            </a:r>
            <a:br>
              <a:rPr lang="en-GB" dirty="0"/>
            </a:br>
            <a:br>
              <a:rPr lang="en-GB" dirty="0"/>
            </a:br>
            <a:r>
              <a:rPr lang="en-GB" b="1" dirty="0"/>
              <a:t>Procedure:</a:t>
            </a:r>
            <a:br>
              <a:rPr lang="en-GB" dirty="0"/>
            </a:br>
            <a:r>
              <a:rPr lang="en-GB" dirty="0"/>
              <a:t>1. </a:t>
            </a:r>
            <a:r>
              <a:rPr lang="en-US" b="0" dirty="0"/>
              <a:t>Students write 1-6 and choose which book topic (A-C) is the odd one out in each set, based on the pronunciation of the letters in bold.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b="0" dirty="0"/>
              <a:t>Students say the words to each other in pairs to check their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b="0" dirty="0"/>
              <a:t>Click to reveal the answers, eliciting the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Ensure the English meanings of the words are understood.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Yoga [&gt;5009] </a:t>
            </a:r>
            <a:r>
              <a:rPr lang="en-GB" baseline="0" dirty="0" err="1"/>
              <a:t>Joggen</a:t>
            </a:r>
            <a:r>
              <a:rPr lang="en-GB" baseline="0" dirty="0"/>
              <a:t> [&gt;5009] </a:t>
            </a:r>
            <a:r>
              <a:rPr lang="en-GB" baseline="0" dirty="0" err="1"/>
              <a:t>Joghurt</a:t>
            </a:r>
            <a:r>
              <a:rPr lang="en-GB" baseline="0" dirty="0"/>
              <a:t> [&gt;5009] Jazz [&gt;5009] Pyjama [&gt;5009]  Yucca [&gt;5000] </a:t>
            </a:r>
            <a:r>
              <a:rPr lang="en-GB" baseline="0" dirty="0" err="1"/>
              <a:t>Jacht</a:t>
            </a:r>
            <a:r>
              <a:rPr lang="en-GB" baseline="0" dirty="0"/>
              <a:t> [&gt;5009] Baby [2297] </a:t>
            </a:r>
            <a:r>
              <a:rPr lang="en-GB" baseline="0" dirty="0" err="1"/>
              <a:t>Hymne</a:t>
            </a:r>
            <a:r>
              <a:rPr lang="en-GB" baseline="0" dirty="0"/>
              <a:t> [&gt;5009] Jeans [4942] </a:t>
            </a:r>
            <a:r>
              <a:rPr lang="en-GB" b="0" baseline="0" dirty="0" err="1"/>
              <a:t>jubeln</a:t>
            </a:r>
            <a:r>
              <a:rPr lang="en-GB" b="0" baseline="0" dirty="0"/>
              <a:t> </a:t>
            </a:r>
            <a:r>
              <a:rPr lang="en-GB" baseline="0" dirty="0"/>
              <a:t>[&gt;5009]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9339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[j]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ja</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yes by nodding your head quickly twice, as you say ‘</a:t>
            </a:r>
            <a:r>
              <a:rPr lang="en-GB" baseline="0" dirty="0" err="1"/>
              <a:t>ja</a:t>
            </a:r>
            <a:r>
              <a:rPr lang="en-GB" baseline="0" dirty="0"/>
              <a:t>’</a:t>
            </a:r>
            <a:r>
              <a:rPr lang="en-GB" b="0"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[j] </a:t>
            </a:r>
            <a:r>
              <a:rPr lang="en-GB" baseline="0" dirty="0"/>
              <a:t>sound, pronouncing </a:t>
            </a:r>
            <a:r>
              <a:rPr lang="en-GB" b="0" baseline="0" dirty="0"/>
              <a:t>”</a:t>
            </a:r>
            <a:r>
              <a:rPr lang="en-GB" b="1" baseline="0" dirty="0" err="1"/>
              <a:t>ja</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ja</a:t>
            </a:r>
            <a:r>
              <a:rPr lang="en-GB" sz="1200" b="0" baseline="0" dirty="0"/>
              <a:t> [27]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566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3302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19502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[j] </a:t>
            </a:r>
            <a:r>
              <a:rPr lang="en-GB" baseline="0" dirty="0"/>
              <a:t>and then the </a:t>
            </a:r>
            <a:r>
              <a:rPr lang="en-GB" b="1" baseline="0" dirty="0"/>
              <a:t>source</a:t>
            </a:r>
            <a:r>
              <a:rPr lang="en-GB" baseline="0" dirty="0"/>
              <a:t> word again ‘</a:t>
            </a:r>
            <a:r>
              <a:rPr lang="en-GB" b="1" baseline="0" dirty="0" err="1"/>
              <a:t>ja</a:t>
            </a:r>
            <a:r>
              <a:rPr lang="en-GB" b="1" baseline="0" dirty="0"/>
              <a: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ja</a:t>
            </a:r>
            <a:r>
              <a:rPr lang="en-GB" sz="1200" b="0" baseline="0" dirty="0"/>
              <a:t> [27</a:t>
            </a:r>
            <a:r>
              <a:rPr lang="en-GB" sz="1200" baseline="0" dirty="0"/>
              <a:t>]; </a:t>
            </a:r>
            <a:r>
              <a:rPr lang="en-GB" sz="1200" b="1" baseline="0" dirty="0" err="1"/>
              <a:t>Junge</a:t>
            </a:r>
            <a:r>
              <a:rPr lang="en-GB" sz="1200" b="1" baseline="0" dirty="0"/>
              <a:t> </a:t>
            </a:r>
            <a:r>
              <a:rPr lang="en-GB" sz="1200" b="0" baseline="0" dirty="0"/>
              <a:t>[630] </a:t>
            </a:r>
            <a:r>
              <a:rPr lang="en-GB" sz="1200" b="1" baseline="0" dirty="0" err="1"/>
              <a:t>Jahr</a:t>
            </a:r>
            <a:r>
              <a:rPr lang="en-GB" sz="1200" b="1" baseline="0" dirty="0"/>
              <a:t> </a:t>
            </a:r>
            <a:r>
              <a:rPr lang="en-GB" sz="1200" baseline="0" dirty="0"/>
              <a:t>[51]; </a:t>
            </a:r>
            <a:r>
              <a:rPr lang="en-GB" sz="1200" b="1" baseline="0" dirty="0" err="1"/>
              <a:t>jemand</a:t>
            </a:r>
            <a:r>
              <a:rPr lang="en-GB" sz="1200" b="1" baseline="0" dirty="0"/>
              <a:t> </a:t>
            </a:r>
            <a:r>
              <a:rPr lang="en-GB" sz="1200" baseline="0" dirty="0"/>
              <a:t>[397]; </a:t>
            </a:r>
            <a:r>
              <a:rPr lang="en-GB" sz="1200" b="1" baseline="0" dirty="0" err="1"/>
              <a:t>jetzt</a:t>
            </a:r>
            <a:r>
              <a:rPr lang="en-GB" sz="1200" b="1" baseline="0" dirty="0"/>
              <a:t> </a:t>
            </a:r>
            <a:r>
              <a:rPr lang="en-GB" sz="1200" baseline="0" dirty="0"/>
              <a:t>[62]; </a:t>
            </a:r>
            <a:r>
              <a:rPr lang="en-GB" sz="1200" b="1" baseline="0" dirty="0" err="1"/>
              <a:t>jung</a:t>
            </a:r>
            <a:r>
              <a:rPr lang="en-GB" sz="1200" b="1" baseline="0" dirty="0"/>
              <a:t> </a:t>
            </a:r>
            <a:r>
              <a:rPr lang="en-GB" sz="1200" baseline="0" dirty="0"/>
              <a:t>[184].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377880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88613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72278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focus on the pronunciation of </a:t>
            </a:r>
            <a:r>
              <a:rPr lang="en-GB" b="1" baseline="0" dirty="0"/>
              <a:t>[j] </a:t>
            </a:r>
            <a:r>
              <a:rPr lang="en-GB" b="0" baseline="0" dirty="0"/>
              <a:t>in German words of foreign origin.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There is a less challenging version of this task, with picture prompts,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dirty="0"/>
              <a:t> In this exercise,</a:t>
            </a:r>
            <a:r>
              <a:rPr lang="en-GB" baseline="0" dirty="0"/>
              <a:t> students listen and organise the words they hear into the three categories.  Sometimes students will need to write them down and read them before they can decide where to place them, so encourage them to do this.  </a:t>
            </a:r>
            <a:br>
              <a:rPr lang="en-GB" baseline="0" dirty="0"/>
            </a:br>
            <a:r>
              <a:rPr lang="en-GB" baseline="0" dirty="0"/>
              <a:t>2.</a:t>
            </a:r>
            <a:r>
              <a:rPr lang="en-GB" b="0" dirty="0"/>
              <a:t> </a:t>
            </a:r>
            <a:r>
              <a:rPr lang="en-GB" baseline="0" dirty="0"/>
              <a:t>The first one can be done as an example with the class. It is one of the trickier ones. Tell students there are four words in each category, and that the four German ‘J’ words are known to them already.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students may not recognise ‘yodel’.  Give them a definition and context, e.g., yodelling started off as a form of communication between people living in remote mountain locations.  The quick modulations from normal to falsetto (high) voice make the sound carry for long distances.</a:t>
            </a:r>
            <a:br>
              <a:rPr lang="en-GB" baseline="0" dirty="0"/>
            </a:br>
            <a:r>
              <a:rPr lang="en-GB" baseline="0" dirty="0"/>
              <a:t>Click for an image.  Click on the player to hear an example of recreational yodelling from a Stammtisch in Graz, Austria (48 seconds).  Tell students that Stammtisch (lit. regular table) is a general word for a regular (usually weekly) meeting of a group of friends often for the pursuit a particular hobby.</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(with English meanings given in brackets):</a:t>
            </a:r>
            <a:br>
              <a:rPr lang="en-GB" baseline="0" dirty="0"/>
            </a:br>
            <a:r>
              <a:rPr lang="en-GB" baseline="0" dirty="0" err="1"/>
              <a:t>Jacht</a:t>
            </a:r>
            <a:r>
              <a:rPr lang="en-GB" baseline="0" dirty="0"/>
              <a:t> (yacht)</a:t>
            </a:r>
            <a:br>
              <a:rPr lang="en-GB" baseline="0" dirty="0"/>
            </a:br>
            <a:r>
              <a:rPr lang="en-GB" baseline="0" dirty="0"/>
              <a:t>Jeans (jeans)</a:t>
            </a:r>
            <a:br>
              <a:rPr lang="en-GB" baseline="0" dirty="0"/>
            </a:br>
            <a:r>
              <a:rPr lang="en-GB" baseline="0" dirty="0" err="1"/>
              <a:t>ja</a:t>
            </a:r>
            <a:r>
              <a:rPr lang="en-GB" baseline="0" dirty="0"/>
              <a:t> (yes)</a:t>
            </a:r>
            <a:br>
              <a:rPr lang="en-GB" baseline="0" dirty="0"/>
            </a:br>
            <a:r>
              <a:rPr lang="en-GB" baseline="0" dirty="0" err="1"/>
              <a:t>Junge</a:t>
            </a:r>
            <a:r>
              <a:rPr lang="en-GB" baseline="0" dirty="0"/>
              <a:t> (boy)</a:t>
            </a:r>
            <a:br>
              <a:rPr lang="en-GB" baseline="0" dirty="0"/>
            </a:br>
            <a:r>
              <a:rPr lang="en-GB" baseline="0" dirty="0"/>
              <a:t>Jo-Jo (yo-yo)</a:t>
            </a:r>
            <a:br>
              <a:rPr lang="en-GB" baseline="0" dirty="0"/>
            </a:br>
            <a:r>
              <a:rPr lang="en-GB" baseline="0" dirty="0" err="1"/>
              <a:t>Joghurt</a:t>
            </a:r>
            <a:r>
              <a:rPr lang="en-GB" baseline="0" dirty="0"/>
              <a:t> (yoghurt)</a:t>
            </a:r>
            <a:br>
              <a:rPr lang="en-GB" baseline="0" dirty="0"/>
            </a:br>
            <a:r>
              <a:rPr lang="en-GB" baseline="0" dirty="0"/>
              <a:t>Job (job)</a:t>
            </a:r>
            <a:br>
              <a:rPr lang="en-GB" baseline="0" dirty="0"/>
            </a:br>
            <a:r>
              <a:rPr lang="en-GB" baseline="0" dirty="0"/>
              <a:t>Jazz (jazz)</a:t>
            </a:r>
            <a:br>
              <a:rPr lang="en-GB" baseline="0" dirty="0"/>
            </a:br>
            <a:r>
              <a:rPr lang="en-GB" baseline="0" dirty="0" err="1"/>
              <a:t>jeden</a:t>
            </a:r>
            <a:r>
              <a:rPr lang="en-GB" baseline="0" dirty="0"/>
              <a:t> Tag (every day)</a:t>
            </a:r>
            <a:br>
              <a:rPr lang="en-GB" baseline="0" dirty="0"/>
            </a:br>
            <a:r>
              <a:rPr lang="en-GB" baseline="0" dirty="0" err="1"/>
              <a:t>joggen</a:t>
            </a:r>
            <a:r>
              <a:rPr lang="en-GB" baseline="0" dirty="0"/>
              <a:t> (jogging)</a:t>
            </a:r>
            <a:br>
              <a:rPr lang="en-GB" baseline="0" dirty="0"/>
            </a:br>
            <a:r>
              <a:rPr lang="en-GB" baseline="0" dirty="0" err="1"/>
              <a:t>jetzt</a:t>
            </a:r>
            <a:r>
              <a:rPr lang="en-GB" baseline="0" dirty="0"/>
              <a:t>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jodeln</a:t>
            </a:r>
            <a:r>
              <a:rPr lang="en-GB" baseline="0" dirty="0"/>
              <a:t> (yodel)</a:t>
            </a:r>
          </a:p>
          <a:p>
            <a:br>
              <a:rPr lang="en-GB" baseline="0" dirty="0"/>
            </a:br>
            <a:r>
              <a:rPr lang="en-GB" b="1" baseline="0" dirty="0"/>
              <a:t>Word frequency (1 is the most frequent word in German): </a:t>
            </a:r>
            <a:br>
              <a:rPr lang="en-GB" baseline="0" dirty="0"/>
            </a:br>
            <a:r>
              <a:rPr lang="en-GB" b="1" baseline="0" dirty="0" err="1"/>
              <a:t>Jacht</a:t>
            </a:r>
            <a:r>
              <a:rPr lang="en-GB" baseline="0" dirty="0"/>
              <a:t>[</a:t>
            </a:r>
            <a:r>
              <a:rPr kumimoji="0" lang="en-GB" sz="1200" u="none" strike="noStrike" kern="1200" cap="none" spc="0" normalizeH="0" baseline="0" noProof="0" dirty="0">
                <a:ln>
                  <a:noFill/>
                </a:ln>
                <a:solidFill>
                  <a:prstClr val="black"/>
                </a:solidFill>
                <a:effectLst/>
                <a:uLnTx/>
                <a:uFillTx/>
                <a:ea typeface="+mn-ea"/>
                <a:cs typeface="+mn-cs"/>
              </a:rPr>
              <a:t>&gt;4034</a:t>
            </a:r>
            <a:r>
              <a:rPr lang="en-GB" baseline="0" dirty="0"/>
              <a:t>], </a:t>
            </a:r>
            <a:r>
              <a:rPr lang="en-GB" sz="1200" b="1" baseline="0" dirty="0"/>
              <a:t>Jeans </a:t>
            </a:r>
            <a:r>
              <a:rPr lang="en-GB" sz="1200" baseline="0" dirty="0"/>
              <a:t>[4942 (2019 list)]; </a:t>
            </a:r>
            <a:r>
              <a:rPr lang="en-GB" sz="1200" b="1" baseline="0" dirty="0" err="1"/>
              <a:t>ja</a:t>
            </a:r>
            <a:r>
              <a:rPr lang="en-GB" sz="1200" b="0" baseline="0" dirty="0"/>
              <a:t>[</a:t>
            </a:r>
            <a:r>
              <a:rPr kumimoji="0" lang="en-GB" sz="1200" u="none" strike="noStrike" kern="1200" cap="none" spc="0" normalizeH="0" baseline="0" noProof="0" dirty="0">
                <a:ln>
                  <a:noFill/>
                </a:ln>
                <a:solidFill>
                  <a:prstClr val="black"/>
                </a:solidFill>
                <a:effectLst/>
                <a:uLnTx/>
                <a:uFillTx/>
                <a:ea typeface="+mn-ea"/>
                <a:cs typeface="+mn-cs"/>
              </a:rPr>
              <a:t>27</a:t>
            </a:r>
            <a:r>
              <a:rPr lang="en-GB" sz="1200" b="0" baseline="0" dirty="0"/>
              <a:t>]; </a:t>
            </a:r>
            <a:r>
              <a:rPr lang="en-GB" sz="1200" b="1" baseline="0" dirty="0" err="1"/>
              <a:t>Junge</a:t>
            </a:r>
            <a:r>
              <a:rPr lang="en-GB" sz="1200" b="0" baseline="0" dirty="0"/>
              <a:t> [</a:t>
            </a:r>
            <a:r>
              <a:rPr kumimoji="0" lang="en-GB" sz="1200" u="none" strike="noStrike" kern="1200" cap="none" spc="0" normalizeH="0" baseline="0" noProof="0" dirty="0">
                <a:ln>
                  <a:noFill/>
                </a:ln>
                <a:solidFill>
                  <a:prstClr val="black"/>
                </a:solidFill>
                <a:effectLst/>
                <a:uLnTx/>
                <a:uFillTx/>
                <a:ea typeface="+mn-ea"/>
                <a:cs typeface="+mn-cs"/>
              </a:rPr>
              <a:t>630</a:t>
            </a:r>
            <a:r>
              <a:rPr lang="en-GB" sz="1200" b="0" baseline="0" dirty="0"/>
              <a:t>]; </a:t>
            </a:r>
            <a:r>
              <a:rPr lang="en-GB" sz="1200" b="1" baseline="0" dirty="0"/>
              <a:t>Jo-Jo</a:t>
            </a:r>
            <a:r>
              <a:rPr lang="en-GB" sz="1200" b="0" baseline="0" dirty="0"/>
              <a:t> [</a:t>
            </a:r>
            <a:r>
              <a:rPr kumimoji="0" lang="en-GB" sz="1200" u="none" strike="noStrike" kern="1200" cap="none" spc="0" normalizeH="0" baseline="0" noProof="0" dirty="0">
                <a:ln>
                  <a:noFill/>
                </a:ln>
                <a:solidFill>
                  <a:prstClr val="black"/>
                </a:solidFill>
                <a:effectLst/>
                <a:uLnTx/>
                <a:uFillTx/>
                <a:ea typeface="+mn-ea"/>
                <a:cs typeface="+mn-cs"/>
              </a:rPr>
              <a:t>&gt;4034</a:t>
            </a:r>
            <a:r>
              <a:rPr lang="en-GB" sz="1200" b="0" baseline="0" dirty="0"/>
              <a:t>]; </a:t>
            </a:r>
            <a:r>
              <a:rPr lang="en-GB" sz="1200" b="1" baseline="0" dirty="0" err="1"/>
              <a:t>Joghurt</a:t>
            </a:r>
            <a:r>
              <a:rPr lang="en-GB" sz="1200" b="1" baseline="0" dirty="0"/>
              <a:t> </a:t>
            </a:r>
            <a:r>
              <a:rPr lang="en-GB" sz="1200" baseline="0" dirty="0"/>
              <a:t>[&gt;4034];</a:t>
            </a:r>
            <a:r>
              <a:rPr lang="en-GB" baseline="0" dirty="0"/>
              <a:t> </a:t>
            </a:r>
            <a:r>
              <a:rPr kumimoji="0" lang="en-GB" sz="1200" u="none" strike="noStrike" kern="1200" cap="none" spc="0" normalizeH="0" baseline="0" noProof="0" dirty="0">
                <a:ln>
                  <a:noFill/>
                </a:ln>
                <a:solidFill>
                  <a:prstClr val="black"/>
                </a:solidFill>
                <a:effectLst/>
                <a:uLnTx/>
                <a:uFillTx/>
                <a:ea typeface="+mn-ea"/>
                <a:cs typeface="+mn-cs"/>
              </a:rPr>
              <a:t>Job [1090]; Jazz [3467]; </a:t>
            </a:r>
            <a:r>
              <a:rPr kumimoji="0" lang="en-GB" sz="1200" u="none" strike="noStrike" kern="1200" cap="none" spc="0" normalizeH="0" baseline="0" noProof="0" dirty="0" err="1">
                <a:ln>
                  <a:noFill/>
                </a:ln>
                <a:solidFill>
                  <a:prstClr val="black"/>
                </a:solidFill>
                <a:effectLst/>
                <a:uLnTx/>
                <a:uFillTx/>
                <a:ea typeface="+mn-ea"/>
                <a:cs typeface="+mn-cs"/>
              </a:rPr>
              <a:t>jeden</a:t>
            </a:r>
            <a:r>
              <a:rPr kumimoji="0" lang="en-GB" sz="1200" u="none" strike="noStrike" kern="1200" cap="none" spc="0" normalizeH="0" baseline="0" noProof="0" dirty="0">
                <a:ln>
                  <a:noFill/>
                </a:ln>
                <a:solidFill>
                  <a:prstClr val="black"/>
                </a:solidFill>
                <a:effectLst/>
                <a:uLnTx/>
                <a:uFillTx/>
                <a:ea typeface="+mn-ea"/>
                <a:cs typeface="+mn-cs"/>
              </a:rPr>
              <a:t> Tag[88/108]; </a:t>
            </a:r>
            <a:r>
              <a:rPr lang="en-GB" sz="1200" b="1" baseline="0" dirty="0" err="1"/>
              <a:t>joggen</a:t>
            </a:r>
            <a:r>
              <a:rPr lang="en-GB" sz="1200" b="1" baseline="0" dirty="0"/>
              <a:t> </a:t>
            </a:r>
            <a:r>
              <a:rPr lang="en-GB" sz="1200" b="0" baseline="0" dirty="0"/>
              <a:t>[&gt;4034]; </a:t>
            </a:r>
            <a:r>
              <a:rPr lang="en-GB" sz="1200" b="1" baseline="0" dirty="0" err="1"/>
              <a:t>jetzt</a:t>
            </a:r>
            <a:r>
              <a:rPr lang="en-GB" sz="1200" b="1" baseline="0" dirty="0"/>
              <a:t> </a:t>
            </a:r>
            <a:r>
              <a:rPr lang="en-GB" sz="1200" baseline="0" dirty="0"/>
              <a:t>[62] </a:t>
            </a:r>
            <a:r>
              <a:rPr lang="en-GB" sz="1200" b="1" baseline="0" dirty="0" err="1"/>
              <a:t>jodeln</a:t>
            </a:r>
            <a:r>
              <a:rPr lang="en-GB" sz="1200" b="1" baseline="0" dirty="0"/>
              <a:t> </a:t>
            </a:r>
            <a:r>
              <a:rPr lang="en-GB" sz="1200" baseline="0" dirty="0"/>
              <a:t>[&gt;4034]</a:t>
            </a:r>
            <a:br>
              <a:rPr lang="en-GB" sz="1200"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85308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F66C-4546-422B-A767-ED881641ED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0F87A6-7284-43BD-80E7-9A631081C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8C40DD-C910-41E3-B42E-BD45AF351B35}"/>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5" name="Footer Placeholder 4">
            <a:extLst>
              <a:ext uri="{FF2B5EF4-FFF2-40B4-BE49-F238E27FC236}">
                <a16:creationId xmlns:a16="http://schemas.microsoft.com/office/drawing/2014/main" id="{73D75035-BF94-4D72-9870-771E782D55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0CAD47-7C7A-4D30-BD7B-B73EF2DE85C7}"/>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208514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47FF-D7C0-409C-B818-EB2F0B2F99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B0F14B-E9C7-4E09-ABA7-8B3A78362B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C66821-BBBC-4407-B9C8-6C4D85F4810D}"/>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5" name="Footer Placeholder 4">
            <a:extLst>
              <a:ext uri="{FF2B5EF4-FFF2-40B4-BE49-F238E27FC236}">
                <a16:creationId xmlns:a16="http://schemas.microsoft.com/office/drawing/2014/main" id="{FF7BA737-833F-4A62-A812-8085EFCEF8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CA7EA7-BFEE-4E72-B652-13A7BD59DE1A}"/>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63112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0AB0F-0356-4D4A-846C-8F6B7AF91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83EAF0-0242-4FE8-BB0C-788574C15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66D401-3517-428B-9E55-8424B901D7DB}"/>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5" name="Footer Placeholder 4">
            <a:extLst>
              <a:ext uri="{FF2B5EF4-FFF2-40B4-BE49-F238E27FC236}">
                <a16:creationId xmlns:a16="http://schemas.microsoft.com/office/drawing/2014/main" id="{4ACA647A-1384-46EC-800F-C20FB1558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A3AC17-F685-44F4-86CB-89672E149D56}"/>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3407004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11310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450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327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056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6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27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39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9982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C5880-6E66-49D1-AB1F-DD9E133BB5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AD36A-12AB-42D3-AB3F-681EE6197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E13C68-FFE4-40FA-9627-207A0463C215}"/>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5" name="Footer Placeholder 4">
            <a:extLst>
              <a:ext uri="{FF2B5EF4-FFF2-40B4-BE49-F238E27FC236}">
                <a16:creationId xmlns:a16="http://schemas.microsoft.com/office/drawing/2014/main" id="{66ADDB67-105A-4746-A29F-712F937F8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256D37-08EC-4977-A8A2-A219315506F9}"/>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384937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833993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5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1339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289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8978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732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8186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013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537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736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13CE-B8BC-42CB-8290-B1E7B1F5D3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74FF3A-DEB7-4D5A-B2D6-0500D44CB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9691D-C1DB-413B-81C8-772C9BC0422E}"/>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5" name="Footer Placeholder 4">
            <a:extLst>
              <a:ext uri="{FF2B5EF4-FFF2-40B4-BE49-F238E27FC236}">
                <a16:creationId xmlns:a16="http://schemas.microsoft.com/office/drawing/2014/main" id="{E4551D2B-F343-46E8-9582-261BD2113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594AA-1E69-498C-ABDF-B64DBADAE921}"/>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3996296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68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04737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37273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8270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3438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5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2620-BEE6-40DD-BB07-CB8AB5084A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4254D9-9545-4032-8200-960E5D9E28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DD56E8-7E07-4B99-9461-C9C3EFD620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D1CD35-FEF7-41E1-BB76-310FF5B9F2F4}"/>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6" name="Footer Placeholder 5">
            <a:extLst>
              <a:ext uri="{FF2B5EF4-FFF2-40B4-BE49-F238E27FC236}">
                <a16:creationId xmlns:a16="http://schemas.microsoft.com/office/drawing/2014/main" id="{F45F64B9-6F58-4728-BCCE-170A58BED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63FE16-D355-4D26-8CEF-7A614A345AD5}"/>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62949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3F04-4363-4436-A822-BA32C72E77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A9543F-B8F6-4722-B397-9EDAFE6CB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38AAAF-6D34-43B5-B628-1E4D8BB69F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91410A-E3E0-476A-97E8-A7C9C1AB1C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55A97-3885-4F7C-8470-723E1A0EF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076465-56B1-41AF-AD3B-FBDFDEE5FE38}"/>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8" name="Footer Placeholder 7">
            <a:extLst>
              <a:ext uri="{FF2B5EF4-FFF2-40B4-BE49-F238E27FC236}">
                <a16:creationId xmlns:a16="http://schemas.microsoft.com/office/drawing/2014/main" id="{4ED1E2D4-991C-4707-A55C-1063EA29CE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9C0AA0-4ED7-4316-9999-3AC2559B8919}"/>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47067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4F02-A74F-4F87-BDD1-B4D76766AA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CC8402-C11D-4867-8BA5-3DABDC62CE2E}"/>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4" name="Footer Placeholder 3">
            <a:extLst>
              <a:ext uri="{FF2B5EF4-FFF2-40B4-BE49-F238E27FC236}">
                <a16:creationId xmlns:a16="http://schemas.microsoft.com/office/drawing/2014/main" id="{E6E4E2D0-308B-4B3A-B6D3-9A31C02E8D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A7A253-34DE-4A99-BCF4-321BDDE65703}"/>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22340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6F02C-9C93-4BB9-B5F6-5FEB05BF7956}"/>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3" name="Footer Placeholder 2">
            <a:extLst>
              <a:ext uri="{FF2B5EF4-FFF2-40B4-BE49-F238E27FC236}">
                <a16:creationId xmlns:a16="http://schemas.microsoft.com/office/drawing/2014/main" id="{31D61FC0-E86D-48DE-B5A6-0B13285A89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F8251A-96CC-4EDD-ABAD-81B81F278657}"/>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71851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B373-0839-45E5-B99F-87A28E000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C5E3D5-532C-4EA5-9F3A-BA0D9D315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A67D26-33FD-43E0-8EB8-7B298A587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2E644-DBFE-46D0-BCDF-934CDC70E6B9}"/>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6" name="Footer Placeholder 5">
            <a:extLst>
              <a:ext uri="{FF2B5EF4-FFF2-40B4-BE49-F238E27FC236}">
                <a16:creationId xmlns:a16="http://schemas.microsoft.com/office/drawing/2014/main" id="{B735CB12-DAAC-4AAF-A927-1666F1D201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D0121E-EFFC-43BB-933C-1BD15D531751}"/>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93644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35D6-07D1-4410-B588-FEB5991E7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4109DB-F36C-4B52-8772-A950AD33F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E1DBC8-8ECE-497E-9B83-DD7A7B04F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B5062-55BE-428C-9912-ACB50BCE24D6}"/>
              </a:ext>
            </a:extLst>
          </p:cNvPr>
          <p:cNvSpPr>
            <a:spLocks noGrp="1"/>
          </p:cNvSpPr>
          <p:nvPr>
            <p:ph type="dt" sz="half" idx="10"/>
          </p:nvPr>
        </p:nvSpPr>
        <p:spPr/>
        <p:txBody>
          <a:bodyPr/>
          <a:lstStyle/>
          <a:p>
            <a:fld id="{E9D1D910-AE42-4B89-BE6C-8A053F3084A7}" type="datetimeFigureOut">
              <a:rPr lang="en-GB" smtClean="0"/>
              <a:t>15/07/2022</a:t>
            </a:fld>
            <a:endParaRPr lang="en-GB"/>
          </a:p>
        </p:txBody>
      </p:sp>
      <p:sp>
        <p:nvSpPr>
          <p:cNvPr id="6" name="Footer Placeholder 5">
            <a:extLst>
              <a:ext uri="{FF2B5EF4-FFF2-40B4-BE49-F238E27FC236}">
                <a16:creationId xmlns:a16="http://schemas.microsoft.com/office/drawing/2014/main" id="{DAC630BA-6B94-46BB-AA00-61125C1B9B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AA86A3-6F60-4C72-8EEE-B64E0CBE66DC}"/>
              </a:ext>
            </a:extLst>
          </p:cNvPr>
          <p:cNvSpPr>
            <a:spLocks noGrp="1"/>
          </p:cNvSpPr>
          <p:nvPr>
            <p:ph type="sldNum" sz="quarter" idx="12"/>
          </p:nvPr>
        </p:nvSpPr>
        <p:spPr/>
        <p:txBody>
          <a:bodyPr/>
          <a:lstStyle/>
          <a:p>
            <a:fld id="{53F6A118-4196-4604-B7DF-528ED7ED18E5}" type="slidenum">
              <a:rPr lang="en-GB" smtClean="0"/>
              <a:t>‹#›</a:t>
            </a:fld>
            <a:endParaRPr lang="en-GB"/>
          </a:p>
        </p:txBody>
      </p:sp>
    </p:spTree>
    <p:extLst>
      <p:ext uri="{BB962C8B-B14F-4D97-AF65-F5344CB8AC3E}">
        <p14:creationId xmlns:p14="http://schemas.microsoft.com/office/powerpoint/2010/main" val="195733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75E26A-CB26-4A3A-8869-35D7E3450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63C1B68-AC01-4176-AF1C-5BCB3D9A1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FA70E69-5709-433F-BF20-9B2F4B001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E9D1D910-AE42-4B89-BE6C-8A053F3084A7}" type="datetimeFigureOut">
              <a:rPr lang="en-GB" smtClean="0"/>
              <a:pPr/>
              <a:t>15/07/2022</a:t>
            </a:fld>
            <a:endParaRPr lang="en-GB" dirty="0"/>
          </a:p>
        </p:txBody>
      </p:sp>
      <p:sp>
        <p:nvSpPr>
          <p:cNvPr id="5" name="Footer Placeholder 4">
            <a:extLst>
              <a:ext uri="{FF2B5EF4-FFF2-40B4-BE49-F238E27FC236}">
                <a16:creationId xmlns:a16="http://schemas.microsoft.com/office/drawing/2014/main" id="{93F48BD9-B467-4415-BC7E-509E627C0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DC61BA2-367C-44CB-8726-3A02098640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53F6A118-4196-4604-B7DF-528ED7ED18E5}" type="slidenum">
              <a:rPr lang="en-GB" smtClean="0"/>
              <a:pPr/>
              <a:t>‹#›</a:t>
            </a:fld>
            <a:endParaRPr lang="en-GB" dirty="0"/>
          </a:p>
        </p:txBody>
      </p:sp>
    </p:spTree>
    <p:extLst>
      <p:ext uri="{BB962C8B-B14F-4D97-AF65-F5344CB8AC3E}">
        <p14:creationId xmlns:p14="http://schemas.microsoft.com/office/powerpoint/2010/main" val="266569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2931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3698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18" Type="http://schemas.openxmlformats.org/officeDocument/2006/relationships/audio" Target="../media/audio8.wav"/><Relationship Id="rId26" Type="http://schemas.openxmlformats.org/officeDocument/2006/relationships/audio" Target="../media/audio16.wav"/><Relationship Id="rId3" Type="http://schemas.openxmlformats.org/officeDocument/2006/relationships/slideLayout" Target="../slideLayouts/slideLayout2.xml"/><Relationship Id="rId21" Type="http://schemas.openxmlformats.org/officeDocument/2006/relationships/audio" Target="../media/audio11.wav"/><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audio" Target="../media/audio15.wav"/><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audio" Target="../media/audio10.wav"/><Relationship Id="rId29" Type="http://schemas.openxmlformats.org/officeDocument/2006/relationships/audio" Target="../media/audio19.wav"/><Relationship Id="rId1" Type="http://schemas.microsoft.com/office/2007/relationships/media" Target="../media/media1.mp3"/><Relationship Id="rId6" Type="http://schemas.openxmlformats.org/officeDocument/2006/relationships/image" Target="../media/image9.jpg"/><Relationship Id="rId11" Type="http://schemas.openxmlformats.org/officeDocument/2006/relationships/image" Target="../media/image12.png"/><Relationship Id="rId24" Type="http://schemas.openxmlformats.org/officeDocument/2006/relationships/audio" Target="../media/audio14.wav"/><Relationship Id="rId5" Type="http://schemas.openxmlformats.org/officeDocument/2006/relationships/image" Target="../media/image3.png"/><Relationship Id="rId15" Type="http://schemas.openxmlformats.org/officeDocument/2006/relationships/image" Target="../media/image16.png"/><Relationship Id="rId23" Type="http://schemas.openxmlformats.org/officeDocument/2006/relationships/audio" Target="../media/audio13.wav"/><Relationship Id="rId28" Type="http://schemas.openxmlformats.org/officeDocument/2006/relationships/audio" Target="../media/audio18.wav"/><Relationship Id="rId10" Type="http://schemas.openxmlformats.org/officeDocument/2006/relationships/image" Target="../media/image11.png"/><Relationship Id="rId19" Type="http://schemas.openxmlformats.org/officeDocument/2006/relationships/audio" Target="../media/audio9.wav"/><Relationship Id="rId4" Type="http://schemas.openxmlformats.org/officeDocument/2006/relationships/notesSlide" Target="../notesSlides/notesSlide10.xml"/><Relationship Id="rId9" Type="http://schemas.openxmlformats.org/officeDocument/2006/relationships/image" Target="../media/image7.png"/><Relationship Id="rId14" Type="http://schemas.openxmlformats.org/officeDocument/2006/relationships/image" Target="../media/image15.jpeg"/><Relationship Id="rId22" Type="http://schemas.openxmlformats.org/officeDocument/2006/relationships/audio" Target="../media/audio12.wav"/><Relationship Id="rId27"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3.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image" Target="../media/image20.gif"/><Relationship Id="rId10" Type="http://schemas.openxmlformats.org/officeDocument/2006/relationships/audio" Target="../media/audio24.wav"/><Relationship Id="rId4" Type="http://schemas.openxmlformats.org/officeDocument/2006/relationships/image" Target="../media/image19.gif"/><Relationship Id="rId9"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audio" Target="../media/audio35.wav"/><Relationship Id="rId18" Type="http://schemas.openxmlformats.org/officeDocument/2006/relationships/audio" Target="../media/audio39.wav"/><Relationship Id="rId26" Type="http://schemas.openxmlformats.org/officeDocument/2006/relationships/audio" Target="../media/audio44.wav"/><Relationship Id="rId3" Type="http://schemas.openxmlformats.org/officeDocument/2006/relationships/image" Target="../media/image1.jpg"/><Relationship Id="rId21" Type="http://schemas.openxmlformats.org/officeDocument/2006/relationships/image" Target="../media/image24.jpeg"/><Relationship Id="rId34" Type="http://schemas.openxmlformats.org/officeDocument/2006/relationships/image" Target="../media/image32.jpeg"/><Relationship Id="rId7" Type="http://schemas.openxmlformats.org/officeDocument/2006/relationships/audio" Target="../media/audio30.wav"/><Relationship Id="rId12" Type="http://schemas.openxmlformats.org/officeDocument/2006/relationships/image" Target="../media/image21.jpeg"/><Relationship Id="rId17" Type="http://schemas.openxmlformats.org/officeDocument/2006/relationships/audio" Target="../media/audio38.wav"/><Relationship Id="rId25" Type="http://schemas.openxmlformats.org/officeDocument/2006/relationships/image" Target="../media/image25.jpeg"/><Relationship Id="rId33" Type="http://schemas.openxmlformats.org/officeDocument/2006/relationships/image" Target="../media/image31.jpeg"/><Relationship Id="rId2" Type="http://schemas.openxmlformats.org/officeDocument/2006/relationships/notesSlide" Target="../notesSlides/notesSlide14.xml"/><Relationship Id="rId16" Type="http://schemas.openxmlformats.org/officeDocument/2006/relationships/audio" Target="../media/audio37.wav"/><Relationship Id="rId20" Type="http://schemas.openxmlformats.org/officeDocument/2006/relationships/audio" Target="../media/audio40.wav"/><Relationship Id="rId29" Type="http://schemas.openxmlformats.org/officeDocument/2006/relationships/image" Target="../media/image27.jpeg"/><Relationship Id="rId1" Type="http://schemas.openxmlformats.org/officeDocument/2006/relationships/slideLayout" Target="../slideLayouts/slideLayout25.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audio" Target="../media/audio43.wav"/><Relationship Id="rId32" Type="http://schemas.openxmlformats.org/officeDocument/2006/relationships/image" Target="../media/image30.jpeg"/><Relationship Id="rId5" Type="http://schemas.openxmlformats.org/officeDocument/2006/relationships/audio" Target="../media/audio28.wav"/><Relationship Id="rId15" Type="http://schemas.openxmlformats.org/officeDocument/2006/relationships/image" Target="../media/image22.jpeg"/><Relationship Id="rId23" Type="http://schemas.openxmlformats.org/officeDocument/2006/relationships/audio" Target="../media/audio42.wav"/><Relationship Id="rId28" Type="http://schemas.openxmlformats.org/officeDocument/2006/relationships/audio" Target="../media/audio45.wav"/><Relationship Id="rId10" Type="http://schemas.openxmlformats.org/officeDocument/2006/relationships/audio" Target="../media/audio33.wav"/><Relationship Id="rId19" Type="http://schemas.openxmlformats.org/officeDocument/2006/relationships/image" Target="../media/image23.jpeg"/><Relationship Id="rId31"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audio" Target="../media/audio32.wav"/><Relationship Id="rId14" Type="http://schemas.openxmlformats.org/officeDocument/2006/relationships/audio" Target="../media/audio36.wav"/><Relationship Id="rId22" Type="http://schemas.openxmlformats.org/officeDocument/2006/relationships/audio" Target="../media/audio41.wav"/><Relationship Id="rId27" Type="http://schemas.openxmlformats.org/officeDocument/2006/relationships/image" Target="../media/image26.jpeg"/><Relationship Id="rId30" Type="http://schemas.openxmlformats.org/officeDocument/2006/relationships/image" Target="../media/image28.jpeg"/><Relationship Id="rId8" Type="http://schemas.openxmlformats.org/officeDocument/2006/relationships/audio" Target="../media/audio31.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audio" Target="../media/audio49.wav"/><Relationship Id="rId3" Type="http://schemas.openxmlformats.org/officeDocument/2006/relationships/image" Target="../media/image3.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audio" Target="../media/audio48.wav"/><Relationship Id="rId2" Type="http://schemas.openxmlformats.org/officeDocument/2006/relationships/notesSlide" Target="../notesSlides/notesSlide16.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audio" Target="../media/audio47.wav"/><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audio" Target="../media/audio46.wav"/><Relationship Id="rId28" Type="http://schemas.openxmlformats.org/officeDocument/2006/relationships/audio" Target="../media/audio51.wav"/><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20.gif"/><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audio" Target="../media/audio50.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slideLayout" Target="../slideLayouts/slideLayout2.xml"/><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audio" Target="../media/media1.mp3"/><Relationship Id="rId16" Type="http://schemas.openxmlformats.org/officeDocument/2006/relationships/audio" Target="../media/audio17.wav"/><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audio" Target="../media/audio12.wav"/><Relationship Id="rId5" Type="http://schemas.openxmlformats.org/officeDocument/2006/relationships/image" Target="../media/image3.png"/><Relationship Id="rId15" Type="http://schemas.openxmlformats.org/officeDocument/2006/relationships/audio" Target="../media/audio16.wav"/><Relationship Id="rId10" Type="http://schemas.openxmlformats.org/officeDocument/2006/relationships/audio" Target="../media/audio11.wav"/><Relationship Id="rId19" Type="http://schemas.openxmlformats.org/officeDocument/2006/relationships/image" Target="../media/image9.jpg"/><Relationship Id="rId4" Type="http://schemas.openxmlformats.org/officeDocument/2006/relationships/notesSlide" Target="../notesSlides/notesSlide9.xml"/><Relationship Id="rId9" Type="http://schemas.openxmlformats.org/officeDocument/2006/relationships/audio" Target="../media/audio10.wav"/><Relationship Id="rId1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[j]</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21</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0" y="1194609"/>
            <a:ext cx="11994573"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Some German words starting [j] come from other languages.</a:t>
            </a:r>
          </a:p>
          <a:p>
            <a:r>
              <a:rPr lang="en-GB" sz="2000" dirty="0">
                <a:solidFill>
                  <a:schemeClr val="accent1">
                    <a:lumMod val="50000"/>
                  </a:schemeClr>
                </a:solidFill>
                <a:latin typeface="Century Gothic" panose="020B0502020202020204" pitchFamily="34" charset="0"/>
              </a:rPr>
              <a:t>Some are like English words starting with ‘Y’. Others are pronounced with an English ‘J’.  </a:t>
            </a:r>
          </a:p>
        </p:txBody>
      </p:sp>
      <p:sp>
        <p:nvSpPr>
          <p:cNvPr id="8" name="Oval 7"/>
          <p:cNvSpPr/>
          <p:nvPr/>
        </p:nvSpPr>
        <p:spPr>
          <a:xfrm>
            <a:off x="2669125"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8" name="Oval 67"/>
          <p:cNvSpPr/>
          <p:nvPr/>
        </p:nvSpPr>
        <p:spPr>
          <a:xfrm>
            <a:off x="5558580"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TextBox 8"/>
          <p:cNvSpPr txBox="1"/>
          <p:nvPr/>
        </p:nvSpPr>
        <p:spPr>
          <a:xfrm>
            <a:off x="7458959" y="2047802"/>
            <a:ext cx="1791222" cy="400110"/>
          </a:xfrm>
          <a:prstGeom prst="rect">
            <a:avLst/>
          </a:prstGeom>
          <a:noFill/>
        </p:spPr>
        <p:txBody>
          <a:bodyPr wrap="square" rtlCol="0">
            <a:spAutoFit/>
          </a:bodyPr>
          <a:lstStyle/>
          <a:p>
            <a:pPr algn="ctr"/>
            <a:r>
              <a:rPr lang="en-GB" sz="2000" dirty="0">
                <a:solidFill>
                  <a:srgbClr val="DAA520"/>
                </a:solidFill>
                <a:latin typeface="Century Gothic" panose="020B0502020202020204" pitchFamily="34" charset="0"/>
              </a:rPr>
              <a:t>English ‘J’</a:t>
            </a:r>
          </a:p>
        </p:txBody>
      </p:sp>
      <p:sp>
        <p:nvSpPr>
          <p:cNvPr id="69" name="TextBox 68"/>
          <p:cNvSpPr txBox="1"/>
          <p:nvPr/>
        </p:nvSpPr>
        <p:spPr>
          <a:xfrm>
            <a:off x="4371688" y="2095018"/>
            <a:ext cx="1791222" cy="400110"/>
          </a:xfrm>
          <a:prstGeom prst="rect">
            <a:avLst/>
          </a:prstGeom>
          <a:noFill/>
        </p:spPr>
        <p:txBody>
          <a:bodyPr wrap="square" rtlCol="0">
            <a:spAutoFit/>
          </a:bodyPr>
          <a:lstStyle/>
          <a:p>
            <a:pPr algn="ctr"/>
            <a:r>
              <a:rPr lang="en-GB" sz="2000" dirty="0">
                <a:solidFill>
                  <a:srgbClr val="DAA520"/>
                </a:solidFill>
                <a:latin typeface="Century Gothic" panose="020B0502020202020204" pitchFamily="34" charset="0"/>
              </a:rPr>
              <a:t>German ‘J’</a:t>
            </a:r>
          </a:p>
        </p:txBody>
      </p:sp>
      <p:sp>
        <p:nvSpPr>
          <p:cNvPr id="70" name="TextBox 69"/>
          <p:cNvSpPr txBox="1"/>
          <p:nvPr/>
        </p:nvSpPr>
        <p:spPr>
          <a:xfrm>
            <a:off x="5956216" y="2638242"/>
            <a:ext cx="1791222" cy="400110"/>
          </a:xfrm>
          <a:prstGeom prst="rect">
            <a:avLst/>
          </a:prstGeom>
          <a:noFill/>
        </p:spPr>
        <p:txBody>
          <a:bodyPr wrap="square" rtlCol="0">
            <a:spAutoFit/>
          </a:bodyPr>
          <a:lstStyle/>
          <a:p>
            <a:pPr algn="ctr"/>
            <a:r>
              <a:rPr lang="en-GB" sz="2000" dirty="0">
                <a:solidFill>
                  <a:srgbClr val="DAA520"/>
                </a:solidFill>
                <a:latin typeface="Century Gothic" panose="020B0502020202020204" pitchFamily="34" charset="0"/>
              </a:rPr>
              <a:t>English ‘Y’</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034" y="4173135"/>
            <a:ext cx="1754501" cy="2152762"/>
          </a:xfrm>
          <a:prstGeom prst="rect">
            <a:avLst/>
          </a:prstGeom>
        </p:spPr>
      </p:pic>
      <p:pic>
        <p:nvPicPr>
          <p:cNvPr id="7" name="Jodel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7447" y="5518525"/>
            <a:ext cx="609600" cy="609600"/>
          </a:xfrm>
          <a:prstGeom prst="rect">
            <a:avLst/>
          </a:prstGeom>
        </p:spPr>
      </p:pic>
      <p:pic>
        <p:nvPicPr>
          <p:cNvPr id="26" name="Picture 2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5060" y="3138284"/>
            <a:ext cx="1240923" cy="1062385"/>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6460" y="3288147"/>
            <a:ext cx="760450" cy="1678622"/>
          </a:xfrm>
          <a:prstGeom prst="rect">
            <a:avLst/>
          </a:prstGeom>
        </p:spPr>
      </p:pic>
      <p:pic>
        <p:nvPicPr>
          <p:cNvPr id="11" name="Picture 1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0329" y="2801289"/>
            <a:ext cx="1006907" cy="1048099"/>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5596" y="2826463"/>
            <a:ext cx="1095218" cy="1347961"/>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71676" y="4012674"/>
            <a:ext cx="1102739" cy="204566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68595" y="3082754"/>
            <a:ext cx="1069298" cy="977405"/>
          </a:xfrm>
          <a:prstGeom prst="rect">
            <a:avLst/>
          </a:prstGeom>
        </p:spPr>
      </p:pic>
      <p:pic>
        <p:nvPicPr>
          <p:cNvPr id="15" name="Picture 14"/>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4188" y="4439277"/>
            <a:ext cx="1027099" cy="1027099"/>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54211" y="4099985"/>
            <a:ext cx="983682" cy="98368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4228" y="3455866"/>
            <a:ext cx="926761" cy="904316"/>
          </a:xfrm>
          <a:prstGeom prst="rect">
            <a:avLst/>
          </a:prstGeom>
        </p:spPr>
      </p:pic>
      <p:sp>
        <p:nvSpPr>
          <p:cNvPr id="18" name="TextBox 17"/>
          <p:cNvSpPr txBox="1"/>
          <p:nvPr/>
        </p:nvSpPr>
        <p:spPr>
          <a:xfrm>
            <a:off x="3042447" y="4660992"/>
            <a:ext cx="1466166" cy="523220"/>
          </a:xfrm>
          <a:prstGeom prst="rect">
            <a:avLst/>
          </a:prstGeom>
          <a:noFill/>
        </p:spPr>
        <p:txBody>
          <a:bodyPr wrap="square" rtlCol="0">
            <a:spAutoFit/>
          </a:bodyPr>
          <a:lstStyle/>
          <a:p>
            <a:r>
              <a:rPr lang="en-GB" sz="2800" dirty="0">
                <a:solidFill>
                  <a:srgbClr val="DAA520"/>
                </a:solidFill>
                <a:latin typeface="Century Gothic" panose="020B0502020202020204" pitchFamily="34" charset="0"/>
              </a:rPr>
              <a:t>[now]</a:t>
            </a:r>
          </a:p>
        </p:txBody>
      </p:sp>
      <p:sp>
        <p:nvSpPr>
          <p:cNvPr id="36" name="TextBox 35"/>
          <p:cNvSpPr txBox="1"/>
          <p:nvPr/>
        </p:nvSpPr>
        <p:spPr>
          <a:xfrm>
            <a:off x="3943255" y="5368878"/>
            <a:ext cx="2310843" cy="523220"/>
          </a:xfrm>
          <a:prstGeom prst="rect">
            <a:avLst/>
          </a:prstGeom>
          <a:noFill/>
        </p:spPr>
        <p:txBody>
          <a:bodyPr wrap="square" rtlCol="0">
            <a:spAutoFit/>
          </a:bodyPr>
          <a:lstStyle/>
          <a:p>
            <a:r>
              <a:rPr lang="en-GB" sz="2800" dirty="0">
                <a:solidFill>
                  <a:srgbClr val="DAA520"/>
                </a:solidFill>
                <a:latin typeface="Century Gothic" panose="020B0502020202020204" pitchFamily="34" charset="0"/>
              </a:rPr>
              <a:t>[every day]</a:t>
            </a:r>
          </a:p>
        </p:txBody>
      </p:sp>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47560" y="4715581"/>
            <a:ext cx="1198695" cy="1095682"/>
          </a:xfrm>
          <a:prstGeom prst="rect">
            <a:avLst/>
          </a:prstGeom>
        </p:spPr>
      </p:pic>
      <p:sp>
        <p:nvSpPr>
          <p:cNvPr id="38" name="TextBox 37"/>
          <p:cNvSpPr txBox="1"/>
          <p:nvPr/>
        </p:nvSpPr>
        <p:spPr>
          <a:xfrm>
            <a:off x="5563668" y="3172550"/>
            <a:ext cx="1716504"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1. </a:t>
            </a:r>
            <a:r>
              <a:rPr lang="en-GB" sz="2800" dirty="0" err="1">
                <a:solidFill>
                  <a:schemeClr val="accent1">
                    <a:lumMod val="50000"/>
                  </a:schemeClr>
                </a:solidFill>
                <a:latin typeface="Century Gothic" panose="020B0502020202020204" pitchFamily="34" charset="0"/>
              </a:rPr>
              <a:t>Jacht</a:t>
            </a:r>
            <a:endParaRPr lang="en-GB" sz="2800" dirty="0">
              <a:solidFill>
                <a:schemeClr val="accent1">
                  <a:lumMod val="50000"/>
                </a:schemeClr>
              </a:solidFill>
              <a:latin typeface="Century Gothic" panose="020B0502020202020204" pitchFamily="34" charset="0"/>
            </a:endParaRPr>
          </a:p>
        </p:txBody>
      </p:sp>
      <p:sp>
        <p:nvSpPr>
          <p:cNvPr id="39" name="TextBox 38"/>
          <p:cNvSpPr txBox="1"/>
          <p:nvPr/>
        </p:nvSpPr>
        <p:spPr>
          <a:xfrm>
            <a:off x="7475839" y="2499550"/>
            <a:ext cx="1722497"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2. Jeans</a:t>
            </a:r>
          </a:p>
        </p:txBody>
      </p:sp>
      <p:sp>
        <p:nvSpPr>
          <p:cNvPr id="40" name="TextBox 39"/>
          <p:cNvSpPr txBox="1"/>
          <p:nvPr/>
        </p:nvSpPr>
        <p:spPr>
          <a:xfrm>
            <a:off x="3041485" y="2730184"/>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3. </a:t>
            </a:r>
            <a:r>
              <a:rPr lang="en-GB" sz="2800" dirty="0" err="1">
                <a:solidFill>
                  <a:schemeClr val="accent1">
                    <a:lumMod val="50000"/>
                  </a:schemeClr>
                </a:solidFill>
                <a:latin typeface="Century Gothic" panose="020B0502020202020204" pitchFamily="34" charset="0"/>
              </a:rPr>
              <a:t>ja</a:t>
            </a:r>
            <a:endParaRPr lang="en-GB" sz="2800" dirty="0">
              <a:solidFill>
                <a:schemeClr val="accent1">
                  <a:lumMod val="50000"/>
                </a:schemeClr>
              </a:solidFill>
              <a:latin typeface="Century Gothic" panose="020B0502020202020204" pitchFamily="34" charset="0"/>
            </a:endParaRPr>
          </a:p>
        </p:txBody>
      </p:sp>
      <p:sp>
        <p:nvSpPr>
          <p:cNvPr id="41" name="TextBox 40"/>
          <p:cNvSpPr txBox="1"/>
          <p:nvPr/>
        </p:nvSpPr>
        <p:spPr>
          <a:xfrm>
            <a:off x="4174533" y="2750097"/>
            <a:ext cx="1675341"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4. </a:t>
            </a:r>
            <a:r>
              <a:rPr lang="en-GB" sz="2800" dirty="0" err="1">
                <a:solidFill>
                  <a:schemeClr val="accent1">
                    <a:lumMod val="50000"/>
                  </a:schemeClr>
                </a:solidFill>
                <a:latin typeface="Century Gothic" panose="020B0502020202020204" pitchFamily="34" charset="0"/>
              </a:rPr>
              <a:t>Junge</a:t>
            </a:r>
            <a:endParaRPr lang="en-GB" sz="2800" dirty="0">
              <a:solidFill>
                <a:schemeClr val="accent1">
                  <a:lumMod val="50000"/>
                </a:schemeClr>
              </a:solidFill>
              <a:latin typeface="Century Gothic" panose="020B0502020202020204" pitchFamily="34" charset="0"/>
            </a:endParaRPr>
          </a:p>
        </p:txBody>
      </p:sp>
      <p:sp>
        <p:nvSpPr>
          <p:cNvPr id="42" name="TextBox 41"/>
          <p:cNvSpPr txBox="1"/>
          <p:nvPr/>
        </p:nvSpPr>
        <p:spPr>
          <a:xfrm>
            <a:off x="7108753" y="3014038"/>
            <a:ext cx="171762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5. Jo-Jo</a:t>
            </a:r>
          </a:p>
        </p:txBody>
      </p:sp>
      <p:sp>
        <p:nvSpPr>
          <p:cNvPr id="43" name="TextBox 42"/>
          <p:cNvSpPr txBox="1"/>
          <p:nvPr/>
        </p:nvSpPr>
        <p:spPr>
          <a:xfrm>
            <a:off x="5471103" y="4129748"/>
            <a:ext cx="1968788"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6. </a:t>
            </a:r>
            <a:r>
              <a:rPr lang="en-GB" sz="2800" dirty="0" err="1">
                <a:solidFill>
                  <a:schemeClr val="accent1">
                    <a:lumMod val="50000"/>
                  </a:schemeClr>
                </a:solidFill>
                <a:latin typeface="Century Gothic" panose="020B0502020202020204" pitchFamily="34" charset="0"/>
              </a:rPr>
              <a:t>Joghurt</a:t>
            </a:r>
            <a:endParaRPr lang="en-GB" sz="2800" dirty="0">
              <a:solidFill>
                <a:schemeClr val="accent1">
                  <a:lumMod val="50000"/>
                </a:schemeClr>
              </a:solidFill>
              <a:latin typeface="Century Gothic" panose="020B0502020202020204" pitchFamily="34" charset="0"/>
            </a:endParaRPr>
          </a:p>
        </p:txBody>
      </p:sp>
      <p:sp>
        <p:nvSpPr>
          <p:cNvPr id="46" name="TextBox 45"/>
          <p:cNvSpPr txBox="1"/>
          <p:nvPr/>
        </p:nvSpPr>
        <p:spPr>
          <a:xfrm>
            <a:off x="9037263" y="4501308"/>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7. Job</a:t>
            </a:r>
          </a:p>
        </p:txBody>
      </p:sp>
      <p:sp>
        <p:nvSpPr>
          <p:cNvPr id="47" name="TextBox 46"/>
          <p:cNvSpPr txBox="1"/>
          <p:nvPr/>
        </p:nvSpPr>
        <p:spPr>
          <a:xfrm>
            <a:off x="8063611" y="3604238"/>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8. Jazz</a:t>
            </a:r>
          </a:p>
        </p:txBody>
      </p:sp>
      <p:sp>
        <p:nvSpPr>
          <p:cNvPr id="48" name="TextBox 47"/>
          <p:cNvSpPr txBox="1"/>
          <p:nvPr/>
        </p:nvSpPr>
        <p:spPr>
          <a:xfrm>
            <a:off x="3562866" y="5036771"/>
            <a:ext cx="2530594"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9. </a:t>
            </a:r>
            <a:r>
              <a:rPr lang="en-GB" sz="2800" dirty="0" err="1">
                <a:solidFill>
                  <a:schemeClr val="accent1">
                    <a:lumMod val="50000"/>
                  </a:schemeClr>
                </a:solidFill>
                <a:latin typeface="Century Gothic" panose="020B0502020202020204" pitchFamily="34" charset="0"/>
              </a:rPr>
              <a:t>jeden</a:t>
            </a:r>
            <a:r>
              <a:rPr lang="en-GB" sz="2800" dirty="0">
                <a:solidFill>
                  <a:schemeClr val="accent1">
                    <a:lumMod val="50000"/>
                  </a:schemeClr>
                </a:solidFill>
                <a:latin typeface="Century Gothic" panose="020B0502020202020204" pitchFamily="34" charset="0"/>
              </a:rPr>
              <a:t> Tag</a:t>
            </a:r>
          </a:p>
        </p:txBody>
      </p:sp>
      <p:sp>
        <p:nvSpPr>
          <p:cNvPr id="49" name="TextBox 48"/>
          <p:cNvSpPr txBox="1"/>
          <p:nvPr/>
        </p:nvSpPr>
        <p:spPr>
          <a:xfrm>
            <a:off x="9214780" y="2358702"/>
            <a:ext cx="2165205"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10. </a:t>
            </a:r>
            <a:r>
              <a:rPr lang="en-GB" sz="2800" dirty="0" err="1">
                <a:solidFill>
                  <a:schemeClr val="accent1">
                    <a:lumMod val="50000"/>
                  </a:schemeClr>
                </a:solidFill>
                <a:latin typeface="Century Gothic" panose="020B0502020202020204" pitchFamily="34" charset="0"/>
              </a:rPr>
              <a:t>joggen</a:t>
            </a:r>
            <a:endParaRPr lang="en-GB" sz="2800" dirty="0">
              <a:solidFill>
                <a:schemeClr val="accent1">
                  <a:lumMod val="50000"/>
                </a:schemeClr>
              </a:solidFill>
              <a:latin typeface="Century Gothic" panose="020B0502020202020204" pitchFamily="34" charset="0"/>
            </a:endParaRPr>
          </a:p>
        </p:txBody>
      </p:sp>
      <p:sp>
        <p:nvSpPr>
          <p:cNvPr id="50" name="TextBox 49"/>
          <p:cNvSpPr txBox="1"/>
          <p:nvPr/>
        </p:nvSpPr>
        <p:spPr>
          <a:xfrm>
            <a:off x="2879458" y="4344718"/>
            <a:ext cx="1597601"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11. </a:t>
            </a:r>
            <a:r>
              <a:rPr lang="en-GB" sz="2800" dirty="0" err="1">
                <a:solidFill>
                  <a:schemeClr val="accent1">
                    <a:lumMod val="50000"/>
                  </a:schemeClr>
                </a:solidFill>
                <a:latin typeface="Century Gothic" panose="020B0502020202020204" pitchFamily="34" charset="0"/>
              </a:rPr>
              <a:t>jetzt</a:t>
            </a:r>
            <a:endParaRPr lang="en-GB" sz="2800" dirty="0">
              <a:solidFill>
                <a:schemeClr val="accent1">
                  <a:lumMod val="50000"/>
                </a:schemeClr>
              </a:solidFill>
              <a:latin typeface="Century Gothic" panose="020B0502020202020204" pitchFamily="34" charset="0"/>
            </a:endParaRPr>
          </a:p>
        </p:txBody>
      </p:sp>
      <p:sp>
        <p:nvSpPr>
          <p:cNvPr id="51" name="TextBox 50"/>
          <p:cNvSpPr txBox="1"/>
          <p:nvPr/>
        </p:nvSpPr>
        <p:spPr>
          <a:xfrm>
            <a:off x="6289346" y="5213305"/>
            <a:ext cx="1873275"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12. </a:t>
            </a:r>
            <a:r>
              <a:rPr lang="en-GB" sz="2800" dirty="0" err="1">
                <a:solidFill>
                  <a:schemeClr val="accent1">
                    <a:lumMod val="50000"/>
                  </a:schemeClr>
                </a:solidFill>
                <a:latin typeface="Century Gothic" panose="020B0502020202020204" pitchFamily="34" charset="0"/>
              </a:rPr>
              <a:t>jodeln</a:t>
            </a:r>
            <a:endParaRPr lang="en-GB" sz="2800" dirty="0">
              <a:solidFill>
                <a:schemeClr val="accent1">
                  <a:lumMod val="50000"/>
                </a:schemeClr>
              </a:solidFill>
              <a:latin typeface="Century Gothic" panose="020B0502020202020204" pitchFamily="34" charset="0"/>
            </a:endParaRPr>
          </a:p>
        </p:txBody>
      </p:sp>
      <p:sp>
        <p:nvSpPr>
          <p:cNvPr id="53" name="Action Button: Custom 52">
            <a:hlinkClick r:id="" action="ppaction://noaction" highlightClick="1">
              <a:snd r:embed="rId18" name="j jacht.wav"/>
            </a:hlinkClick>
            <a:extLst>
              <a:ext uri="{FF2B5EF4-FFF2-40B4-BE49-F238E27FC236}">
                <a16:creationId xmlns:a16="http://schemas.microsoft.com/office/drawing/2014/main" id="{F0FCE9FE-597A-4DA2-91AA-5539091CF41F}"/>
              </a:ext>
            </a:extLst>
          </p:cNvPr>
          <p:cNvSpPr/>
          <p:nvPr/>
        </p:nvSpPr>
        <p:spPr>
          <a:xfrm>
            <a:off x="461768" y="233743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1</a:t>
            </a:r>
          </a:p>
        </p:txBody>
      </p:sp>
      <p:sp>
        <p:nvSpPr>
          <p:cNvPr id="54" name="Action Button: Custom 53">
            <a:hlinkClick r:id="" action="ppaction://noaction" highlightClick="1">
              <a:snd r:embed="rId19" name="j jeans.wav"/>
            </a:hlinkClick>
            <a:extLst>
              <a:ext uri="{FF2B5EF4-FFF2-40B4-BE49-F238E27FC236}">
                <a16:creationId xmlns:a16="http://schemas.microsoft.com/office/drawing/2014/main" id="{5F2BCDD8-315B-4E35-B7D0-CA2A8D9C4B99}"/>
              </a:ext>
            </a:extLst>
          </p:cNvPr>
          <p:cNvSpPr/>
          <p:nvPr/>
        </p:nvSpPr>
        <p:spPr>
          <a:xfrm>
            <a:off x="462408" y="299255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2</a:t>
            </a:r>
          </a:p>
        </p:txBody>
      </p:sp>
      <p:sp>
        <p:nvSpPr>
          <p:cNvPr id="55" name="Action Button: Custom 54">
            <a:hlinkClick r:id="" action="ppaction://noaction" highlightClick="1">
              <a:snd r:embed="rId20" name="j ja.wav"/>
            </a:hlinkClick>
            <a:extLst>
              <a:ext uri="{FF2B5EF4-FFF2-40B4-BE49-F238E27FC236}">
                <a16:creationId xmlns:a16="http://schemas.microsoft.com/office/drawing/2014/main" id="{74CF8D62-EB20-40CA-AE7E-41BC6747EFE9}"/>
              </a:ext>
            </a:extLst>
          </p:cNvPr>
          <p:cNvSpPr/>
          <p:nvPr/>
        </p:nvSpPr>
        <p:spPr>
          <a:xfrm>
            <a:off x="45825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3</a:t>
            </a:r>
          </a:p>
        </p:txBody>
      </p:sp>
      <p:sp>
        <p:nvSpPr>
          <p:cNvPr id="56" name="Action Button: Custom 55">
            <a:hlinkClick r:id="" action="ppaction://noaction" highlightClick="1">
              <a:snd r:embed="rId21" name="j junge.wav"/>
            </a:hlinkClick>
            <a:extLst>
              <a:ext uri="{FF2B5EF4-FFF2-40B4-BE49-F238E27FC236}">
                <a16:creationId xmlns:a16="http://schemas.microsoft.com/office/drawing/2014/main" id="{0041C8E4-42D1-498F-B761-DE7384700784}"/>
              </a:ext>
            </a:extLst>
          </p:cNvPr>
          <p:cNvSpPr/>
          <p:nvPr/>
        </p:nvSpPr>
        <p:spPr>
          <a:xfrm>
            <a:off x="45825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4</a:t>
            </a:r>
          </a:p>
        </p:txBody>
      </p:sp>
      <p:sp>
        <p:nvSpPr>
          <p:cNvPr id="64" name="Action Button: Custom 63">
            <a:hlinkClick r:id="" action="ppaction://noaction" highlightClick="1">
              <a:snd r:embed="rId22" name="j jojo.wav"/>
            </a:hlinkClick>
            <a:extLst>
              <a:ext uri="{FF2B5EF4-FFF2-40B4-BE49-F238E27FC236}">
                <a16:creationId xmlns:a16="http://schemas.microsoft.com/office/drawing/2014/main" id="{D9AE8C15-146A-4B83-9254-91F5675097E2}"/>
              </a:ext>
            </a:extLst>
          </p:cNvPr>
          <p:cNvSpPr/>
          <p:nvPr/>
        </p:nvSpPr>
        <p:spPr>
          <a:xfrm>
            <a:off x="462494"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5</a:t>
            </a:r>
          </a:p>
        </p:txBody>
      </p:sp>
      <p:sp>
        <p:nvSpPr>
          <p:cNvPr id="71" name="Action Button: Custom 70">
            <a:hlinkClick r:id="" action="ppaction://noaction" highlightClick="1">
              <a:snd r:embed="rId23" name="j joghurt.wav"/>
            </a:hlinkClick>
            <a:extLst>
              <a:ext uri="{FF2B5EF4-FFF2-40B4-BE49-F238E27FC236}">
                <a16:creationId xmlns:a16="http://schemas.microsoft.com/office/drawing/2014/main" id="{E5F59A37-FF96-4A75-9159-D9CC0BDDF015}"/>
              </a:ext>
            </a:extLst>
          </p:cNvPr>
          <p:cNvSpPr/>
          <p:nvPr/>
        </p:nvSpPr>
        <p:spPr>
          <a:xfrm>
            <a:off x="458755"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6</a:t>
            </a:r>
          </a:p>
        </p:txBody>
      </p:sp>
      <p:sp>
        <p:nvSpPr>
          <p:cNvPr id="72" name="Action Button: Custom 71">
            <a:hlinkClick r:id="" action="ppaction://noaction" highlightClick="1">
              <a:snd r:embed="rId24" name="j job.wav"/>
            </a:hlinkClick>
            <a:extLst>
              <a:ext uri="{FF2B5EF4-FFF2-40B4-BE49-F238E27FC236}">
                <a16:creationId xmlns:a16="http://schemas.microsoft.com/office/drawing/2014/main" id="{A760225C-A44D-4211-9C05-2C177BE024DC}"/>
              </a:ext>
            </a:extLst>
          </p:cNvPr>
          <p:cNvSpPr/>
          <p:nvPr/>
        </p:nvSpPr>
        <p:spPr>
          <a:xfrm>
            <a:off x="1352600" y="234249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7</a:t>
            </a:r>
          </a:p>
        </p:txBody>
      </p:sp>
      <p:sp>
        <p:nvSpPr>
          <p:cNvPr id="73" name="Action Button: Custom 72">
            <a:hlinkClick r:id="" action="ppaction://noaction" highlightClick="1">
              <a:snd r:embed="rId25" name="j jazz.wav"/>
            </a:hlinkClick>
            <a:extLst>
              <a:ext uri="{FF2B5EF4-FFF2-40B4-BE49-F238E27FC236}">
                <a16:creationId xmlns:a16="http://schemas.microsoft.com/office/drawing/2014/main" id="{F7351B1E-317A-4486-B9D9-AD8F898B1922}"/>
              </a:ext>
            </a:extLst>
          </p:cNvPr>
          <p:cNvSpPr/>
          <p:nvPr/>
        </p:nvSpPr>
        <p:spPr>
          <a:xfrm>
            <a:off x="1352600" y="299467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8</a:t>
            </a:r>
          </a:p>
        </p:txBody>
      </p:sp>
      <p:sp>
        <p:nvSpPr>
          <p:cNvPr id="74" name="Action Button: Custom 73">
            <a:hlinkClick r:id="" action="ppaction://noaction" highlightClick="1">
              <a:snd r:embed="rId26" name="j jeden tag.wav"/>
            </a:hlinkClick>
            <a:extLst>
              <a:ext uri="{FF2B5EF4-FFF2-40B4-BE49-F238E27FC236}">
                <a16:creationId xmlns:a16="http://schemas.microsoft.com/office/drawing/2014/main" id="{6A636B80-0D57-4684-B5C7-86107804C5C0}"/>
              </a:ext>
            </a:extLst>
          </p:cNvPr>
          <p:cNvSpPr/>
          <p:nvPr/>
        </p:nvSpPr>
        <p:spPr>
          <a:xfrm>
            <a:off x="135260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9</a:t>
            </a:r>
          </a:p>
        </p:txBody>
      </p:sp>
      <p:sp>
        <p:nvSpPr>
          <p:cNvPr id="75" name="Action Button: Custom 74">
            <a:hlinkClick r:id="" action="ppaction://noaction" highlightClick="1">
              <a:snd r:embed="rId27" name="j joggen.wav"/>
            </a:hlinkClick>
            <a:extLst>
              <a:ext uri="{FF2B5EF4-FFF2-40B4-BE49-F238E27FC236}">
                <a16:creationId xmlns:a16="http://schemas.microsoft.com/office/drawing/2014/main" id="{53639A52-F606-47D7-80ED-A8AE92EDF934}"/>
              </a:ext>
            </a:extLst>
          </p:cNvPr>
          <p:cNvSpPr/>
          <p:nvPr/>
        </p:nvSpPr>
        <p:spPr>
          <a:xfrm>
            <a:off x="135260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dirty="0">
                <a:solidFill>
                  <a:prstClr val="white"/>
                </a:solidFill>
                <a:latin typeface="Century Gothic" panose="020B0502020202020204" pitchFamily="34" charset="0"/>
              </a:rPr>
              <a:t>10</a:t>
            </a:r>
          </a:p>
        </p:txBody>
      </p:sp>
      <p:sp>
        <p:nvSpPr>
          <p:cNvPr id="76" name="Action Button: Custom 75">
            <a:hlinkClick r:id="" action="ppaction://noaction" highlightClick="1">
              <a:snd r:embed="rId28" name="j jetzt.wav"/>
            </a:hlinkClick>
            <a:extLst>
              <a:ext uri="{FF2B5EF4-FFF2-40B4-BE49-F238E27FC236}">
                <a16:creationId xmlns:a16="http://schemas.microsoft.com/office/drawing/2014/main" id="{7BA3F950-D830-471C-B5EC-79B970616B12}"/>
              </a:ext>
            </a:extLst>
          </p:cNvPr>
          <p:cNvSpPr/>
          <p:nvPr/>
        </p:nvSpPr>
        <p:spPr>
          <a:xfrm>
            <a:off x="1352600"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dirty="0">
                <a:solidFill>
                  <a:prstClr val="white"/>
                </a:solidFill>
                <a:latin typeface="Century Gothic" panose="020B0502020202020204" pitchFamily="34" charset="0"/>
              </a:rPr>
              <a:t>11</a:t>
            </a:r>
          </a:p>
        </p:txBody>
      </p:sp>
      <p:sp>
        <p:nvSpPr>
          <p:cNvPr id="77" name="Action Button: Custom 76">
            <a:hlinkClick r:id="" action="ppaction://noaction" highlightClick="1">
              <a:snd r:embed="rId29" name="j jodeln.wav"/>
            </a:hlinkClick>
            <a:extLst>
              <a:ext uri="{FF2B5EF4-FFF2-40B4-BE49-F238E27FC236}">
                <a16:creationId xmlns:a16="http://schemas.microsoft.com/office/drawing/2014/main" id="{E92DBCB0-EA05-483E-970C-19D3526C5A40}"/>
              </a:ext>
            </a:extLst>
          </p:cNvPr>
          <p:cNvSpPr/>
          <p:nvPr/>
        </p:nvSpPr>
        <p:spPr>
          <a:xfrm>
            <a:off x="1352600"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dirty="0">
                <a:solidFill>
                  <a:prstClr val="white"/>
                </a:solidFill>
                <a:latin typeface="Century Gothic" panose="020B0502020202020204" pitchFamily="34" charset="0"/>
              </a:rPr>
              <a:t>12</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2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7"/>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49140" fill="hold"/>
                                        <p:tgtEl>
                                          <p:spTgt spid="7"/>
                                        </p:tgtEl>
                                      </p:cBhvr>
                                    </p:cmd>
                                  </p:childTnLst>
                                </p:cTn>
                              </p:par>
                            </p:childTnLst>
                          </p:cTn>
                        </p:par>
                      </p:childTnLst>
                    </p:cTn>
                  </p:par>
                </p:childTnLst>
              </p:cTn>
              <p:nextCondLst>
                <p:cond evt="onClick" delay="0">
                  <p:tgtEl>
                    <p:spTgt spid="7"/>
                  </p:tgtEl>
                </p:cond>
              </p:nextCondLst>
            </p:seq>
            <p:audio>
              <p:cMediaNode vol="80000">
                <p:cTn id="87" fill="hold" display="0">
                  <p:stCondLst>
                    <p:cond delay="indefinite"/>
                  </p:stCondLst>
                  <p:endCondLst>
                    <p:cond evt="onStopAudio" delay="0">
                      <p:tgtEl>
                        <p:sldTgt/>
                      </p:tgtEl>
                    </p:cond>
                  </p:endCondLst>
                </p:cTn>
                <p:tgtEl>
                  <p:spTgt spid="7"/>
                </p:tgtEl>
              </p:cMediaNode>
            </p:audio>
          </p:childTnLst>
        </p:cTn>
      </p:par>
    </p:tnLst>
    <p:bldLst>
      <p:bldP spid="18" grpId="0"/>
      <p:bldP spid="36" grpId="0"/>
      <p:bldP spid="38" grpId="0"/>
      <p:bldP spid="39" grpId="0"/>
      <p:bldP spid="40" grpId="0"/>
      <p:bldP spid="41" grpId="0"/>
      <p:bldP spid="42" grpId="0"/>
      <p:bldP spid="43" grpId="0"/>
      <p:bldP spid="46" grpId="0"/>
      <p:bldP spid="47" grpId="0"/>
      <p:bldP spid="48"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[j]</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 20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[j]</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Slide 3</a:t>
            </a:r>
          </a:p>
        </p:txBody>
      </p:sp>
    </p:spTree>
    <p:extLst>
      <p:ext uri="{BB962C8B-B14F-4D97-AF65-F5344CB8AC3E}">
        <p14:creationId xmlns:p14="http://schemas.microsoft.com/office/powerpoint/2010/main" val="323175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5" name="3. 1. gern.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6" name="3. 2.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7" name="3. 3.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8" name="3. 4.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9" name="3. 5.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0" name="3. 6.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11" name="-er_stressed.wav"/>
            </a:hlinkClick>
            <a:extLst>
              <a:ext uri="{FF2B5EF4-FFF2-40B4-BE49-F238E27FC236}">
                <a16:creationId xmlns:a16="http://schemas.microsoft.com/office/drawing/2014/main" id="{A98ED446-3D39-4302-8D33-420C4545C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13" name="er_source.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14" name="wieder_source.wav"/>
            </a:hlinkClick>
            <a:extLst>
              <a:ext uri="{FF2B5EF4-FFF2-40B4-BE49-F238E27FC236}">
                <a16:creationId xmlns:a16="http://schemas.microsoft.com/office/drawing/2014/main" id="{61F67C04-FEDA-4C75-B575-BF9A81BB569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6" name="-er_unstressed.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7" name="ei.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18" name="frei_source.wav"/>
            </a:hlinkClick>
            <a:extLst>
              <a:ext uri="{FF2B5EF4-FFF2-40B4-BE49-F238E27FC236}">
                <a16:creationId xmlns:a16="http://schemas.microsoft.com/office/drawing/2014/main" id="{35D29994-35A1-4A7E-9647-67235FFD107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20" name="Ja.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24" name="Zug_source.wav"/>
            </a:hlinkClick>
            <a:extLst>
              <a:ext uri="{FF2B5EF4-FFF2-40B4-BE49-F238E27FC236}">
                <a16:creationId xmlns:a16="http://schemas.microsoft.com/office/drawing/2014/main" id="{1A66A883-6C9B-4025-89F1-B9F150FA886B}"/>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26" name="Kopf_source.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8" name="o_short.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extLst>
              <a:ext uri="{FF2B5EF4-FFF2-40B4-BE49-F238E27FC236}">
                <a16:creationId xmlns:a16="http://schemas.microsoft.com/office/drawing/2014/main" id="{E67D1E81-D70D-44F7-8AD2-6C3CE46335B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extLst>
              <a:ext uri="{FF2B5EF4-FFF2-40B4-BE49-F238E27FC236}">
                <a16:creationId xmlns:a16="http://schemas.microsoft.com/office/drawing/2014/main" id="{B2C1DC3B-F881-4F7C-B2D8-E74FCD6A2422}"/>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extLst>
              <a:ext uri="{FF2B5EF4-FFF2-40B4-BE49-F238E27FC236}">
                <a16:creationId xmlns:a16="http://schemas.microsoft.com/office/drawing/2014/main" id="{1D784FBE-E79E-4A16-9173-4F9D5FC71178}"/>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extLst>
              <a:ext uri="{FF2B5EF4-FFF2-40B4-BE49-F238E27FC236}">
                <a16:creationId xmlns:a16="http://schemas.microsoft.com/office/drawing/2014/main" id="{1AD2B9E5-ABE0-4AE1-82D2-2871CF51BCB9}"/>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extLst>
              <a:ext uri="{FF2B5EF4-FFF2-40B4-BE49-F238E27FC236}">
                <a16:creationId xmlns:a16="http://schemas.microsoft.com/office/drawing/2014/main" id="{823FAF87-6A14-4772-A421-E5A8F53F0E7B}"/>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extLst>
              <a:ext uri="{FF2B5EF4-FFF2-40B4-BE49-F238E27FC236}">
                <a16:creationId xmlns:a16="http://schemas.microsoft.com/office/drawing/2014/main" id="{9C292056-293F-4CCA-A925-77D2163683CF}"/>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[j]</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T3.2 Week 5 Slide 19</a:t>
            </a:r>
          </a:p>
        </p:txBody>
      </p:sp>
    </p:spTree>
    <p:extLst>
      <p:ext uri="{BB962C8B-B14F-4D97-AF65-F5344CB8AC3E}">
        <p14:creationId xmlns:p14="http://schemas.microsoft.com/office/powerpoint/2010/main" val="189020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49600" cy="869950"/>
          </a:xfrm>
          <a:prstGeom prst="rect">
            <a:avLst/>
          </a:prstGeom>
        </p:spPr>
      </p:pic>
      <p:sp>
        <p:nvSpPr>
          <p:cNvPr id="4" name="Title 3"/>
          <p:cNvSpPr>
            <a:spLocks noGrp="1"/>
          </p:cNvSpPr>
          <p:nvPr>
            <p:ph type="title"/>
          </p:nvPr>
        </p:nvSpPr>
        <p:spPr>
          <a:xfrm>
            <a:off x="0" y="294041"/>
            <a:ext cx="3149600" cy="707849"/>
          </a:xfrm>
        </p:spPr>
        <p:txBody>
          <a:bodyPr>
            <a:normAutofit/>
          </a:bodyPr>
          <a:lstStyle/>
          <a:p>
            <a:r>
              <a:rPr lang="en-GB" sz="3600" b="1" dirty="0">
                <a:solidFill>
                  <a:schemeClr val="bg1"/>
                </a:solidFill>
              </a:rPr>
              <a:t>Mein Buch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51754" y="1278891"/>
            <a:ext cx="73729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t>
            </a:r>
          </a:p>
        </p:txBody>
      </p:sp>
      <p:graphicFrame>
        <p:nvGraphicFramePr>
          <p:cNvPr id="2" name="Table 5">
            <a:extLst>
              <a:ext uri="{FF2B5EF4-FFF2-40B4-BE49-F238E27FC236}">
                <a16:creationId xmlns:a16="http://schemas.microsoft.com/office/drawing/2014/main" id="{008A186D-1F9E-4136-9FB0-B58E2489C5EF}"/>
              </a:ext>
            </a:extLst>
          </p:cNvPr>
          <p:cNvGraphicFramePr>
            <a:graphicFrameLocks noGrp="1"/>
          </p:cNvGraphicFramePr>
          <p:nvPr/>
        </p:nvGraphicFramePr>
        <p:xfrm>
          <a:off x="151754" y="1889674"/>
          <a:ext cx="11807137" cy="4130126"/>
        </p:xfrm>
        <a:graphic>
          <a:graphicData uri="http://schemas.openxmlformats.org/drawingml/2006/table">
            <a:tbl>
              <a:tblPr firstRow="1" bandRow="1">
                <a:tableStyleId>{00A15C55-8517-42AA-B614-E9B94910E393}</a:tableStyleId>
              </a:tblPr>
              <a:tblGrid>
                <a:gridCol w="610246">
                  <a:extLst>
                    <a:ext uri="{9D8B030D-6E8A-4147-A177-3AD203B41FA5}">
                      <a16:colId xmlns:a16="http://schemas.microsoft.com/office/drawing/2014/main" val="2220442778"/>
                    </a:ext>
                  </a:extLst>
                </a:gridCol>
                <a:gridCol w="3486150">
                  <a:extLst>
                    <a:ext uri="{9D8B030D-6E8A-4147-A177-3AD203B41FA5}">
                      <a16:colId xmlns:a16="http://schemas.microsoft.com/office/drawing/2014/main" val="3791811306"/>
                    </a:ext>
                  </a:extLst>
                </a:gridCol>
                <a:gridCol w="4048562">
                  <a:extLst>
                    <a:ext uri="{9D8B030D-6E8A-4147-A177-3AD203B41FA5}">
                      <a16:colId xmlns:a16="http://schemas.microsoft.com/office/drawing/2014/main" val="1312620342"/>
                    </a:ext>
                  </a:extLst>
                </a:gridCol>
                <a:gridCol w="3662179">
                  <a:extLst>
                    <a:ext uri="{9D8B030D-6E8A-4147-A177-3AD203B41FA5}">
                      <a16:colId xmlns:a16="http://schemas.microsoft.com/office/drawing/2014/main" val="4010614591"/>
                    </a:ext>
                  </a:extLst>
                </a:gridCol>
              </a:tblGrid>
              <a:tr h="590018">
                <a:tc>
                  <a:txBody>
                    <a:bodyPr/>
                    <a:lstStyle/>
                    <a:p>
                      <a:pPr algn="ctr"/>
                      <a:endParaRPr lang="en-GB" sz="2400" dirty="0">
                        <a:solidFill>
                          <a:srgbClr val="002060"/>
                        </a:solidFill>
                      </a:endParaRPr>
                    </a:p>
                  </a:txBody>
                  <a:tcPr anchor="ctr"/>
                </a:tc>
                <a:tc>
                  <a:txBody>
                    <a:bodyPr/>
                    <a:lstStyle/>
                    <a:p>
                      <a:pPr algn="ctr"/>
                      <a:r>
                        <a:rPr lang="en-GB" sz="2800" dirty="0">
                          <a:solidFill>
                            <a:srgbClr val="002060"/>
                          </a:solidFill>
                        </a:rPr>
                        <a:t>A</a:t>
                      </a:r>
                    </a:p>
                  </a:txBody>
                  <a:tcPr anchor="ctr"/>
                </a:tc>
                <a:tc>
                  <a:txBody>
                    <a:bodyPr/>
                    <a:lstStyle/>
                    <a:p>
                      <a:pPr algn="ctr"/>
                      <a:r>
                        <a:rPr lang="en-GB" sz="2800" dirty="0">
                          <a:solidFill>
                            <a:srgbClr val="002060"/>
                          </a:solidFill>
                        </a:rPr>
                        <a:t>B</a:t>
                      </a:r>
                    </a:p>
                  </a:txBody>
                  <a:tcPr anchor="ctr"/>
                </a:tc>
                <a:tc>
                  <a:txBody>
                    <a:bodyPr/>
                    <a:lstStyle/>
                    <a:p>
                      <a:pPr algn="ctr"/>
                      <a:r>
                        <a:rPr lang="en-GB" sz="2800" dirty="0">
                          <a:solidFill>
                            <a:srgbClr val="002060"/>
                          </a:solidFill>
                        </a:rPr>
                        <a:t>C</a:t>
                      </a:r>
                    </a:p>
                  </a:txBody>
                  <a:tcPr anchor="ctr"/>
                </a:tc>
                <a:extLst>
                  <a:ext uri="{0D108BD9-81ED-4DB2-BD59-A6C34878D82A}">
                    <a16:rowId xmlns:a16="http://schemas.microsoft.com/office/drawing/2014/main" val="1916325935"/>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a:solidFill>
                            <a:srgbClr val="002060"/>
                          </a:solidFill>
                        </a:rPr>
                        <a:t>J</a:t>
                      </a:r>
                      <a:r>
                        <a:rPr lang="en-GB" sz="2200" b="0" dirty="0">
                          <a:solidFill>
                            <a:srgbClr val="002060"/>
                          </a:solidFill>
                        </a:rPr>
                        <a:t>azz</a:t>
                      </a:r>
                    </a:p>
                  </a:txBody>
                  <a:tcPr anchor="ctr"/>
                </a:tc>
                <a:tc>
                  <a:txBody>
                    <a:bodyPr/>
                    <a:lstStyle/>
                    <a:p>
                      <a:pPr algn="l"/>
                      <a:r>
                        <a:rPr lang="en-GB" sz="2200" b="1" dirty="0" err="1">
                          <a:solidFill>
                            <a:srgbClr val="002060"/>
                          </a:solidFill>
                        </a:rPr>
                        <a:t>J</a:t>
                      </a:r>
                      <a:r>
                        <a:rPr lang="en-GB" sz="2200" dirty="0" err="1">
                          <a:solidFill>
                            <a:srgbClr val="002060"/>
                          </a:solidFill>
                        </a:rPr>
                        <a:t>ahr</a:t>
                      </a:r>
                      <a:endParaRPr lang="en-GB" sz="2200" dirty="0">
                        <a:solidFill>
                          <a:srgbClr val="002060"/>
                        </a:solidFill>
                      </a:endParaRPr>
                    </a:p>
                  </a:txBody>
                  <a:tcPr anchor="ctr"/>
                </a:tc>
                <a:tc>
                  <a:txBody>
                    <a:bodyPr/>
                    <a:lstStyle/>
                    <a:p>
                      <a:pPr algn="l"/>
                      <a:r>
                        <a:rPr lang="en-GB" sz="2200" b="1" dirty="0" err="1">
                          <a:solidFill>
                            <a:srgbClr val="002060"/>
                          </a:solidFill>
                        </a:rPr>
                        <a:t>J</a:t>
                      </a:r>
                      <a:r>
                        <a:rPr lang="en-GB" sz="2200" dirty="0" err="1">
                          <a:solidFill>
                            <a:srgbClr val="002060"/>
                          </a:solidFill>
                        </a:rPr>
                        <a:t>oggen</a:t>
                      </a:r>
                      <a:endParaRPr lang="en-GB" sz="2200" dirty="0">
                        <a:solidFill>
                          <a:srgbClr val="002060"/>
                        </a:solidFill>
                      </a:endParaRPr>
                    </a:p>
                  </a:txBody>
                  <a:tcPr anchor="ctr"/>
                </a:tc>
                <a:extLst>
                  <a:ext uri="{0D108BD9-81ED-4DB2-BD59-A6C34878D82A}">
                    <a16:rowId xmlns:a16="http://schemas.microsoft.com/office/drawing/2014/main" val="60658963"/>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err="1">
                          <a:solidFill>
                            <a:srgbClr val="002060"/>
                          </a:solidFill>
                        </a:rPr>
                        <a:t>J</a:t>
                      </a:r>
                      <a:r>
                        <a:rPr lang="en-GB" sz="2200" dirty="0" err="1">
                          <a:solidFill>
                            <a:srgbClr val="002060"/>
                          </a:solidFill>
                        </a:rPr>
                        <a:t>oghurt</a:t>
                      </a:r>
                      <a:endParaRPr lang="en-GB" sz="2200" dirty="0">
                        <a:solidFill>
                          <a:srgbClr val="002060"/>
                        </a:solidFill>
                      </a:endParaRPr>
                    </a:p>
                  </a:txBody>
                  <a:tcPr anchor="ctr"/>
                </a:tc>
                <a:tc>
                  <a:txBody>
                    <a:bodyPr/>
                    <a:lstStyle/>
                    <a:p>
                      <a:pPr algn="l"/>
                      <a:r>
                        <a:rPr lang="en-GB" sz="2200" dirty="0">
                          <a:solidFill>
                            <a:srgbClr val="002060"/>
                          </a:solidFill>
                        </a:rPr>
                        <a:t>Hobb</a:t>
                      </a:r>
                      <a:r>
                        <a:rPr lang="en-GB" sz="2200" b="1" dirty="0">
                          <a:solidFill>
                            <a:srgbClr val="002060"/>
                          </a:solidFill>
                        </a:rPr>
                        <a:t>y</a:t>
                      </a:r>
                    </a:p>
                  </a:txBody>
                  <a:tcPr anchor="ctr"/>
                </a:tc>
                <a:tc>
                  <a:txBody>
                    <a:bodyPr/>
                    <a:lstStyle/>
                    <a:p>
                      <a:pPr algn="l"/>
                      <a:r>
                        <a:rPr lang="en-GB" sz="2200" b="1" dirty="0">
                          <a:solidFill>
                            <a:srgbClr val="002060"/>
                          </a:solidFill>
                        </a:rPr>
                        <a:t>Y</a:t>
                      </a:r>
                      <a:r>
                        <a:rPr lang="en-GB" sz="2200" b="0" dirty="0">
                          <a:solidFill>
                            <a:srgbClr val="002060"/>
                          </a:solidFill>
                        </a:rPr>
                        <a:t>oga</a:t>
                      </a:r>
                    </a:p>
                  </a:txBody>
                  <a:tcPr anchor="ctr"/>
                </a:tc>
                <a:extLst>
                  <a:ext uri="{0D108BD9-81ED-4DB2-BD59-A6C34878D82A}">
                    <a16:rowId xmlns:a16="http://schemas.microsoft.com/office/drawing/2014/main" val="4159455756"/>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dirty="0">
                          <a:solidFill>
                            <a:srgbClr val="002060"/>
                          </a:solidFill>
                        </a:rPr>
                        <a:t>P</a:t>
                      </a:r>
                      <a:r>
                        <a:rPr lang="en-GB" sz="2200" b="1" dirty="0">
                          <a:solidFill>
                            <a:srgbClr val="002060"/>
                          </a:solidFill>
                        </a:rPr>
                        <a:t>y</a:t>
                      </a:r>
                      <a:r>
                        <a:rPr lang="en-GB" sz="2200" dirty="0">
                          <a:solidFill>
                            <a:srgbClr val="002060"/>
                          </a:solidFill>
                        </a:rPr>
                        <a:t>jama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Y</a:t>
                      </a:r>
                      <a:r>
                        <a:rPr lang="en-GB" sz="2200" dirty="0">
                          <a:solidFill>
                            <a:srgbClr val="002060"/>
                          </a:solidFill>
                        </a:rPr>
                        <a:t>ucca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rPr>
                        <a:t>J</a:t>
                      </a:r>
                      <a:r>
                        <a:rPr lang="en-GB" sz="2200" dirty="0" err="1">
                          <a:solidFill>
                            <a:srgbClr val="002060"/>
                          </a:solidFill>
                        </a:rPr>
                        <a:t>acht</a:t>
                      </a:r>
                      <a:endParaRPr lang="en-GB" sz="2200" dirty="0">
                        <a:solidFill>
                          <a:srgbClr val="002060"/>
                        </a:solidFill>
                      </a:endParaRPr>
                    </a:p>
                  </a:txBody>
                  <a:tcPr anchor="ctr"/>
                </a:tc>
                <a:extLst>
                  <a:ext uri="{0D108BD9-81ED-4DB2-BD59-A6C34878D82A}">
                    <a16:rowId xmlns:a16="http://schemas.microsoft.com/office/drawing/2014/main" val="3360469156"/>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dirty="0">
                          <a:solidFill>
                            <a:srgbClr val="002060"/>
                          </a:solidFill>
                        </a:rPr>
                        <a:t>Bab</a:t>
                      </a:r>
                      <a:r>
                        <a:rPr lang="en-GB" sz="2200" b="1" dirty="0">
                          <a:solidFill>
                            <a:srgbClr val="002060"/>
                          </a:solidFill>
                        </a:rPr>
                        <a:t>y</a:t>
                      </a:r>
                    </a:p>
                  </a:txBody>
                  <a:tcPr anchor="ctr"/>
                </a:tc>
                <a:tc>
                  <a:txBody>
                    <a:bodyPr/>
                    <a:lstStyle/>
                    <a:p>
                      <a:pPr algn="l"/>
                      <a:r>
                        <a:rPr lang="en-GB" sz="2200" dirty="0" err="1">
                          <a:solidFill>
                            <a:srgbClr val="002060"/>
                          </a:solidFill>
                        </a:rPr>
                        <a:t>H</a:t>
                      </a:r>
                      <a:r>
                        <a:rPr lang="en-GB" sz="2200" b="1" dirty="0" err="1">
                          <a:solidFill>
                            <a:srgbClr val="002060"/>
                          </a:solidFill>
                        </a:rPr>
                        <a:t>y</a:t>
                      </a:r>
                      <a:r>
                        <a:rPr lang="en-GB" sz="2200" dirty="0" err="1">
                          <a:solidFill>
                            <a:srgbClr val="002060"/>
                          </a:solidFill>
                        </a:rPr>
                        <a:t>mne</a:t>
                      </a:r>
                      <a:endParaRPr lang="en-GB" sz="2200" dirty="0">
                        <a:solidFill>
                          <a:srgbClr val="002060"/>
                        </a:solidFill>
                      </a:endParaRPr>
                    </a:p>
                  </a:txBody>
                  <a:tcPr anchor="ctr"/>
                </a:tc>
                <a:tc>
                  <a:txBody>
                    <a:bodyPr/>
                    <a:lstStyle/>
                    <a:p>
                      <a:pPr algn="l"/>
                      <a:r>
                        <a:rPr lang="en-GB" sz="2200" dirty="0" err="1">
                          <a:solidFill>
                            <a:srgbClr val="002060"/>
                          </a:solidFill>
                        </a:rPr>
                        <a:t>Ph</a:t>
                      </a:r>
                      <a:r>
                        <a:rPr lang="en-GB" sz="2200" b="1" dirty="0" err="1">
                          <a:solidFill>
                            <a:srgbClr val="002060"/>
                          </a:solidFill>
                        </a:rPr>
                        <a:t>y</a:t>
                      </a:r>
                      <a:r>
                        <a:rPr lang="en-GB" sz="2200" dirty="0" err="1">
                          <a:solidFill>
                            <a:srgbClr val="002060"/>
                          </a:solidFill>
                        </a:rPr>
                        <a:t>sik</a:t>
                      </a:r>
                      <a:endParaRPr lang="en-GB" sz="2200" dirty="0">
                        <a:solidFill>
                          <a:srgbClr val="002060"/>
                        </a:solidFill>
                      </a:endParaRPr>
                    </a:p>
                  </a:txBody>
                  <a:tcPr anchor="ctr"/>
                </a:tc>
                <a:extLst>
                  <a:ext uri="{0D108BD9-81ED-4DB2-BD59-A6C34878D82A}">
                    <a16:rowId xmlns:a16="http://schemas.microsoft.com/office/drawing/2014/main" val="2494036746"/>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err="1">
                          <a:solidFill>
                            <a:srgbClr val="002060"/>
                          </a:solidFill>
                        </a:rPr>
                        <a:t>J</a:t>
                      </a:r>
                      <a:r>
                        <a:rPr lang="en-GB" sz="2200" dirty="0" err="1">
                          <a:solidFill>
                            <a:srgbClr val="002060"/>
                          </a:solidFill>
                        </a:rPr>
                        <a:t>acke</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J</a:t>
                      </a:r>
                      <a:r>
                        <a:rPr lang="en-GB" sz="2200" dirty="0">
                          <a:solidFill>
                            <a:srgbClr val="002060"/>
                          </a:solidFill>
                        </a:rPr>
                        <a:t>eans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rPr>
                        <a:t>J</a:t>
                      </a:r>
                      <a:r>
                        <a:rPr lang="en-GB" sz="2200" dirty="0" err="1">
                          <a:solidFill>
                            <a:srgbClr val="002060"/>
                          </a:solidFill>
                        </a:rPr>
                        <a:t>emand</a:t>
                      </a:r>
                      <a:endParaRPr lang="en-GB" sz="2200" dirty="0">
                        <a:solidFill>
                          <a:srgbClr val="002060"/>
                        </a:solidFill>
                      </a:endParaRPr>
                    </a:p>
                  </a:txBody>
                  <a:tcPr anchor="ctr"/>
                </a:tc>
                <a:extLst>
                  <a:ext uri="{0D108BD9-81ED-4DB2-BD59-A6C34878D82A}">
                    <a16:rowId xmlns:a16="http://schemas.microsoft.com/office/drawing/2014/main" val="4162641312"/>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err="1">
                          <a:solidFill>
                            <a:srgbClr val="002060"/>
                          </a:solidFill>
                        </a:rPr>
                        <a:t>J</a:t>
                      </a:r>
                      <a:r>
                        <a:rPr lang="en-GB" sz="2200" dirty="0" err="1">
                          <a:solidFill>
                            <a:srgbClr val="002060"/>
                          </a:solidFill>
                        </a:rPr>
                        <a:t>ubeln</a:t>
                      </a:r>
                      <a:endParaRPr lang="en-GB" sz="2200" dirty="0">
                        <a:solidFill>
                          <a:srgbClr val="002060"/>
                        </a:solidFill>
                      </a:endParaRPr>
                    </a:p>
                  </a:txBody>
                  <a:tcPr anchor="ctr"/>
                </a:tc>
                <a:tc>
                  <a:txBody>
                    <a:bodyPr/>
                    <a:lstStyle/>
                    <a:p>
                      <a:pPr algn="l"/>
                      <a:r>
                        <a:rPr lang="en-GB" sz="2200" dirty="0" err="1">
                          <a:solidFill>
                            <a:srgbClr val="002060"/>
                          </a:solidFill>
                        </a:rPr>
                        <a:t>Pro</a:t>
                      </a:r>
                      <a:r>
                        <a:rPr lang="en-GB" sz="2200" b="1" dirty="0" err="1">
                          <a:solidFill>
                            <a:srgbClr val="002060"/>
                          </a:solidFill>
                        </a:rPr>
                        <a:t>j</a:t>
                      </a:r>
                      <a:r>
                        <a:rPr lang="en-GB" sz="2200" dirty="0" err="1">
                          <a:solidFill>
                            <a:srgbClr val="002060"/>
                          </a:solidFill>
                        </a:rPr>
                        <a:t>ekt</a:t>
                      </a:r>
                      <a:endParaRPr lang="en-GB" sz="2200" dirty="0">
                        <a:solidFill>
                          <a:srgbClr val="002060"/>
                        </a:solidFill>
                      </a:endParaRPr>
                    </a:p>
                  </a:txBody>
                  <a:tcPr anchor="ctr"/>
                </a:tc>
                <a:tc>
                  <a:txBody>
                    <a:bodyPr/>
                    <a:lstStyle/>
                    <a:p>
                      <a:pPr algn="l"/>
                      <a:r>
                        <a:rPr lang="en-GB" sz="2200" dirty="0" err="1">
                          <a:solidFill>
                            <a:srgbClr val="002060"/>
                          </a:solidFill>
                        </a:rPr>
                        <a:t>T</a:t>
                      </a:r>
                      <a:r>
                        <a:rPr lang="en-GB" sz="2200" b="1" dirty="0" err="1">
                          <a:solidFill>
                            <a:srgbClr val="002060"/>
                          </a:solidFill>
                        </a:rPr>
                        <a:t>y</a:t>
                      </a:r>
                      <a:r>
                        <a:rPr lang="en-GB" sz="2200" dirty="0" err="1">
                          <a:solidFill>
                            <a:srgbClr val="002060"/>
                          </a:solidFill>
                        </a:rPr>
                        <a:t>pisch</a:t>
                      </a:r>
                      <a:endParaRPr lang="en-GB" sz="2200" dirty="0">
                        <a:solidFill>
                          <a:srgbClr val="002060"/>
                        </a:solidFill>
                      </a:endParaRPr>
                    </a:p>
                  </a:txBody>
                  <a:tcPr anchor="ctr"/>
                </a:tc>
                <a:extLst>
                  <a:ext uri="{0D108BD9-81ED-4DB2-BD59-A6C34878D82A}">
                    <a16:rowId xmlns:a16="http://schemas.microsoft.com/office/drawing/2014/main" val="2235324000"/>
                  </a:ext>
                </a:extLst>
              </a:tr>
            </a:tbl>
          </a:graphicData>
        </a:graphic>
      </p:graphicFrame>
      <p:sp>
        <p:nvSpPr>
          <p:cNvPr id="10" name="Speech Bubble: Rectangle with Corners Rounded 9">
            <a:extLst>
              <a:ext uri="{FF2B5EF4-FFF2-40B4-BE49-F238E27FC236}">
                <a16:creationId xmlns:a16="http://schemas.microsoft.com/office/drawing/2014/main" id="{7E5CA895-2A38-4681-8EA5-AB903E1809CF}"/>
              </a:ext>
            </a:extLst>
          </p:cNvPr>
          <p:cNvSpPr/>
          <p:nvPr/>
        </p:nvSpPr>
        <p:spPr>
          <a:xfrm>
            <a:off x="6425993" y="329512"/>
            <a:ext cx="2616409" cy="707849"/>
          </a:xfrm>
          <a:prstGeom prst="wedgeRoundRectCallout">
            <a:avLst>
              <a:gd name="adj1" fmla="val 64836"/>
              <a:gd name="adj2" fmla="val 387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Worüber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lese ich?</a:t>
            </a:r>
          </a:p>
        </p:txBody>
      </p:sp>
      <p:pic>
        <p:nvPicPr>
          <p:cNvPr id="11" name="Picture 10" descr="A picture containing text&#10;&#10;Description automatically generated">
            <a:extLst>
              <a:ext uri="{FF2B5EF4-FFF2-40B4-BE49-F238E27FC236}">
                <a16:creationId xmlns:a16="http://schemas.microsoft.com/office/drawing/2014/main" id="{412C4642-B319-457F-8464-0DDE03FE1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871" y="294041"/>
            <a:ext cx="1374775" cy="1403143"/>
          </a:xfrm>
          <a:prstGeom prst="rect">
            <a:avLst/>
          </a:prstGeom>
        </p:spPr>
      </p:pic>
      <p:pic>
        <p:nvPicPr>
          <p:cNvPr id="8" name="Picture 7">
            <a:extLst>
              <a:ext uri="{FF2B5EF4-FFF2-40B4-BE49-F238E27FC236}">
                <a16:creationId xmlns:a16="http://schemas.microsoft.com/office/drawing/2014/main" id="{F4EBB61B-F96F-49EE-A452-532AB3F9CB50}"/>
              </a:ext>
            </a:extLst>
          </p:cNvPr>
          <p:cNvPicPr>
            <a:picLocks noChangeAspect="1"/>
          </p:cNvPicPr>
          <p:nvPr/>
        </p:nvPicPr>
        <p:blipFill>
          <a:blip r:embed="rId5"/>
          <a:stretch>
            <a:fillRect/>
          </a:stretch>
        </p:blipFill>
        <p:spPr>
          <a:xfrm>
            <a:off x="10962829" y="3090533"/>
            <a:ext cx="502403" cy="537016"/>
          </a:xfrm>
          <a:prstGeom prst="rect">
            <a:avLst/>
          </a:prstGeom>
        </p:spPr>
      </p:pic>
      <p:pic>
        <p:nvPicPr>
          <p:cNvPr id="12" name="Picture 11">
            <a:extLst>
              <a:ext uri="{FF2B5EF4-FFF2-40B4-BE49-F238E27FC236}">
                <a16:creationId xmlns:a16="http://schemas.microsoft.com/office/drawing/2014/main" id="{A157E932-39E8-4D52-8E2A-609BCF7C9049}"/>
              </a:ext>
            </a:extLst>
          </p:cNvPr>
          <p:cNvPicPr>
            <a:picLocks noChangeAspect="1"/>
          </p:cNvPicPr>
          <p:nvPr/>
        </p:nvPicPr>
        <p:blipFill>
          <a:blip r:embed="rId6"/>
          <a:stretch>
            <a:fillRect/>
          </a:stretch>
        </p:blipFill>
        <p:spPr>
          <a:xfrm>
            <a:off x="7193960" y="2514791"/>
            <a:ext cx="540237" cy="539393"/>
          </a:xfrm>
          <a:prstGeom prst="rect">
            <a:avLst/>
          </a:prstGeom>
        </p:spPr>
      </p:pic>
      <p:pic>
        <p:nvPicPr>
          <p:cNvPr id="16" name="Picture 15">
            <a:extLst>
              <a:ext uri="{FF2B5EF4-FFF2-40B4-BE49-F238E27FC236}">
                <a16:creationId xmlns:a16="http://schemas.microsoft.com/office/drawing/2014/main" id="{78A67DA1-AEAD-463D-9240-319D5B4D6E0D}"/>
              </a:ext>
            </a:extLst>
          </p:cNvPr>
          <p:cNvPicPr>
            <a:picLocks noChangeAspect="1"/>
          </p:cNvPicPr>
          <p:nvPr/>
        </p:nvPicPr>
        <p:blipFill>
          <a:blip r:embed="rId7"/>
          <a:stretch>
            <a:fillRect/>
          </a:stretch>
        </p:blipFill>
        <p:spPr>
          <a:xfrm>
            <a:off x="11011983" y="2514791"/>
            <a:ext cx="329306" cy="537016"/>
          </a:xfrm>
          <a:prstGeom prst="rect">
            <a:avLst/>
          </a:prstGeom>
        </p:spPr>
      </p:pic>
      <p:pic>
        <p:nvPicPr>
          <p:cNvPr id="18" name="Picture 17">
            <a:extLst>
              <a:ext uri="{FF2B5EF4-FFF2-40B4-BE49-F238E27FC236}">
                <a16:creationId xmlns:a16="http://schemas.microsoft.com/office/drawing/2014/main" id="{FB18514D-A703-4953-8BE9-4484FBB929CF}"/>
              </a:ext>
            </a:extLst>
          </p:cNvPr>
          <p:cNvPicPr>
            <a:picLocks noChangeAspect="1"/>
          </p:cNvPicPr>
          <p:nvPr/>
        </p:nvPicPr>
        <p:blipFill>
          <a:blip r:embed="rId8"/>
          <a:stretch>
            <a:fillRect/>
          </a:stretch>
        </p:blipFill>
        <p:spPr>
          <a:xfrm>
            <a:off x="3225735" y="2982265"/>
            <a:ext cx="690439" cy="690439"/>
          </a:xfrm>
          <a:prstGeom prst="rect">
            <a:avLst/>
          </a:prstGeom>
        </p:spPr>
      </p:pic>
      <p:pic>
        <p:nvPicPr>
          <p:cNvPr id="20" name="Picture 19">
            <a:extLst>
              <a:ext uri="{FF2B5EF4-FFF2-40B4-BE49-F238E27FC236}">
                <a16:creationId xmlns:a16="http://schemas.microsoft.com/office/drawing/2014/main" id="{AB0E7719-A611-4CAE-AD9C-E49A76F1FBAC}"/>
              </a:ext>
            </a:extLst>
          </p:cNvPr>
          <p:cNvPicPr>
            <a:picLocks noChangeAspect="1"/>
          </p:cNvPicPr>
          <p:nvPr/>
        </p:nvPicPr>
        <p:blipFill>
          <a:blip r:embed="rId9"/>
          <a:stretch>
            <a:fillRect/>
          </a:stretch>
        </p:blipFill>
        <p:spPr>
          <a:xfrm>
            <a:off x="7133448" y="3104318"/>
            <a:ext cx="794617" cy="588245"/>
          </a:xfrm>
          <a:prstGeom prst="rect">
            <a:avLst/>
          </a:prstGeom>
        </p:spPr>
      </p:pic>
      <p:pic>
        <p:nvPicPr>
          <p:cNvPr id="22" name="Picture 21">
            <a:extLst>
              <a:ext uri="{FF2B5EF4-FFF2-40B4-BE49-F238E27FC236}">
                <a16:creationId xmlns:a16="http://schemas.microsoft.com/office/drawing/2014/main" id="{B5378979-D244-404E-B0A2-BCE7480319CA}"/>
              </a:ext>
            </a:extLst>
          </p:cNvPr>
          <p:cNvPicPr>
            <a:picLocks noChangeAspect="1"/>
          </p:cNvPicPr>
          <p:nvPr/>
        </p:nvPicPr>
        <p:blipFill>
          <a:blip r:embed="rId10"/>
          <a:stretch>
            <a:fillRect/>
          </a:stretch>
        </p:blipFill>
        <p:spPr>
          <a:xfrm>
            <a:off x="3194362" y="2425553"/>
            <a:ext cx="777978" cy="539722"/>
          </a:xfrm>
          <a:prstGeom prst="rect">
            <a:avLst/>
          </a:prstGeom>
        </p:spPr>
      </p:pic>
      <p:pic>
        <p:nvPicPr>
          <p:cNvPr id="24" name="Picture 23">
            <a:extLst>
              <a:ext uri="{FF2B5EF4-FFF2-40B4-BE49-F238E27FC236}">
                <a16:creationId xmlns:a16="http://schemas.microsoft.com/office/drawing/2014/main" id="{45A47ECB-C89B-4157-AE13-1D7D0579ADAC}"/>
              </a:ext>
            </a:extLst>
          </p:cNvPr>
          <p:cNvPicPr>
            <a:picLocks noChangeAspect="1"/>
          </p:cNvPicPr>
          <p:nvPr/>
        </p:nvPicPr>
        <p:blipFill>
          <a:blip r:embed="rId11"/>
          <a:stretch>
            <a:fillRect/>
          </a:stretch>
        </p:blipFill>
        <p:spPr>
          <a:xfrm>
            <a:off x="3188235" y="3672046"/>
            <a:ext cx="794617" cy="595342"/>
          </a:xfrm>
          <a:prstGeom prst="rect">
            <a:avLst/>
          </a:prstGeom>
        </p:spPr>
      </p:pic>
      <p:pic>
        <p:nvPicPr>
          <p:cNvPr id="26" name="Picture 25">
            <a:extLst>
              <a:ext uri="{FF2B5EF4-FFF2-40B4-BE49-F238E27FC236}">
                <a16:creationId xmlns:a16="http://schemas.microsoft.com/office/drawing/2014/main" id="{F837516D-1FA8-4F9B-8FC0-8E6721DC8A8D}"/>
              </a:ext>
            </a:extLst>
          </p:cNvPr>
          <p:cNvPicPr>
            <a:picLocks noChangeAspect="1"/>
          </p:cNvPicPr>
          <p:nvPr/>
        </p:nvPicPr>
        <p:blipFill rotWithShape="1">
          <a:blip r:embed="rId12"/>
          <a:srcRect l="49215"/>
          <a:stretch/>
        </p:blipFill>
        <p:spPr>
          <a:xfrm>
            <a:off x="7268818" y="3532855"/>
            <a:ext cx="598392" cy="785213"/>
          </a:xfrm>
          <a:prstGeom prst="rect">
            <a:avLst/>
          </a:prstGeom>
        </p:spPr>
      </p:pic>
      <p:pic>
        <p:nvPicPr>
          <p:cNvPr id="28" name="Picture 27">
            <a:extLst>
              <a:ext uri="{FF2B5EF4-FFF2-40B4-BE49-F238E27FC236}">
                <a16:creationId xmlns:a16="http://schemas.microsoft.com/office/drawing/2014/main" id="{303228EB-D7BD-41BB-A462-A34BE3485AEE}"/>
              </a:ext>
            </a:extLst>
          </p:cNvPr>
          <p:cNvPicPr>
            <a:picLocks noChangeAspect="1"/>
          </p:cNvPicPr>
          <p:nvPr/>
        </p:nvPicPr>
        <p:blipFill>
          <a:blip r:embed="rId13"/>
          <a:stretch>
            <a:fillRect/>
          </a:stretch>
        </p:blipFill>
        <p:spPr>
          <a:xfrm>
            <a:off x="10997236" y="3667932"/>
            <a:ext cx="325792" cy="573609"/>
          </a:xfrm>
          <a:prstGeom prst="rect">
            <a:avLst/>
          </a:prstGeom>
        </p:spPr>
      </p:pic>
      <p:pic>
        <p:nvPicPr>
          <p:cNvPr id="30" name="Picture 29">
            <a:extLst>
              <a:ext uri="{FF2B5EF4-FFF2-40B4-BE49-F238E27FC236}">
                <a16:creationId xmlns:a16="http://schemas.microsoft.com/office/drawing/2014/main" id="{F028033C-0483-4813-9526-8FE4F339BE46}"/>
              </a:ext>
            </a:extLst>
          </p:cNvPr>
          <p:cNvPicPr>
            <a:picLocks noChangeAspect="1"/>
          </p:cNvPicPr>
          <p:nvPr/>
        </p:nvPicPr>
        <p:blipFill>
          <a:blip r:embed="rId14"/>
          <a:stretch>
            <a:fillRect/>
          </a:stretch>
        </p:blipFill>
        <p:spPr>
          <a:xfrm>
            <a:off x="3334343" y="4290566"/>
            <a:ext cx="441186" cy="515724"/>
          </a:xfrm>
          <a:prstGeom prst="rect">
            <a:avLst/>
          </a:prstGeom>
        </p:spPr>
      </p:pic>
      <p:pic>
        <p:nvPicPr>
          <p:cNvPr id="32" name="Picture 31">
            <a:extLst>
              <a:ext uri="{FF2B5EF4-FFF2-40B4-BE49-F238E27FC236}">
                <a16:creationId xmlns:a16="http://schemas.microsoft.com/office/drawing/2014/main" id="{B03249DC-A26F-4A23-A5B8-599801029929}"/>
              </a:ext>
            </a:extLst>
          </p:cNvPr>
          <p:cNvPicPr>
            <a:picLocks noChangeAspect="1"/>
          </p:cNvPicPr>
          <p:nvPr/>
        </p:nvPicPr>
        <p:blipFill>
          <a:blip r:embed="rId15"/>
          <a:stretch>
            <a:fillRect/>
          </a:stretch>
        </p:blipFill>
        <p:spPr>
          <a:xfrm>
            <a:off x="7061388" y="4313418"/>
            <a:ext cx="741569" cy="455370"/>
          </a:xfrm>
          <a:prstGeom prst="rect">
            <a:avLst/>
          </a:prstGeom>
        </p:spPr>
      </p:pic>
      <p:pic>
        <p:nvPicPr>
          <p:cNvPr id="34" name="Picture 33">
            <a:extLst>
              <a:ext uri="{FF2B5EF4-FFF2-40B4-BE49-F238E27FC236}">
                <a16:creationId xmlns:a16="http://schemas.microsoft.com/office/drawing/2014/main" id="{77797E28-B8A5-48B1-B1BA-501EA2611DE5}"/>
              </a:ext>
            </a:extLst>
          </p:cNvPr>
          <p:cNvPicPr>
            <a:picLocks noChangeAspect="1"/>
          </p:cNvPicPr>
          <p:nvPr/>
        </p:nvPicPr>
        <p:blipFill>
          <a:blip r:embed="rId16"/>
          <a:stretch>
            <a:fillRect/>
          </a:stretch>
        </p:blipFill>
        <p:spPr>
          <a:xfrm>
            <a:off x="10936346" y="4290566"/>
            <a:ext cx="539722" cy="539722"/>
          </a:xfrm>
          <a:prstGeom prst="rect">
            <a:avLst/>
          </a:prstGeom>
        </p:spPr>
      </p:pic>
      <p:pic>
        <p:nvPicPr>
          <p:cNvPr id="36" name="Picture 35">
            <a:extLst>
              <a:ext uri="{FF2B5EF4-FFF2-40B4-BE49-F238E27FC236}">
                <a16:creationId xmlns:a16="http://schemas.microsoft.com/office/drawing/2014/main" id="{8F2F6131-B3FA-4344-A2E7-6AD94C0BF7CA}"/>
              </a:ext>
            </a:extLst>
          </p:cNvPr>
          <p:cNvPicPr>
            <a:picLocks noChangeAspect="1"/>
          </p:cNvPicPr>
          <p:nvPr/>
        </p:nvPicPr>
        <p:blipFill>
          <a:blip r:embed="rId17"/>
          <a:stretch>
            <a:fillRect/>
          </a:stretch>
        </p:blipFill>
        <p:spPr>
          <a:xfrm>
            <a:off x="3347851" y="4861839"/>
            <a:ext cx="471000" cy="515723"/>
          </a:xfrm>
          <a:prstGeom prst="rect">
            <a:avLst/>
          </a:prstGeom>
        </p:spPr>
      </p:pic>
      <p:pic>
        <p:nvPicPr>
          <p:cNvPr id="38" name="Picture 37">
            <a:extLst>
              <a:ext uri="{FF2B5EF4-FFF2-40B4-BE49-F238E27FC236}">
                <a16:creationId xmlns:a16="http://schemas.microsoft.com/office/drawing/2014/main" id="{0DBA850D-DA02-47D3-BCD7-F8EB484F0285}"/>
              </a:ext>
            </a:extLst>
          </p:cNvPr>
          <p:cNvPicPr>
            <a:picLocks noChangeAspect="1"/>
          </p:cNvPicPr>
          <p:nvPr/>
        </p:nvPicPr>
        <p:blipFill>
          <a:blip r:embed="rId18"/>
          <a:stretch>
            <a:fillRect/>
          </a:stretch>
        </p:blipFill>
        <p:spPr>
          <a:xfrm>
            <a:off x="7293010" y="4806290"/>
            <a:ext cx="321983" cy="613300"/>
          </a:xfrm>
          <a:prstGeom prst="rect">
            <a:avLst/>
          </a:prstGeom>
        </p:spPr>
      </p:pic>
      <p:pic>
        <p:nvPicPr>
          <p:cNvPr id="40" name="Picture 39">
            <a:extLst>
              <a:ext uri="{FF2B5EF4-FFF2-40B4-BE49-F238E27FC236}">
                <a16:creationId xmlns:a16="http://schemas.microsoft.com/office/drawing/2014/main" id="{BCA3E622-9CD0-4283-A67C-88ACEA975A65}"/>
              </a:ext>
            </a:extLst>
          </p:cNvPr>
          <p:cNvPicPr>
            <a:picLocks noChangeAspect="1"/>
          </p:cNvPicPr>
          <p:nvPr/>
        </p:nvPicPr>
        <p:blipFill>
          <a:blip r:embed="rId19"/>
          <a:stretch>
            <a:fillRect/>
          </a:stretch>
        </p:blipFill>
        <p:spPr>
          <a:xfrm>
            <a:off x="11049184" y="4851266"/>
            <a:ext cx="292105" cy="584210"/>
          </a:xfrm>
          <a:prstGeom prst="rect">
            <a:avLst/>
          </a:prstGeom>
        </p:spPr>
      </p:pic>
      <p:pic>
        <p:nvPicPr>
          <p:cNvPr id="42" name="Picture 41">
            <a:extLst>
              <a:ext uri="{FF2B5EF4-FFF2-40B4-BE49-F238E27FC236}">
                <a16:creationId xmlns:a16="http://schemas.microsoft.com/office/drawing/2014/main" id="{8F66F748-831A-4A2C-ABA4-FEF8AD675A13}"/>
              </a:ext>
            </a:extLst>
          </p:cNvPr>
          <p:cNvPicPr>
            <a:picLocks noChangeAspect="1"/>
          </p:cNvPicPr>
          <p:nvPr/>
        </p:nvPicPr>
        <p:blipFill>
          <a:blip r:embed="rId20"/>
          <a:stretch>
            <a:fillRect/>
          </a:stretch>
        </p:blipFill>
        <p:spPr>
          <a:xfrm>
            <a:off x="2864345" y="5389991"/>
            <a:ext cx="1381182" cy="690591"/>
          </a:xfrm>
          <a:prstGeom prst="rect">
            <a:avLst/>
          </a:prstGeom>
        </p:spPr>
      </p:pic>
      <p:pic>
        <p:nvPicPr>
          <p:cNvPr id="44" name="Picture 43">
            <a:extLst>
              <a:ext uri="{FF2B5EF4-FFF2-40B4-BE49-F238E27FC236}">
                <a16:creationId xmlns:a16="http://schemas.microsoft.com/office/drawing/2014/main" id="{F61BD628-5AC4-44C3-BC45-F0AC4D5E33FE}"/>
              </a:ext>
            </a:extLst>
          </p:cNvPr>
          <p:cNvPicPr>
            <a:picLocks noChangeAspect="1"/>
          </p:cNvPicPr>
          <p:nvPr/>
        </p:nvPicPr>
        <p:blipFill>
          <a:blip r:embed="rId21"/>
          <a:stretch>
            <a:fillRect/>
          </a:stretch>
        </p:blipFill>
        <p:spPr>
          <a:xfrm>
            <a:off x="7281786" y="5457092"/>
            <a:ext cx="465379" cy="596282"/>
          </a:xfrm>
          <a:prstGeom prst="rect">
            <a:avLst/>
          </a:prstGeom>
        </p:spPr>
      </p:pic>
      <p:pic>
        <p:nvPicPr>
          <p:cNvPr id="46" name="Picture 45">
            <a:extLst>
              <a:ext uri="{FF2B5EF4-FFF2-40B4-BE49-F238E27FC236}">
                <a16:creationId xmlns:a16="http://schemas.microsoft.com/office/drawing/2014/main" id="{0762A6F6-E51A-4F98-A8C2-81D619EDED91}"/>
              </a:ext>
            </a:extLst>
          </p:cNvPr>
          <p:cNvPicPr>
            <a:picLocks noChangeAspect="1"/>
          </p:cNvPicPr>
          <p:nvPr/>
        </p:nvPicPr>
        <p:blipFill>
          <a:blip r:embed="rId22"/>
          <a:stretch>
            <a:fillRect/>
          </a:stretch>
        </p:blipFill>
        <p:spPr>
          <a:xfrm>
            <a:off x="10835835" y="5351218"/>
            <a:ext cx="770977" cy="668582"/>
          </a:xfrm>
          <a:prstGeom prst="rect">
            <a:avLst/>
          </a:prstGeom>
        </p:spPr>
      </p:pic>
      <p:sp>
        <p:nvSpPr>
          <p:cNvPr id="6" name="Oval 5">
            <a:extLst>
              <a:ext uri="{FF2B5EF4-FFF2-40B4-BE49-F238E27FC236}">
                <a16:creationId xmlns:a16="http://schemas.microsoft.com/office/drawing/2014/main" id="{B64DB323-BF58-4CEB-9CA7-2AC70B978D91}"/>
              </a:ext>
            </a:extLst>
          </p:cNvPr>
          <p:cNvSpPr/>
          <p:nvPr/>
        </p:nvSpPr>
        <p:spPr>
          <a:xfrm>
            <a:off x="4130740" y="2492188"/>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9388EF6B-25FB-47ED-802F-CE975F5C05CC}"/>
              </a:ext>
            </a:extLst>
          </p:cNvPr>
          <p:cNvSpPr/>
          <p:nvPr/>
        </p:nvSpPr>
        <p:spPr>
          <a:xfrm>
            <a:off x="4120208" y="3087332"/>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A8A96EBE-47C6-4027-AE2E-13DE22501AEE}"/>
              </a:ext>
            </a:extLst>
          </p:cNvPr>
          <p:cNvSpPr/>
          <p:nvPr/>
        </p:nvSpPr>
        <p:spPr>
          <a:xfrm>
            <a:off x="671874" y="3704525"/>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36CDC82-EA6A-4EE9-B032-37EBC03053F6}"/>
              </a:ext>
            </a:extLst>
          </p:cNvPr>
          <p:cNvSpPr/>
          <p:nvPr/>
        </p:nvSpPr>
        <p:spPr>
          <a:xfrm>
            <a:off x="659778" y="4272595"/>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580A4F3-FC75-4D94-8CB9-DF47B9F13C06}"/>
              </a:ext>
            </a:extLst>
          </p:cNvPr>
          <p:cNvSpPr/>
          <p:nvPr/>
        </p:nvSpPr>
        <p:spPr>
          <a:xfrm>
            <a:off x="4143156" y="4861839"/>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9E194C6-1E94-46EB-A7B4-01EEC424EA28}"/>
              </a:ext>
            </a:extLst>
          </p:cNvPr>
          <p:cNvSpPr/>
          <p:nvPr/>
        </p:nvSpPr>
        <p:spPr>
          <a:xfrm>
            <a:off x="8272684" y="5439176"/>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on Button: Custom 16">
            <a:hlinkClick r:id="" action="ppaction://noaction" highlightClick="1">
              <a:snd r:embed="rId23" name="9.3.2.6 slide 19 1.wav"/>
            </a:hlinkClick>
            <a:extLst>
              <a:ext uri="{FF2B5EF4-FFF2-40B4-BE49-F238E27FC236}">
                <a16:creationId xmlns:a16="http://schemas.microsoft.com/office/drawing/2014/main" id="{9B505CC5-27D2-3343-AA60-9D127B1F5A99}"/>
              </a:ext>
            </a:extLst>
          </p:cNvPr>
          <p:cNvSpPr/>
          <p:nvPr/>
        </p:nvSpPr>
        <p:spPr>
          <a:xfrm>
            <a:off x="265856" y="25662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24" name="9.3.2.6 slide 19 2.wav"/>
            </a:hlinkClick>
            <a:extLst>
              <a:ext uri="{FF2B5EF4-FFF2-40B4-BE49-F238E27FC236}">
                <a16:creationId xmlns:a16="http://schemas.microsoft.com/office/drawing/2014/main" id="{4A6E574C-F11C-AA47-B84F-1F646C7C7785}"/>
              </a:ext>
            </a:extLst>
          </p:cNvPr>
          <p:cNvSpPr/>
          <p:nvPr/>
        </p:nvSpPr>
        <p:spPr>
          <a:xfrm>
            <a:off x="281924" y="31520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25" name="9.3.2.6 slide 19 3.wav"/>
            </a:hlinkClick>
            <a:extLst>
              <a:ext uri="{FF2B5EF4-FFF2-40B4-BE49-F238E27FC236}">
                <a16:creationId xmlns:a16="http://schemas.microsoft.com/office/drawing/2014/main" id="{D7406FA4-4D0B-AD44-8F9B-DABCA571856C}"/>
              </a:ext>
            </a:extLst>
          </p:cNvPr>
          <p:cNvSpPr/>
          <p:nvPr/>
        </p:nvSpPr>
        <p:spPr>
          <a:xfrm>
            <a:off x="277952" y="37548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Action Button: Custom 16">
            <a:hlinkClick r:id="" action="ppaction://noaction" highlightClick="1">
              <a:snd r:embed="rId26" name="9.3.2.6 slide 19 4.wav"/>
            </a:hlinkClick>
            <a:extLst>
              <a:ext uri="{FF2B5EF4-FFF2-40B4-BE49-F238E27FC236}">
                <a16:creationId xmlns:a16="http://schemas.microsoft.com/office/drawing/2014/main" id="{2AAB884B-68A5-F041-BF38-D767ED9B7D01}"/>
              </a:ext>
            </a:extLst>
          </p:cNvPr>
          <p:cNvSpPr/>
          <p:nvPr/>
        </p:nvSpPr>
        <p:spPr>
          <a:xfrm>
            <a:off x="277952" y="43576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Action Button: Custom 16">
            <a:hlinkClick r:id="" action="ppaction://noaction" highlightClick="1">
              <a:snd r:embed="rId27" name="9.3.2.6 slide 19 5.wav"/>
            </a:hlinkClick>
            <a:extLst>
              <a:ext uri="{FF2B5EF4-FFF2-40B4-BE49-F238E27FC236}">
                <a16:creationId xmlns:a16="http://schemas.microsoft.com/office/drawing/2014/main" id="{0B949377-45F3-0045-BB4F-0D536398FC5F}"/>
              </a:ext>
            </a:extLst>
          </p:cNvPr>
          <p:cNvSpPr/>
          <p:nvPr/>
        </p:nvSpPr>
        <p:spPr>
          <a:xfrm>
            <a:off x="277952" y="49932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8" name="Action Button: Custom 16">
            <a:hlinkClick r:id="" action="ppaction://noaction" highlightClick="1">
              <a:snd r:embed="rId28" name="9.3.2.6 slide 19 6.wav"/>
            </a:hlinkClick>
            <a:extLst>
              <a:ext uri="{FF2B5EF4-FFF2-40B4-BE49-F238E27FC236}">
                <a16:creationId xmlns:a16="http://schemas.microsoft.com/office/drawing/2014/main" id="{5969D898-6117-C647-B393-2E40AD7A454E}"/>
              </a:ext>
            </a:extLst>
          </p:cNvPr>
          <p:cNvSpPr/>
          <p:nvPr/>
        </p:nvSpPr>
        <p:spPr>
          <a:xfrm>
            <a:off x="277952" y="55472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01889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1" grpId="0" animBg="1"/>
      <p:bldP spid="33" grpId="0" animBg="1"/>
      <p:bldP spid="3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[j]</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1 </a:t>
            </a:r>
            <a:r>
              <a:rPr kumimoji="0" lang="en-US" sz="48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2-9</a:t>
            </a:r>
            <a:endPar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pic>
        <p:nvPicPr>
          <p:cNvPr id="4" name="Picture 3" descr="man with two thumbs up"/>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0386" y="684822"/>
            <a:ext cx="4491228" cy="3845052"/>
          </a:xfrm>
          <a:prstGeom prst="rect">
            <a:avLst/>
          </a:prstGeom>
        </p:spPr>
      </p:pic>
      <p:sp>
        <p:nvSpPr>
          <p:cNvPr id="3" name="Rectangle 2"/>
          <p:cNvSpPr/>
          <p:nvPr/>
        </p:nvSpPr>
        <p:spPr>
          <a:xfrm>
            <a:off x="5321589" y="4242855"/>
            <a:ext cx="154882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j</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92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ja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sp>
        <p:nvSpPr>
          <p:cNvPr id="3" name="Rectangle 2"/>
          <p:cNvSpPr/>
          <p:nvPr/>
        </p:nvSpPr>
        <p:spPr>
          <a:xfrm>
            <a:off x="5321589" y="4242855"/>
            <a:ext cx="154882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j</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357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pic>
        <p:nvPicPr>
          <p:cNvPr id="4" name="Picture 3" descr="man with two thumbs u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0386" y="684822"/>
            <a:ext cx="4491228" cy="3845052"/>
          </a:xfrm>
          <a:prstGeom prst="rect">
            <a:avLst/>
          </a:prstGeom>
        </p:spPr>
      </p:pic>
      <p:sp>
        <p:nvSpPr>
          <p:cNvPr id="3" name="Rectangle 2"/>
          <p:cNvSpPr/>
          <p:nvPr/>
        </p:nvSpPr>
        <p:spPr>
          <a:xfrm>
            <a:off x="5321589" y="4242855"/>
            <a:ext cx="154882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j</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895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2ADC4-8F3E-D244-8306-7BAF4F00B731}"/>
              </a:ext>
            </a:extLst>
          </p:cNvPr>
          <p:cNvSpPr>
            <a:spLocks noGrp="1"/>
          </p:cNvSpPr>
          <p:nvPr>
            <p:ph type="title"/>
          </p:nvPr>
        </p:nvSpPr>
        <p:spPr>
          <a:xfrm>
            <a:off x="4015307" y="112849"/>
            <a:ext cx="4222283" cy="1699528"/>
          </a:xfrm>
        </p:spPr>
        <p:txBody>
          <a:bodyPr>
            <a:noAutofit/>
          </a:bodyPr>
          <a:lstStyle/>
          <a:p>
            <a:pPr algn="ctr"/>
            <a:r>
              <a:rPr lang="en-GB" sz="12000" dirty="0">
                <a:solidFill>
                  <a:srgbClr val="002060"/>
                </a:solidFill>
                <a:cs typeface="Calibri" panose="020F0502020204030204" pitchFamily="34" charset="0"/>
              </a:rPr>
              <a:t>j</a:t>
            </a:r>
            <a:endParaRPr lang="en-US" sz="12000" dirty="0"/>
          </a:p>
        </p:txBody>
      </p:sp>
      <p:sp>
        <p:nvSpPr>
          <p:cNvPr id="4" name="Rounded Rectangle 3"/>
          <p:cNvSpPr/>
          <p:nvPr/>
        </p:nvSpPr>
        <p:spPr>
          <a:xfrm>
            <a:off x="4254370" y="2142603"/>
            <a:ext cx="3802879" cy="267194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j</a:t>
            </a:r>
            <a:r>
              <a:rPr lang="en-GB" sz="6000" dirty="0" err="1">
                <a:solidFill>
                  <a:srgbClr val="002060"/>
                </a:solidFill>
                <a:latin typeface="Century Gothic" panose="020B0502020202020204" pitchFamily="34" charset="0"/>
              </a:rPr>
              <a:t>a</a:t>
            </a:r>
            <a:endParaRPr lang="en-GB" sz="6000" dirty="0">
              <a:solidFill>
                <a:srgbClr val="FFCC00"/>
              </a:solidFill>
              <a:latin typeface="Century Gothic" panose="020B0502020202020204" pitchFamily="34" charset="0"/>
            </a:endParaRPr>
          </a:p>
        </p:txBody>
      </p:sp>
      <p:sp>
        <p:nvSpPr>
          <p:cNvPr id="5" name="Rectangle 4"/>
          <p:cNvSpPr/>
          <p:nvPr/>
        </p:nvSpPr>
        <p:spPr>
          <a:xfrm>
            <a:off x="113150" y="4182354"/>
            <a:ext cx="415796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emand</a:t>
            </a:r>
            <a:endParaRPr lang="en-GB" sz="5400" dirty="0">
              <a:solidFill>
                <a:srgbClr val="FFCC00"/>
              </a:solidFill>
              <a:latin typeface="Century Gothic" panose="020B0502020202020204" pitchFamily="34" charset="0"/>
            </a:endParaRPr>
          </a:p>
        </p:txBody>
      </p:sp>
      <p:sp>
        <p:nvSpPr>
          <p:cNvPr id="6" name="Rectangle 5"/>
          <p:cNvSpPr/>
          <p:nvPr/>
        </p:nvSpPr>
        <p:spPr>
          <a:xfrm>
            <a:off x="8447314" y="3429000"/>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a:t>
            </a:r>
            <a:endParaRPr lang="en-GB" sz="5400" dirty="0">
              <a:solidFill>
                <a:srgbClr val="FFCC00"/>
              </a:solidFill>
              <a:latin typeface="Century Gothic" panose="020B0502020202020204" pitchFamily="34" charset="0"/>
            </a:endParaRPr>
          </a:p>
        </p:txBody>
      </p:sp>
      <p:sp>
        <p:nvSpPr>
          <p:cNvPr id="7" name="Rectangle 6"/>
          <p:cNvSpPr/>
          <p:nvPr/>
        </p:nvSpPr>
        <p:spPr>
          <a:xfrm>
            <a:off x="4893427" y="4937316"/>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etzt</a:t>
            </a:r>
            <a:endParaRPr lang="en-GB" sz="5400" dirty="0">
              <a:solidFill>
                <a:srgbClr val="FFCC00"/>
              </a:solidFill>
              <a:latin typeface="Century Gothic" panose="020B0502020202020204" pitchFamily="34" charset="0"/>
            </a:endParaRPr>
          </a:p>
        </p:txBody>
      </p:sp>
      <p:sp>
        <p:nvSpPr>
          <p:cNvPr id="8" name="Rectangle 7"/>
          <p:cNvSpPr/>
          <p:nvPr/>
        </p:nvSpPr>
        <p:spPr>
          <a:xfrm>
            <a:off x="398655" y="52212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unge</a:t>
            </a:r>
            <a:endParaRPr lang="en-GB" sz="5400" dirty="0">
              <a:solidFill>
                <a:srgbClr val="FFCC00"/>
              </a:solidFill>
              <a:latin typeface="Century Gothic" panose="020B0502020202020204" pitchFamily="34" charset="0"/>
            </a:endParaRPr>
          </a:p>
        </p:txBody>
      </p:sp>
      <p:sp>
        <p:nvSpPr>
          <p:cNvPr id="9" name="Rectangle 8"/>
          <p:cNvSpPr/>
          <p:nvPr/>
        </p:nvSpPr>
        <p:spPr>
          <a:xfrm>
            <a:off x="9201483" y="510946"/>
            <a:ext cx="1685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ahr</a:t>
            </a:r>
            <a:endParaRPr lang="en-GB" sz="5400" dirty="0">
              <a:solidFill>
                <a:srgbClr val="FFCC00"/>
              </a:solidFill>
              <a:latin typeface="Century Gothic" panose="020B0502020202020204" pitchFamily="34" charset="0"/>
            </a:endParaRPr>
          </a:p>
        </p:txBody>
      </p:sp>
      <p:pic>
        <p:nvPicPr>
          <p:cNvPr id="10" name="Picture 9" descr="man with two thumbs u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427" y="2316073"/>
            <a:ext cx="1945666" cy="1665733"/>
          </a:xfrm>
          <a:prstGeom prst="rect">
            <a:avLst/>
          </a:prstGeom>
        </p:spPr>
      </p:pic>
      <p:pic>
        <p:nvPicPr>
          <p:cNvPr id="2" name="Picture 1" descr="older woman and a little gir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3882" y="4532234"/>
            <a:ext cx="1480227" cy="1480227"/>
          </a:xfrm>
          <a:prstGeom prst="rect">
            <a:avLst/>
          </a:prstGeom>
        </p:spPr>
      </p:pic>
      <p:cxnSp>
        <p:nvCxnSpPr>
          <p:cNvPr id="11" name="Straight Arrow Connector 10" descr="arrow pointing to the little girl"/>
          <p:cNvCxnSpPr/>
          <p:nvPr/>
        </p:nvCxnSpPr>
        <p:spPr>
          <a:xfrm>
            <a:off x="9104058" y="4644019"/>
            <a:ext cx="439648" cy="34834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descr="year 2019"/>
          <p:cNvSpPr txBox="1"/>
          <p:nvPr/>
        </p:nvSpPr>
        <p:spPr>
          <a:xfrm>
            <a:off x="8996965" y="1695160"/>
            <a:ext cx="2094115" cy="646331"/>
          </a:xfrm>
          <a:prstGeom prst="rect">
            <a:avLst/>
          </a:prstGeom>
          <a:solidFill>
            <a:srgbClr val="FFCC00"/>
          </a:solidFill>
        </p:spPr>
        <p:txBody>
          <a:bodyPr wrap="square" rtlCol="0">
            <a:spAutoFit/>
          </a:bodyPr>
          <a:lstStyle/>
          <a:p>
            <a:pPr algn="ctr"/>
            <a:r>
              <a:rPr lang="en-GB" sz="3600" b="1" dirty="0">
                <a:solidFill>
                  <a:srgbClr val="002060"/>
                </a:solidFill>
                <a:latin typeface="Century Gothic" panose="020B0502020202020204" pitchFamily="34" charset="0"/>
              </a:rPr>
              <a:t>2019</a:t>
            </a:r>
          </a:p>
        </p:txBody>
      </p:sp>
      <p:sp>
        <p:nvSpPr>
          <p:cNvPr id="13" name="TextBox 12"/>
          <p:cNvSpPr txBox="1"/>
          <p:nvPr/>
        </p:nvSpPr>
        <p:spPr>
          <a:xfrm>
            <a:off x="5388537" y="5643129"/>
            <a:ext cx="1402080"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[now]</a:t>
            </a:r>
          </a:p>
        </p:txBody>
      </p:sp>
      <p:sp>
        <p:nvSpPr>
          <p:cNvPr id="14" name="TextBox 13"/>
          <p:cNvSpPr txBox="1"/>
          <p:nvPr/>
        </p:nvSpPr>
        <p:spPr>
          <a:xfrm>
            <a:off x="1491090" y="4859124"/>
            <a:ext cx="1402080"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[someone]</a:t>
            </a:r>
          </a:p>
        </p:txBody>
      </p:sp>
      <p:pic>
        <p:nvPicPr>
          <p:cNvPr id="15" name="Picture 14" descr="little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6281" y="1491011"/>
            <a:ext cx="731697" cy="1615153"/>
          </a:xfrm>
          <a:prstGeom prst="rect">
            <a:avLst/>
          </a:prstGeom>
        </p:spPr>
      </p:pic>
    </p:spTree>
    <p:extLst>
      <p:ext uri="{BB962C8B-B14F-4D97-AF65-F5344CB8AC3E}">
        <p14:creationId xmlns:p14="http://schemas.microsoft.com/office/powerpoint/2010/main" val="212020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Jung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Jung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J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J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jemand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jemand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jetz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jetz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ju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jung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2"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1D1D-F191-4C43-A3A9-9BE6A6A08CCF}"/>
              </a:ext>
            </a:extLst>
          </p:cNvPr>
          <p:cNvSpPr>
            <a:spLocks noGrp="1"/>
          </p:cNvSpPr>
          <p:nvPr>
            <p:ph type="title"/>
          </p:nvPr>
        </p:nvSpPr>
        <p:spPr>
          <a:xfrm>
            <a:off x="4409374" y="37451"/>
            <a:ext cx="3432910" cy="1872998"/>
          </a:xfrm>
        </p:spPr>
        <p:txBody>
          <a:bodyPr>
            <a:noAutofit/>
          </a:bodyPr>
          <a:lstStyle/>
          <a:p>
            <a:pPr algn="ctr"/>
            <a:r>
              <a:rPr lang="en-GB" sz="12000" dirty="0">
                <a:solidFill>
                  <a:srgbClr val="002060"/>
                </a:solidFill>
                <a:cs typeface="Calibri" panose="020F0502020204030204" pitchFamily="34" charset="0"/>
              </a:rPr>
              <a:t>j</a:t>
            </a:r>
            <a:endParaRPr lang="en-US" sz="12000" dirty="0"/>
          </a:p>
        </p:txBody>
      </p:sp>
      <p:sp>
        <p:nvSpPr>
          <p:cNvPr id="4" name="Rounded Rectangle 3"/>
          <p:cNvSpPr/>
          <p:nvPr/>
        </p:nvSpPr>
        <p:spPr>
          <a:xfrm>
            <a:off x="4254370" y="2142603"/>
            <a:ext cx="3802879" cy="267194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j</a:t>
            </a:r>
            <a:r>
              <a:rPr lang="en-GB" sz="6000" dirty="0" err="1">
                <a:solidFill>
                  <a:srgbClr val="002060"/>
                </a:solidFill>
                <a:latin typeface="Century Gothic" panose="020B0502020202020204" pitchFamily="34" charset="0"/>
              </a:rPr>
              <a:t>a</a:t>
            </a:r>
            <a:endParaRPr lang="en-GB" sz="6000" dirty="0">
              <a:solidFill>
                <a:srgbClr val="FFCC00"/>
              </a:solidFill>
              <a:latin typeface="Century Gothic" panose="020B0502020202020204" pitchFamily="34" charset="0"/>
            </a:endParaRPr>
          </a:p>
        </p:txBody>
      </p:sp>
      <p:sp>
        <p:nvSpPr>
          <p:cNvPr id="5" name="Rectangle 4"/>
          <p:cNvSpPr/>
          <p:nvPr/>
        </p:nvSpPr>
        <p:spPr>
          <a:xfrm>
            <a:off x="113150" y="4182354"/>
            <a:ext cx="415796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emand</a:t>
            </a:r>
            <a:endParaRPr lang="en-GB" sz="5400" dirty="0">
              <a:solidFill>
                <a:srgbClr val="FFCC00"/>
              </a:solidFill>
              <a:latin typeface="Century Gothic" panose="020B0502020202020204" pitchFamily="34" charset="0"/>
            </a:endParaRPr>
          </a:p>
        </p:txBody>
      </p:sp>
      <p:sp>
        <p:nvSpPr>
          <p:cNvPr id="6" name="Rectangle 5"/>
          <p:cNvSpPr/>
          <p:nvPr/>
        </p:nvSpPr>
        <p:spPr>
          <a:xfrm>
            <a:off x="8447314" y="3429000"/>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a:t>
            </a:r>
            <a:endParaRPr lang="en-GB" sz="5400" dirty="0">
              <a:solidFill>
                <a:srgbClr val="FFCC00"/>
              </a:solidFill>
              <a:latin typeface="Century Gothic" panose="020B0502020202020204" pitchFamily="34" charset="0"/>
            </a:endParaRPr>
          </a:p>
        </p:txBody>
      </p:sp>
      <p:sp>
        <p:nvSpPr>
          <p:cNvPr id="7" name="Rectangle 6"/>
          <p:cNvSpPr/>
          <p:nvPr/>
        </p:nvSpPr>
        <p:spPr>
          <a:xfrm>
            <a:off x="4893427" y="4937316"/>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etzt</a:t>
            </a:r>
            <a:endParaRPr lang="en-GB" sz="5400" dirty="0">
              <a:solidFill>
                <a:srgbClr val="FFCC00"/>
              </a:solidFill>
              <a:latin typeface="Century Gothic" panose="020B0502020202020204" pitchFamily="34" charset="0"/>
            </a:endParaRPr>
          </a:p>
        </p:txBody>
      </p:sp>
      <p:sp>
        <p:nvSpPr>
          <p:cNvPr id="8" name="Rectangle 7"/>
          <p:cNvSpPr/>
          <p:nvPr/>
        </p:nvSpPr>
        <p:spPr>
          <a:xfrm>
            <a:off x="398655" y="52212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unge</a:t>
            </a:r>
            <a:endParaRPr lang="en-GB" sz="5400" dirty="0">
              <a:solidFill>
                <a:srgbClr val="FFCC00"/>
              </a:solidFill>
              <a:latin typeface="Century Gothic" panose="020B0502020202020204" pitchFamily="34" charset="0"/>
            </a:endParaRPr>
          </a:p>
        </p:txBody>
      </p:sp>
      <p:sp>
        <p:nvSpPr>
          <p:cNvPr id="9" name="Rectangle 8"/>
          <p:cNvSpPr/>
          <p:nvPr/>
        </p:nvSpPr>
        <p:spPr>
          <a:xfrm>
            <a:off x="9201483" y="510946"/>
            <a:ext cx="1685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ahr</a:t>
            </a:r>
            <a:endParaRPr lang="en-GB" sz="5400" dirty="0">
              <a:solidFill>
                <a:srgbClr val="FFCC00"/>
              </a:solidFill>
              <a:latin typeface="Century Gothic" panose="020B0502020202020204" pitchFamily="34" charset="0"/>
            </a:endParaRPr>
          </a:p>
        </p:txBody>
      </p:sp>
      <p:pic>
        <p:nvPicPr>
          <p:cNvPr id="10" name="Picture 9" descr="man with two thumbs u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427" y="2316073"/>
            <a:ext cx="1945666" cy="1665733"/>
          </a:xfrm>
          <a:prstGeom prst="rect">
            <a:avLst/>
          </a:prstGeom>
        </p:spPr>
      </p:pic>
    </p:spTree>
    <p:extLst>
      <p:ext uri="{BB962C8B-B14F-4D97-AF65-F5344CB8AC3E}">
        <p14:creationId xmlns:p14="http://schemas.microsoft.com/office/powerpoint/2010/main" val="413617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Jung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Ja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jem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jetz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ju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DA0-F4AD-6941-9F52-02CC25450257}"/>
              </a:ext>
            </a:extLst>
          </p:cNvPr>
          <p:cNvSpPr>
            <a:spLocks noGrp="1"/>
          </p:cNvSpPr>
          <p:nvPr>
            <p:ph type="title"/>
          </p:nvPr>
        </p:nvSpPr>
        <p:spPr>
          <a:xfrm>
            <a:off x="5106427" y="121488"/>
            <a:ext cx="2033337" cy="1699528"/>
          </a:xfrm>
        </p:spPr>
        <p:txBody>
          <a:bodyPr>
            <a:noAutofit/>
          </a:bodyPr>
          <a:lstStyle/>
          <a:p>
            <a:pPr algn="ctr"/>
            <a:r>
              <a:rPr lang="en-GB" sz="12000" dirty="0">
                <a:solidFill>
                  <a:srgbClr val="002060"/>
                </a:solidFill>
                <a:cs typeface="Calibri" panose="020F0502020204030204" pitchFamily="34" charset="0"/>
              </a:rPr>
              <a:t>j</a:t>
            </a:r>
            <a:endParaRPr lang="en-US" sz="12000" dirty="0"/>
          </a:p>
        </p:txBody>
      </p:sp>
      <p:sp>
        <p:nvSpPr>
          <p:cNvPr id="4" name="Rounded Rectangle 3"/>
          <p:cNvSpPr/>
          <p:nvPr/>
        </p:nvSpPr>
        <p:spPr>
          <a:xfrm>
            <a:off x="4254370" y="2142603"/>
            <a:ext cx="3802879" cy="267194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j</a:t>
            </a:r>
            <a:r>
              <a:rPr lang="en-GB" sz="6000" dirty="0" err="1">
                <a:solidFill>
                  <a:srgbClr val="002060"/>
                </a:solidFill>
                <a:latin typeface="Century Gothic" panose="020B0502020202020204" pitchFamily="34" charset="0"/>
              </a:rPr>
              <a:t>a</a:t>
            </a:r>
            <a:endParaRPr lang="en-GB" sz="6000" dirty="0">
              <a:solidFill>
                <a:srgbClr val="FFCC00"/>
              </a:solidFill>
              <a:latin typeface="Century Gothic" panose="020B0502020202020204" pitchFamily="34" charset="0"/>
            </a:endParaRPr>
          </a:p>
        </p:txBody>
      </p:sp>
      <p:sp>
        <p:nvSpPr>
          <p:cNvPr id="5" name="Rectangle 4"/>
          <p:cNvSpPr/>
          <p:nvPr/>
        </p:nvSpPr>
        <p:spPr>
          <a:xfrm>
            <a:off x="113150" y="4182354"/>
            <a:ext cx="415796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emand</a:t>
            </a:r>
            <a:endParaRPr lang="en-GB" sz="5400" dirty="0">
              <a:solidFill>
                <a:srgbClr val="FFCC00"/>
              </a:solidFill>
              <a:latin typeface="Century Gothic" panose="020B0502020202020204" pitchFamily="34" charset="0"/>
            </a:endParaRPr>
          </a:p>
        </p:txBody>
      </p:sp>
      <p:sp>
        <p:nvSpPr>
          <p:cNvPr id="6" name="Rectangle 5"/>
          <p:cNvSpPr/>
          <p:nvPr/>
        </p:nvSpPr>
        <p:spPr>
          <a:xfrm>
            <a:off x="8447314" y="3429000"/>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a:t>
            </a:r>
            <a:endParaRPr lang="en-GB" sz="5400" dirty="0">
              <a:solidFill>
                <a:srgbClr val="FFCC00"/>
              </a:solidFill>
              <a:latin typeface="Century Gothic" panose="020B0502020202020204" pitchFamily="34" charset="0"/>
            </a:endParaRPr>
          </a:p>
        </p:txBody>
      </p:sp>
      <p:sp>
        <p:nvSpPr>
          <p:cNvPr id="7" name="Rectangle 6"/>
          <p:cNvSpPr/>
          <p:nvPr/>
        </p:nvSpPr>
        <p:spPr>
          <a:xfrm>
            <a:off x="4893427" y="4937316"/>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etzt</a:t>
            </a:r>
            <a:endParaRPr lang="en-GB" sz="5400" dirty="0">
              <a:solidFill>
                <a:srgbClr val="FFCC00"/>
              </a:solidFill>
              <a:latin typeface="Century Gothic" panose="020B0502020202020204" pitchFamily="34" charset="0"/>
            </a:endParaRPr>
          </a:p>
        </p:txBody>
      </p:sp>
      <p:sp>
        <p:nvSpPr>
          <p:cNvPr id="8" name="Rectangle 7"/>
          <p:cNvSpPr/>
          <p:nvPr/>
        </p:nvSpPr>
        <p:spPr>
          <a:xfrm>
            <a:off x="398655" y="52212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unge</a:t>
            </a:r>
            <a:endParaRPr lang="en-GB" sz="5400" dirty="0">
              <a:solidFill>
                <a:srgbClr val="FFCC00"/>
              </a:solidFill>
              <a:latin typeface="Century Gothic" panose="020B0502020202020204" pitchFamily="34" charset="0"/>
            </a:endParaRPr>
          </a:p>
        </p:txBody>
      </p:sp>
      <p:sp>
        <p:nvSpPr>
          <p:cNvPr id="9" name="Rectangle 8"/>
          <p:cNvSpPr/>
          <p:nvPr/>
        </p:nvSpPr>
        <p:spPr>
          <a:xfrm>
            <a:off x="9201483" y="510946"/>
            <a:ext cx="1685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ahr</a:t>
            </a:r>
            <a:endParaRPr lang="en-GB" sz="5400" dirty="0">
              <a:solidFill>
                <a:srgbClr val="FFCC00"/>
              </a:solidFill>
              <a:latin typeface="Century Gothic" panose="020B0502020202020204" pitchFamily="34" charset="0"/>
            </a:endParaRPr>
          </a:p>
        </p:txBody>
      </p:sp>
      <p:pic>
        <p:nvPicPr>
          <p:cNvPr id="10" name="Picture 9" descr="man with two thumbs u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427" y="2316073"/>
            <a:ext cx="1945666" cy="1665733"/>
          </a:xfrm>
          <a:prstGeom prst="rect">
            <a:avLst/>
          </a:prstGeom>
        </p:spPr>
      </p:pic>
    </p:spTree>
    <p:extLst>
      <p:ext uri="{BB962C8B-B14F-4D97-AF65-F5344CB8AC3E}">
        <p14:creationId xmlns:p14="http://schemas.microsoft.com/office/powerpoint/2010/main" val="17521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0" y="1194609"/>
            <a:ext cx="11994573"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Some German words starting with [j] come from other languages.</a:t>
            </a:r>
          </a:p>
          <a:p>
            <a:r>
              <a:rPr lang="en-GB" sz="2000" dirty="0">
                <a:solidFill>
                  <a:schemeClr val="accent1">
                    <a:lumMod val="50000"/>
                  </a:schemeClr>
                </a:solidFill>
                <a:latin typeface="Century Gothic" panose="020B0502020202020204" pitchFamily="34" charset="0"/>
              </a:rPr>
              <a:t>Some are like English words starting with ‘Y’. Others are pronounced with an English ‘J’ sound.  </a:t>
            </a:r>
          </a:p>
        </p:txBody>
      </p:sp>
      <p:sp>
        <p:nvSpPr>
          <p:cNvPr id="8" name="Oval 7"/>
          <p:cNvSpPr/>
          <p:nvPr/>
        </p:nvSpPr>
        <p:spPr>
          <a:xfrm>
            <a:off x="2669125"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8" name="Oval 67"/>
          <p:cNvSpPr/>
          <p:nvPr/>
        </p:nvSpPr>
        <p:spPr>
          <a:xfrm>
            <a:off x="5558580"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TextBox 8"/>
          <p:cNvSpPr txBox="1"/>
          <p:nvPr/>
        </p:nvSpPr>
        <p:spPr>
          <a:xfrm>
            <a:off x="7644588" y="2092514"/>
            <a:ext cx="1791222" cy="400110"/>
          </a:xfrm>
          <a:prstGeom prst="rect">
            <a:avLst/>
          </a:prstGeom>
          <a:noFill/>
        </p:spPr>
        <p:txBody>
          <a:bodyPr wrap="square" rtlCol="0">
            <a:spAutoFit/>
          </a:bodyPr>
          <a:lstStyle/>
          <a:p>
            <a:pPr algn="ctr"/>
            <a:r>
              <a:rPr lang="en-GB" sz="2000" dirty="0">
                <a:solidFill>
                  <a:srgbClr val="DAA520"/>
                </a:solidFill>
                <a:latin typeface="Century Gothic" panose="020B0502020202020204" pitchFamily="34" charset="0"/>
              </a:rPr>
              <a:t>English ‘J’</a:t>
            </a:r>
          </a:p>
        </p:txBody>
      </p:sp>
      <p:sp>
        <p:nvSpPr>
          <p:cNvPr id="69" name="TextBox 68"/>
          <p:cNvSpPr txBox="1"/>
          <p:nvPr/>
        </p:nvSpPr>
        <p:spPr>
          <a:xfrm>
            <a:off x="4385619" y="2160954"/>
            <a:ext cx="1791222" cy="400110"/>
          </a:xfrm>
          <a:prstGeom prst="rect">
            <a:avLst/>
          </a:prstGeom>
          <a:noFill/>
        </p:spPr>
        <p:txBody>
          <a:bodyPr wrap="square" rtlCol="0">
            <a:spAutoFit/>
          </a:bodyPr>
          <a:lstStyle/>
          <a:p>
            <a:pPr algn="ctr"/>
            <a:r>
              <a:rPr lang="en-GB" sz="2000" dirty="0">
                <a:solidFill>
                  <a:srgbClr val="DAA520"/>
                </a:solidFill>
                <a:latin typeface="Century Gothic" panose="020B0502020202020204" pitchFamily="34" charset="0"/>
              </a:rPr>
              <a:t>German ‘J’</a:t>
            </a:r>
          </a:p>
        </p:txBody>
      </p:sp>
      <p:sp>
        <p:nvSpPr>
          <p:cNvPr id="70" name="TextBox 69"/>
          <p:cNvSpPr txBox="1"/>
          <p:nvPr/>
        </p:nvSpPr>
        <p:spPr>
          <a:xfrm>
            <a:off x="5997286" y="2682643"/>
            <a:ext cx="1791222" cy="400110"/>
          </a:xfrm>
          <a:prstGeom prst="rect">
            <a:avLst/>
          </a:prstGeom>
          <a:noFill/>
        </p:spPr>
        <p:txBody>
          <a:bodyPr wrap="square" rtlCol="0">
            <a:spAutoFit/>
          </a:bodyPr>
          <a:lstStyle/>
          <a:p>
            <a:pPr algn="ctr"/>
            <a:r>
              <a:rPr lang="en-GB" sz="2000" dirty="0">
                <a:solidFill>
                  <a:srgbClr val="DAA520"/>
                </a:solidFill>
                <a:latin typeface="Century Gothic" panose="020B0502020202020204" pitchFamily="34" charset="0"/>
              </a:rPr>
              <a:t>English ‘Y’</a:t>
            </a:r>
          </a:p>
        </p:txBody>
      </p:sp>
      <p:pic>
        <p:nvPicPr>
          <p:cNvPr id="7" name="Jodel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7447" y="5518525"/>
            <a:ext cx="609600" cy="609600"/>
          </a:xfrm>
          <a:prstGeom prst="rect">
            <a:avLst/>
          </a:prstGeom>
        </p:spPr>
      </p:pic>
      <p:sp>
        <p:nvSpPr>
          <p:cNvPr id="26" name="TextBox 25"/>
          <p:cNvSpPr txBox="1"/>
          <p:nvPr/>
        </p:nvSpPr>
        <p:spPr>
          <a:xfrm>
            <a:off x="6144161" y="3135024"/>
            <a:ext cx="1466166"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Jacht</a:t>
            </a:r>
            <a:endParaRPr lang="en-GB" sz="2800" dirty="0">
              <a:solidFill>
                <a:schemeClr val="accent1">
                  <a:lumMod val="50000"/>
                </a:schemeClr>
              </a:solidFill>
              <a:latin typeface="Century Gothic" panose="020B0502020202020204" pitchFamily="34" charset="0"/>
            </a:endParaRPr>
          </a:p>
        </p:txBody>
      </p:sp>
      <p:sp>
        <p:nvSpPr>
          <p:cNvPr id="27" name="TextBox 26"/>
          <p:cNvSpPr txBox="1"/>
          <p:nvPr/>
        </p:nvSpPr>
        <p:spPr>
          <a:xfrm>
            <a:off x="8237992" y="2652395"/>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Jeans</a:t>
            </a:r>
          </a:p>
        </p:txBody>
      </p:sp>
      <p:sp>
        <p:nvSpPr>
          <p:cNvPr id="28" name="TextBox 27"/>
          <p:cNvSpPr txBox="1"/>
          <p:nvPr/>
        </p:nvSpPr>
        <p:spPr>
          <a:xfrm>
            <a:off x="3573909" y="2704668"/>
            <a:ext cx="1466166"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ja</a:t>
            </a:r>
            <a:endParaRPr lang="en-GB" sz="2800" dirty="0">
              <a:solidFill>
                <a:schemeClr val="accent1">
                  <a:lumMod val="50000"/>
                </a:schemeClr>
              </a:solidFill>
              <a:latin typeface="Century Gothic" panose="020B0502020202020204" pitchFamily="34" charset="0"/>
            </a:endParaRPr>
          </a:p>
        </p:txBody>
      </p:sp>
      <p:sp>
        <p:nvSpPr>
          <p:cNvPr id="29" name="TextBox 28"/>
          <p:cNvSpPr txBox="1"/>
          <p:nvPr/>
        </p:nvSpPr>
        <p:spPr>
          <a:xfrm>
            <a:off x="3565896" y="3533661"/>
            <a:ext cx="1466166"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Junge</a:t>
            </a:r>
            <a:endParaRPr lang="en-GB" sz="2800" dirty="0">
              <a:solidFill>
                <a:schemeClr val="accent1">
                  <a:lumMod val="50000"/>
                </a:schemeClr>
              </a:solidFill>
              <a:latin typeface="Century Gothic" panose="020B0502020202020204" pitchFamily="34" charset="0"/>
            </a:endParaRPr>
          </a:p>
        </p:txBody>
      </p:sp>
      <p:sp>
        <p:nvSpPr>
          <p:cNvPr id="30" name="TextBox 29"/>
          <p:cNvSpPr txBox="1"/>
          <p:nvPr/>
        </p:nvSpPr>
        <p:spPr>
          <a:xfrm>
            <a:off x="6144161" y="3759978"/>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Jo-Jo</a:t>
            </a:r>
          </a:p>
        </p:txBody>
      </p:sp>
      <p:sp>
        <p:nvSpPr>
          <p:cNvPr id="31" name="TextBox 30"/>
          <p:cNvSpPr txBox="1"/>
          <p:nvPr/>
        </p:nvSpPr>
        <p:spPr>
          <a:xfrm>
            <a:off x="6144161" y="4434952"/>
            <a:ext cx="1466166" cy="954107"/>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Joghurt</a:t>
            </a:r>
            <a:endParaRPr lang="en-GB" sz="2800" dirty="0">
              <a:solidFill>
                <a:schemeClr val="accent1">
                  <a:lumMod val="50000"/>
                </a:schemeClr>
              </a:solidFill>
              <a:latin typeface="Century Gothic" panose="020B0502020202020204" pitchFamily="34" charset="0"/>
            </a:endParaRPr>
          </a:p>
        </p:txBody>
      </p:sp>
      <p:sp>
        <p:nvSpPr>
          <p:cNvPr id="32" name="TextBox 31"/>
          <p:cNvSpPr txBox="1"/>
          <p:nvPr/>
        </p:nvSpPr>
        <p:spPr>
          <a:xfrm>
            <a:off x="8223189" y="3375048"/>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Job</a:t>
            </a:r>
          </a:p>
        </p:txBody>
      </p:sp>
      <p:sp>
        <p:nvSpPr>
          <p:cNvPr id="33" name="TextBox 32"/>
          <p:cNvSpPr txBox="1"/>
          <p:nvPr/>
        </p:nvSpPr>
        <p:spPr>
          <a:xfrm>
            <a:off x="8237992" y="4127458"/>
            <a:ext cx="1466166"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Jazz</a:t>
            </a:r>
          </a:p>
        </p:txBody>
      </p:sp>
      <p:sp>
        <p:nvSpPr>
          <p:cNvPr id="34" name="TextBox 33"/>
          <p:cNvSpPr txBox="1"/>
          <p:nvPr/>
        </p:nvSpPr>
        <p:spPr>
          <a:xfrm>
            <a:off x="3565896" y="4429225"/>
            <a:ext cx="2055572"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jeden</a:t>
            </a:r>
            <a:r>
              <a:rPr lang="en-GB" sz="2800" dirty="0">
                <a:solidFill>
                  <a:schemeClr val="accent1">
                    <a:lumMod val="50000"/>
                  </a:schemeClr>
                </a:solidFill>
                <a:latin typeface="Century Gothic" panose="020B0502020202020204" pitchFamily="34" charset="0"/>
              </a:rPr>
              <a:t> Tag</a:t>
            </a:r>
          </a:p>
        </p:txBody>
      </p:sp>
      <p:sp>
        <p:nvSpPr>
          <p:cNvPr id="35" name="TextBox 34"/>
          <p:cNvSpPr txBox="1"/>
          <p:nvPr/>
        </p:nvSpPr>
        <p:spPr>
          <a:xfrm>
            <a:off x="8237992" y="4937804"/>
            <a:ext cx="1466166"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joggen</a:t>
            </a:r>
            <a:endParaRPr lang="en-GB" sz="2800" dirty="0">
              <a:solidFill>
                <a:schemeClr val="accent1">
                  <a:lumMod val="50000"/>
                </a:schemeClr>
              </a:solidFill>
              <a:latin typeface="Century Gothic" panose="020B0502020202020204" pitchFamily="34" charset="0"/>
            </a:endParaRPr>
          </a:p>
        </p:txBody>
      </p:sp>
      <p:sp>
        <p:nvSpPr>
          <p:cNvPr id="36" name="TextBox 35"/>
          <p:cNvSpPr txBox="1"/>
          <p:nvPr/>
        </p:nvSpPr>
        <p:spPr>
          <a:xfrm>
            <a:off x="3618590" y="5295324"/>
            <a:ext cx="1466166"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jetzt</a:t>
            </a:r>
            <a:endParaRPr lang="en-GB" sz="2800" dirty="0">
              <a:solidFill>
                <a:schemeClr val="accent1">
                  <a:lumMod val="50000"/>
                </a:schemeClr>
              </a:solidFill>
              <a:latin typeface="Century Gothic" panose="020B0502020202020204" pitchFamily="34" charset="0"/>
            </a:endParaRPr>
          </a:p>
        </p:txBody>
      </p:sp>
      <p:sp>
        <p:nvSpPr>
          <p:cNvPr id="37" name="TextBox 36"/>
          <p:cNvSpPr txBox="1"/>
          <p:nvPr/>
        </p:nvSpPr>
        <p:spPr>
          <a:xfrm>
            <a:off x="6147906" y="5038077"/>
            <a:ext cx="1466166"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jodeln</a:t>
            </a:r>
            <a:endParaRPr lang="en-GB" sz="2800" dirty="0">
              <a:solidFill>
                <a:schemeClr val="accent1">
                  <a:lumMod val="50000"/>
                </a:schemeClr>
              </a:solidFill>
              <a:latin typeface="Century Gothic" panose="020B0502020202020204" pitchFamily="34" charset="0"/>
            </a:endParaRPr>
          </a:p>
        </p:txBody>
      </p:sp>
      <p:sp>
        <p:nvSpPr>
          <p:cNvPr id="56" name="Action Button: Custom 55">
            <a:hlinkClick r:id="" action="ppaction://noaction" highlightClick="1">
              <a:snd r:embed="rId7" name="j jacht.wav"/>
            </a:hlinkClick>
            <a:extLst>
              <a:ext uri="{FF2B5EF4-FFF2-40B4-BE49-F238E27FC236}">
                <a16:creationId xmlns:a16="http://schemas.microsoft.com/office/drawing/2014/main" id="{F0FCE9FE-597A-4DA2-91AA-5539091CF41F}"/>
              </a:ext>
            </a:extLst>
          </p:cNvPr>
          <p:cNvSpPr/>
          <p:nvPr/>
        </p:nvSpPr>
        <p:spPr>
          <a:xfrm>
            <a:off x="461768" y="233743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1</a:t>
            </a:r>
          </a:p>
        </p:txBody>
      </p:sp>
      <p:sp>
        <p:nvSpPr>
          <p:cNvPr id="64" name="Action Button: Custom 63">
            <a:hlinkClick r:id="" action="ppaction://noaction" highlightClick="1">
              <a:snd r:embed="rId8" name="j jeans.wav"/>
            </a:hlinkClick>
            <a:extLst>
              <a:ext uri="{FF2B5EF4-FFF2-40B4-BE49-F238E27FC236}">
                <a16:creationId xmlns:a16="http://schemas.microsoft.com/office/drawing/2014/main" id="{5F2BCDD8-315B-4E35-B7D0-CA2A8D9C4B99}"/>
              </a:ext>
            </a:extLst>
          </p:cNvPr>
          <p:cNvSpPr/>
          <p:nvPr/>
        </p:nvSpPr>
        <p:spPr>
          <a:xfrm>
            <a:off x="462408" y="299255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2</a:t>
            </a:r>
          </a:p>
        </p:txBody>
      </p:sp>
      <p:sp>
        <p:nvSpPr>
          <p:cNvPr id="71" name="Action Button: Custom 70">
            <a:hlinkClick r:id="" action="ppaction://noaction" highlightClick="1">
              <a:snd r:embed="rId9" name="j ja.wav"/>
            </a:hlinkClick>
            <a:extLst>
              <a:ext uri="{FF2B5EF4-FFF2-40B4-BE49-F238E27FC236}">
                <a16:creationId xmlns:a16="http://schemas.microsoft.com/office/drawing/2014/main" id="{74CF8D62-EB20-40CA-AE7E-41BC6747EFE9}"/>
              </a:ext>
            </a:extLst>
          </p:cNvPr>
          <p:cNvSpPr/>
          <p:nvPr/>
        </p:nvSpPr>
        <p:spPr>
          <a:xfrm>
            <a:off x="45825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3</a:t>
            </a:r>
          </a:p>
        </p:txBody>
      </p:sp>
      <p:sp>
        <p:nvSpPr>
          <p:cNvPr id="72" name="Action Button: Custom 71">
            <a:hlinkClick r:id="" action="ppaction://noaction" highlightClick="1">
              <a:snd r:embed="rId10" name="j junge.wav"/>
            </a:hlinkClick>
            <a:extLst>
              <a:ext uri="{FF2B5EF4-FFF2-40B4-BE49-F238E27FC236}">
                <a16:creationId xmlns:a16="http://schemas.microsoft.com/office/drawing/2014/main" id="{0041C8E4-42D1-498F-B761-DE7384700784}"/>
              </a:ext>
            </a:extLst>
          </p:cNvPr>
          <p:cNvSpPr/>
          <p:nvPr/>
        </p:nvSpPr>
        <p:spPr>
          <a:xfrm>
            <a:off x="45825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4</a:t>
            </a:r>
          </a:p>
        </p:txBody>
      </p:sp>
      <p:sp>
        <p:nvSpPr>
          <p:cNvPr id="73" name="Action Button: Custom 72">
            <a:hlinkClick r:id="" action="ppaction://noaction" highlightClick="1">
              <a:snd r:embed="rId11" name="j jojo.wav"/>
            </a:hlinkClick>
            <a:extLst>
              <a:ext uri="{FF2B5EF4-FFF2-40B4-BE49-F238E27FC236}">
                <a16:creationId xmlns:a16="http://schemas.microsoft.com/office/drawing/2014/main" id="{D9AE8C15-146A-4B83-9254-91F5675097E2}"/>
              </a:ext>
            </a:extLst>
          </p:cNvPr>
          <p:cNvSpPr/>
          <p:nvPr/>
        </p:nvSpPr>
        <p:spPr>
          <a:xfrm>
            <a:off x="462494"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5</a:t>
            </a:r>
          </a:p>
        </p:txBody>
      </p:sp>
      <p:sp>
        <p:nvSpPr>
          <p:cNvPr id="74" name="Action Button: Custom 73">
            <a:hlinkClick r:id="" action="ppaction://noaction" highlightClick="1">
              <a:snd r:embed="rId12" name="j joghurt.wav"/>
            </a:hlinkClick>
            <a:extLst>
              <a:ext uri="{FF2B5EF4-FFF2-40B4-BE49-F238E27FC236}">
                <a16:creationId xmlns:a16="http://schemas.microsoft.com/office/drawing/2014/main" id="{E5F59A37-FF96-4A75-9159-D9CC0BDDF015}"/>
              </a:ext>
            </a:extLst>
          </p:cNvPr>
          <p:cNvSpPr/>
          <p:nvPr/>
        </p:nvSpPr>
        <p:spPr>
          <a:xfrm>
            <a:off x="458755"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6</a:t>
            </a:r>
          </a:p>
        </p:txBody>
      </p:sp>
      <p:sp>
        <p:nvSpPr>
          <p:cNvPr id="75" name="Action Button: Custom 74">
            <a:hlinkClick r:id="" action="ppaction://noaction" highlightClick="1">
              <a:snd r:embed="rId13" name="j job.wav"/>
            </a:hlinkClick>
            <a:extLst>
              <a:ext uri="{FF2B5EF4-FFF2-40B4-BE49-F238E27FC236}">
                <a16:creationId xmlns:a16="http://schemas.microsoft.com/office/drawing/2014/main" id="{A760225C-A44D-4211-9C05-2C177BE024DC}"/>
              </a:ext>
            </a:extLst>
          </p:cNvPr>
          <p:cNvSpPr/>
          <p:nvPr/>
        </p:nvSpPr>
        <p:spPr>
          <a:xfrm>
            <a:off x="1352600" y="234249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7</a:t>
            </a:r>
          </a:p>
        </p:txBody>
      </p:sp>
      <p:sp>
        <p:nvSpPr>
          <p:cNvPr id="76" name="Action Button: Custom 75">
            <a:hlinkClick r:id="" action="ppaction://noaction" highlightClick="1">
              <a:snd r:embed="rId14" name="j jazz.wav"/>
            </a:hlinkClick>
            <a:extLst>
              <a:ext uri="{FF2B5EF4-FFF2-40B4-BE49-F238E27FC236}">
                <a16:creationId xmlns:a16="http://schemas.microsoft.com/office/drawing/2014/main" id="{F7351B1E-317A-4486-B9D9-AD8F898B1922}"/>
              </a:ext>
            </a:extLst>
          </p:cNvPr>
          <p:cNvSpPr/>
          <p:nvPr/>
        </p:nvSpPr>
        <p:spPr>
          <a:xfrm>
            <a:off x="1352600" y="299467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8</a:t>
            </a:r>
          </a:p>
        </p:txBody>
      </p:sp>
      <p:sp>
        <p:nvSpPr>
          <p:cNvPr id="77" name="Action Button: Custom 76">
            <a:hlinkClick r:id="" action="ppaction://noaction" highlightClick="1">
              <a:snd r:embed="rId15" name="j jeden tag.wav"/>
            </a:hlinkClick>
            <a:extLst>
              <a:ext uri="{FF2B5EF4-FFF2-40B4-BE49-F238E27FC236}">
                <a16:creationId xmlns:a16="http://schemas.microsoft.com/office/drawing/2014/main" id="{6A636B80-0D57-4684-B5C7-86107804C5C0}"/>
              </a:ext>
            </a:extLst>
          </p:cNvPr>
          <p:cNvSpPr/>
          <p:nvPr/>
        </p:nvSpPr>
        <p:spPr>
          <a:xfrm>
            <a:off x="135260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prstClr val="white"/>
                </a:solidFill>
                <a:latin typeface="Century Gothic" panose="020B0502020202020204" pitchFamily="34" charset="0"/>
              </a:rPr>
              <a:t>9</a:t>
            </a:r>
          </a:p>
        </p:txBody>
      </p:sp>
      <p:sp>
        <p:nvSpPr>
          <p:cNvPr id="78" name="Action Button: Custom 77">
            <a:hlinkClick r:id="" action="ppaction://noaction" highlightClick="1">
              <a:snd r:embed="rId16" name="j joggen.wav"/>
            </a:hlinkClick>
            <a:extLst>
              <a:ext uri="{FF2B5EF4-FFF2-40B4-BE49-F238E27FC236}">
                <a16:creationId xmlns:a16="http://schemas.microsoft.com/office/drawing/2014/main" id="{53639A52-F606-47D7-80ED-A8AE92EDF934}"/>
              </a:ext>
            </a:extLst>
          </p:cNvPr>
          <p:cNvSpPr/>
          <p:nvPr/>
        </p:nvSpPr>
        <p:spPr>
          <a:xfrm>
            <a:off x="135260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dirty="0">
                <a:solidFill>
                  <a:prstClr val="white"/>
                </a:solidFill>
                <a:latin typeface="Century Gothic" panose="020B0502020202020204" pitchFamily="34" charset="0"/>
              </a:rPr>
              <a:t>10</a:t>
            </a:r>
          </a:p>
        </p:txBody>
      </p:sp>
      <p:sp>
        <p:nvSpPr>
          <p:cNvPr id="79" name="Action Button: Custom 78">
            <a:hlinkClick r:id="" action="ppaction://noaction" highlightClick="1">
              <a:snd r:embed="rId17" name="j jetzt.wav"/>
            </a:hlinkClick>
            <a:extLst>
              <a:ext uri="{FF2B5EF4-FFF2-40B4-BE49-F238E27FC236}">
                <a16:creationId xmlns:a16="http://schemas.microsoft.com/office/drawing/2014/main" id="{7BA3F950-D830-471C-B5EC-79B970616B12}"/>
              </a:ext>
            </a:extLst>
          </p:cNvPr>
          <p:cNvSpPr/>
          <p:nvPr/>
        </p:nvSpPr>
        <p:spPr>
          <a:xfrm>
            <a:off x="1352600"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dirty="0">
                <a:solidFill>
                  <a:prstClr val="white"/>
                </a:solidFill>
                <a:latin typeface="Century Gothic" panose="020B0502020202020204" pitchFamily="34" charset="0"/>
              </a:rPr>
              <a:t>11</a:t>
            </a:r>
          </a:p>
        </p:txBody>
      </p:sp>
      <p:sp>
        <p:nvSpPr>
          <p:cNvPr id="80" name="Action Button: Custom 79">
            <a:hlinkClick r:id="" action="ppaction://noaction" highlightClick="1">
              <a:snd r:embed="rId18" name="j jodeln.wav"/>
            </a:hlinkClick>
            <a:extLst>
              <a:ext uri="{FF2B5EF4-FFF2-40B4-BE49-F238E27FC236}">
                <a16:creationId xmlns:a16="http://schemas.microsoft.com/office/drawing/2014/main" id="{E92DBCB0-EA05-483E-970C-19D3526C5A40}"/>
              </a:ext>
            </a:extLst>
          </p:cNvPr>
          <p:cNvSpPr/>
          <p:nvPr/>
        </p:nvSpPr>
        <p:spPr>
          <a:xfrm>
            <a:off x="1352600"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dirty="0">
                <a:solidFill>
                  <a:prstClr val="white"/>
                </a:solidFill>
                <a:latin typeface="Century Gothic" panose="020B0502020202020204" pitchFamily="34" charset="0"/>
              </a:rPr>
              <a:t>12</a:t>
            </a:r>
          </a:p>
        </p:txBody>
      </p:sp>
      <p:pic>
        <p:nvPicPr>
          <p:cNvPr id="81" name="Picture 8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33034" y="4173135"/>
            <a:ext cx="1754501" cy="2152762"/>
          </a:xfrm>
          <a:prstGeom prst="rect">
            <a:avLst/>
          </a:prstGeom>
        </p:spPr>
      </p:pic>
      <p:sp>
        <p:nvSpPr>
          <p:cNvPr id="3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73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7"/>
                </p:tgtEl>
              </p:cMediaNode>
            </p:audio>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2593</Words>
  <Application>Microsoft Macintosh PowerPoint</Application>
  <PresentationFormat>Widescreen</PresentationFormat>
  <Paragraphs>325</Paragraphs>
  <Slides>16</Slides>
  <Notes>16</Notes>
  <HiddenSlides>0</HiddenSlides>
  <MMClips>2</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16</vt:i4>
      </vt:variant>
    </vt:vector>
  </HeadingPairs>
  <TitlesOfParts>
    <vt:vector size="21" baseType="lpstr">
      <vt:lpstr>Arial</vt:lpstr>
      <vt:lpstr>Century Gothic</vt:lpstr>
      <vt:lpstr>Office Theme</vt:lpstr>
      <vt:lpstr>2_Office Theme</vt:lpstr>
      <vt:lpstr>1_Office Theme</vt:lpstr>
      <vt:lpstr>German phonics collection</vt:lpstr>
      <vt:lpstr>[j]</vt:lpstr>
      <vt:lpstr>j </vt:lpstr>
      <vt:lpstr>j </vt:lpstr>
      <vt:lpstr>j </vt:lpstr>
      <vt:lpstr>j</vt:lpstr>
      <vt:lpstr>j</vt:lpstr>
      <vt:lpstr>j</vt:lpstr>
      <vt:lpstr>Wie sagt man das?</vt:lpstr>
      <vt:lpstr>Wie sagt man das?</vt:lpstr>
      <vt:lpstr>[j]</vt:lpstr>
      <vt:lpstr>Wie heißt die Band?</vt:lpstr>
      <vt:lpstr>[j]</vt:lpstr>
      <vt:lpstr>Phonetik</vt:lpstr>
      <vt:lpstr>[j]</vt:lpstr>
      <vt:lpstr>Mein Buch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4</cp:revision>
  <dcterms:created xsi:type="dcterms:W3CDTF">2021-02-16T11:33:47Z</dcterms:created>
  <dcterms:modified xsi:type="dcterms:W3CDTF">2022-07-15T09:49:32Z</dcterms:modified>
</cp:coreProperties>
</file>