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9" r:id="rId2"/>
    <p:sldId id="282" r:id="rId3"/>
    <p:sldId id="607" r:id="rId4"/>
    <p:sldId id="608" r:id="rId5"/>
    <p:sldId id="609" r:id="rId6"/>
    <p:sldId id="610" r:id="rId7"/>
    <p:sldId id="611" r:id="rId8"/>
    <p:sldId id="612" r:id="rId9"/>
    <p:sldId id="390" r:id="rId10"/>
    <p:sldId id="284" r:id="rId11"/>
    <p:sldId id="613" r:id="rId12"/>
    <p:sldId id="614" r:id="rId13"/>
    <p:sldId id="615" r:id="rId14"/>
    <p:sldId id="616" r:id="rId15"/>
    <p:sldId id="617" r:id="rId16"/>
    <p:sldId id="618" r:id="rId17"/>
    <p:sldId id="501" r:id="rId18"/>
    <p:sldId id="605" r:id="rId19"/>
    <p:sldId id="606" r:id="rId20"/>
    <p:sldId id="285" r:id="rId21"/>
    <p:sldId id="619" r:id="rId22"/>
    <p:sldId id="620" r:id="rId23"/>
    <p:sldId id="62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479EB9-5F1B-4E96-A4FD-F872F9016E23}" v="1" dt="2021-02-17T10:56:26.1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2" d="100"/>
          <a:sy n="112" d="100"/>
        </p:scale>
        <p:origin x="61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E15EDB6C-9F03-4B8A-BB32-D5F4A1A4FEBD}" type="datetimeFigureOut">
              <a:rPr lang="en-GB" smtClean="0"/>
              <a:pPr/>
              <a:t>14/07/2022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542EC71A-4E6E-4700-BA1F-801BDAE90897}" type="slidenum">
              <a:rPr lang="en-GB" smtClean="0"/>
              <a:pPr/>
              <a:t>‹#›</a:t>
            </a:fld>
            <a:endParaRPr lang="en-GB" dirty="0"/>
          </a:p>
        </p:txBody>
      </p:sp>
    </p:spTree>
    <p:extLst>
      <p:ext uri="{BB962C8B-B14F-4D97-AF65-F5344CB8AC3E}">
        <p14:creationId xmlns:p14="http://schemas.microsoft.com/office/powerpoint/2010/main" val="3985594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u="none" strike="noStrike" kern="1200" dirty="0">
                <a:solidFill>
                  <a:schemeClr val="tx1"/>
                </a:solidFill>
                <a:effectLs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richtig</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‘correct’ by tracing a tick in the air with the index finger on your right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ig</a:t>
            </a:r>
            <a:r>
              <a:rPr lang="en-GB" b="1" dirty="0"/>
              <a:t>] </a:t>
            </a:r>
            <a:r>
              <a:rPr lang="en-GB" baseline="0" dirty="0"/>
              <a:t>sound, pronouncing </a:t>
            </a:r>
            <a:r>
              <a:rPr lang="en-GB" b="0" baseline="0" dirty="0"/>
              <a:t>”</a:t>
            </a:r>
            <a:r>
              <a:rPr lang="en-GB" b="1" baseline="0" dirty="0" err="1"/>
              <a:t>richtigi</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richtig</a:t>
            </a:r>
            <a:r>
              <a:rPr lang="en-GB" sz="1200" b="0" baseline="0" dirty="0"/>
              <a:t> [211]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85798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68100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68531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ig</a:t>
            </a:r>
            <a:r>
              <a:rPr lang="en-GB" b="1" baseline="0" dirty="0"/>
              <a:t>] </a:t>
            </a:r>
            <a:r>
              <a:rPr lang="en-GB" baseline="0" dirty="0"/>
              <a:t>and then the </a:t>
            </a:r>
            <a:r>
              <a:rPr lang="en-GB" b="1" baseline="0" dirty="0"/>
              <a:t>source</a:t>
            </a:r>
            <a:r>
              <a:rPr lang="en-GB" baseline="0" dirty="0"/>
              <a:t> word again ‘</a:t>
            </a:r>
            <a:r>
              <a:rPr lang="en-GB" b="1" baseline="0" dirty="0" err="1"/>
              <a:t>richtig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richtig</a:t>
            </a:r>
            <a:r>
              <a:rPr lang="en-GB" sz="1200" b="0" baseline="0" dirty="0"/>
              <a:t> [211</a:t>
            </a:r>
            <a:r>
              <a:rPr lang="en-GB" sz="1200" baseline="0" dirty="0"/>
              <a:t>]; </a:t>
            </a:r>
            <a:r>
              <a:rPr lang="en-GB" sz="1200" b="1" baseline="0" dirty="0" err="1"/>
              <a:t>notwendig</a:t>
            </a:r>
            <a:r>
              <a:rPr lang="en-GB" sz="1200" b="1" baseline="0" dirty="0"/>
              <a:t> </a:t>
            </a:r>
            <a:r>
              <a:rPr lang="en-GB" sz="1200" b="0" baseline="0" dirty="0"/>
              <a:t>[168] </a:t>
            </a:r>
            <a:r>
              <a:rPr lang="en-GB" sz="1200" b="1" baseline="0" dirty="0" err="1"/>
              <a:t>wichtig</a:t>
            </a:r>
            <a:r>
              <a:rPr lang="en-GB" sz="1200" b="1" baseline="0" dirty="0"/>
              <a:t> </a:t>
            </a:r>
            <a:r>
              <a:rPr lang="en-GB" sz="1200" baseline="0" dirty="0"/>
              <a:t>[177]; </a:t>
            </a:r>
            <a:r>
              <a:rPr lang="en-GB" sz="1200" b="1" baseline="0" dirty="0" err="1"/>
              <a:t>fertig</a:t>
            </a:r>
            <a:r>
              <a:rPr lang="en-GB" sz="1200" b="1" baseline="0" dirty="0"/>
              <a:t> </a:t>
            </a:r>
            <a:r>
              <a:rPr lang="en-GB" sz="1200" baseline="0" dirty="0"/>
              <a:t>[717]; </a:t>
            </a:r>
            <a:r>
              <a:rPr lang="en-GB" sz="1200" b="1" baseline="0" dirty="0" err="1"/>
              <a:t>Schwierigkeit</a:t>
            </a:r>
            <a:r>
              <a:rPr lang="en-GB" sz="1200" b="1" baseline="0" dirty="0"/>
              <a:t> </a:t>
            </a:r>
            <a:r>
              <a:rPr lang="en-GB" sz="1200" baseline="0" dirty="0"/>
              <a:t>[866]; </a:t>
            </a:r>
            <a:r>
              <a:rPr lang="en-GB" sz="1200" b="1" baseline="0" dirty="0" err="1"/>
              <a:t>wenig</a:t>
            </a:r>
            <a:r>
              <a:rPr lang="en-GB" sz="1200" b="1" baseline="0" dirty="0"/>
              <a:t> </a:t>
            </a:r>
            <a:r>
              <a:rPr lang="en-GB" sz="1200" baseline="0" dirty="0"/>
              <a:t>[102].</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3055084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2753243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3984824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 minutes</a:t>
            </a:r>
            <a:br>
              <a:rPr lang="en-GB" dirty="0"/>
            </a:br>
            <a:br>
              <a:rPr lang="en-GB" b="1" dirty="0"/>
            </a:br>
            <a:r>
              <a:rPr lang="en-GB" b="1" dirty="0"/>
              <a:t>Aim: </a:t>
            </a:r>
            <a:r>
              <a:rPr lang="en-GB" b="0" dirty="0"/>
              <a:t>A reminder to students of </a:t>
            </a:r>
            <a:r>
              <a:rPr lang="en-GB" dirty="0"/>
              <a:t>regional variation in the DACH countries, with respect to this SSC. It prepares the ground for the learning on the next slide, too.</a:t>
            </a:r>
          </a:p>
          <a:p>
            <a:br>
              <a:rPr lang="en-GB" dirty="0"/>
            </a:br>
            <a:r>
              <a:rPr lang="en-GB" b="1" dirty="0"/>
              <a:t>Procedure:</a:t>
            </a:r>
            <a:br>
              <a:rPr lang="en-GB" dirty="0"/>
            </a:br>
            <a:r>
              <a:rPr lang="en-GB" dirty="0"/>
              <a:t>1. Click through animations and play the sounds.</a:t>
            </a:r>
            <a:br>
              <a:rPr lang="en-GB" dirty="0"/>
            </a:br>
            <a:br>
              <a:rPr lang="en-GB" dirty="0"/>
            </a:br>
            <a:r>
              <a:rPr lang="en-GB" b="1" baseline="0" dirty="0"/>
              <a:t>Word frequency (1 is the most frequent word in German): </a:t>
            </a:r>
            <a:br>
              <a:rPr lang="en-GB" baseline="0" dirty="0"/>
            </a:br>
            <a:r>
              <a:rPr lang="en-GB" dirty="0" err="1"/>
              <a:t>Dialekt</a:t>
            </a:r>
            <a:r>
              <a:rPr lang="en-GB" dirty="0"/>
              <a:t> [2993], Nord- [1204], Süd- [1534]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71665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30 seconds</a:t>
            </a:r>
            <a:br>
              <a:rPr lang="en-GB" b="1" dirty="0"/>
            </a:br>
            <a:r>
              <a:rPr lang="en-GB" b="1" dirty="0"/>
              <a:t>Aim: </a:t>
            </a:r>
            <a:r>
              <a:rPr lang="en-GB" b="0" dirty="0"/>
              <a:t>To explain the difference between [-</a:t>
            </a:r>
            <a:r>
              <a:rPr lang="en-GB" b="0" dirty="0" err="1"/>
              <a:t>ig</a:t>
            </a:r>
            <a:r>
              <a:rPr lang="en-GB" b="0" dirty="0"/>
              <a:t>] and [-</a:t>
            </a:r>
            <a:r>
              <a:rPr lang="en-GB" b="0" dirty="0" err="1"/>
              <a:t>ig</a:t>
            </a:r>
            <a:r>
              <a:rPr lang="en-GB" b="0" dirty="0"/>
              <a:t>-] and prepare students for the next practice task.</a:t>
            </a:r>
            <a:br>
              <a:rPr lang="en-GB" b="0" dirty="0"/>
            </a:b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02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3 minutes</a:t>
            </a:r>
            <a:br>
              <a:rPr lang="en-GB" dirty="0"/>
            </a:br>
            <a:br>
              <a:rPr lang="en-GB" b="1" dirty="0"/>
            </a:br>
            <a:r>
              <a:rPr lang="en-GB" b="1" dirty="0"/>
              <a:t>Aim: </a:t>
            </a:r>
            <a:r>
              <a:rPr lang="en-GB" b="0" dirty="0"/>
              <a:t>Practise</a:t>
            </a:r>
            <a:r>
              <a:rPr lang="en-GB" b="0" baseline="0" dirty="0"/>
              <a:t> the different forms of [-</a:t>
            </a:r>
            <a:r>
              <a:rPr lang="en-GB" b="0" baseline="0" dirty="0" err="1"/>
              <a:t>ig</a:t>
            </a:r>
            <a:r>
              <a:rPr lang="en-GB" b="0" baseline="0" dirty="0"/>
              <a:t>] and recall adjective endings (R1 – nominative) with indefinite articles, together with revisited vocabulary from Y7.</a:t>
            </a:r>
            <a:br>
              <a:rPr lang="en-GB" dirty="0"/>
            </a:br>
            <a:br>
              <a:rPr lang="en-GB" dirty="0"/>
            </a:br>
            <a:r>
              <a:rPr lang="en-GB" b="1" dirty="0"/>
              <a:t>Procedure:</a:t>
            </a:r>
            <a:br>
              <a:rPr lang="en-GB" dirty="0"/>
            </a:br>
            <a:r>
              <a:rPr lang="en-GB" dirty="0"/>
              <a:t>1. Students</a:t>
            </a:r>
            <a:r>
              <a:rPr lang="en-GB" baseline="0" dirty="0"/>
              <a:t> partner up and take turns to pronounce the words. First they pronounce the adjectives on their own, and then the phrases, inserting the adjective with the correct ending (which changes the sound of the [g]).  The images appear to remind students that the [-</a:t>
            </a:r>
            <a:r>
              <a:rPr lang="en-GB" baseline="0" dirty="0" err="1"/>
              <a:t>ig</a:t>
            </a:r>
            <a:r>
              <a:rPr lang="en-GB" baseline="0" dirty="0"/>
              <a:t>] in adjectives alone are unvoiced (do not use the vocal chords) but the [-</a:t>
            </a:r>
            <a:r>
              <a:rPr lang="en-GB" baseline="0" dirty="0" err="1"/>
              <a:t>ig</a:t>
            </a:r>
            <a:r>
              <a:rPr lang="en-GB" baseline="0" dirty="0"/>
              <a:t>-] within a word, i.e. once there is an adjective ending as occurs with prenominal adjectives, the sound of the [g] changes to a voiced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aseline="0" dirty="0"/>
            </a:br>
            <a:r>
              <a:rPr lang="en-GB" baseline="0" dirty="0" err="1"/>
              <a:t>eine</a:t>
            </a:r>
            <a:r>
              <a:rPr lang="en-GB" baseline="0" dirty="0"/>
              <a:t> </a:t>
            </a:r>
            <a:r>
              <a:rPr lang="en-GB" baseline="0" dirty="0" err="1"/>
              <a:t>richtige</a:t>
            </a:r>
            <a:r>
              <a:rPr lang="en-GB" baseline="0" dirty="0"/>
              <a:t> </a:t>
            </a:r>
            <a:r>
              <a:rPr lang="en-GB" baseline="0" dirty="0" err="1"/>
              <a:t>Idee</a:t>
            </a:r>
            <a:br>
              <a:rPr lang="en-GB" baseline="0" dirty="0"/>
            </a:br>
            <a:r>
              <a:rPr lang="en-GB" baseline="0" dirty="0" err="1"/>
              <a:t>ein</a:t>
            </a:r>
            <a:r>
              <a:rPr lang="en-GB" baseline="0" dirty="0"/>
              <a:t> </a:t>
            </a:r>
            <a:r>
              <a:rPr lang="en-GB" baseline="0" dirty="0" err="1"/>
              <a:t>wichtiges</a:t>
            </a:r>
            <a:r>
              <a:rPr lang="en-GB" baseline="0" dirty="0"/>
              <a:t> </a:t>
            </a:r>
            <a:r>
              <a:rPr lang="en-GB" baseline="0" dirty="0" err="1"/>
              <a:t>Ziel</a:t>
            </a:r>
            <a:br>
              <a:rPr lang="en-GB" baseline="0" dirty="0"/>
            </a:br>
            <a:r>
              <a:rPr lang="en-GB" baseline="0" dirty="0" err="1"/>
              <a:t>ein</a:t>
            </a:r>
            <a:r>
              <a:rPr lang="en-GB" baseline="0" dirty="0"/>
              <a:t> </a:t>
            </a:r>
            <a:r>
              <a:rPr lang="en-GB" baseline="0" dirty="0" err="1"/>
              <a:t>schwieriges</a:t>
            </a:r>
            <a:r>
              <a:rPr lang="en-GB" baseline="0" dirty="0"/>
              <a:t> Spiel</a:t>
            </a:r>
            <a:br>
              <a:rPr lang="en-GB" baseline="0" dirty="0"/>
            </a:br>
            <a:r>
              <a:rPr lang="en-GB" baseline="0" dirty="0" err="1"/>
              <a:t>eine</a:t>
            </a:r>
            <a:r>
              <a:rPr lang="en-GB" baseline="0" dirty="0"/>
              <a:t> </a:t>
            </a:r>
            <a:r>
              <a:rPr lang="en-GB" baseline="0" dirty="0" err="1"/>
              <a:t>freiwillige</a:t>
            </a:r>
            <a:r>
              <a:rPr lang="en-GB" baseline="0" dirty="0"/>
              <a:t> Person</a:t>
            </a:r>
            <a:br>
              <a:rPr lang="en-GB" baseline="0" dirty="0"/>
            </a:br>
            <a:r>
              <a:rPr lang="en-GB" baseline="0" dirty="0" err="1"/>
              <a:t>ein</a:t>
            </a:r>
            <a:r>
              <a:rPr lang="en-GB" baseline="0" dirty="0"/>
              <a:t> </a:t>
            </a:r>
            <a:r>
              <a:rPr lang="en-GB" baseline="0" dirty="0" err="1"/>
              <a:t>ruhiger</a:t>
            </a:r>
            <a:r>
              <a:rPr lang="en-GB" baseline="0" dirty="0"/>
              <a:t> Platz</a:t>
            </a:r>
            <a:br>
              <a:rPr lang="en-GB" baseline="0" dirty="0"/>
            </a:br>
            <a:r>
              <a:rPr lang="en-GB" baseline="0" dirty="0" err="1"/>
              <a:t>ein</a:t>
            </a:r>
            <a:r>
              <a:rPr lang="en-GB" baseline="0" dirty="0"/>
              <a:t> </a:t>
            </a:r>
            <a:r>
              <a:rPr lang="en-GB" baseline="0" dirty="0" err="1"/>
              <a:t>langweiliger</a:t>
            </a:r>
            <a:r>
              <a:rPr lang="en-GB" baseline="0" dirty="0"/>
              <a:t> Mann</a:t>
            </a:r>
            <a:br>
              <a:rPr lang="en-GB" baseline="0" dirty="0"/>
            </a:br>
            <a:r>
              <a:rPr lang="en-GB" baseline="0" dirty="0" err="1"/>
              <a:t>eine</a:t>
            </a:r>
            <a:r>
              <a:rPr lang="en-GB" baseline="0" dirty="0"/>
              <a:t> </a:t>
            </a:r>
            <a:r>
              <a:rPr lang="en-GB" baseline="0" dirty="0" err="1"/>
              <a:t>traurige</a:t>
            </a:r>
            <a:r>
              <a:rPr lang="en-GB" baseline="0" dirty="0"/>
              <a:t> Frau</a:t>
            </a:r>
            <a:br>
              <a:rPr lang="en-GB" baseline="0" dirty="0"/>
            </a:br>
            <a:r>
              <a:rPr lang="en-GB" baseline="0" dirty="0" err="1"/>
              <a:t>ein</a:t>
            </a:r>
            <a:r>
              <a:rPr lang="en-GB" baseline="0" dirty="0"/>
              <a:t> </a:t>
            </a:r>
            <a:r>
              <a:rPr lang="en-GB" baseline="0" dirty="0" err="1"/>
              <a:t>riesiges</a:t>
            </a:r>
            <a:r>
              <a:rPr lang="en-GB" baseline="0" dirty="0"/>
              <a:t> </a:t>
            </a:r>
            <a:r>
              <a:rPr lang="en-GB" baseline="0" dirty="0" err="1"/>
              <a:t>Stück</a:t>
            </a:r>
            <a:br>
              <a:rPr lang="en-GB" dirty="0"/>
            </a:br>
            <a:br>
              <a:rPr lang="en-GB" dirty="0"/>
            </a:br>
            <a:r>
              <a:rPr lang="en-GB" b="1" baseline="0" dirty="0"/>
              <a:t>Word frequency (1 is the most frequent word in German): </a:t>
            </a:r>
            <a:br>
              <a:rPr lang="en-GB" baseline="0" dirty="0"/>
            </a:br>
            <a:r>
              <a:rPr lang="de-DE" sz="1200" u="none" strike="noStrike" kern="1200" cap="none" dirty="0">
                <a:solidFill>
                  <a:schemeClr val="tx1"/>
                </a:solidFill>
                <a:effectLst/>
                <a:ea typeface="Calibri"/>
                <a:cs typeface="Calibri"/>
                <a:sym typeface="Calibri"/>
              </a:rPr>
              <a:t>Platz [344], Stück [417]  Spiel [500] Ziel [325] richtig [211] freiwillig [1718] wichtig [177] schwierig [471] langweilig [2921] ruhig [905] traurig [1871]</a:t>
            </a:r>
            <a:endParaRPr lang="en-GB" b="0" dirty="0"/>
          </a:p>
          <a:p>
            <a:endParaRPr lang="en-GB" baseline="0" dirty="0"/>
          </a:p>
          <a:p>
            <a:r>
              <a:rPr lang="en-GB" baseline="0" dirty="0"/>
              <a:t>riesig [1075]</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34008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21575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30 seconds</a:t>
            </a:r>
            <a:br>
              <a:rPr lang="en-GB" b="1" dirty="0"/>
            </a:br>
            <a:r>
              <a:rPr lang="en-GB" b="1" dirty="0"/>
              <a:t>Aim: </a:t>
            </a:r>
            <a:r>
              <a:rPr lang="en-GB" b="0" dirty="0"/>
              <a:t>to recap the difference between [-</a:t>
            </a:r>
            <a:r>
              <a:rPr lang="en-GB" b="0" dirty="0" err="1"/>
              <a:t>ig</a:t>
            </a:r>
            <a:r>
              <a:rPr lang="en-GB" b="0" dirty="0"/>
              <a:t>] and [-</a:t>
            </a:r>
            <a:r>
              <a:rPr lang="en-GB" b="0" dirty="0" err="1"/>
              <a:t>ig</a:t>
            </a:r>
            <a:r>
              <a:rPr lang="en-GB" b="0" dirty="0"/>
              <a:t>-] and prepare students for the next practice task.</a:t>
            </a:r>
            <a:br>
              <a:rPr lang="en-GB" b="0" dirty="0"/>
            </a:b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02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(two slides) – slide 1 of 2</a:t>
            </a:r>
            <a:br>
              <a:rPr lang="en-GB" dirty="0"/>
            </a:br>
            <a:br>
              <a:rPr lang="en-GB" b="1" dirty="0"/>
            </a:br>
            <a:r>
              <a:rPr lang="en-GB" b="1" dirty="0"/>
              <a:t>Aim: </a:t>
            </a:r>
            <a:r>
              <a:rPr lang="en-US" dirty="0"/>
              <a:t>to </a:t>
            </a:r>
            <a:r>
              <a:rPr lang="en-US" dirty="0" err="1"/>
              <a:t>practise</a:t>
            </a:r>
            <a:r>
              <a:rPr lang="en-US" dirty="0"/>
              <a:t> this week’s Phonics focus in a paired read-aloud and transcription task.</a:t>
            </a:r>
            <a:br>
              <a:rPr lang="en-US" dirty="0"/>
            </a:br>
            <a:br>
              <a:rPr lang="en-US" dirty="0"/>
            </a:br>
            <a:r>
              <a:rPr lang="en-US" b="1" dirty="0"/>
              <a:t>Procedure:</a:t>
            </a:r>
            <a:br>
              <a:rPr lang="en-US" dirty="0"/>
            </a:br>
            <a:r>
              <a:rPr lang="en-US" dirty="0"/>
              <a:t>1. Explain the task: Person A reads his/her four messages to Person B who is turned away from the board.  Person B transcribes the messages.  Then a 2nd slide with 4 x more messages to be transcribed as students swap roles. NB: the Phonics words (-g, -g-, -</a:t>
            </a:r>
            <a:r>
              <a:rPr lang="en-US" dirty="0" err="1"/>
              <a:t>ig</a:t>
            </a:r>
            <a:r>
              <a:rPr lang="en-US" dirty="0"/>
              <a:t>) are unknown words but that the other words in the sentences are all known, so that when the partner turns round to compare answers, an additional step is for the pair to work out what they think each adjective means.</a:t>
            </a:r>
          </a:p>
          <a:p>
            <a:r>
              <a:rPr lang="en-US" dirty="0"/>
              <a:t>2. Once Person B has turned away from the board, click for the messages to appear. Person A reads the messages and Person B transcribes.</a:t>
            </a:r>
          </a:p>
          <a:p>
            <a:r>
              <a:rPr lang="en-US" dirty="0"/>
              <a:t>3. When all four messages have been transcribed by Person B, they turn round again. Click on each speech bubble to play the recording, for checking. </a:t>
            </a:r>
          </a:p>
          <a:p>
            <a:r>
              <a:rPr lang="en-US" dirty="0"/>
              <a:t>4. The pair then discuss what they think the unknown words might mean. </a:t>
            </a:r>
          </a:p>
          <a:p>
            <a:r>
              <a:rPr lang="en-US" dirty="0"/>
              <a:t>5. Now click for the next slide, where students swap roles. </a:t>
            </a:r>
          </a:p>
          <a:p>
            <a:endParaRPr lang="en-US" dirty="0"/>
          </a:p>
          <a:p>
            <a:endParaRPr lang="en-US" dirty="0"/>
          </a:p>
          <a:p>
            <a:br>
              <a:rPr lang="en-US" dirty="0"/>
            </a:br>
            <a:br>
              <a:rPr lang="en-US" b="1" dirty="0"/>
            </a:br>
            <a:r>
              <a:rPr lang="en-US" b="1" dirty="0"/>
              <a:t>Word frequency (1 is the most frequent word in German): </a:t>
            </a:r>
          </a:p>
          <a:p>
            <a:r>
              <a:rPr lang="en-US" b="0" dirty="0" err="1"/>
              <a:t>blutig</a:t>
            </a:r>
            <a:r>
              <a:rPr lang="en-US" b="0" dirty="0"/>
              <a:t> [4410] </a:t>
            </a:r>
            <a:r>
              <a:rPr lang="en-US" b="0" dirty="0" err="1"/>
              <a:t>lebendig</a:t>
            </a:r>
            <a:r>
              <a:rPr lang="en-US" b="0" dirty="0"/>
              <a:t> [2314] </a:t>
            </a:r>
            <a:r>
              <a:rPr lang="en-US" b="0" dirty="0" err="1"/>
              <a:t>nötig</a:t>
            </a:r>
            <a:r>
              <a:rPr lang="en-US" b="0" dirty="0"/>
              <a:t> {1038] </a:t>
            </a:r>
            <a:r>
              <a:rPr lang="en-US" b="0" dirty="0" err="1"/>
              <a:t>witzig</a:t>
            </a:r>
            <a:r>
              <a:rPr lang="en-US" b="0" dirty="0"/>
              <a:t> [4500] </a:t>
            </a:r>
            <a:br>
              <a:rPr lang="en-US" dirty="0"/>
            </a:br>
            <a:br>
              <a:rPr lang="en-US" dirty="0"/>
            </a:br>
            <a:r>
              <a:rPr lang="en-US" dirty="0"/>
              <a:t>Source:  Jones, R.L. &amp; </a:t>
            </a:r>
            <a:r>
              <a:rPr lang="en-US" dirty="0" err="1"/>
              <a:t>Tschirner</a:t>
            </a:r>
            <a:r>
              <a:rPr lang="en-US" dirty="0"/>
              <a:t>, E. (2019). A frequency dictionary of German: core vocabulary for learners. Routledge</a:t>
            </a:r>
          </a:p>
          <a:p>
            <a:br>
              <a:rPr lang="en-US"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46285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2</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u="none" strike="noStrike" kern="1200" cap="none" spc="0" normalizeH="0" baseline="0" noProof="0" dirty="0">
                <a:ln>
                  <a:noFill/>
                </a:ln>
                <a:solidFill>
                  <a:prstClr val="black"/>
                </a:solidFill>
                <a:effectLst/>
                <a:uLnTx/>
                <a:uFillTx/>
                <a:ea typeface="+mn-ea"/>
                <a:cs typeface="+mn-cs"/>
              </a:rPr>
              <a:t>Aim: </a:t>
            </a:r>
            <a:r>
              <a:rPr kumimoji="0" lang="en-US" sz="1200" u="none" strike="noStrike" kern="1200" cap="none" spc="0" normalizeH="0" baseline="0" noProof="0" dirty="0">
                <a:ln>
                  <a:noFill/>
                </a:ln>
                <a:solidFill>
                  <a:prstClr val="black"/>
                </a:solidFill>
                <a:effectLst/>
                <a:uLnTx/>
                <a:uFillTx/>
                <a:ea typeface="+mn-ea"/>
                <a:cs typeface="+mn-cs"/>
              </a:rPr>
              <a:t>to </a:t>
            </a:r>
            <a:r>
              <a:rPr kumimoji="0" lang="en-US" sz="1200" u="none" strike="noStrike" kern="1200" cap="none" spc="0" normalizeH="0" baseline="0" noProof="0" dirty="0" err="1">
                <a:ln>
                  <a:noFill/>
                </a:ln>
                <a:solidFill>
                  <a:prstClr val="black"/>
                </a:solidFill>
                <a:effectLst/>
                <a:uLnTx/>
                <a:uFillTx/>
                <a:ea typeface="+mn-ea"/>
                <a:cs typeface="+mn-cs"/>
              </a:rPr>
              <a:t>practise</a:t>
            </a:r>
            <a:r>
              <a:rPr kumimoji="0" lang="en-US" sz="1200" u="none" strike="noStrike" kern="1200" cap="none" spc="0" normalizeH="0" baseline="0" noProof="0" dirty="0">
                <a:ln>
                  <a:noFill/>
                </a:ln>
                <a:solidFill>
                  <a:prstClr val="black"/>
                </a:solidFill>
                <a:effectLst/>
                <a:uLnTx/>
                <a:uFillTx/>
                <a:ea typeface="+mn-ea"/>
                <a:cs typeface="+mn-cs"/>
              </a:rPr>
              <a:t> this week’s Phonics focus in a paired read-aloud and transcription task.</a:t>
            </a:r>
            <a:br>
              <a:rPr kumimoji="0" lang="en-US" sz="1200" u="none" strike="noStrike" kern="1200" cap="none" spc="0" normalizeH="0" baseline="0" noProof="0" dirty="0">
                <a:ln>
                  <a:noFill/>
                </a:ln>
                <a:solidFill>
                  <a:prstClr val="black"/>
                </a:solidFill>
                <a:effectLst/>
                <a:uLnTx/>
                <a:uFillTx/>
                <a:ea typeface="+mn-ea"/>
                <a:cs typeface="+mn-cs"/>
              </a:rPr>
            </a:br>
            <a:br>
              <a:rPr kumimoji="0" lang="en-US" sz="1200" u="none" strike="noStrike" kern="1200" cap="none" spc="0" normalizeH="0" baseline="0" noProof="0" dirty="0">
                <a:ln>
                  <a:noFill/>
                </a:ln>
                <a:solidFill>
                  <a:prstClr val="black"/>
                </a:solidFill>
                <a:effectLst/>
                <a:uLnTx/>
                <a:uFillTx/>
                <a:ea typeface="+mn-ea"/>
                <a:cs typeface="+mn-cs"/>
              </a:rPr>
            </a:br>
            <a:r>
              <a:rPr kumimoji="0" lang="en-US" sz="1200" u="none" strike="noStrike" kern="1200" cap="none" spc="0" normalizeH="0" baseline="0" noProof="0" dirty="0">
                <a:ln>
                  <a:noFill/>
                </a:ln>
                <a:solidFill>
                  <a:prstClr val="black"/>
                </a:solidFill>
                <a:effectLst/>
                <a:uLnTx/>
                <a:uFillTx/>
                <a:ea typeface="+mn-ea"/>
                <a:cs typeface="+mn-cs"/>
              </a:rPr>
              <a:t>Procedure:</a:t>
            </a:r>
            <a:br>
              <a:rPr kumimoji="0" lang="en-US" sz="1200" u="none" strike="noStrike" kern="1200" cap="none" spc="0" normalizeH="0" baseline="0" noProof="0" dirty="0">
                <a:ln>
                  <a:noFill/>
                </a:ln>
                <a:solidFill>
                  <a:prstClr val="black"/>
                </a:solidFill>
                <a:effectLst/>
                <a:uLnTx/>
                <a:uFillTx/>
                <a:ea typeface="+mn-ea"/>
                <a:cs typeface="+mn-cs"/>
              </a:rPr>
            </a:br>
            <a:r>
              <a:rPr kumimoji="0" lang="en-US" sz="1200" u="none" strike="noStrike" kern="1200" cap="none" spc="0" normalizeH="0" baseline="0" noProof="0" dirty="0">
                <a:ln>
                  <a:noFill/>
                </a:ln>
                <a:solidFill>
                  <a:prstClr val="black"/>
                </a:solidFill>
                <a:effectLst/>
                <a:uLnTx/>
                <a:uFillTx/>
                <a:ea typeface="+mn-ea"/>
                <a:cs typeface="+mn-cs"/>
              </a:rPr>
              <a:t>1. Explain the task: Person A reads his/her four messages to Person B who is turned away from the board.  Person B transcribes the messages.  Then a 2nd slide with 4 x more messages to be transcribed as students swap roles. NB: the Phonics words (-g, -g*) are unknown words but that the other words in the sentences are all known, so that when the partner turns round to compare answers, an additional step is for the pair to work out what they think each adjective means.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black"/>
                </a:solidFill>
                <a:effectLst/>
                <a:uLnTx/>
                <a:uFillTx/>
                <a:ea typeface="+mn-ea"/>
                <a:cs typeface="+mn-cs"/>
              </a:rPr>
              <a:t>2. Once Person B has turned away from board, click for the messages to appear. Person A reads the messages and Person B transcribes.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black"/>
                </a:solidFill>
                <a:effectLst/>
                <a:uLnTx/>
                <a:uFillTx/>
                <a:ea typeface="+mn-ea"/>
                <a:cs typeface="+mn-cs"/>
              </a:rPr>
              <a:t>3. When all four messages have been transcribed by Person B, they turn round again. Click on each speech bubble to play the recording, for checking.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black"/>
                </a:solidFill>
                <a:effectLst/>
                <a:uLnTx/>
                <a:uFillTx/>
                <a:ea typeface="+mn-ea"/>
                <a:cs typeface="+mn-cs"/>
              </a:rPr>
              <a:t>4. The pair then discuss what they think the unknown words might mean.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black"/>
                </a:solidFill>
                <a:effectLst/>
                <a:uLnTx/>
                <a:uFillTx/>
                <a:ea typeface="+mn-ea"/>
                <a:cs typeface="+mn-cs"/>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err="1">
                <a:ln>
                  <a:noFill/>
                </a:ln>
                <a:solidFill>
                  <a:prstClr val="black"/>
                </a:solidFill>
                <a:effectLst/>
                <a:uLnTx/>
                <a:uFillTx/>
                <a:ea typeface="+mn-ea"/>
                <a:cs typeface="+mn-cs"/>
              </a:rPr>
              <a:t>künftig</a:t>
            </a:r>
            <a:r>
              <a:rPr kumimoji="0" lang="en-US" sz="1200" u="none" strike="noStrike" kern="1200" cap="none" spc="0" normalizeH="0" baseline="0" noProof="0" dirty="0">
                <a:ln>
                  <a:noFill/>
                </a:ln>
                <a:solidFill>
                  <a:prstClr val="black"/>
                </a:solidFill>
                <a:effectLst/>
                <a:uLnTx/>
                <a:uFillTx/>
                <a:ea typeface="+mn-ea"/>
                <a:cs typeface="+mn-cs"/>
              </a:rPr>
              <a:t> [2332] </a:t>
            </a:r>
            <a:r>
              <a:rPr kumimoji="0" lang="en-US" sz="1200" u="none" strike="noStrike" kern="1200" cap="none" spc="0" normalizeH="0" baseline="0" noProof="0" dirty="0" err="1">
                <a:ln>
                  <a:noFill/>
                </a:ln>
                <a:solidFill>
                  <a:prstClr val="black"/>
                </a:solidFill>
                <a:effectLst/>
                <a:uLnTx/>
                <a:uFillTx/>
                <a:ea typeface="+mn-ea"/>
                <a:cs typeface="+mn-cs"/>
              </a:rPr>
              <a:t>mutig</a:t>
            </a:r>
            <a:r>
              <a:rPr kumimoji="0" lang="en-US" sz="1200" u="none" strike="noStrike" kern="1200" cap="none" spc="0" normalizeH="0" baseline="0" noProof="0" dirty="0">
                <a:ln>
                  <a:noFill/>
                </a:ln>
                <a:solidFill>
                  <a:prstClr val="black"/>
                </a:solidFill>
                <a:effectLst/>
                <a:uLnTx/>
                <a:uFillTx/>
                <a:ea typeface="+mn-ea"/>
                <a:cs typeface="+mn-cs"/>
              </a:rPr>
              <a:t> [3812] </a:t>
            </a:r>
            <a:r>
              <a:rPr kumimoji="0" lang="en-US" sz="1200" u="none" strike="noStrike" kern="1200" cap="none" spc="0" normalizeH="0" baseline="0" noProof="0" dirty="0" err="1">
                <a:ln>
                  <a:noFill/>
                </a:ln>
                <a:solidFill>
                  <a:prstClr val="black"/>
                </a:solidFill>
                <a:effectLst/>
                <a:uLnTx/>
                <a:uFillTx/>
                <a:ea typeface="+mn-ea"/>
                <a:cs typeface="+mn-cs"/>
              </a:rPr>
              <a:t>vorsichtig</a:t>
            </a:r>
            <a:r>
              <a:rPr kumimoji="0" lang="en-US" sz="1200" u="none" strike="noStrike" kern="1200" cap="none" spc="0" normalizeH="0" baseline="0" noProof="0" dirty="0">
                <a:ln>
                  <a:noFill/>
                </a:ln>
                <a:solidFill>
                  <a:prstClr val="black"/>
                </a:solidFill>
                <a:effectLst/>
                <a:uLnTx/>
                <a:uFillTx/>
                <a:ea typeface="+mn-ea"/>
                <a:cs typeface="+mn-cs"/>
              </a:rPr>
              <a:t> [1641] </a:t>
            </a:r>
            <a:r>
              <a:rPr kumimoji="0" lang="en-US" sz="1200" u="none" strike="noStrike" kern="1200" cap="none" spc="0" normalizeH="0" baseline="0" noProof="0" dirty="0" err="1">
                <a:ln>
                  <a:noFill/>
                </a:ln>
                <a:solidFill>
                  <a:prstClr val="black"/>
                </a:solidFill>
                <a:effectLst/>
                <a:uLnTx/>
                <a:uFillTx/>
                <a:ea typeface="+mn-ea"/>
                <a:cs typeface="+mn-cs"/>
              </a:rPr>
              <a:t>winzig</a:t>
            </a:r>
            <a:r>
              <a:rPr kumimoji="0" lang="en-US" sz="1200" u="none" strike="noStrike" kern="1200" cap="none" spc="0" normalizeH="0" baseline="0" noProof="0" dirty="0">
                <a:ln>
                  <a:noFill/>
                </a:ln>
                <a:solidFill>
                  <a:prstClr val="black"/>
                </a:solidFill>
                <a:effectLst/>
                <a:uLnTx/>
                <a:uFillTx/>
                <a:ea typeface="+mn-ea"/>
                <a:cs typeface="+mn-cs"/>
              </a:rPr>
              <a:t> [2219] </a:t>
            </a:r>
            <a:br>
              <a:rPr kumimoji="0" lang="en-US" sz="1200" u="none" strike="noStrike" kern="1200" cap="none" spc="0" normalizeH="0" baseline="0" noProof="0" dirty="0">
                <a:ln>
                  <a:noFill/>
                </a:ln>
                <a:solidFill>
                  <a:prstClr val="black"/>
                </a:solidFill>
                <a:effectLst/>
                <a:uLnTx/>
                <a:uFillTx/>
                <a:ea typeface="+mn-ea"/>
                <a:cs typeface="+mn-cs"/>
              </a:rPr>
            </a:br>
            <a:r>
              <a:rPr kumimoji="0" lang="en-US" sz="1200" u="none" strike="noStrike" kern="1200" cap="none" spc="0" normalizeH="0" baseline="0" noProof="0" dirty="0">
                <a:ln>
                  <a:noFill/>
                </a:ln>
                <a:solidFill>
                  <a:prstClr val="black"/>
                </a:solidFill>
                <a:effectLst/>
                <a:uLnTx/>
                <a:uFillTx/>
                <a:ea typeface="+mn-ea"/>
                <a:cs typeface="+mn-cs"/>
              </a:rPr>
              <a:t>Source:  Jones, R.L. &amp; </a:t>
            </a:r>
            <a:r>
              <a:rPr kumimoji="0" lang="en-US" sz="1200" u="none" strike="noStrike" kern="1200" cap="none" spc="0" normalizeH="0" baseline="0" noProof="0" dirty="0" err="1">
                <a:ln>
                  <a:noFill/>
                </a:ln>
                <a:solidFill>
                  <a:prstClr val="black"/>
                </a:solidFill>
                <a:effectLst/>
                <a:uLnTx/>
                <a:uFillTx/>
                <a:ea typeface="+mn-ea"/>
                <a:cs typeface="+mn-cs"/>
              </a:rPr>
              <a:t>Tschirner</a:t>
            </a:r>
            <a:r>
              <a:rPr kumimoji="0" lang="en-US" sz="1200" u="none" strike="noStrike" kern="1200" cap="none" spc="0" normalizeH="0" baseline="0" noProof="0" dirty="0">
                <a:ln>
                  <a:noFill/>
                </a:ln>
                <a:solidFill>
                  <a:prstClr val="black"/>
                </a:solidFill>
                <a:effectLst/>
                <a:uLnTx/>
                <a:uFillTx/>
                <a:ea typeface="+mn-ea"/>
                <a:cs typeface="+mn-cs"/>
              </a:rPr>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4875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richtig</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‘correct’ by tracing a tick in the air with the index finger on your right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ig</a:t>
            </a:r>
            <a:r>
              <a:rPr lang="en-GB" b="1" dirty="0"/>
              <a:t>] </a:t>
            </a:r>
            <a:r>
              <a:rPr lang="en-GB" baseline="0" dirty="0"/>
              <a:t>sound, pronouncing </a:t>
            </a:r>
            <a:r>
              <a:rPr lang="en-GB" b="0" baseline="0" dirty="0"/>
              <a:t>”</a:t>
            </a:r>
            <a:r>
              <a:rPr lang="en-GB" b="1" baseline="0" dirty="0" err="1"/>
              <a:t>richtigi</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richtig</a:t>
            </a:r>
            <a:r>
              <a:rPr lang="en-GB" sz="1200" b="0" baseline="0" dirty="0"/>
              <a:t> [211]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60929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63413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59679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ig</a:t>
            </a:r>
            <a:r>
              <a:rPr lang="en-GB" b="1" baseline="0" dirty="0"/>
              <a:t>] </a:t>
            </a:r>
            <a:r>
              <a:rPr lang="en-GB" baseline="0" dirty="0"/>
              <a:t>and then the </a:t>
            </a:r>
            <a:r>
              <a:rPr lang="en-GB" b="1" baseline="0" dirty="0"/>
              <a:t>source</a:t>
            </a:r>
            <a:r>
              <a:rPr lang="en-GB" baseline="0" dirty="0"/>
              <a:t> word again ‘</a:t>
            </a:r>
            <a:r>
              <a:rPr lang="en-GB" b="1" baseline="0" dirty="0" err="1"/>
              <a:t>richtig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richtig</a:t>
            </a:r>
            <a:r>
              <a:rPr lang="en-GB" sz="1200" b="0" baseline="0" dirty="0"/>
              <a:t> [211</a:t>
            </a:r>
            <a:r>
              <a:rPr lang="en-GB" sz="1200" baseline="0" dirty="0"/>
              <a:t>]; </a:t>
            </a:r>
            <a:r>
              <a:rPr lang="en-GB" sz="1200" b="1" baseline="0" dirty="0" err="1"/>
              <a:t>notwendig</a:t>
            </a:r>
            <a:r>
              <a:rPr lang="en-GB" sz="1200" b="1" baseline="0" dirty="0"/>
              <a:t> </a:t>
            </a:r>
            <a:r>
              <a:rPr lang="en-GB" sz="1200" b="0" baseline="0" dirty="0"/>
              <a:t>[168] </a:t>
            </a:r>
            <a:r>
              <a:rPr lang="en-GB" sz="1200" b="1" baseline="0" dirty="0" err="1"/>
              <a:t>wichtig</a:t>
            </a:r>
            <a:r>
              <a:rPr lang="en-GB" sz="1200" b="1" baseline="0" dirty="0"/>
              <a:t> </a:t>
            </a:r>
            <a:r>
              <a:rPr lang="en-GB" sz="1200" baseline="0" dirty="0"/>
              <a:t>[177]; </a:t>
            </a:r>
            <a:r>
              <a:rPr lang="en-GB" sz="1200" b="1" baseline="0" dirty="0" err="1"/>
              <a:t>fertig</a:t>
            </a:r>
            <a:r>
              <a:rPr lang="en-GB" sz="1200" b="1" baseline="0" dirty="0"/>
              <a:t> </a:t>
            </a:r>
            <a:r>
              <a:rPr lang="en-GB" sz="1200" baseline="0" dirty="0"/>
              <a:t>[717]; </a:t>
            </a:r>
            <a:r>
              <a:rPr lang="en-GB" sz="1200" b="1" baseline="0" dirty="0" err="1"/>
              <a:t>Schwierigkeit</a:t>
            </a:r>
            <a:r>
              <a:rPr lang="en-GB" sz="1200" b="1" baseline="0" dirty="0"/>
              <a:t> </a:t>
            </a:r>
            <a:r>
              <a:rPr lang="en-GB" sz="1200" baseline="0" dirty="0"/>
              <a:t>[866]; </a:t>
            </a:r>
            <a:r>
              <a:rPr lang="en-GB" sz="1200" b="1" baseline="0" dirty="0" err="1"/>
              <a:t>wenig</a:t>
            </a:r>
            <a:r>
              <a:rPr lang="en-GB" sz="1200" b="1" baseline="0" dirty="0"/>
              <a:t> </a:t>
            </a:r>
            <a:r>
              <a:rPr lang="en-GB" sz="1200" baseline="0" dirty="0"/>
              <a:t>[102].</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219050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3670914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4118591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Opportunity to introduce students to the idea of regional variation in the DACH countries.</a:t>
            </a:r>
          </a:p>
          <a:p>
            <a:endParaRPr lang="en-GB" dirty="0"/>
          </a:p>
          <a:p>
            <a:r>
              <a:rPr lang="en-GB" dirty="0"/>
              <a:t>Frequency rankings of unknown vocabulary: </a:t>
            </a:r>
            <a:r>
              <a:rPr lang="en-GB" dirty="0" err="1"/>
              <a:t>Dialekt</a:t>
            </a:r>
            <a:r>
              <a:rPr lang="en-GB" dirty="0"/>
              <a:t> [2993], Nord- [1204], Süd- [1534]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71665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04F82-2530-451A-97DD-050300FD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D8FB808-600E-4CFA-9F02-1A4CC03C4A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8FC03E9-7F39-4BA6-BCC1-CCB0F1ACEAD1}"/>
              </a:ext>
            </a:extLst>
          </p:cNvPr>
          <p:cNvSpPr>
            <a:spLocks noGrp="1"/>
          </p:cNvSpPr>
          <p:nvPr>
            <p:ph type="dt" sz="half" idx="10"/>
          </p:nvPr>
        </p:nvSpPr>
        <p:spPr/>
        <p:txBody>
          <a:bodyPr/>
          <a:lstStyle/>
          <a:p>
            <a:fld id="{F27F6FFD-96EF-4903-A626-6499F2728CA8}" type="datetimeFigureOut">
              <a:rPr lang="en-GB" smtClean="0"/>
              <a:t>14/07/2022</a:t>
            </a:fld>
            <a:endParaRPr lang="en-GB"/>
          </a:p>
        </p:txBody>
      </p:sp>
      <p:sp>
        <p:nvSpPr>
          <p:cNvPr id="5" name="Footer Placeholder 4">
            <a:extLst>
              <a:ext uri="{FF2B5EF4-FFF2-40B4-BE49-F238E27FC236}">
                <a16:creationId xmlns:a16="http://schemas.microsoft.com/office/drawing/2014/main" id="{23C8E06C-BF98-475E-83DB-2EFF982C63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BC4EAB-0168-41F9-8C32-BD98BFAC8D5F}"/>
              </a:ext>
            </a:extLst>
          </p:cNvPr>
          <p:cNvSpPr>
            <a:spLocks noGrp="1"/>
          </p:cNvSpPr>
          <p:nvPr>
            <p:ph type="sldNum" sz="quarter" idx="12"/>
          </p:nvPr>
        </p:nvSpPr>
        <p:spPr/>
        <p:txBody>
          <a:bodyPr/>
          <a:lstStyle/>
          <a:p>
            <a:fld id="{76EE1632-302C-4705-B0AA-397DD39870E1}" type="slidenum">
              <a:rPr lang="en-GB" smtClean="0"/>
              <a:t>‹#›</a:t>
            </a:fld>
            <a:endParaRPr lang="en-GB"/>
          </a:p>
        </p:txBody>
      </p:sp>
    </p:spTree>
    <p:extLst>
      <p:ext uri="{BB962C8B-B14F-4D97-AF65-F5344CB8AC3E}">
        <p14:creationId xmlns:p14="http://schemas.microsoft.com/office/powerpoint/2010/main" val="481046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E127-2AAC-4E9A-B362-0BB9F5B03FC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A8429E-BB5B-420A-8824-D30A1CD414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ABDB37-E6A5-4F41-B9F4-A0E38DD2E70A}"/>
              </a:ext>
            </a:extLst>
          </p:cNvPr>
          <p:cNvSpPr>
            <a:spLocks noGrp="1"/>
          </p:cNvSpPr>
          <p:nvPr>
            <p:ph type="dt" sz="half" idx="10"/>
          </p:nvPr>
        </p:nvSpPr>
        <p:spPr/>
        <p:txBody>
          <a:bodyPr/>
          <a:lstStyle/>
          <a:p>
            <a:fld id="{F27F6FFD-96EF-4903-A626-6499F2728CA8}" type="datetimeFigureOut">
              <a:rPr lang="en-GB" smtClean="0"/>
              <a:t>14/07/2022</a:t>
            </a:fld>
            <a:endParaRPr lang="en-GB"/>
          </a:p>
        </p:txBody>
      </p:sp>
      <p:sp>
        <p:nvSpPr>
          <p:cNvPr id="5" name="Footer Placeholder 4">
            <a:extLst>
              <a:ext uri="{FF2B5EF4-FFF2-40B4-BE49-F238E27FC236}">
                <a16:creationId xmlns:a16="http://schemas.microsoft.com/office/drawing/2014/main" id="{2DE710A8-B9B2-4C95-B4FE-A48DFA30D1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5D195D-7ADA-4684-B34A-5EBCFDAFEA91}"/>
              </a:ext>
            </a:extLst>
          </p:cNvPr>
          <p:cNvSpPr>
            <a:spLocks noGrp="1"/>
          </p:cNvSpPr>
          <p:nvPr>
            <p:ph type="sldNum" sz="quarter" idx="12"/>
          </p:nvPr>
        </p:nvSpPr>
        <p:spPr/>
        <p:txBody>
          <a:bodyPr/>
          <a:lstStyle/>
          <a:p>
            <a:fld id="{76EE1632-302C-4705-B0AA-397DD39870E1}" type="slidenum">
              <a:rPr lang="en-GB" smtClean="0"/>
              <a:t>‹#›</a:t>
            </a:fld>
            <a:endParaRPr lang="en-GB"/>
          </a:p>
        </p:txBody>
      </p:sp>
    </p:spTree>
    <p:extLst>
      <p:ext uri="{BB962C8B-B14F-4D97-AF65-F5344CB8AC3E}">
        <p14:creationId xmlns:p14="http://schemas.microsoft.com/office/powerpoint/2010/main" val="786389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C2B85-8A4C-4352-8CDC-6E074D07DA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5F77B9A-17B5-44B0-9713-9E15D3D3A3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0263DF-C668-40A2-8AC9-2F504EC656FD}"/>
              </a:ext>
            </a:extLst>
          </p:cNvPr>
          <p:cNvSpPr>
            <a:spLocks noGrp="1"/>
          </p:cNvSpPr>
          <p:nvPr>
            <p:ph type="dt" sz="half" idx="10"/>
          </p:nvPr>
        </p:nvSpPr>
        <p:spPr/>
        <p:txBody>
          <a:bodyPr/>
          <a:lstStyle/>
          <a:p>
            <a:fld id="{F27F6FFD-96EF-4903-A626-6499F2728CA8}" type="datetimeFigureOut">
              <a:rPr lang="en-GB" smtClean="0"/>
              <a:t>14/07/2022</a:t>
            </a:fld>
            <a:endParaRPr lang="en-GB"/>
          </a:p>
        </p:txBody>
      </p:sp>
      <p:sp>
        <p:nvSpPr>
          <p:cNvPr id="5" name="Footer Placeholder 4">
            <a:extLst>
              <a:ext uri="{FF2B5EF4-FFF2-40B4-BE49-F238E27FC236}">
                <a16:creationId xmlns:a16="http://schemas.microsoft.com/office/drawing/2014/main" id="{A57738D6-E0B9-4E53-981C-1AAA8BD2D5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69A9A4-1250-4F5C-A220-2B805AD615F4}"/>
              </a:ext>
            </a:extLst>
          </p:cNvPr>
          <p:cNvSpPr>
            <a:spLocks noGrp="1"/>
          </p:cNvSpPr>
          <p:nvPr>
            <p:ph type="sldNum" sz="quarter" idx="12"/>
          </p:nvPr>
        </p:nvSpPr>
        <p:spPr/>
        <p:txBody>
          <a:bodyPr/>
          <a:lstStyle/>
          <a:p>
            <a:fld id="{76EE1632-302C-4705-B0AA-397DD39870E1}" type="slidenum">
              <a:rPr lang="en-GB" smtClean="0"/>
              <a:t>‹#›</a:t>
            </a:fld>
            <a:endParaRPr lang="en-GB"/>
          </a:p>
        </p:txBody>
      </p:sp>
    </p:spTree>
    <p:extLst>
      <p:ext uri="{BB962C8B-B14F-4D97-AF65-F5344CB8AC3E}">
        <p14:creationId xmlns:p14="http://schemas.microsoft.com/office/powerpoint/2010/main" val="1652452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8BAF9-5A06-4795-87BD-3BB77F600E7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310E2E-A222-445C-8F79-EF5AAA35E2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EEAE-E3F6-413B-AC9A-8E667396D16F}"/>
              </a:ext>
            </a:extLst>
          </p:cNvPr>
          <p:cNvSpPr>
            <a:spLocks noGrp="1"/>
          </p:cNvSpPr>
          <p:nvPr>
            <p:ph type="dt" sz="half" idx="10"/>
          </p:nvPr>
        </p:nvSpPr>
        <p:spPr/>
        <p:txBody>
          <a:bodyPr/>
          <a:lstStyle/>
          <a:p>
            <a:fld id="{F27F6FFD-96EF-4903-A626-6499F2728CA8}" type="datetimeFigureOut">
              <a:rPr lang="en-GB" smtClean="0"/>
              <a:t>14/07/2022</a:t>
            </a:fld>
            <a:endParaRPr lang="en-GB"/>
          </a:p>
        </p:txBody>
      </p:sp>
      <p:sp>
        <p:nvSpPr>
          <p:cNvPr id="5" name="Footer Placeholder 4">
            <a:extLst>
              <a:ext uri="{FF2B5EF4-FFF2-40B4-BE49-F238E27FC236}">
                <a16:creationId xmlns:a16="http://schemas.microsoft.com/office/drawing/2014/main" id="{7AB94FAD-B00C-438F-AEFE-1E611AC88F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F9EC32-4269-4CDB-A15B-889912D654C0}"/>
              </a:ext>
            </a:extLst>
          </p:cNvPr>
          <p:cNvSpPr>
            <a:spLocks noGrp="1"/>
          </p:cNvSpPr>
          <p:nvPr>
            <p:ph type="sldNum" sz="quarter" idx="12"/>
          </p:nvPr>
        </p:nvSpPr>
        <p:spPr/>
        <p:txBody>
          <a:bodyPr/>
          <a:lstStyle/>
          <a:p>
            <a:fld id="{76EE1632-302C-4705-B0AA-397DD39870E1}" type="slidenum">
              <a:rPr lang="en-GB" smtClean="0"/>
              <a:t>‹#›</a:t>
            </a:fld>
            <a:endParaRPr lang="en-GB"/>
          </a:p>
        </p:txBody>
      </p:sp>
    </p:spTree>
    <p:extLst>
      <p:ext uri="{BB962C8B-B14F-4D97-AF65-F5344CB8AC3E}">
        <p14:creationId xmlns:p14="http://schemas.microsoft.com/office/powerpoint/2010/main" val="2216651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68C09-0A89-4F98-9043-5F8518A647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CF984F4-119C-4999-B241-FF5F9BE0D4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3BA60-D18C-4894-885A-6F00055D61D4}"/>
              </a:ext>
            </a:extLst>
          </p:cNvPr>
          <p:cNvSpPr>
            <a:spLocks noGrp="1"/>
          </p:cNvSpPr>
          <p:nvPr>
            <p:ph type="dt" sz="half" idx="10"/>
          </p:nvPr>
        </p:nvSpPr>
        <p:spPr/>
        <p:txBody>
          <a:bodyPr/>
          <a:lstStyle/>
          <a:p>
            <a:fld id="{F27F6FFD-96EF-4903-A626-6499F2728CA8}" type="datetimeFigureOut">
              <a:rPr lang="en-GB" smtClean="0"/>
              <a:t>14/07/2022</a:t>
            </a:fld>
            <a:endParaRPr lang="en-GB"/>
          </a:p>
        </p:txBody>
      </p:sp>
      <p:sp>
        <p:nvSpPr>
          <p:cNvPr id="5" name="Footer Placeholder 4">
            <a:extLst>
              <a:ext uri="{FF2B5EF4-FFF2-40B4-BE49-F238E27FC236}">
                <a16:creationId xmlns:a16="http://schemas.microsoft.com/office/drawing/2014/main" id="{7981F0C5-8675-467C-87E9-B6B5E25EF1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5A3559-6624-4F2E-B73F-7876B2D2156D}"/>
              </a:ext>
            </a:extLst>
          </p:cNvPr>
          <p:cNvSpPr>
            <a:spLocks noGrp="1"/>
          </p:cNvSpPr>
          <p:nvPr>
            <p:ph type="sldNum" sz="quarter" idx="12"/>
          </p:nvPr>
        </p:nvSpPr>
        <p:spPr/>
        <p:txBody>
          <a:bodyPr/>
          <a:lstStyle/>
          <a:p>
            <a:fld id="{76EE1632-302C-4705-B0AA-397DD39870E1}" type="slidenum">
              <a:rPr lang="en-GB" smtClean="0"/>
              <a:t>‹#›</a:t>
            </a:fld>
            <a:endParaRPr lang="en-GB"/>
          </a:p>
        </p:txBody>
      </p:sp>
    </p:spTree>
    <p:extLst>
      <p:ext uri="{BB962C8B-B14F-4D97-AF65-F5344CB8AC3E}">
        <p14:creationId xmlns:p14="http://schemas.microsoft.com/office/powerpoint/2010/main" val="1492568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32551-E14D-4BF4-9952-AB8A0C9160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7145B2-A8F7-4F32-A8FC-0E5C84B35E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208DA33-3E06-46CF-A8E9-6959BA5C9C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BDCA233-A5BA-4558-A3FE-1FF4B4C75C32}"/>
              </a:ext>
            </a:extLst>
          </p:cNvPr>
          <p:cNvSpPr>
            <a:spLocks noGrp="1"/>
          </p:cNvSpPr>
          <p:nvPr>
            <p:ph type="dt" sz="half" idx="10"/>
          </p:nvPr>
        </p:nvSpPr>
        <p:spPr/>
        <p:txBody>
          <a:bodyPr/>
          <a:lstStyle/>
          <a:p>
            <a:fld id="{F27F6FFD-96EF-4903-A626-6499F2728CA8}" type="datetimeFigureOut">
              <a:rPr lang="en-GB" smtClean="0"/>
              <a:t>14/07/2022</a:t>
            </a:fld>
            <a:endParaRPr lang="en-GB"/>
          </a:p>
        </p:txBody>
      </p:sp>
      <p:sp>
        <p:nvSpPr>
          <p:cNvPr id="6" name="Footer Placeholder 5">
            <a:extLst>
              <a:ext uri="{FF2B5EF4-FFF2-40B4-BE49-F238E27FC236}">
                <a16:creationId xmlns:a16="http://schemas.microsoft.com/office/drawing/2014/main" id="{1AB3A94D-12BB-48E2-B8F9-A85B5FF779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E57DF4-813C-47B0-BCAE-C60091A4044D}"/>
              </a:ext>
            </a:extLst>
          </p:cNvPr>
          <p:cNvSpPr>
            <a:spLocks noGrp="1"/>
          </p:cNvSpPr>
          <p:nvPr>
            <p:ph type="sldNum" sz="quarter" idx="12"/>
          </p:nvPr>
        </p:nvSpPr>
        <p:spPr/>
        <p:txBody>
          <a:bodyPr/>
          <a:lstStyle/>
          <a:p>
            <a:fld id="{76EE1632-302C-4705-B0AA-397DD39870E1}" type="slidenum">
              <a:rPr lang="en-GB" smtClean="0"/>
              <a:t>‹#›</a:t>
            </a:fld>
            <a:endParaRPr lang="en-GB"/>
          </a:p>
        </p:txBody>
      </p:sp>
    </p:spTree>
    <p:extLst>
      <p:ext uri="{BB962C8B-B14F-4D97-AF65-F5344CB8AC3E}">
        <p14:creationId xmlns:p14="http://schemas.microsoft.com/office/powerpoint/2010/main" val="287526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9BCD5-E9E2-4396-BB0C-D606862240D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27879F-6975-4299-82F2-B3DAE1E50E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4BE010-665D-4074-BB9B-6F0BADB077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21AB71A-8109-40F6-8003-C7E34B80A0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600555-39AC-4D50-87C6-41049B0AC6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90C0FC9-E27B-4480-B989-ABF1AA613F31}"/>
              </a:ext>
            </a:extLst>
          </p:cNvPr>
          <p:cNvSpPr>
            <a:spLocks noGrp="1"/>
          </p:cNvSpPr>
          <p:nvPr>
            <p:ph type="dt" sz="half" idx="10"/>
          </p:nvPr>
        </p:nvSpPr>
        <p:spPr/>
        <p:txBody>
          <a:bodyPr/>
          <a:lstStyle/>
          <a:p>
            <a:fld id="{F27F6FFD-96EF-4903-A626-6499F2728CA8}" type="datetimeFigureOut">
              <a:rPr lang="en-GB" smtClean="0"/>
              <a:t>14/07/2022</a:t>
            </a:fld>
            <a:endParaRPr lang="en-GB"/>
          </a:p>
        </p:txBody>
      </p:sp>
      <p:sp>
        <p:nvSpPr>
          <p:cNvPr id="8" name="Footer Placeholder 7">
            <a:extLst>
              <a:ext uri="{FF2B5EF4-FFF2-40B4-BE49-F238E27FC236}">
                <a16:creationId xmlns:a16="http://schemas.microsoft.com/office/drawing/2014/main" id="{8BD83C85-329C-4D1F-85E6-1BE1589370D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DB9CE7-5393-45B1-A5FE-7A2CF5FE24EF}"/>
              </a:ext>
            </a:extLst>
          </p:cNvPr>
          <p:cNvSpPr>
            <a:spLocks noGrp="1"/>
          </p:cNvSpPr>
          <p:nvPr>
            <p:ph type="sldNum" sz="quarter" idx="12"/>
          </p:nvPr>
        </p:nvSpPr>
        <p:spPr/>
        <p:txBody>
          <a:bodyPr/>
          <a:lstStyle/>
          <a:p>
            <a:fld id="{76EE1632-302C-4705-B0AA-397DD39870E1}" type="slidenum">
              <a:rPr lang="en-GB" smtClean="0"/>
              <a:t>‹#›</a:t>
            </a:fld>
            <a:endParaRPr lang="en-GB"/>
          </a:p>
        </p:txBody>
      </p:sp>
    </p:spTree>
    <p:extLst>
      <p:ext uri="{BB962C8B-B14F-4D97-AF65-F5344CB8AC3E}">
        <p14:creationId xmlns:p14="http://schemas.microsoft.com/office/powerpoint/2010/main" val="1100899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7DA73-F652-4C0D-9968-9CF3FA7A99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AD8BCA0-5C28-4307-B1E1-FB6F60F4CDCC}"/>
              </a:ext>
            </a:extLst>
          </p:cNvPr>
          <p:cNvSpPr>
            <a:spLocks noGrp="1"/>
          </p:cNvSpPr>
          <p:nvPr>
            <p:ph type="dt" sz="half" idx="10"/>
          </p:nvPr>
        </p:nvSpPr>
        <p:spPr/>
        <p:txBody>
          <a:bodyPr/>
          <a:lstStyle/>
          <a:p>
            <a:fld id="{F27F6FFD-96EF-4903-A626-6499F2728CA8}" type="datetimeFigureOut">
              <a:rPr lang="en-GB" smtClean="0"/>
              <a:t>14/07/2022</a:t>
            </a:fld>
            <a:endParaRPr lang="en-GB"/>
          </a:p>
        </p:txBody>
      </p:sp>
      <p:sp>
        <p:nvSpPr>
          <p:cNvPr id="4" name="Footer Placeholder 3">
            <a:extLst>
              <a:ext uri="{FF2B5EF4-FFF2-40B4-BE49-F238E27FC236}">
                <a16:creationId xmlns:a16="http://schemas.microsoft.com/office/drawing/2014/main" id="{3B5C373A-5A58-489B-A49E-DAB9039F4AB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EC6EF83-4772-484F-8411-387BE58F32E4}"/>
              </a:ext>
            </a:extLst>
          </p:cNvPr>
          <p:cNvSpPr>
            <a:spLocks noGrp="1"/>
          </p:cNvSpPr>
          <p:nvPr>
            <p:ph type="sldNum" sz="quarter" idx="12"/>
          </p:nvPr>
        </p:nvSpPr>
        <p:spPr/>
        <p:txBody>
          <a:bodyPr/>
          <a:lstStyle/>
          <a:p>
            <a:fld id="{76EE1632-302C-4705-B0AA-397DD39870E1}" type="slidenum">
              <a:rPr lang="en-GB" smtClean="0"/>
              <a:t>‹#›</a:t>
            </a:fld>
            <a:endParaRPr lang="en-GB"/>
          </a:p>
        </p:txBody>
      </p:sp>
    </p:spTree>
    <p:extLst>
      <p:ext uri="{BB962C8B-B14F-4D97-AF65-F5344CB8AC3E}">
        <p14:creationId xmlns:p14="http://schemas.microsoft.com/office/powerpoint/2010/main" val="2235152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BA78E4-C05E-46D0-810D-0CEDA78EF12D}"/>
              </a:ext>
            </a:extLst>
          </p:cNvPr>
          <p:cNvSpPr>
            <a:spLocks noGrp="1"/>
          </p:cNvSpPr>
          <p:nvPr>
            <p:ph type="dt" sz="half" idx="10"/>
          </p:nvPr>
        </p:nvSpPr>
        <p:spPr/>
        <p:txBody>
          <a:bodyPr/>
          <a:lstStyle/>
          <a:p>
            <a:fld id="{F27F6FFD-96EF-4903-A626-6499F2728CA8}" type="datetimeFigureOut">
              <a:rPr lang="en-GB" smtClean="0"/>
              <a:t>14/07/2022</a:t>
            </a:fld>
            <a:endParaRPr lang="en-GB"/>
          </a:p>
        </p:txBody>
      </p:sp>
      <p:sp>
        <p:nvSpPr>
          <p:cNvPr id="3" name="Footer Placeholder 2">
            <a:extLst>
              <a:ext uri="{FF2B5EF4-FFF2-40B4-BE49-F238E27FC236}">
                <a16:creationId xmlns:a16="http://schemas.microsoft.com/office/drawing/2014/main" id="{CC845098-4FA6-47B6-B5F1-602D6A5980D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9903B05-A396-4D07-88F9-A71CCDC60B8B}"/>
              </a:ext>
            </a:extLst>
          </p:cNvPr>
          <p:cNvSpPr>
            <a:spLocks noGrp="1"/>
          </p:cNvSpPr>
          <p:nvPr>
            <p:ph type="sldNum" sz="quarter" idx="12"/>
          </p:nvPr>
        </p:nvSpPr>
        <p:spPr/>
        <p:txBody>
          <a:bodyPr/>
          <a:lstStyle/>
          <a:p>
            <a:fld id="{76EE1632-302C-4705-B0AA-397DD39870E1}" type="slidenum">
              <a:rPr lang="en-GB" smtClean="0"/>
              <a:t>‹#›</a:t>
            </a:fld>
            <a:endParaRPr lang="en-GB"/>
          </a:p>
        </p:txBody>
      </p:sp>
    </p:spTree>
    <p:extLst>
      <p:ext uri="{BB962C8B-B14F-4D97-AF65-F5344CB8AC3E}">
        <p14:creationId xmlns:p14="http://schemas.microsoft.com/office/powerpoint/2010/main" val="820957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BB9A4-0D5F-4F51-9C14-0B8901A286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1145C89-AC18-4F65-A574-C98C904ECC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3B47D88-9946-40BF-9A2E-5B985ADF8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064E2B-0F8D-4DB4-858F-C99F272852C7}"/>
              </a:ext>
            </a:extLst>
          </p:cNvPr>
          <p:cNvSpPr>
            <a:spLocks noGrp="1"/>
          </p:cNvSpPr>
          <p:nvPr>
            <p:ph type="dt" sz="half" idx="10"/>
          </p:nvPr>
        </p:nvSpPr>
        <p:spPr/>
        <p:txBody>
          <a:bodyPr/>
          <a:lstStyle/>
          <a:p>
            <a:fld id="{F27F6FFD-96EF-4903-A626-6499F2728CA8}" type="datetimeFigureOut">
              <a:rPr lang="en-GB" smtClean="0"/>
              <a:t>14/07/2022</a:t>
            </a:fld>
            <a:endParaRPr lang="en-GB"/>
          </a:p>
        </p:txBody>
      </p:sp>
      <p:sp>
        <p:nvSpPr>
          <p:cNvPr id="6" name="Footer Placeholder 5">
            <a:extLst>
              <a:ext uri="{FF2B5EF4-FFF2-40B4-BE49-F238E27FC236}">
                <a16:creationId xmlns:a16="http://schemas.microsoft.com/office/drawing/2014/main" id="{CF12E623-18B0-4A95-8949-54F674349E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63BBF5-7F66-4B6F-B03C-FC8BCCFCD66C}"/>
              </a:ext>
            </a:extLst>
          </p:cNvPr>
          <p:cNvSpPr>
            <a:spLocks noGrp="1"/>
          </p:cNvSpPr>
          <p:nvPr>
            <p:ph type="sldNum" sz="quarter" idx="12"/>
          </p:nvPr>
        </p:nvSpPr>
        <p:spPr/>
        <p:txBody>
          <a:bodyPr/>
          <a:lstStyle/>
          <a:p>
            <a:fld id="{76EE1632-302C-4705-B0AA-397DD39870E1}" type="slidenum">
              <a:rPr lang="en-GB" smtClean="0"/>
              <a:t>‹#›</a:t>
            </a:fld>
            <a:endParaRPr lang="en-GB"/>
          </a:p>
        </p:txBody>
      </p:sp>
    </p:spTree>
    <p:extLst>
      <p:ext uri="{BB962C8B-B14F-4D97-AF65-F5344CB8AC3E}">
        <p14:creationId xmlns:p14="http://schemas.microsoft.com/office/powerpoint/2010/main" val="3271507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1508D-086A-458B-8F29-7ED7F2C8F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2FD994B-4BAD-4C44-9853-27C29BF06C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FAD530B-4BCB-405F-A432-EDCDCE479A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EB016F-849D-4D1D-A5A4-DC9187738CFC}"/>
              </a:ext>
            </a:extLst>
          </p:cNvPr>
          <p:cNvSpPr>
            <a:spLocks noGrp="1"/>
          </p:cNvSpPr>
          <p:nvPr>
            <p:ph type="dt" sz="half" idx="10"/>
          </p:nvPr>
        </p:nvSpPr>
        <p:spPr/>
        <p:txBody>
          <a:bodyPr/>
          <a:lstStyle/>
          <a:p>
            <a:fld id="{F27F6FFD-96EF-4903-A626-6499F2728CA8}" type="datetimeFigureOut">
              <a:rPr lang="en-GB" smtClean="0"/>
              <a:t>14/07/2022</a:t>
            </a:fld>
            <a:endParaRPr lang="en-GB"/>
          </a:p>
        </p:txBody>
      </p:sp>
      <p:sp>
        <p:nvSpPr>
          <p:cNvPr id="6" name="Footer Placeholder 5">
            <a:extLst>
              <a:ext uri="{FF2B5EF4-FFF2-40B4-BE49-F238E27FC236}">
                <a16:creationId xmlns:a16="http://schemas.microsoft.com/office/drawing/2014/main" id="{0251BAD7-F3C8-4E31-8F49-011A7F61CC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6F1C77-7F90-4F16-9383-6123D2C0579A}"/>
              </a:ext>
            </a:extLst>
          </p:cNvPr>
          <p:cNvSpPr>
            <a:spLocks noGrp="1"/>
          </p:cNvSpPr>
          <p:nvPr>
            <p:ph type="sldNum" sz="quarter" idx="12"/>
          </p:nvPr>
        </p:nvSpPr>
        <p:spPr/>
        <p:txBody>
          <a:bodyPr/>
          <a:lstStyle/>
          <a:p>
            <a:fld id="{76EE1632-302C-4705-B0AA-397DD39870E1}" type="slidenum">
              <a:rPr lang="en-GB" smtClean="0"/>
              <a:t>‹#›</a:t>
            </a:fld>
            <a:endParaRPr lang="en-GB"/>
          </a:p>
        </p:txBody>
      </p:sp>
    </p:spTree>
    <p:extLst>
      <p:ext uri="{BB962C8B-B14F-4D97-AF65-F5344CB8AC3E}">
        <p14:creationId xmlns:p14="http://schemas.microsoft.com/office/powerpoint/2010/main" val="3260519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972C2D-2A09-402F-942C-B5C7470150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564879C-F9C2-44AD-8BDA-A73D0E2ADC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7519727-071A-4500-B582-76531CBA4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F27F6FFD-96EF-4903-A626-6499F2728CA8}" type="datetimeFigureOut">
              <a:rPr lang="en-GB" smtClean="0"/>
              <a:pPr/>
              <a:t>14/07/2022</a:t>
            </a:fld>
            <a:endParaRPr lang="en-GB" dirty="0"/>
          </a:p>
        </p:txBody>
      </p:sp>
      <p:sp>
        <p:nvSpPr>
          <p:cNvPr id="5" name="Footer Placeholder 4">
            <a:extLst>
              <a:ext uri="{FF2B5EF4-FFF2-40B4-BE49-F238E27FC236}">
                <a16:creationId xmlns:a16="http://schemas.microsoft.com/office/drawing/2014/main" id="{3ECA93EA-C8F7-41F9-AD80-271F2AB347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3993C9BF-F0E8-459A-AE91-012D22CC4C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76EE1632-302C-4705-B0AA-397DD39870E1}" type="slidenum">
              <a:rPr lang="en-GB" smtClean="0"/>
              <a:pPr/>
              <a:t>‹#›</a:t>
            </a:fld>
            <a:endParaRPr lang="en-GB" dirty="0"/>
          </a:p>
        </p:txBody>
      </p:sp>
    </p:spTree>
    <p:extLst>
      <p:ext uri="{BB962C8B-B14F-4D97-AF65-F5344CB8AC3E}">
        <p14:creationId xmlns:p14="http://schemas.microsoft.com/office/powerpoint/2010/main" val="1813415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jp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3.jpg"/><Relationship Id="rId4" Type="http://schemas.openxmlformats.org/officeDocument/2006/relationships/audio" Target="../media/audio2.wav"/><Relationship Id="rId9" Type="http://schemas.openxmlformats.org/officeDocument/2006/relationships/audio" Target="../media/audio7.wav"/></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3.jpg"/><Relationship Id="rId4" Type="http://schemas.openxmlformats.org/officeDocument/2006/relationships/audio" Target="../media/audio2.wav"/><Relationship Id="rId9" Type="http://schemas.openxmlformats.org/officeDocument/2006/relationships/audio" Target="../media/audio7.wav"/></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3" Type="http://schemas.openxmlformats.org/officeDocument/2006/relationships/image" Target="../media/image2.png"/><Relationship Id="rId7" Type="http://schemas.openxmlformats.org/officeDocument/2006/relationships/audio" Target="../media/audio9.wav"/><Relationship Id="rId12" Type="http://schemas.openxmlformats.org/officeDocument/2006/relationships/audio" Target="../media/audio14.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audio" Target="../media/audio13.wav"/><Relationship Id="rId5" Type="http://schemas.microsoft.com/office/2007/relationships/hdphoto" Target="../media/hdphoto1.wdp"/><Relationship Id="rId10" Type="http://schemas.openxmlformats.org/officeDocument/2006/relationships/audio" Target="../media/audio12.wav"/><Relationship Id="rId4" Type="http://schemas.openxmlformats.org/officeDocument/2006/relationships/image" Target="../media/image4.png"/><Relationship Id="rId9" Type="http://schemas.openxmlformats.org/officeDocument/2006/relationships/audio" Target="../media/audio11.wav"/></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audio" Target="../media/audio17.wav"/><Relationship Id="rId4" Type="http://schemas.openxmlformats.org/officeDocument/2006/relationships/audio" Target="../media/audio16.wav"/></Relationships>
</file>

<file path=ppt/slides/_rels/slide19.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3" Type="http://schemas.openxmlformats.org/officeDocument/2006/relationships/image" Target="../media/image2.png"/><Relationship Id="rId7" Type="http://schemas.openxmlformats.org/officeDocument/2006/relationships/audio" Target="../media/audio18.wav"/><Relationship Id="rId12" Type="http://schemas.openxmlformats.org/officeDocument/2006/relationships/audio" Target="../media/audio23.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audio" Target="../media/audio22.wav"/><Relationship Id="rId5" Type="http://schemas.openxmlformats.org/officeDocument/2006/relationships/image" Target="../media/image6.png"/><Relationship Id="rId10" Type="http://schemas.openxmlformats.org/officeDocument/2006/relationships/audio" Target="../media/audio21.wav"/><Relationship Id="rId4" Type="http://schemas.openxmlformats.org/officeDocument/2006/relationships/image" Target="../media/image5.png"/><Relationship Id="rId9" Type="http://schemas.openxmlformats.org/officeDocument/2006/relationships/audio" Target="../media/audio20.wav"/><Relationship Id="rId14" Type="http://schemas.openxmlformats.org/officeDocument/2006/relationships/audio" Target="../media/audio25.wav"/></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audio" Target="../media/audio27.wav"/><Relationship Id="rId4" Type="http://schemas.openxmlformats.org/officeDocument/2006/relationships/audio" Target="../media/audio26.wav"/></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audio" Target="../media/audio31.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audio" Target="../media/audio30.wav"/><Relationship Id="rId11" Type="http://schemas.openxmlformats.org/officeDocument/2006/relationships/image" Target="../media/image11.png"/><Relationship Id="rId5" Type="http://schemas.openxmlformats.org/officeDocument/2006/relationships/audio" Target="../media/audio29.wav"/><Relationship Id="rId10" Type="http://schemas.openxmlformats.org/officeDocument/2006/relationships/image" Target="../media/image10.png"/><Relationship Id="rId4" Type="http://schemas.openxmlformats.org/officeDocument/2006/relationships/audio" Target="../media/audio28.wav"/><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audio" Target="../media/audio35.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34.wav"/><Relationship Id="rId5" Type="http://schemas.openxmlformats.org/officeDocument/2006/relationships/audio" Target="../media/audio33.wav"/><Relationship Id="rId4" Type="http://schemas.openxmlformats.org/officeDocument/2006/relationships/audio" Target="../media/audio32.wav"/><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jp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3.jp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3.jp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3" Type="http://schemas.openxmlformats.org/officeDocument/2006/relationships/image" Target="../media/image2.png"/><Relationship Id="rId7" Type="http://schemas.openxmlformats.org/officeDocument/2006/relationships/audio" Target="../media/audio9.wav"/><Relationship Id="rId12" Type="http://schemas.openxmlformats.org/officeDocument/2006/relationships/audio" Target="../media/audio14.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audio" Target="../media/audio13.wav"/><Relationship Id="rId5" Type="http://schemas.microsoft.com/office/2007/relationships/hdphoto" Target="../media/hdphoto1.wdp"/><Relationship Id="rId10" Type="http://schemas.openxmlformats.org/officeDocument/2006/relationships/audio" Target="../media/audio12.wav"/><Relationship Id="rId4" Type="http://schemas.openxmlformats.org/officeDocument/2006/relationships/image" Target="../media/image4.png"/><Relationship Id="rId9" Type="http://schemas.openxmlformats.org/officeDocument/2006/relationships/audio" Target="../media/audio1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a:t>
            </a:r>
            <a:r>
              <a:rPr lang="en-GB" sz="3000" dirty="0" err="1">
                <a:solidFill>
                  <a:prstClr val="white"/>
                </a:solidFill>
              </a:rPr>
              <a:t>ig</a:t>
            </a:r>
            <a:r>
              <a:rPr lang="en-GB" sz="3000" dirty="0">
                <a:solidFill>
                  <a:prstClr val="white"/>
                </a:solidFill>
              </a:rPr>
              <a:t>]</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a:solidFill>
                  <a:prstClr val="white"/>
                </a:solidFill>
                <a:latin typeface="Century Gothic" panose="020B0502020202020204" pitchFamily="34" charset="0"/>
              </a:rPr>
              <a:t>24</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 </a:t>
            </a:r>
            <a:r>
              <a:rPr lang="en-GB" sz="1400">
                <a:solidFill>
                  <a:prstClr val="white"/>
                </a:solidFill>
                <a:latin typeface="Century Gothic" panose="020B0502020202020204" pitchFamily="34" charset="0"/>
              </a:rPr>
              <a:t>07</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ig</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T1.2 Week 6 Slides 17-25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873547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170" y="936202"/>
            <a:ext cx="10515600" cy="1325563"/>
          </a:xfrm>
        </p:spPr>
        <p:txBody>
          <a:bodyPr>
            <a:normAutofit fontScale="90000"/>
          </a:bodyPr>
          <a:lstStyle/>
          <a:p>
            <a:r>
              <a:rPr lang="en-GB" sz="22200" b="1" dirty="0">
                <a:solidFill>
                  <a:srgbClr val="FFCC00"/>
                </a:solidFill>
              </a:rPr>
              <a:t>-</a:t>
            </a:r>
            <a:r>
              <a:rPr lang="en-GB" sz="22200" b="1" dirty="0" err="1">
                <a:solidFill>
                  <a:srgbClr val="FFCC00"/>
                </a:solidFill>
              </a:rPr>
              <a:t>ig</a:t>
            </a:r>
            <a:br>
              <a:rPr lang="en-GB" sz="9600" b="1" dirty="0"/>
            </a:br>
            <a:endParaRPr lang="en-GB" dirty="0"/>
          </a:p>
        </p:txBody>
      </p:sp>
      <p:pic>
        <p:nvPicPr>
          <p:cNvPr id="4" name="Picture 3" descr="red check mar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9035" y="936202"/>
            <a:ext cx="3673929" cy="3673929"/>
          </a:xfrm>
          <a:prstGeom prst="rect">
            <a:avLst/>
          </a:prstGeom>
        </p:spPr>
      </p:pic>
      <p:sp>
        <p:nvSpPr>
          <p:cNvPr id="3" name="Rectangle 2"/>
          <p:cNvSpPr/>
          <p:nvPr/>
        </p:nvSpPr>
        <p:spPr>
          <a:xfrm>
            <a:off x="3719388" y="4270564"/>
            <a:ext cx="475322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richt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ig</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8759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richt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170" y="936202"/>
            <a:ext cx="10515600" cy="1325563"/>
          </a:xfrm>
        </p:spPr>
        <p:txBody>
          <a:bodyPr>
            <a:normAutofit fontScale="90000"/>
          </a:bodyPr>
          <a:lstStyle/>
          <a:p>
            <a:r>
              <a:rPr lang="en-GB" sz="22200" b="1" dirty="0">
                <a:solidFill>
                  <a:srgbClr val="FFCC00"/>
                </a:solidFill>
              </a:rPr>
              <a:t>-</a:t>
            </a:r>
            <a:r>
              <a:rPr lang="en-GB" sz="22200" b="1" dirty="0" err="1">
                <a:solidFill>
                  <a:srgbClr val="FFCC00"/>
                </a:solidFill>
              </a:rPr>
              <a:t>ig</a:t>
            </a:r>
            <a:br>
              <a:rPr lang="en-GB" sz="9600" b="1" dirty="0"/>
            </a:br>
            <a:endParaRPr lang="en-GB" dirty="0"/>
          </a:p>
        </p:txBody>
      </p:sp>
      <p:sp>
        <p:nvSpPr>
          <p:cNvPr id="3" name="Rectangle 2"/>
          <p:cNvSpPr/>
          <p:nvPr/>
        </p:nvSpPr>
        <p:spPr>
          <a:xfrm>
            <a:off x="3719388" y="4270564"/>
            <a:ext cx="475322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richt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ig</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531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170" y="936202"/>
            <a:ext cx="10515600" cy="1325563"/>
          </a:xfrm>
        </p:spPr>
        <p:txBody>
          <a:bodyPr>
            <a:normAutofit fontScale="90000"/>
          </a:bodyPr>
          <a:lstStyle/>
          <a:p>
            <a:r>
              <a:rPr lang="en-GB" sz="22200" b="1" dirty="0">
                <a:solidFill>
                  <a:srgbClr val="FFCC00"/>
                </a:solidFill>
              </a:rPr>
              <a:t>-</a:t>
            </a:r>
            <a:r>
              <a:rPr lang="en-GB" sz="22200" b="1" dirty="0" err="1">
                <a:solidFill>
                  <a:srgbClr val="FFCC00"/>
                </a:solidFill>
              </a:rPr>
              <a:t>ig</a:t>
            </a:r>
            <a:br>
              <a:rPr lang="en-GB" sz="9600" b="1" dirty="0"/>
            </a:br>
            <a:endParaRPr lang="en-GB" dirty="0"/>
          </a:p>
        </p:txBody>
      </p:sp>
      <p:pic>
        <p:nvPicPr>
          <p:cNvPr id="4" name="Picture 3" descr="red check ma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035" y="936202"/>
            <a:ext cx="3673929" cy="3673929"/>
          </a:xfrm>
          <a:prstGeom prst="rect">
            <a:avLst/>
          </a:prstGeom>
        </p:spPr>
      </p:pic>
      <p:sp>
        <p:nvSpPr>
          <p:cNvPr id="3" name="Rectangle 2"/>
          <p:cNvSpPr/>
          <p:nvPr/>
        </p:nvSpPr>
        <p:spPr>
          <a:xfrm>
            <a:off x="3719388" y="4270564"/>
            <a:ext cx="475322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richt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ig</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0085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5EF5-78D3-B741-AA4E-DF88B107D5B5}"/>
              </a:ext>
            </a:extLst>
          </p:cNvPr>
          <p:cNvSpPr>
            <a:spLocks noGrp="1"/>
          </p:cNvSpPr>
          <p:nvPr>
            <p:ph type="title"/>
          </p:nvPr>
        </p:nvSpPr>
        <p:spPr>
          <a:xfrm>
            <a:off x="4557418" y="-10893"/>
            <a:ext cx="3007190" cy="1769511"/>
          </a:xfrm>
        </p:spPr>
        <p:txBody>
          <a:bodyPr>
            <a:noAutofit/>
          </a:bodyPr>
          <a:lstStyle/>
          <a:p>
            <a:pPr algn="ctr"/>
            <a:r>
              <a:rPr lang="en-GB" sz="12000" dirty="0">
                <a:solidFill>
                  <a:srgbClr val="002060"/>
                </a:solidFill>
                <a:cs typeface="Calibri" panose="020F0502020204030204" pitchFamily="34" charset="0"/>
              </a:rPr>
              <a:t>-</a:t>
            </a:r>
            <a:r>
              <a:rPr lang="en-GB" sz="12000" dirty="0" err="1">
                <a:solidFill>
                  <a:srgbClr val="002060"/>
                </a:solidFill>
                <a:cs typeface="Calibri" panose="020F0502020204030204" pitchFamily="34" charset="0"/>
              </a:rPr>
              <a:t>ig</a:t>
            </a:r>
            <a:endParaRPr lang="en-US" sz="12000" dirty="0"/>
          </a:p>
        </p:txBody>
      </p:sp>
      <p:sp>
        <p:nvSpPr>
          <p:cNvPr id="4" name="Rounded Rectangle 3"/>
          <p:cNvSpPr/>
          <p:nvPr/>
        </p:nvSpPr>
        <p:spPr>
          <a:xfrm>
            <a:off x="4271110" y="2131698"/>
            <a:ext cx="3658239" cy="259460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richt</a:t>
            </a:r>
            <a:r>
              <a:rPr lang="en-GB" sz="6000" dirty="0" err="1">
                <a:solidFill>
                  <a:srgbClr val="FFCC00"/>
                </a:solidFill>
                <a:latin typeface="Century Gothic" panose="020B0502020202020204" pitchFamily="34" charset="0"/>
              </a:rPr>
              <a:t>ig</a:t>
            </a:r>
            <a:endParaRPr lang="en-GB" sz="6000" dirty="0">
              <a:solidFill>
                <a:srgbClr val="FFCC00"/>
              </a:solidFill>
              <a:latin typeface="Century Gothic" panose="020B0502020202020204" pitchFamily="34" charset="0"/>
            </a:endParaRPr>
          </a:p>
        </p:txBody>
      </p:sp>
      <p:sp>
        <p:nvSpPr>
          <p:cNvPr id="5" name="Rectangle 4"/>
          <p:cNvSpPr/>
          <p:nvPr/>
        </p:nvSpPr>
        <p:spPr>
          <a:xfrm>
            <a:off x="3710213" y="4973527"/>
            <a:ext cx="477157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Schwier</a:t>
            </a:r>
            <a:r>
              <a:rPr lang="en-GB" sz="5400" dirty="0" err="1">
                <a:solidFill>
                  <a:srgbClr val="FFCC00"/>
                </a:solidFill>
                <a:latin typeface="Century Gothic" panose="020B0502020202020204" pitchFamily="34" charset="0"/>
              </a:rPr>
              <a:t>ig</a:t>
            </a:r>
            <a:r>
              <a:rPr lang="en-GB" sz="5400" dirty="0" err="1">
                <a:solidFill>
                  <a:srgbClr val="002060"/>
                </a:solidFill>
                <a:latin typeface="Century Gothic" panose="020B0502020202020204" pitchFamily="34" charset="0"/>
              </a:rPr>
              <a:t>keit</a:t>
            </a:r>
            <a:endParaRPr lang="en-GB" sz="5400" dirty="0">
              <a:solidFill>
                <a:srgbClr val="FFCC00"/>
              </a:solidFill>
              <a:latin typeface="Century Gothic" panose="020B0502020202020204" pitchFamily="34" charset="0"/>
            </a:endParaRPr>
          </a:p>
        </p:txBody>
      </p:sp>
      <p:sp>
        <p:nvSpPr>
          <p:cNvPr id="6" name="Rectangle 5"/>
          <p:cNvSpPr/>
          <p:nvPr/>
        </p:nvSpPr>
        <p:spPr>
          <a:xfrm>
            <a:off x="8644398" y="4167944"/>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wen</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7" name="Rectangle 6"/>
          <p:cNvSpPr/>
          <p:nvPr/>
        </p:nvSpPr>
        <p:spPr>
          <a:xfrm>
            <a:off x="8698989" y="1062578"/>
            <a:ext cx="2957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wicht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8" name="Rectangle 7"/>
          <p:cNvSpPr/>
          <p:nvPr/>
        </p:nvSpPr>
        <p:spPr>
          <a:xfrm>
            <a:off x="316873" y="1036256"/>
            <a:ext cx="385655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notwend</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9" name="Rectangle 8"/>
          <p:cNvSpPr/>
          <p:nvPr/>
        </p:nvSpPr>
        <p:spPr>
          <a:xfrm>
            <a:off x="1183723" y="3662571"/>
            <a:ext cx="18998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fert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pic>
        <p:nvPicPr>
          <p:cNvPr id="10" name="Picture 9" descr="red check mark"/>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642" y="2131698"/>
            <a:ext cx="1728716" cy="1728716"/>
          </a:xfrm>
          <a:prstGeom prst="rect">
            <a:avLst/>
          </a:prstGeom>
        </p:spPr>
      </p:pic>
      <p:sp>
        <p:nvSpPr>
          <p:cNvPr id="3" name="TextBox 2"/>
          <p:cNvSpPr txBox="1"/>
          <p:nvPr/>
        </p:nvSpPr>
        <p:spPr>
          <a:xfrm>
            <a:off x="4812381" y="5712218"/>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[difficulty]</a:t>
            </a:r>
          </a:p>
        </p:txBody>
      </p:sp>
      <p:sp>
        <p:nvSpPr>
          <p:cNvPr id="11" name="TextBox 10"/>
          <p:cNvSpPr txBox="1"/>
          <p:nvPr/>
        </p:nvSpPr>
        <p:spPr>
          <a:xfrm>
            <a:off x="803350" y="4375396"/>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[ready, finished]</a:t>
            </a:r>
          </a:p>
        </p:txBody>
      </p:sp>
      <p:sp>
        <p:nvSpPr>
          <p:cNvPr id="12" name="TextBox 11"/>
          <p:cNvSpPr txBox="1"/>
          <p:nvPr/>
        </p:nvSpPr>
        <p:spPr>
          <a:xfrm>
            <a:off x="8894345" y="1843309"/>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[important]</a:t>
            </a:r>
          </a:p>
        </p:txBody>
      </p:sp>
      <p:sp>
        <p:nvSpPr>
          <p:cNvPr id="13" name="TextBox 12"/>
          <p:cNvSpPr txBox="1"/>
          <p:nvPr/>
        </p:nvSpPr>
        <p:spPr>
          <a:xfrm>
            <a:off x="855800" y="1774947"/>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[necessary]</a:t>
            </a:r>
          </a:p>
        </p:txBody>
      </p:sp>
      <p:sp>
        <p:nvSpPr>
          <p:cNvPr id="14" name="TextBox 13"/>
          <p:cNvSpPr txBox="1"/>
          <p:nvPr/>
        </p:nvSpPr>
        <p:spPr>
          <a:xfrm>
            <a:off x="8860383" y="4973527"/>
            <a:ext cx="2867285"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[little / not very much]</a:t>
            </a:r>
          </a:p>
        </p:txBody>
      </p:sp>
    </p:spTree>
    <p:extLst>
      <p:ext uri="{BB962C8B-B14F-4D97-AF65-F5344CB8AC3E}">
        <p14:creationId xmlns:p14="http://schemas.microsoft.com/office/powerpoint/2010/main" val="361096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notwendi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5" name="notwendi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wichtig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6" name="wichtig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7" name="fertig.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fertig.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Schwierigkei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subTnLst>
                                    <p:audio>
                                      <p:cMediaNode>
                                        <p:cTn display="0" masterRel="sameClick">
                                          <p:stCondLst>
                                            <p:cond evt="begin" delay="0">
                                              <p:tn val="53"/>
                                            </p:cond>
                                          </p:stCondLst>
                                          <p:endCondLst>
                                            <p:cond evt="onStopAudio" delay="0">
                                              <p:tgtEl>
                                                <p:sldTgt/>
                                              </p:tgtEl>
                                            </p:cond>
                                          </p:endCondLst>
                                        </p:cTn>
                                        <p:tgtEl>
                                          <p:sndTgt r:embed="rId8" name="Schwierigkei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wenig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9" name="wen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P spid="3" grpId="0"/>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18E3A-C2EE-CD46-9FE0-C93597523245}"/>
              </a:ext>
            </a:extLst>
          </p:cNvPr>
          <p:cNvSpPr>
            <a:spLocks noGrp="1"/>
          </p:cNvSpPr>
          <p:nvPr>
            <p:ph type="title"/>
          </p:nvPr>
        </p:nvSpPr>
        <p:spPr>
          <a:xfrm>
            <a:off x="4831382" y="32658"/>
            <a:ext cx="2463919" cy="1699970"/>
          </a:xfrm>
        </p:spPr>
        <p:txBody>
          <a:bodyPr>
            <a:noAutofit/>
          </a:bodyPr>
          <a:lstStyle/>
          <a:p>
            <a:pPr algn="ctr"/>
            <a:r>
              <a:rPr lang="en-GB" sz="12000" dirty="0">
                <a:solidFill>
                  <a:srgbClr val="002060"/>
                </a:solidFill>
                <a:cs typeface="Calibri" panose="020F0502020204030204" pitchFamily="34" charset="0"/>
              </a:rPr>
              <a:t>-</a:t>
            </a:r>
            <a:r>
              <a:rPr lang="en-GB" sz="12000" dirty="0" err="1">
                <a:solidFill>
                  <a:srgbClr val="002060"/>
                </a:solidFill>
                <a:cs typeface="Calibri" panose="020F0502020204030204" pitchFamily="34" charset="0"/>
              </a:rPr>
              <a:t>ig</a:t>
            </a:r>
            <a:endParaRPr lang="en-US" sz="12000" dirty="0"/>
          </a:p>
        </p:txBody>
      </p:sp>
      <p:sp>
        <p:nvSpPr>
          <p:cNvPr id="4" name="Rounded Rectangle 3"/>
          <p:cNvSpPr/>
          <p:nvPr/>
        </p:nvSpPr>
        <p:spPr>
          <a:xfrm>
            <a:off x="4271110" y="2131698"/>
            <a:ext cx="3658239" cy="259460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richt</a:t>
            </a:r>
            <a:r>
              <a:rPr lang="en-GB" sz="6000" dirty="0" err="1">
                <a:solidFill>
                  <a:srgbClr val="FFCC00"/>
                </a:solidFill>
                <a:latin typeface="Century Gothic" panose="020B0502020202020204" pitchFamily="34" charset="0"/>
              </a:rPr>
              <a:t>ig</a:t>
            </a:r>
            <a:endParaRPr lang="en-GB" sz="6000" dirty="0">
              <a:solidFill>
                <a:srgbClr val="FFCC00"/>
              </a:solidFill>
              <a:latin typeface="Century Gothic" panose="020B0502020202020204" pitchFamily="34" charset="0"/>
            </a:endParaRPr>
          </a:p>
        </p:txBody>
      </p:sp>
      <p:sp>
        <p:nvSpPr>
          <p:cNvPr id="5" name="Rectangle 4"/>
          <p:cNvSpPr/>
          <p:nvPr/>
        </p:nvSpPr>
        <p:spPr>
          <a:xfrm>
            <a:off x="3710213" y="4973527"/>
            <a:ext cx="477157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Schwier</a:t>
            </a:r>
            <a:r>
              <a:rPr lang="en-GB" sz="5400" dirty="0" err="1">
                <a:solidFill>
                  <a:srgbClr val="FFCC00"/>
                </a:solidFill>
                <a:latin typeface="Century Gothic" panose="020B0502020202020204" pitchFamily="34" charset="0"/>
              </a:rPr>
              <a:t>ig</a:t>
            </a:r>
            <a:r>
              <a:rPr lang="en-GB" sz="5400" dirty="0" err="1">
                <a:solidFill>
                  <a:srgbClr val="002060"/>
                </a:solidFill>
                <a:latin typeface="Century Gothic" panose="020B0502020202020204" pitchFamily="34" charset="0"/>
              </a:rPr>
              <a:t>keit</a:t>
            </a:r>
            <a:endParaRPr lang="en-GB" sz="5400" dirty="0">
              <a:solidFill>
                <a:srgbClr val="FFCC00"/>
              </a:solidFill>
              <a:latin typeface="Century Gothic" panose="020B0502020202020204" pitchFamily="34" charset="0"/>
            </a:endParaRPr>
          </a:p>
        </p:txBody>
      </p:sp>
      <p:sp>
        <p:nvSpPr>
          <p:cNvPr id="6" name="Rectangle 5"/>
          <p:cNvSpPr/>
          <p:nvPr/>
        </p:nvSpPr>
        <p:spPr>
          <a:xfrm>
            <a:off x="8644398" y="4167944"/>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wen</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7" name="Rectangle 6"/>
          <p:cNvSpPr/>
          <p:nvPr/>
        </p:nvSpPr>
        <p:spPr>
          <a:xfrm>
            <a:off x="8698989" y="1062578"/>
            <a:ext cx="2957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wicht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8" name="Rectangle 7"/>
          <p:cNvSpPr/>
          <p:nvPr/>
        </p:nvSpPr>
        <p:spPr>
          <a:xfrm>
            <a:off x="316873" y="1036256"/>
            <a:ext cx="385655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notwend</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9" name="Rectangle 8"/>
          <p:cNvSpPr/>
          <p:nvPr/>
        </p:nvSpPr>
        <p:spPr>
          <a:xfrm>
            <a:off x="1183723" y="3662571"/>
            <a:ext cx="18998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fert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pic>
        <p:nvPicPr>
          <p:cNvPr id="10" name="Picture 9" descr="red check mark"/>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642" y="2131698"/>
            <a:ext cx="1728716" cy="1728716"/>
          </a:xfrm>
          <a:prstGeom prst="rect">
            <a:avLst/>
          </a:prstGeom>
        </p:spPr>
      </p:pic>
    </p:spTree>
    <p:extLst>
      <p:ext uri="{BB962C8B-B14F-4D97-AF65-F5344CB8AC3E}">
        <p14:creationId xmlns:p14="http://schemas.microsoft.com/office/powerpoint/2010/main" val="109294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notwendi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wichti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fertig.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8" name="Schwierigkei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wen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ECD87-6DC5-5943-8DDF-5C2675D1C301}"/>
              </a:ext>
            </a:extLst>
          </p:cNvPr>
          <p:cNvSpPr>
            <a:spLocks noGrp="1"/>
          </p:cNvSpPr>
          <p:nvPr>
            <p:ph type="title"/>
          </p:nvPr>
        </p:nvSpPr>
        <p:spPr>
          <a:xfrm>
            <a:off x="4584366" y="0"/>
            <a:ext cx="2957951" cy="1767642"/>
          </a:xfrm>
        </p:spPr>
        <p:txBody>
          <a:bodyPr>
            <a:noAutofit/>
          </a:bodyPr>
          <a:lstStyle/>
          <a:p>
            <a:pPr algn="ctr"/>
            <a:r>
              <a:rPr lang="en-GB" sz="12000" dirty="0">
                <a:solidFill>
                  <a:srgbClr val="002060"/>
                </a:solidFill>
                <a:cs typeface="Calibri" panose="020F0502020204030204" pitchFamily="34" charset="0"/>
              </a:rPr>
              <a:t>-</a:t>
            </a:r>
            <a:r>
              <a:rPr lang="en-GB" sz="12000" dirty="0" err="1">
                <a:solidFill>
                  <a:srgbClr val="002060"/>
                </a:solidFill>
                <a:cs typeface="Calibri" panose="020F0502020204030204" pitchFamily="34" charset="0"/>
              </a:rPr>
              <a:t>ig</a:t>
            </a:r>
            <a:endParaRPr lang="en-US" sz="12000" dirty="0"/>
          </a:p>
        </p:txBody>
      </p:sp>
      <p:sp>
        <p:nvSpPr>
          <p:cNvPr id="4" name="Rounded Rectangle 3"/>
          <p:cNvSpPr/>
          <p:nvPr/>
        </p:nvSpPr>
        <p:spPr>
          <a:xfrm>
            <a:off x="4271110" y="2131698"/>
            <a:ext cx="3658239" cy="259460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richt</a:t>
            </a:r>
            <a:r>
              <a:rPr lang="en-GB" sz="6000" dirty="0" err="1">
                <a:solidFill>
                  <a:srgbClr val="FFCC00"/>
                </a:solidFill>
                <a:latin typeface="Century Gothic" panose="020B0502020202020204" pitchFamily="34" charset="0"/>
              </a:rPr>
              <a:t>ig</a:t>
            </a:r>
            <a:endParaRPr lang="en-GB" sz="6000" dirty="0">
              <a:solidFill>
                <a:srgbClr val="FFCC00"/>
              </a:solidFill>
              <a:latin typeface="Century Gothic" panose="020B0502020202020204" pitchFamily="34" charset="0"/>
            </a:endParaRPr>
          </a:p>
        </p:txBody>
      </p:sp>
      <p:sp>
        <p:nvSpPr>
          <p:cNvPr id="5" name="Rectangle 4"/>
          <p:cNvSpPr/>
          <p:nvPr/>
        </p:nvSpPr>
        <p:spPr>
          <a:xfrm>
            <a:off x="3710213" y="4973527"/>
            <a:ext cx="477157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Schwier</a:t>
            </a:r>
            <a:r>
              <a:rPr lang="en-GB" sz="5400" dirty="0" err="1">
                <a:solidFill>
                  <a:srgbClr val="FFCC00"/>
                </a:solidFill>
                <a:latin typeface="Century Gothic" panose="020B0502020202020204" pitchFamily="34" charset="0"/>
              </a:rPr>
              <a:t>ig</a:t>
            </a:r>
            <a:r>
              <a:rPr lang="en-GB" sz="5400" dirty="0" err="1">
                <a:solidFill>
                  <a:srgbClr val="002060"/>
                </a:solidFill>
                <a:latin typeface="Century Gothic" panose="020B0502020202020204" pitchFamily="34" charset="0"/>
              </a:rPr>
              <a:t>keit</a:t>
            </a:r>
            <a:endParaRPr lang="en-GB" sz="5400" dirty="0">
              <a:solidFill>
                <a:srgbClr val="FFCC00"/>
              </a:solidFill>
              <a:latin typeface="Century Gothic" panose="020B0502020202020204" pitchFamily="34" charset="0"/>
            </a:endParaRPr>
          </a:p>
        </p:txBody>
      </p:sp>
      <p:sp>
        <p:nvSpPr>
          <p:cNvPr id="6" name="Rectangle 5"/>
          <p:cNvSpPr/>
          <p:nvPr/>
        </p:nvSpPr>
        <p:spPr>
          <a:xfrm>
            <a:off x="8644398" y="4167944"/>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wen</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7" name="Rectangle 6"/>
          <p:cNvSpPr/>
          <p:nvPr/>
        </p:nvSpPr>
        <p:spPr>
          <a:xfrm>
            <a:off x="8698989" y="1062578"/>
            <a:ext cx="2957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wicht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8" name="Rectangle 7"/>
          <p:cNvSpPr/>
          <p:nvPr/>
        </p:nvSpPr>
        <p:spPr>
          <a:xfrm>
            <a:off x="316873" y="1036256"/>
            <a:ext cx="385655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notwend</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9" name="Rectangle 8"/>
          <p:cNvSpPr/>
          <p:nvPr/>
        </p:nvSpPr>
        <p:spPr>
          <a:xfrm>
            <a:off x="1183723" y="3662571"/>
            <a:ext cx="18998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fert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pic>
        <p:nvPicPr>
          <p:cNvPr id="10" name="Picture 9" descr="red check mark"/>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642" y="2131698"/>
            <a:ext cx="1728716" cy="1728716"/>
          </a:xfrm>
          <a:prstGeom prst="rect">
            <a:avLst/>
          </a:prstGeom>
        </p:spPr>
      </p:pic>
    </p:spTree>
    <p:extLst>
      <p:ext uri="{BB962C8B-B14F-4D97-AF65-F5344CB8AC3E}">
        <p14:creationId xmlns:p14="http://schemas.microsoft.com/office/powerpoint/2010/main" val="402364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5230369" cy="869950"/>
          </a:xfrm>
          <a:prstGeom prst="rect">
            <a:avLst/>
          </a:prstGeom>
        </p:spPr>
      </p:pic>
      <p:sp>
        <p:nvSpPr>
          <p:cNvPr id="4" name="Title 3"/>
          <p:cNvSpPr>
            <a:spLocks noGrp="1"/>
          </p:cNvSpPr>
          <p:nvPr>
            <p:ph type="title"/>
          </p:nvPr>
        </p:nvSpPr>
        <p:spPr>
          <a:xfrm>
            <a:off x="0" y="294041"/>
            <a:ext cx="5002093"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ig</a:t>
            </a:r>
            <a:r>
              <a:rPr lang="en-GB" sz="3600" b="1" dirty="0">
                <a:solidFill>
                  <a:schemeClr val="bg1"/>
                </a:solidFill>
              </a:rPr>
              <a:t>]  [1/3]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87513" y="247046"/>
            <a:ext cx="11698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0C04D1D1-A73F-443E-8B70-C7D066DD8FE7}"/>
              </a:ext>
            </a:extLst>
          </p:cNvPr>
          <p:cNvSpPr txBox="1"/>
          <p:nvPr/>
        </p:nvSpPr>
        <p:spPr>
          <a:xfrm>
            <a:off x="188707" y="1391025"/>
            <a:ext cx="102220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Es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gibt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viele</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Dialekte</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 Deutschland,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Österreich</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und der Schweiz!</a:t>
            </a:r>
          </a:p>
        </p:txBody>
      </p:sp>
      <p:pic>
        <p:nvPicPr>
          <p:cNvPr id="79" name="Picture 78" descr="A picture containing text, map&#10;&#10;Description automatically generated">
            <a:extLst>
              <a:ext uri="{FF2B5EF4-FFF2-40B4-BE49-F238E27FC236}">
                <a16:creationId xmlns:a16="http://schemas.microsoft.com/office/drawing/2014/main" id="{B9BFB861-C56A-4ABB-8E9D-E2BD8A8518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982689" y="2112285"/>
            <a:ext cx="3056137" cy="3737999"/>
          </a:xfrm>
          <a:prstGeom prst="rect">
            <a:avLst/>
          </a:prstGeom>
        </p:spPr>
      </p:pic>
      <p:sp>
        <p:nvSpPr>
          <p:cNvPr id="80" name="Arrow: Right 79">
            <a:extLst>
              <a:ext uri="{FF2B5EF4-FFF2-40B4-BE49-F238E27FC236}">
                <a16:creationId xmlns:a16="http://schemas.microsoft.com/office/drawing/2014/main" id="{8F994774-EBA1-4E34-8575-C5299BA278AA}"/>
              </a:ext>
            </a:extLst>
          </p:cNvPr>
          <p:cNvSpPr/>
          <p:nvPr/>
        </p:nvSpPr>
        <p:spPr>
          <a:xfrm>
            <a:off x="4188000" y="3108663"/>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7BB59CFA-0D8B-45A4-A79A-11C822D3F077}"/>
              </a:ext>
            </a:extLst>
          </p:cNvPr>
          <p:cNvSpPr txBox="1"/>
          <p:nvPr/>
        </p:nvSpPr>
        <p:spPr>
          <a:xfrm>
            <a:off x="4879123" y="3533441"/>
            <a:ext cx="55084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t>
            </a:r>
          </a:p>
        </p:txBody>
      </p:sp>
      <p:sp>
        <p:nvSpPr>
          <p:cNvPr id="33" name="TextBox 32">
            <a:extLst>
              <a:ext uri="{FF2B5EF4-FFF2-40B4-BE49-F238E27FC236}">
                <a16:creationId xmlns:a16="http://schemas.microsoft.com/office/drawing/2014/main" id="{0E65F419-E0E4-4B40-AB81-4B91EC2EFE35}"/>
              </a:ext>
            </a:extLst>
          </p:cNvPr>
          <p:cNvSpPr txBox="1"/>
          <p:nvPr/>
        </p:nvSpPr>
        <p:spPr>
          <a:xfrm>
            <a:off x="4451249" y="5149233"/>
            <a:ext cx="55084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a:t>
            </a:r>
          </a:p>
        </p:txBody>
      </p:sp>
      <p:sp>
        <p:nvSpPr>
          <p:cNvPr id="34" name="TextBox 33">
            <a:extLst>
              <a:ext uri="{FF2B5EF4-FFF2-40B4-BE49-F238E27FC236}">
                <a16:creationId xmlns:a16="http://schemas.microsoft.com/office/drawing/2014/main" id="{102F86EB-FC64-4D91-B4FE-CC374B92CDB9}"/>
              </a:ext>
            </a:extLst>
          </p:cNvPr>
          <p:cNvSpPr txBox="1"/>
          <p:nvPr/>
        </p:nvSpPr>
        <p:spPr>
          <a:xfrm>
            <a:off x="6063872" y="4816382"/>
            <a:ext cx="55084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Ö</a:t>
            </a:r>
          </a:p>
        </p:txBody>
      </p:sp>
      <p:sp>
        <p:nvSpPr>
          <p:cNvPr id="36" name="TextBox 35">
            <a:extLst>
              <a:ext uri="{FF2B5EF4-FFF2-40B4-BE49-F238E27FC236}">
                <a16:creationId xmlns:a16="http://schemas.microsoft.com/office/drawing/2014/main" id="{5D944729-9DF4-497D-A9F9-7666C6B9643F}"/>
              </a:ext>
            </a:extLst>
          </p:cNvPr>
          <p:cNvSpPr txBox="1"/>
          <p:nvPr/>
        </p:nvSpPr>
        <p:spPr>
          <a:xfrm>
            <a:off x="188707" y="2193375"/>
            <a:ext cx="34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Norddeutschland</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man:</a:t>
            </a:r>
          </a:p>
        </p:txBody>
      </p:sp>
      <p:sp>
        <p:nvSpPr>
          <p:cNvPr id="10" name="TextBox 9">
            <a:extLst>
              <a:ext uri="{FF2B5EF4-FFF2-40B4-BE49-F238E27FC236}">
                <a16:creationId xmlns:a16="http://schemas.microsoft.com/office/drawing/2014/main" id="{F9D1A1D4-776A-4B53-BBE3-9B6123DF09C5}"/>
              </a:ext>
            </a:extLst>
          </p:cNvPr>
          <p:cNvSpPr txBox="1"/>
          <p:nvPr/>
        </p:nvSpPr>
        <p:spPr>
          <a:xfrm>
            <a:off x="1012091" y="3226397"/>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ig</a:t>
            </a: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wie</a:t>
            </a: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a:t>
            </a:r>
          </a:p>
        </p:txBody>
      </p:sp>
      <p:sp>
        <p:nvSpPr>
          <p:cNvPr id="41" name="Action Button: Sound 40">
            <a:hlinkClick r:id="" action="ppaction://noaction" highlightClick="1">
              <a:snd r:embed="rId6" name="-ig.wav"/>
            </a:hlinkClick>
            <a:extLst>
              <a:ext uri="{FF2B5EF4-FFF2-40B4-BE49-F238E27FC236}">
                <a16:creationId xmlns:a16="http://schemas.microsoft.com/office/drawing/2014/main" id="{CC41F746-CFF3-4B25-927A-78B13F0E9005}"/>
              </a:ext>
            </a:extLst>
          </p:cNvPr>
          <p:cNvSpPr/>
          <p:nvPr/>
        </p:nvSpPr>
        <p:spPr>
          <a:xfrm>
            <a:off x="614357" y="3337796"/>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864409D5-FA21-4035-8179-42787F54F26D}"/>
              </a:ext>
            </a:extLst>
          </p:cNvPr>
          <p:cNvSpPr txBox="1"/>
          <p:nvPr/>
        </p:nvSpPr>
        <p:spPr>
          <a:xfrm>
            <a:off x="1012091" y="4328284"/>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wichtig</a:t>
            </a:r>
            <a:endPar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Action Button: Sound 46">
            <a:hlinkClick r:id="" action="ppaction://noaction" highlightClick="1">
              <a:snd r:embed="rId7" name="wichtig.wav"/>
            </a:hlinkClick>
            <a:extLst>
              <a:ext uri="{FF2B5EF4-FFF2-40B4-BE49-F238E27FC236}">
                <a16:creationId xmlns:a16="http://schemas.microsoft.com/office/drawing/2014/main" id="{1B492052-5F1D-4F70-B3B2-6597400789C3}"/>
              </a:ext>
            </a:extLst>
          </p:cNvPr>
          <p:cNvSpPr/>
          <p:nvPr/>
        </p:nvSpPr>
        <p:spPr>
          <a:xfrm>
            <a:off x="614357" y="4439683"/>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525FAB76-3357-49C6-86E5-3066586CB58B}"/>
              </a:ext>
            </a:extLst>
          </p:cNvPr>
          <p:cNvSpPr txBox="1"/>
          <p:nvPr/>
        </p:nvSpPr>
        <p:spPr>
          <a:xfrm>
            <a:off x="1012091" y="4820727"/>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fertig</a:t>
            </a:r>
            <a:endPar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Action Button: Sound 49">
            <a:hlinkClick r:id="" action="ppaction://noaction" highlightClick="1">
              <a:snd r:embed="rId8" name="fertig.wav"/>
            </a:hlinkClick>
            <a:extLst>
              <a:ext uri="{FF2B5EF4-FFF2-40B4-BE49-F238E27FC236}">
                <a16:creationId xmlns:a16="http://schemas.microsoft.com/office/drawing/2014/main" id="{5B7D0CE3-6E59-4DCB-B3C2-17B469B5D201}"/>
              </a:ext>
            </a:extLst>
          </p:cNvPr>
          <p:cNvSpPr/>
          <p:nvPr/>
        </p:nvSpPr>
        <p:spPr>
          <a:xfrm>
            <a:off x="614357" y="4923215"/>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A840109A-1E03-4B62-9749-C20FD1721A7D}"/>
              </a:ext>
            </a:extLst>
          </p:cNvPr>
          <p:cNvSpPr txBox="1"/>
          <p:nvPr/>
        </p:nvSpPr>
        <p:spPr>
          <a:xfrm>
            <a:off x="1012091" y="5313170"/>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wenig</a:t>
            </a:r>
            <a:endPar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Action Button: Sound 52">
            <a:hlinkClick r:id="" action="ppaction://noaction" highlightClick="1">
              <a:snd r:embed="rId9" name="wenig.wav"/>
            </a:hlinkClick>
            <a:extLst>
              <a:ext uri="{FF2B5EF4-FFF2-40B4-BE49-F238E27FC236}">
                <a16:creationId xmlns:a16="http://schemas.microsoft.com/office/drawing/2014/main" id="{BEF08EE9-2839-491D-A4AA-B748EA1A149D}"/>
              </a:ext>
            </a:extLst>
          </p:cNvPr>
          <p:cNvSpPr/>
          <p:nvPr/>
        </p:nvSpPr>
        <p:spPr>
          <a:xfrm>
            <a:off x="614357" y="5406747"/>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CC82F5F1-480C-49D8-8E60-71C24D85E708}"/>
              </a:ext>
            </a:extLst>
          </p:cNvPr>
          <p:cNvSpPr txBox="1"/>
          <p:nvPr/>
        </p:nvSpPr>
        <p:spPr>
          <a:xfrm>
            <a:off x="7300283" y="2194497"/>
            <a:ext cx="46570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Süddeutschland</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Österreich</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und der </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Schweiz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man:</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0CAE0E8B-321F-4D32-82FD-2BC351BF62FF}"/>
              </a:ext>
            </a:extLst>
          </p:cNvPr>
          <p:cNvSpPr txBox="1"/>
          <p:nvPr/>
        </p:nvSpPr>
        <p:spPr>
          <a:xfrm>
            <a:off x="8160389" y="3222002"/>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ig</a:t>
            </a: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wie</a:t>
            </a: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ik</a:t>
            </a: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7" name="Action Button: Sound 66">
            <a:hlinkClick r:id="" action="ppaction://noaction" highlightClick="1">
              <a:snd r:embed="rId10" name="8. -ik Süd.wav"/>
            </a:hlinkClick>
            <a:extLst>
              <a:ext uri="{FF2B5EF4-FFF2-40B4-BE49-F238E27FC236}">
                <a16:creationId xmlns:a16="http://schemas.microsoft.com/office/drawing/2014/main" id="{42CB4CA4-2ADE-4D35-B68B-2EFC030D47AB}"/>
              </a:ext>
            </a:extLst>
          </p:cNvPr>
          <p:cNvSpPr/>
          <p:nvPr/>
        </p:nvSpPr>
        <p:spPr>
          <a:xfrm>
            <a:off x="7762655" y="3333401"/>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F5B8CF22-A9FF-4009-9EC3-D024C953DE40}"/>
              </a:ext>
            </a:extLst>
          </p:cNvPr>
          <p:cNvSpPr txBox="1"/>
          <p:nvPr/>
        </p:nvSpPr>
        <p:spPr>
          <a:xfrm>
            <a:off x="8160389" y="4323889"/>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wichtig</a:t>
            </a:r>
            <a:endPar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9" name="Action Button: Sound 68">
            <a:hlinkClick r:id="" action="ppaction://noaction" highlightClick="1">
              <a:snd r:embed="rId11" name="8. wichtik.wav"/>
            </a:hlinkClick>
            <a:extLst>
              <a:ext uri="{FF2B5EF4-FFF2-40B4-BE49-F238E27FC236}">
                <a16:creationId xmlns:a16="http://schemas.microsoft.com/office/drawing/2014/main" id="{92FCB58D-8899-4CC1-A2D4-61D84CD0C552}"/>
              </a:ext>
            </a:extLst>
          </p:cNvPr>
          <p:cNvSpPr/>
          <p:nvPr/>
        </p:nvSpPr>
        <p:spPr>
          <a:xfrm>
            <a:off x="7762655" y="4435288"/>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B8D952DF-7EDA-4E6B-BAE2-B705BF47AB36}"/>
              </a:ext>
            </a:extLst>
          </p:cNvPr>
          <p:cNvSpPr txBox="1"/>
          <p:nvPr/>
        </p:nvSpPr>
        <p:spPr>
          <a:xfrm>
            <a:off x="8160389" y="4816332"/>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fertig</a:t>
            </a:r>
            <a:endPar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1" name="Action Button: Sound 70">
            <a:hlinkClick r:id="" action="ppaction://noaction" highlightClick="1">
              <a:snd r:embed="rId12" name="8. fertik.wav"/>
            </a:hlinkClick>
            <a:extLst>
              <a:ext uri="{FF2B5EF4-FFF2-40B4-BE49-F238E27FC236}">
                <a16:creationId xmlns:a16="http://schemas.microsoft.com/office/drawing/2014/main" id="{17E9CCCF-841B-4CBA-8162-435832490821}"/>
              </a:ext>
            </a:extLst>
          </p:cNvPr>
          <p:cNvSpPr/>
          <p:nvPr/>
        </p:nvSpPr>
        <p:spPr>
          <a:xfrm>
            <a:off x="7762655" y="4918820"/>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186687EF-FE71-4CF6-A78C-03FC6A5EE5A5}"/>
              </a:ext>
            </a:extLst>
          </p:cNvPr>
          <p:cNvSpPr txBox="1"/>
          <p:nvPr/>
        </p:nvSpPr>
        <p:spPr>
          <a:xfrm>
            <a:off x="8160389" y="5308775"/>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wenig</a:t>
            </a:r>
            <a:endPar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3" name="Action Button: Sound 72">
            <a:hlinkClick r:id="" action="ppaction://noaction" highlightClick="1">
              <a:snd r:embed="rId13" name="8. wenik.wav"/>
            </a:hlinkClick>
            <a:extLst>
              <a:ext uri="{FF2B5EF4-FFF2-40B4-BE49-F238E27FC236}">
                <a16:creationId xmlns:a16="http://schemas.microsoft.com/office/drawing/2014/main" id="{CDB87236-C373-424D-8BF7-13E5A5260689}"/>
              </a:ext>
            </a:extLst>
          </p:cNvPr>
          <p:cNvSpPr/>
          <p:nvPr/>
        </p:nvSpPr>
        <p:spPr>
          <a:xfrm>
            <a:off x="7762655" y="5402352"/>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1" name="Group 10">
            <a:extLst>
              <a:ext uri="{FF2B5EF4-FFF2-40B4-BE49-F238E27FC236}">
                <a16:creationId xmlns:a16="http://schemas.microsoft.com/office/drawing/2014/main" id="{9D0914FE-4774-466E-AD2B-D01E3CCC1614}"/>
              </a:ext>
            </a:extLst>
          </p:cNvPr>
          <p:cNvGrpSpPr/>
          <p:nvPr/>
        </p:nvGrpSpPr>
        <p:grpSpPr>
          <a:xfrm>
            <a:off x="4039277" y="4244074"/>
            <a:ext cx="2825845" cy="1506620"/>
            <a:chOff x="4039277" y="4244074"/>
            <a:chExt cx="2825845" cy="1506620"/>
          </a:xfrm>
        </p:grpSpPr>
        <p:sp>
          <p:nvSpPr>
            <p:cNvPr id="74" name="Arrow: Right 73">
              <a:extLst>
                <a:ext uri="{FF2B5EF4-FFF2-40B4-BE49-F238E27FC236}">
                  <a16:creationId xmlns:a16="http://schemas.microsoft.com/office/drawing/2014/main" id="{88CD5C75-B3B1-4437-A3F7-D5182030748C}"/>
                </a:ext>
              </a:extLst>
            </p:cNvPr>
            <p:cNvSpPr/>
            <p:nvPr/>
          </p:nvSpPr>
          <p:spPr>
            <a:xfrm rot="8670870">
              <a:off x="5832752" y="4244074"/>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Arrow: Right 74">
              <a:extLst>
                <a:ext uri="{FF2B5EF4-FFF2-40B4-BE49-F238E27FC236}">
                  <a16:creationId xmlns:a16="http://schemas.microsoft.com/office/drawing/2014/main" id="{432B3708-16C1-4919-9066-504E9D1DE873}"/>
                </a:ext>
              </a:extLst>
            </p:cNvPr>
            <p:cNvSpPr/>
            <p:nvPr/>
          </p:nvSpPr>
          <p:spPr>
            <a:xfrm rot="13500000">
              <a:off x="6482198" y="5296620"/>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6" name="Arrow: Right 75">
              <a:extLst>
                <a:ext uri="{FF2B5EF4-FFF2-40B4-BE49-F238E27FC236}">
                  <a16:creationId xmlns:a16="http://schemas.microsoft.com/office/drawing/2014/main" id="{8468C2F0-48C8-4EB5-A3D4-3A740EC0C46D}"/>
                </a:ext>
              </a:extLst>
            </p:cNvPr>
            <p:cNvSpPr/>
            <p:nvPr/>
          </p:nvSpPr>
          <p:spPr>
            <a:xfrm rot="19479099">
              <a:off x="4039277" y="5511342"/>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239204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36" grpId="0"/>
      <p:bldP spid="10" grpId="0"/>
      <p:bldP spid="41" grpId="0" animBg="1"/>
      <p:bldP spid="46" grpId="0"/>
      <p:bldP spid="47" grpId="0" animBg="1"/>
      <p:bldP spid="49" grpId="0"/>
      <p:bldP spid="50" grpId="0" animBg="1"/>
      <p:bldP spid="51" grpId="0"/>
      <p:bldP spid="53" grpId="0" animBg="1"/>
      <p:bldP spid="65" grpId="0"/>
      <p:bldP spid="66" grpId="0"/>
      <p:bldP spid="67" grpId="0" animBg="1"/>
      <p:bldP spid="68" grpId="0"/>
      <p:bldP spid="69" grpId="0" animBg="1"/>
      <p:bldP spid="70" grpId="0"/>
      <p:bldP spid="71" grpId="0" animBg="1"/>
      <p:bldP spid="72" grpId="0"/>
      <p:bldP spid="7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864608" cy="869950"/>
          </a:xfrm>
          <a:prstGeom prst="rect">
            <a:avLst/>
          </a:prstGeom>
        </p:spPr>
      </p:pic>
      <p:sp>
        <p:nvSpPr>
          <p:cNvPr id="4" name="Title 3"/>
          <p:cNvSpPr>
            <a:spLocks noGrp="1"/>
          </p:cNvSpPr>
          <p:nvPr>
            <p:ph type="title"/>
          </p:nvPr>
        </p:nvSpPr>
        <p:spPr>
          <a:xfrm>
            <a:off x="0" y="294041"/>
            <a:ext cx="4407408" cy="707849"/>
          </a:xfrm>
        </p:spPr>
        <p:txBody>
          <a:bodyPr>
            <a:normAutofit fontScale="90000"/>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ig</a:t>
            </a:r>
            <a:r>
              <a:rPr lang="en-GB" sz="3600" b="1" dirty="0">
                <a:solidFill>
                  <a:schemeClr val="bg1"/>
                </a:solidFill>
              </a:rPr>
              <a:t>]   [2/3]</a:t>
            </a:r>
          </a:p>
        </p:txBody>
      </p:sp>
      <p:sp>
        <p:nvSpPr>
          <p:cNvPr id="7" name="Rounded Rectangle 11">
            <a:extLst>
              <a:ext uri="{FF2B5EF4-FFF2-40B4-BE49-F238E27FC236}">
                <a16:creationId xmlns:a16="http://schemas.microsoft.com/office/drawing/2014/main" id="{483D7EB9-C2AA-4190-98DE-925F861600E9}"/>
              </a:ext>
            </a:extLst>
          </p:cNvPr>
          <p:cNvSpPr/>
          <p:nvPr/>
        </p:nvSpPr>
        <p:spPr>
          <a:xfrm>
            <a:off x="10826496" y="247046"/>
            <a:ext cx="1130830" cy="331565"/>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13ED6EF-5B20-1940-AFD2-EAA625B3F063}"/>
              </a:ext>
            </a:extLst>
          </p:cNvPr>
          <p:cNvSpPr txBox="1"/>
          <p:nvPr/>
        </p:nvSpPr>
        <p:spPr>
          <a:xfrm>
            <a:off x="10523880" y="-905173"/>
            <a:ext cx="55638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Sag 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Wörter</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DA513925-9E82-4ADE-A8AE-4C778A0AF688}"/>
              </a:ext>
            </a:extLst>
          </p:cNvPr>
          <p:cNvSpPr txBox="1"/>
          <p:nvPr/>
        </p:nvSpPr>
        <p:spPr>
          <a:xfrm>
            <a:off x="154394" y="1275658"/>
            <a:ext cx="1228674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German [-</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usually occurs at the end of a word.  </a:t>
            </a:r>
            <a:b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Whether you pronounce it with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ch</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or [k] you don’t use your vocal chords.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6A918565-5465-43E4-B12F-95CF9B877B20}"/>
              </a:ext>
            </a:extLst>
          </p:cNvPr>
          <p:cNvSpPr txBox="1"/>
          <p:nvPr/>
        </p:nvSpPr>
        <p:spPr>
          <a:xfrm>
            <a:off x="154394" y="3926801"/>
            <a:ext cx="118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Compare:</a:t>
            </a:r>
          </a:p>
        </p:txBody>
      </p:sp>
      <p:sp>
        <p:nvSpPr>
          <p:cNvPr id="28" name="TextBox 27">
            <a:extLst>
              <a:ext uri="{FF2B5EF4-FFF2-40B4-BE49-F238E27FC236}">
                <a16:creationId xmlns:a16="http://schemas.microsoft.com/office/drawing/2014/main" id="{BCE01F29-9897-49C8-B0F7-14560BF9B44B}"/>
              </a:ext>
            </a:extLst>
          </p:cNvPr>
          <p:cNvSpPr txBox="1"/>
          <p:nvPr/>
        </p:nvSpPr>
        <p:spPr>
          <a:xfrm>
            <a:off x="2892732" y="4162781"/>
            <a:ext cx="29116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richt</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30" name="TextBox 29">
            <a:extLst>
              <a:ext uri="{FF2B5EF4-FFF2-40B4-BE49-F238E27FC236}">
                <a16:creationId xmlns:a16="http://schemas.microsoft.com/office/drawing/2014/main" id="{C1D4CC43-AFB1-4DC1-9C63-0D66E6125FD7}"/>
              </a:ext>
            </a:extLst>
          </p:cNvPr>
          <p:cNvSpPr txBox="1"/>
          <p:nvPr/>
        </p:nvSpPr>
        <p:spPr>
          <a:xfrm>
            <a:off x="154393" y="2859845"/>
            <a:ext cx="118029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However, adding additional letters to adjectives ending in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changes its sound to a voiced [g].</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0D812631-E821-449E-A5AB-DB60243184B6}"/>
              </a:ext>
            </a:extLst>
          </p:cNvPr>
          <p:cNvSpPr txBox="1"/>
          <p:nvPr/>
        </p:nvSpPr>
        <p:spPr>
          <a:xfrm>
            <a:off x="2512584" y="5147068"/>
            <a:ext cx="62290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eine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richt</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Antwort</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1" name="Rectangle 10">
            <a:hlinkClick r:id="" action="ppaction://noaction">
              <a:snd r:embed="rId4" name="24. 1-louder.wav"/>
            </a:hlinkClick>
            <a:extLst>
              <a:ext uri="{FF2B5EF4-FFF2-40B4-BE49-F238E27FC236}">
                <a16:creationId xmlns:a16="http://schemas.microsoft.com/office/drawing/2014/main" id="{EA8F66A8-7232-4B27-B071-D62969913EE7}"/>
              </a:ext>
            </a:extLst>
          </p:cNvPr>
          <p:cNvSpPr/>
          <p:nvPr/>
        </p:nvSpPr>
        <p:spPr>
          <a:xfrm>
            <a:off x="2460732" y="4175593"/>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2" name="Rectangle 11">
            <a:hlinkClick r:id="" action="ppaction://noaction">
              <a:snd r:embed="rId5" name="24. 2.wav"/>
            </a:hlinkClick>
            <a:extLst>
              <a:ext uri="{FF2B5EF4-FFF2-40B4-BE49-F238E27FC236}">
                <a16:creationId xmlns:a16="http://schemas.microsoft.com/office/drawing/2014/main" id="{3837BC17-ED18-4F2B-A6BF-E523F1AFD1E1}"/>
              </a:ext>
            </a:extLst>
          </p:cNvPr>
          <p:cNvSpPr/>
          <p:nvPr/>
        </p:nvSpPr>
        <p:spPr>
          <a:xfrm>
            <a:off x="2460732" y="5192678"/>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Tree>
    <p:extLst>
      <p:ext uri="{BB962C8B-B14F-4D97-AF65-F5344CB8AC3E}">
        <p14:creationId xmlns:p14="http://schemas.microsoft.com/office/powerpoint/2010/main" val="1798929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864608" cy="869950"/>
          </a:xfrm>
          <a:prstGeom prst="rect">
            <a:avLst/>
          </a:prstGeom>
        </p:spPr>
      </p:pic>
      <p:sp>
        <p:nvSpPr>
          <p:cNvPr id="4" name="Title 3"/>
          <p:cNvSpPr>
            <a:spLocks noGrp="1"/>
          </p:cNvSpPr>
          <p:nvPr>
            <p:ph type="title"/>
          </p:nvPr>
        </p:nvSpPr>
        <p:spPr>
          <a:xfrm>
            <a:off x="0" y="294041"/>
            <a:ext cx="4517136" cy="707849"/>
          </a:xfrm>
        </p:spPr>
        <p:txBody>
          <a:bodyPr>
            <a:normAutofit fontScale="90000"/>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ig</a:t>
            </a:r>
            <a:r>
              <a:rPr lang="en-GB" sz="3600" b="1" dirty="0">
                <a:solidFill>
                  <a:schemeClr val="bg1"/>
                </a:solidFill>
              </a:rPr>
              <a:t>]   [3/3]</a:t>
            </a:r>
          </a:p>
        </p:txBody>
      </p:sp>
      <p:sp>
        <p:nvSpPr>
          <p:cNvPr id="7"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13ED6EF-5B20-1940-AFD2-EAA625B3F063}"/>
              </a:ext>
            </a:extLst>
          </p:cNvPr>
          <p:cNvSpPr txBox="1"/>
          <p:nvPr/>
        </p:nvSpPr>
        <p:spPr>
          <a:xfrm>
            <a:off x="-100522" y="1216685"/>
            <a:ext cx="29813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Sag 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Wörter</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graphicFrame>
        <p:nvGraphicFramePr>
          <p:cNvPr id="2" name="Table 4">
            <a:extLst>
              <a:ext uri="{FF2B5EF4-FFF2-40B4-BE49-F238E27FC236}">
                <a16:creationId xmlns:a16="http://schemas.microsoft.com/office/drawing/2014/main" id="{141A7815-01D1-4654-BD2F-44CA0C63BB57}"/>
              </a:ext>
            </a:extLst>
          </p:cNvPr>
          <p:cNvGraphicFramePr>
            <a:graphicFrameLocks noGrp="1"/>
          </p:cNvGraphicFramePr>
          <p:nvPr/>
        </p:nvGraphicFramePr>
        <p:xfrm>
          <a:off x="2577614" y="1645724"/>
          <a:ext cx="9379712" cy="4634816"/>
        </p:xfrm>
        <a:graphic>
          <a:graphicData uri="http://schemas.openxmlformats.org/drawingml/2006/table">
            <a:tbl>
              <a:tblPr firstRow="1" bandRow="1">
                <a:tableStyleId>{ED083AE6-46FA-4A59-8FB0-9F97EB10719F}</a:tableStyleId>
              </a:tblPr>
              <a:tblGrid>
                <a:gridCol w="1826768">
                  <a:extLst>
                    <a:ext uri="{9D8B030D-6E8A-4147-A177-3AD203B41FA5}">
                      <a16:colId xmlns:a16="http://schemas.microsoft.com/office/drawing/2014/main" val="206030106"/>
                    </a:ext>
                  </a:extLst>
                </a:gridCol>
                <a:gridCol w="4578040">
                  <a:extLst>
                    <a:ext uri="{9D8B030D-6E8A-4147-A177-3AD203B41FA5}">
                      <a16:colId xmlns:a16="http://schemas.microsoft.com/office/drawing/2014/main" val="1903605837"/>
                    </a:ext>
                  </a:extLst>
                </a:gridCol>
                <a:gridCol w="2974904">
                  <a:extLst>
                    <a:ext uri="{9D8B030D-6E8A-4147-A177-3AD203B41FA5}">
                      <a16:colId xmlns:a16="http://schemas.microsoft.com/office/drawing/2014/main" val="1921284546"/>
                    </a:ext>
                  </a:extLst>
                </a:gridCol>
              </a:tblGrid>
              <a:tr h="579352">
                <a:tc>
                  <a:txBody>
                    <a:bodyPr/>
                    <a:lstStyle/>
                    <a:p>
                      <a:pPr algn="ctr"/>
                      <a:r>
                        <a:rPr lang="en-GB" sz="2400" b="0" dirty="0" err="1">
                          <a:solidFill>
                            <a:srgbClr val="115076"/>
                          </a:solidFill>
                          <a:latin typeface="Century Gothic" panose="020B0502020202020204" pitchFamily="34" charset="0"/>
                        </a:rPr>
                        <a:t>richtig</a:t>
                      </a:r>
                      <a:endParaRPr lang="en-GB" sz="2400" b="0" dirty="0">
                        <a:solidFill>
                          <a:srgbClr val="115076"/>
                        </a:solidFill>
                        <a:latin typeface="Century Gothic" panose="020B0502020202020204" pitchFamily="34" charset="0"/>
                      </a:endParaRPr>
                    </a:p>
                  </a:txBody>
                  <a:tcPr anchor="ctr"/>
                </a:tc>
                <a:tc>
                  <a:txBody>
                    <a:bodyPr/>
                    <a:lstStyle/>
                    <a:p>
                      <a:pPr algn="ctr"/>
                      <a:r>
                        <a:rPr lang="en-GB" sz="2400" b="0" dirty="0" err="1">
                          <a:solidFill>
                            <a:srgbClr val="115076"/>
                          </a:solidFill>
                          <a:latin typeface="Century Gothic" panose="020B0502020202020204" pitchFamily="34" charset="0"/>
                        </a:rPr>
                        <a:t>eine</a:t>
                      </a:r>
                      <a:r>
                        <a:rPr lang="en-GB" sz="2400" b="0" dirty="0">
                          <a:solidFill>
                            <a:srgbClr val="115076"/>
                          </a:solidFill>
                          <a:latin typeface="Century Gothic" panose="020B0502020202020204" pitchFamily="34" charset="0"/>
                        </a:rPr>
                        <a:t>   </a:t>
                      </a:r>
                      <a:r>
                        <a:rPr lang="en-GB" sz="2400" b="0" dirty="0" err="1">
                          <a:solidFill>
                            <a:srgbClr val="115076"/>
                          </a:solidFill>
                          <a:latin typeface="Century Gothic" panose="020B0502020202020204" pitchFamily="34" charset="0"/>
                        </a:rPr>
                        <a:t>richtige</a:t>
                      </a:r>
                      <a:r>
                        <a:rPr lang="en-GB" sz="2400" b="0" dirty="0">
                          <a:solidFill>
                            <a:srgbClr val="115076"/>
                          </a:solidFill>
                          <a:latin typeface="Century Gothic" panose="020B0502020202020204" pitchFamily="34" charset="0"/>
                        </a:rPr>
                        <a:t>   </a:t>
                      </a:r>
                      <a:r>
                        <a:rPr lang="en-GB" sz="2400" b="0" dirty="0" err="1">
                          <a:solidFill>
                            <a:srgbClr val="115076"/>
                          </a:solidFill>
                          <a:latin typeface="Century Gothic" panose="020B0502020202020204" pitchFamily="34" charset="0"/>
                        </a:rPr>
                        <a:t>Idee</a:t>
                      </a:r>
                      <a:endParaRPr lang="en-GB" sz="2400" b="0" dirty="0">
                        <a:solidFill>
                          <a:srgbClr val="115076"/>
                        </a:solidFill>
                        <a:latin typeface="Century Gothic" panose="020B0502020202020204" pitchFamily="34" charset="0"/>
                      </a:endParaRPr>
                    </a:p>
                  </a:txBody>
                  <a:tcPr anchor="ctr"/>
                </a:tc>
                <a:tc>
                  <a:txBody>
                    <a:bodyPr/>
                    <a:lstStyle/>
                    <a:p>
                      <a:pPr algn="l"/>
                      <a:r>
                        <a:rPr lang="en-GB" sz="2400" b="0" dirty="0">
                          <a:solidFill>
                            <a:srgbClr val="115076"/>
                          </a:solidFill>
                          <a:latin typeface="Century Gothic" panose="020B0502020202020204" pitchFamily="34" charset="0"/>
                        </a:rPr>
                        <a:t>a right idea</a:t>
                      </a:r>
                    </a:p>
                  </a:txBody>
                  <a:tcPr anchor="ctr"/>
                </a:tc>
                <a:extLst>
                  <a:ext uri="{0D108BD9-81ED-4DB2-BD59-A6C34878D82A}">
                    <a16:rowId xmlns:a16="http://schemas.microsoft.com/office/drawing/2014/main" val="4148953824"/>
                  </a:ext>
                </a:extLst>
              </a:tr>
              <a:tr h="579352">
                <a:tc>
                  <a:txBody>
                    <a:bodyPr/>
                    <a:lstStyle/>
                    <a:p>
                      <a:pPr algn="ctr"/>
                      <a:r>
                        <a:rPr lang="en-GB" sz="2400" dirty="0" err="1">
                          <a:solidFill>
                            <a:srgbClr val="115076"/>
                          </a:solidFill>
                          <a:latin typeface="Century Gothic" panose="020B0502020202020204" pitchFamily="34" charset="0"/>
                        </a:rPr>
                        <a:t>wichtig</a:t>
                      </a:r>
                      <a:endParaRPr lang="en-GB" sz="2400" dirty="0">
                        <a:solidFill>
                          <a:srgbClr val="115076"/>
                        </a:solidFill>
                        <a:latin typeface="Century Gothic" panose="020B0502020202020204" pitchFamily="34" charset="0"/>
                      </a:endParaRPr>
                    </a:p>
                  </a:txBody>
                  <a:tcPr anchor="ctr"/>
                </a:tc>
                <a:tc>
                  <a:txBody>
                    <a:bodyPr/>
                    <a:lstStyle/>
                    <a:p>
                      <a:pPr algn="ctr"/>
                      <a:r>
                        <a:rPr lang="en-GB" sz="2400" dirty="0" err="1">
                          <a:solidFill>
                            <a:srgbClr val="115076"/>
                          </a:solidFill>
                          <a:latin typeface="Century Gothic" panose="020B0502020202020204" pitchFamily="34" charset="0"/>
                        </a:rPr>
                        <a:t>ein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wichtiges</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Ziel</a:t>
                      </a:r>
                      <a:endParaRPr lang="en-GB" sz="2400" dirty="0">
                        <a:solidFill>
                          <a:srgbClr val="115076"/>
                        </a:solidFill>
                        <a:latin typeface="Century Gothic" panose="020B0502020202020204" pitchFamily="34" charset="0"/>
                      </a:endParaRPr>
                    </a:p>
                  </a:txBody>
                  <a:tcPr anchor="ctr"/>
                </a:tc>
                <a:tc>
                  <a:txBody>
                    <a:bodyPr/>
                    <a:lstStyle/>
                    <a:p>
                      <a:pPr algn="l"/>
                      <a:r>
                        <a:rPr lang="en-GB" sz="2400" dirty="0">
                          <a:solidFill>
                            <a:srgbClr val="115076"/>
                          </a:solidFill>
                          <a:latin typeface="Century Gothic" panose="020B0502020202020204" pitchFamily="34" charset="0"/>
                        </a:rPr>
                        <a:t>an important goal</a:t>
                      </a:r>
                    </a:p>
                  </a:txBody>
                  <a:tcPr anchor="ctr"/>
                </a:tc>
                <a:extLst>
                  <a:ext uri="{0D108BD9-81ED-4DB2-BD59-A6C34878D82A}">
                    <a16:rowId xmlns:a16="http://schemas.microsoft.com/office/drawing/2014/main" val="3185382835"/>
                  </a:ext>
                </a:extLst>
              </a:tr>
              <a:tr h="579352">
                <a:tc>
                  <a:txBody>
                    <a:bodyPr/>
                    <a:lstStyle/>
                    <a:p>
                      <a:pPr algn="ctr"/>
                      <a:r>
                        <a:rPr lang="en-GB" sz="2400" dirty="0" err="1">
                          <a:solidFill>
                            <a:srgbClr val="115076"/>
                          </a:solidFill>
                          <a:latin typeface="Century Gothic" panose="020B0502020202020204" pitchFamily="34" charset="0"/>
                        </a:rPr>
                        <a:t>schwierig</a:t>
                      </a:r>
                      <a:endParaRPr lang="en-GB" sz="2400" dirty="0">
                        <a:solidFill>
                          <a:srgbClr val="115076"/>
                        </a:solidFill>
                        <a:latin typeface="Century Gothic" panose="020B0502020202020204" pitchFamily="34" charset="0"/>
                      </a:endParaRPr>
                    </a:p>
                  </a:txBody>
                  <a:tcPr anchor="ctr"/>
                </a:tc>
                <a:tc>
                  <a:txBody>
                    <a:bodyPr/>
                    <a:lstStyle/>
                    <a:p>
                      <a:pPr algn="ctr"/>
                      <a:r>
                        <a:rPr lang="en-GB" sz="2400" dirty="0" err="1">
                          <a:solidFill>
                            <a:srgbClr val="115076"/>
                          </a:solidFill>
                          <a:latin typeface="Century Gothic" panose="020B0502020202020204" pitchFamily="34" charset="0"/>
                        </a:rPr>
                        <a:t>ein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schwieriges</a:t>
                      </a:r>
                      <a:r>
                        <a:rPr lang="en-GB" sz="2400" dirty="0">
                          <a:solidFill>
                            <a:srgbClr val="115076"/>
                          </a:solidFill>
                          <a:latin typeface="Century Gothic" panose="020B0502020202020204" pitchFamily="34" charset="0"/>
                        </a:rPr>
                        <a:t>   Spiel</a:t>
                      </a:r>
                    </a:p>
                  </a:txBody>
                  <a:tcPr anchor="ctr"/>
                </a:tc>
                <a:tc>
                  <a:txBody>
                    <a:bodyPr/>
                    <a:lstStyle/>
                    <a:p>
                      <a:pPr algn="l"/>
                      <a:r>
                        <a:rPr lang="en-GB" sz="2400" dirty="0">
                          <a:solidFill>
                            <a:srgbClr val="115076"/>
                          </a:solidFill>
                          <a:latin typeface="Century Gothic" panose="020B0502020202020204" pitchFamily="34" charset="0"/>
                        </a:rPr>
                        <a:t>a difficult game</a:t>
                      </a:r>
                    </a:p>
                  </a:txBody>
                  <a:tcPr anchor="ctr"/>
                </a:tc>
                <a:extLst>
                  <a:ext uri="{0D108BD9-81ED-4DB2-BD59-A6C34878D82A}">
                    <a16:rowId xmlns:a16="http://schemas.microsoft.com/office/drawing/2014/main" val="3397180613"/>
                  </a:ext>
                </a:extLst>
              </a:tr>
              <a:tr h="579352">
                <a:tc>
                  <a:txBody>
                    <a:bodyPr/>
                    <a:lstStyle/>
                    <a:p>
                      <a:pPr algn="ctr"/>
                      <a:r>
                        <a:rPr lang="en-GB" sz="2400" dirty="0" err="1">
                          <a:solidFill>
                            <a:srgbClr val="115076"/>
                          </a:solidFill>
                          <a:latin typeface="Century Gothic" panose="020B0502020202020204" pitchFamily="34" charset="0"/>
                        </a:rPr>
                        <a:t>freiwillig</a:t>
                      </a:r>
                      <a:endParaRPr lang="en-GB" sz="2400" dirty="0">
                        <a:solidFill>
                          <a:srgbClr val="115076"/>
                        </a:solidFill>
                        <a:latin typeface="Century Gothic" panose="020B0502020202020204" pitchFamily="34" charset="0"/>
                      </a:endParaRPr>
                    </a:p>
                  </a:txBody>
                  <a:tcPr anchor="ctr"/>
                </a:tc>
                <a:tc>
                  <a:txBody>
                    <a:bodyPr/>
                    <a:lstStyle/>
                    <a:p>
                      <a:pPr algn="ctr"/>
                      <a:r>
                        <a:rPr lang="en-GB" sz="2400" dirty="0" err="1">
                          <a:solidFill>
                            <a:srgbClr val="115076"/>
                          </a:solidFill>
                          <a:latin typeface="Century Gothic" panose="020B0502020202020204" pitchFamily="34" charset="0"/>
                        </a:rPr>
                        <a:t>eine</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freiwillige</a:t>
                      </a:r>
                      <a:r>
                        <a:rPr lang="en-GB" sz="2400" dirty="0">
                          <a:solidFill>
                            <a:srgbClr val="115076"/>
                          </a:solidFill>
                          <a:latin typeface="Century Gothic" panose="020B0502020202020204" pitchFamily="34" charset="0"/>
                        </a:rPr>
                        <a:t>   Person</a:t>
                      </a:r>
                    </a:p>
                  </a:txBody>
                  <a:tcPr anchor="ctr"/>
                </a:tc>
                <a:tc>
                  <a:txBody>
                    <a:bodyPr/>
                    <a:lstStyle/>
                    <a:p>
                      <a:pPr algn="l"/>
                      <a:r>
                        <a:rPr lang="en-GB" sz="2400" dirty="0">
                          <a:solidFill>
                            <a:srgbClr val="115076"/>
                          </a:solidFill>
                          <a:latin typeface="Century Gothic" panose="020B0502020202020204" pitchFamily="34" charset="0"/>
                        </a:rPr>
                        <a:t>a willing person</a:t>
                      </a:r>
                    </a:p>
                  </a:txBody>
                  <a:tcPr anchor="ctr"/>
                </a:tc>
                <a:extLst>
                  <a:ext uri="{0D108BD9-81ED-4DB2-BD59-A6C34878D82A}">
                    <a16:rowId xmlns:a16="http://schemas.microsoft.com/office/drawing/2014/main" val="1551537840"/>
                  </a:ext>
                </a:extLst>
              </a:tr>
              <a:tr h="579352">
                <a:tc>
                  <a:txBody>
                    <a:bodyPr/>
                    <a:lstStyle/>
                    <a:p>
                      <a:pPr algn="ctr"/>
                      <a:r>
                        <a:rPr lang="en-GB" sz="2400" dirty="0" err="1">
                          <a:solidFill>
                            <a:srgbClr val="115076"/>
                          </a:solidFill>
                          <a:latin typeface="Century Gothic" panose="020B0502020202020204" pitchFamily="34" charset="0"/>
                        </a:rPr>
                        <a:t>ruhig</a:t>
                      </a:r>
                      <a:endParaRPr lang="en-GB" sz="2400" dirty="0">
                        <a:solidFill>
                          <a:srgbClr val="115076"/>
                        </a:solidFill>
                        <a:latin typeface="Century Gothic" panose="020B0502020202020204" pitchFamily="34" charset="0"/>
                      </a:endParaRPr>
                    </a:p>
                  </a:txBody>
                  <a:tcPr anchor="ctr"/>
                </a:tc>
                <a:tc>
                  <a:txBody>
                    <a:bodyPr/>
                    <a:lstStyle/>
                    <a:p>
                      <a:pPr algn="ctr"/>
                      <a:r>
                        <a:rPr lang="en-GB" sz="2400" dirty="0" err="1">
                          <a:solidFill>
                            <a:srgbClr val="115076"/>
                          </a:solidFill>
                          <a:latin typeface="Century Gothic" panose="020B0502020202020204" pitchFamily="34" charset="0"/>
                        </a:rPr>
                        <a:t>ein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ruhiger</a:t>
                      </a:r>
                      <a:r>
                        <a:rPr lang="en-GB" sz="2400" dirty="0">
                          <a:solidFill>
                            <a:srgbClr val="115076"/>
                          </a:solidFill>
                          <a:latin typeface="Century Gothic" panose="020B0502020202020204" pitchFamily="34" charset="0"/>
                        </a:rPr>
                        <a:t>   Platz</a:t>
                      </a:r>
                    </a:p>
                  </a:txBody>
                  <a:tcPr anchor="ctr"/>
                </a:tc>
                <a:tc>
                  <a:txBody>
                    <a:bodyPr/>
                    <a:lstStyle/>
                    <a:p>
                      <a:pPr algn="l"/>
                      <a:r>
                        <a:rPr lang="en-GB" sz="2400" dirty="0">
                          <a:solidFill>
                            <a:srgbClr val="115076"/>
                          </a:solidFill>
                          <a:latin typeface="Century Gothic" panose="020B0502020202020204" pitchFamily="34" charset="0"/>
                        </a:rPr>
                        <a:t>a quiet square</a:t>
                      </a:r>
                    </a:p>
                  </a:txBody>
                  <a:tcPr anchor="ctr"/>
                </a:tc>
                <a:extLst>
                  <a:ext uri="{0D108BD9-81ED-4DB2-BD59-A6C34878D82A}">
                    <a16:rowId xmlns:a16="http://schemas.microsoft.com/office/drawing/2014/main" val="3696467524"/>
                  </a:ext>
                </a:extLst>
              </a:tr>
              <a:tr h="579352">
                <a:tc>
                  <a:txBody>
                    <a:bodyPr/>
                    <a:lstStyle/>
                    <a:p>
                      <a:pPr algn="ctr"/>
                      <a:r>
                        <a:rPr lang="en-GB" sz="2400" dirty="0" err="1">
                          <a:solidFill>
                            <a:srgbClr val="115076"/>
                          </a:solidFill>
                          <a:latin typeface="Century Gothic" panose="020B0502020202020204" pitchFamily="34" charset="0"/>
                        </a:rPr>
                        <a:t>langweilig</a:t>
                      </a:r>
                      <a:endParaRPr lang="en-GB" sz="2400" dirty="0">
                        <a:solidFill>
                          <a:srgbClr val="115076"/>
                        </a:solidFill>
                        <a:latin typeface="Century Gothic" panose="020B0502020202020204" pitchFamily="34" charset="0"/>
                      </a:endParaRPr>
                    </a:p>
                  </a:txBody>
                  <a:tcPr anchor="ctr"/>
                </a:tc>
                <a:tc>
                  <a:txBody>
                    <a:bodyPr/>
                    <a:lstStyle/>
                    <a:p>
                      <a:pPr algn="ctr"/>
                      <a:r>
                        <a:rPr lang="en-GB" sz="2400" dirty="0" err="1">
                          <a:solidFill>
                            <a:srgbClr val="115076"/>
                          </a:solidFill>
                          <a:latin typeface="Century Gothic" panose="020B0502020202020204" pitchFamily="34" charset="0"/>
                        </a:rPr>
                        <a:t>ein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langweiliger</a:t>
                      </a:r>
                      <a:r>
                        <a:rPr lang="en-GB" sz="2400" dirty="0">
                          <a:solidFill>
                            <a:srgbClr val="115076"/>
                          </a:solidFill>
                          <a:latin typeface="Century Gothic" panose="020B0502020202020204" pitchFamily="34" charset="0"/>
                        </a:rPr>
                        <a:t>   Mann</a:t>
                      </a:r>
                    </a:p>
                  </a:txBody>
                  <a:tcPr anchor="ctr"/>
                </a:tc>
                <a:tc>
                  <a:txBody>
                    <a:bodyPr/>
                    <a:lstStyle/>
                    <a:p>
                      <a:pPr algn="l"/>
                      <a:r>
                        <a:rPr lang="en-GB" sz="2400" dirty="0">
                          <a:solidFill>
                            <a:srgbClr val="115076"/>
                          </a:solidFill>
                          <a:latin typeface="Century Gothic" panose="020B0502020202020204" pitchFamily="34" charset="0"/>
                        </a:rPr>
                        <a:t>a boring man</a:t>
                      </a:r>
                    </a:p>
                  </a:txBody>
                  <a:tcPr anchor="ctr"/>
                </a:tc>
                <a:extLst>
                  <a:ext uri="{0D108BD9-81ED-4DB2-BD59-A6C34878D82A}">
                    <a16:rowId xmlns:a16="http://schemas.microsoft.com/office/drawing/2014/main" val="4071124986"/>
                  </a:ext>
                </a:extLst>
              </a:tr>
              <a:tr h="579352">
                <a:tc>
                  <a:txBody>
                    <a:bodyPr/>
                    <a:lstStyle/>
                    <a:p>
                      <a:pPr algn="ctr"/>
                      <a:r>
                        <a:rPr lang="en-GB" sz="2400" dirty="0" err="1">
                          <a:solidFill>
                            <a:srgbClr val="115076"/>
                          </a:solidFill>
                          <a:latin typeface="Century Gothic" panose="020B0502020202020204" pitchFamily="34" charset="0"/>
                        </a:rPr>
                        <a:t>traurig</a:t>
                      </a:r>
                      <a:endParaRPr lang="en-GB" sz="2400" dirty="0">
                        <a:solidFill>
                          <a:srgbClr val="115076"/>
                        </a:solidFill>
                        <a:latin typeface="Century Gothic" panose="020B0502020202020204" pitchFamily="34" charset="0"/>
                      </a:endParaRPr>
                    </a:p>
                  </a:txBody>
                  <a:tcPr anchor="ctr"/>
                </a:tc>
                <a:tc>
                  <a:txBody>
                    <a:bodyPr/>
                    <a:lstStyle/>
                    <a:p>
                      <a:pPr algn="ctr"/>
                      <a:r>
                        <a:rPr lang="en-GB" sz="2400" dirty="0" err="1">
                          <a:solidFill>
                            <a:srgbClr val="115076"/>
                          </a:solidFill>
                          <a:latin typeface="Century Gothic" panose="020B0502020202020204" pitchFamily="34" charset="0"/>
                        </a:rPr>
                        <a:t>eine</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traurige</a:t>
                      </a:r>
                      <a:r>
                        <a:rPr lang="en-GB" sz="2400" dirty="0">
                          <a:solidFill>
                            <a:srgbClr val="115076"/>
                          </a:solidFill>
                          <a:latin typeface="Century Gothic" panose="020B0502020202020204" pitchFamily="34" charset="0"/>
                        </a:rPr>
                        <a:t>   Frau</a:t>
                      </a:r>
                    </a:p>
                  </a:txBody>
                  <a:tcPr anchor="ctr"/>
                </a:tc>
                <a:tc>
                  <a:txBody>
                    <a:bodyPr/>
                    <a:lstStyle/>
                    <a:p>
                      <a:pPr algn="l"/>
                      <a:r>
                        <a:rPr lang="en-GB" sz="2400" dirty="0">
                          <a:solidFill>
                            <a:srgbClr val="115076"/>
                          </a:solidFill>
                          <a:latin typeface="Century Gothic" panose="020B0502020202020204" pitchFamily="34" charset="0"/>
                        </a:rPr>
                        <a:t>a sad woman</a:t>
                      </a:r>
                    </a:p>
                  </a:txBody>
                  <a:tcPr anchor="ctr"/>
                </a:tc>
                <a:extLst>
                  <a:ext uri="{0D108BD9-81ED-4DB2-BD59-A6C34878D82A}">
                    <a16:rowId xmlns:a16="http://schemas.microsoft.com/office/drawing/2014/main" val="2645651364"/>
                  </a:ext>
                </a:extLst>
              </a:tr>
              <a:tr h="579352">
                <a:tc>
                  <a:txBody>
                    <a:bodyPr/>
                    <a:lstStyle/>
                    <a:p>
                      <a:pPr algn="ctr"/>
                      <a:r>
                        <a:rPr lang="en-GB" sz="2400" dirty="0">
                          <a:solidFill>
                            <a:srgbClr val="115076"/>
                          </a:solidFill>
                          <a:latin typeface="Century Gothic" panose="020B0502020202020204" pitchFamily="34" charset="0"/>
                        </a:rPr>
                        <a:t>riesig</a:t>
                      </a:r>
                    </a:p>
                  </a:txBody>
                  <a:tcPr anchor="ctr"/>
                </a:tc>
                <a:tc>
                  <a:txBody>
                    <a:bodyPr/>
                    <a:lstStyle/>
                    <a:p>
                      <a:pPr algn="ctr"/>
                      <a:r>
                        <a:rPr lang="en-GB" sz="2400" dirty="0" err="1">
                          <a:solidFill>
                            <a:srgbClr val="115076"/>
                          </a:solidFill>
                          <a:latin typeface="Century Gothic" panose="020B0502020202020204" pitchFamily="34" charset="0"/>
                        </a:rPr>
                        <a:t>ein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riesiges</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Stück</a:t>
                      </a:r>
                      <a:endParaRPr lang="en-GB" sz="2400" dirty="0">
                        <a:solidFill>
                          <a:srgbClr val="115076"/>
                        </a:solidFill>
                        <a:latin typeface="Century Gothic" panose="020B0502020202020204" pitchFamily="34" charset="0"/>
                      </a:endParaRPr>
                    </a:p>
                  </a:txBody>
                  <a:tcPr anchor="ctr"/>
                </a:tc>
                <a:tc>
                  <a:txBody>
                    <a:bodyPr/>
                    <a:lstStyle/>
                    <a:p>
                      <a:pPr algn="l"/>
                      <a:r>
                        <a:rPr lang="en-GB" sz="2400" dirty="0">
                          <a:solidFill>
                            <a:srgbClr val="115076"/>
                          </a:solidFill>
                          <a:latin typeface="Century Gothic" panose="020B0502020202020204" pitchFamily="34" charset="0"/>
                        </a:rPr>
                        <a:t>a huge piece</a:t>
                      </a:r>
                    </a:p>
                  </a:txBody>
                  <a:tcPr anchor="ctr"/>
                </a:tc>
                <a:extLst>
                  <a:ext uri="{0D108BD9-81ED-4DB2-BD59-A6C34878D82A}">
                    <a16:rowId xmlns:a16="http://schemas.microsoft.com/office/drawing/2014/main" val="3504804717"/>
                  </a:ext>
                </a:extLst>
              </a:tr>
            </a:tbl>
          </a:graphicData>
        </a:graphic>
      </p:graphicFrame>
      <p:sp>
        <p:nvSpPr>
          <p:cNvPr id="6" name="Rectangle 5">
            <a:extLst>
              <a:ext uri="{FF2B5EF4-FFF2-40B4-BE49-F238E27FC236}">
                <a16:creationId xmlns:a16="http://schemas.microsoft.com/office/drawing/2014/main" id="{D269E8AA-71C1-4484-814D-7A6852345E1B}"/>
              </a:ext>
            </a:extLst>
          </p:cNvPr>
          <p:cNvSpPr/>
          <p:nvPr/>
        </p:nvSpPr>
        <p:spPr>
          <a:xfrm>
            <a:off x="5955813" y="1692720"/>
            <a:ext cx="1428751" cy="460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4" name="Rectangle 13">
            <a:extLst>
              <a:ext uri="{FF2B5EF4-FFF2-40B4-BE49-F238E27FC236}">
                <a16:creationId xmlns:a16="http://schemas.microsoft.com/office/drawing/2014/main" id="{17F411E1-51AE-4A34-AB5D-D1EA68FC1233}"/>
              </a:ext>
            </a:extLst>
          </p:cNvPr>
          <p:cNvSpPr/>
          <p:nvPr/>
        </p:nvSpPr>
        <p:spPr>
          <a:xfrm>
            <a:off x="5927238" y="2276297"/>
            <a:ext cx="1428751" cy="46019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5" name="Rectangle 14">
            <a:extLst>
              <a:ext uri="{FF2B5EF4-FFF2-40B4-BE49-F238E27FC236}">
                <a16:creationId xmlns:a16="http://schemas.microsoft.com/office/drawing/2014/main" id="{BFEDD6AC-A7B3-4A06-89AF-D92BDD755786}"/>
              </a:ext>
            </a:extLst>
          </p:cNvPr>
          <p:cNvSpPr/>
          <p:nvPr/>
        </p:nvSpPr>
        <p:spPr>
          <a:xfrm>
            <a:off x="5755789" y="3403053"/>
            <a:ext cx="1600200" cy="46019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6" name="Rectangle 15">
            <a:extLst>
              <a:ext uri="{FF2B5EF4-FFF2-40B4-BE49-F238E27FC236}">
                <a16:creationId xmlns:a16="http://schemas.microsoft.com/office/drawing/2014/main" id="{C36AC304-4105-4591-9442-295139491360}"/>
              </a:ext>
            </a:extLst>
          </p:cNvPr>
          <p:cNvSpPr/>
          <p:nvPr/>
        </p:nvSpPr>
        <p:spPr>
          <a:xfrm>
            <a:off x="5631964" y="2859874"/>
            <a:ext cx="1885949" cy="460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7" name="Rectangle 16">
            <a:extLst>
              <a:ext uri="{FF2B5EF4-FFF2-40B4-BE49-F238E27FC236}">
                <a16:creationId xmlns:a16="http://schemas.microsoft.com/office/drawing/2014/main" id="{A007746F-4E8F-4A55-9249-68C67235C398}"/>
              </a:ext>
            </a:extLst>
          </p:cNvPr>
          <p:cNvSpPr/>
          <p:nvPr/>
        </p:nvSpPr>
        <p:spPr>
          <a:xfrm>
            <a:off x="5953019" y="3985936"/>
            <a:ext cx="1314451" cy="460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8" name="Rectangle 17">
            <a:extLst>
              <a:ext uri="{FF2B5EF4-FFF2-40B4-BE49-F238E27FC236}">
                <a16:creationId xmlns:a16="http://schemas.microsoft.com/office/drawing/2014/main" id="{8CF38729-A92F-41BC-A021-81CCB8DB37BF}"/>
              </a:ext>
            </a:extLst>
          </p:cNvPr>
          <p:cNvSpPr/>
          <p:nvPr/>
        </p:nvSpPr>
        <p:spPr>
          <a:xfrm>
            <a:off x="5521728" y="4573856"/>
            <a:ext cx="1996185" cy="46019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9" name="Rectangle 18">
            <a:extLst>
              <a:ext uri="{FF2B5EF4-FFF2-40B4-BE49-F238E27FC236}">
                <a16:creationId xmlns:a16="http://schemas.microsoft.com/office/drawing/2014/main" id="{1238DD24-83B3-49CE-8DEC-3C1BCD4A19D1}"/>
              </a:ext>
            </a:extLst>
          </p:cNvPr>
          <p:cNvSpPr/>
          <p:nvPr/>
        </p:nvSpPr>
        <p:spPr>
          <a:xfrm>
            <a:off x="5984387" y="5133303"/>
            <a:ext cx="1314451" cy="460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20" name="Rectangle 19">
            <a:extLst>
              <a:ext uri="{FF2B5EF4-FFF2-40B4-BE49-F238E27FC236}">
                <a16:creationId xmlns:a16="http://schemas.microsoft.com/office/drawing/2014/main" id="{BFF628CE-4408-4270-AEA2-836822A34285}"/>
              </a:ext>
            </a:extLst>
          </p:cNvPr>
          <p:cNvSpPr/>
          <p:nvPr/>
        </p:nvSpPr>
        <p:spPr>
          <a:xfrm>
            <a:off x="5831989" y="5723864"/>
            <a:ext cx="1314452" cy="46019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cxnSp>
        <p:nvCxnSpPr>
          <p:cNvPr id="10" name="Straight Arrow Connector 9">
            <a:extLst>
              <a:ext uri="{FF2B5EF4-FFF2-40B4-BE49-F238E27FC236}">
                <a16:creationId xmlns:a16="http://schemas.microsoft.com/office/drawing/2014/main" id="{87CC5F60-C7A6-4150-830C-831C1ED0F4CC}"/>
              </a:ext>
            </a:extLst>
          </p:cNvPr>
          <p:cNvCxnSpPr>
            <a:cxnSpLocks/>
          </p:cNvCxnSpPr>
          <p:nvPr/>
        </p:nvCxnSpPr>
        <p:spPr>
          <a:xfrm>
            <a:off x="3466343" y="1216685"/>
            <a:ext cx="0" cy="409187"/>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00396FC-974B-43EC-BF35-5C59FDCEEE7A}"/>
              </a:ext>
            </a:extLst>
          </p:cNvPr>
          <p:cNvSpPr txBox="1"/>
          <p:nvPr/>
        </p:nvSpPr>
        <p:spPr>
          <a:xfrm>
            <a:off x="5160568" y="753532"/>
            <a:ext cx="55638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Sag 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Satzteile</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auf Deutsch.</a:t>
            </a:r>
          </a:p>
        </p:txBody>
      </p:sp>
      <p:cxnSp>
        <p:nvCxnSpPr>
          <p:cNvPr id="29" name="Straight Arrow Connector 28">
            <a:extLst>
              <a:ext uri="{FF2B5EF4-FFF2-40B4-BE49-F238E27FC236}">
                <a16:creationId xmlns:a16="http://schemas.microsoft.com/office/drawing/2014/main" id="{281E9521-2C8A-4A54-BE29-A396EBBADD5B}"/>
              </a:ext>
            </a:extLst>
          </p:cNvPr>
          <p:cNvCxnSpPr>
            <a:cxnSpLocks/>
          </p:cNvCxnSpPr>
          <p:nvPr/>
        </p:nvCxnSpPr>
        <p:spPr>
          <a:xfrm>
            <a:off x="6583705" y="1216684"/>
            <a:ext cx="0" cy="409187"/>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picture containing drawing&#10;&#10;Description automatically generated">
            <a:extLst>
              <a:ext uri="{FF2B5EF4-FFF2-40B4-BE49-F238E27FC236}">
                <a16:creationId xmlns:a16="http://schemas.microsoft.com/office/drawing/2014/main" id="{14817B93-055D-4F5E-A85C-D12671C7059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300" y="1658070"/>
            <a:ext cx="1745395" cy="1745395"/>
          </a:xfrm>
          <a:prstGeom prst="rect">
            <a:avLst/>
          </a:prstGeom>
        </p:spPr>
      </p:pic>
      <p:sp>
        <p:nvSpPr>
          <p:cNvPr id="34" name="TextBox 33">
            <a:extLst>
              <a:ext uri="{FF2B5EF4-FFF2-40B4-BE49-F238E27FC236}">
                <a16:creationId xmlns:a16="http://schemas.microsoft.com/office/drawing/2014/main" id="{8DBDDE1B-A4ED-4EC1-872E-E88715B4D54C}"/>
              </a:ext>
            </a:extLst>
          </p:cNvPr>
          <p:cNvSpPr txBox="1"/>
          <p:nvPr/>
        </p:nvSpPr>
        <p:spPr>
          <a:xfrm>
            <a:off x="2462741" y="2152919"/>
            <a:ext cx="2094526" cy="3679686"/>
          </a:xfrm>
          <a:prstGeom prst="wedgeRoundRectCallout">
            <a:avLst>
              <a:gd name="adj1" fmla="val 70430"/>
              <a:gd name="adj2" fmla="val -22024"/>
              <a:gd name="adj3" fmla="val 16667"/>
            </a:avLst>
          </a:prstGeom>
          <a:solidFill>
            <a:srgbClr val="115076"/>
          </a:solidFill>
          <a:ln>
            <a:solidFill>
              <a:srgbClr val="DAA520"/>
            </a:solidFill>
          </a:ln>
        </p:spPr>
        <p:txBody>
          <a:bodyPr wrap="square" rtlCol="0">
            <a:spAutoFit/>
          </a:bodyPr>
          <a:lstStyle/>
          <a:p>
            <a:pPr lvl="0"/>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The adjective ending depends on the </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gender</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case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of the noun</a:t>
            </a:r>
            <a:r>
              <a:rPr lang="en-GB" sz="2200" dirty="0">
                <a:solidFill>
                  <a:prstClr val="white"/>
                </a:solidFill>
                <a:latin typeface="Century Gothic" panose="020B0502020202020204" pitchFamily="34" charset="0"/>
              </a:rPr>
              <a:t>. (Here, R1-nominative) </a:t>
            </a:r>
            <a:endParaRPr kumimoji="0" lang="en-GB" sz="22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27" name="Picture 26" descr="A picture containing light&#10;&#10;Description automatically generated">
            <a:extLst>
              <a:ext uri="{FF2B5EF4-FFF2-40B4-BE49-F238E27FC236}">
                <a16:creationId xmlns:a16="http://schemas.microsoft.com/office/drawing/2014/main" id="{5260D972-0DEB-4E66-9649-6DC752561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5902" y="2989099"/>
            <a:ext cx="290214" cy="330974"/>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B51148A9-FDE0-4F22-8314-8C0AFA8E59C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9886" y="3633152"/>
            <a:ext cx="1745395" cy="1745395"/>
          </a:xfrm>
          <a:prstGeom prst="rect">
            <a:avLst/>
          </a:prstGeom>
        </p:spPr>
      </p:pic>
      <p:pic>
        <p:nvPicPr>
          <p:cNvPr id="36" name="Picture 35" descr="green checkmark">
            <a:extLst>
              <a:ext uri="{FF2B5EF4-FFF2-40B4-BE49-F238E27FC236}">
                <a16:creationId xmlns:a16="http://schemas.microsoft.com/office/drawing/2014/main" id="{3094260D-4190-422C-AEAF-0B6F714267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5050" y="4756344"/>
            <a:ext cx="422131" cy="439720"/>
          </a:xfrm>
          <a:prstGeom prst="rect">
            <a:avLst/>
          </a:prstGeom>
        </p:spPr>
      </p:pic>
      <p:sp>
        <p:nvSpPr>
          <p:cNvPr id="23" name="Action Button: Custom 16">
            <a:hlinkClick r:id="" action="ppaction://noaction" highlightClick="1">
              <a:snd r:embed="rId7" name="25. 1.wav"/>
            </a:hlinkClick>
            <a:extLst>
              <a:ext uri="{FF2B5EF4-FFF2-40B4-BE49-F238E27FC236}">
                <a16:creationId xmlns:a16="http://schemas.microsoft.com/office/drawing/2014/main" id="{3B418770-1E72-B240-9307-3BBF955557C6}"/>
              </a:ext>
            </a:extLst>
          </p:cNvPr>
          <p:cNvSpPr/>
          <p:nvPr/>
        </p:nvSpPr>
        <p:spPr>
          <a:xfrm>
            <a:off x="1892660" y="227629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5" name="Action Button: Custom 16">
            <a:hlinkClick r:id="" action="ppaction://noaction" highlightClick="1">
              <a:snd r:embed="rId8" name="25. 2.wav"/>
            </a:hlinkClick>
            <a:extLst>
              <a:ext uri="{FF2B5EF4-FFF2-40B4-BE49-F238E27FC236}">
                <a16:creationId xmlns:a16="http://schemas.microsoft.com/office/drawing/2014/main" id="{F18D09F0-0D24-5B4F-A26E-132DCCD8073A}"/>
              </a:ext>
            </a:extLst>
          </p:cNvPr>
          <p:cNvSpPr/>
          <p:nvPr/>
        </p:nvSpPr>
        <p:spPr>
          <a:xfrm>
            <a:off x="1892660" y="274893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Action Button: Custom 16">
            <a:hlinkClick r:id="" action="ppaction://noaction" highlightClick="1">
              <a:snd r:embed="rId9" name="25. 3.wav"/>
            </a:hlinkClick>
            <a:extLst>
              <a:ext uri="{FF2B5EF4-FFF2-40B4-BE49-F238E27FC236}">
                <a16:creationId xmlns:a16="http://schemas.microsoft.com/office/drawing/2014/main" id="{747EFDEF-0DCF-DB44-BBF0-27990DDE521B}"/>
              </a:ext>
            </a:extLst>
          </p:cNvPr>
          <p:cNvSpPr/>
          <p:nvPr/>
        </p:nvSpPr>
        <p:spPr>
          <a:xfrm>
            <a:off x="1890582" y="325962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27">
            <a:hlinkClick r:id="" action="ppaction://noaction" highlightClick="1">
              <a:snd r:embed="rId10" name="25. 4.wav"/>
            </a:hlinkClick>
            <a:extLst>
              <a:ext uri="{FF2B5EF4-FFF2-40B4-BE49-F238E27FC236}">
                <a16:creationId xmlns:a16="http://schemas.microsoft.com/office/drawing/2014/main" id="{408DED6B-8D00-7843-820C-3A35CED50594}"/>
              </a:ext>
            </a:extLst>
          </p:cNvPr>
          <p:cNvSpPr/>
          <p:nvPr/>
        </p:nvSpPr>
        <p:spPr>
          <a:xfrm>
            <a:off x="1890582" y="374178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11" name="25. 5.wav"/>
            </a:hlinkClick>
            <a:extLst>
              <a:ext uri="{FF2B5EF4-FFF2-40B4-BE49-F238E27FC236}">
                <a16:creationId xmlns:a16="http://schemas.microsoft.com/office/drawing/2014/main" id="{25121CCC-82F7-F14F-B30E-8A5AD31BE634}"/>
              </a:ext>
            </a:extLst>
          </p:cNvPr>
          <p:cNvSpPr/>
          <p:nvPr/>
        </p:nvSpPr>
        <p:spPr>
          <a:xfrm>
            <a:off x="1890582" y="425932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1" name="Action Button: Custom 16">
            <a:hlinkClick r:id="" action="ppaction://noaction" highlightClick="1">
              <a:snd r:embed="rId12" name="25. 6.wav"/>
            </a:hlinkClick>
            <a:extLst>
              <a:ext uri="{FF2B5EF4-FFF2-40B4-BE49-F238E27FC236}">
                <a16:creationId xmlns:a16="http://schemas.microsoft.com/office/drawing/2014/main" id="{DA5FAA28-0FFE-FD44-82BD-8BEA8CA05A2D}"/>
              </a:ext>
            </a:extLst>
          </p:cNvPr>
          <p:cNvSpPr/>
          <p:nvPr/>
        </p:nvSpPr>
        <p:spPr>
          <a:xfrm>
            <a:off x="1895376" y="47452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3" name="Action Button: Custom 16">
            <a:hlinkClick r:id="" action="ppaction://noaction" highlightClick="1">
              <a:snd r:embed="rId13" name="25. 7.wav"/>
            </a:hlinkClick>
            <a:extLst>
              <a:ext uri="{FF2B5EF4-FFF2-40B4-BE49-F238E27FC236}">
                <a16:creationId xmlns:a16="http://schemas.microsoft.com/office/drawing/2014/main" id="{B941CF18-9FF3-084E-9E12-F82721CE7509}"/>
              </a:ext>
            </a:extLst>
          </p:cNvPr>
          <p:cNvSpPr/>
          <p:nvPr/>
        </p:nvSpPr>
        <p:spPr>
          <a:xfrm>
            <a:off x="1900776" y="525162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7" name="Action Button: Custom 16">
            <a:hlinkClick r:id="" action="ppaction://noaction" highlightClick="1">
              <a:snd r:embed="rId14" name="25. 8.wav"/>
            </a:hlinkClick>
            <a:extLst>
              <a:ext uri="{FF2B5EF4-FFF2-40B4-BE49-F238E27FC236}">
                <a16:creationId xmlns:a16="http://schemas.microsoft.com/office/drawing/2014/main" id="{13F9AB66-2DAB-A849-89C4-7AF59987F5A8}"/>
              </a:ext>
            </a:extLst>
          </p:cNvPr>
          <p:cNvSpPr/>
          <p:nvPr/>
        </p:nvSpPr>
        <p:spPr>
          <a:xfrm>
            <a:off x="1890582" y="573875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123159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14" grpId="0" animBg="1"/>
      <p:bldP spid="15" grpId="0" animBg="1"/>
      <p:bldP spid="16" grpId="0" animBg="1"/>
      <p:bldP spid="17" grpId="0" animBg="1"/>
      <p:bldP spid="18" grpId="0" animBg="1"/>
      <p:bldP spid="19" grpId="0" animBg="1"/>
      <p:bldP spid="20" grpId="0" animBg="1"/>
      <p:bldP spid="24" grpId="0"/>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ig</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56764"/>
            <a:ext cx="11313527" cy="27699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Week 6 Slides 2-8</a:t>
            </a: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ig</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9C93FD8-85E5-5F28-CA8E-9530D28AF463}"/>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T3.1 Week </a:t>
            </a:r>
            <a:r>
              <a:rPr lang="en-US" sz="5400" dirty="0">
                <a:solidFill>
                  <a:srgbClr val="4472C4">
                    <a:lumMod val="50000"/>
                  </a:srgbClr>
                </a:solidFill>
                <a:latin typeface="Century Gothic" panose="020F0302020204030204"/>
              </a:rPr>
              <a:t>5</a:t>
            </a: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Slides 13-15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3231751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864608" cy="869950"/>
          </a:xfrm>
          <a:prstGeom prst="rect">
            <a:avLst/>
          </a:prstGeom>
        </p:spPr>
      </p:pic>
      <p:sp>
        <p:nvSpPr>
          <p:cNvPr id="4" name="Title 3"/>
          <p:cNvSpPr>
            <a:spLocks noGrp="1"/>
          </p:cNvSpPr>
          <p:nvPr>
            <p:ph type="title"/>
          </p:nvPr>
        </p:nvSpPr>
        <p:spPr>
          <a:xfrm>
            <a:off x="0" y="294041"/>
            <a:ext cx="4407408"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ig</a:t>
            </a:r>
            <a:r>
              <a:rPr lang="en-GB" sz="3600" b="1" dirty="0">
                <a:solidFill>
                  <a:schemeClr val="bg1"/>
                </a:solidFill>
              </a:rPr>
              <a:t>]</a:t>
            </a:r>
          </a:p>
        </p:txBody>
      </p:sp>
      <p:sp>
        <p:nvSpPr>
          <p:cNvPr id="7" name="Rounded Rectangle 11">
            <a:extLst>
              <a:ext uri="{FF2B5EF4-FFF2-40B4-BE49-F238E27FC236}">
                <a16:creationId xmlns:a16="http://schemas.microsoft.com/office/drawing/2014/main" id="{483D7EB9-C2AA-4190-98DE-925F861600E9}"/>
              </a:ext>
            </a:extLst>
          </p:cNvPr>
          <p:cNvSpPr/>
          <p:nvPr/>
        </p:nvSpPr>
        <p:spPr>
          <a:xfrm>
            <a:off x="10826496" y="247046"/>
            <a:ext cx="1130830" cy="331565"/>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13ED6EF-5B20-1940-AFD2-EAA625B3F063}"/>
              </a:ext>
            </a:extLst>
          </p:cNvPr>
          <p:cNvSpPr txBox="1"/>
          <p:nvPr/>
        </p:nvSpPr>
        <p:spPr>
          <a:xfrm>
            <a:off x="10523880" y="-905173"/>
            <a:ext cx="55638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Sag 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Wörter</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DA513925-9E82-4ADE-A8AE-4C778A0AF688}"/>
              </a:ext>
            </a:extLst>
          </p:cNvPr>
          <p:cNvSpPr txBox="1"/>
          <p:nvPr/>
        </p:nvSpPr>
        <p:spPr>
          <a:xfrm>
            <a:off x="154394" y="1275658"/>
            <a:ext cx="1228674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Remember that German [-</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usually occurs at the end of a word.  </a:t>
            </a:r>
            <a:b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Whether you pronounce it with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ch</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as in Germany or [k] as in Austria, you don’t use your vocal chords.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6A918565-5465-43E4-B12F-95CF9B877B20}"/>
              </a:ext>
            </a:extLst>
          </p:cNvPr>
          <p:cNvSpPr txBox="1"/>
          <p:nvPr/>
        </p:nvSpPr>
        <p:spPr>
          <a:xfrm>
            <a:off x="154394" y="3926801"/>
            <a:ext cx="118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Compare:</a:t>
            </a:r>
          </a:p>
        </p:txBody>
      </p:sp>
      <p:sp>
        <p:nvSpPr>
          <p:cNvPr id="28" name="TextBox 27">
            <a:extLst>
              <a:ext uri="{FF2B5EF4-FFF2-40B4-BE49-F238E27FC236}">
                <a16:creationId xmlns:a16="http://schemas.microsoft.com/office/drawing/2014/main" id="{BCE01F29-9897-49C8-B0F7-14560BF9B44B}"/>
              </a:ext>
            </a:extLst>
          </p:cNvPr>
          <p:cNvSpPr txBox="1"/>
          <p:nvPr/>
        </p:nvSpPr>
        <p:spPr>
          <a:xfrm>
            <a:off x="2892732" y="4162781"/>
            <a:ext cx="29116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richt</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0D812631-E821-449E-A5AB-DB60243184B6}"/>
              </a:ext>
            </a:extLst>
          </p:cNvPr>
          <p:cNvSpPr txBox="1"/>
          <p:nvPr/>
        </p:nvSpPr>
        <p:spPr>
          <a:xfrm>
            <a:off x="2512584" y="5147068"/>
            <a:ext cx="62290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eine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richt</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Antwort</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1" name="Rectangle 10">
            <a:hlinkClick r:id="" action="ppaction://noaction">
              <a:snd r:embed="rId4" name="9.3.1.5 slide 13 1.wav"/>
            </a:hlinkClick>
            <a:extLst>
              <a:ext uri="{FF2B5EF4-FFF2-40B4-BE49-F238E27FC236}">
                <a16:creationId xmlns:a16="http://schemas.microsoft.com/office/drawing/2014/main" id="{EA8F66A8-7232-4B27-B071-D62969913EE7}"/>
              </a:ext>
            </a:extLst>
          </p:cNvPr>
          <p:cNvSpPr/>
          <p:nvPr/>
        </p:nvSpPr>
        <p:spPr>
          <a:xfrm>
            <a:off x="2460732" y="4175593"/>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2" name="Rectangle 11">
            <a:hlinkClick r:id="" action="ppaction://noaction">
              <a:snd r:embed="rId5" name="9.3.1.5 slide 13 2.wav"/>
            </a:hlinkClick>
            <a:extLst>
              <a:ext uri="{FF2B5EF4-FFF2-40B4-BE49-F238E27FC236}">
                <a16:creationId xmlns:a16="http://schemas.microsoft.com/office/drawing/2014/main" id="{3837BC17-ED18-4F2B-A6BF-E523F1AFD1E1}"/>
              </a:ext>
            </a:extLst>
          </p:cNvPr>
          <p:cNvSpPr/>
          <p:nvPr/>
        </p:nvSpPr>
        <p:spPr>
          <a:xfrm>
            <a:off x="2460732" y="5192678"/>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pic>
        <p:nvPicPr>
          <p:cNvPr id="13" name="Picture 12" descr="A picture containing drawing&#10;&#10;Description automatically generated">
            <a:extLst>
              <a:ext uri="{FF2B5EF4-FFF2-40B4-BE49-F238E27FC236}">
                <a16:creationId xmlns:a16="http://schemas.microsoft.com/office/drawing/2014/main" id="{41FC1469-2E1A-48B2-9708-F9C3DE5D1F7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31070" y="3362986"/>
            <a:ext cx="1745395" cy="1745395"/>
          </a:xfrm>
          <a:prstGeom prst="rect">
            <a:avLst/>
          </a:prstGeom>
        </p:spPr>
      </p:pic>
      <p:pic>
        <p:nvPicPr>
          <p:cNvPr id="14" name="Picture 13" descr="A picture containing light&#10;&#10;Description automatically generated">
            <a:extLst>
              <a:ext uri="{FF2B5EF4-FFF2-40B4-BE49-F238E27FC236}">
                <a16:creationId xmlns:a16="http://schemas.microsoft.com/office/drawing/2014/main" id="{273D4A39-40AE-462A-9B8B-1DF533505B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9672" y="4694015"/>
            <a:ext cx="290214" cy="330974"/>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FF9418AF-0FD1-42F7-ABBB-881AA87CCB4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68900" y="4356507"/>
            <a:ext cx="1745395" cy="1745395"/>
          </a:xfrm>
          <a:prstGeom prst="rect">
            <a:avLst/>
          </a:prstGeom>
        </p:spPr>
      </p:pic>
      <p:pic>
        <p:nvPicPr>
          <p:cNvPr id="16" name="Picture 15" descr="green checkmark">
            <a:extLst>
              <a:ext uri="{FF2B5EF4-FFF2-40B4-BE49-F238E27FC236}">
                <a16:creationId xmlns:a16="http://schemas.microsoft.com/office/drawing/2014/main" id="{CDE4EB35-BB2E-4BBC-85D3-CDB57432D1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24064" y="5479699"/>
            <a:ext cx="422131" cy="439720"/>
          </a:xfrm>
          <a:prstGeom prst="rect">
            <a:avLst/>
          </a:prstGeom>
        </p:spPr>
      </p:pic>
      <p:sp>
        <p:nvSpPr>
          <p:cNvPr id="30" name="TextBox 29">
            <a:extLst>
              <a:ext uri="{FF2B5EF4-FFF2-40B4-BE49-F238E27FC236}">
                <a16:creationId xmlns:a16="http://schemas.microsoft.com/office/drawing/2014/main" id="{C1D4CC43-AFB1-4DC1-9C63-0D66E6125FD7}"/>
              </a:ext>
            </a:extLst>
          </p:cNvPr>
          <p:cNvSpPr txBox="1"/>
          <p:nvPr/>
        </p:nvSpPr>
        <p:spPr>
          <a:xfrm>
            <a:off x="154393" y="2859845"/>
            <a:ext cx="118029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However, adding additional letters to adjectives ending in [-</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changes its sound to a voiced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714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36605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5494426" y="63208"/>
            <a:ext cx="1818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Person A</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hlinkClick r:id="" action="ppaction://noaction">
              <a:snd r:embed="rId4" name="9.3.1.5 slide 14 2.wav"/>
            </a:hlinkClick>
            <a:extLst>
              <a:ext uri="{FF2B5EF4-FFF2-40B4-BE49-F238E27FC236}">
                <a16:creationId xmlns:a16="http://schemas.microsoft.com/office/drawing/2014/main" id="{68CC4A27-57A3-423D-BF38-27B8F57866C3}"/>
              </a:ext>
            </a:extLst>
          </p:cNvPr>
          <p:cNvSpPr txBox="1"/>
          <p:nvPr/>
        </p:nvSpPr>
        <p:spPr>
          <a:xfrm>
            <a:off x="7313230" y="1703239"/>
            <a:ext cx="3460835" cy="1328023"/>
          </a:xfrm>
          <a:prstGeom prst="wedgeRoundRectCallout">
            <a:avLst>
              <a:gd name="adj1" fmla="val 70430"/>
              <a:gd name="adj2" fmla="val 29374"/>
              <a:gd name="adj3" fmla="val 16667"/>
            </a:avLst>
          </a:prstGeom>
          <a:solidFill>
            <a:srgbClr val="115076"/>
          </a:solidFill>
          <a:ln>
            <a:solidFill>
              <a:srgbClr val="DAA520"/>
            </a:solidFill>
          </a:ln>
        </p:spPr>
        <p:txBody>
          <a:bodyPr wrap="square" rtlCol="0">
            <a:spAutoFit/>
          </a:bodyPr>
          <a:lstStyle/>
          <a:p>
            <a:pPr lvl="0"/>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2. Ha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ha</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Sehr</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rPr>
              <a:t>witzig</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a:t>
            </a:r>
            <a:br>
              <a:rPr kumimoji="0" lang="en-GB" sz="2400" b="0" i="0" u="none" strike="noStrike" kern="1200" cap="none" spc="0" normalizeH="0" noProof="0" dirty="0">
                <a:ln>
                  <a:noFill/>
                </a:ln>
                <a:solidFill>
                  <a:prstClr val="white"/>
                </a:solidFill>
                <a:effectLst/>
                <a:uLnTx/>
                <a:uFillTx/>
                <a:latin typeface="Century Gothic" panose="020B0502020202020204" pitchFamily="34" charset="0"/>
              </a:rPr>
            </a:b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Du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rPr>
              <a:t>bist</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rPr>
              <a:t>ein</a:t>
            </a:r>
            <a:r>
              <a:rPr lang="en-GB" sz="2400"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witziger</a:t>
            </a:r>
            <a:r>
              <a:rPr lang="en-GB" sz="2400" dirty="0">
                <a:solidFill>
                  <a:prstClr val="white"/>
                </a:solidFill>
                <a:latin typeface="Century Gothic" panose="020B0502020202020204" pitchFamily="34" charset="0"/>
              </a:rPr>
              <a:t> Mensch.</a:t>
            </a:r>
            <a:endParaRPr kumimoji="0" lang="en-GB" sz="2400" b="0" i="0" u="none" strike="noStrike" kern="1200" cap="none" spc="0" normalizeH="0" baseline="0" noProof="0" dirty="0">
              <a:ln>
                <a:noFill/>
              </a:ln>
              <a:solidFill>
                <a:prstClr val="white"/>
              </a:solidFill>
              <a:effectLst/>
              <a:uLnTx/>
              <a:uFillTx/>
              <a:latin typeface="Tw Cen MT" panose="020B0602020104020603"/>
            </a:endParaRPr>
          </a:p>
        </p:txBody>
      </p:sp>
      <p:sp>
        <p:nvSpPr>
          <p:cNvPr id="8" name="TextBox 7">
            <a:hlinkClick r:id="" action="ppaction://noaction">
              <a:snd r:embed="rId5" name="9.3.1.5 slide 17 1.wav"/>
            </a:hlinkClick>
            <a:extLst>
              <a:ext uri="{FF2B5EF4-FFF2-40B4-BE49-F238E27FC236}">
                <a16:creationId xmlns:a16="http://schemas.microsoft.com/office/drawing/2014/main" id="{80C55AF2-07B8-4A77-BD1E-2AFDBF3C1A53}"/>
              </a:ext>
            </a:extLst>
          </p:cNvPr>
          <p:cNvSpPr txBox="1"/>
          <p:nvPr/>
        </p:nvSpPr>
        <p:spPr>
          <a:xfrm>
            <a:off x="736878" y="1436726"/>
            <a:ext cx="3460835" cy="1736646"/>
          </a:xfrm>
          <a:prstGeom prst="wedgeRoundRectCallout">
            <a:avLst>
              <a:gd name="adj1" fmla="val -67378"/>
              <a:gd name="adj2" fmla="val 36458"/>
              <a:gd name="adj3" fmla="val 16667"/>
            </a:avLst>
          </a:prstGeom>
          <a:solidFill>
            <a:srgbClr val="115076"/>
          </a:solidFill>
          <a:ln>
            <a:solidFill>
              <a:srgbClr val="DAA520"/>
            </a:solidFill>
          </a:ln>
        </p:spPr>
        <p:txBody>
          <a:bodyPr wrap="square" rtlCol="0">
            <a:spAutoFit/>
          </a:bodyPr>
          <a:lstStyle/>
          <a:p>
            <a:pPr lvl="0"/>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1. Ach,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dieser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Film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ist</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rPr>
              <a:t>sehr</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rPr>
              <a:t>blutig</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Ich will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rPr>
              <a:t>keinen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rPr>
              <a:t>blutigen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Film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rPr>
              <a:t>sehen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Tw Cen MT" panose="020B0602020104020603"/>
            </a:endParaRPr>
          </a:p>
        </p:txBody>
      </p:sp>
      <p:sp>
        <p:nvSpPr>
          <p:cNvPr id="14" name="TextBox 13">
            <a:extLst>
              <a:ext uri="{FF2B5EF4-FFF2-40B4-BE49-F238E27FC236}">
                <a16:creationId xmlns:a16="http://schemas.microsoft.com/office/drawing/2014/main" id="{984E828F-124B-4ADE-86D2-4C209485F2EB}"/>
              </a:ext>
            </a:extLst>
          </p:cNvPr>
          <p:cNvSpPr txBox="1"/>
          <p:nvPr/>
        </p:nvSpPr>
        <p:spPr>
          <a:xfrm>
            <a:off x="3511825" y="563932"/>
            <a:ext cx="62152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Person A </a:t>
            </a:r>
            <a:r>
              <a:rPr lang="en-US" sz="2400" dirty="0" err="1">
                <a:solidFill>
                  <a:srgbClr val="4472C4">
                    <a:lumMod val="50000"/>
                  </a:srgbClr>
                </a:solidFill>
                <a:latin typeface="Century Gothic" panose="020F0302020204030204"/>
              </a:rPr>
              <a:t>liest</a:t>
            </a:r>
            <a:r>
              <a:rPr lang="en-US" sz="2400" dirty="0">
                <a:solidFill>
                  <a:srgbClr val="4472C4">
                    <a:lumMod val="50000"/>
                  </a:srgbClr>
                </a:solidFill>
                <a:latin typeface="Century Gothic" panose="020F0302020204030204"/>
              </a:rPr>
              <a:t> 1-4, Person B </a:t>
            </a:r>
            <a:r>
              <a:rPr lang="en-US" sz="2400" dirty="0" err="1">
                <a:solidFill>
                  <a:srgbClr val="4472C4">
                    <a:lumMod val="50000"/>
                  </a:srgbClr>
                </a:solidFill>
                <a:latin typeface="Century Gothic" panose="020F0302020204030204"/>
              </a:rPr>
              <a:t>dreht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sich</a:t>
            </a:r>
            <a:r>
              <a:rPr lang="en-US" sz="2400" dirty="0">
                <a:solidFill>
                  <a:srgbClr val="4472C4">
                    <a:lumMod val="50000"/>
                  </a:srgbClr>
                </a:solidFill>
                <a:latin typeface="Century Gothic" panose="020F0302020204030204"/>
              </a:rPr>
              <a:t> um und </a:t>
            </a:r>
            <a:r>
              <a:rPr lang="en-US" sz="2400" dirty="0" err="1">
                <a:solidFill>
                  <a:srgbClr val="4472C4">
                    <a:lumMod val="50000"/>
                  </a:srgbClr>
                </a:solidFill>
                <a:latin typeface="Century Gothic" panose="020F0302020204030204"/>
              </a:rPr>
              <a:t>schreibt</a:t>
            </a:r>
            <a:r>
              <a:rPr lang="en-US" sz="2400" dirty="0">
                <a:solidFill>
                  <a:srgbClr val="4472C4">
                    <a:lumMod val="50000"/>
                  </a:srgbClr>
                </a:solidFill>
                <a:latin typeface="Century Gothic" panose="020F0302020204030204"/>
              </a:rPr>
              <a:t> auf.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hlinkClick r:id="" action="ppaction://noaction">
              <a:snd r:embed="rId6" name="9.3.1.5 slide 14 3.wav"/>
            </a:hlinkClick>
            <a:extLst>
              <a:ext uri="{FF2B5EF4-FFF2-40B4-BE49-F238E27FC236}">
                <a16:creationId xmlns:a16="http://schemas.microsoft.com/office/drawing/2014/main" id="{19D6D629-B0CA-4FC9-A1F5-4E6BAEEF5D9D}"/>
              </a:ext>
            </a:extLst>
          </p:cNvPr>
          <p:cNvSpPr txBox="1"/>
          <p:nvPr/>
        </p:nvSpPr>
        <p:spPr>
          <a:xfrm>
            <a:off x="750130" y="3509436"/>
            <a:ext cx="3460835" cy="2145268"/>
          </a:xfrm>
          <a:prstGeom prst="wedgeRoundRectCallout">
            <a:avLst>
              <a:gd name="adj1" fmla="val -76611"/>
              <a:gd name="adj2" fmla="val 15896"/>
              <a:gd name="adj3" fmla="val 16667"/>
            </a:avLst>
          </a:prstGeom>
          <a:solidFill>
            <a:srgbClr val="115076"/>
          </a:solidFill>
          <a:ln>
            <a:solidFill>
              <a:srgbClr val="DAA520"/>
            </a:solidFill>
          </a:ln>
        </p:spPr>
        <p:txBody>
          <a:bodyPr wrap="square" rtlCol="0">
            <a:spAutoFit/>
          </a:bodyPr>
          <a:lstStyle/>
          <a:p>
            <a:pPr lvl="0"/>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3. Die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Blumen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für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Alastairs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Eltern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haben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Wasser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rPr>
              <a:t>nötig</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rPr>
              <a:t>.</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Ich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rPr>
              <a:t>bringe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rPr>
              <a:t>ihnen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das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rPr>
              <a:t>nötige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Wasser. </a:t>
            </a:r>
            <a:endParaRPr kumimoji="0" lang="en-GB" sz="2400" b="0" i="0" u="none" strike="noStrike" kern="1200" cap="none" spc="0" normalizeH="0" baseline="0" noProof="0" dirty="0">
              <a:ln>
                <a:noFill/>
              </a:ln>
              <a:solidFill>
                <a:prstClr val="white"/>
              </a:solidFill>
              <a:effectLst/>
              <a:uLnTx/>
              <a:uFillTx/>
              <a:latin typeface="Tw Cen MT" panose="020B0602020104020603"/>
            </a:endParaRPr>
          </a:p>
        </p:txBody>
      </p:sp>
      <p:sp>
        <p:nvSpPr>
          <p:cNvPr id="16" name="TextBox 15">
            <a:hlinkClick r:id="" action="ppaction://noaction">
              <a:snd r:embed="rId7" name="9.3.1.5 slide 14 4.wav"/>
            </a:hlinkClick>
            <a:extLst>
              <a:ext uri="{FF2B5EF4-FFF2-40B4-BE49-F238E27FC236}">
                <a16:creationId xmlns:a16="http://schemas.microsoft.com/office/drawing/2014/main" id="{28B09C2A-53C4-4850-AA3D-CC465CA4452D}"/>
              </a:ext>
            </a:extLst>
          </p:cNvPr>
          <p:cNvSpPr txBox="1"/>
          <p:nvPr/>
        </p:nvSpPr>
        <p:spPr>
          <a:xfrm>
            <a:off x="7707149" y="3429000"/>
            <a:ext cx="3460835" cy="2145268"/>
          </a:xfrm>
          <a:prstGeom prst="wedgeRoundRectCallout">
            <a:avLst>
              <a:gd name="adj1" fmla="val 83449"/>
              <a:gd name="adj2" fmla="val 2923"/>
              <a:gd name="adj3" fmla="val 16667"/>
            </a:avLst>
          </a:prstGeom>
          <a:solidFill>
            <a:srgbClr val="115076"/>
          </a:solidFill>
          <a:ln>
            <a:solidFill>
              <a:srgbClr val="DAA520"/>
            </a:solidFill>
          </a:ln>
        </p:spPr>
        <p:txBody>
          <a:bodyPr wrap="square" rtlCol="0">
            <a:spAutoFit/>
          </a:bodyPr>
          <a:lstStyle/>
          <a:p>
            <a:r>
              <a:rPr lang="en-GB" sz="2400" dirty="0">
                <a:solidFill>
                  <a:prstClr val="white"/>
                </a:solidFill>
                <a:latin typeface="Century Gothic" panose="020B0502020202020204" pitchFamily="34" charset="0"/>
              </a:rPr>
              <a:t>4.</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2400" dirty="0">
                <a:solidFill>
                  <a:prstClr val="white"/>
                </a:solidFill>
                <a:latin typeface="Century Gothic" panose="020B0502020202020204" pitchFamily="34" charset="0"/>
              </a:rPr>
              <a:t>Ich muss </a:t>
            </a:r>
            <a:r>
              <a:rPr lang="en-GB" sz="2400" dirty="0" err="1">
                <a:solidFill>
                  <a:prstClr val="white"/>
                </a:solidFill>
                <a:latin typeface="Century Gothic" panose="020B0502020202020204" pitchFamily="34" charset="0"/>
              </a:rPr>
              <a:t>diese</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Woche</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für</a:t>
            </a:r>
            <a:r>
              <a:rPr lang="en-GB" sz="2400"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wichtige</a:t>
            </a:r>
            <a:r>
              <a:rPr lang="en-GB" sz="2400" dirty="0">
                <a:solidFill>
                  <a:prstClr val="white"/>
                </a:solidFill>
                <a:latin typeface="Century Gothic" panose="020B0502020202020204" pitchFamily="34" charset="0"/>
              </a:rPr>
              <a:t> Tests </a:t>
            </a:r>
            <a:r>
              <a:rPr lang="en-GB" sz="2400" dirty="0" err="1">
                <a:solidFill>
                  <a:prstClr val="white"/>
                </a:solidFill>
                <a:latin typeface="Century Gothic" panose="020B0502020202020204" pitchFamily="34" charset="0"/>
              </a:rPr>
              <a:t>lernen</a:t>
            </a:r>
            <a:r>
              <a:rPr lang="en-GB" sz="2400" dirty="0">
                <a:solidFill>
                  <a:prstClr val="white"/>
                </a:solidFill>
                <a:latin typeface="Century Gothic" panose="020B0502020202020204" pitchFamily="34" charset="0"/>
              </a:rPr>
              <a:t>. Der </a:t>
            </a:r>
            <a:r>
              <a:rPr lang="en-GB" sz="2400" dirty="0" err="1">
                <a:solidFill>
                  <a:prstClr val="white"/>
                </a:solidFill>
                <a:latin typeface="Century Gothic" panose="020B0502020202020204" pitchFamily="34" charset="0"/>
              </a:rPr>
              <a:t>Deutschtest</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ist</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ganz</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besonders</a:t>
            </a:r>
            <a:r>
              <a:rPr lang="en-GB" sz="2400"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wichtig</a:t>
            </a:r>
            <a:r>
              <a:rPr lang="en-GB" sz="2400" dirty="0">
                <a:solidFill>
                  <a:prstClr val="white"/>
                </a:solidFill>
                <a:latin typeface="Century Gothic" panose="020B0502020202020204" pitchFamily="34" charset="0"/>
              </a:rPr>
              <a:t>!</a:t>
            </a:r>
            <a:endParaRPr kumimoji="0" lang="en-GB" sz="2400" b="1" i="0" u="none" strike="noStrike" kern="1200" cap="none" spc="0" normalizeH="0" baseline="0" noProof="0" dirty="0">
              <a:ln>
                <a:noFill/>
              </a:ln>
              <a:solidFill>
                <a:prstClr val="white"/>
              </a:solidFill>
              <a:effectLst/>
              <a:uLnTx/>
              <a:uFillTx/>
              <a:latin typeface="Tw Cen MT" panose="020B0602020104020603"/>
            </a:endParaRPr>
          </a:p>
        </p:txBody>
      </p:sp>
      <p:pic>
        <p:nvPicPr>
          <p:cNvPr id="4098" name="Picture 2" descr="Film Reel, Cinema, Film, Movie, Reel, Video">
            <a:extLst>
              <a:ext uri="{FF2B5EF4-FFF2-40B4-BE49-F238E27FC236}">
                <a16:creationId xmlns:a16="http://schemas.microsoft.com/office/drawing/2014/main" id="{537A8913-D5E7-4AB3-B2E1-490F430E2F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0506" y="1498927"/>
            <a:ext cx="1579866" cy="17366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ranch, Floral, Flower, Herbal, Leaf, Leafy, Leaves">
            <a:extLst>
              <a:ext uri="{FF2B5EF4-FFF2-40B4-BE49-F238E27FC236}">
                <a16:creationId xmlns:a16="http://schemas.microsoft.com/office/drawing/2014/main" id="{1444793E-4376-4CB8-8F0A-FF5CB15EA0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6907" y="3235573"/>
            <a:ext cx="2267889" cy="31102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Clown, Comic, Entertainment, Female, Funny">
            <a:extLst>
              <a:ext uri="{FF2B5EF4-FFF2-40B4-BE49-F238E27FC236}">
                <a16:creationId xmlns:a16="http://schemas.microsoft.com/office/drawing/2014/main" id="{FC3DC469-625A-4C22-91FB-6DECA8511F3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20736" y="962450"/>
            <a:ext cx="925191" cy="13403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op, Water, Rain, Tear, Teardrop, Liquid, Raindrop">
            <a:extLst>
              <a:ext uri="{FF2B5EF4-FFF2-40B4-BE49-F238E27FC236}">
                <a16:creationId xmlns:a16="http://schemas.microsoft.com/office/drawing/2014/main" id="{0038F41D-E061-45E2-9F99-C63A91DE7A8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40658" y="4464743"/>
            <a:ext cx="521857" cy="104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28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36605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5494426" y="63208"/>
            <a:ext cx="1818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Person B</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hlinkClick r:id="" action="ppaction://noaction">
              <a:snd r:embed="rId4" name="9.3.1.5 slide 15 2.wav"/>
            </a:hlinkClick>
            <a:extLst>
              <a:ext uri="{FF2B5EF4-FFF2-40B4-BE49-F238E27FC236}">
                <a16:creationId xmlns:a16="http://schemas.microsoft.com/office/drawing/2014/main" id="{68CC4A27-57A3-423D-BF38-27B8F57866C3}"/>
              </a:ext>
            </a:extLst>
          </p:cNvPr>
          <p:cNvSpPr txBox="1"/>
          <p:nvPr/>
        </p:nvSpPr>
        <p:spPr>
          <a:xfrm>
            <a:off x="5494426" y="1335180"/>
            <a:ext cx="3460835" cy="2145268"/>
          </a:xfrm>
          <a:prstGeom prst="wedgeRoundRectCallout">
            <a:avLst>
              <a:gd name="adj1" fmla="val 70430"/>
              <a:gd name="adj2" fmla="val -22024"/>
              <a:gd name="adj3" fmla="val 16667"/>
            </a:avLst>
          </a:prstGeom>
          <a:solidFill>
            <a:srgbClr val="115076"/>
          </a:solidFill>
          <a:ln>
            <a:solidFill>
              <a:srgbClr val="DAA520"/>
            </a:solidFill>
          </a:ln>
        </p:spPr>
        <p:txBody>
          <a:bodyPr wrap="square" rtlCol="0">
            <a:spAutoFit/>
          </a:bodyPr>
          <a:lstStyle/>
          <a:p>
            <a:pPr lvl="0"/>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2. </a:t>
            </a:r>
            <a:r>
              <a:rPr lang="de-DE" sz="2400" dirty="0">
                <a:solidFill>
                  <a:prstClr val="white"/>
                </a:solidFill>
                <a:latin typeface="Century Gothic" panose="020B0502020202020204" pitchFamily="34" charset="0"/>
              </a:rPr>
              <a:t>Aber obwohl er winzig ist, ist er </a:t>
            </a:r>
            <a:r>
              <a:rPr lang="de-DE" sz="2400" b="1" dirty="0">
                <a:solidFill>
                  <a:prstClr val="white"/>
                </a:solidFill>
                <a:latin typeface="Century Gothic" panose="020B0502020202020204" pitchFamily="34" charset="0"/>
              </a:rPr>
              <a:t>mutig</a:t>
            </a:r>
            <a:r>
              <a:rPr lang="de-DE" sz="2400" dirty="0">
                <a:solidFill>
                  <a:prstClr val="white"/>
                </a:solidFill>
                <a:latin typeface="Century Gothic" panose="020B0502020202020204" pitchFamily="34" charset="0"/>
              </a:rPr>
              <a:t>. Toll, du winziger </a:t>
            </a:r>
            <a:r>
              <a:rPr lang="de-DE" sz="2400" b="1" dirty="0">
                <a:solidFill>
                  <a:prstClr val="white"/>
                </a:solidFill>
                <a:latin typeface="Century Gothic" panose="020B0502020202020204" pitchFamily="34" charset="0"/>
              </a:rPr>
              <a:t>mutiger </a:t>
            </a:r>
            <a:r>
              <a:rPr lang="de-DE" sz="2400" dirty="0">
                <a:solidFill>
                  <a:prstClr val="white"/>
                </a:solidFill>
                <a:latin typeface="Century Gothic" panose="020B0502020202020204" pitchFamily="34" charset="0"/>
              </a:rPr>
              <a:t>Hund! </a:t>
            </a:r>
            <a:endParaRPr kumimoji="0" lang="en-GB" sz="2400" b="0" i="0" u="none" strike="noStrike" kern="1200" cap="none" spc="0" normalizeH="0" baseline="0" noProof="0" dirty="0">
              <a:ln>
                <a:noFill/>
              </a:ln>
              <a:solidFill>
                <a:prstClr val="white"/>
              </a:solidFill>
              <a:effectLst/>
              <a:uLnTx/>
              <a:uFillTx/>
              <a:latin typeface="Tw Cen MT" panose="020B0602020104020603"/>
            </a:endParaRPr>
          </a:p>
        </p:txBody>
      </p:sp>
      <p:sp>
        <p:nvSpPr>
          <p:cNvPr id="8" name="TextBox 7">
            <a:hlinkClick r:id="" action="ppaction://noaction">
              <a:snd r:embed="rId5" name="9.3.1.5 slide 18 1.wav"/>
            </a:hlinkClick>
            <a:extLst>
              <a:ext uri="{FF2B5EF4-FFF2-40B4-BE49-F238E27FC236}">
                <a16:creationId xmlns:a16="http://schemas.microsoft.com/office/drawing/2014/main" id="{80C55AF2-07B8-4A77-BD1E-2AFDBF3C1A53}"/>
              </a:ext>
            </a:extLst>
          </p:cNvPr>
          <p:cNvSpPr txBox="1"/>
          <p:nvPr/>
        </p:nvSpPr>
        <p:spPr>
          <a:xfrm>
            <a:off x="736878" y="1436726"/>
            <a:ext cx="3460835" cy="1328023"/>
          </a:xfrm>
          <a:prstGeom prst="wedgeRoundRectCallout">
            <a:avLst>
              <a:gd name="adj1" fmla="val -67378"/>
              <a:gd name="adj2" fmla="val 36458"/>
              <a:gd name="adj3" fmla="val 16667"/>
            </a:avLst>
          </a:prstGeom>
          <a:solidFill>
            <a:srgbClr val="115076"/>
          </a:solidFill>
          <a:ln>
            <a:solidFill>
              <a:srgbClr val="DAA520"/>
            </a:solidFill>
          </a:ln>
        </p:spPr>
        <p:txBody>
          <a:bodyPr wrap="square" rtlCol="0">
            <a:spAutoFit/>
          </a:bodyPr>
          <a:lstStyle/>
          <a:p>
            <a:pPr lvl="0"/>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1.</a:t>
            </a:r>
            <a:r>
              <a:rPr lang="de-DE" sz="2400" dirty="0">
                <a:solidFill>
                  <a:prstClr val="white"/>
                </a:solidFill>
                <a:latin typeface="Century Gothic" panose="020B0502020202020204" pitchFamily="34" charset="0"/>
              </a:rPr>
              <a:t> Alastairs Hund  ist so </a:t>
            </a:r>
            <a:r>
              <a:rPr lang="de-DE" sz="2400" b="1" dirty="0">
                <a:solidFill>
                  <a:prstClr val="white"/>
                </a:solidFill>
                <a:latin typeface="Century Gothic" panose="020B0502020202020204" pitchFamily="34" charset="0"/>
              </a:rPr>
              <a:t>winzig</a:t>
            </a:r>
            <a:r>
              <a:rPr lang="de-DE" sz="2400" dirty="0">
                <a:solidFill>
                  <a:prstClr val="white"/>
                </a:solidFill>
                <a:latin typeface="Century Gothic" panose="020B0502020202020204" pitchFamily="34" charset="0"/>
              </a:rPr>
              <a:t>! Ich liebe so </a:t>
            </a:r>
            <a:r>
              <a:rPr lang="de-DE" sz="2400" b="1" dirty="0">
                <a:solidFill>
                  <a:prstClr val="white"/>
                </a:solidFill>
                <a:latin typeface="Century Gothic" panose="020B0502020202020204" pitchFamily="34" charset="0"/>
              </a:rPr>
              <a:t>winzige</a:t>
            </a:r>
            <a:r>
              <a:rPr lang="de-DE" sz="2400" dirty="0">
                <a:solidFill>
                  <a:prstClr val="white"/>
                </a:solidFill>
                <a:latin typeface="Century Gothic" panose="020B0502020202020204" pitchFamily="34" charset="0"/>
              </a:rPr>
              <a:t> Hunde.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prstClr val="white"/>
              </a:solidFill>
              <a:effectLst/>
              <a:uLnTx/>
              <a:uFillTx/>
              <a:latin typeface="Tw Cen MT" panose="020B0602020104020603"/>
            </a:endParaRPr>
          </a:p>
        </p:txBody>
      </p:sp>
      <p:sp>
        <p:nvSpPr>
          <p:cNvPr id="14" name="TextBox 13">
            <a:extLst>
              <a:ext uri="{FF2B5EF4-FFF2-40B4-BE49-F238E27FC236}">
                <a16:creationId xmlns:a16="http://schemas.microsoft.com/office/drawing/2014/main" id="{984E828F-124B-4ADE-86D2-4C209485F2EB}"/>
              </a:ext>
            </a:extLst>
          </p:cNvPr>
          <p:cNvSpPr txBox="1"/>
          <p:nvPr/>
        </p:nvSpPr>
        <p:spPr>
          <a:xfrm>
            <a:off x="3222297" y="601597"/>
            <a:ext cx="62152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Person A </a:t>
            </a:r>
            <a:r>
              <a:rPr lang="en-US" sz="2400" dirty="0" err="1">
                <a:solidFill>
                  <a:srgbClr val="4472C4">
                    <a:lumMod val="50000"/>
                  </a:srgbClr>
                </a:solidFill>
                <a:latin typeface="Century Gothic" panose="020F0302020204030204"/>
              </a:rPr>
              <a:t>liest</a:t>
            </a:r>
            <a:r>
              <a:rPr lang="en-US" sz="2400" dirty="0">
                <a:solidFill>
                  <a:srgbClr val="4472C4">
                    <a:lumMod val="50000"/>
                  </a:srgbClr>
                </a:solidFill>
                <a:latin typeface="Century Gothic" panose="020F0302020204030204"/>
              </a:rPr>
              <a:t> 1-4, Person B </a:t>
            </a:r>
            <a:r>
              <a:rPr lang="en-US" sz="2400" dirty="0" err="1">
                <a:solidFill>
                  <a:srgbClr val="4472C4">
                    <a:lumMod val="50000"/>
                  </a:srgbClr>
                </a:solidFill>
                <a:latin typeface="Century Gothic" panose="020F0302020204030204"/>
              </a:rPr>
              <a:t>dreht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sich</a:t>
            </a:r>
            <a:r>
              <a:rPr lang="en-US" sz="2400" dirty="0">
                <a:solidFill>
                  <a:srgbClr val="4472C4">
                    <a:lumMod val="50000"/>
                  </a:srgbClr>
                </a:solidFill>
                <a:latin typeface="Century Gothic" panose="020F0302020204030204"/>
              </a:rPr>
              <a:t> um und </a:t>
            </a:r>
            <a:r>
              <a:rPr lang="en-US" sz="2400" dirty="0" err="1">
                <a:solidFill>
                  <a:srgbClr val="4472C4">
                    <a:lumMod val="50000"/>
                  </a:srgbClr>
                </a:solidFill>
                <a:latin typeface="Century Gothic" panose="020F0302020204030204"/>
              </a:rPr>
              <a:t>schreibt</a:t>
            </a:r>
            <a:r>
              <a:rPr lang="en-US" sz="2400" dirty="0">
                <a:solidFill>
                  <a:srgbClr val="4472C4">
                    <a:lumMod val="50000"/>
                  </a:srgbClr>
                </a:solidFill>
                <a:latin typeface="Century Gothic" panose="020F0302020204030204"/>
              </a:rPr>
              <a:t> auf.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hlinkClick r:id="" action="ppaction://noaction">
              <a:snd r:embed="rId6" name="9.3.1.5 slide 18 3.wav"/>
            </a:hlinkClick>
            <a:extLst>
              <a:ext uri="{FF2B5EF4-FFF2-40B4-BE49-F238E27FC236}">
                <a16:creationId xmlns:a16="http://schemas.microsoft.com/office/drawing/2014/main" id="{19D6D629-B0CA-4FC9-A1F5-4E6BAEEF5D9D}"/>
              </a:ext>
            </a:extLst>
          </p:cNvPr>
          <p:cNvSpPr txBox="1"/>
          <p:nvPr/>
        </p:nvSpPr>
        <p:spPr>
          <a:xfrm>
            <a:off x="1007707" y="3480448"/>
            <a:ext cx="3460835" cy="2145268"/>
          </a:xfrm>
          <a:prstGeom prst="wedgeRoundRectCallout">
            <a:avLst>
              <a:gd name="adj1" fmla="val -76611"/>
              <a:gd name="adj2" fmla="val 15896"/>
              <a:gd name="adj3" fmla="val 16667"/>
            </a:avLst>
          </a:prstGeom>
          <a:solidFill>
            <a:srgbClr val="115076"/>
          </a:solidFill>
          <a:ln>
            <a:solidFill>
              <a:srgbClr val="DAA520"/>
            </a:solidFill>
          </a:ln>
        </p:spPr>
        <p:txBody>
          <a:bodyPr wrap="square" rtlCol="0">
            <a:spAutoFit/>
          </a:bodyPr>
          <a:lstStyle/>
          <a:p>
            <a:pPr lvl="0"/>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3.</a:t>
            </a:r>
            <a:r>
              <a:rPr lang="de-DE" sz="2400" dirty="0">
                <a:solidFill>
                  <a:prstClr val="white"/>
                </a:solidFill>
                <a:latin typeface="Century Gothic" panose="020B0502020202020204" pitchFamily="34" charset="0"/>
              </a:rPr>
              <a:t> </a:t>
            </a:r>
            <a:r>
              <a:rPr lang="de-DE" sz="2400" b="1" dirty="0">
                <a:solidFill>
                  <a:prstClr val="white"/>
                </a:solidFill>
                <a:latin typeface="Century Gothic" panose="020B0502020202020204" pitchFamily="34" charset="0"/>
              </a:rPr>
              <a:t>Künftig </a:t>
            </a:r>
            <a:r>
              <a:rPr lang="de-DE" sz="2400" dirty="0">
                <a:solidFill>
                  <a:prstClr val="white"/>
                </a:solidFill>
                <a:latin typeface="Century Gothic" panose="020B0502020202020204" pitchFamily="34" charset="0"/>
              </a:rPr>
              <a:t>will ich auch einen Hund haben. Mein </a:t>
            </a:r>
            <a:r>
              <a:rPr lang="de-DE" sz="2400" b="1" dirty="0">
                <a:solidFill>
                  <a:prstClr val="white"/>
                </a:solidFill>
                <a:latin typeface="Century Gothic" panose="020B0502020202020204" pitchFamily="34" charset="0"/>
              </a:rPr>
              <a:t>künftiger</a:t>
            </a:r>
            <a:r>
              <a:rPr lang="de-DE" sz="2400" dirty="0">
                <a:solidFill>
                  <a:prstClr val="white"/>
                </a:solidFill>
                <a:latin typeface="Century Gothic" panose="020B0502020202020204" pitchFamily="34" charset="0"/>
              </a:rPr>
              <a:t> Hund wird </a:t>
            </a:r>
            <a:r>
              <a:rPr lang="de-DE" sz="2400" dirty="0" err="1">
                <a:solidFill>
                  <a:prstClr val="white"/>
                </a:solidFill>
                <a:latin typeface="Century Gothic" panose="020B0502020202020204" pitchFamily="34" charset="0"/>
              </a:rPr>
              <a:t>Fiffi</a:t>
            </a:r>
            <a:r>
              <a:rPr lang="de-DE" sz="2400" dirty="0">
                <a:solidFill>
                  <a:prstClr val="white"/>
                </a:solidFill>
                <a:latin typeface="Century Gothic" panose="020B0502020202020204" pitchFamily="34" charset="0"/>
              </a:rPr>
              <a:t> heißen.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prstClr val="white"/>
              </a:solidFill>
              <a:effectLst/>
              <a:uLnTx/>
              <a:uFillTx/>
              <a:latin typeface="Tw Cen MT" panose="020B0602020104020603"/>
            </a:endParaRPr>
          </a:p>
        </p:txBody>
      </p:sp>
      <p:sp>
        <p:nvSpPr>
          <p:cNvPr id="16" name="TextBox 15">
            <a:hlinkClick r:id="" action="ppaction://noaction">
              <a:snd r:embed="rId7" name="9.3.1.5 slide 15 4.wav"/>
            </a:hlinkClick>
            <a:extLst>
              <a:ext uri="{FF2B5EF4-FFF2-40B4-BE49-F238E27FC236}">
                <a16:creationId xmlns:a16="http://schemas.microsoft.com/office/drawing/2014/main" id="{28B09C2A-53C4-4850-AA3D-CC465CA4452D}"/>
              </a:ext>
            </a:extLst>
          </p:cNvPr>
          <p:cNvSpPr txBox="1"/>
          <p:nvPr/>
        </p:nvSpPr>
        <p:spPr>
          <a:xfrm>
            <a:off x="5207359" y="3802522"/>
            <a:ext cx="5361512" cy="1328023"/>
          </a:xfrm>
          <a:prstGeom prst="wedgeRoundRectCallout">
            <a:avLst>
              <a:gd name="adj1" fmla="val 66634"/>
              <a:gd name="adj2" fmla="val -49907"/>
              <a:gd name="adj3" fmla="val 16667"/>
            </a:avLst>
          </a:prstGeom>
          <a:solidFill>
            <a:srgbClr val="115076"/>
          </a:solidFill>
          <a:ln>
            <a:solidFill>
              <a:srgbClr val="DAA520"/>
            </a:solidFill>
          </a:ln>
        </p:spPr>
        <p:txBody>
          <a:bodyPr wrap="square" rtlCol="0">
            <a:spAutoFit/>
          </a:bodyPr>
          <a:lstStyle/>
          <a:p>
            <a:r>
              <a:rPr lang="en-GB" sz="2400" dirty="0">
                <a:solidFill>
                  <a:prstClr val="white"/>
                </a:solidFill>
                <a:latin typeface="Century Gothic" panose="020B0502020202020204" pitchFamily="34" charset="0"/>
              </a:rPr>
              <a:t>4.</a:t>
            </a:r>
            <a:r>
              <a:rPr lang="de-DE" sz="2400" dirty="0">
                <a:solidFill>
                  <a:prstClr val="white"/>
                </a:solidFill>
                <a:latin typeface="Century Gothic" panose="020B0502020202020204" pitchFamily="34" charset="0"/>
              </a:rPr>
              <a:t> </a:t>
            </a:r>
            <a:r>
              <a:rPr lang="de-DE" sz="2400" b="1" dirty="0">
                <a:solidFill>
                  <a:prstClr val="white"/>
                </a:solidFill>
                <a:latin typeface="Century Gothic" panose="020B0502020202020204" pitchFamily="34" charset="0"/>
              </a:rPr>
              <a:t>Winzige</a:t>
            </a:r>
            <a:r>
              <a:rPr lang="de-DE" sz="2400" dirty="0">
                <a:solidFill>
                  <a:prstClr val="white"/>
                </a:solidFill>
                <a:latin typeface="Century Gothic" panose="020B0502020202020204" pitchFamily="34" charset="0"/>
              </a:rPr>
              <a:t> und </a:t>
            </a:r>
            <a:r>
              <a:rPr lang="de-DE" sz="2400" b="1" dirty="0">
                <a:solidFill>
                  <a:prstClr val="white"/>
                </a:solidFill>
                <a:latin typeface="Century Gothic" panose="020B0502020202020204" pitchFamily="34" charset="0"/>
              </a:rPr>
              <a:t>mutige</a:t>
            </a:r>
            <a:r>
              <a:rPr lang="de-DE" sz="2400" dirty="0">
                <a:solidFill>
                  <a:prstClr val="white"/>
                </a:solidFill>
                <a:latin typeface="Century Gothic" panose="020B0502020202020204" pitchFamily="34" charset="0"/>
              </a:rPr>
              <a:t> Hunde gibt es nicht so häufig. Häufiger sind </a:t>
            </a:r>
            <a:r>
              <a:rPr lang="de-DE" sz="2400" b="1" dirty="0">
                <a:solidFill>
                  <a:prstClr val="white"/>
                </a:solidFill>
                <a:latin typeface="Century Gothic" panose="020B0502020202020204" pitchFamily="34" charset="0"/>
              </a:rPr>
              <a:t>große</a:t>
            </a:r>
            <a:r>
              <a:rPr lang="de-DE" sz="2400" dirty="0">
                <a:solidFill>
                  <a:prstClr val="white"/>
                </a:solidFill>
                <a:latin typeface="Century Gothic" panose="020B0502020202020204" pitchFamily="34" charset="0"/>
              </a:rPr>
              <a:t> und </a:t>
            </a:r>
            <a:r>
              <a:rPr lang="de-DE" sz="2400" b="1" dirty="0">
                <a:solidFill>
                  <a:prstClr val="white"/>
                </a:solidFill>
                <a:latin typeface="Century Gothic" panose="020B0502020202020204" pitchFamily="34" charset="0"/>
              </a:rPr>
              <a:t>mutige</a:t>
            </a:r>
            <a:r>
              <a:rPr lang="de-DE" sz="2400" dirty="0">
                <a:solidFill>
                  <a:prstClr val="white"/>
                </a:solidFill>
                <a:latin typeface="Century Gothic" panose="020B0502020202020204" pitchFamily="34" charset="0"/>
              </a:rPr>
              <a:t> Hunde! </a:t>
            </a:r>
            <a:endParaRPr kumimoji="0" lang="en-GB" sz="2400" b="0" i="0" u="none" strike="noStrike" kern="1200" cap="none" spc="0" normalizeH="0" baseline="0" noProof="0" dirty="0">
              <a:ln>
                <a:noFill/>
              </a:ln>
              <a:solidFill>
                <a:prstClr val="white"/>
              </a:solidFill>
              <a:effectLst/>
              <a:uLnTx/>
              <a:uFillTx/>
              <a:latin typeface="Tw Cen MT" panose="020B0602020104020603"/>
            </a:endParaRPr>
          </a:p>
        </p:txBody>
      </p:sp>
      <p:pic>
        <p:nvPicPr>
          <p:cNvPr id="3074" name="Picture 2" descr="Puppy, Animal, Mammal, Cute, Ears, Small, Dog, Adorable">
            <a:extLst>
              <a:ext uri="{FF2B5EF4-FFF2-40B4-BE49-F238E27FC236}">
                <a16:creationId xmlns:a16="http://schemas.microsoft.com/office/drawing/2014/main" id="{459A9353-2347-45D0-94EA-63C4E2F37E0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01157" y="4378817"/>
            <a:ext cx="635434" cy="6083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uppy, Dog, Leashed, Dog Leash, Pet, Animal">
            <a:extLst>
              <a:ext uri="{FF2B5EF4-FFF2-40B4-BE49-F238E27FC236}">
                <a16:creationId xmlns:a16="http://schemas.microsoft.com/office/drawing/2014/main" id="{A8EE9B88-2A66-4B1F-A73D-FE62B5E8F7C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84158" y="4805333"/>
            <a:ext cx="1316999" cy="11424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uppy, Animal, Mammal, Cute, Ears, Small, Dog, Adorable">
            <a:extLst>
              <a:ext uri="{FF2B5EF4-FFF2-40B4-BE49-F238E27FC236}">
                <a16:creationId xmlns:a16="http://schemas.microsoft.com/office/drawing/2014/main" id="{65FF636D-43A7-4463-9D30-92757BB88DE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8542" y="1799420"/>
            <a:ext cx="635434" cy="608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63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170" y="936202"/>
            <a:ext cx="10515600" cy="1325563"/>
          </a:xfrm>
        </p:spPr>
        <p:txBody>
          <a:bodyPr>
            <a:normAutofit fontScale="90000"/>
          </a:bodyPr>
          <a:lstStyle/>
          <a:p>
            <a:r>
              <a:rPr lang="en-GB" sz="22200" b="1" dirty="0">
                <a:solidFill>
                  <a:srgbClr val="FFCC00"/>
                </a:solidFill>
              </a:rPr>
              <a:t>-</a:t>
            </a:r>
            <a:r>
              <a:rPr lang="en-GB" sz="22200" b="1" dirty="0" err="1">
                <a:solidFill>
                  <a:srgbClr val="FFCC00"/>
                </a:solidFill>
              </a:rPr>
              <a:t>ig</a:t>
            </a:r>
            <a:br>
              <a:rPr lang="en-GB" sz="9600" b="1" dirty="0"/>
            </a:br>
            <a:endParaRPr lang="en-GB" dirty="0"/>
          </a:p>
        </p:txBody>
      </p:sp>
      <p:pic>
        <p:nvPicPr>
          <p:cNvPr id="4" name="Picture 3" descr="red check mar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9035" y="936202"/>
            <a:ext cx="3673929" cy="3673929"/>
          </a:xfrm>
          <a:prstGeom prst="rect">
            <a:avLst/>
          </a:prstGeom>
        </p:spPr>
      </p:pic>
      <p:sp>
        <p:nvSpPr>
          <p:cNvPr id="3" name="Rectangle 2"/>
          <p:cNvSpPr/>
          <p:nvPr/>
        </p:nvSpPr>
        <p:spPr>
          <a:xfrm>
            <a:off x="3719388" y="4270564"/>
            <a:ext cx="475322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richt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ig</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85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richt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170" y="936202"/>
            <a:ext cx="10515600" cy="1325563"/>
          </a:xfrm>
        </p:spPr>
        <p:txBody>
          <a:bodyPr>
            <a:normAutofit fontScale="90000"/>
          </a:bodyPr>
          <a:lstStyle/>
          <a:p>
            <a:r>
              <a:rPr lang="en-GB" sz="22200" b="1" dirty="0">
                <a:solidFill>
                  <a:srgbClr val="FFCC00"/>
                </a:solidFill>
              </a:rPr>
              <a:t>-</a:t>
            </a:r>
            <a:r>
              <a:rPr lang="en-GB" sz="22200" b="1" dirty="0" err="1">
                <a:solidFill>
                  <a:srgbClr val="FFCC00"/>
                </a:solidFill>
              </a:rPr>
              <a:t>ig</a:t>
            </a:r>
            <a:br>
              <a:rPr lang="en-GB" sz="9600" b="1" dirty="0"/>
            </a:br>
            <a:endParaRPr lang="en-GB" dirty="0"/>
          </a:p>
        </p:txBody>
      </p:sp>
      <p:sp>
        <p:nvSpPr>
          <p:cNvPr id="3" name="Rectangle 2"/>
          <p:cNvSpPr/>
          <p:nvPr/>
        </p:nvSpPr>
        <p:spPr>
          <a:xfrm>
            <a:off x="3719388" y="4270564"/>
            <a:ext cx="475322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richt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ig</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5677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170" y="936202"/>
            <a:ext cx="10515600" cy="1325563"/>
          </a:xfrm>
        </p:spPr>
        <p:txBody>
          <a:bodyPr>
            <a:normAutofit fontScale="90000"/>
          </a:bodyPr>
          <a:lstStyle/>
          <a:p>
            <a:r>
              <a:rPr lang="en-GB" sz="22200" b="1" dirty="0">
                <a:solidFill>
                  <a:srgbClr val="FFCC00"/>
                </a:solidFill>
              </a:rPr>
              <a:t>-</a:t>
            </a:r>
            <a:r>
              <a:rPr lang="en-GB" sz="22200" b="1" dirty="0" err="1">
                <a:solidFill>
                  <a:srgbClr val="FFCC00"/>
                </a:solidFill>
              </a:rPr>
              <a:t>ig</a:t>
            </a:r>
            <a:br>
              <a:rPr lang="en-GB" sz="9600" b="1" dirty="0"/>
            </a:br>
            <a:endParaRPr lang="en-GB" dirty="0"/>
          </a:p>
        </p:txBody>
      </p:sp>
      <p:pic>
        <p:nvPicPr>
          <p:cNvPr id="4" name="Picture 3" descr="red check ma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035" y="936202"/>
            <a:ext cx="3673929" cy="3673929"/>
          </a:xfrm>
          <a:prstGeom prst="rect">
            <a:avLst/>
          </a:prstGeom>
        </p:spPr>
      </p:pic>
      <p:sp>
        <p:nvSpPr>
          <p:cNvPr id="3" name="Rectangle 2"/>
          <p:cNvSpPr/>
          <p:nvPr/>
        </p:nvSpPr>
        <p:spPr>
          <a:xfrm>
            <a:off x="3719388" y="4270564"/>
            <a:ext cx="475322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richt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ig</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3386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5EF5-78D3-B741-AA4E-DF88B107D5B5}"/>
              </a:ext>
            </a:extLst>
          </p:cNvPr>
          <p:cNvSpPr>
            <a:spLocks noGrp="1"/>
          </p:cNvSpPr>
          <p:nvPr>
            <p:ph type="title"/>
          </p:nvPr>
        </p:nvSpPr>
        <p:spPr>
          <a:xfrm>
            <a:off x="4557418" y="-10893"/>
            <a:ext cx="3007190" cy="1769511"/>
          </a:xfrm>
        </p:spPr>
        <p:txBody>
          <a:bodyPr>
            <a:noAutofit/>
          </a:bodyPr>
          <a:lstStyle/>
          <a:p>
            <a:pPr algn="ctr"/>
            <a:r>
              <a:rPr lang="en-GB" sz="12000" dirty="0">
                <a:solidFill>
                  <a:srgbClr val="002060"/>
                </a:solidFill>
                <a:cs typeface="Calibri" panose="020F0502020204030204" pitchFamily="34" charset="0"/>
              </a:rPr>
              <a:t>-</a:t>
            </a:r>
            <a:r>
              <a:rPr lang="en-GB" sz="12000" dirty="0" err="1">
                <a:solidFill>
                  <a:srgbClr val="002060"/>
                </a:solidFill>
                <a:cs typeface="Calibri" panose="020F0502020204030204" pitchFamily="34" charset="0"/>
              </a:rPr>
              <a:t>ig</a:t>
            </a:r>
            <a:endParaRPr lang="en-US" sz="12000" dirty="0"/>
          </a:p>
        </p:txBody>
      </p:sp>
      <p:sp>
        <p:nvSpPr>
          <p:cNvPr id="4" name="Rounded Rectangle 3"/>
          <p:cNvSpPr/>
          <p:nvPr/>
        </p:nvSpPr>
        <p:spPr>
          <a:xfrm>
            <a:off x="4271110" y="2131698"/>
            <a:ext cx="3658239" cy="259460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richt</a:t>
            </a:r>
            <a:r>
              <a:rPr lang="en-GB" sz="6000" dirty="0" err="1">
                <a:solidFill>
                  <a:srgbClr val="FFCC00"/>
                </a:solidFill>
                <a:latin typeface="Century Gothic" panose="020B0502020202020204" pitchFamily="34" charset="0"/>
              </a:rPr>
              <a:t>ig</a:t>
            </a:r>
            <a:endParaRPr lang="en-GB" sz="6000" dirty="0">
              <a:solidFill>
                <a:srgbClr val="FFCC00"/>
              </a:solidFill>
              <a:latin typeface="Century Gothic" panose="020B0502020202020204" pitchFamily="34" charset="0"/>
            </a:endParaRPr>
          </a:p>
        </p:txBody>
      </p:sp>
      <p:sp>
        <p:nvSpPr>
          <p:cNvPr id="5" name="Rectangle 4"/>
          <p:cNvSpPr/>
          <p:nvPr/>
        </p:nvSpPr>
        <p:spPr>
          <a:xfrm>
            <a:off x="3710213" y="4973527"/>
            <a:ext cx="477157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Schwier</a:t>
            </a:r>
            <a:r>
              <a:rPr lang="en-GB" sz="5400" dirty="0" err="1">
                <a:solidFill>
                  <a:srgbClr val="FFCC00"/>
                </a:solidFill>
                <a:latin typeface="Century Gothic" panose="020B0502020202020204" pitchFamily="34" charset="0"/>
              </a:rPr>
              <a:t>ig</a:t>
            </a:r>
            <a:r>
              <a:rPr lang="en-GB" sz="5400" dirty="0" err="1">
                <a:solidFill>
                  <a:srgbClr val="002060"/>
                </a:solidFill>
                <a:latin typeface="Century Gothic" panose="020B0502020202020204" pitchFamily="34" charset="0"/>
              </a:rPr>
              <a:t>keit</a:t>
            </a:r>
            <a:endParaRPr lang="en-GB" sz="5400" dirty="0">
              <a:solidFill>
                <a:srgbClr val="FFCC00"/>
              </a:solidFill>
              <a:latin typeface="Century Gothic" panose="020B0502020202020204" pitchFamily="34" charset="0"/>
            </a:endParaRPr>
          </a:p>
        </p:txBody>
      </p:sp>
      <p:sp>
        <p:nvSpPr>
          <p:cNvPr id="6" name="Rectangle 5"/>
          <p:cNvSpPr/>
          <p:nvPr/>
        </p:nvSpPr>
        <p:spPr>
          <a:xfrm>
            <a:off x="8644398" y="4167944"/>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wen</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7" name="Rectangle 6"/>
          <p:cNvSpPr/>
          <p:nvPr/>
        </p:nvSpPr>
        <p:spPr>
          <a:xfrm>
            <a:off x="8698989" y="1062578"/>
            <a:ext cx="2957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wicht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8" name="Rectangle 7"/>
          <p:cNvSpPr/>
          <p:nvPr/>
        </p:nvSpPr>
        <p:spPr>
          <a:xfrm>
            <a:off x="316873" y="1036256"/>
            <a:ext cx="385655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notwend</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9" name="Rectangle 8"/>
          <p:cNvSpPr/>
          <p:nvPr/>
        </p:nvSpPr>
        <p:spPr>
          <a:xfrm>
            <a:off x="1183723" y="3662571"/>
            <a:ext cx="18998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fert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pic>
        <p:nvPicPr>
          <p:cNvPr id="10" name="Picture 9" descr="red check mark"/>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642" y="2131698"/>
            <a:ext cx="1728716" cy="1728716"/>
          </a:xfrm>
          <a:prstGeom prst="rect">
            <a:avLst/>
          </a:prstGeom>
        </p:spPr>
      </p:pic>
      <p:sp>
        <p:nvSpPr>
          <p:cNvPr id="3" name="TextBox 2"/>
          <p:cNvSpPr txBox="1"/>
          <p:nvPr/>
        </p:nvSpPr>
        <p:spPr>
          <a:xfrm>
            <a:off x="4812381" y="5712218"/>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[difficulty]</a:t>
            </a:r>
          </a:p>
        </p:txBody>
      </p:sp>
      <p:sp>
        <p:nvSpPr>
          <p:cNvPr id="11" name="TextBox 10"/>
          <p:cNvSpPr txBox="1"/>
          <p:nvPr/>
        </p:nvSpPr>
        <p:spPr>
          <a:xfrm>
            <a:off x="803350" y="4375396"/>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[ready, finished]</a:t>
            </a:r>
          </a:p>
        </p:txBody>
      </p:sp>
      <p:sp>
        <p:nvSpPr>
          <p:cNvPr id="12" name="TextBox 11"/>
          <p:cNvSpPr txBox="1"/>
          <p:nvPr/>
        </p:nvSpPr>
        <p:spPr>
          <a:xfrm>
            <a:off x="8894345" y="1843309"/>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[important]</a:t>
            </a:r>
          </a:p>
        </p:txBody>
      </p:sp>
      <p:sp>
        <p:nvSpPr>
          <p:cNvPr id="13" name="TextBox 12"/>
          <p:cNvSpPr txBox="1"/>
          <p:nvPr/>
        </p:nvSpPr>
        <p:spPr>
          <a:xfrm>
            <a:off x="855800" y="1774947"/>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[necessary]</a:t>
            </a:r>
          </a:p>
        </p:txBody>
      </p:sp>
      <p:sp>
        <p:nvSpPr>
          <p:cNvPr id="14" name="TextBox 13"/>
          <p:cNvSpPr txBox="1"/>
          <p:nvPr/>
        </p:nvSpPr>
        <p:spPr>
          <a:xfrm>
            <a:off x="8860383" y="4973527"/>
            <a:ext cx="2867285"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[little / not very much]</a:t>
            </a:r>
          </a:p>
        </p:txBody>
      </p:sp>
    </p:spTree>
    <p:extLst>
      <p:ext uri="{BB962C8B-B14F-4D97-AF65-F5344CB8AC3E}">
        <p14:creationId xmlns:p14="http://schemas.microsoft.com/office/powerpoint/2010/main" val="244181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notwendi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5" name="notwendi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wichtig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6" name="wichtig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7" name="fertig.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fertig.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Schwierigkei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subTnLst>
                                    <p:audio>
                                      <p:cMediaNode>
                                        <p:cTn display="0" masterRel="sameClick">
                                          <p:stCondLst>
                                            <p:cond evt="begin" delay="0">
                                              <p:tn val="53"/>
                                            </p:cond>
                                          </p:stCondLst>
                                          <p:endCondLst>
                                            <p:cond evt="onStopAudio" delay="0">
                                              <p:tgtEl>
                                                <p:sldTgt/>
                                              </p:tgtEl>
                                            </p:cond>
                                          </p:endCondLst>
                                        </p:cTn>
                                        <p:tgtEl>
                                          <p:sndTgt r:embed="rId8" name="Schwierigkei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wenig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9" name="wen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P spid="3"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18E3A-C2EE-CD46-9FE0-C93597523245}"/>
              </a:ext>
            </a:extLst>
          </p:cNvPr>
          <p:cNvSpPr>
            <a:spLocks noGrp="1"/>
          </p:cNvSpPr>
          <p:nvPr>
            <p:ph type="title"/>
          </p:nvPr>
        </p:nvSpPr>
        <p:spPr>
          <a:xfrm>
            <a:off x="4831382" y="32658"/>
            <a:ext cx="2463919" cy="1699970"/>
          </a:xfrm>
        </p:spPr>
        <p:txBody>
          <a:bodyPr>
            <a:noAutofit/>
          </a:bodyPr>
          <a:lstStyle/>
          <a:p>
            <a:pPr algn="ctr"/>
            <a:r>
              <a:rPr lang="en-GB" sz="12000" dirty="0">
                <a:solidFill>
                  <a:srgbClr val="002060"/>
                </a:solidFill>
                <a:cs typeface="Calibri" panose="020F0502020204030204" pitchFamily="34" charset="0"/>
              </a:rPr>
              <a:t>-</a:t>
            </a:r>
            <a:r>
              <a:rPr lang="en-GB" sz="12000" dirty="0" err="1">
                <a:solidFill>
                  <a:srgbClr val="002060"/>
                </a:solidFill>
                <a:cs typeface="Calibri" panose="020F0502020204030204" pitchFamily="34" charset="0"/>
              </a:rPr>
              <a:t>ig</a:t>
            </a:r>
            <a:endParaRPr lang="en-US" sz="12000" dirty="0"/>
          </a:p>
        </p:txBody>
      </p:sp>
      <p:sp>
        <p:nvSpPr>
          <p:cNvPr id="4" name="Rounded Rectangle 3"/>
          <p:cNvSpPr/>
          <p:nvPr/>
        </p:nvSpPr>
        <p:spPr>
          <a:xfrm>
            <a:off x="4271110" y="2131698"/>
            <a:ext cx="3658239" cy="259460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richt</a:t>
            </a:r>
            <a:r>
              <a:rPr lang="en-GB" sz="6000" dirty="0" err="1">
                <a:solidFill>
                  <a:srgbClr val="FFCC00"/>
                </a:solidFill>
                <a:latin typeface="Century Gothic" panose="020B0502020202020204" pitchFamily="34" charset="0"/>
              </a:rPr>
              <a:t>ig</a:t>
            </a:r>
            <a:endParaRPr lang="en-GB" sz="6000" dirty="0">
              <a:solidFill>
                <a:srgbClr val="FFCC00"/>
              </a:solidFill>
              <a:latin typeface="Century Gothic" panose="020B0502020202020204" pitchFamily="34" charset="0"/>
            </a:endParaRPr>
          </a:p>
        </p:txBody>
      </p:sp>
      <p:sp>
        <p:nvSpPr>
          <p:cNvPr id="5" name="Rectangle 4"/>
          <p:cNvSpPr/>
          <p:nvPr/>
        </p:nvSpPr>
        <p:spPr>
          <a:xfrm>
            <a:off x="3710213" y="4973527"/>
            <a:ext cx="477157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Schwier</a:t>
            </a:r>
            <a:r>
              <a:rPr lang="en-GB" sz="5400" dirty="0" err="1">
                <a:solidFill>
                  <a:srgbClr val="FFCC00"/>
                </a:solidFill>
                <a:latin typeface="Century Gothic" panose="020B0502020202020204" pitchFamily="34" charset="0"/>
              </a:rPr>
              <a:t>ig</a:t>
            </a:r>
            <a:r>
              <a:rPr lang="en-GB" sz="5400" dirty="0" err="1">
                <a:solidFill>
                  <a:srgbClr val="002060"/>
                </a:solidFill>
                <a:latin typeface="Century Gothic" panose="020B0502020202020204" pitchFamily="34" charset="0"/>
              </a:rPr>
              <a:t>keit</a:t>
            </a:r>
            <a:endParaRPr lang="en-GB" sz="5400" dirty="0">
              <a:solidFill>
                <a:srgbClr val="FFCC00"/>
              </a:solidFill>
              <a:latin typeface="Century Gothic" panose="020B0502020202020204" pitchFamily="34" charset="0"/>
            </a:endParaRPr>
          </a:p>
        </p:txBody>
      </p:sp>
      <p:sp>
        <p:nvSpPr>
          <p:cNvPr id="6" name="Rectangle 5"/>
          <p:cNvSpPr/>
          <p:nvPr/>
        </p:nvSpPr>
        <p:spPr>
          <a:xfrm>
            <a:off x="8644398" y="4167944"/>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wen</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7" name="Rectangle 6"/>
          <p:cNvSpPr/>
          <p:nvPr/>
        </p:nvSpPr>
        <p:spPr>
          <a:xfrm>
            <a:off x="8698989" y="1062578"/>
            <a:ext cx="2957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wicht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8" name="Rectangle 7"/>
          <p:cNvSpPr/>
          <p:nvPr/>
        </p:nvSpPr>
        <p:spPr>
          <a:xfrm>
            <a:off x="316873" y="1036256"/>
            <a:ext cx="385655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notwend</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9" name="Rectangle 8"/>
          <p:cNvSpPr/>
          <p:nvPr/>
        </p:nvSpPr>
        <p:spPr>
          <a:xfrm>
            <a:off x="1183723" y="3662571"/>
            <a:ext cx="18998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fert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pic>
        <p:nvPicPr>
          <p:cNvPr id="10" name="Picture 9" descr="red check mark"/>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642" y="2131698"/>
            <a:ext cx="1728716" cy="1728716"/>
          </a:xfrm>
          <a:prstGeom prst="rect">
            <a:avLst/>
          </a:prstGeom>
        </p:spPr>
      </p:pic>
    </p:spTree>
    <p:extLst>
      <p:ext uri="{BB962C8B-B14F-4D97-AF65-F5344CB8AC3E}">
        <p14:creationId xmlns:p14="http://schemas.microsoft.com/office/powerpoint/2010/main" val="184289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notwendi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wichti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fertig.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8" name="Schwierigkei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wen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ECD87-6DC5-5943-8DDF-5C2675D1C301}"/>
              </a:ext>
            </a:extLst>
          </p:cNvPr>
          <p:cNvSpPr>
            <a:spLocks noGrp="1"/>
          </p:cNvSpPr>
          <p:nvPr>
            <p:ph type="title"/>
          </p:nvPr>
        </p:nvSpPr>
        <p:spPr>
          <a:xfrm>
            <a:off x="4584366" y="0"/>
            <a:ext cx="2957951" cy="1767642"/>
          </a:xfrm>
        </p:spPr>
        <p:txBody>
          <a:bodyPr>
            <a:noAutofit/>
          </a:bodyPr>
          <a:lstStyle/>
          <a:p>
            <a:pPr algn="ctr"/>
            <a:r>
              <a:rPr lang="en-GB" sz="12000" dirty="0">
                <a:solidFill>
                  <a:srgbClr val="002060"/>
                </a:solidFill>
                <a:cs typeface="Calibri" panose="020F0502020204030204" pitchFamily="34" charset="0"/>
              </a:rPr>
              <a:t>-</a:t>
            </a:r>
            <a:r>
              <a:rPr lang="en-GB" sz="12000" dirty="0" err="1">
                <a:solidFill>
                  <a:srgbClr val="002060"/>
                </a:solidFill>
                <a:cs typeface="Calibri" panose="020F0502020204030204" pitchFamily="34" charset="0"/>
              </a:rPr>
              <a:t>ig</a:t>
            </a:r>
            <a:endParaRPr lang="en-US" sz="12000" dirty="0"/>
          </a:p>
        </p:txBody>
      </p:sp>
      <p:sp>
        <p:nvSpPr>
          <p:cNvPr id="4" name="Rounded Rectangle 3"/>
          <p:cNvSpPr/>
          <p:nvPr/>
        </p:nvSpPr>
        <p:spPr>
          <a:xfrm>
            <a:off x="4271110" y="2131698"/>
            <a:ext cx="3658239" cy="259460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richt</a:t>
            </a:r>
            <a:r>
              <a:rPr lang="en-GB" sz="6000" dirty="0" err="1">
                <a:solidFill>
                  <a:srgbClr val="FFCC00"/>
                </a:solidFill>
                <a:latin typeface="Century Gothic" panose="020B0502020202020204" pitchFamily="34" charset="0"/>
              </a:rPr>
              <a:t>ig</a:t>
            </a:r>
            <a:endParaRPr lang="en-GB" sz="6000" dirty="0">
              <a:solidFill>
                <a:srgbClr val="FFCC00"/>
              </a:solidFill>
              <a:latin typeface="Century Gothic" panose="020B0502020202020204" pitchFamily="34" charset="0"/>
            </a:endParaRPr>
          </a:p>
        </p:txBody>
      </p:sp>
      <p:sp>
        <p:nvSpPr>
          <p:cNvPr id="5" name="Rectangle 4"/>
          <p:cNvSpPr/>
          <p:nvPr/>
        </p:nvSpPr>
        <p:spPr>
          <a:xfrm>
            <a:off x="3710213" y="4973527"/>
            <a:ext cx="477157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Schwier</a:t>
            </a:r>
            <a:r>
              <a:rPr lang="en-GB" sz="5400" dirty="0" err="1">
                <a:solidFill>
                  <a:srgbClr val="FFCC00"/>
                </a:solidFill>
                <a:latin typeface="Century Gothic" panose="020B0502020202020204" pitchFamily="34" charset="0"/>
              </a:rPr>
              <a:t>ig</a:t>
            </a:r>
            <a:r>
              <a:rPr lang="en-GB" sz="5400" dirty="0" err="1">
                <a:solidFill>
                  <a:srgbClr val="002060"/>
                </a:solidFill>
                <a:latin typeface="Century Gothic" panose="020B0502020202020204" pitchFamily="34" charset="0"/>
              </a:rPr>
              <a:t>keit</a:t>
            </a:r>
            <a:endParaRPr lang="en-GB" sz="5400" dirty="0">
              <a:solidFill>
                <a:srgbClr val="FFCC00"/>
              </a:solidFill>
              <a:latin typeface="Century Gothic" panose="020B0502020202020204" pitchFamily="34" charset="0"/>
            </a:endParaRPr>
          </a:p>
        </p:txBody>
      </p:sp>
      <p:sp>
        <p:nvSpPr>
          <p:cNvPr id="6" name="Rectangle 5"/>
          <p:cNvSpPr/>
          <p:nvPr/>
        </p:nvSpPr>
        <p:spPr>
          <a:xfrm>
            <a:off x="8644398" y="4167944"/>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wen</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7" name="Rectangle 6"/>
          <p:cNvSpPr/>
          <p:nvPr/>
        </p:nvSpPr>
        <p:spPr>
          <a:xfrm>
            <a:off x="8698989" y="1062578"/>
            <a:ext cx="2957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wicht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8" name="Rectangle 7"/>
          <p:cNvSpPr/>
          <p:nvPr/>
        </p:nvSpPr>
        <p:spPr>
          <a:xfrm>
            <a:off x="316873" y="1036256"/>
            <a:ext cx="385655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notwend</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9" name="Rectangle 8"/>
          <p:cNvSpPr/>
          <p:nvPr/>
        </p:nvSpPr>
        <p:spPr>
          <a:xfrm>
            <a:off x="1183723" y="3662571"/>
            <a:ext cx="18998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fert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pic>
        <p:nvPicPr>
          <p:cNvPr id="10" name="Picture 9" descr="red check mark"/>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642" y="2131698"/>
            <a:ext cx="1728716" cy="1728716"/>
          </a:xfrm>
          <a:prstGeom prst="rect">
            <a:avLst/>
          </a:prstGeom>
        </p:spPr>
      </p:pic>
    </p:spTree>
    <p:extLst>
      <p:ext uri="{BB962C8B-B14F-4D97-AF65-F5344CB8AC3E}">
        <p14:creationId xmlns:p14="http://schemas.microsoft.com/office/powerpoint/2010/main" val="353456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88" name="TextBox 87">
            <a:extLst>
              <a:ext uri="{FF2B5EF4-FFF2-40B4-BE49-F238E27FC236}">
                <a16:creationId xmlns:a16="http://schemas.microsoft.com/office/drawing/2014/main" id="{0C04D1D1-A73F-443E-8B70-C7D066DD8FE7}"/>
              </a:ext>
            </a:extLst>
          </p:cNvPr>
          <p:cNvSpPr txBox="1"/>
          <p:nvPr/>
        </p:nvSpPr>
        <p:spPr>
          <a:xfrm>
            <a:off x="188707" y="1391025"/>
            <a:ext cx="10222059" cy="461665"/>
          </a:xfrm>
          <a:prstGeom prst="rect">
            <a:avLst/>
          </a:prstGeom>
          <a:noFill/>
        </p:spPr>
        <p:txBody>
          <a:bodyPr wrap="square" rtlCol="0">
            <a:spAutoFit/>
          </a:bodyPr>
          <a:lstStyle/>
          <a:p>
            <a:pPr lvl="0"/>
            <a:r>
              <a:rPr lang="en-GB" sz="2400" dirty="0">
                <a:solidFill>
                  <a:schemeClr val="accent1">
                    <a:lumMod val="50000"/>
                  </a:schemeClr>
                </a:solidFill>
                <a:latin typeface="Century Gothic" panose="020F0302020204030204"/>
              </a:rPr>
              <a:t>Es </a:t>
            </a:r>
            <a:r>
              <a:rPr lang="en-GB" sz="2400" dirty="0" err="1">
                <a:solidFill>
                  <a:schemeClr val="accent1">
                    <a:lumMod val="50000"/>
                  </a:schemeClr>
                </a:solidFill>
                <a:latin typeface="Century Gothic" panose="020F0302020204030204"/>
              </a:rPr>
              <a:t>gibt</a:t>
            </a:r>
            <a:r>
              <a:rPr lang="en-GB" sz="2400" dirty="0">
                <a:solidFill>
                  <a:schemeClr val="accent1">
                    <a:lumMod val="50000"/>
                  </a:schemeClr>
                </a:solidFill>
                <a:latin typeface="Century Gothic" panose="020F0302020204030204"/>
              </a:rPr>
              <a:t> </a:t>
            </a:r>
            <a:r>
              <a:rPr lang="en-GB" sz="2400" dirty="0" err="1">
                <a:solidFill>
                  <a:schemeClr val="accent1">
                    <a:lumMod val="50000"/>
                  </a:schemeClr>
                </a:solidFill>
                <a:latin typeface="Century Gothic" panose="020F0302020204030204"/>
              </a:rPr>
              <a:t>viele</a:t>
            </a:r>
            <a:r>
              <a:rPr lang="en-GB" sz="2400" dirty="0">
                <a:solidFill>
                  <a:schemeClr val="accent1">
                    <a:lumMod val="50000"/>
                  </a:schemeClr>
                </a:solidFill>
                <a:latin typeface="Century Gothic" panose="020F0302020204030204"/>
              </a:rPr>
              <a:t> </a:t>
            </a:r>
            <a:r>
              <a:rPr lang="en-GB" sz="2400" dirty="0" err="1">
                <a:solidFill>
                  <a:schemeClr val="accent1">
                    <a:lumMod val="50000"/>
                  </a:schemeClr>
                </a:solidFill>
                <a:latin typeface="Century Gothic" panose="020F0302020204030204"/>
              </a:rPr>
              <a:t>Dialekte</a:t>
            </a:r>
            <a:r>
              <a:rPr lang="en-GB" sz="2400" dirty="0">
                <a:solidFill>
                  <a:schemeClr val="accent1">
                    <a:lumMod val="50000"/>
                  </a:schemeClr>
                </a:solidFill>
                <a:latin typeface="Century Gothic" panose="020F0302020204030204"/>
              </a:rPr>
              <a:t> </a:t>
            </a:r>
            <a:r>
              <a:rPr lang="en-GB" sz="2400" dirty="0">
                <a:solidFill>
                  <a:schemeClr val="accent1">
                    <a:lumMod val="50000"/>
                  </a:schemeClr>
                </a:solidFill>
                <a:latin typeface="Century Gothic" panose="020B0502020202020204" pitchFamily="34" charset="0"/>
              </a:rPr>
              <a:t>in Deutschland, </a:t>
            </a:r>
            <a:r>
              <a:rPr lang="en-GB" sz="2400" dirty="0" err="1">
                <a:solidFill>
                  <a:schemeClr val="accent1">
                    <a:lumMod val="50000"/>
                  </a:schemeClr>
                </a:solidFill>
                <a:latin typeface="Century Gothic" panose="020B0502020202020204" pitchFamily="34" charset="0"/>
              </a:rPr>
              <a:t>Österreich</a:t>
            </a:r>
            <a:r>
              <a:rPr lang="en-GB" sz="2400" dirty="0">
                <a:solidFill>
                  <a:schemeClr val="accent1">
                    <a:lumMod val="50000"/>
                  </a:schemeClr>
                </a:solidFill>
                <a:latin typeface="Century Gothic" panose="020B0502020202020204" pitchFamily="34" charset="0"/>
              </a:rPr>
              <a:t> und der Schweiz!</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pic>
        <p:nvPicPr>
          <p:cNvPr id="79" name="Picture 78" descr="A picture containing text, map&#10;&#10;Description automatically generated">
            <a:extLst>
              <a:ext uri="{FF2B5EF4-FFF2-40B4-BE49-F238E27FC236}">
                <a16:creationId xmlns:a16="http://schemas.microsoft.com/office/drawing/2014/main" id="{B9BFB861-C56A-4ABB-8E9D-E2BD8A8518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982689" y="2112285"/>
            <a:ext cx="3056137" cy="3737999"/>
          </a:xfrm>
          <a:prstGeom prst="rect">
            <a:avLst/>
          </a:prstGeom>
        </p:spPr>
      </p:pic>
      <p:sp>
        <p:nvSpPr>
          <p:cNvPr id="80" name="Arrow: Right 79">
            <a:extLst>
              <a:ext uri="{FF2B5EF4-FFF2-40B4-BE49-F238E27FC236}">
                <a16:creationId xmlns:a16="http://schemas.microsoft.com/office/drawing/2014/main" id="{8F994774-EBA1-4E34-8575-C5299BA278AA}"/>
              </a:ext>
            </a:extLst>
          </p:cNvPr>
          <p:cNvSpPr/>
          <p:nvPr/>
        </p:nvSpPr>
        <p:spPr>
          <a:xfrm>
            <a:off x="4188000" y="3108663"/>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7BB59CFA-0D8B-45A4-A79A-11C822D3F077}"/>
              </a:ext>
            </a:extLst>
          </p:cNvPr>
          <p:cNvSpPr txBox="1"/>
          <p:nvPr/>
        </p:nvSpPr>
        <p:spPr>
          <a:xfrm>
            <a:off x="4879123" y="3533441"/>
            <a:ext cx="550844"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D</a:t>
            </a:r>
          </a:p>
        </p:txBody>
      </p:sp>
      <p:sp>
        <p:nvSpPr>
          <p:cNvPr id="33" name="TextBox 32">
            <a:extLst>
              <a:ext uri="{FF2B5EF4-FFF2-40B4-BE49-F238E27FC236}">
                <a16:creationId xmlns:a16="http://schemas.microsoft.com/office/drawing/2014/main" id="{0E65F419-E0E4-4B40-AB81-4B91EC2EFE35}"/>
              </a:ext>
            </a:extLst>
          </p:cNvPr>
          <p:cNvSpPr txBox="1"/>
          <p:nvPr/>
        </p:nvSpPr>
        <p:spPr>
          <a:xfrm>
            <a:off x="4451249" y="5149233"/>
            <a:ext cx="550844"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S</a:t>
            </a:r>
          </a:p>
        </p:txBody>
      </p:sp>
      <p:sp>
        <p:nvSpPr>
          <p:cNvPr id="34" name="TextBox 33">
            <a:extLst>
              <a:ext uri="{FF2B5EF4-FFF2-40B4-BE49-F238E27FC236}">
                <a16:creationId xmlns:a16="http://schemas.microsoft.com/office/drawing/2014/main" id="{102F86EB-FC64-4D91-B4FE-CC374B92CDB9}"/>
              </a:ext>
            </a:extLst>
          </p:cNvPr>
          <p:cNvSpPr txBox="1"/>
          <p:nvPr/>
        </p:nvSpPr>
        <p:spPr>
          <a:xfrm>
            <a:off x="6063872" y="4816382"/>
            <a:ext cx="550844"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Ö</a:t>
            </a:r>
          </a:p>
        </p:txBody>
      </p:sp>
      <p:sp>
        <p:nvSpPr>
          <p:cNvPr id="36" name="TextBox 35">
            <a:extLst>
              <a:ext uri="{FF2B5EF4-FFF2-40B4-BE49-F238E27FC236}">
                <a16:creationId xmlns:a16="http://schemas.microsoft.com/office/drawing/2014/main" id="{5D944729-9DF4-497D-A9F9-7666C6B9643F}"/>
              </a:ext>
            </a:extLst>
          </p:cNvPr>
          <p:cNvSpPr txBox="1"/>
          <p:nvPr/>
        </p:nvSpPr>
        <p:spPr>
          <a:xfrm>
            <a:off x="188707" y="2193375"/>
            <a:ext cx="3440538" cy="830997"/>
          </a:xfrm>
          <a:prstGeom prst="rect">
            <a:avLst/>
          </a:prstGeom>
          <a:noFill/>
        </p:spPr>
        <p:txBody>
          <a:bodyPr wrap="square" rtlCol="0">
            <a:spAutoFit/>
          </a:bodyPr>
          <a:lstStyle/>
          <a:p>
            <a:pPr lvl="0"/>
            <a:r>
              <a:rPr lang="en-GB" sz="2400" dirty="0">
                <a:solidFill>
                  <a:schemeClr val="accent1">
                    <a:lumMod val="50000"/>
                  </a:schemeClr>
                </a:solidFill>
                <a:latin typeface="Century Gothic" panose="020F0302020204030204"/>
              </a:rPr>
              <a:t>In </a:t>
            </a:r>
            <a:r>
              <a:rPr lang="en-GB" sz="2400" b="1" dirty="0" err="1">
                <a:solidFill>
                  <a:schemeClr val="accent1">
                    <a:lumMod val="50000"/>
                  </a:schemeClr>
                </a:solidFill>
                <a:latin typeface="Century Gothic" panose="020F0302020204030204"/>
              </a:rPr>
              <a:t>Norddeutschland</a:t>
            </a:r>
            <a:r>
              <a:rPr lang="en-GB" sz="2400" b="1" dirty="0">
                <a:solidFill>
                  <a:schemeClr val="accent1">
                    <a:lumMod val="50000"/>
                  </a:schemeClr>
                </a:solidFill>
                <a:latin typeface="Century Gothic" panose="020F0302020204030204"/>
              </a:rPr>
              <a:t> </a:t>
            </a:r>
          </a:p>
          <a:p>
            <a:pPr lvl="0"/>
            <a:r>
              <a:rPr lang="en-GB" sz="2400" dirty="0" err="1">
                <a:solidFill>
                  <a:schemeClr val="accent1">
                    <a:lumMod val="50000"/>
                  </a:schemeClr>
                </a:solidFill>
                <a:latin typeface="Century Gothic" panose="020B0502020202020204" pitchFamily="34" charset="0"/>
              </a:rPr>
              <a:t>sagt</a:t>
            </a:r>
            <a:r>
              <a:rPr lang="en-GB" sz="2400" dirty="0">
                <a:solidFill>
                  <a:schemeClr val="accent1">
                    <a:lumMod val="50000"/>
                  </a:schemeClr>
                </a:solidFill>
                <a:latin typeface="Century Gothic" panose="020B0502020202020204" pitchFamily="34" charset="0"/>
              </a:rPr>
              <a:t> man:</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F9D1A1D4-776A-4B53-BBE3-9B6123DF09C5}"/>
              </a:ext>
            </a:extLst>
          </p:cNvPr>
          <p:cNvSpPr txBox="1"/>
          <p:nvPr/>
        </p:nvSpPr>
        <p:spPr>
          <a:xfrm>
            <a:off x="1012091" y="3226397"/>
            <a:ext cx="2780156" cy="492443"/>
          </a:xfrm>
          <a:prstGeom prst="rect">
            <a:avLst/>
          </a:prstGeom>
          <a:noFill/>
        </p:spPr>
        <p:txBody>
          <a:bodyPr wrap="square" rtlCol="0">
            <a:spAutoFit/>
          </a:bodyPr>
          <a:lstStyle/>
          <a:p>
            <a:r>
              <a:rPr lang="en-GB" sz="2600" dirty="0">
                <a:solidFill>
                  <a:schemeClr val="accent1">
                    <a:lumMod val="50000"/>
                  </a:schemeClr>
                </a:solidFill>
                <a:latin typeface="Century Gothic" panose="020B0502020202020204" pitchFamily="34" charset="0"/>
              </a:rPr>
              <a:t>-</a:t>
            </a:r>
            <a:r>
              <a:rPr lang="en-GB" sz="2600" dirty="0" err="1">
                <a:solidFill>
                  <a:schemeClr val="accent1">
                    <a:lumMod val="50000"/>
                  </a:schemeClr>
                </a:solidFill>
                <a:latin typeface="Century Gothic" panose="020B0502020202020204" pitchFamily="34" charset="0"/>
              </a:rPr>
              <a:t>ig</a:t>
            </a:r>
            <a:r>
              <a:rPr lang="en-GB" sz="2600" dirty="0">
                <a:solidFill>
                  <a:schemeClr val="accent1">
                    <a:lumMod val="50000"/>
                  </a:schemeClr>
                </a:solidFill>
                <a:latin typeface="Century Gothic" panose="020B0502020202020204" pitchFamily="34" charset="0"/>
              </a:rPr>
              <a:t>    </a:t>
            </a:r>
            <a:r>
              <a:rPr lang="en-GB" sz="2600" dirty="0" err="1">
                <a:solidFill>
                  <a:schemeClr val="accent1">
                    <a:lumMod val="50000"/>
                  </a:schemeClr>
                </a:solidFill>
                <a:latin typeface="Century Gothic" panose="020B0502020202020204" pitchFamily="34" charset="0"/>
              </a:rPr>
              <a:t>wie</a:t>
            </a:r>
            <a:r>
              <a:rPr lang="en-GB" sz="2600" dirty="0">
                <a:solidFill>
                  <a:schemeClr val="accent1">
                    <a:lumMod val="50000"/>
                  </a:schemeClr>
                </a:solidFill>
                <a:latin typeface="Century Gothic" panose="020B0502020202020204" pitchFamily="34" charset="0"/>
              </a:rPr>
              <a:t> [ich]</a:t>
            </a:r>
          </a:p>
        </p:txBody>
      </p:sp>
      <p:sp>
        <p:nvSpPr>
          <p:cNvPr id="46" name="TextBox 45">
            <a:extLst>
              <a:ext uri="{FF2B5EF4-FFF2-40B4-BE49-F238E27FC236}">
                <a16:creationId xmlns:a16="http://schemas.microsoft.com/office/drawing/2014/main" id="{864409D5-FA21-4035-8179-42787F54F26D}"/>
              </a:ext>
            </a:extLst>
          </p:cNvPr>
          <p:cNvSpPr txBox="1"/>
          <p:nvPr/>
        </p:nvSpPr>
        <p:spPr>
          <a:xfrm>
            <a:off x="1012091" y="4289647"/>
            <a:ext cx="2780156" cy="492443"/>
          </a:xfrm>
          <a:prstGeom prst="rect">
            <a:avLst/>
          </a:prstGeom>
          <a:noFill/>
        </p:spPr>
        <p:txBody>
          <a:bodyPr wrap="square" rtlCol="0">
            <a:spAutoFit/>
          </a:bodyPr>
          <a:lstStyle/>
          <a:p>
            <a:r>
              <a:rPr lang="en-GB" sz="2600" dirty="0" err="1">
                <a:solidFill>
                  <a:schemeClr val="accent1">
                    <a:lumMod val="50000"/>
                  </a:schemeClr>
                </a:solidFill>
                <a:latin typeface="Century Gothic" panose="020B0502020202020204" pitchFamily="34" charset="0"/>
              </a:rPr>
              <a:t>wichtig</a:t>
            </a:r>
            <a:endParaRPr lang="en-GB" sz="2600" dirty="0">
              <a:solidFill>
                <a:schemeClr val="accent1">
                  <a:lumMod val="50000"/>
                </a:schemeClr>
              </a:solidFill>
              <a:latin typeface="Century Gothic" panose="020B0502020202020204" pitchFamily="34" charset="0"/>
            </a:endParaRPr>
          </a:p>
        </p:txBody>
      </p:sp>
      <p:sp>
        <p:nvSpPr>
          <p:cNvPr id="49" name="TextBox 48">
            <a:extLst>
              <a:ext uri="{FF2B5EF4-FFF2-40B4-BE49-F238E27FC236}">
                <a16:creationId xmlns:a16="http://schemas.microsoft.com/office/drawing/2014/main" id="{525FAB76-3357-49C6-86E5-3066586CB58B}"/>
              </a:ext>
            </a:extLst>
          </p:cNvPr>
          <p:cNvSpPr txBox="1"/>
          <p:nvPr/>
        </p:nvSpPr>
        <p:spPr>
          <a:xfrm>
            <a:off x="1012091" y="4872243"/>
            <a:ext cx="2780156" cy="492443"/>
          </a:xfrm>
          <a:prstGeom prst="rect">
            <a:avLst/>
          </a:prstGeom>
          <a:noFill/>
        </p:spPr>
        <p:txBody>
          <a:bodyPr wrap="square" rtlCol="0">
            <a:spAutoFit/>
          </a:bodyPr>
          <a:lstStyle/>
          <a:p>
            <a:r>
              <a:rPr lang="en-GB" sz="2600" dirty="0" err="1">
                <a:solidFill>
                  <a:schemeClr val="accent1">
                    <a:lumMod val="50000"/>
                  </a:schemeClr>
                </a:solidFill>
                <a:latin typeface="Century Gothic" panose="020B0502020202020204" pitchFamily="34" charset="0"/>
              </a:rPr>
              <a:t>fertig</a:t>
            </a:r>
            <a:endParaRPr lang="en-GB" sz="2600" dirty="0">
              <a:solidFill>
                <a:schemeClr val="accent1">
                  <a:lumMod val="50000"/>
                </a:schemeClr>
              </a:solidFill>
              <a:latin typeface="Century Gothic" panose="020B0502020202020204" pitchFamily="34" charset="0"/>
            </a:endParaRPr>
          </a:p>
        </p:txBody>
      </p:sp>
      <p:sp>
        <p:nvSpPr>
          <p:cNvPr id="51" name="TextBox 50">
            <a:extLst>
              <a:ext uri="{FF2B5EF4-FFF2-40B4-BE49-F238E27FC236}">
                <a16:creationId xmlns:a16="http://schemas.microsoft.com/office/drawing/2014/main" id="{A840109A-1E03-4B62-9749-C20FD1721A7D}"/>
              </a:ext>
            </a:extLst>
          </p:cNvPr>
          <p:cNvSpPr txBox="1"/>
          <p:nvPr/>
        </p:nvSpPr>
        <p:spPr>
          <a:xfrm>
            <a:off x="1012091" y="5454839"/>
            <a:ext cx="1944698" cy="492443"/>
          </a:xfrm>
          <a:prstGeom prst="rect">
            <a:avLst/>
          </a:prstGeom>
          <a:noFill/>
        </p:spPr>
        <p:txBody>
          <a:bodyPr wrap="square" rtlCol="0">
            <a:spAutoFit/>
          </a:bodyPr>
          <a:lstStyle/>
          <a:p>
            <a:r>
              <a:rPr lang="en-GB" sz="2600" dirty="0" err="1">
                <a:solidFill>
                  <a:schemeClr val="accent1">
                    <a:lumMod val="50000"/>
                  </a:schemeClr>
                </a:solidFill>
                <a:latin typeface="Century Gothic" panose="020B0502020202020204" pitchFamily="34" charset="0"/>
              </a:rPr>
              <a:t>wenig</a:t>
            </a:r>
            <a:endParaRPr lang="en-GB" sz="2600" dirty="0">
              <a:solidFill>
                <a:schemeClr val="accent1">
                  <a:lumMod val="50000"/>
                </a:schemeClr>
              </a:solidFill>
              <a:latin typeface="Century Gothic" panose="020B0502020202020204" pitchFamily="34" charset="0"/>
            </a:endParaRPr>
          </a:p>
        </p:txBody>
      </p:sp>
      <p:sp>
        <p:nvSpPr>
          <p:cNvPr id="65" name="TextBox 64">
            <a:extLst>
              <a:ext uri="{FF2B5EF4-FFF2-40B4-BE49-F238E27FC236}">
                <a16:creationId xmlns:a16="http://schemas.microsoft.com/office/drawing/2014/main" id="{CC82F5F1-480C-49D8-8E60-71C24D85E708}"/>
              </a:ext>
            </a:extLst>
          </p:cNvPr>
          <p:cNvSpPr txBox="1"/>
          <p:nvPr/>
        </p:nvSpPr>
        <p:spPr>
          <a:xfrm>
            <a:off x="7300283" y="2194497"/>
            <a:ext cx="4657044" cy="830997"/>
          </a:xfrm>
          <a:prstGeom prst="rect">
            <a:avLst/>
          </a:prstGeom>
          <a:noFill/>
        </p:spPr>
        <p:txBody>
          <a:bodyPr wrap="square" rtlCol="0">
            <a:spAutoFit/>
          </a:bodyPr>
          <a:lstStyle/>
          <a:p>
            <a:pPr lvl="0"/>
            <a:r>
              <a:rPr lang="en-GB" sz="2400" dirty="0">
                <a:solidFill>
                  <a:schemeClr val="accent1">
                    <a:lumMod val="50000"/>
                  </a:schemeClr>
                </a:solidFill>
                <a:latin typeface="Century Gothic" panose="020F0302020204030204"/>
              </a:rPr>
              <a:t>In </a:t>
            </a:r>
            <a:r>
              <a:rPr lang="en-GB" sz="2400" dirty="0" err="1">
                <a:solidFill>
                  <a:schemeClr val="accent1">
                    <a:lumMod val="50000"/>
                  </a:schemeClr>
                </a:solidFill>
                <a:latin typeface="Century Gothic" panose="020B0502020202020204" pitchFamily="34" charset="0"/>
              </a:rPr>
              <a:t>Süddeutschland</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Österreich</a:t>
            </a:r>
            <a:r>
              <a:rPr lang="en-GB" sz="2400" dirty="0">
                <a:solidFill>
                  <a:schemeClr val="accent1">
                    <a:lumMod val="50000"/>
                  </a:schemeClr>
                </a:solidFill>
                <a:latin typeface="Century Gothic" panose="020B0502020202020204" pitchFamily="34" charset="0"/>
              </a:rPr>
              <a:t> und der Schweiz </a:t>
            </a:r>
            <a:r>
              <a:rPr lang="en-GB" sz="2400" dirty="0" err="1">
                <a:solidFill>
                  <a:schemeClr val="accent1">
                    <a:lumMod val="50000"/>
                  </a:schemeClr>
                </a:solidFill>
                <a:latin typeface="Century Gothic" panose="020B0502020202020204" pitchFamily="34" charset="0"/>
              </a:rPr>
              <a:t>sagt</a:t>
            </a:r>
            <a:r>
              <a:rPr lang="en-GB" sz="2400" dirty="0">
                <a:solidFill>
                  <a:schemeClr val="accent1">
                    <a:lumMod val="50000"/>
                  </a:schemeClr>
                </a:solidFill>
                <a:latin typeface="Century Gothic" panose="020B0502020202020204" pitchFamily="34" charset="0"/>
              </a:rPr>
              <a:t> man:</a:t>
            </a:r>
            <a:endPar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66" name="TextBox 65">
            <a:extLst>
              <a:ext uri="{FF2B5EF4-FFF2-40B4-BE49-F238E27FC236}">
                <a16:creationId xmlns:a16="http://schemas.microsoft.com/office/drawing/2014/main" id="{0CAE0E8B-321F-4D32-82FD-2BC351BF62FF}"/>
              </a:ext>
            </a:extLst>
          </p:cNvPr>
          <p:cNvSpPr txBox="1"/>
          <p:nvPr/>
        </p:nvSpPr>
        <p:spPr>
          <a:xfrm>
            <a:off x="8160389" y="3222002"/>
            <a:ext cx="2780156" cy="492443"/>
          </a:xfrm>
          <a:prstGeom prst="rect">
            <a:avLst/>
          </a:prstGeom>
          <a:noFill/>
        </p:spPr>
        <p:txBody>
          <a:bodyPr wrap="square" rtlCol="0">
            <a:spAutoFit/>
          </a:bodyPr>
          <a:lstStyle/>
          <a:p>
            <a:r>
              <a:rPr lang="en-GB" sz="2600" dirty="0">
                <a:solidFill>
                  <a:schemeClr val="accent1">
                    <a:lumMod val="50000"/>
                  </a:schemeClr>
                </a:solidFill>
                <a:latin typeface="Century Gothic" panose="020B0502020202020204" pitchFamily="34" charset="0"/>
              </a:rPr>
              <a:t>-</a:t>
            </a:r>
            <a:r>
              <a:rPr lang="en-GB" sz="2600" dirty="0" err="1">
                <a:solidFill>
                  <a:schemeClr val="accent1">
                    <a:lumMod val="50000"/>
                  </a:schemeClr>
                </a:solidFill>
                <a:latin typeface="Century Gothic" panose="020B0502020202020204" pitchFamily="34" charset="0"/>
              </a:rPr>
              <a:t>ig</a:t>
            </a:r>
            <a:r>
              <a:rPr lang="en-GB" sz="2600" dirty="0">
                <a:solidFill>
                  <a:schemeClr val="accent1">
                    <a:lumMod val="50000"/>
                  </a:schemeClr>
                </a:solidFill>
                <a:latin typeface="Century Gothic" panose="020B0502020202020204" pitchFamily="34" charset="0"/>
              </a:rPr>
              <a:t>    </a:t>
            </a:r>
            <a:r>
              <a:rPr lang="en-GB" sz="2600" dirty="0" err="1">
                <a:solidFill>
                  <a:schemeClr val="accent1">
                    <a:lumMod val="50000"/>
                  </a:schemeClr>
                </a:solidFill>
                <a:latin typeface="Century Gothic" panose="020B0502020202020204" pitchFamily="34" charset="0"/>
              </a:rPr>
              <a:t>wie</a:t>
            </a:r>
            <a:r>
              <a:rPr lang="en-GB" sz="2600" dirty="0">
                <a:solidFill>
                  <a:schemeClr val="accent1">
                    <a:lumMod val="50000"/>
                  </a:schemeClr>
                </a:solidFill>
                <a:latin typeface="Century Gothic" panose="020B0502020202020204" pitchFamily="34" charset="0"/>
              </a:rPr>
              <a:t> [</a:t>
            </a:r>
            <a:r>
              <a:rPr lang="en-GB" sz="2600" dirty="0" err="1">
                <a:solidFill>
                  <a:schemeClr val="accent1">
                    <a:lumMod val="50000"/>
                  </a:schemeClr>
                </a:solidFill>
                <a:latin typeface="Century Gothic" panose="020B0502020202020204" pitchFamily="34" charset="0"/>
              </a:rPr>
              <a:t>ik</a:t>
            </a:r>
            <a:r>
              <a:rPr lang="en-GB" sz="2600" dirty="0">
                <a:solidFill>
                  <a:schemeClr val="accent1">
                    <a:lumMod val="50000"/>
                  </a:schemeClr>
                </a:solidFill>
                <a:latin typeface="Century Gothic" panose="020B0502020202020204" pitchFamily="34" charset="0"/>
              </a:rPr>
              <a:t>]</a:t>
            </a:r>
          </a:p>
        </p:txBody>
      </p:sp>
      <p:sp>
        <p:nvSpPr>
          <p:cNvPr id="68" name="TextBox 67">
            <a:extLst>
              <a:ext uri="{FF2B5EF4-FFF2-40B4-BE49-F238E27FC236}">
                <a16:creationId xmlns:a16="http://schemas.microsoft.com/office/drawing/2014/main" id="{F5B8CF22-A9FF-4009-9EC3-D024C953DE40}"/>
              </a:ext>
            </a:extLst>
          </p:cNvPr>
          <p:cNvSpPr txBox="1"/>
          <p:nvPr/>
        </p:nvSpPr>
        <p:spPr>
          <a:xfrm>
            <a:off x="8160389" y="4285252"/>
            <a:ext cx="2780156" cy="492443"/>
          </a:xfrm>
          <a:prstGeom prst="rect">
            <a:avLst/>
          </a:prstGeom>
          <a:noFill/>
        </p:spPr>
        <p:txBody>
          <a:bodyPr wrap="square" rtlCol="0">
            <a:spAutoFit/>
          </a:bodyPr>
          <a:lstStyle/>
          <a:p>
            <a:r>
              <a:rPr lang="en-GB" sz="2600" dirty="0" err="1">
                <a:solidFill>
                  <a:schemeClr val="accent1">
                    <a:lumMod val="50000"/>
                  </a:schemeClr>
                </a:solidFill>
                <a:latin typeface="Century Gothic" panose="020B0502020202020204" pitchFamily="34" charset="0"/>
              </a:rPr>
              <a:t>wichtig</a:t>
            </a:r>
            <a:endParaRPr lang="en-GB" sz="2600" dirty="0">
              <a:solidFill>
                <a:schemeClr val="accent1">
                  <a:lumMod val="50000"/>
                </a:schemeClr>
              </a:solidFill>
              <a:latin typeface="Century Gothic" panose="020B0502020202020204" pitchFamily="34" charset="0"/>
            </a:endParaRPr>
          </a:p>
        </p:txBody>
      </p:sp>
      <p:sp>
        <p:nvSpPr>
          <p:cNvPr id="70" name="TextBox 69">
            <a:extLst>
              <a:ext uri="{FF2B5EF4-FFF2-40B4-BE49-F238E27FC236}">
                <a16:creationId xmlns:a16="http://schemas.microsoft.com/office/drawing/2014/main" id="{B8D952DF-7EDA-4E6B-BAE2-B705BF47AB36}"/>
              </a:ext>
            </a:extLst>
          </p:cNvPr>
          <p:cNvSpPr txBox="1"/>
          <p:nvPr/>
        </p:nvSpPr>
        <p:spPr>
          <a:xfrm>
            <a:off x="8160389" y="4867848"/>
            <a:ext cx="2780156" cy="492443"/>
          </a:xfrm>
          <a:prstGeom prst="rect">
            <a:avLst/>
          </a:prstGeom>
          <a:noFill/>
        </p:spPr>
        <p:txBody>
          <a:bodyPr wrap="square" rtlCol="0">
            <a:spAutoFit/>
          </a:bodyPr>
          <a:lstStyle/>
          <a:p>
            <a:r>
              <a:rPr lang="en-GB" sz="2600" dirty="0" err="1">
                <a:solidFill>
                  <a:schemeClr val="accent1">
                    <a:lumMod val="50000"/>
                  </a:schemeClr>
                </a:solidFill>
                <a:latin typeface="Century Gothic" panose="020B0502020202020204" pitchFamily="34" charset="0"/>
              </a:rPr>
              <a:t>fertig</a:t>
            </a:r>
            <a:endParaRPr lang="en-GB" sz="2600" dirty="0">
              <a:solidFill>
                <a:schemeClr val="accent1">
                  <a:lumMod val="50000"/>
                </a:schemeClr>
              </a:solidFill>
              <a:latin typeface="Century Gothic" panose="020B0502020202020204" pitchFamily="34" charset="0"/>
            </a:endParaRPr>
          </a:p>
        </p:txBody>
      </p:sp>
      <p:sp>
        <p:nvSpPr>
          <p:cNvPr id="72" name="TextBox 71">
            <a:extLst>
              <a:ext uri="{FF2B5EF4-FFF2-40B4-BE49-F238E27FC236}">
                <a16:creationId xmlns:a16="http://schemas.microsoft.com/office/drawing/2014/main" id="{186687EF-FE71-4CF6-A78C-03FC6A5EE5A5}"/>
              </a:ext>
            </a:extLst>
          </p:cNvPr>
          <p:cNvSpPr txBox="1"/>
          <p:nvPr/>
        </p:nvSpPr>
        <p:spPr>
          <a:xfrm>
            <a:off x="8160389" y="5450444"/>
            <a:ext cx="2780156" cy="492443"/>
          </a:xfrm>
          <a:prstGeom prst="rect">
            <a:avLst/>
          </a:prstGeom>
          <a:noFill/>
        </p:spPr>
        <p:txBody>
          <a:bodyPr wrap="square" rtlCol="0">
            <a:spAutoFit/>
          </a:bodyPr>
          <a:lstStyle/>
          <a:p>
            <a:r>
              <a:rPr lang="en-GB" sz="2600" dirty="0" err="1">
                <a:solidFill>
                  <a:schemeClr val="accent1">
                    <a:lumMod val="50000"/>
                  </a:schemeClr>
                </a:solidFill>
                <a:latin typeface="Century Gothic" panose="020B0502020202020204" pitchFamily="34" charset="0"/>
              </a:rPr>
              <a:t>wenig</a:t>
            </a:r>
            <a:endParaRPr lang="en-GB" sz="2600" dirty="0">
              <a:solidFill>
                <a:schemeClr val="accent1">
                  <a:lumMod val="50000"/>
                </a:schemeClr>
              </a:solidFill>
              <a:latin typeface="Century Gothic" panose="020B0502020202020204" pitchFamily="34" charset="0"/>
            </a:endParaRPr>
          </a:p>
        </p:txBody>
      </p:sp>
      <p:grpSp>
        <p:nvGrpSpPr>
          <p:cNvPr id="11" name="Group 10">
            <a:extLst>
              <a:ext uri="{FF2B5EF4-FFF2-40B4-BE49-F238E27FC236}">
                <a16:creationId xmlns:a16="http://schemas.microsoft.com/office/drawing/2014/main" id="{9D0914FE-4774-466E-AD2B-D01E3CCC1614}"/>
              </a:ext>
            </a:extLst>
          </p:cNvPr>
          <p:cNvGrpSpPr/>
          <p:nvPr/>
        </p:nvGrpSpPr>
        <p:grpSpPr>
          <a:xfrm>
            <a:off x="4039277" y="4244074"/>
            <a:ext cx="2825845" cy="1506620"/>
            <a:chOff x="4039277" y="4244074"/>
            <a:chExt cx="2825845" cy="1506620"/>
          </a:xfrm>
        </p:grpSpPr>
        <p:sp>
          <p:nvSpPr>
            <p:cNvPr id="74" name="Arrow: Right 73">
              <a:extLst>
                <a:ext uri="{FF2B5EF4-FFF2-40B4-BE49-F238E27FC236}">
                  <a16:creationId xmlns:a16="http://schemas.microsoft.com/office/drawing/2014/main" id="{88CD5C75-B3B1-4437-A3F7-D5182030748C}"/>
                </a:ext>
              </a:extLst>
            </p:cNvPr>
            <p:cNvSpPr/>
            <p:nvPr/>
          </p:nvSpPr>
          <p:spPr>
            <a:xfrm rot="8670870">
              <a:off x="5832752" y="4244074"/>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Arrow: Right 74">
              <a:extLst>
                <a:ext uri="{FF2B5EF4-FFF2-40B4-BE49-F238E27FC236}">
                  <a16:creationId xmlns:a16="http://schemas.microsoft.com/office/drawing/2014/main" id="{432B3708-16C1-4919-9066-504E9D1DE873}"/>
                </a:ext>
              </a:extLst>
            </p:cNvPr>
            <p:cNvSpPr/>
            <p:nvPr/>
          </p:nvSpPr>
          <p:spPr>
            <a:xfrm rot="13500000">
              <a:off x="6482198" y="5296620"/>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6" name="Arrow: Right 75">
              <a:extLst>
                <a:ext uri="{FF2B5EF4-FFF2-40B4-BE49-F238E27FC236}">
                  <a16:creationId xmlns:a16="http://schemas.microsoft.com/office/drawing/2014/main" id="{8468C2F0-48C8-4EB5-A3D4-3A740EC0C46D}"/>
                </a:ext>
              </a:extLst>
            </p:cNvPr>
            <p:cNvSpPr/>
            <p:nvPr/>
          </p:nvSpPr>
          <p:spPr>
            <a:xfrm rot="19479099">
              <a:off x="4039277" y="5511342"/>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5" name="Action Button: Custom 37">
            <a:hlinkClick r:id="" action="ppaction://noaction" highlightClick="1">
              <a:snd r:embed="rId6" name="-ig.wav"/>
            </a:hlinkClick>
            <a:extLst>
              <a:ext uri="{FF2B5EF4-FFF2-40B4-BE49-F238E27FC236}">
                <a16:creationId xmlns:a16="http://schemas.microsoft.com/office/drawing/2014/main" id="{FA6E14B4-6862-46F8-8005-E84E427B11E8}"/>
              </a:ext>
            </a:extLst>
          </p:cNvPr>
          <p:cNvSpPr/>
          <p:nvPr/>
        </p:nvSpPr>
        <p:spPr>
          <a:xfrm>
            <a:off x="381581" y="3293458"/>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1</a:t>
            </a:r>
          </a:p>
        </p:txBody>
      </p:sp>
      <p:sp>
        <p:nvSpPr>
          <p:cNvPr id="37" name="Action Button: Custom 41">
            <a:hlinkClick r:id="" action="ppaction://noaction" highlightClick="1">
              <a:snd r:embed="rId7" name="wichtig.wav"/>
            </a:hlinkClick>
            <a:extLst>
              <a:ext uri="{FF2B5EF4-FFF2-40B4-BE49-F238E27FC236}">
                <a16:creationId xmlns:a16="http://schemas.microsoft.com/office/drawing/2014/main" id="{900606E9-BCD4-48DB-B61B-FEE2E27BF487}"/>
              </a:ext>
            </a:extLst>
          </p:cNvPr>
          <p:cNvSpPr/>
          <p:nvPr/>
        </p:nvSpPr>
        <p:spPr>
          <a:xfrm>
            <a:off x="381581" y="4308847"/>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2</a:t>
            </a:r>
          </a:p>
        </p:txBody>
      </p:sp>
      <p:sp>
        <p:nvSpPr>
          <p:cNvPr id="38" name="Action Button: Custom 45">
            <a:hlinkClick r:id="" action="ppaction://noaction" highlightClick="1">
              <a:snd r:embed="rId8" name="fertig.wav"/>
            </a:hlinkClick>
            <a:extLst>
              <a:ext uri="{FF2B5EF4-FFF2-40B4-BE49-F238E27FC236}">
                <a16:creationId xmlns:a16="http://schemas.microsoft.com/office/drawing/2014/main" id="{8B29C185-2517-4F54-84E7-74885029075C}"/>
              </a:ext>
            </a:extLst>
          </p:cNvPr>
          <p:cNvSpPr/>
          <p:nvPr/>
        </p:nvSpPr>
        <p:spPr>
          <a:xfrm>
            <a:off x="381581" y="4886351"/>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3</a:t>
            </a:r>
          </a:p>
        </p:txBody>
      </p:sp>
      <p:sp>
        <p:nvSpPr>
          <p:cNvPr id="39" name="Action Button: Custom 49">
            <a:hlinkClick r:id="" action="ppaction://noaction" highlightClick="1">
              <a:snd r:embed="rId9" name="wenig.wav"/>
            </a:hlinkClick>
            <a:extLst>
              <a:ext uri="{FF2B5EF4-FFF2-40B4-BE49-F238E27FC236}">
                <a16:creationId xmlns:a16="http://schemas.microsoft.com/office/drawing/2014/main" id="{B23A0813-0E42-4385-A262-A9EDF90B279A}"/>
              </a:ext>
            </a:extLst>
          </p:cNvPr>
          <p:cNvSpPr/>
          <p:nvPr/>
        </p:nvSpPr>
        <p:spPr>
          <a:xfrm>
            <a:off x="381581" y="5463855"/>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4</a:t>
            </a:r>
          </a:p>
        </p:txBody>
      </p:sp>
      <p:sp>
        <p:nvSpPr>
          <p:cNvPr id="43" name="Action Button: Custom 37">
            <a:hlinkClick r:id="" action="ppaction://noaction" highlightClick="1">
              <a:snd r:embed="rId10" name="8. -ik Süd.wav"/>
            </a:hlinkClick>
            <a:extLst>
              <a:ext uri="{FF2B5EF4-FFF2-40B4-BE49-F238E27FC236}">
                <a16:creationId xmlns:a16="http://schemas.microsoft.com/office/drawing/2014/main" id="{FA6E14B4-6862-46F8-8005-E84E427B11E8}"/>
              </a:ext>
            </a:extLst>
          </p:cNvPr>
          <p:cNvSpPr/>
          <p:nvPr/>
        </p:nvSpPr>
        <p:spPr>
          <a:xfrm>
            <a:off x="7520309" y="3270167"/>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1</a:t>
            </a:r>
          </a:p>
        </p:txBody>
      </p:sp>
      <p:sp>
        <p:nvSpPr>
          <p:cNvPr id="44" name="Action Button: Custom 41">
            <a:hlinkClick r:id="" action="ppaction://noaction" highlightClick="1">
              <a:snd r:embed="rId11" name="8. wichtik.wav"/>
            </a:hlinkClick>
            <a:extLst>
              <a:ext uri="{FF2B5EF4-FFF2-40B4-BE49-F238E27FC236}">
                <a16:creationId xmlns:a16="http://schemas.microsoft.com/office/drawing/2014/main" id="{900606E9-BCD4-48DB-B61B-FEE2E27BF487}"/>
              </a:ext>
            </a:extLst>
          </p:cNvPr>
          <p:cNvSpPr/>
          <p:nvPr/>
        </p:nvSpPr>
        <p:spPr>
          <a:xfrm>
            <a:off x="7520309" y="4323154"/>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2</a:t>
            </a:r>
          </a:p>
        </p:txBody>
      </p:sp>
      <p:sp>
        <p:nvSpPr>
          <p:cNvPr id="45" name="Action Button: Custom 45">
            <a:hlinkClick r:id="" action="ppaction://noaction" highlightClick="1">
              <a:snd r:embed="rId12" name="8. fertik.wav"/>
            </a:hlinkClick>
            <a:extLst>
              <a:ext uri="{FF2B5EF4-FFF2-40B4-BE49-F238E27FC236}">
                <a16:creationId xmlns:a16="http://schemas.microsoft.com/office/drawing/2014/main" id="{8B29C185-2517-4F54-84E7-74885029075C}"/>
              </a:ext>
            </a:extLst>
          </p:cNvPr>
          <p:cNvSpPr/>
          <p:nvPr/>
        </p:nvSpPr>
        <p:spPr>
          <a:xfrm>
            <a:off x="7520309" y="4900658"/>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3</a:t>
            </a:r>
          </a:p>
        </p:txBody>
      </p:sp>
      <p:sp>
        <p:nvSpPr>
          <p:cNvPr id="48" name="Action Button: Custom 49">
            <a:hlinkClick r:id="" action="ppaction://noaction" highlightClick="1">
              <a:snd r:embed="rId13" name="8. wenik.wav"/>
            </a:hlinkClick>
            <a:extLst>
              <a:ext uri="{FF2B5EF4-FFF2-40B4-BE49-F238E27FC236}">
                <a16:creationId xmlns:a16="http://schemas.microsoft.com/office/drawing/2014/main" id="{B23A0813-0E42-4385-A262-A9EDF90B279A}"/>
              </a:ext>
            </a:extLst>
          </p:cNvPr>
          <p:cNvSpPr/>
          <p:nvPr/>
        </p:nvSpPr>
        <p:spPr>
          <a:xfrm>
            <a:off x="7520309" y="5478162"/>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4</a:t>
            </a:r>
          </a:p>
        </p:txBody>
      </p:sp>
      <p:sp>
        <p:nvSpPr>
          <p:cNvPr id="54"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3991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36" grpId="0"/>
      <p:bldP spid="10" grpId="0"/>
      <p:bldP spid="46" grpId="0"/>
      <p:bldP spid="49" grpId="0"/>
      <p:bldP spid="51" grpId="0"/>
      <p:bldP spid="65" grpId="0"/>
      <p:bldP spid="66" grpId="0"/>
      <p:bldP spid="68" grpId="0"/>
      <p:bldP spid="70" grpId="0"/>
      <p:bldP spid="7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2788</Words>
  <Application>Microsoft Macintosh PowerPoint</Application>
  <PresentationFormat>Widescreen</PresentationFormat>
  <Paragraphs>314</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Century Gothic</vt:lpstr>
      <vt:lpstr>Tw Cen MT</vt:lpstr>
      <vt:lpstr>Office Theme</vt:lpstr>
      <vt:lpstr>German phonics collection</vt:lpstr>
      <vt:lpstr>[-ig]</vt:lpstr>
      <vt:lpstr>-ig </vt:lpstr>
      <vt:lpstr>-ig </vt:lpstr>
      <vt:lpstr>-ig </vt:lpstr>
      <vt:lpstr>-ig</vt:lpstr>
      <vt:lpstr>-ig</vt:lpstr>
      <vt:lpstr>-ig</vt:lpstr>
      <vt:lpstr>Phonetik</vt:lpstr>
      <vt:lpstr>[-ig]</vt:lpstr>
      <vt:lpstr>-ig </vt:lpstr>
      <vt:lpstr>-ig </vt:lpstr>
      <vt:lpstr>-ig </vt:lpstr>
      <vt:lpstr>-ig</vt:lpstr>
      <vt:lpstr>-ig</vt:lpstr>
      <vt:lpstr>-ig</vt:lpstr>
      <vt:lpstr>Phonetik [–ig]  [1/3]</vt:lpstr>
      <vt:lpstr>Phonetik [–ig]   [2/3]</vt:lpstr>
      <vt:lpstr>Phonetik [–ig]   [3/3]</vt:lpstr>
      <vt:lpstr>[-ig]</vt:lpstr>
      <vt:lpstr>Phonetik [–ig]</vt:lpstr>
      <vt:lpstr>Phonetik 1</vt:lpstr>
      <vt:lpstr>Phonetik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Mary Richardson</cp:lastModifiedBy>
  <cp:revision>5</cp:revision>
  <dcterms:created xsi:type="dcterms:W3CDTF">2021-02-16T11:28:36Z</dcterms:created>
  <dcterms:modified xsi:type="dcterms:W3CDTF">2022-07-14T15:23:45Z</dcterms:modified>
</cp:coreProperties>
</file>