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10" r:id="rId3"/>
  </p:sldMasterIdLst>
  <p:notesMasterIdLst>
    <p:notesMasterId r:id="rId72"/>
  </p:notesMasterIdLst>
  <p:sldIdLst>
    <p:sldId id="259" r:id="rId4"/>
    <p:sldId id="282" r:id="rId5"/>
    <p:sldId id="633" r:id="rId6"/>
    <p:sldId id="634" r:id="rId7"/>
    <p:sldId id="635" r:id="rId8"/>
    <p:sldId id="636" r:id="rId9"/>
    <p:sldId id="637" r:id="rId10"/>
    <p:sldId id="638" r:id="rId11"/>
    <p:sldId id="277" r:id="rId12"/>
    <p:sldId id="343" r:id="rId13"/>
    <p:sldId id="284" r:id="rId14"/>
    <p:sldId id="588" r:id="rId15"/>
    <p:sldId id="587" r:id="rId16"/>
    <p:sldId id="285" r:id="rId17"/>
    <p:sldId id="296" r:id="rId18"/>
    <p:sldId id="301" r:id="rId19"/>
    <p:sldId id="589" r:id="rId20"/>
    <p:sldId id="639" r:id="rId21"/>
    <p:sldId id="640" r:id="rId22"/>
    <p:sldId id="641" r:id="rId23"/>
    <p:sldId id="642" r:id="rId24"/>
    <p:sldId id="643" r:id="rId25"/>
    <p:sldId id="644" r:id="rId26"/>
    <p:sldId id="271" r:id="rId27"/>
    <p:sldId id="598" r:id="rId28"/>
    <p:sldId id="597" r:id="rId29"/>
    <p:sldId id="266" r:id="rId30"/>
    <p:sldId id="599" r:id="rId31"/>
    <p:sldId id="551" r:id="rId32"/>
    <p:sldId id="552" r:id="rId33"/>
    <p:sldId id="553" r:id="rId34"/>
    <p:sldId id="554" r:id="rId35"/>
    <p:sldId id="555" r:id="rId36"/>
    <p:sldId id="556" r:id="rId37"/>
    <p:sldId id="557" r:id="rId38"/>
    <p:sldId id="558" r:id="rId39"/>
    <p:sldId id="559" r:id="rId40"/>
    <p:sldId id="560" r:id="rId41"/>
    <p:sldId id="600" r:id="rId42"/>
    <p:sldId id="645" r:id="rId43"/>
    <p:sldId id="646" r:id="rId44"/>
    <p:sldId id="647" r:id="rId45"/>
    <p:sldId id="648" r:id="rId46"/>
    <p:sldId id="649" r:id="rId47"/>
    <p:sldId id="650" r:id="rId48"/>
    <p:sldId id="261" r:id="rId49"/>
    <p:sldId id="617" r:id="rId50"/>
    <p:sldId id="630" r:id="rId51"/>
    <p:sldId id="651" r:id="rId52"/>
    <p:sldId id="652" r:id="rId53"/>
    <p:sldId id="653" r:id="rId54"/>
    <p:sldId id="654" r:id="rId55"/>
    <p:sldId id="655" r:id="rId56"/>
    <p:sldId id="656" r:id="rId57"/>
    <p:sldId id="657" r:id="rId58"/>
    <p:sldId id="603" r:id="rId59"/>
    <p:sldId id="629" r:id="rId60"/>
    <p:sldId id="658" r:id="rId61"/>
    <p:sldId id="453" r:id="rId62"/>
    <p:sldId id="471" r:id="rId63"/>
    <p:sldId id="604" r:id="rId64"/>
    <p:sldId id="622" r:id="rId65"/>
    <p:sldId id="631" r:id="rId66"/>
    <p:sldId id="632" r:id="rId67"/>
    <p:sldId id="659" r:id="rId68"/>
    <p:sldId id="723" r:id="rId69"/>
    <p:sldId id="724" r:id="rId70"/>
    <p:sldId id="725"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9D28F6-20C3-4688-90DB-27C6C41F7898}" v="28" dt="2021-02-17T16:18:49.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3" autoAdjust="0"/>
    <p:restoredTop sz="64275" autoAdjust="0"/>
  </p:normalViewPr>
  <p:slideViewPr>
    <p:cSldViewPr snapToGrid="0">
      <p:cViewPr varScale="1">
        <p:scale>
          <a:sx n="69" d="100"/>
          <a:sy n="69" d="100"/>
        </p:scale>
        <p:origin x="22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6F27-C47F-4B0B-9291-5B28D59B59E5}" type="datetimeFigureOut">
              <a:rPr lang="en-GB" smtClean="0"/>
              <a:t>14/07/2022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1AF94-8391-482C-9B82-0C483AB94CE2}" type="slidenum">
              <a:rPr lang="en-GB" smtClean="0"/>
              <a:t>‹#›</a:t>
            </a:fld>
            <a:endParaRPr lang="en-GB"/>
          </a:p>
        </p:txBody>
      </p:sp>
    </p:spTree>
    <p:extLst>
      <p:ext uri="{BB962C8B-B14F-4D97-AF65-F5344CB8AC3E}">
        <p14:creationId xmlns:p14="http://schemas.microsoft.com/office/powerpoint/2010/main" val="3081466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lS4wTuvR7I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GB" b="1" dirty="0"/>
              <a:t>Timing: 2 minutes</a:t>
            </a:r>
            <a:br>
              <a:rPr lang="en-GB" dirty="0"/>
            </a:br>
            <a:br>
              <a:rPr lang="en-GB" b="1" dirty="0"/>
            </a:br>
            <a:r>
              <a:rPr lang="en-GB" b="1" dirty="0"/>
              <a:t>Aim: To introduce the concept of minimal pairs</a:t>
            </a:r>
            <a:br>
              <a:rPr lang="en-GB" dirty="0"/>
            </a:br>
            <a:br>
              <a:rPr lang="en-GB" dirty="0"/>
            </a:br>
            <a:r>
              <a:rPr lang="en-GB" b="1" dirty="0"/>
              <a:t>Procedure:</a:t>
            </a:r>
            <a:br>
              <a:rPr lang="en-GB" dirty="0"/>
            </a:br>
            <a:r>
              <a:rPr lang="en-GB" dirty="0"/>
              <a:t>1.</a:t>
            </a:r>
            <a:r>
              <a:rPr lang="en-US" sz="1200" kern="1200" dirty="0">
                <a:solidFill>
                  <a:schemeClr val="tx1"/>
                </a:solidFill>
                <a:effectLst/>
                <a:latin typeface="+mn-lt"/>
                <a:ea typeface="+mn-ea"/>
                <a:cs typeface="+mn-cs"/>
              </a:rPr>
              <a:t> Teacher introduces</a:t>
            </a:r>
            <a:r>
              <a:rPr lang="en-US" sz="1200" kern="1200" baseline="0" dirty="0">
                <a:solidFill>
                  <a:schemeClr val="tx1"/>
                </a:solidFill>
                <a:effectLst/>
                <a:latin typeface="+mn-lt"/>
                <a:ea typeface="+mn-ea"/>
                <a:cs typeface="+mn-cs"/>
              </a:rPr>
              <a:t> students to the concept of minimal pairs and the importance of connecting sound to meaning. </a:t>
            </a:r>
          </a:p>
          <a:p>
            <a:pPr hangingPunct="0"/>
            <a:r>
              <a:rPr lang="en-US" sz="1200" kern="1200" baseline="0" dirty="0">
                <a:solidFill>
                  <a:schemeClr val="tx1"/>
                </a:solidFill>
                <a:effectLst/>
                <a:latin typeface="+mn-lt"/>
                <a:ea typeface="+mn-ea"/>
                <a:cs typeface="+mn-cs"/>
              </a:rPr>
              <a:t>2. Teacher-led pronunciation practice.</a:t>
            </a: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2379215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br>
              <a:rPr lang="en-GB"/>
            </a:br>
            <a:br>
              <a:rPr lang="en-GB" b="1"/>
            </a:br>
            <a:r>
              <a:rPr lang="en-GB" b="1"/>
              <a:t>Aim: Phonics</a:t>
            </a:r>
            <a:r>
              <a:rPr lang="en-GB" b="1" baseline="0"/>
              <a:t> practice contrasting ‘ie’ and ‘ei’.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Click on the fir tree in the top right hand corner to play the song. Students write</a:t>
            </a:r>
            <a:r>
              <a:rPr lang="en-GB" baseline="0"/>
              <a:t> </a:t>
            </a:r>
            <a:r>
              <a:rPr lang="en-GB"/>
              <a:t>‘ie’ or ei’ for each missing vowel.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2. </a:t>
            </a:r>
            <a:r>
              <a:rPr lang="en-GB"/>
              <a:t>Play the song a</a:t>
            </a:r>
            <a:r>
              <a:rPr lang="en-GB" baseline="0"/>
              <a:t> second time</a:t>
            </a:r>
            <a:r>
              <a:rPr lang="en-GB"/>
              <a:t>. The text could also be read aloud if the recording seems too fast.</a:t>
            </a:r>
          </a:p>
          <a:p>
            <a:r>
              <a:rPr lang="en-GB"/>
              <a:t>3. Alternatively, here is a link to a commercial version: </a:t>
            </a:r>
            <a:r>
              <a:rPr lang="en-GB">
                <a:hlinkClick r:id="rId3"/>
              </a:rPr>
              <a:t>https://www.youtube.com/watch?v=lS4wTuvR7Ik</a:t>
            </a:r>
            <a:r>
              <a:rPr lang="en-GB"/>
              <a:t> </a:t>
            </a:r>
          </a:p>
          <a:p>
            <a:r>
              <a:rPr lang="en-GB"/>
              <a:t>(single voice, but quite clear sound – 3 verses, only play verse 1).</a:t>
            </a:r>
          </a:p>
          <a:p>
            <a:r>
              <a:rPr lang="en-GB"/>
              <a:t>4. The answers are provided</a:t>
            </a:r>
            <a:r>
              <a:rPr lang="en-GB" baseline="0"/>
              <a:t> on the next slide.</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a:t>
            </a:r>
            <a:r>
              <a:rPr lang="en-GB"/>
              <a:t> Revisiting SSCs. In the NCELP SOW these SSCs have been introduced during Term 1.1, Weeks 3 (ei) and 7 (ie). We are using these as a minimal pair because of the spelling similarities. We include the source words and pictures as a refresher.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Hör zu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Schreib ie oder ei</a:t>
            </a: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2910047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a:br>
            <a:br>
              <a:rPr lang="en-GB" b="1"/>
            </a:br>
            <a:r>
              <a:rPr lang="en-GB" b="1"/>
              <a:t>Aim: To provide the answers to the activity</a:t>
            </a:r>
            <a:r>
              <a:rPr lang="en-GB" b="1" baseline="0"/>
              <a:t>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Ask students which SSC</a:t>
            </a:r>
            <a:r>
              <a:rPr lang="en-GB" baseline="0"/>
              <a:t> is missing each time.c, licking to reveal the answers one by one.</a:t>
            </a:r>
            <a:endParaRPr lang="en-GB"/>
          </a:p>
          <a:p>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830951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840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SSCs [</a:t>
            </a:r>
            <a:r>
              <a:rPr lang="en-GB" b="0" baseline="0" dirty="0" err="1"/>
              <a:t>ei</a:t>
            </a:r>
            <a:r>
              <a:rPr lang="en-GB" b="0" baseline="0" dirty="0"/>
              <a:t>] and [</a:t>
            </a:r>
            <a:r>
              <a:rPr lang="en-GB" b="0" baseline="0" dirty="0" err="1"/>
              <a:t>ei</a:t>
            </a:r>
            <a:r>
              <a:rPr lang="en-GB" b="0" baseline="0" dirty="0"/>
              <a:t>] are contrasted.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Frequencies of unknown vocabulary: </a:t>
            </a:r>
            <a:r>
              <a:rPr lang="en-GB" b="0" i="0" baseline="0" dirty="0" err="1"/>
              <a:t>Bein</a:t>
            </a:r>
            <a:r>
              <a:rPr lang="en-GB" b="0" i="0" baseline="0" dirty="0"/>
              <a:t> [937], </a:t>
            </a:r>
            <a:r>
              <a:rPr lang="en-GB" b="0" i="0" baseline="0" dirty="0" err="1"/>
              <a:t>Biene</a:t>
            </a:r>
            <a:r>
              <a:rPr lang="en-GB" b="0" i="0" baseline="0" dirty="0"/>
              <a:t> [&gt;4034]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Beinen</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533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SSCs [w] and [</a:t>
            </a:r>
            <a:r>
              <a:rPr lang="en-GB" b="0" baseline="0" dirty="0" err="1"/>
              <a:t>ei</a:t>
            </a:r>
            <a:r>
              <a:rPr lang="en-GB" b="0" baseline="0" dirty="0"/>
              <a:t>] are contrasted with SSCs [v] and [</a:t>
            </a:r>
            <a:r>
              <a:rPr lang="en-GB" b="0" baseline="0" dirty="0" err="1"/>
              <a:t>ie</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Teacher to draw attention to use of word order 2 in the first sentence, which starts with a time phrase. Before eliciting the English translation, remind students that the time phrase normally appears at the end of the sentence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have not yet met cognate </a:t>
            </a:r>
            <a:r>
              <a:rPr lang="en-GB" i="1" baseline="0" dirty="0" err="1"/>
              <a:t>telefonieren</a:t>
            </a:r>
            <a:r>
              <a:rPr lang="en-GB" i="0" baseline="0" dirty="0"/>
              <a:t> [3352].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As no pictures are provided here, teacher to elicit meaning by asking students what English word </a:t>
            </a:r>
            <a:r>
              <a:rPr lang="en-GB" b="0" i="1" baseline="0" dirty="0" err="1"/>
              <a:t>Weile</a:t>
            </a:r>
            <a:r>
              <a:rPr lang="en-GB" b="0" i="0" baseline="0" dirty="0"/>
              <a:t> sounds like.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Frequencies of unknown vocabulary: </a:t>
            </a:r>
            <a:r>
              <a:rPr lang="en-GB" b="0" i="0" baseline="0" dirty="0" err="1"/>
              <a:t>Weile</a:t>
            </a:r>
            <a:r>
              <a:rPr lang="en-GB" b="0" i="0" baseline="0" dirty="0"/>
              <a:t> [1807]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Weile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74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314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a:t>
            </a:r>
            <a:r>
              <a:rPr lang="en-GB" b="1" dirty="0"/>
              <a:t>] </a:t>
            </a:r>
            <a:r>
              <a:rPr lang="en-GB" b="0" dirty="0"/>
              <a:t>sound first, on its own. Students repeat it with you.</a:t>
            </a:r>
            <a:br>
              <a:rPr lang="en-GB" b="0" dirty="0"/>
            </a:br>
            <a:r>
              <a:rPr lang="en-GB" b="0" dirty="0"/>
              <a:t>2. Bring up the word </a:t>
            </a:r>
            <a:r>
              <a:rPr lang="en-GB" b="0" baseline="0" dirty="0">
                <a:latin typeface="+mn-lt"/>
              </a:rPr>
              <a:t>”</a:t>
            </a:r>
            <a:r>
              <a:rPr lang="en-GB" sz="1200" b="1" baseline="0" dirty="0">
                <a:solidFill>
                  <a:srgbClr val="002060"/>
                </a:solidFill>
                <a:latin typeface="+mn-lt"/>
              </a:rPr>
              <a:t>Liebe</a:t>
            </a:r>
            <a:r>
              <a:rPr lang="en-GB" sz="1200" b="0" dirty="0">
                <a:solidFill>
                  <a:schemeClr val="tx1"/>
                </a:solidFill>
                <a:latin typeface="+mn-lt"/>
              </a:rPr>
              <a:t>”</a:t>
            </a:r>
            <a:r>
              <a:rPr lang="en-GB" b="0" dirty="0">
                <a:latin typeface="+mn-lt"/>
              </a:rPr>
              <a:t> </a:t>
            </a:r>
            <a:r>
              <a:rPr lang="en-GB" b="0" dirty="0"/>
              <a:t>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fold both hands over your heart, and smile!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ie</a:t>
            </a:r>
            <a:r>
              <a:rPr lang="en-GB" b="1" dirty="0"/>
              <a:t>] </a:t>
            </a:r>
            <a:r>
              <a:rPr lang="en-GB" baseline="0" dirty="0"/>
              <a:t>sound, pronouncing </a:t>
            </a:r>
            <a:r>
              <a:rPr lang="en-GB" b="0" baseline="0" dirty="0"/>
              <a:t>”</a:t>
            </a:r>
            <a:r>
              <a:rPr lang="en-GB" b="1" baseline="0" dirty="0"/>
              <a:t>Liebe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Liebe </a:t>
            </a:r>
            <a:r>
              <a:rPr lang="en-GB" baseline="0" dirty="0"/>
              <a:t>[843]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446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308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327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ie</a:t>
            </a:r>
            <a:r>
              <a:rPr lang="en-GB" b="1" baseline="0" dirty="0"/>
              <a:t>] </a:t>
            </a:r>
            <a:r>
              <a:rPr lang="en-GB" baseline="0" dirty="0"/>
              <a:t>and then the </a:t>
            </a:r>
            <a:r>
              <a:rPr lang="en-GB" b="1" baseline="0" dirty="0"/>
              <a:t>source</a:t>
            </a:r>
            <a:r>
              <a:rPr lang="en-GB" baseline="0" dirty="0"/>
              <a:t> word again ‘</a:t>
            </a:r>
            <a:r>
              <a:rPr lang="en-GB" b="1" baseline="0" dirty="0"/>
              <a:t>Liebe</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Liebe </a:t>
            </a:r>
            <a:r>
              <a:rPr lang="en-GB" baseline="0" dirty="0"/>
              <a:t>[843]; </a:t>
            </a:r>
            <a:r>
              <a:rPr lang="en-GB" b="1" baseline="0" dirty="0" err="1"/>
              <a:t>ziehen</a:t>
            </a:r>
            <a:r>
              <a:rPr lang="en-GB" b="0" baseline="0" dirty="0"/>
              <a:t>[266]</a:t>
            </a:r>
            <a:r>
              <a:rPr lang="en-GB" baseline="0" dirty="0"/>
              <a:t> </a:t>
            </a:r>
            <a:r>
              <a:rPr lang="en-GB" b="1" baseline="0" dirty="0" err="1"/>
              <a:t>sie</a:t>
            </a:r>
            <a:r>
              <a:rPr lang="en-GB" baseline="0" dirty="0"/>
              <a:t> [10]; </a:t>
            </a:r>
            <a:r>
              <a:rPr lang="en-GB" b="1" baseline="0" dirty="0" err="1"/>
              <a:t>tief</a:t>
            </a:r>
            <a:r>
              <a:rPr lang="en-GB" b="1" baseline="0" dirty="0"/>
              <a:t> </a:t>
            </a:r>
            <a:r>
              <a:rPr lang="en-GB" baseline="0" dirty="0"/>
              <a:t>[506]; </a:t>
            </a:r>
            <a:r>
              <a:rPr lang="en-GB" b="1" baseline="0" dirty="0" err="1"/>
              <a:t>liegen</a:t>
            </a:r>
            <a:r>
              <a:rPr lang="en-GB" b="1" baseline="0" dirty="0"/>
              <a:t> </a:t>
            </a:r>
            <a:r>
              <a:rPr lang="en-GB" baseline="0" dirty="0"/>
              <a:t>[118]; </a:t>
            </a:r>
            <a:r>
              <a:rPr lang="en-GB" b="1" baseline="0" dirty="0"/>
              <a:t>Brief </a:t>
            </a:r>
            <a:r>
              <a:rPr lang="en-GB" baseline="0" dirty="0"/>
              <a:t>[813].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3750677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4238017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4053039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dirty="0"/>
              <a:t>Phonics revision.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a:t>
            </a:r>
            <a:r>
              <a:rPr lang="en-GB" b="0" baseline="0" dirty="0"/>
              <a:t> </a:t>
            </a:r>
            <a:r>
              <a:rPr lang="en-GB" b="0" dirty="0"/>
              <a:t>This </a:t>
            </a:r>
            <a:r>
              <a:rPr lang="en-GB" dirty="0"/>
              <a:t>is a paired</a:t>
            </a:r>
            <a:r>
              <a:rPr lang="en-GB" baseline="0" dirty="0"/>
              <a:t> read aloud task. The students use different colours to play. Student A says one of the words/phrases and student B has 3 seconds to locate it and cross it off with their colour. If the student takes longer than 3 seconds pupil A can steal the point.  Clearly, the classroom conditions need to be right with the individual class for friendly competition.</a:t>
            </a:r>
          </a:p>
          <a:p>
            <a:r>
              <a:rPr lang="en-GB" baseline="0" dirty="0"/>
              <a:t>2. Alternatively, they can do it more slowly and carefully, scrutinising each other’s pronunciation.  If one makes a mistake (quite common with </a:t>
            </a:r>
            <a:r>
              <a:rPr lang="en-GB" baseline="0" dirty="0" err="1"/>
              <a:t>ei</a:t>
            </a:r>
            <a:r>
              <a:rPr lang="en-GB" baseline="0" dirty="0"/>
              <a:t>/</a:t>
            </a:r>
            <a:r>
              <a:rPr lang="en-GB" baseline="0" dirty="0" err="1"/>
              <a:t>ie</a:t>
            </a:r>
            <a:r>
              <a:rPr lang="en-GB" baseline="0" dirty="0"/>
              <a:t>), then the other student corrects and crosses off in their colour.</a:t>
            </a:r>
          </a:p>
          <a:p>
            <a:br>
              <a:rPr lang="en-GB" baseline="0" dirty="0"/>
            </a:br>
            <a:r>
              <a:rPr lang="en-GB" b="1" baseline="0" dirty="0"/>
              <a:t>Note: </a:t>
            </a:r>
            <a:r>
              <a:rPr lang="en-GB" baseline="0" dirty="0"/>
              <a:t>Not all of these words have been taught before, so there is the opportunity for some genuine decoding.</a:t>
            </a:r>
            <a:endParaRPr lang="en-GB" dirty="0"/>
          </a:p>
        </p:txBody>
      </p:sp>
      <p:sp>
        <p:nvSpPr>
          <p:cNvPr id="4" name="Slide Number Placeholder 3"/>
          <p:cNvSpPr>
            <a:spLocks noGrp="1"/>
          </p:cNvSpPr>
          <p:nvPr>
            <p:ph type="sldNum" sz="quarter" idx="10"/>
          </p:nvPr>
        </p:nvSpPr>
        <p:spPr/>
        <p:txBody>
          <a:bodyPr/>
          <a:lstStyle/>
          <a:p>
            <a:fld id="{5B9D2865-A1E3-4CEF-A4F5-EDE63C4B4115}" type="slidenum">
              <a:rPr lang="en-GB" smtClean="0"/>
              <a:t>24</a:t>
            </a:fld>
            <a:endParaRPr lang="en-GB"/>
          </a:p>
        </p:txBody>
      </p:sp>
    </p:spTree>
    <p:extLst>
      <p:ext uri="{BB962C8B-B14F-4D97-AF65-F5344CB8AC3E}">
        <p14:creationId xmlns:p14="http://schemas.microsoft.com/office/powerpoint/2010/main" val="3844614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537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056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[2]</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reading aloud / saying 10 previously taught SSC, in unknown words (apart from Deutschland, which starts the task off). Here, 9 additional towns on the Bodensee are used.</a:t>
            </a:r>
          </a:p>
          <a:p>
            <a:endParaRPr lang="en-GB" baseline="0" dirty="0"/>
          </a:p>
          <a:p>
            <a:r>
              <a:rPr lang="en-GB" b="1" baseline="0" dirty="0"/>
              <a:t>Procedure:</a:t>
            </a:r>
            <a:br>
              <a:rPr lang="en-GB" baseline="0" dirty="0"/>
            </a:br>
            <a:r>
              <a:rPr lang="en-GB" baseline="0" dirty="0"/>
              <a:t>1. Students work in pairs to pronounce each of the towns.</a:t>
            </a:r>
            <a:br>
              <a:rPr lang="en-GB" baseline="0" dirty="0"/>
            </a:br>
            <a:r>
              <a:rPr lang="en-GB" baseline="0" dirty="0"/>
              <a:t>2. Click number to hear and check pronunciation. </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 [</a:t>
            </a:r>
            <a:r>
              <a:rPr lang="en-GB" baseline="0" dirty="0" err="1"/>
              <a:t>sch</a:t>
            </a:r>
            <a:r>
              <a:rPr lang="en-GB" baseline="0" dirty="0"/>
              <a:t>]</a:t>
            </a:r>
            <a:br>
              <a:rPr lang="en-GB" baseline="0" dirty="0"/>
            </a:br>
            <a:br>
              <a:rPr lang="en-GB" baseline="0" dirty="0"/>
            </a:br>
            <a:r>
              <a:rPr lang="en-GB" b="1" baseline="0" dirty="0"/>
              <a:t>Transcript:</a:t>
            </a:r>
            <a:br>
              <a:rPr lang="en-GB" baseline="0" dirty="0"/>
            </a:br>
            <a:r>
              <a:rPr lang="en-GB" baseline="0" dirty="0"/>
              <a:t>1 Deutschland</a:t>
            </a:r>
            <a:br>
              <a:rPr lang="en-GB" baseline="0" dirty="0"/>
            </a:br>
            <a:r>
              <a:rPr lang="en-GB" baseline="0" dirty="0"/>
              <a:t>2 Friedrichshafen</a:t>
            </a:r>
            <a:br>
              <a:rPr lang="en-GB" baseline="0" dirty="0"/>
            </a:br>
            <a:r>
              <a:rPr lang="en-GB" baseline="0" dirty="0"/>
              <a:t>3 </a:t>
            </a:r>
            <a:r>
              <a:rPr lang="en-GB" baseline="0" dirty="0" err="1"/>
              <a:t>Bregenz</a:t>
            </a:r>
            <a:br>
              <a:rPr lang="en-GB" baseline="0" dirty="0"/>
            </a:br>
            <a:r>
              <a:rPr lang="en-GB" baseline="0" dirty="0"/>
              <a:t>4 Rorschach</a:t>
            </a:r>
            <a:br>
              <a:rPr lang="en-GB" baseline="0" dirty="0"/>
            </a:br>
            <a:r>
              <a:rPr lang="en-GB" baseline="0" dirty="0"/>
              <a:t>5 </a:t>
            </a:r>
            <a:r>
              <a:rPr lang="en-GB" baseline="0" dirty="0" err="1"/>
              <a:t>Altnau</a:t>
            </a:r>
            <a:br>
              <a:rPr lang="en-GB" baseline="0" dirty="0"/>
            </a:br>
            <a:r>
              <a:rPr lang="en-GB" baseline="0" dirty="0"/>
              <a:t>6 Konstanz</a:t>
            </a:r>
            <a:br>
              <a:rPr lang="en-GB" baseline="0" dirty="0"/>
            </a:br>
            <a:r>
              <a:rPr lang="en-GB" baseline="0" dirty="0"/>
              <a:t>7 </a:t>
            </a:r>
            <a:r>
              <a:rPr lang="en-GB" baseline="0" dirty="0" err="1"/>
              <a:t>Reichenau</a:t>
            </a:r>
            <a:br>
              <a:rPr lang="en-GB" baseline="0" dirty="0"/>
            </a:br>
            <a:r>
              <a:rPr lang="en-GB" baseline="0" dirty="0"/>
              <a:t>8 Stein am </a:t>
            </a:r>
            <a:r>
              <a:rPr lang="en-GB" baseline="0" dirty="0" err="1"/>
              <a:t>Rhein</a:t>
            </a:r>
            <a:br>
              <a:rPr lang="en-GB" baseline="0" dirty="0"/>
            </a:br>
            <a:r>
              <a:rPr lang="en-GB" baseline="0" dirty="0"/>
              <a:t>9 Ludwigshafen</a:t>
            </a:r>
            <a:endParaRPr lang="en-GB" dirty="0"/>
          </a:p>
        </p:txBody>
      </p:sp>
      <p:sp>
        <p:nvSpPr>
          <p:cNvPr id="4" name="Slide Number Placeholder 3"/>
          <p:cNvSpPr>
            <a:spLocks noGrp="1"/>
          </p:cNvSpPr>
          <p:nvPr>
            <p:ph type="sldNum" sz="quarter" idx="10"/>
          </p:nvPr>
        </p:nvSpPr>
        <p:spPr/>
        <p:txBody>
          <a:bodyPr/>
          <a:lstStyle/>
          <a:p>
            <a:fld id="{4F565670-0FAF-47B5-BB13-49D74F7BBA74}" type="slidenum">
              <a:rPr lang="en-GB" smtClean="0"/>
              <a:t>27</a:t>
            </a:fld>
            <a:endParaRPr lang="en-GB"/>
          </a:p>
        </p:txBody>
      </p:sp>
    </p:spTree>
    <p:extLst>
      <p:ext uri="{BB962C8B-B14F-4D97-AF65-F5344CB8AC3E}">
        <p14:creationId xmlns:p14="http://schemas.microsoft.com/office/powerpoint/2010/main" val="3584464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682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3 minutes</a:t>
            </a:r>
            <a:br>
              <a:rPr lang="en-GB" b="0" dirty="0"/>
            </a:br>
            <a:br>
              <a:rPr lang="en-GB" b="1" dirty="0"/>
            </a:br>
            <a:r>
              <a:rPr lang="en-GB" b="1" dirty="0"/>
              <a:t>Aim: </a:t>
            </a:r>
            <a:r>
              <a:rPr lang="en-GB" dirty="0"/>
              <a:t>to revisit and practise the distinction between [</a:t>
            </a:r>
            <a:r>
              <a:rPr lang="en-GB" dirty="0" err="1"/>
              <a:t>ie</a:t>
            </a:r>
            <a:r>
              <a:rPr lang="en-GB" dirty="0"/>
              <a:t>] and [</a:t>
            </a:r>
            <a:r>
              <a:rPr lang="en-GB" dirty="0" err="1"/>
              <a:t>ei</a:t>
            </a:r>
            <a:r>
              <a:rPr lang="en-GB" dirty="0"/>
              <a:t>]</a:t>
            </a:r>
            <a:br>
              <a:rPr lang="en-GB" dirty="0"/>
            </a:br>
            <a:br>
              <a:rPr lang="en-GB" dirty="0"/>
            </a:br>
            <a:r>
              <a:rPr lang="en-GB" b="1" dirty="0"/>
              <a:t>Procedure:</a:t>
            </a:r>
            <a:br>
              <a:rPr lang="en-GB" dirty="0"/>
            </a:br>
            <a:r>
              <a:rPr lang="en-GB" dirty="0"/>
              <a:t>1. W</a:t>
            </a:r>
            <a:r>
              <a:rPr lang="en-GB" dirty="0">
                <a:effectLst/>
              </a:rPr>
              <a:t>rite 1-10.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a:effectLst/>
              </a:rPr>
              <a:t>Click on the number to play the sound. Note:  each word is said TWICE.  Transcribe either the whole word OR just the SSC [</a:t>
            </a:r>
            <a:r>
              <a:rPr lang="en-GB" dirty="0" err="1">
                <a:effectLst/>
              </a:rPr>
              <a:t>ei</a:t>
            </a:r>
            <a:r>
              <a:rPr lang="en-GB" dirty="0">
                <a:effectLst/>
              </a:rPr>
              <a:t>] / [</a:t>
            </a:r>
            <a:r>
              <a:rPr lang="en-GB" dirty="0" err="1">
                <a:effectLst/>
              </a:rPr>
              <a:t>ie</a:t>
            </a:r>
            <a:r>
              <a:rPr lang="en-GB" dirty="0">
                <a:effectLst/>
              </a:rPr>
              <a:t>].</a:t>
            </a:r>
            <a:endParaRPr lang="en-GB" dirty="0"/>
          </a:p>
          <a:p>
            <a:r>
              <a:rPr lang="en-GB" dirty="0"/>
              <a:t>3. Click again for </a:t>
            </a:r>
            <a:r>
              <a:rPr lang="en-GB" dirty="0">
                <a:effectLst/>
              </a:rPr>
              <a:t>spelling to appear.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effectLst/>
              </a:rPr>
              <a:t>Bist</a:t>
            </a:r>
            <a:r>
              <a:rPr lang="en-GB" dirty="0">
                <a:effectLst/>
              </a:rPr>
              <a:t> du in </a:t>
            </a:r>
            <a:r>
              <a:rPr lang="en-GB" dirty="0" err="1">
                <a:effectLst/>
              </a:rPr>
              <a:t>einer</a:t>
            </a:r>
            <a:r>
              <a:rPr lang="en-GB" dirty="0">
                <a:effectLst/>
              </a:rPr>
              <a:t> Stadt </a:t>
            </a:r>
            <a:r>
              <a:rPr lang="en-GB" dirty="0" err="1">
                <a:effectLst/>
              </a:rPr>
              <a:t>oder</a:t>
            </a:r>
            <a:r>
              <a:rPr lang="en-GB" dirty="0">
                <a:effectLst/>
              </a:rPr>
              <a:t> </a:t>
            </a:r>
            <a:r>
              <a:rPr lang="en-GB" dirty="0" err="1">
                <a:effectLst/>
              </a:rPr>
              <a:t>einem</a:t>
            </a:r>
            <a:r>
              <a:rPr lang="en-GB" dirty="0">
                <a:effectLst/>
              </a:rPr>
              <a:t> Land?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a:effectLst/>
              </a:rPr>
              <a:t>Click will reveal Stadt </a:t>
            </a:r>
            <a:r>
              <a:rPr lang="en-GB" dirty="0" err="1">
                <a:effectLst/>
              </a:rPr>
              <a:t>oder</a:t>
            </a:r>
            <a:r>
              <a:rPr lang="en-GB" dirty="0">
                <a:effectLst/>
              </a:rPr>
              <a:t> Land.</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die Schweiz</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Türkei</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Kiel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Freiburg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Italien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Liechtenstein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Österreich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Spanien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Lienz</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88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a:t>
            </a:r>
            <a:r>
              <a:rPr lang="en-GB" b="1" dirty="0"/>
              <a:t>] </a:t>
            </a:r>
            <a:r>
              <a:rPr lang="en-GB" b="0" dirty="0"/>
              <a:t>sound first, on its own. Students repeat it with you.</a:t>
            </a:r>
            <a:br>
              <a:rPr lang="en-GB" b="0" dirty="0"/>
            </a:br>
            <a:r>
              <a:rPr lang="en-GB" b="0" dirty="0"/>
              <a:t>2. Bring up the word </a:t>
            </a:r>
            <a:r>
              <a:rPr lang="en-GB" b="0" baseline="0" dirty="0">
                <a:latin typeface="+mn-lt"/>
              </a:rPr>
              <a:t>”</a:t>
            </a:r>
            <a:r>
              <a:rPr lang="en-GB" sz="1200" b="1" baseline="0" dirty="0">
                <a:solidFill>
                  <a:srgbClr val="002060"/>
                </a:solidFill>
                <a:latin typeface="+mn-lt"/>
              </a:rPr>
              <a:t>Liebe</a:t>
            </a:r>
            <a:r>
              <a:rPr lang="en-GB" sz="1200" b="0" dirty="0">
                <a:solidFill>
                  <a:schemeClr val="tx1"/>
                </a:solidFill>
                <a:latin typeface="+mn-lt"/>
              </a:rPr>
              <a:t>”</a:t>
            </a:r>
            <a:r>
              <a:rPr lang="en-GB" b="0" dirty="0">
                <a:latin typeface="+mn-lt"/>
              </a:rPr>
              <a:t> </a:t>
            </a:r>
            <a:r>
              <a:rPr lang="en-GB" b="0" dirty="0"/>
              <a:t>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fold both hands over your heart, and smile!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ie</a:t>
            </a:r>
            <a:r>
              <a:rPr lang="en-GB" b="1" dirty="0"/>
              <a:t>] </a:t>
            </a:r>
            <a:r>
              <a:rPr lang="en-GB" baseline="0" dirty="0"/>
              <a:t>sound, pronouncing </a:t>
            </a:r>
            <a:r>
              <a:rPr lang="en-GB" b="0" baseline="0" dirty="0"/>
              <a:t>”</a:t>
            </a:r>
            <a:r>
              <a:rPr lang="en-GB" b="1" baseline="0" dirty="0"/>
              <a:t>Liebe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Liebe </a:t>
            </a:r>
            <a:r>
              <a:rPr lang="en-GB" baseline="0" dirty="0"/>
              <a:t>[843]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138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266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283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1256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899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989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897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73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29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571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864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474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a:t>
            </a:r>
            <a:r>
              <a:rPr lang="en-GB" b="1" dirty="0"/>
              <a:t>] </a:t>
            </a:r>
            <a:r>
              <a:rPr lang="en-GB" b="0" dirty="0"/>
              <a:t>sound first, on its own. Students repeat it with you.</a:t>
            </a:r>
            <a:br>
              <a:rPr lang="en-GB" b="0" dirty="0"/>
            </a:br>
            <a:r>
              <a:rPr lang="en-GB" b="0" dirty="0"/>
              <a:t>2. Bring up the word </a:t>
            </a:r>
            <a:r>
              <a:rPr lang="en-GB" b="0" baseline="0" dirty="0">
                <a:latin typeface="+mn-lt"/>
              </a:rPr>
              <a:t>”</a:t>
            </a:r>
            <a:r>
              <a:rPr lang="en-GB" sz="1200" b="1" baseline="0" dirty="0">
                <a:solidFill>
                  <a:srgbClr val="002060"/>
                </a:solidFill>
                <a:latin typeface="+mn-lt"/>
              </a:rPr>
              <a:t>Liebe</a:t>
            </a:r>
            <a:r>
              <a:rPr lang="en-GB" sz="1200" b="0" dirty="0">
                <a:solidFill>
                  <a:schemeClr val="tx1"/>
                </a:solidFill>
                <a:latin typeface="+mn-lt"/>
              </a:rPr>
              <a:t>”</a:t>
            </a:r>
            <a:r>
              <a:rPr lang="en-GB" b="0" dirty="0">
                <a:latin typeface="+mn-lt"/>
              </a:rPr>
              <a:t> on its own, say</a:t>
            </a:r>
            <a:r>
              <a:rPr lang="en-GB" b="0" baseline="0" dirty="0">
                <a:latin typeface="+mn-lt"/>
              </a:rPr>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mn-lt"/>
              </a:rPr>
              <a:t>3. </a:t>
            </a:r>
            <a:r>
              <a:rPr lang="en-GB" dirty="0">
                <a:latin typeface="+mn-lt"/>
              </a:rPr>
              <a:t>A</a:t>
            </a:r>
            <a:r>
              <a:rPr lang="en-GB" baseline="0" dirty="0">
                <a:latin typeface="+mn-lt"/>
              </a:rPr>
              <a:t> possible gesture for this would </a:t>
            </a:r>
            <a:r>
              <a:rPr lang="en-GB" baseline="0" dirty="0"/>
              <a:t>be to fold both hands over your heart, and smile!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ie</a:t>
            </a:r>
            <a:r>
              <a:rPr lang="en-GB" b="1" dirty="0"/>
              <a:t>] </a:t>
            </a:r>
            <a:r>
              <a:rPr lang="en-GB" baseline="0" dirty="0"/>
              <a:t>sound, pronouncing </a:t>
            </a:r>
            <a:r>
              <a:rPr lang="en-GB" b="0" baseline="0" dirty="0"/>
              <a:t>”</a:t>
            </a:r>
            <a:r>
              <a:rPr lang="en-GB" b="1" baseline="0" dirty="0"/>
              <a:t>Liebe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Liebe </a:t>
            </a:r>
            <a:r>
              <a:rPr lang="en-GB" baseline="0" dirty="0"/>
              <a:t>[843]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201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325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0107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ie</a:t>
            </a:r>
            <a:r>
              <a:rPr lang="en-GB" b="1" baseline="0" dirty="0"/>
              <a:t>] </a:t>
            </a:r>
            <a:r>
              <a:rPr lang="en-GB" baseline="0" dirty="0"/>
              <a:t>and then the </a:t>
            </a:r>
            <a:r>
              <a:rPr lang="en-GB" b="1" baseline="0" dirty="0"/>
              <a:t>source</a:t>
            </a:r>
            <a:r>
              <a:rPr lang="en-GB" baseline="0" dirty="0"/>
              <a:t> word again ‘</a:t>
            </a:r>
            <a:r>
              <a:rPr lang="en-GB" b="1" baseline="0" dirty="0"/>
              <a:t>Liebe</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Liebe </a:t>
            </a:r>
            <a:r>
              <a:rPr lang="en-GB" baseline="0" dirty="0"/>
              <a:t>[843]; </a:t>
            </a:r>
            <a:r>
              <a:rPr lang="en-GB" b="1" baseline="0" dirty="0" err="1"/>
              <a:t>ziehen</a:t>
            </a:r>
            <a:r>
              <a:rPr lang="en-GB" b="0" baseline="0" dirty="0"/>
              <a:t>[266]</a:t>
            </a:r>
            <a:r>
              <a:rPr lang="en-GB" baseline="0" dirty="0"/>
              <a:t> </a:t>
            </a:r>
            <a:r>
              <a:rPr lang="en-GB" b="1" baseline="0" dirty="0" err="1"/>
              <a:t>sie</a:t>
            </a:r>
            <a:r>
              <a:rPr lang="en-GB" baseline="0" dirty="0"/>
              <a:t> [10]; </a:t>
            </a:r>
            <a:r>
              <a:rPr lang="en-GB" b="1" baseline="0" dirty="0" err="1"/>
              <a:t>tief</a:t>
            </a:r>
            <a:r>
              <a:rPr lang="en-GB" b="1" baseline="0" dirty="0"/>
              <a:t> </a:t>
            </a:r>
            <a:r>
              <a:rPr lang="en-GB" baseline="0" dirty="0"/>
              <a:t>[506]; </a:t>
            </a:r>
            <a:r>
              <a:rPr lang="en-GB" b="1" baseline="0" dirty="0" err="1"/>
              <a:t>liegen</a:t>
            </a:r>
            <a:r>
              <a:rPr lang="en-GB" b="1" baseline="0" dirty="0"/>
              <a:t> </a:t>
            </a:r>
            <a:r>
              <a:rPr lang="en-GB" baseline="0" dirty="0"/>
              <a:t>[118]; </a:t>
            </a:r>
            <a:r>
              <a:rPr lang="en-GB" b="1" baseline="0" dirty="0"/>
              <a:t>Brief </a:t>
            </a:r>
            <a:r>
              <a:rPr lang="en-GB" baseline="0" dirty="0"/>
              <a:t>[813].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43</a:t>
            </a:fld>
            <a:endParaRPr lang="en-GB"/>
          </a:p>
        </p:txBody>
      </p:sp>
    </p:spTree>
    <p:extLst>
      <p:ext uri="{BB962C8B-B14F-4D97-AF65-F5344CB8AC3E}">
        <p14:creationId xmlns:p14="http://schemas.microsoft.com/office/powerpoint/2010/main" val="35964844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44</a:t>
            </a:fld>
            <a:endParaRPr lang="en-GB"/>
          </a:p>
        </p:txBody>
      </p:sp>
    </p:spTree>
    <p:extLst>
      <p:ext uri="{BB962C8B-B14F-4D97-AF65-F5344CB8AC3E}">
        <p14:creationId xmlns:p14="http://schemas.microsoft.com/office/powerpoint/2010/main" val="3610367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993598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two slides)</a:t>
            </a:r>
            <a:endParaRPr lang="en-US" b="1" dirty="0"/>
          </a:p>
          <a:p>
            <a:endParaRPr lang="en-US" b="1" dirty="0"/>
          </a:p>
          <a:p>
            <a:r>
              <a:rPr lang="en-US" b="1" dirty="0"/>
              <a:t>Aim: </a:t>
            </a:r>
            <a:r>
              <a:rPr lang="en-US" b="0" dirty="0"/>
              <a:t>Aural differentiation between SSC [</a:t>
            </a:r>
            <a:r>
              <a:rPr lang="en-US" b="0" dirty="0" err="1"/>
              <a:t>ie</a:t>
            </a:r>
            <a:r>
              <a:rPr lang="en-US" b="0" dirty="0"/>
              <a:t>] and short [</a:t>
            </a:r>
            <a:r>
              <a:rPr lang="en-US" b="0" dirty="0" err="1"/>
              <a:t>i</a:t>
            </a:r>
            <a:r>
              <a:rPr lang="en-US" b="0" dirty="0"/>
              <a:t>] in minimal pairs. </a:t>
            </a:r>
            <a:br>
              <a:rPr lang="en-US" b="0" dirty="0"/>
            </a:br>
            <a:endParaRPr lang="en-US" b="1" dirty="0"/>
          </a:p>
          <a:p>
            <a:r>
              <a:rPr lang="en-US" b="1" dirty="0"/>
              <a:t>Procedure:</a:t>
            </a:r>
          </a:p>
          <a:p>
            <a:r>
              <a:rPr lang="en-US" b="0" dirty="0"/>
              <a:t>1. Click</a:t>
            </a:r>
            <a:r>
              <a:rPr lang="en-US" b="0" baseline="0" dirty="0"/>
              <a:t> the numbers to play the audio.</a:t>
            </a:r>
            <a:endParaRPr lang="en-US" b="0" dirty="0"/>
          </a:p>
          <a:p>
            <a:r>
              <a:rPr lang="en-US" b="0" dirty="0"/>
              <a:t>2. Students write 1-8 and decide which word contains [</a:t>
            </a:r>
            <a:r>
              <a:rPr lang="en-US" b="0" dirty="0" err="1"/>
              <a:t>ie</a:t>
            </a:r>
            <a:r>
              <a:rPr lang="en-US" b="0" dirty="0"/>
              <a:t>],</a:t>
            </a:r>
            <a:r>
              <a:rPr lang="en-US" b="0" baseline="0" dirty="0"/>
              <a:t> and write down a) or b).  If they wish, they can write down both words in full.</a:t>
            </a:r>
            <a:endParaRPr lang="en-US" b="0" dirty="0"/>
          </a:p>
          <a:p>
            <a:r>
              <a:rPr lang="en-US" b="0" dirty="0"/>
              <a:t>3. Click to reveal the answers. </a:t>
            </a:r>
          </a:p>
          <a:p>
            <a:r>
              <a:rPr lang="en-US" b="0" dirty="0"/>
              <a:t>4. Students sound out the pairs of words.</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 bitten b) </a:t>
            </a:r>
            <a:r>
              <a:rPr lang="en-GB" sz="1200" b="0" i="0" u="none" strike="noStrike" kern="1200" dirty="0" err="1">
                <a:solidFill>
                  <a:schemeClr val="tx1"/>
                </a:solidFill>
                <a:effectLst/>
                <a:latin typeface="+mn-lt"/>
                <a:ea typeface="+mn-ea"/>
                <a:cs typeface="+mn-cs"/>
              </a:rPr>
              <a:t>bieten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 </a:t>
            </a:r>
            <a:r>
              <a:rPr lang="en-GB" sz="1200" b="0" i="0" u="none" strike="noStrike" kern="1200" dirty="0" err="1">
                <a:solidFill>
                  <a:schemeClr val="tx1"/>
                </a:solidFill>
                <a:effectLst/>
                <a:latin typeface="+mn-lt"/>
                <a:ea typeface="+mn-ea"/>
                <a:cs typeface="+mn-cs"/>
              </a:rPr>
              <a:t>schief</a:t>
            </a:r>
            <a:r>
              <a:rPr lang="en-GB" sz="1200" b="0" i="0" u="none" strike="noStrike" kern="1200" dirty="0">
                <a:solidFill>
                  <a:schemeClr val="tx1"/>
                </a:solidFill>
                <a:effectLst/>
                <a:latin typeface="+mn-lt"/>
                <a:ea typeface="+mn-ea"/>
                <a:cs typeface="+mn-cs"/>
              </a:rPr>
              <a:t>  b) Schiff</a:t>
            </a:r>
          </a:p>
          <a:p>
            <a:pPr rtl="0" eaLnBrk="1" fontAlgn="ctr" latinLnBrk="0" hangingPunct="1"/>
            <a:r>
              <a:rPr lang="en-GB" sz="1200" b="0" i="0" u="none" strike="noStrike" kern="1200" dirty="0">
                <a:solidFill>
                  <a:schemeClr val="tx1"/>
                </a:solidFill>
                <a:effectLst/>
                <a:latin typeface="+mn-lt"/>
                <a:ea typeface="+mn-ea"/>
                <a:cs typeface="+mn-cs"/>
              </a:rPr>
              <a:t>3. a) </a:t>
            </a:r>
            <a:r>
              <a:rPr lang="en-GB" sz="1200" b="0" i="0" u="none" strike="noStrike" kern="1200" dirty="0" err="1">
                <a:solidFill>
                  <a:schemeClr val="tx1"/>
                </a:solidFill>
                <a:effectLst/>
                <a:latin typeface="+mn-lt"/>
                <a:ea typeface="+mn-ea"/>
                <a:cs typeface="+mn-cs"/>
              </a:rPr>
              <a:t>Miete</a:t>
            </a:r>
            <a:r>
              <a:rPr lang="en-GB" sz="1200" b="0" i="0" u="none" strike="noStrike" kern="1200" dirty="0">
                <a:solidFill>
                  <a:schemeClr val="tx1"/>
                </a:solidFill>
                <a:effectLst/>
                <a:latin typeface="+mn-lt"/>
                <a:ea typeface="+mn-ea"/>
                <a:cs typeface="+mn-cs"/>
              </a:rPr>
              <a:t>  b) Mitte</a:t>
            </a:r>
          </a:p>
          <a:p>
            <a:pPr rtl="0" eaLnBrk="1" fontAlgn="ctr" latinLnBrk="0" hangingPunct="1"/>
            <a:r>
              <a:rPr lang="en-GB" sz="1200" b="0" i="0" u="none" strike="noStrike" kern="1200" dirty="0">
                <a:solidFill>
                  <a:schemeClr val="tx1"/>
                </a:solidFill>
                <a:effectLst/>
                <a:latin typeface="+mn-lt"/>
                <a:ea typeface="+mn-ea"/>
                <a:cs typeface="+mn-cs"/>
              </a:rPr>
              <a:t>4. a) </a:t>
            </a:r>
            <a:r>
              <a:rPr lang="en-GB" sz="1200" b="0" i="0" u="none" strike="noStrike" kern="1200" dirty="0" err="1">
                <a:solidFill>
                  <a:schemeClr val="tx1"/>
                </a:solidFill>
                <a:effectLst/>
                <a:latin typeface="+mn-lt"/>
                <a:ea typeface="+mn-ea"/>
                <a:cs typeface="+mn-cs"/>
              </a:rPr>
              <a:t>Stille</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Stiele</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bitten [491] </a:t>
            </a:r>
            <a:r>
              <a:rPr lang="en-GB" baseline="0" dirty="0" err="1"/>
              <a:t>bieten</a:t>
            </a:r>
            <a:r>
              <a:rPr lang="en-GB" baseline="0" dirty="0"/>
              <a:t> [531] </a:t>
            </a:r>
            <a:r>
              <a:rPr lang="en-GB" baseline="0" dirty="0" err="1"/>
              <a:t>schief</a:t>
            </a:r>
            <a:r>
              <a:rPr lang="en-GB" baseline="0" dirty="0"/>
              <a:t> [3021] Schiff [1176] </a:t>
            </a:r>
            <a:r>
              <a:rPr lang="en-GB" baseline="0" dirty="0" err="1"/>
              <a:t>Miete</a:t>
            </a:r>
            <a:r>
              <a:rPr lang="en-GB" baseline="0" dirty="0"/>
              <a:t> [3488] </a:t>
            </a:r>
            <a:r>
              <a:rPr lang="en-GB" baseline="0" dirty="0" err="1"/>
              <a:t>Mitte</a:t>
            </a:r>
            <a:r>
              <a:rPr lang="en-GB" baseline="0" dirty="0"/>
              <a:t> [711] </a:t>
            </a:r>
            <a:r>
              <a:rPr lang="en-GB" baseline="0" dirty="0" err="1"/>
              <a:t>Stille</a:t>
            </a:r>
            <a:r>
              <a:rPr lang="en-GB" baseline="0" dirty="0"/>
              <a:t> [2753] </a:t>
            </a:r>
            <a:r>
              <a:rPr lang="en-GB" baseline="0" dirty="0" err="1"/>
              <a:t>Stiele</a:t>
            </a:r>
            <a:r>
              <a:rPr lang="en-GB" baseline="0" dirty="0"/>
              <a:t> [&gt;5000]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46</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NB: No 7 audio is currently wrong – we are changing to match the transcript below!</a:t>
            </a:r>
            <a:br>
              <a:rPr lang="en-US" b="1" dirty="0"/>
            </a:br>
            <a:endParaRPr lang="en-US" b="1" dirty="0"/>
          </a:p>
          <a:p>
            <a:r>
              <a:rPr lang="en-US" b="1" dirty="0"/>
              <a:t>This is the continuation of the activity on the previous slide but note that students now listen out for the short [</a:t>
            </a:r>
            <a:r>
              <a:rPr lang="en-US" b="1" dirty="0" err="1"/>
              <a:t>i</a:t>
            </a:r>
            <a:r>
              <a:rPr lang="en-US" b="1" dirty="0"/>
              <a:t>].</a:t>
            </a:r>
            <a:endParaRPr lang="en-US" b="0" dirty="0"/>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5. a) </a:t>
            </a:r>
            <a:r>
              <a:rPr lang="en-GB" sz="1200" b="0" i="0" u="none" strike="noStrike" kern="1200" dirty="0" err="1">
                <a:solidFill>
                  <a:schemeClr val="tx1"/>
                </a:solidFill>
                <a:effectLst/>
                <a:latin typeface="+mn-lt"/>
                <a:ea typeface="+mn-ea"/>
                <a:cs typeface="+mn-cs"/>
              </a:rPr>
              <a:t>Risse</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Riese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6. a) </a:t>
            </a:r>
            <a:r>
              <a:rPr lang="en-GB" sz="1200" b="0" i="0" u="none" strike="noStrike" kern="1200" dirty="0" err="1">
                <a:solidFill>
                  <a:schemeClr val="tx1"/>
                </a:solidFill>
                <a:effectLst/>
                <a:latin typeface="+mn-lt"/>
                <a:ea typeface="+mn-ea"/>
                <a:cs typeface="+mn-cs"/>
              </a:rPr>
              <a:t>sitzen</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siezen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7. a) </a:t>
            </a:r>
            <a:r>
              <a:rPr lang="en-GB" sz="1200" b="0" i="0" u="none" strike="noStrike" kern="1200" dirty="0" err="1">
                <a:solidFill>
                  <a:schemeClr val="tx1"/>
                </a:solidFill>
                <a:effectLst/>
                <a:latin typeface="+mn-lt"/>
                <a:ea typeface="+mn-ea"/>
                <a:cs typeface="+mn-cs"/>
              </a:rPr>
              <a:t>binnen</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Bienen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 </a:t>
            </a:r>
            <a:r>
              <a:rPr lang="en-GB" sz="1200" b="0" i="0" u="none" strike="noStrike" kern="1200" dirty="0" err="1">
                <a:solidFill>
                  <a:schemeClr val="tx1"/>
                </a:solidFill>
                <a:effectLst/>
                <a:latin typeface="+mn-lt"/>
                <a:ea typeface="+mn-ea"/>
                <a:cs typeface="+mn-cs"/>
              </a:rPr>
              <a:t>Diele</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Dille</a:t>
            </a:r>
            <a:br>
              <a:rPr lang="en-GB" dirty="0"/>
            </a:br>
            <a:br>
              <a:rPr lang="en-GB" dirty="0"/>
            </a:br>
            <a:r>
              <a:rPr lang="en-GB" b="1" baseline="0" dirty="0"/>
              <a:t>Word frequency (1 is the most frequent word in German): </a:t>
            </a:r>
            <a:br>
              <a:rPr lang="en-GB" baseline="0" dirty="0"/>
            </a:br>
            <a:r>
              <a:rPr lang="en-GB" baseline="0" dirty="0" err="1"/>
              <a:t>Riss</a:t>
            </a:r>
            <a:r>
              <a:rPr lang="en-GB" baseline="0" dirty="0"/>
              <a:t> [&gt;5000] </a:t>
            </a:r>
            <a:r>
              <a:rPr lang="en-GB" baseline="0" dirty="0" err="1"/>
              <a:t>Riese</a:t>
            </a:r>
            <a:r>
              <a:rPr lang="en-GB" baseline="0" dirty="0"/>
              <a:t> [4585] </a:t>
            </a:r>
            <a:r>
              <a:rPr lang="en-GB" baseline="0" dirty="0" err="1"/>
              <a:t>sitzen</a:t>
            </a:r>
            <a:r>
              <a:rPr lang="en-GB" baseline="0" dirty="0"/>
              <a:t> [231] </a:t>
            </a:r>
            <a:r>
              <a:rPr lang="en-GB" baseline="0" dirty="0" err="1"/>
              <a:t>siezen</a:t>
            </a:r>
            <a:r>
              <a:rPr lang="en-GB" baseline="0" dirty="0"/>
              <a:t> [&gt;50000] </a:t>
            </a:r>
            <a:r>
              <a:rPr lang="en-GB" baseline="0" dirty="0" err="1"/>
              <a:t>binnen</a:t>
            </a:r>
            <a:r>
              <a:rPr lang="en-GB" baseline="0" dirty="0"/>
              <a:t> [&gt;4171] </a:t>
            </a:r>
            <a:r>
              <a:rPr lang="en-GB" baseline="0" dirty="0" err="1"/>
              <a:t>Biene</a:t>
            </a:r>
            <a:r>
              <a:rPr lang="en-GB" baseline="0" dirty="0"/>
              <a:t> [&gt;5000] </a:t>
            </a:r>
            <a:r>
              <a:rPr lang="en-GB" baseline="0" dirty="0" err="1"/>
              <a:t>Diele</a:t>
            </a:r>
            <a:r>
              <a:rPr lang="en-GB" baseline="0" dirty="0"/>
              <a:t> [&gt;5000] </a:t>
            </a:r>
            <a:r>
              <a:rPr lang="en-GB" baseline="0" dirty="0" err="1"/>
              <a:t>Dille</a:t>
            </a:r>
            <a:r>
              <a:rPr lang="en-GB" baseline="0" dirty="0"/>
              <a:t> [&gt;5000]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47</a:t>
            </a:fld>
            <a:endParaRPr lang="en-GB"/>
          </a:p>
        </p:txBody>
      </p:sp>
    </p:spTree>
    <p:extLst>
      <p:ext uri="{BB962C8B-B14F-4D97-AF65-F5344CB8AC3E}">
        <p14:creationId xmlns:p14="http://schemas.microsoft.com/office/powerpoint/2010/main" val="21446443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1361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Aim: </a:t>
            </a:r>
            <a:r>
              <a:rPr lang="en-GB" b="0" baseline="0" dirty="0">
                <a:latin typeface="+mn-lt"/>
              </a:rPr>
              <a:t>To introduce/consolidate SSC </a:t>
            </a:r>
            <a:r>
              <a:rPr lang="en-GB" b="1" baseline="0" dirty="0">
                <a:latin typeface="+mn-lt"/>
              </a:rPr>
              <a:t>[</a:t>
            </a:r>
            <a:r>
              <a:rPr lang="en-GB" b="1" baseline="0" dirty="0" err="1">
                <a:latin typeface="+mn-lt"/>
              </a:rPr>
              <a:t>ie</a:t>
            </a:r>
            <a:r>
              <a:rPr lang="en-GB" b="1" baseline="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Procedure:</a:t>
            </a:r>
            <a:br>
              <a:rPr lang="en-GB" b="0" dirty="0">
                <a:latin typeface="+mn-lt"/>
              </a:rPr>
            </a:br>
            <a:r>
              <a:rPr lang="en-GB" b="0" dirty="0">
                <a:latin typeface="+mn-lt"/>
              </a:rPr>
              <a:t>1. Present the letter(s) and say the </a:t>
            </a:r>
            <a:r>
              <a:rPr lang="en-GB" b="1" dirty="0">
                <a:latin typeface="+mn-lt"/>
              </a:rPr>
              <a:t>[</a:t>
            </a:r>
            <a:r>
              <a:rPr lang="en-GB" b="1" dirty="0" err="1">
                <a:latin typeface="+mn-lt"/>
              </a:rPr>
              <a:t>ie</a:t>
            </a:r>
            <a:r>
              <a:rPr lang="en-GB" b="1" dirty="0">
                <a:latin typeface="+mn-lt"/>
              </a:rPr>
              <a:t>] </a:t>
            </a:r>
            <a:r>
              <a:rPr lang="en-GB" b="0" dirty="0">
                <a:latin typeface="+mn-lt"/>
              </a:rPr>
              <a:t>sound first, on its own. Students repeat it with you.</a:t>
            </a:r>
            <a:br>
              <a:rPr lang="en-GB" b="0" dirty="0">
                <a:latin typeface="+mn-lt"/>
              </a:rPr>
            </a:br>
            <a:r>
              <a:rPr lang="en-GB" b="0" dirty="0">
                <a:latin typeface="+mn-lt"/>
              </a:rPr>
              <a:t>2. Bring up the word </a:t>
            </a:r>
            <a:r>
              <a:rPr lang="en-GB" b="0" baseline="0" dirty="0">
                <a:latin typeface="+mn-lt"/>
              </a:rPr>
              <a:t>”</a:t>
            </a:r>
            <a:r>
              <a:rPr lang="en-GB" sz="1200" b="1" baseline="0" dirty="0">
                <a:solidFill>
                  <a:srgbClr val="002060"/>
                </a:solidFill>
                <a:latin typeface="+mn-lt"/>
              </a:rPr>
              <a:t>Liebe</a:t>
            </a:r>
            <a:r>
              <a:rPr lang="en-GB" sz="1200" b="0" dirty="0">
                <a:solidFill>
                  <a:schemeClr val="tx1"/>
                </a:solidFill>
                <a:latin typeface="+mn-lt"/>
              </a:rPr>
              <a:t>”</a:t>
            </a:r>
            <a:r>
              <a:rPr lang="en-GB" b="0" dirty="0">
                <a:latin typeface="+mn-lt"/>
              </a:rPr>
              <a:t> on its own, say</a:t>
            </a:r>
            <a:r>
              <a:rPr lang="en-GB" b="0" baseline="0" dirty="0">
                <a:latin typeface="+mn-lt"/>
              </a:rPr>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mn-lt"/>
              </a:rPr>
              <a:t>3. </a:t>
            </a:r>
            <a:r>
              <a:rPr lang="en-GB" dirty="0">
                <a:latin typeface="+mn-lt"/>
              </a:rPr>
              <a:t>A</a:t>
            </a:r>
            <a:r>
              <a:rPr lang="en-GB" baseline="0" dirty="0">
                <a:latin typeface="+mn-lt"/>
              </a:rPr>
              <a:t> possible gesture for this would be to fold both hands over your heart, and smile!</a:t>
            </a:r>
            <a:endParaRPr lang="en-GB"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latin typeface="+mn-lt"/>
              </a:rPr>
              <a:t>4. Roll back the animations and work through 1-3 again, but this time, dropping your voice completely to listen carefully to the students saying the </a:t>
            </a:r>
            <a:r>
              <a:rPr lang="en-GB" b="1" dirty="0">
                <a:latin typeface="+mn-lt"/>
              </a:rPr>
              <a:t>[</a:t>
            </a:r>
            <a:r>
              <a:rPr lang="en-GB" b="1" dirty="0" err="1">
                <a:latin typeface="+mn-lt"/>
              </a:rPr>
              <a:t>ie</a:t>
            </a:r>
            <a:r>
              <a:rPr lang="en-GB" b="1" dirty="0">
                <a:latin typeface="+mn-lt"/>
              </a:rPr>
              <a:t>] </a:t>
            </a:r>
            <a:r>
              <a:rPr lang="en-GB" baseline="0" dirty="0">
                <a:latin typeface="+mn-lt"/>
              </a:rPr>
              <a:t>sound, pronouncing </a:t>
            </a:r>
            <a:r>
              <a:rPr lang="en-GB" b="0" baseline="0" dirty="0">
                <a:latin typeface="+mn-lt"/>
              </a:rPr>
              <a:t>”</a:t>
            </a:r>
            <a:r>
              <a:rPr lang="en-GB" b="1" baseline="0" dirty="0">
                <a:latin typeface="+mn-lt"/>
              </a:rPr>
              <a:t>Liebe</a:t>
            </a:r>
            <a:r>
              <a:rPr lang="en-GB" sz="1200" b="0" dirty="0">
                <a:solidFill>
                  <a:schemeClr val="tx1"/>
                </a:solidFill>
                <a:latin typeface="+mn-lt"/>
              </a:rPr>
              <a:t>”</a:t>
            </a:r>
            <a:r>
              <a:rPr lang="en-GB" sz="1200" b="0" baseline="0" dirty="0">
                <a:solidFill>
                  <a:schemeClr val="tx1"/>
                </a:solidFill>
                <a:latin typeface="+mn-lt"/>
              </a:rPr>
              <a:t> </a:t>
            </a:r>
            <a:r>
              <a:rPr lang="en-GB" baseline="0" dirty="0">
                <a:latin typeface="+mn-lt"/>
              </a:rPr>
              <a:t>and, if using, doing the gesture.</a:t>
            </a:r>
            <a:br>
              <a:rPr lang="en-GB" baseline="0" dirty="0">
                <a:latin typeface="+mn-lt"/>
              </a:rPr>
            </a:br>
            <a:br>
              <a:rPr lang="en-GB" baseline="0" dirty="0">
                <a:latin typeface="+mn-lt"/>
              </a:rPr>
            </a:br>
            <a:r>
              <a:rPr lang="en-GB" b="1" baseline="0" dirty="0">
                <a:latin typeface="+mn-lt"/>
              </a:rPr>
              <a:t>Word frequency (1 is the most frequent word in German): </a:t>
            </a:r>
            <a:br>
              <a:rPr lang="en-GB" baseline="0" dirty="0">
                <a:latin typeface="+mn-lt"/>
              </a:rPr>
            </a:br>
            <a:r>
              <a:rPr lang="en-GB" b="1" baseline="0" dirty="0">
                <a:latin typeface="+mn-lt"/>
              </a:rPr>
              <a:t>Liebe </a:t>
            </a:r>
            <a:r>
              <a:rPr lang="en-GB" baseline="0" dirty="0">
                <a:latin typeface="+mn-lt"/>
              </a:rPr>
              <a:t>[843]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latin typeface="+mn-lt"/>
              </a:rPr>
              <a:t>Source:  Jones, R.L. &amp; </a:t>
            </a:r>
            <a:r>
              <a:rPr lang="en-GB" i="1" dirty="0" err="1">
                <a:latin typeface="+mn-lt"/>
              </a:rPr>
              <a:t>Tschirner</a:t>
            </a:r>
            <a:r>
              <a:rPr lang="en-GB" i="1" dirty="0">
                <a:latin typeface="+mn-lt"/>
              </a:rPr>
              <a:t>, E. (2006). A frequency dictionary of German: core vocabulary for learners. Routledge</a:t>
            </a:r>
          </a:p>
          <a:p>
            <a:endParaRPr lang="en-GB"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926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2211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8667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8608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ie</a:t>
            </a:r>
            <a:r>
              <a:rPr lang="en-GB" b="1" baseline="0" dirty="0"/>
              <a:t>] </a:t>
            </a:r>
            <a:r>
              <a:rPr lang="en-GB" baseline="0" dirty="0"/>
              <a:t>and then the </a:t>
            </a:r>
            <a:r>
              <a:rPr lang="en-GB" b="1" baseline="0" dirty="0"/>
              <a:t>source</a:t>
            </a:r>
            <a:r>
              <a:rPr lang="en-GB" baseline="0" dirty="0"/>
              <a:t> word again ‘</a:t>
            </a:r>
            <a:r>
              <a:rPr lang="en-GB" b="1" baseline="0" dirty="0"/>
              <a:t>Liebe</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Liebe </a:t>
            </a:r>
            <a:r>
              <a:rPr lang="en-GB" baseline="0" dirty="0"/>
              <a:t>[843]; </a:t>
            </a:r>
            <a:r>
              <a:rPr lang="en-GB" b="1" baseline="0" dirty="0" err="1"/>
              <a:t>ziehen</a:t>
            </a:r>
            <a:r>
              <a:rPr lang="en-GB" b="0" baseline="0" dirty="0"/>
              <a:t>[266]</a:t>
            </a:r>
            <a:r>
              <a:rPr lang="en-GB" baseline="0" dirty="0"/>
              <a:t> </a:t>
            </a:r>
            <a:r>
              <a:rPr lang="en-GB" b="1" baseline="0" dirty="0" err="1"/>
              <a:t>sie</a:t>
            </a:r>
            <a:r>
              <a:rPr lang="en-GB" baseline="0" dirty="0"/>
              <a:t> [10]; </a:t>
            </a:r>
            <a:r>
              <a:rPr lang="en-GB" b="1" baseline="0" dirty="0" err="1"/>
              <a:t>tief</a:t>
            </a:r>
            <a:r>
              <a:rPr lang="en-GB" b="1" baseline="0" dirty="0"/>
              <a:t> </a:t>
            </a:r>
            <a:r>
              <a:rPr lang="en-GB" baseline="0" dirty="0"/>
              <a:t>[506]; </a:t>
            </a:r>
            <a:r>
              <a:rPr lang="en-GB" b="1" baseline="0" dirty="0" err="1"/>
              <a:t>liegen</a:t>
            </a:r>
            <a:r>
              <a:rPr lang="en-GB" b="1" baseline="0" dirty="0"/>
              <a:t> </a:t>
            </a:r>
            <a:r>
              <a:rPr lang="en-GB" baseline="0" dirty="0"/>
              <a:t>[118]; </a:t>
            </a:r>
            <a:r>
              <a:rPr lang="en-GB" b="1" baseline="0" dirty="0"/>
              <a:t>Brief </a:t>
            </a:r>
            <a:r>
              <a:rPr lang="en-GB" baseline="0" dirty="0"/>
              <a:t>[813].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52</a:t>
            </a:fld>
            <a:endParaRPr lang="en-GB"/>
          </a:p>
        </p:txBody>
      </p:sp>
    </p:spTree>
    <p:extLst>
      <p:ext uri="{BB962C8B-B14F-4D97-AF65-F5344CB8AC3E}">
        <p14:creationId xmlns:p14="http://schemas.microsoft.com/office/powerpoint/2010/main" val="24651783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53</a:t>
            </a:fld>
            <a:endParaRPr lang="en-GB"/>
          </a:p>
        </p:txBody>
      </p:sp>
    </p:spTree>
    <p:extLst>
      <p:ext uri="{BB962C8B-B14F-4D97-AF65-F5344CB8AC3E}">
        <p14:creationId xmlns:p14="http://schemas.microsoft.com/office/powerpoint/2010/main" val="1715052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21338561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5 seconds</a:t>
            </a:r>
            <a:br>
              <a:rPr lang="en-GB" dirty="0"/>
            </a:br>
            <a:br>
              <a:rPr lang="en-GB" b="1" dirty="0"/>
            </a:br>
            <a:r>
              <a:rPr lang="en-GB" b="1" dirty="0"/>
              <a:t>Aim: </a:t>
            </a:r>
            <a:r>
              <a:rPr lang="en-GB" b="0" baseline="0" dirty="0"/>
              <a:t>To recap the two source words before the listening task on the next slide.</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3736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1" baseline="0" dirty="0"/>
              <a:t>3 minutes</a:t>
            </a:r>
            <a:br>
              <a:rPr lang="en-GB" dirty="0"/>
            </a:br>
            <a:br>
              <a:rPr lang="en-GB" b="1" dirty="0"/>
            </a:br>
            <a:r>
              <a:rPr lang="en-US" b="1" dirty="0"/>
              <a:t>Aim:</a:t>
            </a:r>
            <a:r>
              <a:rPr lang="en-US" b="1" baseline="0" dirty="0"/>
              <a:t> </a:t>
            </a:r>
            <a:r>
              <a:rPr lang="en-US" b="0" dirty="0"/>
              <a:t>To </a:t>
            </a:r>
            <a:r>
              <a:rPr lang="en-US" b="0" dirty="0" err="1"/>
              <a:t>practise</a:t>
            </a:r>
            <a:r>
              <a:rPr lang="en-US" b="0" baseline="0" dirty="0"/>
              <a:t> recognition of minimal pairs with SSC [</a:t>
            </a:r>
            <a:r>
              <a:rPr lang="en-US" b="0" baseline="0" dirty="0" err="1"/>
              <a:t>ei</a:t>
            </a:r>
            <a:r>
              <a:rPr lang="en-US" b="0" baseline="0" dirty="0"/>
              <a:t>] and [</a:t>
            </a:r>
            <a:r>
              <a:rPr lang="en-US" b="0" baseline="0" dirty="0" err="1"/>
              <a:t>ie</a:t>
            </a:r>
            <a:r>
              <a:rPr lang="en-US" b="0" baseline="0" dirty="0"/>
              <a:t>]</a:t>
            </a:r>
            <a:endParaRPr lang="en-US" b="0" dirty="0"/>
          </a:p>
          <a:p>
            <a:endParaRPr lang="en-US" b="1" dirty="0"/>
          </a:p>
          <a:p>
            <a:r>
              <a:rPr lang="en-US" b="1" dirty="0"/>
              <a:t>Procedure:</a:t>
            </a:r>
          </a:p>
          <a:p>
            <a:r>
              <a:rPr lang="en-US" b="0" dirty="0"/>
              <a:t>1. Click on a number to hear a recording. Students listen and </a:t>
            </a:r>
            <a:r>
              <a:rPr lang="en-US" b="0" baseline="0" dirty="0"/>
              <a:t>follow the correct pathway, taking the left- or right-hand branch in each case according to which SSC they hear, [</a:t>
            </a:r>
            <a:r>
              <a:rPr lang="en-US" b="0" baseline="0" dirty="0" err="1"/>
              <a:t>ei</a:t>
            </a:r>
            <a:r>
              <a:rPr lang="en-US" b="0" baseline="0" dirty="0"/>
              <a:t>] or [</a:t>
            </a:r>
            <a:r>
              <a:rPr lang="en-US" b="0" baseline="0" dirty="0" err="1"/>
              <a:t>ie</a:t>
            </a:r>
            <a:r>
              <a:rPr lang="en-US" b="0" baseline="0" dirty="0"/>
              <a:t>].</a:t>
            </a:r>
            <a:endParaRPr lang="en-US" b="0" dirty="0"/>
          </a:p>
          <a:p>
            <a:r>
              <a:rPr lang="en-US" b="0" dirty="0"/>
              <a:t>2. The answers</a:t>
            </a:r>
            <a:r>
              <a:rPr lang="en-US" b="0" baseline="0" dirty="0"/>
              <a:t> are animated and appear on clicks.</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b="0" dirty="0" err="1"/>
              <a:t>Biene</a:t>
            </a:r>
            <a:r>
              <a:rPr lang="en-GB" b="0" dirty="0"/>
              <a:t>, Weise, </a:t>
            </a:r>
            <a:r>
              <a:rPr lang="en-GB" b="0" dirty="0" err="1"/>
              <a:t>hieß</a:t>
            </a:r>
            <a:br>
              <a:rPr lang="en-GB" b="0" dirty="0"/>
            </a:br>
            <a:r>
              <a:rPr lang="en-GB" b="0" dirty="0"/>
              <a:t>2. </a:t>
            </a:r>
            <a:r>
              <a:rPr lang="en-GB" b="0" dirty="0" err="1"/>
              <a:t>Beine</a:t>
            </a:r>
            <a:r>
              <a:rPr lang="en-GB" b="0" dirty="0"/>
              <a:t>, Wein, </a:t>
            </a:r>
            <a:r>
              <a:rPr lang="en-GB" b="0" dirty="0" err="1"/>
              <a:t>schien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GB" b="0" dirty="0" err="1"/>
              <a:t>Beine</a:t>
            </a:r>
            <a:r>
              <a:rPr lang="en-GB" b="0" dirty="0"/>
              <a:t>, Wien, </a:t>
            </a:r>
            <a:r>
              <a:rPr lang="en-GB" b="0" dirty="0" err="1"/>
              <a:t>reif</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a:t>
            </a:r>
            <a:r>
              <a:rPr lang="en-GB" b="0" dirty="0" err="1"/>
              <a:t>Biene</a:t>
            </a:r>
            <a:r>
              <a:rPr lang="en-GB" b="0" dirty="0"/>
              <a:t>, Wiese, </a:t>
            </a:r>
            <a:r>
              <a:rPr lang="en-GB" b="0" dirty="0" err="1"/>
              <a:t>Leib</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a:t>
            </a:r>
            <a:r>
              <a:rPr lang="en-GB" b="0" dirty="0" err="1"/>
              <a:t>Beine</a:t>
            </a:r>
            <a:r>
              <a:rPr lang="en-GB" b="0" dirty="0"/>
              <a:t>, Wein, Schein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6. </a:t>
            </a:r>
            <a:r>
              <a:rPr lang="en-GB" b="0" dirty="0" err="1"/>
              <a:t>Biene</a:t>
            </a:r>
            <a:r>
              <a:rPr lang="en-GB" b="0" dirty="0"/>
              <a:t>, Wiese, </a:t>
            </a:r>
            <a:r>
              <a:rPr lang="en-GB" b="0" dirty="0" err="1"/>
              <a:t>Lieb</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006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 minute for practice + 1 minute for saying them out loud</a:t>
            </a:r>
            <a:br>
              <a:rPr lang="en-GB" dirty="0"/>
            </a:br>
            <a:br>
              <a:rPr lang="en-GB" b="1" dirty="0"/>
            </a:br>
            <a:r>
              <a:rPr lang="en-GB" b="1" dirty="0"/>
              <a:t>Aim: </a:t>
            </a:r>
            <a:r>
              <a:rPr lang="en-GB" b="0" dirty="0"/>
              <a:t>To practise SSCs in unfamiliar word context. The time limit helps </a:t>
            </a:r>
            <a:r>
              <a:rPr lang="en-GB" b="0" dirty="0" err="1"/>
              <a:t>automatization</a:t>
            </a:r>
            <a:r>
              <a:rPr lang="en-GB" b="0" dirty="0"/>
              <a:t>.</a:t>
            </a:r>
            <a:br>
              <a:rPr lang="en-GB" dirty="0"/>
            </a:br>
            <a:br>
              <a:rPr lang="en-GB" dirty="0"/>
            </a:br>
            <a:r>
              <a:rPr lang="en-GB" b="1" dirty="0"/>
              <a:t>Procedure:</a:t>
            </a:r>
            <a:br>
              <a:rPr lang="en-GB" dirty="0"/>
            </a:br>
            <a:r>
              <a:rPr lang="en-GB" dirty="0"/>
              <a:t>1. Students take 60 seconds to practise saying the words out loud to themselves. Click LOS! to start the timer.</a:t>
            </a:r>
          </a:p>
          <a:p>
            <a:r>
              <a:rPr lang="en-GB" dirty="0"/>
              <a:t>2.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Then teacher clicks and each word flashes a couple of times before disappearing. Students have to pronounce the word (in chorus) – teacher checks pronunciation this week (as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Covid</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prevents circulating round the class currently).</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Schiene</a:t>
            </a:r>
            <a:r>
              <a:rPr lang="en-GB" baseline="0" dirty="0"/>
              <a:t> [&gt;5000], </a:t>
            </a:r>
            <a:r>
              <a:rPr lang="en-GB" baseline="0" dirty="0" err="1"/>
              <a:t>weich</a:t>
            </a:r>
            <a:r>
              <a:rPr lang="en-GB" baseline="0" dirty="0"/>
              <a:t> [1836], Stein [1404], </a:t>
            </a:r>
            <a:r>
              <a:rPr lang="en-GB" baseline="0" dirty="0" err="1"/>
              <a:t>biegen</a:t>
            </a:r>
            <a:r>
              <a:rPr lang="en-GB" baseline="0" dirty="0"/>
              <a:t> [2986], </a:t>
            </a:r>
            <a:r>
              <a:rPr lang="en-GB" baseline="0" dirty="0" err="1"/>
              <a:t>Teich</a:t>
            </a:r>
            <a:r>
              <a:rPr lang="en-GB" baseline="0" dirty="0"/>
              <a:t> [&gt;5000], </a:t>
            </a:r>
            <a:r>
              <a:rPr lang="en-GB" baseline="0" dirty="0" err="1"/>
              <a:t>fliehen</a:t>
            </a:r>
            <a:r>
              <a:rPr lang="en-GB" baseline="0" dirty="0"/>
              <a:t> [2824], Reis [&gt;5000], </a:t>
            </a:r>
            <a:r>
              <a:rPr lang="en-GB" baseline="0" dirty="0" err="1"/>
              <a:t>schleichen</a:t>
            </a:r>
            <a:r>
              <a:rPr lang="en-GB" baseline="0" dirty="0"/>
              <a:t> [4008], Leiter [1321], Frieden[1478], </a:t>
            </a:r>
            <a:r>
              <a:rPr lang="en-GB" baseline="0" dirty="0" err="1"/>
              <a:t>beißen</a:t>
            </a:r>
            <a:r>
              <a:rPr lang="en-GB" baseline="0" dirty="0"/>
              <a:t> [&gt;5000], </a:t>
            </a:r>
            <a:r>
              <a:rPr lang="en-GB" baseline="0" dirty="0" err="1"/>
              <a:t>Wiege</a:t>
            </a:r>
            <a:r>
              <a:rPr lang="en-GB" baseline="0" dirty="0"/>
              <a:t> [&gt;5000], </a:t>
            </a:r>
            <a:r>
              <a:rPr lang="en-GB" baseline="0" dirty="0" err="1"/>
              <a:t>Kiesel</a:t>
            </a:r>
            <a:r>
              <a:rPr lang="en-GB" baseline="0" dirty="0"/>
              <a:t> [&gt;5000], </a:t>
            </a:r>
            <a:r>
              <a:rPr lang="en-GB" baseline="0" dirty="0" err="1"/>
              <a:t>Sieg</a:t>
            </a:r>
            <a:r>
              <a:rPr lang="en-GB" baseline="0" dirty="0"/>
              <a:t> [1246], </a:t>
            </a:r>
            <a:r>
              <a:rPr lang="en-GB" baseline="0" dirty="0" err="1"/>
              <a:t>Scheitel</a:t>
            </a:r>
            <a:r>
              <a:rPr lang="en-GB" baseline="0" dirty="0"/>
              <a:t> [&gt;5000], </a:t>
            </a:r>
            <a:r>
              <a:rPr lang="en-GB" baseline="0" dirty="0" err="1"/>
              <a:t>Fliege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7000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5 seconds</a:t>
            </a:r>
            <a:br>
              <a:rPr lang="en-GB" dirty="0"/>
            </a:br>
            <a:br>
              <a:rPr lang="en-GB" b="1" dirty="0"/>
            </a:br>
            <a:r>
              <a:rPr lang="en-GB" b="1" dirty="0"/>
              <a:t>Aim: </a:t>
            </a:r>
            <a:r>
              <a:rPr lang="en-GB" b="0" baseline="0" dirty="0"/>
              <a:t>To recap the two source words before the listening task on the next slide.</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7829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br>
              <a:rPr lang="en-GB" dirty="0"/>
            </a:br>
            <a:br>
              <a:rPr lang="en-GB" dirty="0"/>
            </a:br>
            <a:r>
              <a:rPr lang="en-GB" b="1" dirty="0"/>
              <a:t>Aim: </a:t>
            </a:r>
            <a:r>
              <a:rPr lang="en-GB" b="0" baseline="0" dirty="0"/>
              <a:t>To practise SSC </a:t>
            </a:r>
            <a:r>
              <a:rPr lang="en-GB" b="1" baseline="0" dirty="0"/>
              <a:t>[</a:t>
            </a:r>
            <a:r>
              <a:rPr lang="en-GB" b="1" baseline="0" dirty="0" err="1"/>
              <a:t>ei</a:t>
            </a:r>
            <a:r>
              <a:rPr lang="en-GB" b="1" baseline="0" dirty="0"/>
              <a:t>] </a:t>
            </a:r>
            <a:r>
              <a:rPr lang="en-GB" b="0" baseline="0" dirty="0"/>
              <a:t>and </a:t>
            </a:r>
            <a:r>
              <a:rPr lang="en-GB" b="1" baseline="0" dirty="0"/>
              <a:t>[</a:t>
            </a:r>
            <a:r>
              <a:rPr lang="en-GB" b="1" baseline="0" dirty="0" err="1"/>
              <a:t>ie</a:t>
            </a:r>
            <a:r>
              <a:rPr lang="en-GB" b="1" baseline="0" dirty="0"/>
              <a:t>] </a:t>
            </a:r>
            <a:r>
              <a:rPr lang="en-GB" b="0" baseline="0" dirty="0"/>
              <a:t>with mostly unknown vocabulary, compelling students to apply their phonics knowledge.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Partner B draws two columns and numbers 1-4 in each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Partner A reads the words aloud. Partner B must turn away from the board and </a:t>
            </a:r>
            <a:r>
              <a:rPr lang="en-GB" baseline="0" dirty="0"/>
              <a:t>must transcribe the words in the correct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The next slide has the answers. </a:t>
            </a:r>
            <a:br>
              <a:rPr lang="en-GB" dirty="0"/>
            </a:br>
            <a:br>
              <a:rPr lang="en-GB" dirty="0"/>
            </a:br>
            <a:br>
              <a:rPr lang="en-GB" dirty="0"/>
            </a:br>
            <a:r>
              <a:rPr lang="en-GB" b="1" baseline="0" dirty="0"/>
              <a:t>Word frequency (1 is the most frequent word in German):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Schwein</a:t>
            </a:r>
            <a:r>
              <a:rPr lang="en-GB" sz="1200" kern="1200" dirty="0">
                <a:solidFill>
                  <a:schemeClr val="tx1"/>
                </a:solidFill>
                <a:effectLst/>
                <a:latin typeface="+mn-lt"/>
                <a:ea typeface="+mn-ea"/>
                <a:cs typeface="+mn-cs"/>
              </a:rPr>
              <a:t> [4009], </a:t>
            </a:r>
            <a:r>
              <a:rPr lang="en-GB" sz="1200" kern="1200" dirty="0" err="1">
                <a:solidFill>
                  <a:schemeClr val="tx1"/>
                </a:solidFill>
                <a:effectLst/>
                <a:latin typeface="+mn-lt"/>
                <a:ea typeface="+mn-ea"/>
                <a:cs typeface="+mn-cs"/>
              </a:rPr>
              <a:t>peinlich</a:t>
            </a:r>
            <a:r>
              <a:rPr lang="en-GB" sz="1200" kern="1200" dirty="0">
                <a:solidFill>
                  <a:schemeClr val="tx1"/>
                </a:solidFill>
                <a:effectLst/>
                <a:latin typeface="+mn-lt"/>
                <a:ea typeface="+mn-ea"/>
                <a:cs typeface="+mn-cs"/>
              </a:rPr>
              <a:t> [2936], Kiefer [&gt;5000], </a:t>
            </a:r>
            <a:r>
              <a:rPr lang="en-GB" sz="1200" kern="1200" dirty="0" err="1">
                <a:solidFill>
                  <a:schemeClr val="tx1"/>
                </a:solidFill>
                <a:effectLst/>
                <a:latin typeface="+mn-lt"/>
                <a:ea typeface="+mn-ea"/>
                <a:cs typeface="+mn-cs"/>
              </a:rPr>
              <a:t>Geige</a:t>
            </a:r>
            <a:r>
              <a:rPr lang="en-GB" sz="1200" kern="120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Ziege</a:t>
            </a:r>
            <a:r>
              <a:rPr lang="en-GB" sz="1200" kern="120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nieder</a:t>
            </a:r>
            <a:r>
              <a:rPr lang="en-GB" sz="1200" kern="120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Riese</a:t>
            </a:r>
            <a:r>
              <a:rPr lang="en-GB" sz="1200" kern="1200" dirty="0">
                <a:solidFill>
                  <a:schemeClr val="tx1"/>
                </a:solidFill>
                <a:effectLst/>
                <a:latin typeface="+mn-lt"/>
                <a:ea typeface="+mn-ea"/>
                <a:cs typeface="+mn-cs"/>
              </a:rPr>
              <a:t> [2794], </a:t>
            </a:r>
            <a:r>
              <a:rPr lang="en-GB" sz="1200" kern="1200" dirty="0" err="1">
                <a:solidFill>
                  <a:schemeClr val="tx1"/>
                </a:solidFill>
                <a:effectLst/>
                <a:latin typeface="+mn-lt"/>
                <a:ea typeface="+mn-ea"/>
                <a:cs typeface="+mn-cs"/>
              </a:rPr>
              <a:t>Eiche</a:t>
            </a:r>
            <a:r>
              <a:rPr lang="en-GB" sz="1200" kern="1200" dirty="0">
                <a:solidFill>
                  <a:schemeClr val="tx1"/>
                </a:solidFill>
                <a:effectLst/>
                <a:latin typeface="+mn-lt"/>
                <a:ea typeface="+mn-ea"/>
                <a:cs typeface="+mn-cs"/>
              </a:rPr>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538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ie</a:t>
            </a:r>
            <a:r>
              <a:rPr lang="en-GB" b="1" baseline="0" dirty="0"/>
              <a:t>] </a:t>
            </a:r>
            <a:r>
              <a:rPr lang="en-GB" baseline="0" dirty="0"/>
              <a:t>and then the </a:t>
            </a:r>
            <a:r>
              <a:rPr lang="en-GB" b="1" baseline="0" dirty="0"/>
              <a:t>source</a:t>
            </a:r>
            <a:r>
              <a:rPr lang="en-GB" baseline="0" dirty="0"/>
              <a:t> word again ‘</a:t>
            </a:r>
            <a:r>
              <a:rPr lang="en-GB" b="1" baseline="0" dirty="0"/>
              <a:t>Liebe</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Liebe </a:t>
            </a:r>
            <a:r>
              <a:rPr lang="en-GB" baseline="0" dirty="0"/>
              <a:t>[843]; </a:t>
            </a:r>
            <a:r>
              <a:rPr lang="en-GB" b="1" baseline="0" dirty="0" err="1"/>
              <a:t>ziehen</a:t>
            </a:r>
            <a:r>
              <a:rPr lang="en-GB" b="0" baseline="0" dirty="0"/>
              <a:t>[266]</a:t>
            </a:r>
            <a:r>
              <a:rPr lang="en-GB" baseline="0" dirty="0"/>
              <a:t> </a:t>
            </a:r>
            <a:r>
              <a:rPr lang="en-GB" b="1" baseline="0" dirty="0" err="1"/>
              <a:t>sie</a:t>
            </a:r>
            <a:r>
              <a:rPr lang="en-GB" baseline="0" dirty="0"/>
              <a:t> [10]; </a:t>
            </a:r>
            <a:r>
              <a:rPr lang="en-GB" b="1" baseline="0" dirty="0" err="1"/>
              <a:t>tief</a:t>
            </a:r>
            <a:r>
              <a:rPr lang="en-GB" b="1" baseline="0" dirty="0"/>
              <a:t> </a:t>
            </a:r>
            <a:r>
              <a:rPr lang="en-GB" baseline="0" dirty="0"/>
              <a:t>[506]; </a:t>
            </a:r>
            <a:r>
              <a:rPr lang="en-GB" b="1" baseline="0" dirty="0" err="1"/>
              <a:t>liegen</a:t>
            </a:r>
            <a:r>
              <a:rPr lang="en-GB" b="1" baseline="0" dirty="0"/>
              <a:t> </a:t>
            </a:r>
            <a:r>
              <a:rPr lang="en-GB" baseline="0" dirty="0"/>
              <a:t>[118]; </a:t>
            </a:r>
            <a:r>
              <a:rPr lang="en-GB" b="1" baseline="0" dirty="0"/>
              <a:t>Brief </a:t>
            </a:r>
            <a:r>
              <a:rPr lang="en-GB" baseline="0" dirty="0"/>
              <a:t>[813].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5294387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err="1">
                <a:solidFill>
                  <a:schemeClr val="tx1"/>
                </a:solidFill>
                <a:effectLst/>
                <a:latin typeface="+mn-lt"/>
                <a:ea typeface="+mn-ea"/>
                <a:cs typeface="+mn-cs"/>
              </a:rPr>
              <a:t>Answers</a:t>
            </a:r>
            <a:endParaRPr lang="de-D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Timing: </a:t>
            </a:r>
            <a:r>
              <a:rPr lang="de-DE" sz="1200" kern="1200" dirty="0">
                <a:solidFill>
                  <a:schemeClr val="tx1"/>
                </a:solidFill>
                <a:effectLst/>
                <a:latin typeface="+mn-lt"/>
                <a:ea typeface="+mn-ea"/>
                <a:cs typeface="+mn-cs"/>
              </a:rPr>
              <a:t>30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Aim: </a:t>
            </a:r>
            <a:r>
              <a:rPr lang="de-DE" sz="1200" kern="1200" dirty="0">
                <a:solidFill>
                  <a:schemeClr val="tx1"/>
                </a:solidFill>
                <a:effectLst/>
                <a:latin typeface="+mn-lt"/>
                <a:ea typeface="+mn-ea"/>
                <a:cs typeface="+mn-cs"/>
              </a:rPr>
              <a:t>to check work of Partner B (who write) and Partner A (who spoke)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Answers appear in order of the 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Schwein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peinlich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Kiefer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Geige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a:t>
            </a:r>
            <a:r>
              <a:rPr lang="en-GB" sz="1200" kern="1200" dirty="0" err="1">
                <a:solidFill>
                  <a:schemeClr val="tx1"/>
                </a:solidFill>
                <a:effectLst/>
                <a:latin typeface="+mn-lt"/>
                <a:ea typeface="+mn-ea"/>
                <a:cs typeface="+mn-cs"/>
              </a:rPr>
              <a:t>Ziege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nieder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Riese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8. </a:t>
            </a:r>
            <a:r>
              <a:rPr lang="en-GB" sz="1200" kern="1200" dirty="0" err="1">
                <a:solidFill>
                  <a:schemeClr val="tx1"/>
                </a:solidFill>
                <a:effectLst/>
                <a:latin typeface="+mn-lt"/>
                <a:ea typeface="+mn-ea"/>
                <a:cs typeface="+mn-cs"/>
              </a:rPr>
              <a:t>Eiche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8625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br>
              <a:rPr lang="en-GB" dirty="0"/>
            </a:br>
            <a:br>
              <a:rPr lang="en-GB" dirty="0"/>
            </a:br>
            <a:r>
              <a:rPr lang="en-GB" b="1" dirty="0"/>
              <a:t>Aim: </a:t>
            </a:r>
            <a:r>
              <a:rPr lang="en-GB" b="0" baseline="0" dirty="0"/>
              <a:t>To practise SSC </a:t>
            </a:r>
            <a:r>
              <a:rPr lang="en-GB" b="1" baseline="0" dirty="0"/>
              <a:t>[</a:t>
            </a:r>
            <a:r>
              <a:rPr lang="en-GB" b="1" baseline="0" dirty="0" err="1"/>
              <a:t>ei</a:t>
            </a:r>
            <a:r>
              <a:rPr lang="en-GB" b="1" baseline="0" dirty="0"/>
              <a:t>] </a:t>
            </a:r>
            <a:r>
              <a:rPr lang="en-GB" b="0" baseline="0" dirty="0"/>
              <a:t>and</a:t>
            </a:r>
            <a:r>
              <a:rPr lang="en-GB" b="1" baseline="0" dirty="0"/>
              <a:t> [</a:t>
            </a:r>
            <a:r>
              <a:rPr lang="en-GB" b="1" baseline="0" dirty="0" err="1"/>
              <a:t>ie</a:t>
            </a:r>
            <a:r>
              <a:rPr lang="en-GB" b="1" baseline="0" dirty="0"/>
              <a:t>] </a:t>
            </a:r>
            <a:r>
              <a:rPr lang="en-GB" b="0" baseline="0" dirty="0"/>
              <a:t>with mostly unknown vocabulary, compelling students to apply their phonics knowledge.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Partner A draws two columns and numbers 1-4 in each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Partner B reads the words aloud. Partner A must turn away from the board and </a:t>
            </a:r>
            <a:r>
              <a:rPr lang="en-GB" baseline="0" dirty="0"/>
              <a:t>must transcribe the words in the correct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The next slide has the answers. </a:t>
            </a:r>
            <a:br>
              <a:rPr lang="en-GB" dirty="0"/>
            </a:br>
            <a:br>
              <a:rPr lang="en-GB" dirty="0"/>
            </a:br>
            <a:r>
              <a:rPr lang="en-GB" b="1" baseline="0" dirty="0"/>
              <a:t>Word frequency (1 is the most frequent word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Krieg [407], </a:t>
            </a:r>
            <a:r>
              <a:rPr lang="en-GB" b="0" dirty="0" err="1"/>
              <a:t>Kleid</a:t>
            </a:r>
            <a:r>
              <a:rPr lang="en-GB" b="0" dirty="0"/>
              <a:t> [1681], </a:t>
            </a:r>
            <a:r>
              <a:rPr lang="en-GB" b="0" dirty="0" err="1"/>
              <a:t>Sieb</a:t>
            </a:r>
            <a:r>
              <a:rPr lang="en-GB" b="0" dirty="0"/>
              <a:t> [&gt;5000], Diener [&gt;5000], </a:t>
            </a:r>
            <a:r>
              <a:rPr lang="en-GB" b="0" dirty="0" err="1"/>
              <a:t>Feind</a:t>
            </a:r>
            <a:r>
              <a:rPr lang="en-GB" b="0" dirty="0"/>
              <a:t> [24524], </a:t>
            </a:r>
            <a:r>
              <a:rPr lang="en-GB" b="0" dirty="0" err="1"/>
              <a:t>heiter</a:t>
            </a:r>
            <a:r>
              <a:rPr lang="en-GB" b="0" dirty="0"/>
              <a:t> [&gt;5000], </a:t>
            </a:r>
            <a:r>
              <a:rPr lang="en-GB" b="0" dirty="0" err="1"/>
              <a:t>Kreide</a:t>
            </a:r>
            <a:r>
              <a:rPr lang="en-GB" b="0" dirty="0"/>
              <a:t> [&gt;5000], </a:t>
            </a:r>
            <a:r>
              <a:rPr lang="en-GB" b="0" dirty="0" err="1"/>
              <a:t>niedlich</a:t>
            </a:r>
            <a:r>
              <a:rPr lang="en-GB"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br>
              <a:rPr lang="en-GB" b="1"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9988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err="1">
                <a:solidFill>
                  <a:schemeClr val="tx1"/>
                </a:solidFill>
                <a:effectLst/>
                <a:latin typeface="+mn-lt"/>
                <a:ea typeface="+mn-ea"/>
                <a:cs typeface="+mn-cs"/>
              </a:rPr>
              <a:t>Answers</a:t>
            </a:r>
            <a:endParaRPr lang="de-D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Timing: </a:t>
            </a:r>
            <a:r>
              <a:rPr lang="de-DE" sz="1200" kern="1200" dirty="0">
                <a:solidFill>
                  <a:schemeClr val="tx1"/>
                </a:solidFill>
                <a:effectLst/>
                <a:latin typeface="+mn-lt"/>
                <a:ea typeface="+mn-ea"/>
                <a:cs typeface="+mn-cs"/>
              </a:rPr>
              <a:t>30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Aim: </a:t>
            </a:r>
            <a:r>
              <a:rPr lang="de-DE" sz="1200" kern="1200" dirty="0">
                <a:solidFill>
                  <a:schemeClr val="tx1"/>
                </a:solidFill>
                <a:effectLst/>
                <a:latin typeface="+mn-lt"/>
                <a:ea typeface="+mn-ea"/>
                <a:cs typeface="+mn-cs"/>
              </a:rPr>
              <a:t>to check work of Partner B (who write) and Partner A (who spoke)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Answers appear in order of the 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1. Krieg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2. </a:t>
            </a:r>
            <a:r>
              <a:rPr kumimoji="0" lang="en-GB" sz="1200" b="0" i="0" u="none" strike="noStrike" kern="1200" cap="none" spc="0" normalizeH="0" baseline="0" noProof="0" dirty="0" err="1">
                <a:ln>
                  <a:noFill/>
                </a:ln>
                <a:solidFill>
                  <a:srgbClr val="1F4E79"/>
                </a:solidFill>
                <a:effectLst/>
                <a:uLnTx/>
                <a:uFillTx/>
                <a:latin typeface="Century Gothic" panose="020F0302020204030204"/>
                <a:ea typeface="+mn-ea"/>
                <a:cs typeface="+mn-cs"/>
              </a:rPr>
              <a:t>Kleid</a:t>
            </a: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3. </a:t>
            </a:r>
            <a:r>
              <a:rPr kumimoji="0" lang="en-GB" sz="1200" b="0" i="0" u="none" strike="noStrike" kern="1200" cap="none" spc="0" normalizeH="0" baseline="0" noProof="0" dirty="0" err="1">
                <a:ln>
                  <a:noFill/>
                </a:ln>
                <a:solidFill>
                  <a:srgbClr val="1F4E79"/>
                </a:solidFill>
                <a:effectLst/>
                <a:uLnTx/>
                <a:uFillTx/>
                <a:latin typeface="Century Gothic" panose="020F0302020204030204"/>
                <a:ea typeface="+mn-ea"/>
                <a:cs typeface="+mn-cs"/>
              </a:rPr>
              <a:t>Sieb</a:t>
            </a:r>
            <a:b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4. Diener</a:t>
            </a:r>
            <a:b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5. </a:t>
            </a:r>
            <a:r>
              <a:rPr kumimoji="0" lang="en-GB" sz="1200" b="0" i="0" u="none" strike="noStrike" kern="1200" cap="none" spc="0" normalizeH="0" baseline="0" noProof="0" dirty="0" err="1">
                <a:ln>
                  <a:noFill/>
                </a:ln>
                <a:solidFill>
                  <a:srgbClr val="1F4E79"/>
                </a:solidFill>
                <a:effectLst/>
                <a:uLnTx/>
                <a:uFillTx/>
                <a:latin typeface="Century Gothic" panose="020F0302020204030204"/>
                <a:ea typeface="+mn-ea"/>
                <a:cs typeface="+mn-cs"/>
              </a:rPr>
              <a:t>Feind</a:t>
            </a:r>
            <a:b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6. </a:t>
            </a:r>
            <a:r>
              <a:rPr kumimoji="0" lang="en-GB" sz="1200" b="0" i="0" u="none" strike="noStrike" kern="1200" cap="none" spc="0" normalizeH="0" baseline="0" noProof="0" dirty="0" err="1">
                <a:ln>
                  <a:noFill/>
                </a:ln>
                <a:solidFill>
                  <a:srgbClr val="1F4E79"/>
                </a:solidFill>
                <a:effectLst/>
                <a:uLnTx/>
                <a:uFillTx/>
                <a:latin typeface="Century Gothic" panose="020F0302020204030204"/>
                <a:ea typeface="+mn-ea"/>
                <a:cs typeface="+mn-cs"/>
              </a:rPr>
              <a:t>heiter</a:t>
            </a:r>
            <a:b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7. </a:t>
            </a:r>
            <a:r>
              <a:rPr lang="en-GB" sz="1200" dirty="0" err="1">
                <a:solidFill>
                  <a:srgbClr val="1F4E79"/>
                </a:solidFill>
                <a:latin typeface="Century Gothic" panose="020F0302020204030204"/>
              </a:rPr>
              <a:t>Kreide</a:t>
            </a:r>
            <a:b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8. </a:t>
            </a:r>
            <a:r>
              <a:rPr kumimoji="0" lang="en-GB" sz="1200" b="0" i="0" u="none" strike="noStrike" kern="1200" cap="none" spc="0" normalizeH="0" baseline="0" noProof="0" dirty="0" err="1">
                <a:ln>
                  <a:noFill/>
                </a:ln>
                <a:solidFill>
                  <a:srgbClr val="1F4E79"/>
                </a:solidFill>
                <a:effectLst/>
                <a:uLnTx/>
                <a:uFillTx/>
                <a:latin typeface="Century Gothic" panose="020F0302020204030204"/>
                <a:ea typeface="+mn-ea"/>
                <a:cs typeface="+mn-cs"/>
              </a:rPr>
              <a:t>niedlich</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803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1640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revisit SSC [</a:t>
            </a:r>
            <a:r>
              <a:rPr lang="en-GB" b="0" dirty="0" err="1"/>
              <a:t>ei</a:t>
            </a:r>
            <a:r>
              <a:rPr lang="en-GB" b="0" dirty="0"/>
              <a:t>] and [</a:t>
            </a:r>
            <a:r>
              <a:rPr lang="en-GB" b="0" dirty="0" err="1"/>
              <a:t>ie</a:t>
            </a:r>
            <a:r>
              <a:rPr lang="en-GB" b="0" dirty="0"/>
              <a:t>] in a read aloud task.</a:t>
            </a:r>
            <a:br>
              <a:rPr lang="en-GB" b="0" dirty="0"/>
            </a:br>
            <a:br>
              <a:rPr lang="en-GB" b="0" dirty="0"/>
            </a:br>
            <a:r>
              <a:rPr lang="en-GB" b="1" dirty="0"/>
              <a:t>Procedure:</a:t>
            </a:r>
            <a:br>
              <a:rPr lang="en-GB" dirty="0"/>
            </a:br>
            <a:r>
              <a:rPr lang="en-GB" dirty="0"/>
              <a:t>1. Partner A writes down 5 of the words on the slide.</a:t>
            </a:r>
            <a:br>
              <a:rPr lang="en-GB" dirty="0"/>
            </a:br>
            <a:r>
              <a:rPr lang="en-GB" dirty="0"/>
              <a:t>2. Partner B, without seeing A’s list, says all the words on the slide as quickly as possible, trying to match all of Partner A’s list before the 40 seconds is up.</a:t>
            </a:r>
            <a:br>
              <a:rPr lang="en-GB" dirty="0"/>
            </a:br>
            <a:r>
              <a:rPr lang="en-GB" dirty="0"/>
              <a:t>Note: Partner A should listen very carefully to B’s pronunciation. S/he doesn’t need to cross a word off if the [</a:t>
            </a:r>
            <a:r>
              <a:rPr lang="en-GB" dirty="0" err="1"/>
              <a:t>ei</a:t>
            </a:r>
            <a:r>
              <a:rPr lang="en-GB" dirty="0"/>
              <a:t>] and [</a:t>
            </a:r>
            <a:r>
              <a:rPr lang="en-GB" dirty="0" err="1"/>
              <a:t>ie</a:t>
            </a:r>
            <a:r>
              <a:rPr lang="en-GB" dirty="0"/>
              <a:t>] are pronounced wrongly!</a:t>
            </a:r>
            <a:br>
              <a:rPr lang="en-GB" dirty="0"/>
            </a:br>
            <a:r>
              <a:rPr lang="en-GB" dirty="0"/>
              <a:t>3. Swap roles.</a:t>
            </a:r>
            <a:br>
              <a:rPr lang="en-GB" dirty="0"/>
            </a:br>
            <a:r>
              <a:rPr lang="en-GB" dirty="0"/>
              <a:t>4. Note: this activity can be repeated a couple of times.</a:t>
            </a:r>
            <a:endParaRPr lang="en-GB" i="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 (1 is the most frequent word in German): </a:t>
            </a:r>
            <a:br>
              <a:rPr lang="en-GB" baseline="0" dirty="0"/>
            </a:br>
            <a:r>
              <a:rPr lang="en-GB" baseline="0" dirty="0" err="1"/>
              <a:t>Allergie</a:t>
            </a:r>
            <a:r>
              <a:rPr lang="en-GB" baseline="0" dirty="0"/>
              <a:t> [&gt;5009] </a:t>
            </a:r>
            <a:r>
              <a:rPr lang="en-GB" baseline="0" dirty="0" err="1"/>
              <a:t>Bein</a:t>
            </a:r>
            <a:r>
              <a:rPr lang="en-GB" baseline="0" dirty="0"/>
              <a:t> [884] </a:t>
            </a:r>
            <a:r>
              <a:rPr lang="en-GB" baseline="0" dirty="0" err="1"/>
              <a:t>Biene</a:t>
            </a:r>
            <a:r>
              <a:rPr lang="en-GB" baseline="0" dirty="0"/>
              <a:t> [&gt;5009] </a:t>
            </a:r>
            <a:r>
              <a:rPr lang="en-GB" baseline="0" dirty="0" err="1"/>
              <a:t>Fieber</a:t>
            </a:r>
            <a:r>
              <a:rPr lang="en-GB" baseline="0" dirty="0"/>
              <a:t> [4774] </a:t>
            </a:r>
            <a:r>
              <a:rPr lang="en-GB" baseline="0" dirty="0" err="1"/>
              <a:t>Fliege</a:t>
            </a:r>
            <a:r>
              <a:rPr lang="en-GB" baseline="0" dirty="0"/>
              <a:t> [3994] </a:t>
            </a:r>
            <a:r>
              <a:rPr lang="en-GB" baseline="0" dirty="0" err="1"/>
              <a:t>Freiheit</a:t>
            </a:r>
            <a:r>
              <a:rPr lang="en-GB" baseline="0" dirty="0"/>
              <a:t> [814] Frieden [1696] </a:t>
            </a:r>
            <a:r>
              <a:rPr lang="en-GB" baseline="0" dirty="0" err="1"/>
              <a:t>Geige</a:t>
            </a:r>
            <a:r>
              <a:rPr lang="en-GB" baseline="0" dirty="0"/>
              <a:t> [&gt;5009] </a:t>
            </a:r>
            <a:r>
              <a:rPr lang="en-GB" baseline="0" dirty="0" err="1"/>
              <a:t>Haifisch</a:t>
            </a:r>
            <a:r>
              <a:rPr lang="en-GB" baseline="0" dirty="0"/>
              <a:t> [&gt;5009] </a:t>
            </a:r>
            <a:r>
              <a:rPr lang="en-GB" baseline="0" dirty="0" err="1"/>
              <a:t>Leib</a:t>
            </a:r>
            <a:r>
              <a:rPr lang="en-GB" baseline="0" dirty="0"/>
              <a:t> [3274] Liebe [844] </a:t>
            </a:r>
            <a:r>
              <a:rPr lang="en-GB" baseline="0" dirty="0" err="1"/>
              <a:t>Schwein</a:t>
            </a:r>
            <a:r>
              <a:rPr lang="en-GB" baseline="0" dirty="0"/>
              <a:t> [2975] Wein [1736] Wiese [2963] </a:t>
            </a:r>
            <a:r>
              <a:rPr lang="en-GB" baseline="0" dirty="0" err="1"/>
              <a:t>Ziege</a:t>
            </a:r>
            <a:r>
              <a:rPr lang="en-GB" baseline="0" dirty="0"/>
              <a:t> [&gt;5009]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5434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99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learn the two ways of pronouncing [</a:t>
            </a:r>
            <a:r>
              <a:rPr lang="en-GB" b="0" dirty="0" err="1"/>
              <a:t>ie</a:t>
            </a:r>
            <a:r>
              <a:rPr lang="en-GB" b="0" dirty="0"/>
              <a:t>] as word-final syllable.</a:t>
            </a:r>
            <a:br>
              <a:rPr lang="en-GB" dirty="0"/>
            </a:br>
            <a:br>
              <a:rPr lang="en-GB" dirty="0"/>
            </a:br>
            <a:r>
              <a:rPr lang="en-GB" b="1" dirty="0"/>
              <a:t>Procedure:</a:t>
            </a:r>
            <a:br>
              <a:rPr lang="en-GB" dirty="0"/>
            </a:br>
            <a:r>
              <a:rPr lang="en-GB" dirty="0"/>
              <a:t>1. Click to bring up the stages of the explanation.</a:t>
            </a:r>
          </a:p>
          <a:p>
            <a:r>
              <a:rPr lang="en-GB" dirty="0"/>
              <a:t>2. Click to hear a native speaker say the example words.</a:t>
            </a:r>
          </a:p>
          <a:p>
            <a:br>
              <a:rPr lang="en-GB" dirty="0"/>
            </a:br>
            <a:br>
              <a:rPr lang="en-GB" dirty="0"/>
            </a:br>
            <a:r>
              <a:rPr lang="en-GB" b="1" baseline="0" dirty="0"/>
              <a:t>Word frequency (1 is the most frequent word in German): </a:t>
            </a:r>
          </a:p>
          <a:p>
            <a:r>
              <a:rPr lang="en-GB" b="0" baseline="0" dirty="0" err="1"/>
              <a:t>Akrophobie</a:t>
            </a:r>
            <a:r>
              <a:rPr lang="en-GB" b="0" baseline="0" dirty="0"/>
              <a:t> [&gt;5009]</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(2 slides)</a:t>
            </a:r>
            <a:br>
              <a:rPr lang="en-GB" dirty="0"/>
            </a:br>
            <a:br>
              <a:rPr lang="en-GB" b="1" dirty="0"/>
            </a:br>
            <a:r>
              <a:rPr lang="en-GB" b="1" dirty="0"/>
              <a:t>Aim: </a:t>
            </a:r>
            <a:r>
              <a:rPr lang="en-GB" b="0" dirty="0"/>
              <a:t>to practise differentiating between [</a:t>
            </a:r>
            <a:r>
              <a:rPr lang="en-GB" b="0" dirty="0" err="1"/>
              <a:t>ie</a:t>
            </a:r>
            <a:r>
              <a:rPr lang="en-GB" b="0" dirty="0"/>
              <a:t>] (in different pronunciations) and [</a:t>
            </a:r>
            <a:r>
              <a:rPr lang="en-GB" b="0" dirty="0" err="1"/>
              <a:t>ei</a:t>
            </a:r>
            <a:r>
              <a:rPr lang="en-GB" b="0" dirty="0"/>
              <a:t>].</a:t>
            </a:r>
            <a:br>
              <a:rPr lang="en-GB" dirty="0"/>
            </a:br>
            <a:br>
              <a:rPr lang="en-GB" dirty="0"/>
            </a:br>
            <a:r>
              <a:rPr lang="en-GB" b="1" dirty="0"/>
              <a:t>Procedure:</a:t>
            </a:r>
            <a:br>
              <a:rPr lang="en-GB" dirty="0"/>
            </a:br>
            <a:r>
              <a:rPr lang="en-GB" dirty="0"/>
              <a:t>1. Partner B turns away from the board. Make sure this happens before the sentences are revealed!</a:t>
            </a:r>
          </a:p>
          <a:p>
            <a:r>
              <a:rPr lang="en-GB" dirty="0"/>
              <a:t>2. Click to reveal sentences.</a:t>
            </a:r>
          </a:p>
          <a:p>
            <a:r>
              <a:rPr lang="en-GB" dirty="0"/>
              <a:t>3. Partner A reads the sentences to partner B who transcribes what they hear. Depending upon difficulty level, partner B can either transcribe the full sentence, or use the handout and fill in the [</a:t>
            </a:r>
            <a:r>
              <a:rPr lang="en-GB" dirty="0" err="1"/>
              <a:t>ei</a:t>
            </a:r>
            <a:r>
              <a:rPr lang="en-GB" dirty="0"/>
              <a:t>] and [</a:t>
            </a:r>
            <a:r>
              <a:rPr lang="en-GB" dirty="0" err="1"/>
              <a:t>ie</a:t>
            </a:r>
            <a:r>
              <a:rPr lang="en-GB" dirty="0"/>
              <a:t>] sounds.</a:t>
            </a:r>
          </a:p>
          <a:p>
            <a:r>
              <a:rPr lang="en-GB" dirty="0"/>
              <a:t>4. Partner B turns back around to check answers.</a:t>
            </a:r>
          </a:p>
          <a:p>
            <a:r>
              <a:rPr lang="en-GB" dirty="0"/>
              <a:t>5. Move to the next slide and partners swap roles.</a:t>
            </a:r>
            <a:br>
              <a:rPr lang="en-GB" dirty="0"/>
            </a:br>
            <a:r>
              <a:rPr lang="en-GB" dirty="0"/>
              <a:t>6. Note: the following task on Slide 8 re-uses the same text; students can first check their written transcriptions before starting the comprehension task.</a:t>
            </a:r>
          </a:p>
          <a:p>
            <a:br>
              <a:rPr lang="en-GB" dirty="0"/>
            </a:br>
            <a:br>
              <a:rPr lang="en-GB" dirty="0"/>
            </a:br>
            <a:r>
              <a:rPr lang="en-GB" b="1" baseline="0" dirty="0"/>
              <a:t>Word frequency of unknown words (1 is the most frequent word in German): </a:t>
            </a:r>
          </a:p>
          <a:p>
            <a:r>
              <a:rPr lang="en-GB" b="0" baseline="0" dirty="0"/>
              <a:t>Heimat [1305]</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5938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399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1939375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188628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dirty="0"/>
            </a:br>
            <a:br>
              <a:rPr lang="en-GB" b="1" dirty="0"/>
            </a:br>
            <a:r>
              <a:rPr lang="en-GB" b="1" dirty="0"/>
              <a:t>Aim</a:t>
            </a:r>
            <a:r>
              <a:rPr lang="en-GB" b="1"/>
              <a:t>: To provide practice in distinguishing</a:t>
            </a:r>
            <a:r>
              <a:rPr lang="en-GB" b="1" baseline="0"/>
              <a:t> between </a:t>
            </a:r>
            <a:r>
              <a:rPr lang="en-GB" b="1"/>
              <a:t>this</a:t>
            </a:r>
            <a:r>
              <a:rPr lang="en-GB" b="1" baseline="0"/>
              <a:t> week’s SSC [ie] and the SSC [ei]</a:t>
            </a:r>
            <a:br>
              <a:rPr lang="en-GB" dirty="0"/>
            </a:br>
            <a:br>
              <a:rPr lang="en-GB" dirty="0"/>
            </a:br>
            <a:r>
              <a:rPr lang="en-GB" b="1" dirty="0"/>
              <a:t>Procedure:</a:t>
            </a:r>
            <a:br>
              <a:rPr lang="en-GB" dirty="0"/>
            </a:br>
            <a:r>
              <a:rPr lang="en-GB"/>
              <a:t>1. This is a paired</a:t>
            </a:r>
            <a:r>
              <a:rPr lang="en-GB" baseline="0"/>
              <a:t> read aloud task. The students use different colours to play. Pupil A says one of the words/phrases and pupil B has 3 seconds to locate it and cross it off with their colour. If the pupil takes longer than 3 seconds pupil A can steal the point.  Clearly, the classroom conditions need to be right with the individual class for friendly competition.</a:t>
            </a:r>
          </a:p>
          <a:p>
            <a:r>
              <a:rPr lang="en-GB" baseline="0"/>
              <a:t>2. Alternatively, they can do it more slowly and carefully, scrutinising each other’s pronunciation.  If one makes a mistake (quite common with ei/ie), then the other pupil corrects and crosses off in his/her colour. Note: Not all of these words have been taught before, so there is the opportunity for some genuine decoding.</a:t>
            </a:r>
            <a:endParaRPr lang="en-GB"/>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a:t>
            </a:r>
            <a:r>
              <a:rPr lang="en-GB" b="1" baseline="0" dirty="0"/>
              <a:t>frequency (1 is the most frequent word in German</a:t>
            </a:r>
            <a:r>
              <a:rPr lang="en-GB" b="1" baseline="0"/>
              <a:t>): </a:t>
            </a:r>
            <a:br>
              <a:rPr lang="en-GB" baseline="0"/>
            </a:br>
            <a:r>
              <a:rPr lang="de-DE" sz="1200" b="0" i="0" u="none" strike="noStrike" kern="1200" cap="none">
                <a:solidFill>
                  <a:schemeClr val="tx1"/>
                </a:solidFill>
                <a:effectLst/>
                <a:latin typeface="+mn-lt"/>
                <a:ea typeface="Calibri"/>
                <a:cs typeface="Calibri"/>
                <a:sym typeface="Calibri"/>
              </a:rPr>
              <a:t>Lied [1726] leider [642] Lieblings- [&gt;4034] kein [50] weiß [563] heiße [123] schreibt [245] Liebe</a:t>
            </a:r>
            <a:r>
              <a:rPr lang="de-DE" sz="1200" b="0" i="0" u="none" strike="noStrike" kern="1200" cap="none" baseline="0">
                <a:solidFill>
                  <a:schemeClr val="tx1"/>
                </a:solidFill>
                <a:effectLst/>
                <a:latin typeface="+mn-lt"/>
                <a:ea typeface="Calibri"/>
                <a:cs typeface="Calibri"/>
                <a:sym typeface="Calibri"/>
              </a:rPr>
              <a:t> [843] Brief [813] sie [10] hier [71] Haustier [&gt;5000] wie [28] ziehen [266] tief [506] </a:t>
            </a:r>
            <a:endParaRPr lang="de-DE"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a:t>
            </a:r>
            <a:r>
              <a:rPr lang="en-GB" i="1" dirty="0"/>
              <a:t>:  Jones, R.L. &amp; </a:t>
            </a:r>
            <a:r>
              <a:rPr lang="en-GB" i="1" dirty="0" err="1"/>
              <a:t>Tschirner</a:t>
            </a:r>
            <a:r>
              <a:rPr lang="en-GB" i="1" dirty="0"/>
              <a:t>, E. (2006).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2799044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4317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792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51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810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880371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0178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02300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9606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4096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35592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239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4792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94130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327517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7406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7373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15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529625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9610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93371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7927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585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64711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40444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186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332668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220674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1256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0283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079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407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87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9964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8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478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13466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316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759271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934574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8.wav"/><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image" Target="../media/image3.png"/><Relationship Id="rId7" Type="http://schemas.openxmlformats.org/officeDocument/2006/relationships/image" Target="../media/image26.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10.wav"/><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3.png"/><Relationship Id="rId7" Type="http://schemas.openxmlformats.org/officeDocument/2006/relationships/audio" Target="../media/audio13.wav"/><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image" Target="../media/image29.jpeg"/><Relationship Id="rId9" Type="http://schemas.openxmlformats.org/officeDocument/2006/relationships/audio" Target="../media/audio15.wav"/></Relationships>
</file>

<file path=ppt/slides/_rels/slide27.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3" Type="http://schemas.openxmlformats.org/officeDocument/2006/relationships/image" Target="../media/image3.png"/><Relationship Id="rId7" Type="http://schemas.openxmlformats.org/officeDocument/2006/relationships/audio" Target="../media/audio20.wav"/><Relationship Id="rId12" Type="http://schemas.openxmlformats.org/officeDocument/2006/relationships/audio" Target="../media/audio25.wav"/><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0" Type="http://schemas.openxmlformats.org/officeDocument/2006/relationships/audio" Target="../media/audio23.wav"/><Relationship Id="rId4" Type="http://schemas.openxmlformats.org/officeDocument/2006/relationships/image" Target="../media/image29.jpeg"/><Relationship Id="rId9" Type="http://schemas.openxmlformats.org/officeDocument/2006/relationships/audio" Target="../media/audio22.wav"/></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27.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audio" Target="../media/audio28.wav"/><Relationship Id="rId5" Type="http://schemas.openxmlformats.org/officeDocument/2006/relationships/image" Target="../media/image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audio" Target="../media/audio29.wav"/><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audio" Target="../media/audio30.wav"/><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audio" Target="../media/audio31.wav"/><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audio" Target="../media/audio32.wav"/><Relationship Id="rId5" Type="http://schemas.openxmlformats.org/officeDocument/2006/relationships/image" Target="../media/image3.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audio" Target="../media/audio33.wav"/><Relationship Id="rId5" Type="http://schemas.openxmlformats.org/officeDocument/2006/relationships/image" Target="../media/image3.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audio" Target="../media/audio34.wav"/><Relationship Id="rId5" Type="http://schemas.openxmlformats.org/officeDocument/2006/relationships/image" Target="../media/image3.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audio" Target="../media/audio35.wav"/><Relationship Id="rId5" Type="http://schemas.openxmlformats.org/officeDocument/2006/relationships/image" Target="../media/image3.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audio" Target="../media/audio36.wav"/><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openxmlformats.org/officeDocument/2006/relationships/image" Target="../media/image4.jp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4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40.wav"/><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audio" Target="../media/audio39.wav"/><Relationship Id="rId5" Type="http://schemas.openxmlformats.org/officeDocument/2006/relationships/audio" Target="../media/audio38.wav"/><Relationship Id="rId4" Type="http://schemas.openxmlformats.org/officeDocument/2006/relationships/audio" Target="../media/audio37.wav"/></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44.wav"/><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audio" Target="../media/audio43.wav"/><Relationship Id="rId5" Type="http://schemas.openxmlformats.org/officeDocument/2006/relationships/audio" Target="../media/audio42.wav"/><Relationship Id="rId4" Type="http://schemas.openxmlformats.org/officeDocument/2006/relationships/audio" Target="../media/audio41.wav"/></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18.xml"/><Relationship Id="rId5" Type="http://schemas.openxmlformats.org/officeDocument/2006/relationships/image" Target="../media/image4.jp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audio" Target="../media/audio2.wav"/></Relationships>
</file>

<file path=ppt/slides/_rels/slide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8.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5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3.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audio45.wav"/><Relationship Id="rId7"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audio" Target="../media/audio46.wav"/><Relationship Id="rId9" Type="http://schemas.openxmlformats.org/officeDocument/2006/relationships/image" Target="../media/image5.jpeg"/></Relationships>
</file>

<file path=ppt/slides/_rels/slide56.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4.png"/><Relationship Id="rId3" Type="http://schemas.openxmlformats.org/officeDocument/2006/relationships/image" Target="../media/image1.jpg"/><Relationship Id="rId21" Type="http://schemas.openxmlformats.org/officeDocument/2006/relationships/image" Target="../media/image50.png"/><Relationship Id="rId7" Type="http://schemas.openxmlformats.org/officeDocument/2006/relationships/audio" Target="../media/audio49.wav"/><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audio" Target="../media/audio53.wav"/><Relationship Id="rId2" Type="http://schemas.openxmlformats.org/officeDocument/2006/relationships/notesSlide" Target="../notesSlides/notesSlide56.xml"/><Relationship Id="rId16" Type="http://schemas.openxmlformats.org/officeDocument/2006/relationships/image" Target="../media/image45.svg"/><Relationship Id="rId20" Type="http://schemas.openxmlformats.org/officeDocument/2006/relationships/image" Target="../media/image49.svg"/><Relationship Id="rId1" Type="http://schemas.openxmlformats.org/officeDocument/2006/relationships/slideLayout" Target="../slideLayouts/slideLayout26.xml"/><Relationship Id="rId6" Type="http://schemas.openxmlformats.org/officeDocument/2006/relationships/audio" Target="../media/audio48.wav"/><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audio" Target="../media/audio47.wav"/><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audio" Target="../media/audio52.wav"/><Relationship Id="rId19" Type="http://schemas.openxmlformats.org/officeDocument/2006/relationships/image" Target="../media/image48.png"/><Relationship Id="rId4" Type="http://schemas.openxmlformats.org/officeDocument/2006/relationships/image" Target="../media/image3.png"/><Relationship Id="rId9" Type="http://schemas.openxmlformats.org/officeDocument/2006/relationships/audio" Target="../media/audio51.wav"/><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5.png"/></Relationships>
</file>

<file path=ppt/slides/_rels/slide5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57.xml"/><Relationship Id="rId16" Type="http://schemas.openxmlformats.org/officeDocument/2006/relationships/image" Target="../media/image68.png"/><Relationship Id="rId1" Type="http://schemas.openxmlformats.org/officeDocument/2006/relationships/slideLayout" Target="../slideLayouts/slideLayout2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jpe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5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audio45.wav"/><Relationship Id="rId7"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6.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audio" Target="../media/audio46.wav"/><Relationship Id="rId9" Type="http://schemas.openxmlformats.org/officeDocument/2006/relationships/image" Target="../media/image5.jpeg"/></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26.xml"/><Relationship Id="rId5" Type="http://schemas.openxmlformats.org/officeDocument/2006/relationships/image" Target="../media/image7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jpg"/><Relationship Id="rId7"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26.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jpeg"/><Relationship Id="rId10" Type="http://schemas.openxmlformats.org/officeDocument/2006/relationships/image" Target="../media/image77.png"/><Relationship Id="rId4" Type="http://schemas.openxmlformats.org/officeDocument/2006/relationships/image" Target="../media/image3.png"/><Relationship Id="rId9"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26.xml"/><Relationship Id="rId5" Type="http://schemas.openxmlformats.org/officeDocument/2006/relationships/image" Target="../media/image71.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png"/><Relationship Id="rId7"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2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1.jpg"/><Relationship Id="rId21" Type="http://schemas.openxmlformats.org/officeDocument/2006/relationships/image" Target="../media/image101.png"/><Relationship Id="rId7" Type="http://schemas.openxmlformats.org/officeDocument/2006/relationships/image" Target="../media/image87.jpe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notesSlide" Target="../notesSlides/notesSlide64.xml"/><Relationship Id="rId16" Type="http://schemas.openxmlformats.org/officeDocument/2006/relationships/image" Target="../media/image96.png"/><Relationship Id="rId20"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3.png"/><Relationship Id="rId9" Type="http://schemas.openxmlformats.org/officeDocument/2006/relationships/image" Target="../media/image89.png"/><Relationship Id="rId14"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audio" Target="../media/audio58.wav"/><Relationship Id="rId3" Type="http://schemas.openxmlformats.org/officeDocument/2006/relationships/image" Target="../media/image3.png"/><Relationship Id="rId7" Type="http://schemas.openxmlformats.org/officeDocument/2006/relationships/audio" Target="../media/audio57.wav"/><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audio" Target="../media/audio56.wav"/><Relationship Id="rId5" Type="http://schemas.openxmlformats.org/officeDocument/2006/relationships/audio" Target="../media/audio55.wav"/><Relationship Id="rId10" Type="http://schemas.openxmlformats.org/officeDocument/2006/relationships/image" Target="../media/image102.jpeg"/><Relationship Id="rId4" Type="http://schemas.openxmlformats.org/officeDocument/2006/relationships/audio" Target="../media/audio54.wav"/><Relationship Id="rId9" Type="http://schemas.openxmlformats.org/officeDocument/2006/relationships/audio" Target="../media/audio59.wav"/></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6.jpe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73147" y="-48718"/>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a:t>
            </a:r>
            <a:r>
              <a:rPr lang="en-GB" sz="3000" dirty="0" err="1">
                <a:solidFill>
                  <a:prstClr val="white"/>
                </a:solidFill>
              </a:rPr>
              <a:t>ie</a:t>
            </a:r>
            <a:r>
              <a:rPr lang="en-GB" sz="3000" dirty="0">
                <a:solidFill>
                  <a:prstClr val="white"/>
                </a:solidFill>
              </a:rPr>
              <a:t>]</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noProof="0">
                <a:solidFill>
                  <a:prstClr val="white"/>
                </a:solidFill>
                <a:latin typeface="Century Gothic" panose="020B0502020202020204" pitchFamily="34" charset="0"/>
              </a:rPr>
              <a:t>10</a:t>
            </a:r>
            <a:r>
              <a:rPr lang="en-GB" sz="1400">
                <a:solidFill>
                  <a:prstClr val="white"/>
                </a:solidFill>
                <a:latin typeface="Century Gothic" panose="020B0502020202020204" pitchFamily="34" charset="0"/>
              </a:rPr>
              <a:t> </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08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pic>
        <p:nvPicPr>
          <p:cNvPr id="29" name="Picture 4" descr="Bee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7659" y="5210826"/>
            <a:ext cx="1058669" cy="99514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3307774" y="1473715"/>
            <a:ext cx="718438" cy="1045095"/>
            <a:chOff x="3476542" y="2581999"/>
            <a:chExt cx="1649286" cy="2512710"/>
          </a:xfrm>
        </p:grpSpPr>
        <p:pic>
          <p:nvPicPr>
            <p:cNvPr id="31" name="Picture 2" descr="Flamino Bird Animal Eating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0233" y="2581999"/>
              <a:ext cx="1025595" cy="2512710"/>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p:cNvCxnSpPr/>
            <p:nvPr/>
          </p:nvCxnSpPr>
          <p:spPr>
            <a:xfrm>
              <a:off x="3635727" y="4221125"/>
              <a:ext cx="864609" cy="0"/>
            </a:xfrm>
            <a:prstGeom prst="straightConnector1">
              <a:avLst/>
            </a:prstGeom>
            <a:ln w="28575">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476542" y="4033284"/>
              <a:ext cx="864609" cy="0"/>
            </a:xfrm>
            <a:prstGeom prst="straightConnector1">
              <a:avLst/>
            </a:prstGeom>
            <a:ln w="28575">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7C860A78-DF95-488F-BF94-83D94D66D75C}"/>
              </a:ext>
            </a:extLst>
          </p:cNvPr>
          <p:cNvSpPr txBox="1"/>
          <p:nvPr/>
        </p:nvSpPr>
        <p:spPr>
          <a:xfrm>
            <a:off x="-43841" y="2636729"/>
            <a:ext cx="2286001" cy="2246769"/>
          </a:xfrm>
          <a:prstGeom prst="rect">
            <a:avLst/>
          </a:prstGeom>
          <a:noFill/>
        </p:spPr>
        <p:txBody>
          <a:bodyPr wrap="square" rtlCol="0">
            <a:spAutoFit/>
          </a:bodyPr>
          <a:lstStyle/>
          <a:p>
            <a:pPr algn="ctr"/>
            <a:r>
              <a:rPr lang="en-GB" sz="2800" dirty="0">
                <a:solidFill>
                  <a:srgbClr val="115076"/>
                </a:solidFill>
                <a:latin typeface="Century Gothic" panose="020B0502020202020204" pitchFamily="34" charset="0"/>
              </a:rPr>
              <a:t>W</a:t>
            </a:r>
            <a:r>
              <a:rPr lang="en-GB" sz="2800" b="1" dirty="0">
                <a:solidFill>
                  <a:srgbClr val="115076"/>
                </a:solidFill>
                <a:latin typeface="Century Gothic" panose="020B0502020202020204" pitchFamily="34" charset="0"/>
              </a:rPr>
              <a:t>ie</a:t>
            </a:r>
            <a:r>
              <a:rPr lang="en-GB" sz="2800" dirty="0">
                <a:solidFill>
                  <a:srgbClr val="115076"/>
                </a:solidFill>
                <a:latin typeface="Century Gothic" panose="020B0502020202020204" pitchFamily="34" charset="0"/>
              </a:rPr>
              <a:t>n</a:t>
            </a:r>
          </a:p>
          <a:p>
            <a:pPr algn="ctr"/>
            <a:r>
              <a:rPr lang="en-GB" sz="2800" dirty="0">
                <a:solidFill>
                  <a:srgbClr val="115076"/>
                </a:solidFill>
                <a:latin typeface="Century Gothic" panose="020B0502020202020204" pitchFamily="34" charset="0"/>
              </a:rPr>
              <a:t>[Vienna]</a:t>
            </a:r>
          </a:p>
          <a:p>
            <a:pPr algn="ctr"/>
            <a:endParaRPr lang="en-GB" sz="2800" dirty="0">
              <a:solidFill>
                <a:srgbClr val="115076"/>
              </a:solidFill>
              <a:latin typeface="Century Gothic" panose="020B0502020202020204" pitchFamily="34" charset="0"/>
            </a:endParaRPr>
          </a:p>
          <a:p>
            <a:pPr algn="ctr"/>
            <a:r>
              <a:rPr lang="en-GB" sz="2800" dirty="0">
                <a:solidFill>
                  <a:srgbClr val="115076"/>
                </a:solidFill>
                <a:latin typeface="Century Gothic" panose="020B0502020202020204" pitchFamily="34" charset="0"/>
              </a:rPr>
              <a:t>W</a:t>
            </a:r>
            <a:r>
              <a:rPr lang="en-GB" sz="2800" b="1" dirty="0">
                <a:solidFill>
                  <a:srgbClr val="115076"/>
                </a:solidFill>
                <a:latin typeface="Century Gothic" panose="020B0502020202020204" pitchFamily="34" charset="0"/>
              </a:rPr>
              <a:t>ei</a:t>
            </a:r>
            <a:r>
              <a:rPr lang="en-GB" sz="2800" dirty="0">
                <a:solidFill>
                  <a:srgbClr val="115076"/>
                </a:solidFill>
                <a:latin typeface="Century Gothic" panose="020B0502020202020204" pitchFamily="34" charset="0"/>
              </a:rPr>
              <a:t>n</a:t>
            </a:r>
          </a:p>
          <a:p>
            <a:pPr algn="ctr"/>
            <a:r>
              <a:rPr lang="en-GB" sz="2800" dirty="0">
                <a:solidFill>
                  <a:srgbClr val="115076"/>
                </a:solidFill>
                <a:latin typeface="Century Gothic" panose="020B0502020202020204" pitchFamily="34" charset="0"/>
              </a:rPr>
              <a:t>[wine]</a:t>
            </a:r>
          </a:p>
        </p:txBody>
      </p:sp>
      <p:sp>
        <p:nvSpPr>
          <p:cNvPr id="35" name="TextBox 34">
            <a:extLst>
              <a:ext uri="{FF2B5EF4-FFF2-40B4-BE49-F238E27FC236}">
                <a16:creationId xmlns:a16="http://schemas.microsoft.com/office/drawing/2014/main" id="{765DAE0D-D990-4313-B1E0-E728B9DABF95}"/>
              </a:ext>
            </a:extLst>
          </p:cNvPr>
          <p:cNvSpPr txBox="1"/>
          <p:nvPr/>
        </p:nvSpPr>
        <p:spPr>
          <a:xfrm>
            <a:off x="3067987" y="2636727"/>
            <a:ext cx="1198015" cy="2246769"/>
          </a:xfrm>
          <a:prstGeom prst="rect">
            <a:avLst/>
          </a:prstGeom>
          <a:noFill/>
        </p:spPr>
        <p:txBody>
          <a:bodyPr wrap="square" rtlCol="0">
            <a:spAutoFit/>
          </a:bodyPr>
          <a:lstStyle/>
          <a:p>
            <a:r>
              <a:rPr lang="en-GB" sz="2800" dirty="0" err="1">
                <a:solidFill>
                  <a:srgbClr val="115076"/>
                </a:solidFill>
                <a:latin typeface="Century Gothic" panose="020B0502020202020204" pitchFamily="34" charset="0"/>
              </a:rPr>
              <a:t>B</a:t>
            </a:r>
            <a:r>
              <a:rPr lang="en-GB" sz="2800" b="1" dirty="0" err="1">
                <a:solidFill>
                  <a:srgbClr val="115076"/>
                </a:solidFill>
                <a:latin typeface="Century Gothic" panose="020B0502020202020204" pitchFamily="34" charset="0"/>
              </a:rPr>
              <a:t>ei</a:t>
            </a:r>
            <a:r>
              <a:rPr lang="en-GB" sz="2800" dirty="0" err="1">
                <a:solidFill>
                  <a:srgbClr val="115076"/>
                </a:solidFill>
                <a:latin typeface="Century Gothic" panose="020B0502020202020204" pitchFamily="34" charset="0"/>
              </a:rPr>
              <a:t>ne</a:t>
            </a:r>
            <a:endParaRPr lang="en-GB" sz="2800" dirty="0">
              <a:solidFill>
                <a:srgbClr val="115076"/>
              </a:solidFill>
              <a:latin typeface="Century Gothic" panose="020B0502020202020204" pitchFamily="34" charset="0"/>
            </a:endParaRPr>
          </a:p>
          <a:p>
            <a:r>
              <a:rPr lang="en-GB" sz="2800" dirty="0">
                <a:solidFill>
                  <a:srgbClr val="115076"/>
                </a:solidFill>
                <a:latin typeface="Century Gothic" panose="020B0502020202020204" pitchFamily="34" charset="0"/>
              </a:rPr>
              <a:t>[legs]</a:t>
            </a:r>
          </a:p>
          <a:p>
            <a:endParaRPr lang="en-GB" sz="2800" dirty="0">
              <a:solidFill>
                <a:srgbClr val="115076"/>
              </a:solidFill>
              <a:latin typeface="Century Gothic" panose="020B0502020202020204" pitchFamily="34" charset="0"/>
            </a:endParaRPr>
          </a:p>
          <a:p>
            <a:r>
              <a:rPr lang="en-GB" sz="2800" dirty="0" err="1">
                <a:solidFill>
                  <a:srgbClr val="115076"/>
                </a:solidFill>
                <a:latin typeface="Century Gothic" panose="020B0502020202020204" pitchFamily="34" charset="0"/>
              </a:rPr>
              <a:t>B</a:t>
            </a:r>
            <a:r>
              <a:rPr lang="en-GB" sz="2800" b="1" dirty="0" err="1">
                <a:solidFill>
                  <a:srgbClr val="115076"/>
                </a:solidFill>
                <a:latin typeface="Century Gothic" panose="020B0502020202020204" pitchFamily="34" charset="0"/>
              </a:rPr>
              <a:t>ie</a:t>
            </a:r>
            <a:r>
              <a:rPr lang="en-GB" sz="2800" dirty="0" err="1">
                <a:solidFill>
                  <a:srgbClr val="115076"/>
                </a:solidFill>
                <a:latin typeface="Century Gothic" panose="020B0502020202020204" pitchFamily="34" charset="0"/>
              </a:rPr>
              <a:t>ne</a:t>
            </a:r>
            <a:endParaRPr lang="en-GB" sz="2800" dirty="0">
              <a:solidFill>
                <a:srgbClr val="115076"/>
              </a:solidFill>
              <a:latin typeface="Century Gothic" panose="020B0502020202020204" pitchFamily="34" charset="0"/>
            </a:endParaRPr>
          </a:p>
          <a:p>
            <a:r>
              <a:rPr lang="en-GB" sz="2800" dirty="0">
                <a:solidFill>
                  <a:srgbClr val="115076"/>
                </a:solidFill>
                <a:latin typeface="Century Gothic" panose="020B0502020202020204" pitchFamily="34" charset="0"/>
              </a:rPr>
              <a:t>[bee]</a:t>
            </a:r>
          </a:p>
        </p:txBody>
      </p:sp>
      <p:sp>
        <p:nvSpPr>
          <p:cNvPr id="36" name="TextBox 35">
            <a:extLst>
              <a:ext uri="{FF2B5EF4-FFF2-40B4-BE49-F238E27FC236}">
                <a16:creationId xmlns:a16="http://schemas.microsoft.com/office/drawing/2014/main" id="{DCFCE6BA-67AC-408C-8638-B5C84B0C9CE2}"/>
              </a:ext>
            </a:extLst>
          </p:cNvPr>
          <p:cNvSpPr txBox="1"/>
          <p:nvPr/>
        </p:nvSpPr>
        <p:spPr>
          <a:xfrm>
            <a:off x="5091830" y="2636728"/>
            <a:ext cx="1496860" cy="2246769"/>
          </a:xfrm>
          <a:prstGeom prst="rect">
            <a:avLst/>
          </a:prstGeom>
          <a:noFill/>
        </p:spPr>
        <p:txBody>
          <a:bodyPr wrap="square" rtlCol="0">
            <a:spAutoFit/>
          </a:bodyPr>
          <a:lstStyle/>
          <a:p>
            <a:pPr algn="ctr"/>
            <a:r>
              <a:rPr lang="en-GB" sz="2800" dirty="0" err="1">
                <a:solidFill>
                  <a:srgbClr val="115076"/>
                </a:solidFill>
                <a:latin typeface="Century Gothic" panose="020B0502020202020204" pitchFamily="34" charset="0"/>
              </a:rPr>
              <a:t>v</a:t>
            </a:r>
            <a:r>
              <a:rPr lang="en-GB" sz="2800" b="1" dirty="0" err="1">
                <a:solidFill>
                  <a:srgbClr val="115076"/>
                </a:solidFill>
                <a:latin typeface="Century Gothic" panose="020B0502020202020204" pitchFamily="34" charset="0"/>
              </a:rPr>
              <a:t>ie</a:t>
            </a:r>
            <a:r>
              <a:rPr lang="en-GB" sz="2800" dirty="0" err="1">
                <a:solidFill>
                  <a:srgbClr val="115076"/>
                </a:solidFill>
                <a:latin typeface="Century Gothic" panose="020B0502020202020204" pitchFamily="34" charset="0"/>
              </a:rPr>
              <a:t>le</a:t>
            </a:r>
            <a:endParaRPr lang="en-GB" sz="2800" dirty="0">
              <a:solidFill>
                <a:srgbClr val="115076"/>
              </a:solidFill>
              <a:latin typeface="Century Gothic" panose="020B0502020202020204" pitchFamily="34" charset="0"/>
            </a:endParaRPr>
          </a:p>
          <a:p>
            <a:pPr algn="ctr"/>
            <a:r>
              <a:rPr lang="en-GB" sz="2800" dirty="0">
                <a:solidFill>
                  <a:srgbClr val="115076"/>
                </a:solidFill>
                <a:latin typeface="Century Gothic" panose="020B0502020202020204" pitchFamily="34" charset="0"/>
              </a:rPr>
              <a:t>[many]</a:t>
            </a:r>
          </a:p>
          <a:p>
            <a:pPr algn="ctr"/>
            <a:endParaRPr lang="en-GB" sz="2800" dirty="0">
              <a:solidFill>
                <a:srgbClr val="115076"/>
              </a:solidFill>
              <a:latin typeface="Century Gothic" panose="020B0502020202020204" pitchFamily="34" charset="0"/>
            </a:endParaRPr>
          </a:p>
          <a:p>
            <a:pPr algn="ctr"/>
            <a:r>
              <a:rPr lang="en-GB" sz="2800" dirty="0" err="1">
                <a:solidFill>
                  <a:srgbClr val="115076"/>
                </a:solidFill>
                <a:latin typeface="Century Gothic" panose="020B0502020202020204" pitchFamily="34" charset="0"/>
              </a:rPr>
              <a:t>F</a:t>
            </a:r>
            <a:r>
              <a:rPr lang="en-GB" sz="2800" b="1" dirty="0" err="1">
                <a:solidFill>
                  <a:srgbClr val="115076"/>
                </a:solidFill>
                <a:latin typeface="Century Gothic" panose="020B0502020202020204" pitchFamily="34" charset="0"/>
              </a:rPr>
              <a:t>ei</a:t>
            </a:r>
            <a:r>
              <a:rPr lang="en-GB" sz="2800" dirty="0" err="1">
                <a:solidFill>
                  <a:srgbClr val="115076"/>
                </a:solidFill>
                <a:latin typeface="Century Gothic" panose="020B0502020202020204" pitchFamily="34" charset="0"/>
              </a:rPr>
              <a:t>le</a:t>
            </a:r>
            <a:endParaRPr lang="en-GB" sz="2800" dirty="0">
              <a:solidFill>
                <a:srgbClr val="115076"/>
              </a:solidFill>
              <a:latin typeface="Century Gothic" panose="020B0502020202020204" pitchFamily="34" charset="0"/>
            </a:endParaRPr>
          </a:p>
          <a:p>
            <a:pPr algn="ctr"/>
            <a:r>
              <a:rPr lang="en-GB" sz="2800" dirty="0">
                <a:solidFill>
                  <a:srgbClr val="115076"/>
                </a:solidFill>
                <a:latin typeface="Century Gothic" panose="020B0502020202020204" pitchFamily="34" charset="0"/>
              </a:rPr>
              <a:t>[file]</a:t>
            </a:r>
          </a:p>
        </p:txBody>
      </p:sp>
      <p:pic>
        <p:nvPicPr>
          <p:cNvPr id="37" name="Picture 2" descr="Wine Glass Clip Art">
            <a:extLst>
              <a:ext uri="{FF2B5EF4-FFF2-40B4-BE49-F238E27FC236}">
                <a16:creationId xmlns:a16="http://schemas.microsoft.com/office/drawing/2014/main" id="{26531DC5-2921-42F5-ADE2-70230B4559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6986" y="5160723"/>
            <a:ext cx="884346" cy="915052"/>
          </a:xfrm>
          <a:prstGeom prst="rect">
            <a:avLst/>
          </a:prstGeom>
          <a:noFill/>
          <a:extLst>
            <a:ext uri="{909E8E84-426E-40DD-AFC4-6F175D3DCCD1}">
              <a14:hiddenFill xmlns:a14="http://schemas.microsoft.com/office/drawing/2010/main">
                <a:solidFill>
                  <a:srgbClr val="FFFFFF"/>
                </a:solidFill>
              </a14:hiddenFill>
            </a:ext>
          </a:extLst>
        </p:spPr>
      </p:pic>
      <p:sp>
        <p:nvSpPr>
          <p:cNvPr id="38" name="AutoShape 6" descr="Image result for austria clipart">
            <a:extLst>
              <a:ext uri="{FF2B5EF4-FFF2-40B4-BE49-F238E27FC236}">
                <a16:creationId xmlns:a16="http://schemas.microsoft.com/office/drawing/2014/main" id="{6A07232F-2002-4D8C-9AF8-5007D70304D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9" name="Picture 10" descr="Lots Of Blue Bubbles Clip Art">
            <a:extLst>
              <a:ext uri="{FF2B5EF4-FFF2-40B4-BE49-F238E27FC236}">
                <a16:creationId xmlns:a16="http://schemas.microsoft.com/office/drawing/2014/main" id="{9425F6F8-9A02-49D5-91D1-D5B0F7EF14F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1557" y="1457961"/>
            <a:ext cx="426991" cy="107660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Image result for file tool clipart">
            <a:extLst>
              <a:ext uri="{FF2B5EF4-FFF2-40B4-BE49-F238E27FC236}">
                <a16:creationId xmlns:a16="http://schemas.microsoft.com/office/drawing/2014/main" id="{1CBBAC51-9898-43A3-AA38-5EF7FE9631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3949" y="5344378"/>
            <a:ext cx="1058669" cy="529335"/>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64"/>
          <p:cNvGrpSpPr/>
          <p:nvPr/>
        </p:nvGrpSpPr>
        <p:grpSpPr>
          <a:xfrm>
            <a:off x="10186256" y="1435601"/>
            <a:ext cx="1788626" cy="4561757"/>
            <a:chOff x="10186256" y="1435601"/>
            <a:chExt cx="1788626" cy="4561757"/>
          </a:xfrm>
        </p:grpSpPr>
        <p:sp>
          <p:nvSpPr>
            <p:cNvPr id="66" name="TextBox 65">
              <a:extLst>
                <a:ext uri="{FF2B5EF4-FFF2-40B4-BE49-F238E27FC236}">
                  <a16:creationId xmlns:a16="http://schemas.microsoft.com/office/drawing/2014/main" id="{9C9A16A3-B67A-4560-99A4-01D337E632C5}"/>
                </a:ext>
              </a:extLst>
            </p:cNvPr>
            <p:cNvSpPr txBox="1"/>
            <p:nvPr/>
          </p:nvSpPr>
          <p:spPr>
            <a:xfrm>
              <a:off x="10186256" y="2636727"/>
              <a:ext cx="1788626" cy="2246769"/>
            </a:xfrm>
            <a:prstGeom prst="rect">
              <a:avLst/>
            </a:prstGeom>
            <a:noFill/>
          </p:spPr>
          <p:txBody>
            <a:bodyPr wrap="square" rtlCol="0">
              <a:spAutoFit/>
            </a:bodyPr>
            <a:lstStyle/>
            <a:p>
              <a:pPr algn="ctr"/>
              <a:r>
                <a:rPr lang="en-GB" sz="2800" dirty="0" err="1">
                  <a:solidFill>
                    <a:srgbClr val="115076"/>
                  </a:solidFill>
                  <a:latin typeface="Century Gothic" panose="020B0502020202020204" pitchFamily="34" charset="0"/>
                </a:rPr>
                <a:t>R</a:t>
              </a:r>
              <a:r>
                <a:rPr lang="en-GB" sz="2800" b="1" dirty="0" err="1">
                  <a:solidFill>
                    <a:srgbClr val="115076"/>
                  </a:solidFill>
                  <a:latin typeface="Century Gothic" panose="020B0502020202020204" pitchFamily="34" charset="0"/>
                </a:rPr>
                <a:t>ie</a:t>
              </a:r>
              <a:r>
                <a:rPr lang="en-GB" sz="2800" dirty="0" err="1">
                  <a:solidFill>
                    <a:srgbClr val="115076"/>
                  </a:solidFill>
                  <a:latin typeface="Century Gothic" panose="020B0502020202020204" pitchFamily="34" charset="0"/>
                </a:rPr>
                <a:t>se</a:t>
              </a:r>
              <a:endParaRPr lang="en-GB" sz="2800" dirty="0">
                <a:solidFill>
                  <a:srgbClr val="115076"/>
                </a:solidFill>
                <a:latin typeface="Century Gothic" panose="020B0502020202020204" pitchFamily="34" charset="0"/>
              </a:endParaRPr>
            </a:p>
            <a:p>
              <a:pPr algn="ctr"/>
              <a:r>
                <a:rPr lang="en-GB" sz="2800" dirty="0">
                  <a:solidFill>
                    <a:srgbClr val="115076"/>
                  </a:solidFill>
                  <a:latin typeface="Century Gothic" panose="020B0502020202020204" pitchFamily="34" charset="0"/>
                </a:rPr>
                <a:t>[giant]</a:t>
              </a:r>
            </a:p>
            <a:p>
              <a:pPr algn="ctr"/>
              <a:endParaRPr lang="en-GB" sz="2800" dirty="0">
                <a:solidFill>
                  <a:srgbClr val="115076"/>
                </a:solidFill>
                <a:latin typeface="Century Gothic" panose="020B0502020202020204" pitchFamily="34" charset="0"/>
              </a:endParaRPr>
            </a:p>
            <a:p>
              <a:pPr algn="ctr"/>
              <a:r>
                <a:rPr lang="en-GB" sz="2800" dirty="0" err="1">
                  <a:solidFill>
                    <a:srgbClr val="115076"/>
                  </a:solidFill>
                  <a:latin typeface="Century Gothic" panose="020B0502020202020204" pitchFamily="34" charset="0"/>
                </a:rPr>
                <a:t>R</a:t>
              </a:r>
              <a:r>
                <a:rPr lang="en-GB" sz="2800" b="1" dirty="0" err="1">
                  <a:solidFill>
                    <a:srgbClr val="115076"/>
                  </a:solidFill>
                  <a:latin typeface="Century Gothic" panose="020B0502020202020204" pitchFamily="34" charset="0"/>
                </a:rPr>
                <a:t>ei</a:t>
              </a:r>
              <a:r>
                <a:rPr lang="en-GB" sz="2800" dirty="0" err="1">
                  <a:solidFill>
                    <a:srgbClr val="115076"/>
                  </a:solidFill>
                  <a:latin typeface="Century Gothic" panose="020B0502020202020204" pitchFamily="34" charset="0"/>
                </a:rPr>
                <a:t>se</a:t>
              </a:r>
              <a:endParaRPr lang="en-GB" sz="2800" dirty="0">
                <a:solidFill>
                  <a:srgbClr val="115076"/>
                </a:solidFill>
                <a:latin typeface="Century Gothic" panose="020B0502020202020204" pitchFamily="34" charset="0"/>
              </a:endParaRPr>
            </a:p>
            <a:p>
              <a:pPr algn="ctr"/>
              <a:r>
                <a:rPr lang="en-GB" sz="2800" dirty="0">
                  <a:solidFill>
                    <a:srgbClr val="115076"/>
                  </a:solidFill>
                  <a:latin typeface="Century Gothic" panose="020B0502020202020204" pitchFamily="34" charset="0"/>
                </a:rPr>
                <a:t>[journey]</a:t>
              </a:r>
            </a:p>
          </p:txBody>
        </p:sp>
        <p:pic>
          <p:nvPicPr>
            <p:cNvPr id="67" name="Picture 14" descr="Stone Giant Clip Art">
              <a:extLst>
                <a:ext uri="{FF2B5EF4-FFF2-40B4-BE49-F238E27FC236}">
                  <a16:creationId xmlns:a16="http://schemas.microsoft.com/office/drawing/2014/main" id="{BA416052-CF6B-4EF9-AA20-8232457A65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63083" y="1435601"/>
              <a:ext cx="929420" cy="96855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05818" y="5060516"/>
              <a:ext cx="949502" cy="936842"/>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9775" y="1670248"/>
            <a:ext cx="931464" cy="652025"/>
          </a:xfrm>
          <a:prstGeom prst="rect">
            <a:avLst/>
          </a:prstGeom>
        </p:spPr>
      </p:pic>
      <p:grpSp>
        <p:nvGrpSpPr>
          <p:cNvPr id="70" name="Group 69"/>
          <p:cNvGrpSpPr/>
          <p:nvPr/>
        </p:nvGrpSpPr>
        <p:grpSpPr>
          <a:xfrm>
            <a:off x="7058417" y="1684290"/>
            <a:ext cx="2837146" cy="3199206"/>
            <a:chOff x="7058417" y="1684290"/>
            <a:chExt cx="2837146" cy="3199206"/>
          </a:xfrm>
        </p:grpSpPr>
        <p:sp>
          <p:nvSpPr>
            <p:cNvPr id="71" name="TextBox 70">
              <a:extLst>
                <a:ext uri="{FF2B5EF4-FFF2-40B4-BE49-F238E27FC236}">
                  <a16:creationId xmlns:a16="http://schemas.microsoft.com/office/drawing/2014/main" id="{384FEF8B-A821-4B11-BFF1-CD5B7C1B9375}"/>
                </a:ext>
              </a:extLst>
            </p:cNvPr>
            <p:cNvSpPr txBox="1"/>
            <p:nvPr/>
          </p:nvSpPr>
          <p:spPr>
            <a:xfrm>
              <a:off x="7058417" y="2636727"/>
              <a:ext cx="2837146" cy="2246769"/>
            </a:xfrm>
            <a:prstGeom prst="rect">
              <a:avLst/>
            </a:prstGeom>
            <a:noFill/>
          </p:spPr>
          <p:txBody>
            <a:bodyPr wrap="square" rtlCol="0">
              <a:spAutoFit/>
            </a:bodyPr>
            <a:lstStyle/>
            <a:p>
              <a:pPr algn="ctr"/>
              <a:r>
                <a:rPr lang="en-GB" sz="2800" dirty="0">
                  <a:solidFill>
                    <a:srgbClr val="115076"/>
                  </a:solidFill>
                  <a:latin typeface="Century Gothic" panose="020B0502020202020204" pitchFamily="34" charset="0"/>
                </a:rPr>
                <a:t>L</a:t>
              </a:r>
              <a:r>
                <a:rPr lang="en-GB" sz="2800" b="1" dirty="0">
                  <a:solidFill>
                    <a:srgbClr val="115076"/>
                  </a:solidFill>
                  <a:latin typeface="Century Gothic" panose="020B0502020202020204" pitchFamily="34" charset="0"/>
                </a:rPr>
                <a:t>ie</a:t>
              </a:r>
              <a:r>
                <a:rPr lang="en-GB" sz="2800" dirty="0">
                  <a:solidFill>
                    <a:srgbClr val="115076"/>
                  </a:solidFill>
                  <a:latin typeface="Century Gothic" panose="020B0502020202020204" pitchFamily="34" charset="0"/>
                </a:rPr>
                <a:t>der</a:t>
              </a:r>
            </a:p>
            <a:p>
              <a:pPr algn="ctr"/>
              <a:r>
                <a:rPr lang="en-GB" sz="2800" dirty="0">
                  <a:solidFill>
                    <a:srgbClr val="115076"/>
                  </a:solidFill>
                  <a:latin typeface="Century Gothic" panose="020B0502020202020204" pitchFamily="34" charset="0"/>
                </a:rPr>
                <a:t>[songs]</a:t>
              </a:r>
            </a:p>
            <a:p>
              <a:pPr algn="ctr"/>
              <a:endParaRPr lang="en-GB" sz="2800" dirty="0">
                <a:solidFill>
                  <a:srgbClr val="115076"/>
                </a:solidFill>
                <a:latin typeface="Century Gothic" panose="020B0502020202020204" pitchFamily="34" charset="0"/>
              </a:endParaRPr>
            </a:p>
            <a:p>
              <a:pPr algn="ctr"/>
              <a:r>
                <a:rPr lang="en-GB" sz="2800" dirty="0" err="1">
                  <a:solidFill>
                    <a:srgbClr val="115076"/>
                  </a:solidFill>
                  <a:latin typeface="Century Gothic" panose="020B0502020202020204" pitchFamily="34" charset="0"/>
                </a:rPr>
                <a:t>l</a:t>
              </a:r>
              <a:r>
                <a:rPr lang="en-GB" sz="2800" b="1" dirty="0" err="1">
                  <a:solidFill>
                    <a:srgbClr val="115076"/>
                  </a:solidFill>
                  <a:latin typeface="Century Gothic" panose="020B0502020202020204" pitchFamily="34" charset="0"/>
                </a:rPr>
                <a:t>ei</a:t>
              </a:r>
              <a:r>
                <a:rPr lang="en-GB" sz="2800" dirty="0" err="1">
                  <a:solidFill>
                    <a:srgbClr val="115076"/>
                  </a:solidFill>
                  <a:latin typeface="Century Gothic" panose="020B0502020202020204" pitchFamily="34" charset="0"/>
                </a:rPr>
                <a:t>der</a:t>
              </a:r>
              <a:endParaRPr lang="en-GB" sz="2800" dirty="0">
                <a:solidFill>
                  <a:srgbClr val="115076"/>
                </a:solidFill>
                <a:latin typeface="Century Gothic" panose="020B0502020202020204" pitchFamily="34" charset="0"/>
              </a:endParaRPr>
            </a:p>
            <a:p>
              <a:pPr algn="ctr"/>
              <a:r>
                <a:rPr lang="en-GB" sz="2800" dirty="0">
                  <a:solidFill>
                    <a:srgbClr val="115076"/>
                  </a:solidFill>
                  <a:latin typeface="Century Gothic" panose="020B0502020202020204" pitchFamily="34" charset="0"/>
                </a:rPr>
                <a:t>[unfortunately]</a:t>
              </a:r>
            </a:p>
          </p:txBody>
        </p:sp>
        <p:pic>
          <p:nvPicPr>
            <p:cNvPr id="72" name="Picture 7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41191" y="1684290"/>
              <a:ext cx="474176" cy="492650"/>
            </a:xfrm>
            <a:prstGeom prst="rect">
              <a:avLst/>
            </a:prstGeom>
          </p:spPr>
        </p:pic>
        <p:pic>
          <p:nvPicPr>
            <p:cNvPr id="73" name="Picture 7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86030" y="1684290"/>
              <a:ext cx="474176" cy="492650"/>
            </a:xfrm>
            <a:prstGeom prst="rect">
              <a:avLst/>
            </a:prstGeom>
          </p:spPr>
        </p:pic>
      </p:grpSp>
    </p:spTree>
    <p:extLst>
      <p:ext uri="{BB962C8B-B14F-4D97-AF65-F5344CB8AC3E}">
        <p14:creationId xmlns:p14="http://schemas.microsoft.com/office/powerpoint/2010/main" val="53659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T1.2 Week 6 Slides 67-68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73547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a:extLst>
              <a:ext uri="{FF2B5EF4-FFF2-40B4-BE49-F238E27FC236}">
                <a16:creationId xmlns:a16="http://schemas.microsoft.com/office/drawing/2014/main" id="{977E6C5F-E528-6B4B-9E86-AFB0AE3F483E}"/>
              </a:ext>
            </a:extLst>
          </p:cNvPr>
          <p:cNvSpPr txBox="1">
            <a:spLocks/>
          </p:cNvSpPr>
          <p:nvPr/>
        </p:nvSpPr>
        <p:spPr>
          <a:xfrm>
            <a:off x="278705" y="21114"/>
            <a:ext cx="28472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pic>
        <p:nvPicPr>
          <p:cNvPr id="5" name="Picture 4">
            <a:extLst>
              <a:ext uri="{FF2B5EF4-FFF2-40B4-BE49-F238E27FC236}">
                <a16:creationId xmlns:a16="http://schemas.microsoft.com/office/drawing/2014/main" id="{421EBD5C-F3C4-9145-AA68-D0F431AEAA35}"/>
              </a:ext>
            </a:extLst>
          </p:cNvPr>
          <p:cNvPicPr>
            <a:picLocks noChangeAspect="1"/>
          </p:cNvPicPr>
          <p:nvPr/>
        </p:nvPicPr>
        <p:blipFill>
          <a:blip r:embed="rId4"/>
          <a:stretch>
            <a:fillRect/>
          </a:stretch>
        </p:blipFill>
        <p:spPr>
          <a:xfrm>
            <a:off x="7513495" y="3477513"/>
            <a:ext cx="4073462" cy="2876882"/>
          </a:xfrm>
          <a:prstGeom prst="rect">
            <a:avLst/>
          </a:prstGeom>
        </p:spPr>
      </p:pic>
      <p:pic>
        <p:nvPicPr>
          <p:cNvPr id="6" name="Picture 5">
            <a:extLst>
              <a:ext uri="{FF2B5EF4-FFF2-40B4-BE49-F238E27FC236}">
                <a16:creationId xmlns:a16="http://schemas.microsoft.com/office/drawing/2014/main" id="{447FADBA-A893-9B4C-98F2-784E08061302}"/>
              </a:ext>
            </a:extLst>
          </p:cNvPr>
          <p:cNvPicPr>
            <a:picLocks noChangeAspect="1"/>
          </p:cNvPicPr>
          <p:nvPr/>
        </p:nvPicPr>
        <p:blipFill>
          <a:blip r:embed="rId5"/>
          <a:stretch>
            <a:fillRect/>
          </a:stretch>
        </p:blipFill>
        <p:spPr>
          <a:xfrm>
            <a:off x="7505701" y="563176"/>
            <a:ext cx="3980632" cy="2876882"/>
          </a:xfrm>
          <a:prstGeom prst="rect">
            <a:avLst/>
          </a:prstGeom>
        </p:spPr>
      </p:pic>
      <p:sp>
        <p:nvSpPr>
          <p:cNvPr id="7" name="Content Placeholder 2">
            <a:extLst>
              <a:ext uri="{FF2B5EF4-FFF2-40B4-BE49-F238E27FC236}">
                <a16:creationId xmlns:a16="http://schemas.microsoft.com/office/drawing/2014/main" id="{1A2AD4A5-05D9-DC43-A870-FBE609E74DF3}"/>
              </a:ext>
            </a:extLst>
          </p:cNvPr>
          <p:cNvSpPr txBox="1">
            <a:spLocks/>
          </p:cNvSpPr>
          <p:nvPr/>
        </p:nvSpPr>
        <p:spPr>
          <a:xfrm>
            <a:off x="406476" y="1619604"/>
            <a:ext cx="7105650" cy="31321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a:t>
            </a:r>
            <a:r>
              <a:rPr lang="en-GB">
                <a:solidFill>
                  <a:srgbClr val="E87D1E"/>
                </a:solidFill>
              </a:rPr>
              <a:t>__</a:t>
            </a:r>
            <a:r>
              <a:rPr lang="en-GB"/>
              <a:t> grün sind d</a:t>
            </a:r>
            <a:r>
              <a:rPr lang="en-GB">
                <a:solidFill>
                  <a:srgbClr val="E87D1E"/>
                </a:solidFill>
              </a:rPr>
              <a:t>__</a:t>
            </a:r>
            <a:r>
              <a:rPr lang="en-GB"/>
              <a:t>ne Blätter!</a:t>
            </a:r>
          </a:p>
          <a:p>
            <a:pPr marL="0" indent="0">
              <a:buFont typeface="Arial" panose="020B0604020202020204" pitchFamily="34" charset="0"/>
              <a:buNone/>
            </a:pPr>
            <a:r>
              <a:rPr lang="en-GB"/>
              <a:t>Du grünst nicht nur zur Sommersz</a:t>
            </a:r>
            <a:r>
              <a:rPr lang="en-GB">
                <a:solidFill>
                  <a:srgbClr val="E87D1E"/>
                </a:solidFill>
              </a:rPr>
              <a:t>__</a:t>
            </a:r>
            <a:r>
              <a:rPr lang="en-GB"/>
              <a:t>t,</a:t>
            </a:r>
          </a:p>
          <a:p>
            <a:pPr marL="0" indent="0">
              <a:buFont typeface="Arial" panose="020B0604020202020204" pitchFamily="34" charset="0"/>
              <a:buNone/>
            </a:pPr>
            <a:r>
              <a:rPr lang="en-GB"/>
              <a:t>N</a:t>
            </a:r>
            <a:r>
              <a:rPr lang="en-GB">
                <a:solidFill>
                  <a:srgbClr val="E87D1E"/>
                </a:solidFill>
              </a:rPr>
              <a:t>__</a:t>
            </a:r>
            <a:r>
              <a:rPr lang="en-GB"/>
              <a:t>n auch im Winter, wenn es schn</a:t>
            </a:r>
            <a:r>
              <a:rPr lang="en-GB">
                <a:solidFill>
                  <a:srgbClr val="E87D1E"/>
                </a:solidFill>
              </a:rPr>
              <a:t>__</a:t>
            </a:r>
            <a:r>
              <a:rPr lang="en-GB"/>
              <a:t>t.</a:t>
            </a:r>
          </a:p>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a:t>
            </a:r>
            <a:r>
              <a:rPr lang="en-GB">
                <a:solidFill>
                  <a:srgbClr val="E87D1E"/>
                </a:solidFill>
              </a:rPr>
              <a:t>__</a:t>
            </a:r>
            <a:r>
              <a:rPr lang="en-GB"/>
              <a:t> grün sind d</a:t>
            </a:r>
            <a:r>
              <a:rPr lang="en-GB">
                <a:solidFill>
                  <a:srgbClr val="E87D1E"/>
                </a:solidFill>
              </a:rPr>
              <a:t>__</a:t>
            </a:r>
            <a:r>
              <a:rPr lang="en-GB"/>
              <a:t>ne Blätter!</a:t>
            </a:r>
          </a:p>
          <a:p>
            <a:pPr marL="0" indent="0">
              <a:buFont typeface="Arial" panose="020B0604020202020204" pitchFamily="34" charset="0"/>
              <a:buNone/>
            </a:pPr>
            <a:endParaRPr lang="en-GB" dirty="0"/>
          </a:p>
        </p:txBody>
      </p:sp>
      <p:pic>
        <p:nvPicPr>
          <p:cNvPr id="8" name="Picture 7">
            <a:hlinkClick r:id="" action="ppaction://noaction">
              <a:snd r:embed="rId6" name="O_T.wav"/>
            </a:hlinkClick>
            <a:extLst>
              <a:ext uri="{FF2B5EF4-FFF2-40B4-BE49-F238E27FC236}">
                <a16:creationId xmlns:a16="http://schemas.microsoft.com/office/drawing/2014/main" id="{D79C0F59-2289-2A47-B527-9A85BD5100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1252" y="939676"/>
            <a:ext cx="1044548" cy="1166566"/>
          </a:xfrm>
          <a:prstGeom prst="rect">
            <a:avLst/>
          </a:prstGeom>
        </p:spPr>
      </p:pic>
      <p:sp>
        <p:nvSpPr>
          <p:cNvPr id="2" name="Title 1"/>
          <p:cNvSpPr>
            <a:spLocks noGrp="1"/>
          </p:cNvSpPr>
          <p:nvPr>
            <p:ph type="title"/>
          </p:nvPr>
        </p:nvSpPr>
        <p:spPr>
          <a:xfrm>
            <a:off x="61934" y="294041"/>
            <a:ext cx="10515600" cy="1325563"/>
          </a:xfrm>
        </p:spPr>
        <p:txBody>
          <a:bodyPr/>
          <a:lstStyle/>
          <a:p>
            <a:r>
              <a:rPr lang="en-GB" b="1">
                <a:solidFill>
                  <a:prstClr val="white"/>
                </a:solidFill>
              </a:rPr>
              <a:t>‘IE’ oder ‘EI’</a:t>
            </a:r>
            <a:br>
              <a:rPr lang="en-US"/>
            </a:br>
            <a:endParaRPr lang="en-GB"/>
          </a:p>
        </p:txBody>
      </p:sp>
      <p:sp>
        <p:nvSpPr>
          <p:cNvPr id="9" name="Rounded Rectangle 8">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hören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38446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4" name="Picture 3">
            <a:extLst>
              <a:ext uri="{FF2B5EF4-FFF2-40B4-BE49-F238E27FC236}">
                <a16:creationId xmlns:a16="http://schemas.microsoft.com/office/drawing/2014/main" id="{8C34A839-023D-FC44-8241-12F8340B1F04}"/>
              </a:ext>
            </a:extLst>
          </p:cNvPr>
          <p:cNvPicPr>
            <a:picLocks noChangeAspect="1"/>
          </p:cNvPicPr>
          <p:nvPr/>
        </p:nvPicPr>
        <p:blipFill>
          <a:blip r:embed="rId4"/>
          <a:stretch>
            <a:fillRect/>
          </a:stretch>
        </p:blipFill>
        <p:spPr>
          <a:xfrm>
            <a:off x="7513495" y="3477513"/>
            <a:ext cx="4073462" cy="2876882"/>
          </a:xfrm>
          <a:prstGeom prst="rect">
            <a:avLst/>
          </a:prstGeom>
        </p:spPr>
      </p:pic>
      <p:pic>
        <p:nvPicPr>
          <p:cNvPr id="5" name="Picture 4">
            <a:extLst>
              <a:ext uri="{FF2B5EF4-FFF2-40B4-BE49-F238E27FC236}">
                <a16:creationId xmlns:a16="http://schemas.microsoft.com/office/drawing/2014/main" id="{1B50A8C6-C4ED-3247-9EAC-46CCFA286F46}"/>
              </a:ext>
            </a:extLst>
          </p:cNvPr>
          <p:cNvPicPr>
            <a:picLocks noChangeAspect="1"/>
          </p:cNvPicPr>
          <p:nvPr/>
        </p:nvPicPr>
        <p:blipFill>
          <a:blip r:embed="rId5"/>
          <a:stretch>
            <a:fillRect/>
          </a:stretch>
        </p:blipFill>
        <p:spPr>
          <a:xfrm>
            <a:off x="7513495" y="658426"/>
            <a:ext cx="3972837" cy="2876882"/>
          </a:xfrm>
          <a:prstGeom prst="rect">
            <a:avLst/>
          </a:prstGeom>
        </p:spPr>
      </p:pic>
      <p:sp>
        <p:nvSpPr>
          <p:cNvPr id="6" name="Title 1">
            <a:extLst>
              <a:ext uri="{FF2B5EF4-FFF2-40B4-BE49-F238E27FC236}">
                <a16:creationId xmlns:a16="http://schemas.microsoft.com/office/drawing/2014/main" id="{9BA7F2C4-50A5-4644-B026-E00BD6B6BE06}"/>
              </a:ext>
            </a:extLst>
          </p:cNvPr>
          <p:cNvSpPr txBox="1">
            <a:spLocks/>
          </p:cNvSpPr>
          <p:nvPr/>
        </p:nvSpPr>
        <p:spPr>
          <a:xfrm>
            <a:off x="281729" y="192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000" dirty="0"/>
          </a:p>
        </p:txBody>
      </p:sp>
      <p:sp>
        <p:nvSpPr>
          <p:cNvPr id="7" name="Content Placeholder 2">
            <a:extLst>
              <a:ext uri="{FF2B5EF4-FFF2-40B4-BE49-F238E27FC236}">
                <a16:creationId xmlns:a16="http://schemas.microsoft.com/office/drawing/2014/main" id="{9889F542-F49B-F341-83BB-D4032C95EB57}"/>
              </a:ext>
            </a:extLst>
          </p:cNvPr>
          <p:cNvSpPr txBox="1">
            <a:spLocks/>
          </p:cNvSpPr>
          <p:nvPr/>
        </p:nvSpPr>
        <p:spPr>
          <a:xfrm>
            <a:off x="300038" y="1525367"/>
            <a:ext cx="7105650"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a:t>
            </a:r>
            <a:r>
              <a:rPr lang="en-GB">
                <a:solidFill>
                  <a:srgbClr val="E87D1E"/>
                </a:solidFill>
              </a:rPr>
              <a:t>__</a:t>
            </a:r>
            <a:r>
              <a:rPr lang="en-GB"/>
              <a:t> grün sind d</a:t>
            </a:r>
            <a:r>
              <a:rPr lang="en-GB">
                <a:solidFill>
                  <a:srgbClr val="E87D1E"/>
                </a:solidFill>
              </a:rPr>
              <a:t>__</a:t>
            </a:r>
            <a:r>
              <a:rPr lang="en-GB"/>
              <a:t>ne Blätter!</a:t>
            </a:r>
          </a:p>
          <a:p>
            <a:pPr marL="0" indent="0">
              <a:buFont typeface="Arial" panose="020B0604020202020204" pitchFamily="34" charset="0"/>
              <a:buNone/>
            </a:pPr>
            <a:r>
              <a:rPr lang="en-GB"/>
              <a:t>Du grünst nicht nur zur Sommersz</a:t>
            </a:r>
            <a:r>
              <a:rPr lang="en-GB">
                <a:solidFill>
                  <a:srgbClr val="E87D1E"/>
                </a:solidFill>
              </a:rPr>
              <a:t>__</a:t>
            </a:r>
            <a:r>
              <a:rPr lang="en-GB"/>
              <a:t>t,</a:t>
            </a:r>
          </a:p>
          <a:p>
            <a:pPr marL="0" indent="0">
              <a:buFont typeface="Arial" panose="020B0604020202020204" pitchFamily="34" charset="0"/>
              <a:buNone/>
            </a:pPr>
            <a:r>
              <a:rPr lang="en-GB"/>
              <a:t>N</a:t>
            </a:r>
            <a:r>
              <a:rPr lang="en-GB">
                <a:solidFill>
                  <a:srgbClr val="E87D1E"/>
                </a:solidFill>
              </a:rPr>
              <a:t>__</a:t>
            </a:r>
            <a:r>
              <a:rPr lang="en-GB"/>
              <a:t>n auch im Winter, wenn es schn</a:t>
            </a:r>
            <a:r>
              <a:rPr lang="en-GB">
                <a:solidFill>
                  <a:srgbClr val="E87D1E"/>
                </a:solidFill>
              </a:rPr>
              <a:t>__</a:t>
            </a:r>
            <a:r>
              <a:rPr lang="en-GB"/>
              <a:t>t.</a:t>
            </a:r>
          </a:p>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a:t>
            </a:r>
            <a:r>
              <a:rPr lang="en-GB">
                <a:solidFill>
                  <a:srgbClr val="E87D1E"/>
                </a:solidFill>
              </a:rPr>
              <a:t>__</a:t>
            </a:r>
            <a:r>
              <a:rPr lang="en-GB"/>
              <a:t> grün sind d</a:t>
            </a:r>
            <a:r>
              <a:rPr lang="en-GB">
                <a:solidFill>
                  <a:srgbClr val="E87D1E"/>
                </a:solidFill>
              </a:rPr>
              <a:t>__</a:t>
            </a:r>
            <a:r>
              <a:rPr lang="en-GB"/>
              <a:t>ne Blätter!</a:t>
            </a:r>
          </a:p>
          <a:p>
            <a:pPr marL="0" indent="0">
              <a:buFont typeface="Arial" panose="020B0604020202020204" pitchFamily="34" charset="0"/>
              <a:buNone/>
            </a:pPr>
            <a:endParaRPr lang="en-GB" dirty="0"/>
          </a:p>
        </p:txBody>
      </p:sp>
      <p:sp>
        <p:nvSpPr>
          <p:cNvPr id="8" name="Rectangle 7">
            <a:extLst>
              <a:ext uri="{FF2B5EF4-FFF2-40B4-BE49-F238E27FC236}">
                <a16:creationId xmlns:a16="http://schemas.microsoft.com/office/drawing/2014/main" id="{A695E93B-BEE1-4742-8882-17084F3B5B40}"/>
              </a:ext>
            </a:extLst>
          </p:cNvPr>
          <p:cNvSpPr/>
          <p:nvPr/>
        </p:nvSpPr>
        <p:spPr>
          <a:xfrm>
            <a:off x="300038" y="2071688"/>
            <a:ext cx="842962"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a:extLst>
              <a:ext uri="{FF2B5EF4-FFF2-40B4-BE49-F238E27FC236}">
                <a16:creationId xmlns:a16="http://schemas.microsoft.com/office/drawing/2014/main" id="{41DD6D0A-0973-BC4E-9695-34A75F880FC4}"/>
              </a:ext>
            </a:extLst>
          </p:cNvPr>
          <p:cNvSpPr/>
          <p:nvPr/>
        </p:nvSpPr>
        <p:spPr>
          <a:xfrm>
            <a:off x="2781301" y="2068595"/>
            <a:ext cx="1090612"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id="{E2CA0005-8C0E-AF4E-912E-E13919B71BCE}"/>
              </a:ext>
            </a:extLst>
          </p:cNvPr>
          <p:cNvSpPr/>
          <p:nvPr/>
        </p:nvSpPr>
        <p:spPr>
          <a:xfrm>
            <a:off x="361951" y="3083895"/>
            <a:ext cx="842962"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17FD313B-0343-5D43-8A74-A3FCDEDB6A09}"/>
              </a:ext>
            </a:extLst>
          </p:cNvPr>
          <p:cNvSpPr/>
          <p:nvPr/>
        </p:nvSpPr>
        <p:spPr>
          <a:xfrm>
            <a:off x="4251192" y="2571830"/>
            <a:ext cx="2334292"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a:extLst>
              <a:ext uri="{FF2B5EF4-FFF2-40B4-BE49-F238E27FC236}">
                <a16:creationId xmlns:a16="http://schemas.microsoft.com/office/drawing/2014/main" id="{4CB07E6A-3F3C-A243-AC33-8A238CAB83B2}"/>
              </a:ext>
            </a:extLst>
          </p:cNvPr>
          <p:cNvSpPr/>
          <p:nvPr/>
        </p:nvSpPr>
        <p:spPr>
          <a:xfrm>
            <a:off x="5582816" y="3060083"/>
            <a:ext cx="1503783"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a:extLst>
              <a:ext uri="{FF2B5EF4-FFF2-40B4-BE49-F238E27FC236}">
                <a16:creationId xmlns:a16="http://schemas.microsoft.com/office/drawing/2014/main" id="{263A961E-221D-184A-9AFB-F4059DD35612}"/>
              </a:ext>
            </a:extLst>
          </p:cNvPr>
          <p:cNvSpPr/>
          <p:nvPr/>
        </p:nvSpPr>
        <p:spPr>
          <a:xfrm>
            <a:off x="97381" y="4096102"/>
            <a:ext cx="1019174"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a:extLst>
              <a:ext uri="{FF2B5EF4-FFF2-40B4-BE49-F238E27FC236}">
                <a16:creationId xmlns:a16="http://schemas.microsoft.com/office/drawing/2014/main" id="{F9A84CDE-35C8-BE41-8651-64E3D28A53F1}"/>
              </a:ext>
            </a:extLst>
          </p:cNvPr>
          <p:cNvSpPr/>
          <p:nvPr/>
        </p:nvSpPr>
        <p:spPr>
          <a:xfrm>
            <a:off x="2762252" y="4136060"/>
            <a:ext cx="1090611"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97C1370-7BE2-4845-B143-C3639F838807}"/>
              </a:ext>
            </a:extLst>
          </p:cNvPr>
          <p:cNvSpPr txBox="1"/>
          <p:nvPr/>
        </p:nvSpPr>
        <p:spPr>
          <a:xfrm>
            <a:off x="342744" y="2000130"/>
            <a:ext cx="79861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w</a:t>
            </a:r>
            <a:r>
              <a:rPr lang="en-GB" sz="2800" b="1" dirty="0" err="1">
                <a:solidFill>
                  <a:srgbClr val="E87D1E"/>
                </a:solidFill>
                <a:latin typeface="Century Gothic" panose="020B0502020202020204" pitchFamily="34" charset="0"/>
              </a:rPr>
              <a:t>ie</a:t>
            </a:r>
            <a:endParaRPr lang="en-US" b="1" dirty="0">
              <a:solidFill>
                <a:prstClr val="black"/>
              </a:solidFill>
            </a:endParaRPr>
          </a:p>
        </p:txBody>
      </p:sp>
      <p:sp>
        <p:nvSpPr>
          <p:cNvPr id="16" name="TextBox 15">
            <a:extLst>
              <a:ext uri="{FF2B5EF4-FFF2-40B4-BE49-F238E27FC236}">
                <a16:creationId xmlns:a16="http://schemas.microsoft.com/office/drawing/2014/main" id="{39EF802C-5911-534E-A188-A6850574CCC6}"/>
              </a:ext>
            </a:extLst>
          </p:cNvPr>
          <p:cNvSpPr txBox="1"/>
          <p:nvPr/>
        </p:nvSpPr>
        <p:spPr>
          <a:xfrm>
            <a:off x="2707873" y="1994820"/>
            <a:ext cx="119936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d</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ne</a:t>
            </a:r>
            <a:endParaRPr lang="en-US" dirty="0">
              <a:solidFill>
                <a:prstClr val="black"/>
              </a:solidFill>
            </a:endParaRPr>
          </a:p>
        </p:txBody>
      </p:sp>
      <p:sp>
        <p:nvSpPr>
          <p:cNvPr id="17" name="TextBox 16">
            <a:extLst>
              <a:ext uri="{FF2B5EF4-FFF2-40B4-BE49-F238E27FC236}">
                <a16:creationId xmlns:a16="http://schemas.microsoft.com/office/drawing/2014/main" id="{B08DBFE3-7E18-F441-ABB2-BD72347BC211}"/>
              </a:ext>
            </a:extLst>
          </p:cNvPr>
          <p:cNvSpPr txBox="1"/>
          <p:nvPr/>
        </p:nvSpPr>
        <p:spPr>
          <a:xfrm>
            <a:off x="4193600" y="2502978"/>
            <a:ext cx="2334293"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Sommersz</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t</a:t>
            </a:r>
            <a:endParaRPr lang="en-US" dirty="0">
              <a:solidFill>
                <a:prstClr val="black"/>
              </a:solidFill>
            </a:endParaRPr>
          </a:p>
        </p:txBody>
      </p:sp>
      <p:sp>
        <p:nvSpPr>
          <p:cNvPr id="18" name="TextBox 17">
            <a:extLst>
              <a:ext uri="{FF2B5EF4-FFF2-40B4-BE49-F238E27FC236}">
                <a16:creationId xmlns:a16="http://schemas.microsoft.com/office/drawing/2014/main" id="{DD0093CD-AAE7-0440-B2DB-AD388E5400DB}"/>
              </a:ext>
            </a:extLst>
          </p:cNvPr>
          <p:cNvSpPr txBox="1"/>
          <p:nvPr/>
        </p:nvSpPr>
        <p:spPr>
          <a:xfrm>
            <a:off x="335600" y="3026198"/>
            <a:ext cx="98616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N</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n</a:t>
            </a:r>
            <a:endParaRPr lang="en-US" dirty="0">
              <a:solidFill>
                <a:prstClr val="black"/>
              </a:solidFill>
            </a:endParaRPr>
          </a:p>
        </p:txBody>
      </p:sp>
      <p:sp>
        <p:nvSpPr>
          <p:cNvPr id="19" name="TextBox 18">
            <a:extLst>
              <a:ext uri="{FF2B5EF4-FFF2-40B4-BE49-F238E27FC236}">
                <a16:creationId xmlns:a16="http://schemas.microsoft.com/office/drawing/2014/main" id="{52916D4E-4689-D34C-9C82-1C013A0D175F}"/>
              </a:ext>
            </a:extLst>
          </p:cNvPr>
          <p:cNvSpPr txBox="1"/>
          <p:nvPr/>
        </p:nvSpPr>
        <p:spPr>
          <a:xfrm>
            <a:off x="5539529" y="3026198"/>
            <a:ext cx="1423788"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schn</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t</a:t>
            </a:r>
            <a:endParaRPr lang="en-US" dirty="0">
              <a:solidFill>
                <a:prstClr val="black"/>
              </a:solidFill>
            </a:endParaRPr>
          </a:p>
        </p:txBody>
      </p:sp>
      <p:sp>
        <p:nvSpPr>
          <p:cNvPr id="20" name="TextBox 19">
            <a:extLst>
              <a:ext uri="{FF2B5EF4-FFF2-40B4-BE49-F238E27FC236}">
                <a16:creationId xmlns:a16="http://schemas.microsoft.com/office/drawing/2014/main" id="{FA56154F-A7AE-A44D-BF71-686F34CC95E8}"/>
              </a:ext>
            </a:extLst>
          </p:cNvPr>
          <p:cNvSpPr txBox="1"/>
          <p:nvPr/>
        </p:nvSpPr>
        <p:spPr>
          <a:xfrm>
            <a:off x="300038" y="4027177"/>
            <a:ext cx="79861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w</a:t>
            </a:r>
            <a:r>
              <a:rPr lang="en-GB" sz="2800" b="1" dirty="0" err="1">
                <a:solidFill>
                  <a:srgbClr val="E87D1E"/>
                </a:solidFill>
                <a:latin typeface="Century Gothic" panose="020B0502020202020204" pitchFamily="34" charset="0"/>
              </a:rPr>
              <a:t>ie</a:t>
            </a:r>
            <a:endParaRPr lang="en-US" b="1" dirty="0">
              <a:solidFill>
                <a:prstClr val="black"/>
              </a:solidFill>
            </a:endParaRPr>
          </a:p>
        </p:txBody>
      </p:sp>
      <p:sp>
        <p:nvSpPr>
          <p:cNvPr id="21" name="TextBox 20">
            <a:extLst>
              <a:ext uri="{FF2B5EF4-FFF2-40B4-BE49-F238E27FC236}">
                <a16:creationId xmlns:a16="http://schemas.microsoft.com/office/drawing/2014/main" id="{C1FBC186-E6F2-F345-B53B-2876451292E4}"/>
              </a:ext>
            </a:extLst>
          </p:cNvPr>
          <p:cNvSpPr txBox="1"/>
          <p:nvPr/>
        </p:nvSpPr>
        <p:spPr>
          <a:xfrm>
            <a:off x="2726923" y="4041660"/>
            <a:ext cx="119936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d</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ne</a:t>
            </a:r>
            <a:endParaRPr lang="en-US" dirty="0">
              <a:solidFill>
                <a:prstClr val="black"/>
              </a:solidFill>
            </a:endParaRPr>
          </a:p>
        </p:txBody>
      </p:sp>
      <p:sp>
        <p:nvSpPr>
          <p:cNvPr id="2" name="Title 1"/>
          <p:cNvSpPr>
            <a:spLocks noGrp="1"/>
          </p:cNvSpPr>
          <p:nvPr>
            <p:ph type="title"/>
          </p:nvPr>
        </p:nvSpPr>
        <p:spPr>
          <a:xfrm>
            <a:off x="0" y="294041"/>
            <a:ext cx="10515600" cy="1325563"/>
          </a:xfrm>
        </p:spPr>
        <p:txBody>
          <a:bodyPr/>
          <a:lstStyle/>
          <a:p>
            <a:r>
              <a:rPr lang="en-GB" b="1">
                <a:solidFill>
                  <a:prstClr val="white"/>
                </a:solidFill>
              </a:rPr>
              <a:t>Antworten – ie vs ei</a:t>
            </a:r>
            <a:br>
              <a:rPr lang="en-US"/>
            </a:br>
            <a:endParaRPr lang="en-GB"/>
          </a:p>
        </p:txBody>
      </p:sp>
      <p:sp>
        <p:nvSpPr>
          <p:cNvPr id="22" name="Rounded Rectangle 21">
            <a:extLst>
              <a:ext uri="{FF2B5EF4-FFF2-40B4-BE49-F238E27FC236}">
                <a16:creationId xmlns:a16="http://schemas.microsoft.com/office/drawing/2014/main" id="{FF9D5FC3-2828-4A20-AB45-539B08625342}"/>
              </a:ext>
            </a:extLst>
          </p:cNvPr>
          <p:cNvSpPr/>
          <p:nvPr/>
        </p:nvSpPr>
        <p:spPr>
          <a:xfrm>
            <a:off x="9885102" y="173374"/>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Antworten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23970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Week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2 Slides 6; 11</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17331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66672"/>
            <a:ext cx="11719875" cy="57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Mieze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ist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auch</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sehr</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aktiv</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Sie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spielt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mit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Wolfgangs</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p>
        </p:txBody>
      </p:sp>
      <p:pic>
        <p:nvPicPr>
          <p:cNvPr id="5126" name="Picture 6" descr="Bee Clip Art">
            <a:extLst>
              <a:ext uri="{FF2B5EF4-FFF2-40B4-BE49-F238E27FC236}">
                <a16:creationId xmlns:a16="http://schemas.microsoft.com/office/drawing/2014/main" id="{03F2ED79-1453-4B79-A92D-E729574DE6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7772" y="2415362"/>
            <a:ext cx="896156" cy="6093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Bee Clip Art">
            <a:extLst>
              <a:ext uri="{FF2B5EF4-FFF2-40B4-BE49-F238E27FC236}">
                <a16:creationId xmlns:a16="http://schemas.microsoft.com/office/drawing/2014/main" id="{BAFFC865-A906-42D5-94C9-3FB0AAB753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944617">
            <a:off x="9100687" y="1129327"/>
            <a:ext cx="896156" cy="6093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Bee Clip Art">
            <a:extLst>
              <a:ext uri="{FF2B5EF4-FFF2-40B4-BE49-F238E27FC236}">
                <a16:creationId xmlns:a16="http://schemas.microsoft.com/office/drawing/2014/main" id="{1DF1D24F-5397-4174-9C2E-78A9746560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73244" flipH="1">
            <a:off x="9495587" y="3818945"/>
            <a:ext cx="811682" cy="5519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ee Clip Art">
            <a:extLst>
              <a:ext uri="{FF2B5EF4-FFF2-40B4-BE49-F238E27FC236}">
                <a16:creationId xmlns:a16="http://schemas.microsoft.com/office/drawing/2014/main" id="{EC7A06B6-8E49-4649-B0F8-FB383D44DB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0145" flipH="1">
            <a:off x="10554314" y="2139390"/>
            <a:ext cx="811682" cy="5519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Bee Clip Art">
            <a:extLst>
              <a:ext uri="{FF2B5EF4-FFF2-40B4-BE49-F238E27FC236}">
                <a16:creationId xmlns:a16="http://schemas.microsoft.com/office/drawing/2014/main" id="{34D031A8-4265-434C-83B8-7459186BC4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120729" flipH="1">
            <a:off x="7905421" y="1308192"/>
            <a:ext cx="811682" cy="55194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57D6C78-1A5D-4DC0-B222-73E30AFE495D}"/>
              </a:ext>
            </a:extLst>
          </p:cNvPr>
          <p:cNvSpPr txBox="1"/>
          <p:nvPr/>
        </p:nvSpPr>
        <p:spPr>
          <a:xfrm>
            <a:off x="1483380" y="5106553"/>
            <a:ext cx="2181889" cy="584775"/>
          </a:xfrm>
          <a:prstGeom prst="rect">
            <a:avLst/>
          </a:prstGeom>
          <a:noFill/>
        </p:spPr>
        <p:txBody>
          <a:bodyPr wrap="square" rtlCol="0">
            <a:spAutoFit/>
          </a:bodyPr>
          <a:lstStyle/>
          <a:p>
            <a:r>
              <a:rPr lang="en-GB" sz="3200" dirty="0">
                <a:solidFill>
                  <a:schemeClr val="accent1">
                    <a:lumMod val="50000"/>
                  </a:schemeClr>
                </a:solidFill>
              </a:rPr>
              <a:t>a) </a:t>
            </a:r>
            <a:r>
              <a:rPr lang="en-GB" sz="3200" dirty="0" err="1">
                <a:solidFill>
                  <a:schemeClr val="accent1">
                    <a:lumMod val="50000"/>
                  </a:schemeClr>
                </a:solidFill>
              </a:rPr>
              <a:t>B</a:t>
            </a:r>
            <a:r>
              <a:rPr lang="en-GB" sz="3200" b="1" dirty="0" err="1">
                <a:solidFill>
                  <a:schemeClr val="accent1">
                    <a:lumMod val="50000"/>
                  </a:schemeClr>
                </a:solidFill>
              </a:rPr>
              <a:t>ei</a:t>
            </a:r>
            <a:r>
              <a:rPr lang="en-GB" sz="3200" dirty="0" err="1">
                <a:solidFill>
                  <a:schemeClr val="accent1">
                    <a:lumMod val="50000"/>
                  </a:schemeClr>
                </a:solidFill>
              </a:rPr>
              <a:t>nen</a:t>
            </a:r>
            <a:endParaRPr lang="en-GB" sz="3200" dirty="0">
              <a:solidFill>
                <a:schemeClr val="accent1">
                  <a:lumMod val="50000"/>
                </a:schemeClr>
              </a:solidFill>
            </a:endParaRPr>
          </a:p>
        </p:txBody>
      </p:sp>
      <p:sp>
        <p:nvSpPr>
          <p:cNvPr id="29" name="TextBox 28">
            <a:extLst>
              <a:ext uri="{FF2B5EF4-FFF2-40B4-BE49-F238E27FC236}">
                <a16:creationId xmlns:a16="http://schemas.microsoft.com/office/drawing/2014/main" id="{9ABE3FEB-7D20-415C-81A3-224EB347C567}"/>
              </a:ext>
            </a:extLst>
          </p:cNvPr>
          <p:cNvSpPr txBox="1"/>
          <p:nvPr/>
        </p:nvSpPr>
        <p:spPr>
          <a:xfrm>
            <a:off x="8321324" y="5148686"/>
            <a:ext cx="2181889" cy="584775"/>
          </a:xfrm>
          <a:prstGeom prst="rect">
            <a:avLst/>
          </a:prstGeom>
          <a:noFill/>
        </p:spPr>
        <p:txBody>
          <a:bodyPr wrap="square" rtlCol="0">
            <a:spAutoFit/>
          </a:bodyPr>
          <a:lstStyle/>
          <a:p>
            <a:r>
              <a:rPr lang="en-GB" sz="3200" dirty="0">
                <a:solidFill>
                  <a:schemeClr val="accent1">
                    <a:lumMod val="50000"/>
                  </a:schemeClr>
                </a:solidFill>
              </a:rPr>
              <a:t>b) </a:t>
            </a:r>
            <a:r>
              <a:rPr lang="en-GB" sz="3200" dirty="0" err="1">
                <a:solidFill>
                  <a:schemeClr val="accent1">
                    <a:lumMod val="50000"/>
                  </a:schemeClr>
                </a:solidFill>
              </a:rPr>
              <a:t>B</a:t>
            </a:r>
            <a:r>
              <a:rPr lang="en-GB" sz="3200" b="1" dirty="0" err="1">
                <a:solidFill>
                  <a:schemeClr val="accent1">
                    <a:lumMod val="50000"/>
                  </a:schemeClr>
                </a:solidFill>
              </a:rPr>
              <a:t>ie</a:t>
            </a:r>
            <a:r>
              <a:rPr lang="en-GB" sz="3200" dirty="0" err="1">
                <a:solidFill>
                  <a:schemeClr val="accent1">
                    <a:lumMod val="50000"/>
                  </a:schemeClr>
                </a:solidFill>
              </a:rPr>
              <a:t>nen</a:t>
            </a:r>
            <a:endParaRPr lang="en-GB" sz="3200" dirty="0">
              <a:solidFill>
                <a:schemeClr val="accent1">
                  <a:lumMod val="50000"/>
                </a:schemeClr>
              </a:solidFill>
            </a:endParaRPr>
          </a:p>
        </p:txBody>
      </p:sp>
      <p:sp>
        <p:nvSpPr>
          <p:cNvPr id="30" name="Oval 29">
            <a:extLst>
              <a:ext uri="{FF2B5EF4-FFF2-40B4-BE49-F238E27FC236}">
                <a16:creationId xmlns:a16="http://schemas.microsoft.com/office/drawing/2014/main" id="{5864C000-F75E-4E1A-905A-AE0BC99E6D79}"/>
              </a:ext>
            </a:extLst>
          </p:cNvPr>
          <p:cNvSpPr/>
          <p:nvPr/>
        </p:nvSpPr>
        <p:spPr>
          <a:xfrm>
            <a:off x="957572" y="5060596"/>
            <a:ext cx="3233504"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close up of a logo&#10;&#10;Description automatically generated">
            <a:extLst>
              <a:ext uri="{FF2B5EF4-FFF2-40B4-BE49-F238E27FC236}">
                <a16:creationId xmlns:a16="http://schemas.microsoft.com/office/drawing/2014/main" id="{5D074EC9-7387-4BDD-8AB7-ABB4FD2F53D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90493" y="2062570"/>
            <a:ext cx="3967661" cy="2849922"/>
          </a:xfrm>
          <a:prstGeom prst="rect">
            <a:avLst/>
          </a:prstGeom>
        </p:spPr>
      </p:pic>
      <p:pic>
        <p:nvPicPr>
          <p:cNvPr id="8" name="Picture 7">
            <a:extLst>
              <a:ext uri="{FF2B5EF4-FFF2-40B4-BE49-F238E27FC236}">
                <a16:creationId xmlns:a16="http://schemas.microsoft.com/office/drawing/2014/main" id="{3227EB6A-066E-412E-996F-1E2F38C3531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622831" y="2326057"/>
            <a:ext cx="1241906" cy="2480728"/>
          </a:xfrm>
          <a:prstGeom prst="rect">
            <a:avLst/>
          </a:prstGeom>
        </p:spPr>
      </p:pic>
      <p:sp>
        <p:nvSpPr>
          <p:cNvPr id="18" name="Action Button: Custom 16">
            <a:hlinkClick r:id="" action="ppaction://noaction" highlightClick="1">
              <a:snd r:embed="rId8" name="beinen.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3</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2912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79369"/>
            <a:ext cx="11885212" cy="11301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Jetzt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hat Heidi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ein</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bisschen</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Angst. Wo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ist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Wolfgang?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Sie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telefoniert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mit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Wolfgang</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Er</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sagt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GB" sz="2400" dirty="0">
                <a:solidFill>
                  <a:schemeClr val="accent1">
                    <a:lumMod val="50000"/>
                  </a:schemeClr>
                </a:solidFill>
              </a:rPr>
              <a:t>„</a:t>
            </a:r>
            <a:r>
              <a:rPr lang="en-GB" sz="2400" dirty="0" err="1">
                <a:solidFill>
                  <a:schemeClr val="accent1">
                    <a:lumMod val="50000"/>
                  </a:schemeClr>
                </a:solidFill>
              </a:rPr>
              <a:t>Jaaa</a:t>
            </a:r>
            <a:r>
              <a:rPr lang="en-GB" sz="2400" dirty="0">
                <a:solidFill>
                  <a:schemeClr val="accent1">
                    <a:lumMod val="50000"/>
                  </a:schemeClr>
                </a:solidFill>
              </a:rPr>
              <a:t> … ich </a:t>
            </a:r>
            <a:r>
              <a:rPr lang="en-GB" sz="2400" dirty="0" err="1">
                <a:solidFill>
                  <a:schemeClr val="accent1">
                    <a:lumMod val="50000"/>
                  </a:schemeClr>
                </a:solidFill>
              </a:rPr>
              <a:t>brauche</a:t>
            </a:r>
            <a:r>
              <a:rPr lang="en-GB" sz="2400" dirty="0">
                <a:solidFill>
                  <a:schemeClr val="accent1">
                    <a:lumMod val="50000"/>
                  </a:schemeClr>
                </a:solidFill>
              </a:rPr>
              <a:t> </a:t>
            </a:r>
            <a:r>
              <a:rPr lang="en-GB" sz="2400" dirty="0" err="1">
                <a:solidFill>
                  <a:schemeClr val="accent1">
                    <a:lumMod val="50000"/>
                  </a:schemeClr>
                </a:solidFill>
              </a:rPr>
              <a:t>eine</a:t>
            </a:r>
            <a:r>
              <a:rPr lang="en-GB" sz="2400" dirty="0">
                <a:solidFill>
                  <a:schemeClr val="accent1">
                    <a:lumMod val="50000"/>
                  </a:schemeClr>
                </a:solidFill>
              </a:rPr>
              <a:t> …“  </a:t>
            </a:r>
            <a:endPar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7" name="TextBox 16">
            <a:extLst>
              <a:ext uri="{FF2B5EF4-FFF2-40B4-BE49-F238E27FC236}">
                <a16:creationId xmlns:a16="http://schemas.microsoft.com/office/drawing/2014/main" id="{24DE4C35-3379-4897-A7DD-1CDA83543417}"/>
              </a:ext>
            </a:extLst>
          </p:cNvPr>
          <p:cNvSpPr txBox="1"/>
          <p:nvPr/>
        </p:nvSpPr>
        <p:spPr>
          <a:xfrm>
            <a:off x="4694312" y="3365862"/>
            <a:ext cx="2445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 </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Wei</a:t>
            </a:r>
            <a:r>
              <a:rPr kumimoji="0" lang="en-GB" sz="3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le</a:t>
            </a:r>
            <a:endPar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D31685EC-B4CB-489D-AF60-0A64F70AF7B5}"/>
              </a:ext>
            </a:extLst>
          </p:cNvPr>
          <p:cNvSpPr txBox="1"/>
          <p:nvPr/>
        </p:nvSpPr>
        <p:spPr>
          <a:xfrm>
            <a:off x="7381228" y="3356964"/>
            <a:ext cx="23543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 </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vie</a:t>
            </a:r>
            <a:r>
              <a:rPr kumimoji="0" lang="en-GB" sz="3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le</a:t>
            </a:r>
            <a:endPar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43" name="Oval 42">
            <a:extLst>
              <a:ext uri="{FF2B5EF4-FFF2-40B4-BE49-F238E27FC236}">
                <a16:creationId xmlns:a16="http://schemas.microsoft.com/office/drawing/2014/main" id="{EF9001DA-9CAF-4C2E-BF6A-4351305817C8}"/>
              </a:ext>
            </a:extLst>
          </p:cNvPr>
          <p:cNvSpPr/>
          <p:nvPr/>
        </p:nvSpPr>
        <p:spPr>
          <a:xfrm>
            <a:off x="691876" y="5484197"/>
            <a:ext cx="1107151" cy="328753"/>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3" name="Picture 22">
            <a:extLst>
              <a:ext uri="{FF2B5EF4-FFF2-40B4-BE49-F238E27FC236}">
                <a16:creationId xmlns:a16="http://schemas.microsoft.com/office/drawing/2014/main" id="{625940DA-D514-4751-B535-172A74646519}"/>
              </a:ext>
            </a:extLst>
          </p:cNvPr>
          <p:cNvPicPr>
            <a:picLocks noChangeAspect="1"/>
          </p:cNvPicPr>
          <p:nvPr/>
        </p:nvPicPr>
        <p:blipFill>
          <a:blip r:embed="rId4"/>
          <a:stretch>
            <a:fillRect/>
          </a:stretch>
        </p:blipFill>
        <p:spPr>
          <a:xfrm flipH="1">
            <a:off x="300038" y="3649352"/>
            <a:ext cx="1671531" cy="2335376"/>
          </a:xfrm>
          <a:prstGeom prst="rect">
            <a:avLst/>
          </a:prstGeom>
        </p:spPr>
      </p:pic>
      <p:pic>
        <p:nvPicPr>
          <p:cNvPr id="8194" name="Picture 2" descr="Phone Clip Art">
            <a:extLst>
              <a:ext uri="{FF2B5EF4-FFF2-40B4-BE49-F238E27FC236}">
                <a16:creationId xmlns:a16="http://schemas.microsoft.com/office/drawing/2014/main" id="{4E578272-388F-4556-9D97-80CEE74D59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0291" y="4707893"/>
            <a:ext cx="1107151" cy="1129979"/>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A5FB5531-5769-4014-9E7E-0E40988EB042}"/>
              </a:ext>
            </a:extLst>
          </p:cNvPr>
          <p:cNvSpPr/>
          <p:nvPr/>
        </p:nvSpPr>
        <p:spPr>
          <a:xfrm>
            <a:off x="3533614" y="2897169"/>
            <a:ext cx="6369803" cy="1504365"/>
          </a:xfrm>
          <a:prstGeom prst="wedgeRoundRectCallout">
            <a:avLst>
              <a:gd name="adj1" fmla="val -63198"/>
              <a:gd name="adj2" fmla="val 52422"/>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Oval 24">
            <a:extLst>
              <a:ext uri="{FF2B5EF4-FFF2-40B4-BE49-F238E27FC236}">
                <a16:creationId xmlns:a16="http://schemas.microsoft.com/office/drawing/2014/main" id="{7C6850BB-2C29-4A15-9CB5-84E0F3D19627}"/>
              </a:ext>
            </a:extLst>
          </p:cNvPr>
          <p:cNvSpPr/>
          <p:nvPr/>
        </p:nvSpPr>
        <p:spPr>
          <a:xfrm>
            <a:off x="4629605" y="3268831"/>
            <a:ext cx="2081290"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Action Button: Custom 16">
            <a:hlinkClick r:id="" action="ppaction://noaction" highlightClick="1">
              <a:snd r:embed="rId6" name="weile.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8</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3136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Week 4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Slides 3-8; 15</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83563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pic>
        <p:nvPicPr>
          <p:cNvPr id="4" name="Picture 3" descr="man with hearts"/>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0658" y="805853"/>
            <a:ext cx="3551463" cy="3216132"/>
          </a:xfrm>
          <a:prstGeom prst="rect">
            <a:avLst/>
          </a:prstGeom>
        </p:spPr>
      </p:pic>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5938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Lieb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7355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T1.1 Week 7 Slides 22-27; 29; 33</a:t>
            </a: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pic>
        <p:nvPicPr>
          <p:cNvPr id="4" name="Picture 3" descr="man with heart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0658" y="805853"/>
            <a:ext cx="3551463" cy="3216132"/>
          </a:xfrm>
          <a:prstGeom prst="rect">
            <a:avLst/>
          </a:prstGeom>
        </p:spPr>
      </p:pic>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282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5AD6E12-F5D7-FE4D-A321-E2FE8415668C}"/>
              </a:ext>
            </a:extLst>
          </p:cNvPr>
          <p:cNvSpPr>
            <a:spLocks noGrp="1"/>
          </p:cNvSpPr>
          <p:nvPr>
            <p:ph type="title"/>
          </p:nvPr>
        </p:nvSpPr>
        <p:spPr>
          <a:xfrm>
            <a:off x="5110650" y="-3115"/>
            <a:ext cx="1970698" cy="1658441"/>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pic>
        <p:nvPicPr>
          <p:cNvPr id="2" name="Picture 1" descr="car going downhill with a man trying to pull it uphill"/>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017" y="873457"/>
            <a:ext cx="2217924" cy="2217924"/>
          </a:xfrm>
          <a:prstGeom prst="rect">
            <a:avLst/>
          </a:prstGeom>
        </p:spPr>
      </p:pic>
      <p:pic>
        <p:nvPicPr>
          <p:cNvPr id="11" name="Picture 2" descr="girl between two other childre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36432" y="1322670"/>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envelop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89637" y="4585648"/>
            <a:ext cx="1934105" cy="1297410"/>
          </a:xfrm>
          <a:prstGeom prst="rect">
            <a:avLst/>
          </a:prstGeom>
        </p:spPr>
      </p:pic>
      <p:pic>
        <p:nvPicPr>
          <p:cNvPr id="13" name="Picture 12" descr="person lying dow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6324" y="5428320"/>
            <a:ext cx="1939351" cy="766044"/>
          </a:xfrm>
          <a:prstGeom prst="rect">
            <a:avLst/>
          </a:prstGeom>
        </p:spPr>
      </p:pic>
      <p:grpSp>
        <p:nvGrpSpPr>
          <p:cNvPr id="16" name="Group 15" descr="big fish, 2000 kilometer deep in the sea"/>
          <p:cNvGrpSpPr/>
          <p:nvPr/>
        </p:nvGrpSpPr>
        <p:grpSpPr>
          <a:xfrm>
            <a:off x="547419" y="4410020"/>
            <a:ext cx="2687616" cy="1631072"/>
            <a:chOff x="547419" y="4410020"/>
            <a:chExt cx="2687616" cy="1631072"/>
          </a:xfrm>
        </p:grpSpPr>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05227" y="4483180"/>
              <a:ext cx="1729808" cy="1484751"/>
            </a:xfrm>
            <a:prstGeom prst="rect">
              <a:avLst/>
            </a:prstGeom>
          </p:spPr>
        </p:pic>
        <p:cxnSp>
          <p:nvCxnSpPr>
            <p:cNvPr id="14" name="Straight Arrow Connector 13"/>
            <p:cNvCxnSpPr/>
            <p:nvPr/>
          </p:nvCxnSpPr>
          <p:spPr>
            <a:xfrm flipH="1">
              <a:off x="1228055" y="4410020"/>
              <a:ext cx="19667" cy="1631072"/>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121239" y="4904174"/>
              <a:ext cx="1405063" cy="552704"/>
            </a:xfrm>
            <a:prstGeom prst="rect">
              <a:avLst/>
            </a:prstGeom>
            <a:noFill/>
          </p:spPr>
          <p:txBody>
            <a:bodyPr wrap="square" rtlCol="0">
              <a:spAutoFit/>
            </a:bodyPr>
            <a:lstStyle/>
            <a:p>
              <a:r>
                <a:rPr lang="en-GB" dirty="0">
                  <a:solidFill>
                    <a:srgbClr val="002060"/>
                  </a:solidFill>
                  <a:latin typeface="Century Gothic" panose="020B0502020202020204" pitchFamily="34" charset="0"/>
                </a:rPr>
                <a:t>2000 </a:t>
              </a:r>
              <a:r>
                <a:rPr lang="en-GB" dirty="0" err="1">
                  <a:solidFill>
                    <a:srgbClr val="002060"/>
                  </a:solidFill>
                  <a:latin typeface="Century Gothic" panose="020B0502020202020204" pitchFamily="34" charset="0"/>
                </a:rPr>
                <a:t>Kilometer</a:t>
              </a:r>
              <a:endParaRPr lang="en-GB" dirty="0">
                <a:solidFill>
                  <a:srgbClr val="002060"/>
                </a:solidFill>
                <a:latin typeface="Century Gothic" panose="020B0502020202020204" pitchFamily="34" charset="0"/>
              </a:endParaRPr>
            </a:p>
          </p:txBody>
        </p:sp>
      </p:grpSp>
    </p:spTree>
    <p:extLst>
      <p:ext uri="{BB962C8B-B14F-4D97-AF65-F5344CB8AC3E}">
        <p14:creationId xmlns:p14="http://schemas.microsoft.com/office/powerpoint/2010/main" val="244206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e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zie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si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6" name="si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tief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7" name="tief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liege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liege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Brief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9" name="Brie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5"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4A79-5980-3744-BD76-4CE1D3219A9D}"/>
              </a:ext>
            </a:extLst>
          </p:cNvPr>
          <p:cNvSpPr>
            <a:spLocks noGrp="1"/>
          </p:cNvSpPr>
          <p:nvPr>
            <p:ph type="title"/>
          </p:nvPr>
        </p:nvSpPr>
        <p:spPr>
          <a:xfrm>
            <a:off x="4727445" y="147600"/>
            <a:ext cx="2755232" cy="1352113"/>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spTree>
    <p:extLst>
      <p:ext uri="{BB962C8B-B14F-4D97-AF65-F5344CB8AC3E}">
        <p14:creationId xmlns:p14="http://schemas.microsoft.com/office/powerpoint/2010/main" val="422796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e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si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tief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lieg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Brie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E8872-4EC1-D24E-AE55-3BA7059571B8}"/>
              </a:ext>
            </a:extLst>
          </p:cNvPr>
          <p:cNvSpPr>
            <a:spLocks noGrp="1"/>
          </p:cNvSpPr>
          <p:nvPr>
            <p:ph type="title"/>
          </p:nvPr>
        </p:nvSpPr>
        <p:spPr>
          <a:xfrm>
            <a:off x="4655255" y="3342"/>
            <a:ext cx="2899611" cy="1642399"/>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spTree>
    <p:extLst>
      <p:ext uri="{BB962C8B-B14F-4D97-AF65-F5344CB8AC3E}">
        <p14:creationId xmlns:p14="http://schemas.microsoft.com/office/powerpoint/2010/main" val="378075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a:xfrm>
            <a:off x="631405" y="482599"/>
            <a:ext cx="117896" cy="91157"/>
          </a:xfrm>
        </p:spPr>
        <p:txBody>
          <a:bodyPr>
            <a:normAutofit fontScale="90000"/>
          </a:bodyPr>
          <a:lstStyle/>
          <a:p>
            <a:r>
              <a:rPr lang="en-GB" sz="100" dirty="0" err="1">
                <a:solidFill>
                  <a:schemeClr val="bg1"/>
                </a:solidFill>
              </a:rPr>
              <a:t>ei</a:t>
            </a:r>
            <a:endParaRPr lang="en-GB" sz="100" dirty="0">
              <a:solidFill>
                <a:schemeClr val="bg1"/>
              </a:solidFill>
            </a:endParaRPr>
          </a:p>
        </p:txBody>
      </p:sp>
      <p:sp>
        <p:nvSpPr>
          <p:cNvPr id="4" name="TextBox 3"/>
          <p:cNvSpPr txBox="1"/>
          <p:nvPr/>
        </p:nvSpPr>
        <p:spPr>
          <a:xfrm rot="21164142">
            <a:off x="3915901" y="381152"/>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l</a:t>
            </a:r>
            <a:r>
              <a:rPr lang="de-DE" sz="2400" b="1">
                <a:solidFill>
                  <a:schemeClr val="accent1">
                    <a:lumMod val="50000"/>
                  </a:schemeClr>
                </a:solidFill>
                <a:latin typeface="Century Gothic" panose="020B0502020202020204" pitchFamily="34" charset="0"/>
              </a:rPr>
              <a:t>ei</a:t>
            </a:r>
            <a:r>
              <a:rPr lang="de-DE" sz="2400">
                <a:solidFill>
                  <a:schemeClr val="accent1">
                    <a:lumMod val="50000"/>
                  </a:schemeClr>
                </a:solidFill>
                <a:latin typeface="Century Gothic" panose="020B0502020202020204" pitchFamily="34" charset="0"/>
              </a:rPr>
              <a:t>cht</a:t>
            </a:r>
            <a:endParaRPr lang="en-GB" sz="2400" dirty="0">
              <a:solidFill>
                <a:schemeClr val="accent1">
                  <a:lumMod val="50000"/>
                </a:schemeClr>
              </a:solidFill>
              <a:latin typeface="Century Gothic" panose="020B0502020202020204" pitchFamily="34" charset="0"/>
            </a:endParaRPr>
          </a:p>
        </p:txBody>
      </p:sp>
      <p:sp>
        <p:nvSpPr>
          <p:cNvPr id="5" name="TextBox 4"/>
          <p:cNvSpPr txBox="1"/>
          <p:nvPr/>
        </p:nvSpPr>
        <p:spPr>
          <a:xfrm rot="522572">
            <a:off x="2010831" y="1008752"/>
            <a:ext cx="2066573"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k</a:t>
            </a:r>
            <a:r>
              <a:rPr lang="en-GB" sz="2400" b="1" dirty="0" err="1">
                <a:solidFill>
                  <a:schemeClr val="accent1">
                    <a:lumMod val="50000"/>
                  </a:schemeClr>
                </a:solidFill>
                <a:latin typeface="Century Gothic" panose="020B0502020202020204" pitchFamily="34" charset="0"/>
              </a:rPr>
              <a:t>ei</a:t>
            </a:r>
            <a:r>
              <a:rPr lang="en-GB" sz="2400" dirty="0" err="1">
                <a:solidFill>
                  <a:schemeClr val="accent1">
                    <a:lumMod val="50000"/>
                  </a:schemeClr>
                </a:solidFill>
                <a:latin typeface="Century Gothic" panose="020B0502020202020204" pitchFamily="34" charset="0"/>
              </a:rPr>
              <a:t>n</a:t>
            </a:r>
            <a:endParaRPr lang="en-GB" sz="2400" dirty="0">
              <a:solidFill>
                <a:schemeClr val="accent1">
                  <a:lumMod val="50000"/>
                </a:schemeClr>
              </a:solidFill>
              <a:latin typeface="Century Gothic" panose="020B0502020202020204" pitchFamily="34" charset="0"/>
            </a:endParaRPr>
          </a:p>
        </p:txBody>
      </p:sp>
      <p:sp>
        <p:nvSpPr>
          <p:cNvPr id="6" name="TextBox 5"/>
          <p:cNvSpPr txBox="1"/>
          <p:nvPr/>
        </p:nvSpPr>
        <p:spPr>
          <a:xfrm rot="522572">
            <a:off x="4091353" y="1633542"/>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d</a:t>
            </a:r>
            <a:r>
              <a:rPr lang="de-DE" sz="2400" b="1">
                <a:solidFill>
                  <a:schemeClr val="accent1">
                    <a:lumMod val="50000"/>
                  </a:schemeClr>
                </a:solidFill>
                <a:latin typeface="Century Gothic" panose="020B0502020202020204" pitchFamily="34" charset="0"/>
              </a:rPr>
              <a:t>ei</a:t>
            </a:r>
            <a:r>
              <a:rPr lang="de-DE" sz="2400">
                <a:solidFill>
                  <a:schemeClr val="accent1">
                    <a:lumMod val="50000"/>
                  </a:schemeClr>
                </a:solidFill>
                <a:latin typeface="Century Gothic" panose="020B0502020202020204" pitchFamily="34" charset="0"/>
              </a:rPr>
              <a:t>n</a:t>
            </a:r>
            <a:endParaRPr lang="en-GB" sz="2400" dirty="0">
              <a:solidFill>
                <a:schemeClr val="accent1">
                  <a:lumMod val="50000"/>
                </a:schemeClr>
              </a:solidFill>
              <a:latin typeface="Century Gothic" panose="020B0502020202020204" pitchFamily="34" charset="0"/>
            </a:endParaRPr>
          </a:p>
        </p:txBody>
      </p:sp>
      <p:sp>
        <p:nvSpPr>
          <p:cNvPr id="7" name="TextBox 6"/>
          <p:cNvSpPr txBox="1"/>
          <p:nvPr/>
        </p:nvSpPr>
        <p:spPr>
          <a:xfrm rot="522572">
            <a:off x="1553633" y="3473741"/>
            <a:ext cx="2066573"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l</a:t>
            </a:r>
            <a:r>
              <a:rPr lang="en-GB" sz="2400" b="1" dirty="0" err="1">
                <a:solidFill>
                  <a:schemeClr val="accent1">
                    <a:lumMod val="50000"/>
                  </a:schemeClr>
                </a:solidFill>
                <a:latin typeface="Century Gothic" panose="020B0502020202020204" pitchFamily="34" charset="0"/>
              </a:rPr>
              <a:t>ei</a:t>
            </a:r>
            <a:r>
              <a:rPr lang="en-GB" sz="2400" dirty="0" err="1">
                <a:solidFill>
                  <a:schemeClr val="accent1">
                    <a:lumMod val="50000"/>
                  </a:schemeClr>
                </a:solidFill>
                <a:latin typeface="Century Gothic" panose="020B0502020202020204" pitchFamily="34" charset="0"/>
              </a:rPr>
              <a:t>der</a:t>
            </a:r>
            <a:endParaRPr lang="en-GB" sz="2400" dirty="0">
              <a:solidFill>
                <a:schemeClr val="accent1">
                  <a:lumMod val="50000"/>
                </a:schemeClr>
              </a:solidFill>
              <a:latin typeface="Century Gothic" panose="020B0502020202020204" pitchFamily="34" charset="0"/>
            </a:endParaRPr>
          </a:p>
        </p:txBody>
      </p:sp>
      <p:sp>
        <p:nvSpPr>
          <p:cNvPr id="8" name="TextBox 7"/>
          <p:cNvSpPr txBox="1"/>
          <p:nvPr/>
        </p:nvSpPr>
        <p:spPr>
          <a:xfrm rot="21271385">
            <a:off x="1083356" y="1899444"/>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h</a:t>
            </a:r>
            <a:r>
              <a:rPr lang="de-DE" sz="2400" b="1">
                <a:solidFill>
                  <a:schemeClr val="accent1">
                    <a:lumMod val="50000"/>
                  </a:schemeClr>
                </a:solidFill>
                <a:latin typeface="Century Gothic" panose="020B0502020202020204" pitchFamily="34" charset="0"/>
              </a:rPr>
              <a:t>ei</a:t>
            </a:r>
            <a:r>
              <a:rPr lang="de-DE" sz="2400">
                <a:solidFill>
                  <a:schemeClr val="accent1">
                    <a:lumMod val="50000"/>
                  </a:schemeClr>
                </a:solidFill>
                <a:latin typeface="Century Gothic" panose="020B0502020202020204" pitchFamily="34" charset="0"/>
              </a:rPr>
              <a:t>ßen</a:t>
            </a:r>
            <a:endParaRPr lang="en-GB" sz="2400" dirty="0">
              <a:solidFill>
                <a:schemeClr val="accent1">
                  <a:lumMod val="50000"/>
                </a:schemeClr>
              </a:solidFill>
              <a:latin typeface="Century Gothic" panose="020B0502020202020204" pitchFamily="34" charset="0"/>
            </a:endParaRPr>
          </a:p>
        </p:txBody>
      </p:sp>
      <p:sp>
        <p:nvSpPr>
          <p:cNvPr id="10" name="TextBox 9"/>
          <p:cNvSpPr txBox="1"/>
          <p:nvPr/>
        </p:nvSpPr>
        <p:spPr>
          <a:xfrm rot="522572">
            <a:off x="3646360" y="3652713"/>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m</a:t>
            </a:r>
            <a:r>
              <a:rPr lang="de-DE" sz="2400" b="1">
                <a:solidFill>
                  <a:schemeClr val="accent1">
                    <a:lumMod val="50000"/>
                  </a:schemeClr>
                </a:solidFill>
                <a:latin typeface="Century Gothic" panose="020B0502020202020204" pitchFamily="34" charset="0"/>
              </a:rPr>
              <a:t>ei</a:t>
            </a:r>
            <a:r>
              <a:rPr lang="de-DE" sz="2400">
                <a:solidFill>
                  <a:schemeClr val="accent1">
                    <a:lumMod val="50000"/>
                  </a:schemeClr>
                </a:solidFill>
                <a:latin typeface="Century Gothic" panose="020B0502020202020204" pitchFamily="34" charset="0"/>
              </a:rPr>
              <a:t>n</a:t>
            </a:r>
            <a:endParaRPr lang="en-GB" sz="2400" dirty="0">
              <a:solidFill>
                <a:schemeClr val="accent1">
                  <a:lumMod val="50000"/>
                </a:schemeClr>
              </a:solidFill>
              <a:latin typeface="Century Gothic" panose="020B0502020202020204" pitchFamily="34" charset="0"/>
            </a:endParaRPr>
          </a:p>
        </p:txBody>
      </p:sp>
      <p:sp>
        <p:nvSpPr>
          <p:cNvPr id="11" name="TextBox 10"/>
          <p:cNvSpPr txBox="1"/>
          <p:nvPr/>
        </p:nvSpPr>
        <p:spPr>
          <a:xfrm rot="522572">
            <a:off x="2387151" y="5356415"/>
            <a:ext cx="2066573" cy="461665"/>
          </a:xfrm>
          <a:prstGeom prst="rect">
            <a:avLst/>
          </a:prstGeom>
          <a:noFill/>
        </p:spPr>
        <p:txBody>
          <a:bodyPr wrap="square" rtlCol="0">
            <a:spAutoFit/>
          </a:bodyPr>
          <a:lstStyle/>
          <a:p>
            <a:r>
              <a:rPr lang="en-GB" sz="2400">
                <a:solidFill>
                  <a:schemeClr val="accent1">
                    <a:lumMod val="50000"/>
                  </a:schemeClr>
                </a:solidFill>
                <a:latin typeface="Century Gothic" panose="020B0502020202020204" pitchFamily="34" charset="0"/>
              </a:rPr>
              <a:t>Schw</a:t>
            </a:r>
            <a:r>
              <a:rPr lang="en-GB" sz="2400" b="1">
                <a:solidFill>
                  <a:schemeClr val="accent1">
                    <a:lumMod val="50000"/>
                  </a:schemeClr>
                </a:solidFill>
                <a:latin typeface="Century Gothic" panose="020B0502020202020204" pitchFamily="34" charset="0"/>
              </a:rPr>
              <a:t>ei</a:t>
            </a:r>
            <a:r>
              <a:rPr lang="en-GB" sz="2400">
                <a:solidFill>
                  <a:schemeClr val="accent1">
                    <a:lumMod val="50000"/>
                  </a:schemeClr>
                </a:solidFill>
                <a:latin typeface="Century Gothic" panose="020B0502020202020204" pitchFamily="34" charset="0"/>
              </a:rPr>
              <a:t>z</a:t>
            </a:r>
            <a:endParaRPr lang="en-GB" sz="2400" dirty="0">
              <a:solidFill>
                <a:schemeClr val="accent1">
                  <a:lumMod val="50000"/>
                </a:schemeClr>
              </a:solidFill>
              <a:latin typeface="Century Gothic" panose="020B0502020202020204" pitchFamily="34" charset="0"/>
            </a:endParaRPr>
          </a:p>
        </p:txBody>
      </p:sp>
      <p:sp>
        <p:nvSpPr>
          <p:cNvPr id="12" name="TextBox 11"/>
          <p:cNvSpPr txBox="1"/>
          <p:nvPr/>
        </p:nvSpPr>
        <p:spPr>
          <a:xfrm rot="263839">
            <a:off x="3504273" y="4715286"/>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langw</a:t>
            </a:r>
            <a:r>
              <a:rPr lang="de-DE" sz="2400" b="1">
                <a:solidFill>
                  <a:schemeClr val="accent1">
                    <a:lumMod val="50000"/>
                  </a:schemeClr>
                </a:solidFill>
                <a:latin typeface="Century Gothic" panose="020B0502020202020204" pitchFamily="34" charset="0"/>
              </a:rPr>
              <a:t>ei</a:t>
            </a:r>
            <a:r>
              <a:rPr lang="de-DE" sz="2400">
                <a:solidFill>
                  <a:schemeClr val="accent1">
                    <a:lumMod val="50000"/>
                  </a:schemeClr>
                </a:solidFill>
                <a:latin typeface="Century Gothic" panose="020B0502020202020204" pitchFamily="34" charset="0"/>
              </a:rPr>
              <a:t>lig</a:t>
            </a:r>
            <a:endParaRPr lang="en-GB" sz="2400" dirty="0">
              <a:solidFill>
                <a:schemeClr val="accent1">
                  <a:lumMod val="50000"/>
                </a:schemeClr>
              </a:solidFill>
              <a:latin typeface="Century Gothic" panose="020B0502020202020204" pitchFamily="34" charset="0"/>
            </a:endParaRPr>
          </a:p>
        </p:txBody>
      </p:sp>
      <p:sp>
        <p:nvSpPr>
          <p:cNvPr id="13" name="TextBox 12"/>
          <p:cNvSpPr txBox="1"/>
          <p:nvPr/>
        </p:nvSpPr>
        <p:spPr>
          <a:xfrm rot="21346455">
            <a:off x="2611731" y="2414167"/>
            <a:ext cx="4438828" cy="461665"/>
          </a:xfrm>
          <a:prstGeom prst="rect">
            <a:avLst/>
          </a:prstGeom>
          <a:noFill/>
        </p:spPr>
        <p:txBody>
          <a:bodyPr wrap="square" rtlCol="0">
            <a:spAutoFit/>
          </a:bodyPr>
          <a:lstStyle/>
          <a:p>
            <a:r>
              <a:rPr lang="en-GB" sz="2400">
                <a:solidFill>
                  <a:schemeClr val="accent1">
                    <a:lumMod val="50000"/>
                  </a:schemeClr>
                </a:solidFill>
                <a:latin typeface="Century Gothic" panose="020B0502020202020204" pitchFamily="34" charset="0"/>
              </a:rPr>
              <a:t>err</a:t>
            </a:r>
            <a:r>
              <a:rPr lang="en-GB" sz="2400" b="1">
                <a:solidFill>
                  <a:schemeClr val="accent1">
                    <a:lumMod val="50000"/>
                  </a:schemeClr>
                </a:solidFill>
                <a:latin typeface="Century Gothic" panose="020B0502020202020204" pitchFamily="34" charset="0"/>
              </a:rPr>
              <a:t>ei</a:t>
            </a:r>
            <a:r>
              <a:rPr lang="en-GB" sz="2400">
                <a:solidFill>
                  <a:schemeClr val="accent1">
                    <a:lumMod val="50000"/>
                  </a:schemeClr>
                </a:solidFill>
                <a:latin typeface="Century Gothic" panose="020B0502020202020204" pitchFamily="34" charset="0"/>
              </a:rPr>
              <a:t>chen</a:t>
            </a:r>
            <a:endParaRPr lang="en-GB" sz="2400" dirty="0">
              <a:solidFill>
                <a:schemeClr val="accent1">
                  <a:lumMod val="50000"/>
                </a:schemeClr>
              </a:solidFill>
              <a:latin typeface="Century Gothic" panose="020B0502020202020204" pitchFamily="34" charset="0"/>
            </a:endParaRPr>
          </a:p>
        </p:txBody>
      </p:sp>
      <p:sp>
        <p:nvSpPr>
          <p:cNvPr id="15" name="TextBox 14"/>
          <p:cNvSpPr txBox="1"/>
          <p:nvPr/>
        </p:nvSpPr>
        <p:spPr>
          <a:xfrm rot="522572">
            <a:off x="9369823" y="1008753"/>
            <a:ext cx="2066573" cy="461665"/>
          </a:xfrm>
          <a:prstGeom prst="rect">
            <a:avLst/>
          </a:prstGeom>
          <a:noFill/>
        </p:spPr>
        <p:txBody>
          <a:bodyPr wrap="square" rtlCol="0">
            <a:spAutoFit/>
          </a:bodyPr>
          <a:lstStyle/>
          <a:p>
            <a:r>
              <a:rPr lang="en-GB" sz="2400">
                <a:solidFill>
                  <a:schemeClr val="accent1">
                    <a:lumMod val="50000"/>
                  </a:schemeClr>
                </a:solidFill>
                <a:latin typeface="Century Gothic" panose="020B0502020202020204" pitchFamily="34" charset="0"/>
              </a:rPr>
              <a:t>w</a:t>
            </a:r>
            <a:r>
              <a:rPr lang="en-GB" sz="2400" b="1">
                <a:solidFill>
                  <a:schemeClr val="accent1">
                    <a:lumMod val="50000"/>
                  </a:schemeClr>
                </a:solidFill>
                <a:latin typeface="Century Gothic" panose="020B0502020202020204" pitchFamily="34" charset="0"/>
              </a:rPr>
              <a:t>ie</a:t>
            </a:r>
            <a:endParaRPr lang="en-GB" sz="2400" b="1" dirty="0">
              <a:solidFill>
                <a:schemeClr val="accent1">
                  <a:lumMod val="50000"/>
                </a:schemeClr>
              </a:solidFill>
              <a:latin typeface="Century Gothic" panose="020B0502020202020204" pitchFamily="34" charset="0"/>
            </a:endParaRPr>
          </a:p>
        </p:txBody>
      </p:sp>
      <p:sp>
        <p:nvSpPr>
          <p:cNvPr id="16" name="TextBox 15"/>
          <p:cNvSpPr txBox="1"/>
          <p:nvPr/>
        </p:nvSpPr>
        <p:spPr>
          <a:xfrm rot="21268124">
            <a:off x="7034405" y="1494529"/>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schw</a:t>
            </a:r>
            <a:r>
              <a:rPr lang="de-DE" sz="2400" b="1">
                <a:solidFill>
                  <a:schemeClr val="accent1">
                    <a:lumMod val="50000"/>
                  </a:schemeClr>
                </a:solidFill>
                <a:latin typeface="Century Gothic" panose="020B0502020202020204" pitchFamily="34" charset="0"/>
              </a:rPr>
              <a:t>ie</a:t>
            </a:r>
            <a:r>
              <a:rPr lang="de-DE" sz="2400">
                <a:solidFill>
                  <a:schemeClr val="accent1">
                    <a:lumMod val="50000"/>
                  </a:schemeClr>
                </a:solidFill>
                <a:latin typeface="Century Gothic" panose="020B0502020202020204" pitchFamily="34" charset="0"/>
              </a:rPr>
              <a:t>rig</a:t>
            </a:r>
            <a:endParaRPr lang="en-GB" sz="2400" dirty="0">
              <a:solidFill>
                <a:schemeClr val="accent1">
                  <a:lumMod val="50000"/>
                </a:schemeClr>
              </a:solidFill>
              <a:latin typeface="Century Gothic" panose="020B0502020202020204" pitchFamily="34" charset="0"/>
            </a:endParaRPr>
          </a:p>
        </p:txBody>
      </p:sp>
      <p:sp>
        <p:nvSpPr>
          <p:cNvPr id="17" name="TextBox 16"/>
          <p:cNvSpPr txBox="1"/>
          <p:nvPr/>
        </p:nvSpPr>
        <p:spPr>
          <a:xfrm rot="522572">
            <a:off x="8786266" y="2121147"/>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Schausp</a:t>
            </a:r>
            <a:r>
              <a:rPr lang="de-DE" sz="2400" b="1">
                <a:solidFill>
                  <a:schemeClr val="accent1">
                    <a:lumMod val="50000"/>
                  </a:schemeClr>
                </a:solidFill>
                <a:latin typeface="Century Gothic" panose="020B0502020202020204" pitchFamily="34" charset="0"/>
              </a:rPr>
              <a:t>ie</a:t>
            </a:r>
            <a:r>
              <a:rPr lang="de-DE" sz="2400">
                <a:solidFill>
                  <a:schemeClr val="accent1">
                    <a:lumMod val="50000"/>
                  </a:schemeClr>
                </a:solidFill>
                <a:latin typeface="Century Gothic" panose="020B0502020202020204" pitchFamily="34" charset="0"/>
              </a:rPr>
              <a:t>ler</a:t>
            </a:r>
            <a:endParaRPr lang="en-GB" sz="2400" dirty="0">
              <a:solidFill>
                <a:schemeClr val="accent1">
                  <a:lumMod val="50000"/>
                </a:schemeClr>
              </a:solidFill>
              <a:latin typeface="Century Gothic" panose="020B0502020202020204" pitchFamily="34" charset="0"/>
            </a:endParaRPr>
          </a:p>
        </p:txBody>
      </p:sp>
      <p:sp>
        <p:nvSpPr>
          <p:cNvPr id="18" name="TextBox 17"/>
          <p:cNvSpPr txBox="1"/>
          <p:nvPr/>
        </p:nvSpPr>
        <p:spPr>
          <a:xfrm rot="21266981">
            <a:off x="9868482" y="3192358"/>
            <a:ext cx="885783"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s</a:t>
            </a:r>
            <a:r>
              <a:rPr lang="en-GB" sz="2400" b="1" dirty="0" err="1">
                <a:solidFill>
                  <a:schemeClr val="accent1">
                    <a:lumMod val="50000"/>
                  </a:schemeClr>
                </a:solidFill>
                <a:latin typeface="Century Gothic" panose="020B0502020202020204" pitchFamily="34" charset="0"/>
              </a:rPr>
              <a:t>ie</a:t>
            </a:r>
            <a:endParaRPr lang="en-GB" sz="2400" b="1" dirty="0">
              <a:solidFill>
                <a:schemeClr val="accent1">
                  <a:lumMod val="50000"/>
                </a:schemeClr>
              </a:solidFill>
              <a:latin typeface="Century Gothic" panose="020B0502020202020204" pitchFamily="34" charset="0"/>
            </a:endParaRPr>
          </a:p>
        </p:txBody>
      </p:sp>
      <p:sp>
        <p:nvSpPr>
          <p:cNvPr id="19" name="TextBox 18"/>
          <p:cNvSpPr txBox="1"/>
          <p:nvPr/>
        </p:nvSpPr>
        <p:spPr>
          <a:xfrm rot="21020773">
            <a:off x="7287839" y="3547771"/>
            <a:ext cx="2221620"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schl</a:t>
            </a:r>
            <a:r>
              <a:rPr lang="de-DE" sz="2400" b="1">
                <a:solidFill>
                  <a:schemeClr val="accent1">
                    <a:lumMod val="50000"/>
                  </a:schemeClr>
                </a:solidFill>
                <a:latin typeface="Century Gothic" panose="020B0502020202020204" pitchFamily="34" charset="0"/>
              </a:rPr>
              <a:t>ie</a:t>
            </a:r>
            <a:r>
              <a:rPr lang="de-DE" sz="2400">
                <a:solidFill>
                  <a:schemeClr val="accent1">
                    <a:lumMod val="50000"/>
                  </a:schemeClr>
                </a:solidFill>
                <a:latin typeface="Century Gothic" panose="020B0502020202020204" pitchFamily="34" charset="0"/>
              </a:rPr>
              <a:t>ßlich </a:t>
            </a:r>
            <a:endParaRPr lang="en-GB" sz="2400" dirty="0">
              <a:solidFill>
                <a:schemeClr val="accent1">
                  <a:lumMod val="50000"/>
                </a:schemeClr>
              </a:solidFill>
              <a:latin typeface="Century Gothic" panose="020B0502020202020204" pitchFamily="34" charset="0"/>
            </a:endParaRPr>
          </a:p>
        </p:txBody>
      </p:sp>
      <p:sp>
        <p:nvSpPr>
          <p:cNvPr id="20" name="TextBox 19"/>
          <p:cNvSpPr txBox="1"/>
          <p:nvPr/>
        </p:nvSpPr>
        <p:spPr>
          <a:xfrm rot="522572">
            <a:off x="6613214" y="4715286"/>
            <a:ext cx="2571438"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z</a:t>
            </a:r>
            <a:r>
              <a:rPr lang="de-DE" sz="2400" b="1">
                <a:solidFill>
                  <a:schemeClr val="accent1">
                    <a:lumMod val="50000"/>
                  </a:schemeClr>
                </a:solidFill>
                <a:latin typeface="Century Gothic" panose="020B0502020202020204" pitchFamily="34" charset="0"/>
              </a:rPr>
              <a:t>ie</a:t>
            </a:r>
            <a:r>
              <a:rPr lang="de-DE" sz="2400">
                <a:solidFill>
                  <a:schemeClr val="accent1">
                    <a:lumMod val="50000"/>
                  </a:schemeClr>
                </a:solidFill>
                <a:latin typeface="Century Gothic" panose="020B0502020202020204" pitchFamily="34" charset="0"/>
              </a:rPr>
              <a:t>hen </a:t>
            </a:r>
            <a:endParaRPr lang="en-GB" sz="2400" dirty="0">
              <a:solidFill>
                <a:schemeClr val="accent1">
                  <a:lumMod val="50000"/>
                </a:schemeClr>
              </a:solidFill>
              <a:latin typeface="Century Gothic" panose="020B0502020202020204" pitchFamily="34" charset="0"/>
            </a:endParaRPr>
          </a:p>
        </p:txBody>
      </p:sp>
      <p:sp>
        <p:nvSpPr>
          <p:cNvPr id="21" name="TextBox 20"/>
          <p:cNvSpPr txBox="1"/>
          <p:nvPr/>
        </p:nvSpPr>
        <p:spPr>
          <a:xfrm rot="522572">
            <a:off x="9497267" y="4514212"/>
            <a:ext cx="2066573"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L</a:t>
            </a:r>
            <a:r>
              <a:rPr lang="en-GB" sz="2400" b="1" dirty="0">
                <a:solidFill>
                  <a:schemeClr val="accent1">
                    <a:lumMod val="50000"/>
                  </a:schemeClr>
                </a:solidFill>
                <a:latin typeface="Century Gothic" panose="020B0502020202020204" pitchFamily="34" charset="0"/>
              </a:rPr>
              <a:t>ie</a:t>
            </a:r>
            <a:r>
              <a:rPr lang="en-GB" sz="2400" dirty="0">
                <a:solidFill>
                  <a:schemeClr val="accent1">
                    <a:lumMod val="50000"/>
                  </a:schemeClr>
                </a:solidFill>
                <a:latin typeface="Century Gothic" panose="020B0502020202020204" pitchFamily="34" charset="0"/>
              </a:rPr>
              <a:t>d</a:t>
            </a:r>
          </a:p>
        </p:txBody>
      </p:sp>
      <p:sp>
        <p:nvSpPr>
          <p:cNvPr id="22" name="TextBox 21"/>
          <p:cNvSpPr txBox="1"/>
          <p:nvPr/>
        </p:nvSpPr>
        <p:spPr>
          <a:xfrm rot="522572">
            <a:off x="6842118" y="440244"/>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Z</a:t>
            </a:r>
            <a:r>
              <a:rPr lang="de-DE" sz="2400" b="1">
                <a:solidFill>
                  <a:schemeClr val="accent1">
                    <a:lumMod val="50000"/>
                  </a:schemeClr>
                </a:solidFill>
                <a:latin typeface="Century Gothic" panose="020B0502020202020204" pitchFamily="34" charset="0"/>
              </a:rPr>
              <a:t>ie</a:t>
            </a:r>
            <a:r>
              <a:rPr lang="de-DE" sz="2400">
                <a:solidFill>
                  <a:schemeClr val="accent1">
                    <a:lumMod val="50000"/>
                  </a:schemeClr>
                </a:solidFill>
                <a:latin typeface="Century Gothic" panose="020B0502020202020204" pitchFamily="34" charset="0"/>
              </a:rPr>
              <a:t>l</a:t>
            </a:r>
            <a:endParaRPr lang="en-GB" sz="2400" dirty="0">
              <a:solidFill>
                <a:schemeClr val="accent1">
                  <a:lumMod val="50000"/>
                </a:schemeClr>
              </a:solidFill>
              <a:latin typeface="Century Gothic" panose="020B0502020202020204" pitchFamily="34" charset="0"/>
            </a:endParaRPr>
          </a:p>
        </p:txBody>
      </p:sp>
      <p:sp>
        <p:nvSpPr>
          <p:cNvPr id="23" name="TextBox 22"/>
          <p:cNvSpPr txBox="1"/>
          <p:nvPr/>
        </p:nvSpPr>
        <p:spPr>
          <a:xfrm>
            <a:off x="251365" y="252349"/>
            <a:ext cx="1015160" cy="461665"/>
          </a:xfrm>
          <a:prstGeom prst="rect">
            <a:avLst/>
          </a:prstGeom>
          <a:solidFill>
            <a:schemeClr val="bg1"/>
          </a:solidFill>
          <a:ln w="28575">
            <a:solidFill>
              <a:srgbClr val="DAA520"/>
            </a:solidFill>
          </a:ln>
        </p:spPr>
        <p:txBody>
          <a:bodyPr wrap="square" rtlCol="0">
            <a:spAutoFit/>
          </a:bodyPr>
          <a:lstStyle/>
          <a:p>
            <a:pPr algn="ctr"/>
            <a:r>
              <a:rPr lang="en-GB" sz="2400" b="1" dirty="0" err="1">
                <a:solidFill>
                  <a:schemeClr val="accent1">
                    <a:lumMod val="50000"/>
                  </a:schemeClr>
                </a:solidFill>
                <a:latin typeface="Century Gothic" panose="020B0502020202020204" pitchFamily="34" charset="0"/>
              </a:rPr>
              <a:t>ei</a:t>
            </a:r>
            <a:endParaRPr lang="en-GB" sz="2400" b="1" dirty="0">
              <a:solidFill>
                <a:schemeClr val="accent1">
                  <a:lumMod val="50000"/>
                </a:schemeClr>
              </a:solidFill>
              <a:latin typeface="Century Gothic" panose="020B0502020202020204" pitchFamily="34" charset="0"/>
            </a:endParaRPr>
          </a:p>
        </p:txBody>
      </p:sp>
      <p:sp>
        <p:nvSpPr>
          <p:cNvPr id="24" name="TextBox 23"/>
          <p:cNvSpPr txBox="1"/>
          <p:nvPr/>
        </p:nvSpPr>
        <p:spPr>
          <a:xfrm>
            <a:off x="10881570" y="226745"/>
            <a:ext cx="1015160" cy="461665"/>
          </a:xfrm>
          <a:prstGeom prst="rect">
            <a:avLst/>
          </a:prstGeom>
          <a:solidFill>
            <a:schemeClr val="bg1"/>
          </a:solidFill>
          <a:ln w="28575">
            <a:solidFill>
              <a:srgbClr val="DAA520"/>
            </a:solidFill>
          </a:ln>
        </p:spPr>
        <p:txBody>
          <a:bodyPr wrap="square" rtlCol="0">
            <a:spAutoFit/>
          </a:bodyPr>
          <a:lstStyle/>
          <a:p>
            <a:pPr algn="ctr"/>
            <a:r>
              <a:rPr lang="en-GB" sz="2400" b="1" dirty="0" err="1">
                <a:solidFill>
                  <a:schemeClr val="accent1">
                    <a:lumMod val="50000"/>
                  </a:schemeClr>
                </a:solidFill>
                <a:latin typeface="Century Gothic" panose="020B0502020202020204" pitchFamily="34" charset="0"/>
              </a:rPr>
              <a:t>ie</a:t>
            </a:r>
            <a:endParaRPr lang="en-GB" sz="2400" b="1" dirty="0">
              <a:solidFill>
                <a:schemeClr val="accent1">
                  <a:lumMod val="50000"/>
                </a:schemeClr>
              </a:solidFill>
              <a:latin typeface="Century Gothic" panose="020B0502020202020204" pitchFamily="34" charset="0"/>
            </a:endParaRPr>
          </a:p>
        </p:txBody>
      </p:sp>
      <p:sp>
        <p:nvSpPr>
          <p:cNvPr id="25" name="TextBox 24"/>
          <p:cNvSpPr txBox="1"/>
          <p:nvPr/>
        </p:nvSpPr>
        <p:spPr>
          <a:xfrm rot="522572">
            <a:off x="972221" y="4587142"/>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s</a:t>
            </a:r>
            <a:r>
              <a:rPr lang="de-DE" sz="2400" b="1">
                <a:solidFill>
                  <a:schemeClr val="accent1">
                    <a:lumMod val="50000"/>
                  </a:schemeClr>
                </a:solidFill>
                <a:latin typeface="Century Gothic" panose="020B0502020202020204" pitchFamily="34" charset="0"/>
              </a:rPr>
              <a:t>ei</a:t>
            </a:r>
            <a:r>
              <a:rPr lang="de-DE" sz="2400">
                <a:solidFill>
                  <a:schemeClr val="accent1">
                    <a:lumMod val="50000"/>
                  </a:schemeClr>
                </a:solidFill>
                <a:latin typeface="Century Gothic" panose="020B0502020202020204" pitchFamily="34" charset="0"/>
              </a:rPr>
              <a:t>n</a:t>
            </a:r>
            <a:endParaRPr lang="en-GB" sz="2400" dirty="0">
              <a:solidFill>
                <a:schemeClr val="accent1">
                  <a:lumMod val="50000"/>
                </a:schemeClr>
              </a:solidFill>
              <a:latin typeface="Century Gothic" panose="020B0502020202020204" pitchFamily="34" charset="0"/>
            </a:endParaRPr>
          </a:p>
        </p:txBody>
      </p:sp>
      <p:sp>
        <p:nvSpPr>
          <p:cNvPr id="2" name="Rectangle 1"/>
          <p:cNvSpPr/>
          <p:nvPr/>
        </p:nvSpPr>
        <p:spPr>
          <a:xfrm rot="21333234">
            <a:off x="8662641" y="5423141"/>
            <a:ext cx="3480937" cy="461665"/>
          </a:xfrm>
          <a:prstGeom prst="rect">
            <a:avLst/>
          </a:prstGeom>
        </p:spPr>
        <p:txBody>
          <a:bodyPr wrap="square">
            <a:spAutoFit/>
          </a:bodyPr>
          <a:lstStyle/>
          <a:p>
            <a:r>
              <a:rPr lang="de-DE" sz="2400">
                <a:solidFill>
                  <a:schemeClr val="accent1">
                    <a:lumMod val="50000"/>
                  </a:schemeClr>
                </a:solidFill>
                <a:latin typeface="Century Gothic" panose="020B0502020202020204" pitchFamily="34" charset="0"/>
              </a:rPr>
              <a:t>Computersp</a:t>
            </a:r>
            <a:r>
              <a:rPr lang="de-DE" sz="2400" b="1">
                <a:solidFill>
                  <a:schemeClr val="accent1">
                    <a:lumMod val="50000"/>
                  </a:schemeClr>
                </a:solidFill>
                <a:latin typeface="Century Gothic" panose="020B0502020202020204" pitchFamily="34" charset="0"/>
              </a:rPr>
              <a:t>ie</a:t>
            </a:r>
            <a:r>
              <a:rPr lang="de-DE" sz="2400">
                <a:solidFill>
                  <a:schemeClr val="accent1">
                    <a:lumMod val="50000"/>
                  </a:schemeClr>
                </a:solidFill>
                <a:latin typeface="Century Gothic" panose="020B0502020202020204" pitchFamily="34" charset="0"/>
              </a:rPr>
              <a:t>l</a:t>
            </a:r>
            <a:endParaRPr lang="en-GB" sz="2400" dirty="0">
              <a:solidFill>
                <a:schemeClr val="accent1">
                  <a:lumMod val="50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1A38B7C1-EAA6-48A6-9E41-678215A5C8E0}"/>
              </a:ext>
            </a:extLst>
          </p:cNvPr>
          <p:cNvSpPr txBox="1"/>
          <p:nvPr/>
        </p:nvSpPr>
        <p:spPr>
          <a:xfrm rot="522572">
            <a:off x="7239190" y="2673619"/>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z</a:t>
            </a:r>
            <a:r>
              <a:rPr lang="de-DE" sz="2400" b="1">
                <a:solidFill>
                  <a:schemeClr val="accent1">
                    <a:lumMod val="50000"/>
                  </a:schemeClr>
                </a:solidFill>
                <a:latin typeface="Century Gothic" panose="020B0502020202020204" pitchFamily="34" charset="0"/>
              </a:rPr>
              <a:t>ie</a:t>
            </a:r>
            <a:r>
              <a:rPr lang="de-DE" sz="2400">
                <a:solidFill>
                  <a:schemeClr val="accent1">
                    <a:lumMod val="50000"/>
                  </a:schemeClr>
                </a:solidFill>
                <a:latin typeface="Century Gothic" panose="020B0502020202020204" pitchFamily="34" charset="0"/>
              </a:rPr>
              <a:t>mlich </a:t>
            </a:r>
            <a:endParaRPr lang="en-GB" sz="2400" dirty="0">
              <a:solidFill>
                <a:schemeClr val="accent1">
                  <a:lumMod val="50000"/>
                </a:schemeClr>
              </a:solidFill>
              <a:latin typeface="Century Gothic" panose="020B0502020202020204" pitchFamily="34" charset="0"/>
            </a:endParaRPr>
          </a:p>
        </p:txBody>
      </p:sp>
      <p:sp>
        <p:nvSpPr>
          <p:cNvPr id="34" name="Freeform 33"/>
          <p:cNvSpPr/>
          <p:nvPr/>
        </p:nvSpPr>
        <p:spPr>
          <a:xfrm>
            <a:off x="5359358" y="326571"/>
            <a:ext cx="1200350" cy="5845629"/>
          </a:xfrm>
          <a:custGeom>
            <a:avLst/>
            <a:gdLst>
              <a:gd name="connsiteX0" fmla="*/ 518928 w 1200350"/>
              <a:gd name="connsiteY0" fmla="*/ 0 h 5845629"/>
              <a:gd name="connsiteX1" fmla="*/ 1188399 w 1200350"/>
              <a:gd name="connsiteY1" fmla="*/ 832758 h 5845629"/>
              <a:gd name="connsiteX2" fmla="*/ 12742 w 1200350"/>
              <a:gd name="connsiteY2" fmla="*/ 1616529 h 5845629"/>
              <a:gd name="connsiteX3" fmla="*/ 1090428 w 1200350"/>
              <a:gd name="connsiteY3" fmla="*/ 2514600 h 5845629"/>
              <a:gd name="connsiteX4" fmla="*/ 29071 w 1200350"/>
              <a:gd name="connsiteY4" fmla="*/ 3412672 h 5845629"/>
              <a:gd name="connsiteX5" fmla="*/ 894485 w 1200350"/>
              <a:gd name="connsiteY5" fmla="*/ 4245429 h 5845629"/>
              <a:gd name="connsiteX6" fmla="*/ 12742 w 1200350"/>
              <a:gd name="connsiteY6" fmla="*/ 5355772 h 5845629"/>
              <a:gd name="connsiteX7" fmla="*/ 453613 w 1200350"/>
              <a:gd name="connsiteY7" fmla="*/ 5845629 h 584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0350" h="5845629">
                <a:moveTo>
                  <a:pt x="518928" y="0"/>
                </a:moveTo>
                <a:cubicBezTo>
                  <a:pt x="895845" y="281668"/>
                  <a:pt x="1272763" y="563337"/>
                  <a:pt x="1188399" y="832758"/>
                </a:cubicBezTo>
                <a:cubicBezTo>
                  <a:pt x="1104035" y="1102179"/>
                  <a:pt x="29070" y="1336222"/>
                  <a:pt x="12742" y="1616529"/>
                </a:cubicBezTo>
                <a:cubicBezTo>
                  <a:pt x="-3586" y="1896836"/>
                  <a:pt x="1087707" y="2215243"/>
                  <a:pt x="1090428" y="2514600"/>
                </a:cubicBezTo>
                <a:cubicBezTo>
                  <a:pt x="1093149" y="2813957"/>
                  <a:pt x="61728" y="3124201"/>
                  <a:pt x="29071" y="3412672"/>
                </a:cubicBezTo>
                <a:cubicBezTo>
                  <a:pt x="-3586" y="3701143"/>
                  <a:pt x="897207" y="3921579"/>
                  <a:pt x="894485" y="4245429"/>
                </a:cubicBezTo>
                <a:cubicBezTo>
                  <a:pt x="891764" y="4569279"/>
                  <a:pt x="86221" y="5089072"/>
                  <a:pt x="12742" y="5355772"/>
                </a:cubicBezTo>
                <a:cubicBezTo>
                  <a:pt x="-60737" y="5622472"/>
                  <a:pt x="196438" y="5734050"/>
                  <a:pt x="453613" y="5845629"/>
                </a:cubicBezTo>
              </a:path>
            </a:pathLst>
          </a:cu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2663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6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Slides 2-3</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34895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4682861" y="362334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710018" y="3677401"/>
            <a:ext cx="2542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Kreuzlingen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5845418" y="315252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7648594" y="533602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4274214" y="246335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3197973" y="347554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p:cNvSpPr/>
          <p:nvPr/>
        </p:nvSpPr>
        <p:spPr>
          <a:xfrm>
            <a:off x="6208211" y="445399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3128535" y="251560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p:cNvSpPr/>
          <p:nvPr/>
        </p:nvSpPr>
        <p:spPr>
          <a:xfrm>
            <a:off x="3958626" y="274517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7454217" y="3047774"/>
            <a:ext cx="3440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Friedrichshafen</a:t>
            </a:r>
          </a:p>
        </p:txBody>
      </p:sp>
      <p:sp>
        <p:nvSpPr>
          <p:cNvPr id="18" name="TextBox 17"/>
          <p:cNvSpPr txBox="1"/>
          <p:nvPr/>
        </p:nvSpPr>
        <p:spPr>
          <a:xfrm>
            <a:off x="5873384" y="2645265"/>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Hagnau</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p:cNvSpPr txBox="1"/>
          <p:nvPr/>
        </p:nvSpPr>
        <p:spPr>
          <a:xfrm>
            <a:off x="6390939" y="5440526"/>
            <a:ext cx="2284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Altenrhein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TextBox 19"/>
          <p:cNvSpPr txBox="1"/>
          <p:nvPr/>
        </p:nvSpPr>
        <p:spPr>
          <a:xfrm>
            <a:off x="4909805" y="179113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Wallhausen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p:cNvSpPr txBox="1"/>
          <p:nvPr/>
        </p:nvSpPr>
        <p:spPr>
          <a:xfrm>
            <a:off x="1662233" y="3791757"/>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Steckborn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p:cNvSpPr txBox="1"/>
          <p:nvPr/>
        </p:nvSpPr>
        <p:spPr>
          <a:xfrm>
            <a:off x="4536449" y="4348539"/>
            <a:ext cx="2300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Romanshorn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p:cNvSpPr txBox="1"/>
          <p:nvPr/>
        </p:nvSpPr>
        <p:spPr>
          <a:xfrm>
            <a:off x="1746295" y="2226906"/>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Radolfzell</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p:cNvSpPr txBox="1"/>
          <p:nvPr/>
        </p:nvSpPr>
        <p:spPr>
          <a:xfrm>
            <a:off x="2197156" y="1807851"/>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Allensbach</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Action Button: Custom 24">
            <a:hlinkClick r:id="" action="ppaction://noaction" highlightClick="1">
              <a:snd r:embed="rId5" name="2. 1. Kreuzlingen.wav"/>
            </a:hlinkClick>
          </p:cNvPr>
          <p:cNvSpPr/>
          <p:nvPr/>
        </p:nvSpPr>
        <p:spPr>
          <a:xfrm>
            <a:off x="3381655" y="37588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Action Button: Custom 26">
            <a:hlinkClick r:id="" action="ppaction://noaction" highlightClick="1">
              <a:snd r:embed="rId6" name="2. 3. Radolfzell.wav"/>
            </a:hlinkClick>
          </p:cNvPr>
          <p:cNvSpPr/>
          <p:nvPr/>
        </p:nvSpPr>
        <p:spPr>
          <a:xfrm>
            <a:off x="1474879" y="230487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Action Button: Custom 27">
            <a:hlinkClick r:id="" action="ppaction://noaction" highlightClick="1">
              <a:snd r:embed="rId7" name="2. 4. Allensbach.wav"/>
            </a:hlinkClick>
          </p:cNvPr>
          <p:cNvSpPr/>
          <p:nvPr/>
        </p:nvSpPr>
        <p:spPr>
          <a:xfrm>
            <a:off x="1892851" y="187280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9" name="Action Button: Custom 28">
            <a:hlinkClick r:id="" action="ppaction://noaction" highlightClick="1"/>
          </p:cNvPr>
          <p:cNvSpPr/>
          <p:nvPr/>
        </p:nvSpPr>
        <p:spPr>
          <a:xfrm>
            <a:off x="4589295" y="18700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0" name="Action Button: Custom 29">
            <a:hlinkClick r:id="" action="ppaction://noaction" highlightClick="1">
              <a:snd r:embed="rId8" name="2. 6. Hagnau.wav"/>
            </a:hlinkClick>
          </p:cNvPr>
          <p:cNvSpPr/>
          <p:nvPr/>
        </p:nvSpPr>
        <p:spPr>
          <a:xfrm>
            <a:off x="5562347" y="27197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1" name="Action Button: Custom 30">
            <a:hlinkClick r:id="" action="ppaction://noaction" highlightClick="1">
              <a:snd r:embed="rId9" name="2. 7. Friedrichshafen.wav"/>
            </a:hlinkClick>
          </p:cNvPr>
          <p:cNvSpPr/>
          <p:nvPr/>
        </p:nvSpPr>
        <p:spPr>
          <a:xfrm>
            <a:off x="7174773" y="310478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2" name="Action Button: Custom 31">
            <a:hlinkClick r:id="" action="ppaction://noaction" highlightClick="1">
              <a:snd r:embed="rId10" name="2. 8. Altenrhein.wav"/>
            </a:hlinkClick>
          </p:cNvPr>
          <p:cNvSpPr/>
          <p:nvPr/>
        </p:nvSpPr>
        <p:spPr>
          <a:xfrm>
            <a:off x="6102840" y="550909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3" name="Action Button: Custom 32">
            <a:hlinkClick r:id="" action="ppaction://noaction" highlightClick="1"/>
          </p:cNvPr>
          <p:cNvSpPr/>
          <p:nvPr/>
        </p:nvSpPr>
        <p:spPr>
          <a:xfrm>
            <a:off x="4238606" y="442694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44" name="Action Button: Custom 24">
            <a:hlinkClick r:id="" action="ppaction://noaction" highlightClick="1">
              <a:snd r:embed="rId11" name="2. 2. Steckborn.wav"/>
            </a:hlinkClick>
            <a:extLst>
              <a:ext uri="{FF2B5EF4-FFF2-40B4-BE49-F238E27FC236}">
                <a16:creationId xmlns:a16="http://schemas.microsoft.com/office/drawing/2014/main" id="{E56C3004-E6FA-49F3-B12D-655F2D168FF0}"/>
              </a:ext>
            </a:extLst>
          </p:cNvPr>
          <p:cNvSpPr/>
          <p:nvPr/>
        </p:nvSpPr>
        <p:spPr>
          <a:xfrm>
            <a:off x="1329378" y="386032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 name="Right Arrow 2"/>
          <p:cNvSpPr/>
          <p:nvPr/>
        </p:nvSpPr>
        <p:spPr>
          <a:xfrm rot="2716782">
            <a:off x="3334232" y="2387875"/>
            <a:ext cx="684300" cy="134045"/>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ight Arrow 44"/>
          <p:cNvSpPr/>
          <p:nvPr/>
        </p:nvSpPr>
        <p:spPr>
          <a:xfrm rot="8183223">
            <a:off x="4333067" y="2265798"/>
            <a:ext cx="378504"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ight Arrow 45"/>
          <p:cNvSpPr/>
          <p:nvPr/>
        </p:nvSpPr>
        <p:spPr>
          <a:xfrm rot="18933156">
            <a:off x="2902125" y="3666328"/>
            <a:ext cx="324000" cy="130242"/>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53" name="Group 52"/>
          <p:cNvGrpSpPr/>
          <p:nvPr/>
        </p:nvGrpSpPr>
        <p:grpSpPr>
          <a:xfrm>
            <a:off x="4044078" y="3694640"/>
            <a:ext cx="313200" cy="326565"/>
            <a:chOff x="4044078" y="3694640"/>
            <a:chExt cx="313200" cy="326565"/>
          </a:xfrm>
        </p:grpSpPr>
        <p:sp>
          <p:nvSpPr>
            <p:cNvPr id="26" name="Rectangle 2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4" name="Group 53"/>
          <p:cNvGrpSpPr/>
          <p:nvPr/>
        </p:nvGrpSpPr>
        <p:grpSpPr>
          <a:xfrm>
            <a:off x="1739065" y="3814675"/>
            <a:ext cx="228858" cy="326565"/>
            <a:chOff x="4044078" y="3694640"/>
            <a:chExt cx="313200" cy="326565"/>
          </a:xfrm>
        </p:grpSpPr>
        <p:sp>
          <p:nvSpPr>
            <p:cNvPr id="55" name="Rectangle 54"/>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55"/>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8" name="Group 57"/>
          <p:cNvGrpSpPr/>
          <p:nvPr/>
        </p:nvGrpSpPr>
        <p:grpSpPr>
          <a:xfrm>
            <a:off x="2615219" y="2251249"/>
            <a:ext cx="114414" cy="326565"/>
            <a:chOff x="4044078" y="3694640"/>
            <a:chExt cx="313200" cy="326565"/>
          </a:xfrm>
        </p:grpSpPr>
        <p:sp>
          <p:nvSpPr>
            <p:cNvPr id="59" name="Rectangle 58"/>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59"/>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2" name="Group 61"/>
          <p:cNvGrpSpPr/>
          <p:nvPr/>
        </p:nvGrpSpPr>
        <p:grpSpPr>
          <a:xfrm>
            <a:off x="3360589" y="1896006"/>
            <a:ext cx="313089" cy="260231"/>
            <a:chOff x="4044078" y="3760974"/>
            <a:chExt cx="313200" cy="260231"/>
          </a:xfrm>
        </p:grpSpPr>
        <p:sp>
          <p:nvSpPr>
            <p:cNvPr id="63" name="Rectangle 62"/>
            <p:cNvSpPr/>
            <p:nvPr/>
          </p:nvSpPr>
          <p:spPr>
            <a:xfrm>
              <a:off x="4044078" y="3760974"/>
              <a:ext cx="313200" cy="260231"/>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6" name="Group 65"/>
          <p:cNvGrpSpPr/>
          <p:nvPr/>
        </p:nvGrpSpPr>
        <p:grpSpPr>
          <a:xfrm>
            <a:off x="5002499" y="1870063"/>
            <a:ext cx="230400" cy="270518"/>
            <a:chOff x="4044078" y="3750687"/>
            <a:chExt cx="313200" cy="270518"/>
          </a:xfrm>
        </p:grpSpPr>
        <p:sp>
          <p:nvSpPr>
            <p:cNvPr id="67" name="Rectangle 66"/>
            <p:cNvSpPr/>
            <p:nvPr/>
          </p:nvSpPr>
          <p:spPr>
            <a:xfrm>
              <a:off x="4044078" y="3750687"/>
              <a:ext cx="313200" cy="270518"/>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9" name="Group 68"/>
          <p:cNvGrpSpPr/>
          <p:nvPr/>
        </p:nvGrpSpPr>
        <p:grpSpPr>
          <a:xfrm>
            <a:off x="6620930" y="2667555"/>
            <a:ext cx="314182" cy="326565"/>
            <a:chOff x="4044078" y="3694640"/>
            <a:chExt cx="313200" cy="326565"/>
          </a:xfrm>
        </p:grpSpPr>
        <p:sp>
          <p:nvSpPr>
            <p:cNvPr id="70" name="Rectangle 69"/>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ectangle 70"/>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ectangle 71"/>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3" name="Group 72"/>
          <p:cNvGrpSpPr/>
          <p:nvPr/>
        </p:nvGrpSpPr>
        <p:grpSpPr>
          <a:xfrm>
            <a:off x="7747511" y="3070640"/>
            <a:ext cx="224564" cy="326565"/>
            <a:chOff x="4044078" y="3694640"/>
            <a:chExt cx="313200" cy="326565"/>
          </a:xfrm>
        </p:grpSpPr>
        <p:sp>
          <p:nvSpPr>
            <p:cNvPr id="74" name="Rectangle 73"/>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74"/>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75"/>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7" name="Group 76"/>
          <p:cNvGrpSpPr/>
          <p:nvPr/>
        </p:nvGrpSpPr>
        <p:grpSpPr>
          <a:xfrm>
            <a:off x="8283122" y="3070311"/>
            <a:ext cx="304774" cy="326565"/>
            <a:chOff x="4044078" y="3694640"/>
            <a:chExt cx="313200" cy="326565"/>
          </a:xfrm>
        </p:grpSpPr>
        <p:sp>
          <p:nvSpPr>
            <p:cNvPr id="78" name="Rectangle 77"/>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Rectangle 78"/>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Rectangle 79"/>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1" name="Group 80"/>
          <p:cNvGrpSpPr/>
          <p:nvPr/>
        </p:nvGrpSpPr>
        <p:grpSpPr>
          <a:xfrm>
            <a:off x="7357789" y="5520640"/>
            <a:ext cx="216000" cy="268960"/>
            <a:chOff x="4044078" y="3752245"/>
            <a:chExt cx="313200" cy="268960"/>
          </a:xfrm>
        </p:grpSpPr>
        <p:sp>
          <p:nvSpPr>
            <p:cNvPr id="82" name="Rectangle 81"/>
            <p:cNvSpPr/>
            <p:nvPr/>
          </p:nvSpPr>
          <p:spPr>
            <a:xfrm>
              <a:off x="4044078" y="3752245"/>
              <a:ext cx="313200" cy="26896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Rectangle 82"/>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Rectangle 83"/>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5" name="Group 84"/>
          <p:cNvGrpSpPr/>
          <p:nvPr/>
        </p:nvGrpSpPr>
        <p:grpSpPr>
          <a:xfrm>
            <a:off x="4626230" y="4370471"/>
            <a:ext cx="154800" cy="326565"/>
            <a:chOff x="4044078" y="3694640"/>
            <a:chExt cx="313200" cy="326565"/>
          </a:xfrm>
        </p:grpSpPr>
        <p:sp>
          <p:nvSpPr>
            <p:cNvPr id="86" name="Rectangle 8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Rectangle 8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89"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8657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5235224" y="3925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705809" y="3999588"/>
            <a:ext cx="1530910" cy="400110"/>
          </a:xfrm>
          <a:prstGeom prst="rect">
            <a:avLst/>
          </a:prstGeom>
          <a:noFill/>
        </p:spPr>
        <p:txBody>
          <a:bodyPr wrap="square" rtlCol="0">
            <a:spAutoFit/>
          </a:bodyPr>
          <a:lstStyle/>
          <a:p>
            <a:r>
              <a:rPr lang="en-GB" sz="2000" b="1" dirty="0" err="1">
                <a:solidFill>
                  <a:schemeClr val="accent1">
                    <a:lumMod val="50000"/>
                  </a:schemeClr>
                </a:solidFill>
              </a:rPr>
              <a:t>Altnau</a:t>
            </a:r>
            <a:endParaRPr lang="en-GB" sz="2000" b="1" dirty="0">
              <a:solidFill>
                <a:schemeClr val="accent1">
                  <a:lumMod val="50000"/>
                </a:schemeClr>
              </a:solidFill>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7147951" y="5459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9126665" y="5141214"/>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814487" y="153455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825142" y="3336808"/>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2179831" y="332867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3917667" y="303944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7672423" y="3277215"/>
            <a:ext cx="3440702" cy="400110"/>
          </a:xfrm>
          <a:prstGeom prst="rect">
            <a:avLst/>
          </a:prstGeom>
          <a:noFill/>
        </p:spPr>
        <p:txBody>
          <a:bodyPr wrap="square" rtlCol="0">
            <a:spAutoFit/>
          </a:bodyPr>
          <a:lstStyle/>
          <a:p>
            <a:r>
              <a:rPr lang="en-GB" sz="2000" b="1" dirty="0">
                <a:solidFill>
                  <a:schemeClr val="accent1">
                    <a:lumMod val="50000"/>
                  </a:schemeClr>
                </a:solidFill>
              </a:rPr>
              <a:t>Friedrichshafen</a:t>
            </a:r>
          </a:p>
        </p:txBody>
      </p:sp>
      <p:sp>
        <p:nvSpPr>
          <p:cNvPr id="18" name="TextBox 17"/>
          <p:cNvSpPr txBox="1"/>
          <p:nvPr/>
        </p:nvSpPr>
        <p:spPr>
          <a:xfrm>
            <a:off x="6339685" y="5524055"/>
            <a:ext cx="1958273" cy="400110"/>
          </a:xfrm>
          <a:prstGeom prst="rect">
            <a:avLst/>
          </a:prstGeom>
          <a:noFill/>
        </p:spPr>
        <p:txBody>
          <a:bodyPr wrap="square" rtlCol="0">
            <a:spAutoFit/>
          </a:bodyPr>
          <a:lstStyle/>
          <a:p>
            <a:r>
              <a:rPr lang="en-GB" sz="2000" b="1" dirty="0">
                <a:solidFill>
                  <a:schemeClr val="accent1">
                    <a:lumMod val="50000"/>
                  </a:schemeClr>
                </a:solidFill>
              </a:rPr>
              <a:t>Rorschach</a:t>
            </a:r>
          </a:p>
        </p:txBody>
      </p:sp>
      <p:sp>
        <p:nvSpPr>
          <p:cNvPr id="19" name="TextBox 18"/>
          <p:cNvSpPr txBox="1"/>
          <p:nvPr/>
        </p:nvSpPr>
        <p:spPr>
          <a:xfrm>
            <a:off x="9647702" y="4977099"/>
            <a:ext cx="2284151" cy="400110"/>
          </a:xfrm>
          <a:prstGeom prst="rect">
            <a:avLst/>
          </a:prstGeom>
          <a:noFill/>
        </p:spPr>
        <p:txBody>
          <a:bodyPr wrap="square" rtlCol="0">
            <a:spAutoFit/>
          </a:bodyPr>
          <a:lstStyle/>
          <a:p>
            <a:r>
              <a:rPr lang="en-GB" sz="2000" b="1" dirty="0" err="1">
                <a:solidFill>
                  <a:schemeClr val="accent1">
                    <a:lumMod val="50000"/>
                  </a:schemeClr>
                </a:solidFill>
              </a:rPr>
              <a:t>Bregenz</a:t>
            </a:r>
            <a:endParaRPr lang="en-GB" sz="2000" b="1" dirty="0">
              <a:solidFill>
                <a:schemeClr val="accent1">
                  <a:lumMod val="50000"/>
                </a:schemeClr>
              </a:solidFill>
            </a:endParaRPr>
          </a:p>
        </p:txBody>
      </p:sp>
      <p:sp>
        <p:nvSpPr>
          <p:cNvPr id="20" name="TextBox 19"/>
          <p:cNvSpPr txBox="1"/>
          <p:nvPr/>
        </p:nvSpPr>
        <p:spPr>
          <a:xfrm>
            <a:off x="4365529" y="1368528"/>
            <a:ext cx="1958273" cy="400110"/>
          </a:xfrm>
          <a:prstGeom prst="rect">
            <a:avLst/>
          </a:prstGeom>
          <a:noFill/>
        </p:spPr>
        <p:txBody>
          <a:bodyPr wrap="square" rtlCol="0">
            <a:spAutoFit/>
          </a:bodyPr>
          <a:lstStyle/>
          <a:p>
            <a:r>
              <a:rPr lang="en-GB" sz="2000" b="1" dirty="0">
                <a:solidFill>
                  <a:schemeClr val="accent1">
                    <a:lumMod val="50000"/>
                  </a:schemeClr>
                </a:solidFill>
              </a:rPr>
              <a:t>Ludwigshafen</a:t>
            </a:r>
          </a:p>
        </p:txBody>
      </p:sp>
      <p:sp>
        <p:nvSpPr>
          <p:cNvPr id="21" name="TextBox 20"/>
          <p:cNvSpPr txBox="1"/>
          <p:nvPr/>
        </p:nvSpPr>
        <p:spPr>
          <a:xfrm>
            <a:off x="3418736" y="3456171"/>
            <a:ext cx="1958273" cy="400110"/>
          </a:xfrm>
          <a:prstGeom prst="rect">
            <a:avLst/>
          </a:prstGeom>
          <a:noFill/>
        </p:spPr>
        <p:txBody>
          <a:bodyPr wrap="square" rtlCol="0">
            <a:spAutoFit/>
          </a:bodyPr>
          <a:lstStyle/>
          <a:p>
            <a:r>
              <a:rPr lang="en-GB" sz="2000" b="1" dirty="0" err="1">
                <a:solidFill>
                  <a:schemeClr val="accent1">
                    <a:lumMod val="50000"/>
                  </a:schemeClr>
                </a:solidFill>
              </a:rPr>
              <a:t>Reichenau</a:t>
            </a:r>
            <a:endParaRPr lang="en-GB" sz="2000" b="1" dirty="0">
              <a:solidFill>
                <a:schemeClr val="accent1">
                  <a:lumMod val="50000"/>
                </a:schemeClr>
              </a:solidFill>
            </a:endParaRPr>
          </a:p>
        </p:txBody>
      </p:sp>
      <p:sp>
        <p:nvSpPr>
          <p:cNvPr id="22" name="TextBox 21"/>
          <p:cNvSpPr txBox="1"/>
          <p:nvPr/>
        </p:nvSpPr>
        <p:spPr>
          <a:xfrm>
            <a:off x="5362892" y="3358136"/>
            <a:ext cx="2300614" cy="400110"/>
          </a:xfrm>
          <a:prstGeom prst="rect">
            <a:avLst/>
          </a:prstGeom>
          <a:noFill/>
        </p:spPr>
        <p:txBody>
          <a:bodyPr wrap="square" rtlCol="0">
            <a:spAutoFit/>
          </a:bodyPr>
          <a:lstStyle/>
          <a:p>
            <a:r>
              <a:rPr lang="en-GB" sz="2000" b="1" dirty="0">
                <a:solidFill>
                  <a:schemeClr val="accent1">
                    <a:lumMod val="50000"/>
                  </a:schemeClr>
                </a:solidFill>
              </a:rPr>
              <a:t>Konstanz</a:t>
            </a:r>
          </a:p>
        </p:txBody>
      </p:sp>
      <p:sp>
        <p:nvSpPr>
          <p:cNvPr id="23" name="TextBox 22"/>
          <p:cNvSpPr txBox="1"/>
          <p:nvPr/>
        </p:nvSpPr>
        <p:spPr>
          <a:xfrm>
            <a:off x="429853" y="3447489"/>
            <a:ext cx="2213534" cy="400110"/>
          </a:xfrm>
          <a:prstGeom prst="rect">
            <a:avLst/>
          </a:prstGeom>
          <a:noFill/>
        </p:spPr>
        <p:txBody>
          <a:bodyPr wrap="square" rtlCol="0">
            <a:spAutoFit/>
          </a:bodyPr>
          <a:lstStyle/>
          <a:p>
            <a:r>
              <a:rPr lang="en-GB" sz="2000" b="1" dirty="0">
                <a:solidFill>
                  <a:schemeClr val="accent1">
                    <a:lumMod val="50000"/>
                  </a:schemeClr>
                </a:solidFill>
              </a:rPr>
              <a:t>Stein am </a:t>
            </a:r>
            <a:r>
              <a:rPr lang="en-GB" sz="2000" b="1" dirty="0" err="1">
                <a:solidFill>
                  <a:schemeClr val="accent1">
                    <a:lumMod val="50000"/>
                  </a:schemeClr>
                </a:solidFill>
              </a:rPr>
              <a:t>Rhein</a:t>
            </a:r>
            <a:endParaRPr lang="en-GB" sz="2000" b="1" dirty="0">
              <a:solidFill>
                <a:schemeClr val="accent1">
                  <a:lumMod val="50000"/>
                </a:schemeClr>
              </a:solidFill>
            </a:endParaRPr>
          </a:p>
        </p:txBody>
      </p:sp>
      <p:sp>
        <p:nvSpPr>
          <p:cNvPr id="25" name="Action Button: Custom 24">
            <a:hlinkClick r:id="" action="ppaction://noaction" highlightClick="1">
              <a:snd r:embed="rId5" name="Deutschland.wav"/>
            </a:hlinkClick>
          </p:cNvPr>
          <p:cNvSpPr/>
          <p:nvPr/>
        </p:nvSpPr>
        <p:spPr>
          <a:xfrm>
            <a:off x="6807298" y="173443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26" name="Action Button: Custom 25">
            <a:hlinkClick r:id="" action="ppaction://noaction" highlightClick="1">
              <a:snd r:embed="rId6" name="Reichenau.wav"/>
            </a:hlinkClick>
          </p:cNvPr>
          <p:cNvSpPr/>
          <p:nvPr/>
        </p:nvSpPr>
        <p:spPr>
          <a:xfrm>
            <a:off x="3148402" y="351878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7</a:t>
            </a:r>
          </a:p>
        </p:txBody>
      </p:sp>
      <p:sp>
        <p:nvSpPr>
          <p:cNvPr id="27" name="Action Button: Custom 26">
            <a:hlinkClick r:id="" action="ppaction://noaction" highlightClick="1">
              <a:snd r:embed="rId7" name="Bregenz.wav"/>
            </a:hlinkClick>
          </p:cNvPr>
          <p:cNvSpPr/>
          <p:nvPr/>
        </p:nvSpPr>
        <p:spPr>
          <a:xfrm>
            <a:off x="9317237" y="50456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28" name="Action Button: Custom 27">
            <a:hlinkClick r:id="" action="ppaction://noaction" highlightClick="1">
              <a:snd r:embed="rId8" name="Stein am Rhein.wav"/>
            </a:hlinkClick>
          </p:cNvPr>
          <p:cNvSpPr/>
          <p:nvPr/>
        </p:nvSpPr>
        <p:spPr>
          <a:xfrm>
            <a:off x="141754" y="350952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8</a:t>
            </a:r>
          </a:p>
        </p:txBody>
      </p:sp>
      <p:sp>
        <p:nvSpPr>
          <p:cNvPr id="29" name="Action Button: Custom 28">
            <a:hlinkClick r:id="" action="ppaction://noaction" highlightClick="1">
              <a:snd r:embed="rId9" name="Ludwigshafen.wav"/>
            </a:hlinkClick>
          </p:cNvPr>
          <p:cNvSpPr/>
          <p:nvPr/>
        </p:nvSpPr>
        <p:spPr>
          <a:xfrm>
            <a:off x="4022170" y="143615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9</a:t>
            </a:r>
          </a:p>
        </p:txBody>
      </p:sp>
      <p:sp>
        <p:nvSpPr>
          <p:cNvPr id="30" name="Action Button: Custom 29">
            <a:hlinkClick r:id="" action="ppaction://noaction" highlightClick="1">
              <a:snd r:embed="rId10" name="Konstanz.wav"/>
            </a:hlinkClick>
          </p:cNvPr>
          <p:cNvSpPr/>
          <p:nvPr/>
        </p:nvSpPr>
        <p:spPr>
          <a:xfrm>
            <a:off x="5071363" y="341434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31" name="Action Button: Custom 30">
            <a:hlinkClick r:id="" action="ppaction://noaction" highlightClick="1">
              <a:snd r:embed="rId11" name="Friedrichshafen.wav"/>
            </a:hlinkClick>
          </p:cNvPr>
          <p:cNvSpPr/>
          <p:nvPr/>
        </p:nvSpPr>
        <p:spPr>
          <a:xfrm>
            <a:off x="7384324" y="3340686"/>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32" name="Action Button: Custom 31">
            <a:hlinkClick r:id="" action="ppaction://noaction" highlightClick="1">
              <a:snd r:embed="rId12" name="Rorschach.wav"/>
            </a:hlinkClick>
          </p:cNvPr>
          <p:cNvSpPr/>
          <p:nvPr/>
        </p:nvSpPr>
        <p:spPr>
          <a:xfrm>
            <a:off x="6028652" y="5590835"/>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
        <p:nvSpPr>
          <p:cNvPr id="33" name="Action Button: Custom 32">
            <a:hlinkClick r:id="" action="ppaction://noaction" highlightClick="1">
              <a:snd r:embed="rId13" name="Altnau.wav"/>
            </a:hlinkClick>
          </p:cNvPr>
          <p:cNvSpPr/>
          <p:nvPr/>
        </p:nvSpPr>
        <p:spPr>
          <a:xfrm>
            <a:off x="4430753" y="406815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5</a:t>
            </a:r>
          </a:p>
        </p:txBody>
      </p:sp>
      <p:sp>
        <p:nvSpPr>
          <p:cNvPr id="35" name="Right Arrow 34"/>
          <p:cNvSpPr/>
          <p:nvPr/>
        </p:nvSpPr>
        <p:spPr>
          <a:xfrm rot="16724732">
            <a:off x="3770938" y="3303629"/>
            <a:ext cx="360000"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11">
            <a:extLst>
              <a:ext uri="{FF2B5EF4-FFF2-40B4-BE49-F238E27FC236}">
                <a16:creationId xmlns:a16="http://schemas.microsoft.com/office/drawing/2014/main" id="{483D7EB9-C2AA-4190-98DE-925F861600E9}"/>
              </a:ext>
            </a:extLst>
          </p:cNvPr>
          <p:cNvSpPr/>
          <p:nvPr/>
        </p:nvSpPr>
        <p:spPr>
          <a:xfrm>
            <a:off x="9878518" y="247046"/>
            <a:ext cx="207880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67273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Y8 T1.1 Week 1 Slides 2-11</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11012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807200"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6" name="Action Button: Custom 5" descr="number 1">
            <a:hlinkClick r:id="" action="ppaction://noaction" highlightClick="1">
              <a:snd r:embed="rId4" name="Die Schweiz.wav"/>
            </a:hlinkClick>
            <a:extLst>
              <a:ext uri="{FF2B5EF4-FFF2-40B4-BE49-F238E27FC236}">
                <a16:creationId xmlns:a16="http://schemas.microsoft.com/office/drawing/2014/main" id="{555F63FD-276F-9847-848E-ECCDAF1FA474}"/>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7" name="TextBox 6">
            <a:extLst>
              <a:ext uri="{FF2B5EF4-FFF2-40B4-BE49-F238E27FC236}">
                <a16:creationId xmlns:a16="http://schemas.microsoft.com/office/drawing/2014/main" id="{46F41966-2317-2842-B60B-37262489F433}"/>
              </a:ext>
            </a:extLst>
          </p:cNvPr>
          <p:cNvSpPr txBox="1"/>
          <p:nvPr/>
        </p:nvSpPr>
        <p:spPr>
          <a:xfrm>
            <a:off x="1792614" y="1460178"/>
            <a:ext cx="19319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Schw</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p>
        </p:txBody>
      </p:sp>
      <p:pic>
        <p:nvPicPr>
          <p:cNvPr id="11" name="Picture 10" descr="A picture containing bird&#10;&#10;Description automatically generated">
            <a:extLst>
              <a:ext uri="{FF2B5EF4-FFF2-40B4-BE49-F238E27FC236}">
                <a16:creationId xmlns:a16="http://schemas.microsoft.com/office/drawing/2014/main" id="{12854555-09EC-414A-BDB1-E45A9FFDB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7489" y="-294041"/>
            <a:ext cx="5947172" cy="6858000"/>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C79C1AB6-6899-6441-8CEB-BEF9DAA37E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7489" y="-294041"/>
            <a:ext cx="5942111" cy="685800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5107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pic>
        <p:nvPicPr>
          <p:cNvPr id="4" name="Picture 3" descr="man with hearts"/>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0658" y="805853"/>
            <a:ext cx="3551463" cy="3216132"/>
          </a:xfrm>
          <a:prstGeom prst="rect">
            <a:avLst/>
          </a:prstGeom>
        </p:spPr>
      </p:pic>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390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Lieb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15" name="Picture 14" descr="A picture containing bird&#10;&#10;Description automatically generated">
            <a:extLst>
              <a:ext uri="{FF2B5EF4-FFF2-40B4-BE49-F238E27FC236}">
                <a16:creationId xmlns:a16="http://schemas.microsoft.com/office/drawing/2014/main" id="{0F164551-6583-8A4D-93A2-15B75BC14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155"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281530"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6" name="Die Tu%CC%88rkei.wav"/>
            </a:hlinkClick>
            <a:extLst>
              <a:ext uri="{FF2B5EF4-FFF2-40B4-BE49-F238E27FC236}">
                <a16:creationId xmlns:a16="http://schemas.microsoft.com/office/drawing/2014/main" id="{BEDF0C09-8839-7A41-9E72-F0C542521BDC}"/>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3" name="TextBox 12">
            <a:extLst>
              <a:ext uri="{FF2B5EF4-FFF2-40B4-BE49-F238E27FC236}">
                <a16:creationId xmlns:a16="http://schemas.microsoft.com/office/drawing/2014/main" id="{A907F6BE-CB62-914C-B981-4E3D6DA7B1CB}"/>
              </a:ext>
            </a:extLst>
          </p:cNvPr>
          <p:cNvSpPr txBox="1"/>
          <p:nvPr/>
        </p:nvSpPr>
        <p:spPr>
          <a:xfrm>
            <a:off x="1792614" y="1460178"/>
            <a:ext cx="15696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Türk</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0229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10154" cy="707849"/>
          </a:xfrm>
        </p:spPr>
        <p:txBody>
          <a:bodyPr>
            <a:normAutofit fontScale="90000"/>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8" descr="number 1">
            <a:hlinkClick r:id="" action="ppaction://noaction" highlightClick="1">
              <a:snd r:embed="rId5" name="Wien.wav"/>
            </a:hlinkClick>
            <a:extLst>
              <a:ext uri="{FF2B5EF4-FFF2-40B4-BE49-F238E27FC236}">
                <a16:creationId xmlns:a16="http://schemas.microsoft.com/office/drawing/2014/main" id="{4CA4A386-84FE-294D-AFE0-E4C3CC201D19}"/>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TextBox 10">
            <a:extLst>
              <a:ext uri="{FF2B5EF4-FFF2-40B4-BE49-F238E27FC236}">
                <a16:creationId xmlns:a16="http://schemas.microsoft.com/office/drawing/2014/main" id="{C0DCC020-F8A5-1D4E-9CBE-912392C2047C}"/>
              </a:ext>
            </a:extLst>
          </p:cNvPr>
          <p:cNvSpPr txBox="1"/>
          <p:nvPr/>
        </p:nvSpPr>
        <p:spPr>
          <a:xfrm>
            <a:off x="1792614" y="1460178"/>
            <a:ext cx="9380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pic>
        <p:nvPicPr>
          <p:cNvPr id="12" name="Graphic 11" descr="Marker">
            <a:extLst>
              <a:ext uri="{FF2B5EF4-FFF2-40B4-BE49-F238E27FC236}">
                <a16:creationId xmlns:a16="http://schemas.microsoft.com/office/drawing/2014/main" id="{47244117-7169-7B44-AAD4-33D2645C8D2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28888" y="4169664"/>
            <a:ext cx="457200" cy="457200"/>
          </a:xfrm>
          <a:prstGeom prst="rect">
            <a:avLst/>
          </a:prstGeom>
        </p:spPr>
      </p:pic>
    </p:spTree>
    <p:extLst>
      <p:ext uri="{BB962C8B-B14F-4D97-AF65-F5344CB8AC3E}">
        <p14:creationId xmlns:p14="http://schemas.microsoft.com/office/powerpoint/2010/main" val="297066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74296"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5" name="Kiel.wav"/>
            </a:hlinkClick>
            <a:extLst>
              <a:ext uri="{FF2B5EF4-FFF2-40B4-BE49-F238E27FC236}">
                <a16:creationId xmlns:a16="http://schemas.microsoft.com/office/drawing/2014/main" id="{D9569D88-A7DC-E242-AC0A-B4B1D7574DCA}"/>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TextBox 12">
            <a:extLst>
              <a:ext uri="{FF2B5EF4-FFF2-40B4-BE49-F238E27FC236}">
                <a16:creationId xmlns:a16="http://schemas.microsoft.com/office/drawing/2014/main" id="{1FCA0483-F688-D14D-98C0-2909067C6AA4}"/>
              </a:ext>
            </a:extLst>
          </p:cNvPr>
          <p:cNvSpPr txBox="1"/>
          <p:nvPr/>
        </p:nvSpPr>
        <p:spPr>
          <a:xfrm>
            <a:off x="1792614" y="1460178"/>
            <a:ext cx="6976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pic>
        <p:nvPicPr>
          <p:cNvPr id="15" name="Graphic 14" descr="Marker">
            <a:extLst>
              <a:ext uri="{FF2B5EF4-FFF2-40B4-BE49-F238E27FC236}">
                <a16:creationId xmlns:a16="http://schemas.microsoft.com/office/drawing/2014/main" id="{C0C73ED3-C2E2-6747-8A0C-F762075D266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16240" y="3118104"/>
            <a:ext cx="457200" cy="457200"/>
          </a:xfrm>
          <a:prstGeom prst="rect">
            <a:avLst/>
          </a:prstGeom>
        </p:spPr>
      </p:pic>
    </p:spTree>
    <p:extLst>
      <p:ext uri="{BB962C8B-B14F-4D97-AF65-F5344CB8AC3E}">
        <p14:creationId xmlns:p14="http://schemas.microsoft.com/office/powerpoint/2010/main" val="294080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26087"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1" descr="number 1">
            <a:hlinkClick r:id="" action="ppaction://noaction" highlightClick="1">
              <a:snd r:embed="rId5" name="Freiburg.wav"/>
            </a:hlinkClick>
            <a:extLst>
              <a:ext uri="{FF2B5EF4-FFF2-40B4-BE49-F238E27FC236}">
                <a16:creationId xmlns:a16="http://schemas.microsoft.com/office/drawing/2014/main" id="{A46F1963-947A-CF44-AA8C-CE6C12980F66}"/>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6" name="TextBox 15">
            <a:extLst>
              <a:ext uri="{FF2B5EF4-FFF2-40B4-BE49-F238E27FC236}">
                <a16:creationId xmlns:a16="http://schemas.microsoft.com/office/drawing/2014/main" id="{DB27AE82-B6BD-6E4A-B2BA-18D176B290E8}"/>
              </a:ext>
            </a:extLst>
          </p:cNvPr>
          <p:cNvSpPr txBox="1"/>
          <p:nvPr/>
        </p:nvSpPr>
        <p:spPr>
          <a:xfrm>
            <a:off x="1792614" y="1460178"/>
            <a:ext cx="13853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burg</a:t>
            </a:r>
          </a:p>
        </p:txBody>
      </p:sp>
      <p:pic>
        <p:nvPicPr>
          <p:cNvPr id="17" name="Graphic 16" descr="Marker">
            <a:extLst>
              <a:ext uri="{FF2B5EF4-FFF2-40B4-BE49-F238E27FC236}">
                <a16:creationId xmlns:a16="http://schemas.microsoft.com/office/drawing/2014/main" id="{BF194B4D-E816-A045-9C65-3F74BA5C926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05928" y="4087368"/>
            <a:ext cx="457200" cy="457200"/>
          </a:xfrm>
          <a:prstGeom prst="rect">
            <a:avLst/>
          </a:prstGeom>
        </p:spPr>
      </p:pic>
    </p:spTree>
    <p:extLst>
      <p:ext uri="{BB962C8B-B14F-4D97-AF65-F5344CB8AC3E}">
        <p14:creationId xmlns:p14="http://schemas.microsoft.com/office/powerpoint/2010/main" val="178969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13" name="Picture 12">
            <a:extLst>
              <a:ext uri="{FF2B5EF4-FFF2-40B4-BE49-F238E27FC236}">
                <a16:creationId xmlns:a16="http://schemas.microsoft.com/office/drawing/2014/main" id="{A610788E-D1AA-B143-BEBE-358A411DD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155"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7142922"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6" name="Italien.wav"/>
            </a:hlinkClick>
            <a:extLst>
              <a:ext uri="{FF2B5EF4-FFF2-40B4-BE49-F238E27FC236}">
                <a16:creationId xmlns:a16="http://schemas.microsoft.com/office/drawing/2014/main" id="{B153B9A9-25F2-EB40-8D0C-3B8FA812C240}"/>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1" name="TextBox 10">
            <a:extLst>
              <a:ext uri="{FF2B5EF4-FFF2-40B4-BE49-F238E27FC236}">
                <a16:creationId xmlns:a16="http://schemas.microsoft.com/office/drawing/2014/main" id="{7E2954D8-1FE5-7A4A-B447-ABCD3E911D49}"/>
              </a:ext>
            </a:extLst>
          </p:cNvPr>
          <p:cNvSpPr txBox="1"/>
          <p:nvPr/>
        </p:nvSpPr>
        <p:spPr>
          <a:xfrm>
            <a:off x="1792614" y="1460178"/>
            <a:ext cx="10775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Ital</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2032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15" name="Picture 14">
            <a:extLst>
              <a:ext uri="{FF2B5EF4-FFF2-40B4-BE49-F238E27FC236}">
                <a16:creationId xmlns:a16="http://schemas.microsoft.com/office/drawing/2014/main" id="{384CEA04-8702-024F-A3E4-E46AB768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685"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26087"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8" descr="number 1">
            <a:hlinkClick r:id="" action="ppaction://noaction" highlightClick="1">
              <a:snd r:embed="rId6" name="Liechstenstein.wav"/>
            </a:hlinkClick>
            <a:extLst>
              <a:ext uri="{FF2B5EF4-FFF2-40B4-BE49-F238E27FC236}">
                <a16:creationId xmlns:a16="http://schemas.microsoft.com/office/drawing/2014/main" id="{364E061A-947A-B244-93AC-71C42053DC29}"/>
              </a:ext>
            </a:extLst>
          </p:cNvPr>
          <p:cNvSpPr/>
          <p:nvPr/>
        </p:nvSpPr>
        <p:spPr>
          <a:xfrm>
            <a:off x="1072236"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2" name="TextBox 11">
            <a:extLst>
              <a:ext uri="{FF2B5EF4-FFF2-40B4-BE49-F238E27FC236}">
                <a16:creationId xmlns:a16="http://schemas.microsoft.com/office/drawing/2014/main" id="{F5F771D2-7079-5746-932B-3457A267DDD0}"/>
              </a:ext>
            </a:extLst>
          </p:cNvPr>
          <p:cNvSpPr txBox="1"/>
          <p:nvPr/>
        </p:nvSpPr>
        <p:spPr>
          <a:xfrm>
            <a:off x="1792614" y="1460178"/>
            <a:ext cx="21499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chtenst</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spTree>
    <p:extLst>
      <p:ext uri="{BB962C8B-B14F-4D97-AF65-F5344CB8AC3E}">
        <p14:creationId xmlns:p14="http://schemas.microsoft.com/office/powerpoint/2010/main" val="169325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266" y="-486383"/>
            <a:ext cx="5947172" cy="6858000"/>
          </a:xfrm>
          <a:prstGeom prst="rect">
            <a:avLst/>
          </a:prstGeom>
        </p:spPr>
      </p:pic>
      <p:pic>
        <p:nvPicPr>
          <p:cNvPr id="13" name="Picture 12">
            <a:extLst>
              <a:ext uri="{FF2B5EF4-FFF2-40B4-BE49-F238E27FC236}">
                <a16:creationId xmlns:a16="http://schemas.microsoft.com/office/drawing/2014/main" id="{D18ED100-C9DF-3E41-B3AD-F6C1E7D4C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5266"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74296"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6" name="O%CC%88sterreich.wav"/>
            </a:hlinkClick>
            <a:extLst>
              <a:ext uri="{FF2B5EF4-FFF2-40B4-BE49-F238E27FC236}">
                <a16:creationId xmlns:a16="http://schemas.microsoft.com/office/drawing/2014/main" id="{5C5679A1-1722-E245-A2FC-2B90BCDAAE6F}"/>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1" name="TextBox 10">
            <a:extLst>
              <a:ext uri="{FF2B5EF4-FFF2-40B4-BE49-F238E27FC236}">
                <a16:creationId xmlns:a16="http://schemas.microsoft.com/office/drawing/2014/main" id="{0E16375B-94F9-6B48-B963-C6F03C57832D}"/>
              </a:ext>
            </a:extLst>
          </p:cNvPr>
          <p:cNvSpPr txBox="1"/>
          <p:nvPr/>
        </p:nvSpPr>
        <p:spPr>
          <a:xfrm>
            <a:off x="1792614" y="1460178"/>
            <a:ext cx="17107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Österr</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1025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266" y="-486383"/>
            <a:ext cx="5947172" cy="6858000"/>
          </a:xfrm>
          <a:prstGeom prst="rect">
            <a:avLst/>
          </a:prstGeom>
        </p:spPr>
      </p:pic>
      <p:pic>
        <p:nvPicPr>
          <p:cNvPr id="15" name="Picture 14" descr="A picture containing bird&#10;&#10;Description automatically generated">
            <a:extLst>
              <a:ext uri="{FF2B5EF4-FFF2-40B4-BE49-F238E27FC236}">
                <a16:creationId xmlns:a16="http://schemas.microsoft.com/office/drawing/2014/main" id="{8F7A0842-0FB5-DD45-B211-446540ACE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327"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8" descr="number 1">
            <a:hlinkClick r:id="" action="ppaction://noaction" highlightClick="1">
              <a:snd r:embed="rId6" name="Spanien.wav"/>
            </a:hlinkClick>
            <a:extLst>
              <a:ext uri="{FF2B5EF4-FFF2-40B4-BE49-F238E27FC236}">
                <a16:creationId xmlns:a16="http://schemas.microsoft.com/office/drawing/2014/main" id="{C609A130-EB97-CD47-83C5-200FCBF907FF}"/>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2" name="TextBox 11">
            <a:extLst>
              <a:ext uri="{FF2B5EF4-FFF2-40B4-BE49-F238E27FC236}">
                <a16:creationId xmlns:a16="http://schemas.microsoft.com/office/drawing/2014/main" id="{9810A348-5E9E-214E-8505-FD9271AD9C49}"/>
              </a:ext>
            </a:extLst>
          </p:cNvPr>
          <p:cNvSpPr txBox="1"/>
          <p:nvPr/>
        </p:nvSpPr>
        <p:spPr>
          <a:xfrm>
            <a:off x="1792614" y="1460178"/>
            <a:ext cx="14045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Span</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644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266" y="-486383"/>
            <a:ext cx="5947172"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5" name="Lienz.wav"/>
            </a:hlinkClick>
            <a:extLst>
              <a:ext uri="{FF2B5EF4-FFF2-40B4-BE49-F238E27FC236}">
                <a16:creationId xmlns:a16="http://schemas.microsoft.com/office/drawing/2014/main" id="{A481375A-1AAD-9340-8387-6927C6D984C4}"/>
              </a:ext>
            </a:extLst>
          </p:cNvPr>
          <p:cNvSpPr/>
          <p:nvPr/>
        </p:nvSpPr>
        <p:spPr>
          <a:xfrm>
            <a:off x="1052781" y="1460177"/>
            <a:ext cx="639832" cy="48423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11" name="TextBox 10">
            <a:extLst>
              <a:ext uri="{FF2B5EF4-FFF2-40B4-BE49-F238E27FC236}">
                <a16:creationId xmlns:a16="http://schemas.microsoft.com/office/drawing/2014/main" id="{D1B6F025-B501-724B-92C4-93DC329742FE}"/>
              </a:ext>
            </a:extLst>
          </p:cNvPr>
          <p:cNvSpPr txBox="1"/>
          <p:nvPr/>
        </p:nvSpPr>
        <p:spPr>
          <a:xfrm>
            <a:off x="1792614" y="1460178"/>
            <a:ext cx="917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nz</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3" name="Graphic 12" descr="Marker">
            <a:extLst>
              <a:ext uri="{FF2B5EF4-FFF2-40B4-BE49-F238E27FC236}">
                <a16:creationId xmlns:a16="http://schemas.microsoft.com/office/drawing/2014/main" id="{4D1AA82A-462C-1848-8C41-7EEB5F419A2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99704" y="4306824"/>
            <a:ext cx="457200" cy="457200"/>
          </a:xfrm>
          <a:prstGeom prst="rect">
            <a:avLst/>
          </a:prstGeom>
        </p:spPr>
      </p:pic>
      <p:sp>
        <p:nvSpPr>
          <p:cNvPr id="2" name="Speech Bubble: Rectangle with Corners Rounded 1">
            <a:extLst>
              <a:ext uri="{FF2B5EF4-FFF2-40B4-BE49-F238E27FC236}">
                <a16:creationId xmlns:a16="http://schemas.microsoft.com/office/drawing/2014/main" id="{77D61A42-B12D-4E0E-A8D7-2F1B25A1C86F}"/>
              </a:ext>
            </a:extLst>
          </p:cNvPr>
          <p:cNvSpPr/>
          <p:nvPr/>
        </p:nvSpPr>
        <p:spPr>
          <a:xfrm>
            <a:off x="674635" y="2555636"/>
            <a:ext cx="4545520" cy="2779059"/>
          </a:xfrm>
          <a:prstGeom prst="wedgeRoundRectCallout">
            <a:avLst/>
          </a:prstGeom>
          <a:solidFill>
            <a:srgbClr val="115076"/>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Note that when followed by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sometimes sounds as two syllables.  Wie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man…?</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Span</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ie</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n</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Ital</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ie</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n</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L</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ie</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nz</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4585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T2.1 Week 1 Slides 26-33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24899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7957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pic>
        <p:nvPicPr>
          <p:cNvPr id="4" name="Picture 3" descr="man with hearts"/>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0658" y="805853"/>
            <a:ext cx="3551463" cy="3216132"/>
          </a:xfrm>
          <a:prstGeom prst="rect">
            <a:avLst/>
          </a:prstGeom>
        </p:spPr>
      </p:pic>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7777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Lieb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2786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pic>
        <p:nvPicPr>
          <p:cNvPr id="4" name="Picture 3" descr="man with heart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0658" y="805853"/>
            <a:ext cx="3551463" cy="3216132"/>
          </a:xfrm>
          <a:prstGeom prst="rect">
            <a:avLst/>
          </a:prstGeom>
        </p:spPr>
      </p:pic>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4758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5AD6E12-F5D7-FE4D-A321-E2FE8415668C}"/>
              </a:ext>
            </a:extLst>
          </p:cNvPr>
          <p:cNvSpPr>
            <a:spLocks noGrp="1"/>
          </p:cNvSpPr>
          <p:nvPr>
            <p:ph type="title"/>
          </p:nvPr>
        </p:nvSpPr>
        <p:spPr>
          <a:xfrm>
            <a:off x="5110650" y="-3115"/>
            <a:ext cx="1970698" cy="1658441"/>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pic>
        <p:nvPicPr>
          <p:cNvPr id="2" name="Picture 1" descr="car going downhill with a man trying to pull it uphill"/>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017" y="873457"/>
            <a:ext cx="2217924" cy="2217924"/>
          </a:xfrm>
          <a:prstGeom prst="rect">
            <a:avLst/>
          </a:prstGeom>
        </p:spPr>
      </p:pic>
      <p:pic>
        <p:nvPicPr>
          <p:cNvPr id="11" name="Picture 2" descr="girl between two other childre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36432" y="1322670"/>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envelop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89637" y="4585648"/>
            <a:ext cx="1934105" cy="1297410"/>
          </a:xfrm>
          <a:prstGeom prst="rect">
            <a:avLst/>
          </a:prstGeom>
        </p:spPr>
      </p:pic>
      <p:pic>
        <p:nvPicPr>
          <p:cNvPr id="13" name="Picture 12" descr="person lying dow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6324" y="5428320"/>
            <a:ext cx="1939351" cy="766044"/>
          </a:xfrm>
          <a:prstGeom prst="rect">
            <a:avLst/>
          </a:prstGeom>
        </p:spPr>
      </p:pic>
      <p:grpSp>
        <p:nvGrpSpPr>
          <p:cNvPr id="16" name="Group 15" descr="big fish, 2000 kilometer deep in the sea"/>
          <p:cNvGrpSpPr/>
          <p:nvPr/>
        </p:nvGrpSpPr>
        <p:grpSpPr>
          <a:xfrm>
            <a:off x="547419" y="4410020"/>
            <a:ext cx="2687616" cy="1631072"/>
            <a:chOff x="547419" y="4410020"/>
            <a:chExt cx="2687616" cy="1631072"/>
          </a:xfrm>
        </p:grpSpPr>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05227" y="4483180"/>
              <a:ext cx="1729808" cy="1484751"/>
            </a:xfrm>
            <a:prstGeom prst="rect">
              <a:avLst/>
            </a:prstGeom>
          </p:spPr>
        </p:pic>
        <p:cxnSp>
          <p:nvCxnSpPr>
            <p:cNvPr id="14" name="Straight Arrow Connector 13"/>
            <p:cNvCxnSpPr/>
            <p:nvPr/>
          </p:nvCxnSpPr>
          <p:spPr>
            <a:xfrm flipH="1">
              <a:off x="1228055" y="4410020"/>
              <a:ext cx="19667" cy="1631072"/>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121239" y="4904174"/>
              <a:ext cx="1405063" cy="552704"/>
            </a:xfrm>
            <a:prstGeom prst="rect">
              <a:avLst/>
            </a:prstGeom>
            <a:noFill/>
          </p:spPr>
          <p:txBody>
            <a:bodyPr wrap="square" rtlCol="0">
              <a:spAutoFit/>
            </a:bodyPr>
            <a:lstStyle/>
            <a:p>
              <a:r>
                <a:rPr lang="en-GB" dirty="0">
                  <a:solidFill>
                    <a:srgbClr val="002060"/>
                  </a:solidFill>
                  <a:latin typeface="Century Gothic" panose="020B0502020202020204" pitchFamily="34" charset="0"/>
                </a:rPr>
                <a:t>2000 </a:t>
              </a:r>
              <a:r>
                <a:rPr lang="en-GB" dirty="0" err="1">
                  <a:solidFill>
                    <a:srgbClr val="002060"/>
                  </a:solidFill>
                  <a:latin typeface="Century Gothic" panose="020B0502020202020204" pitchFamily="34" charset="0"/>
                </a:rPr>
                <a:t>Kilometer</a:t>
              </a:r>
              <a:endParaRPr lang="en-GB" dirty="0">
                <a:solidFill>
                  <a:srgbClr val="002060"/>
                </a:solidFill>
                <a:latin typeface="Century Gothic" panose="020B0502020202020204" pitchFamily="34" charset="0"/>
              </a:endParaRPr>
            </a:p>
          </p:txBody>
        </p:sp>
      </p:grpSp>
    </p:spTree>
    <p:extLst>
      <p:ext uri="{BB962C8B-B14F-4D97-AF65-F5344CB8AC3E}">
        <p14:creationId xmlns:p14="http://schemas.microsoft.com/office/powerpoint/2010/main" val="103066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e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zie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si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6" name="si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tief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7" name="tief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liege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liege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Brief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9" name="Brie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5" grpId="0"/>
      <p:bldP spid="6" grpId="0"/>
      <p:bldP spid="7"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4A79-5980-3744-BD76-4CE1D3219A9D}"/>
              </a:ext>
            </a:extLst>
          </p:cNvPr>
          <p:cNvSpPr>
            <a:spLocks noGrp="1"/>
          </p:cNvSpPr>
          <p:nvPr>
            <p:ph type="title"/>
          </p:nvPr>
        </p:nvSpPr>
        <p:spPr>
          <a:xfrm>
            <a:off x="4727445" y="147600"/>
            <a:ext cx="2755232" cy="1352113"/>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spTree>
    <p:extLst>
      <p:ext uri="{BB962C8B-B14F-4D97-AF65-F5344CB8AC3E}">
        <p14:creationId xmlns:p14="http://schemas.microsoft.com/office/powerpoint/2010/main" val="141150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e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si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tief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lieg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Brie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E8872-4EC1-D24E-AE55-3BA7059571B8}"/>
              </a:ext>
            </a:extLst>
          </p:cNvPr>
          <p:cNvSpPr>
            <a:spLocks noGrp="1"/>
          </p:cNvSpPr>
          <p:nvPr>
            <p:ph type="title"/>
          </p:nvPr>
        </p:nvSpPr>
        <p:spPr>
          <a:xfrm>
            <a:off x="4655255" y="3342"/>
            <a:ext cx="2899611" cy="1642399"/>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spTree>
    <p:extLst>
      <p:ext uri="{BB962C8B-B14F-4D97-AF65-F5344CB8AC3E}">
        <p14:creationId xmlns:p14="http://schemas.microsoft.com/office/powerpoint/2010/main" val="141941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9961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67968" y="1214072"/>
            <a:ext cx="11935799"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Welches Wort hat das SSC [</a:t>
            </a:r>
            <a:r>
              <a:rPr lang="en-US" sz="2400" b="1" dirty="0" err="1">
                <a:solidFill>
                  <a:schemeClr val="accent5">
                    <a:lumMod val="50000"/>
                  </a:schemeClr>
                </a:solidFill>
              </a:rPr>
              <a:t>ie</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1-4 und a) </a:t>
            </a:r>
            <a:r>
              <a:rPr lang="en-US" sz="2400" dirty="0" err="1">
                <a:solidFill>
                  <a:schemeClr val="accent5">
                    <a:lumMod val="50000"/>
                  </a:schemeClr>
                </a:solidFill>
              </a:rPr>
              <a:t>oder</a:t>
            </a:r>
            <a:r>
              <a:rPr lang="en-US" sz="2400" dirty="0">
                <a:solidFill>
                  <a:schemeClr val="accent5">
                    <a:lumMod val="50000"/>
                  </a:schemeClr>
                </a:solidFill>
              </a:rPr>
              <a:t> b).</a:t>
            </a:r>
          </a:p>
        </p:txBody>
      </p:sp>
      <p:graphicFrame>
        <p:nvGraphicFramePr>
          <p:cNvPr id="6" name="Table 13">
            <a:extLst>
              <a:ext uri="{FF2B5EF4-FFF2-40B4-BE49-F238E27FC236}">
                <a16:creationId xmlns:a16="http://schemas.microsoft.com/office/drawing/2014/main" id="{95A19952-6570-4456-93B6-84FF0F422BF3}"/>
              </a:ext>
            </a:extLst>
          </p:cNvPr>
          <p:cNvGraphicFramePr>
            <a:graphicFrameLocks noGrp="1"/>
          </p:cNvGraphicFramePr>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r>
                        <a:rPr lang="en-GB" sz="2000">
                          <a:solidFill>
                            <a:srgbClr val="115076"/>
                          </a:solidFill>
                        </a:rPr>
                        <a:t> </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b  </a:t>
                      </a:r>
                      <a:r>
                        <a:rPr lang="en-GB" sz="2800" b="1" dirty="0" err="1">
                          <a:solidFill>
                            <a:srgbClr val="E65D00"/>
                          </a:solidFill>
                        </a:rPr>
                        <a:t>i</a:t>
                      </a:r>
                      <a:r>
                        <a:rPr lang="en-GB" sz="2800" b="1" dirty="0">
                          <a:solidFill>
                            <a:srgbClr val="E65D00"/>
                          </a:solidFill>
                        </a:rPr>
                        <a:t>  </a:t>
                      </a:r>
                      <a:r>
                        <a:rPr lang="en-GB" sz="2800" b="1" dirty="0" err="1">
                          <a:solidFill>
                            <a:srgbClr val="115076"/>
                          </a:solidFill>
                        </a:rPr>
                        <a:t>tten</a:t>
                      </a:r>
                      <a:r>
                        <a:rPr lang="en-GB" sz="2800" b="1" dirty="0">
                          <a:solidFill>
                            <a:srgbClr val="115076"/>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 b) b </a:t>
                      </a:r>
                      <a:r>
                        <a:rPr lang="en-GB" sz="2800" b="1" dirty="0" err="1">
                          <a:solidFill>
                            <a:srgbClr val="E65D00"/>
                          </a:solidFill>
                        </a:rPr>
                        <a:t>ie</a:t>
                      </a:r>
                      <a:r>
                        <a:rPr lang="en-GB" sz="2800" b="1" dirty="0">
                          <a:solidFill>
                            <a:srgbClr val="E65D00"/>
                          </a:solidFill>
                        </a:rPr>
                        <a:t> </a:t>
                      </a:r>
                      <a:r>
                        <a:rPr lang="en-GB" sz="2800" b="1" dirty="0">
                          <a:solidFill>
                            <a:srgbClr val="115076"/>
                          </a:solidFill>
                        </a:rPr>
                        <a:t>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8" name="Table 7">
            <a:extLst>
              <a:ext uri="{FF2B5EF4-FFF2-40B4-BE49-F238E27FC236}">
                <a16:creationId xmlns:a16="http://schemas.microsoft.com/office/drawing/2014/main" id="{52B1075F-A60B-4B21-982A-AF00C8A43337}"/>
              </a:ext>
            </a:extLst>
          </p:cNvPr>
          <p:cNvGraphicFramePr>
            <a:graphicFrameLocks noGrp="1"/>
          </p:cNvGraphicFramePr>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[crooked]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[ship, boat]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sch</a:t>
                      </a:r>
                      <a:r>
                        <a:rPr lang="en-GB" sz="2800" b="1" dirty="0">
                          <a:solidFill>
                            <a:srgbClr val="115076"/>
                          </a:solidFill>
                        </a:rPr>
                        <a:t> </a:t>
                      </a:r>
                      <a:r>
                        <a:rPr lang="en-GB" sz="2800" b="1" dirty="0" err="1">
                          <a:solidFill>
                            <a:srgbClr val="E87D1E"/>
                          </a:solidFill>
                        </a:rPr>
                        <a:t>ie</a:t>
                      </a:r>
                      <a:r>
                        <a:rPr lang="en-GB" sz="2800" b="1" dirty="0">
                          <a:solidFill>
                            <a:srgbClr val="115076"/>
                          </a:solidFill>
                        </a:rPr>
                        <a:t> 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2800" b="1" dirty="0">
                          <a:solidFill>
                            <a:srgbClr val="115076"/>
                          </a:solidFill>
                        </a:rPr>
                        <a:t>     b) </a:t>
                      </a:r>
                      <a:r>
                        <a:rPr lang="en-GB" sz="2800" b="1" dirty="0" err="1">
                          <a:solidFill>
                            <a:srgbClr val="115076"/>
                          </a:solidFill>
                        </a:rPr>
                        <a:t>Sch</a:t>
                      </a:r>
                      <a:r>
                        <a:rPr lang="en-GB" sz="2800" b="1" dirty="0">
                          <a:solidFill>
                            <a:srgbClr val="115076"/>
                          </a:solidFill>
                        </a:rPr>
                        <a:t> </a:t>
                      </a:r>
                      <a:r>
                        <a:rPr lang="en-GB" sz="2800" b="1" dirty="0" err="1">
                          <a:solidFill>
                            <a:srgbClr val="E87D1E"/>
                          </a:solidFill>
                        </a:rPr>
                        <a:t>i</a:t>
                      </a:r>
                      <a:r>
                        <a:rPr lang="en-GB" sz="2800" b="1" dirty="0">
                          <a:solidFill>
                            <a:srgbClr val="E87D1E"/>
                          </a:solidFill>
                        </a:rPr>
                        <a:t>  </a:t>
                      </a:r>
                      <a:r>
                        <a:rPr lang="en-GB" sz="2800" b="1" dirty="0" err="1">
                          <a:solidFill>
                            <a:srgbClr val="115076"/>
                          </a:solidFill>
                        </a:rPr>
                        <a:t>ff</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10" name="Table 13">
            <a:extLst>
              <a:ext uri="{FF2B5EF4-FFF2-40B4-BE49-F238E27FC236}">
                <a16:creationId xmlns:a16="http://schemas.microsoft.com/office/drawing/2014/main" id="{CBD4BAE7-0209-4BC4-A65A-6C965BE54F7D}"/>
              </a:ext>
            </a:extLst>
          </p:cNvPr>
          <p:cNvGraphicFramePr>
            <a:graphicFrameLocks noGrp="1"/>
          </p:cNvGraphicFramePr>
          <p:nvPr/>
        </p:nvGraphicFramePr>
        <p:xfrm>
          <a:off x="6385770"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a:solidFill>
                          <a:srgbClr val="115076"/>
                        </a:solidFill>
                      </a:endParaRPr>
                    </a:p>
                    <a:p>
                      <a:pPr algn="ctr"/>
                      <a:r>
                        <a:rPr lang="en-GB" sz="2000">
                          <a:solidFill>
                            <a:srgbClr val="115076"/>
                          </a:solidFill>
                        </a:rPr>
                        <a:t>[rent]</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a:solidFill>
                          <a:srgbClr val="115076"/>
                        </a:solidFill>
                      </a:endParaRPr>
                    </a:p>
                    <a:p>
                      <a:pPr algn="ctr"/>
                      <a:r>
                        <a:rPr lang="en-GB" sz="2000">
                          <a:solidFill>
                            <a:srgbClr val="115076"/>
                          </a:solidFill>
                        </a:rPr>
                        <a:t>[middle]</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a:solidFill>
                            <a:srgbClr val="115076"/>
                          </a:solidFill>
                        </a:rPr>
                        <a:t>a) M </a:t>
                      </a:r>
                      <a:r>
                        <a:rPr lang="en-GB" sz="2800" b="1">
                          <a:solidFill>
                            <a:srgbClr val="E87D1E"/>
                          </a:solidFill>
                        </a:rPr>
                        <a:t>ie </a:t>
                      </a:r>
                      <a:r>
                        <a:rPr lang="en-GB" sz="2800" b="1">
                          <a:solidFill>
                            <a:srgbClr val="115076"/>
                          </a:solidFill>
                        </a:rPr>
                        <a:t>te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M</a:t>
                      </a:r>
                      <a:r>
                        <a:rPr lang="en-GB" sz="2800" b="1" baseline="0" dirty="0">
                          <a:solidFill>
                            <a:srgbClr val="115076"/>
                          </a:solidFill>
                        </a:rPr>
                        <a:t>  </a:t>
                      </a:r>
                      <a:r>
                        <a:rPr lang="en-GB" sz="2800" b="1" baseline="0" dirty="0" err="1">
                          <a:solidFill>
                            <a:srgbClr val="E65D00"/>
                          </a:solidFill>
                        </a:rPr>
                        <a:t>i</a:t>
                      </a:r>
                      <a:r>
                        <a:rPr lang="en-GB" sz="2800" b="1" baseline="0" dirty="0">
                          <a:solidFill>
                            <a:srgbClr val="E65D00"/>
                          </a:solidFill>
                        </a:rPr>
                        <a:t> </a:t>
                      </a:r>
                      <a:r>
                        <a:rPr lang="en-GB" sz="2800" b="1" baseline="0" dirty="0" err="1">
                          <a:solidFill>
                            <a:srgbClr val="115076"/>
                          </a:solidFill>
                        </a:rPr>
                        <a:t>tte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12" name="Table 11">
            <a:extLst>
              <a:ext uri="{FF2B5EF4-FFF2-40B4-BE49-F238E27FC236}">
                <a16:creationId xmlns:a16="http://schemas.microsoft.com/office/drawing/2014/main" id="{07BC175F-C26F-4554-B2D3-9377021ED008}"/>
              </a:ext>
            </a:extLst>
          </p:cNvPr>
          <p:cNvGraphicFramePr>
            <a:graphicFrameLocks noGrp="1"/>
          </p:cNvGraphicFramePr>
          <p:nvPr/>
        </p:nvGraphicFramePr>
        <p:xfrm>
          <a:off x="6348057"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[silence]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a:solidFill>
                          <a:srgbClr val="115076"/>
                        </a:solidFill>
                      </a:endParaRPr>
                    </a:p>
                    <a:p>
                      <a:pPr algn="ctr"/>
                      <a:r>
                        <a:rPr lang="en-GB" sz="2000">
                          <a:solidFill>
                            <a:srgbClr val="115076"/>
                          </a:solidFill>
                        </a:rPr>
                        <a:t>[stems, stalks]</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b) St  </a:t>
                      </a:r>
                      <a:r>
                        <a:rPr lang="en-GB" sz="2800" b="1" dirty="0" err="1">
                          <a:solidFill>
                            <a:srgbClr val="E87D1E"/>
                          </a:solidFill>
                        </a:rPr>
                        <a:t>i</a:t>
                      </a:r>
                      <a:r>
                        <a:rPr lang="en-GB" sz="2800" b="1" dirty="0">
                          <a:solidFill>
                            <a:srgbClr val="115076"/>
                          </a:solidFill>
                        </a:rPr>
                        <a:t> </a:t>
                      </a:r>
                      <a:r>
                        <a:rPr lang="en-GB" sz="2800" b="1" dirty="0" err="1">
                          <a:solidFill>
                            <a:srgbClr val="115076"/>
                          </a:solidFill>
                        </a:rPr>
                        <a:t>lle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St </a:t>
                      </a:r>
                      <a:r>
                        <a:rPr lang="en-GB" sz="2800" b="1" dirty="0" err="1">
                          <a:solidFill>
                            <a:srgbClr val="E87D1E"/>
                          </a:solidFill>
                        </a:rPr>
                        <a:t>ie</a:t>
                      </a:r>
                      <a:r>
                        <a:rPr lang="en-GB" sz="2800" b="1" dirty="0">
                          <a:solidFill>
                            <a:srgbClr val="115076"/>
                          </a:solidFill>
                        </a:rPr>
                        <a:t> 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4" name="TextBox 13">
            <a:extLst>
              <a:ext uri="{FF2B5EF4-FFF2-40B4-BE49-F238E27FC236}">
                <a16:creationId xmlns:a16="http://schemas.microsoft.com/office/drawing/2014/main" id="{B86982A7-4B2D-4232-A4C2-936E9DDCD3A2}"/>
              </a:ext>
            </a:extLst>
          </p:cNvPr>
          <p:cNvSpPr txBox="1"/>
          <p:nvPr/>
        </p:nvSpPr>
        <p:spPr>
          <a:xfrm>
            <a:off x="762961" y="2839982"/>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ask for]</a:t>
            </a:r>
          </a:p>
        </p:txBody>
      </p:sp>
      <p:sp>
        <p:nvSpPr>
          <p:cNvPr id="16" name="TextBox 15">
            <a:extLst>
              <a:ext uri="{FF2B5EF4-FFF2-40B4-BE49-F238E27FC236}">
                <a16:creationId xmlns:a16="http://schemas.microsoft.com/office/drawing/2014/main" id="{5D63900C-BD77-450F-961D-5FEA3CD84EE8}"/>
              </a:ext>
            </a:extLst>
          </p:cNvPr>
          <p:cNvSpPr txBox="1"/>
          <p:nvPr/>
        </p:nvSpPr>
        <p:spPr>
          <a:xfrm>
            <a:off x="3592710" y="2828480"/>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offer]</a:t>
            </a:r>
          </a:p>
        </p:txBody>
      </p:sp>
      <p:sp>
        <p:nvSpPr>
          <p:cNvPr id="41" name="Action Button: Custom 16">
            <a:hlinkClick r:id="" action="ppaction://noaction" highlightClick="1">
              <a:snd r:embed="rId4" name="32. 1.wav"/>
            </a:hlinkClick>
            <a:extLst>
              <a:ext uri="{FF2B5EF4-FFF2-40B4-BE49-F238E27FC236}">
                <a16:creationId xmlns:a16="http://schemas.microsoft.com/office/drawing/2014/main" id="{8ECFBEC6-59EB-4A9A-B1D8-364128EB9CD4}"/>
              </a:ext>
            </a:extLst>
          </p:cNvPr>
          <p:cNvSpPr/>
          <p:nvPr/>
        </p:nvSpPr>
        <p:spPr>
          <a:xfrm>
            <a:off x="335083" y="1747303"/>
            <a:ext cx="539523" cy="49024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2" name="Action Button: Custom 16">
            <a:hlinkClick r:id="" action="ppaction://noaction" highlightClick="1">
              <a:snd r:embed="rId5" name="32. 2.wav"/>
            </a:hlinkClick>
            <a:extLst>
              <a:ext uri="{FF2B5EF4-FFF2-40B4-BE49-F238E27FC236}">
                <a16:creationId xmlns:a16="http://schemas.microsoft.com/office/drawing/2014/main" id="{35D05747-7DD0-48EF-A053-51E1915A369C}"/>
              </a:ext>
            </a:extLst>
          </p:cNvPr>
          <p:cNvSpPr/>
          <p:nvPr/>
        </p:nvSpPr>
        <p:spPr>
          <a:xfrm>
            <a:off x="332237" y="4029636"/>
            <a:ext cx="542369" cy="54236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3" name="Action Button: Custom 16">
            <a:hlinkClick r:id="" action="ppaction://noaction" highlightClick="1">
              <a:snd r:embed="rId6" name="32. 3.wav"/>
            </a:hlinkClick>
            <a:extLst>
              <a:ext uri="{FF2B5EF4-FFF2-40B4-BE49-F238E27FC236}">
                <a16:creationId xmlns:a16="http://schemas.microsoft.com/office/drawing/2014/main" id="{E8C037D3-B146-4921-B131-F50D6B50FFA0}"/>
              </a:ext>
            </a:extLst>
          </p:cNvPr>
          <p:cNvSpPr/>
          <p:nvPr/>
        </p:nvSpPr>
        <p:spPr>
          <a:xfrm>
            <a:off x="6076873" y="1751956"/>
            <a:ext cx="542369" cy="54236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4" name="Action Button: Custom 16">
            <a:hlinkClick r:id="" action="ppaction://noaction" highlightClick="1">
              <a:snd r:embed="rId7" name="32. 4.wav"/>
            </a:hlinkClick>
            <a:extLst>
              <a:ext uri="{FF2B5EF4-FFF2-40B4-BE49-F238E27FC236}">
                <a16:creationId xmlns:a16="http://schemas.microsoft.com/office/drawing/2014/main" id="{9B16E4D1-3045-4757-B5C9-E54A096123CA}"/>
              </a:ext>
            </a:extLst>
          </p:cNvPr>
          <p:cNvSpPr/>
          <p:nvPr/>
        </p:nvSpPr>
        <p:spPr>
          <a:xfrm>
            <a:off x="6025293" y="4042351"/>
            <a:ext cx="542369" cy="54236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 name="TextBox 19">
            <a:extLst>
              <a:ext uri="{FF2B5EF4-FFF2-40B4-BE49-F238E27FC236}">
                <a16:creationId xmlns:a16="http://schemas.microsoft.com/office/drawing/2014/main" id="{860C0B31-1335-4406-900F-F0559A3A30B2}"/>
              </a:ext>
            </a:extLst>
          </p:cNvPr>
          <p:cNvSpPr txBox="1"/>
          <p:nvPr/>
        </p:nvSpPr>
        <p:spPr>
          <a:xfrm>
            <a:off x="1721154" y="3438726"/>
            <a:ext cx="559680"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1" name="TextBox 20">
            <a:extLst>
              <a:ext uri="{FF2B5EF4-FFF2-40B4-BE49-F238E27FC236}">
                <a16:creationId xmlns:a16="http://schemas.microsoft.com/office/drawing/2014/main" id="{860C0B31-1335-4406-900F-F0559A3A30B2}"/>
              </a:ext>
            </a:extLst>
          </p:cNvPr>
          <p:cNvSpPr txBox="1"/>
          <p:nvPr/>
        </p:nvSpPr>
        <p:spPr>
          <a:xfrm>
            <a:off x="4268574" y="3462147"/>
            <a:ext cx="401413"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2" name="TextBox 21">
            <a:extLst>
              <a:ext uri="{FF2B5EF4-FFF2-40B4-BE49-F238E27FC236}">
                <a16:creationId xmlns:a16="http://schemas.microsoft.com/office/drawing/2014/main" id="{860C0B31-1335-4406-900F-F0559A3A30B2}"/>
              </a:ext>
            </a:extLst>
          </p:cNvPr>
          <p:cNvSpPr txBox="1"/>
          <p:nvPr/>
        </p:nvSpPr>
        <p:spPr>
          <a:xfrm>
            <a:off x="2182492" y="5630468"/>
            <a:ext cx="401413"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3" name="TextBox 22">
            <a:extLst>
              <a:ext uri="{FF2B5EF4-FFF2-40B4-BE49-F238E27FC236}">
                <a16:creationId xmlns:a16="http://schemas.microsoft.com/office/drawing/2014/main" id="{860C0B31-1335-4406-900F-F0559A3A30B2}"/>
              </a:ext>
            </a:extLst>
          </p:cNvPr>
          <p:cNvSpPr txBox="1"/>
          <p:nvPr/>
        </p:nvSpPr>
        <p:spPr>
          <a:xfrm>
            <a:off x="4853552" y="5630468"/>
            <a:ext cx="43758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4" name="TextBox 23">
            <a:extLst>
              <a:ext uri="{FF2B5EF4-FFF2-40B4-BE49-F238E27FC236}">
                <a16:creationId xmlns:a16="http://schemas.microsoft.com/office/drawing/2014/main" id="{860C0B31-1335-4406-900F-F0559A3A30B2}"/>
              </a:ext>
            </a:extLst>
          </p:cNvPr>
          <p:cNvSpPr txBox="1"/>
          <p:nvPr/>
        </p:nvSpPr>
        <p:spPr>
          <a:xfrm>
            <a:off x="7651797" y="3417355"/>
            <a:ext cx="401413"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5" name="TextBox 24">
            <a:extLst>
              <a:ext uri="{FF2B5EF4-FFF2-40B4-BE49-F238E27FC236}">
                <a16:creationId xmlns:a16="http://schemas.microsoft.com/office/drawing/2014/main" id="{860C0B31-1335-4406-900F-F0559A3A30B2}"/>
              </a:ext>
            </a:extLst>
          </p:cNvPr>
          <p:cNvSpPr txBox="1"/>
          <p:nvPr/>
        </p:nvSpPr>
        <p:spPr>
          <a:xfrm>
            <a:off x="10065818" y="3430462"/>
            <a:ext cx="466451"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6" name="TextBox 25">
            <a:extLst>
              <a:ext uri="{FF2B5EF4-FFF2-40B4-BE49-F238E27FC236}">
                <a16:creationId xmlns:a16="http://schemas.microsoft.com/office/drawing/2014/main" id="{860C0B31-1335-4406-900F-F0559A3A30B2}"/>
              </a:ext>
            </a:extLst>
          </p:cNvPr>
          <p:cNvSpPr txBox="1"/>
          <p:nvPr/>
        </p:nvSpPr>
        <p:spPr>
          <a:xfrm>
            <a:off x="7590571" y="5630470"/>
            <a:ext cx="434241"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7" name="TextBox 26">
            <a:extLst>
              <a:ext uri="{FF2B5EF4-FFF2-40B4-BE49-F238E27FC236}">
                <a16:creationId xmlns:a16="http://schemas.microsoft.com/office/drawing/2014/main" id="{860C0B31-1335-4406-900F-F0559A3A30B2}"/>
              </a:ext>
            </a:extLst>
          </p:cNvPr>
          <p:cNvSpPr txBox="1"/>
          <p:nvPr/>
        </p:nvSpPr>
        <p:spPr>
          <a:xfrm>
            <a:off x="10043820" y="5584084"/>
            <a:ext cx="401413"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7" name="Oval 6"/>
          <p:cNvSpPr/>
          <p:nvPr/>
        </p:nvSpPr>
        <p:spPr>
          <a:xfrm>
            <a:off x="3328182" y="3390712"/>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877926" y="5573826"/>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6635248" y="3351791"/>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9043353" y="5573826"/>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7" grpId="0" animBg="1"/>
      <p:bldP spid="28" grpId="0" animBg="1"/>
      <p:bldP spid="29" grpId="0" animBg="1"/>
      <p:bldP spid="3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9961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67968" y="1214072"/>
            <a:ext cx="11935799"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Welches Wort hat das </a:t>
            </a:r>
            <a:r>
              <a:rPr lang="en-US" sz="2400" dirty="0" err="1">
                <a:solidFill>
                  <a:schemeClr val="accent5">
                    <a:lumMod val="50000"/>
                  </a:schemeClr>
                </a:solidFill>
              </a:rPr>
              <a:t>kurze</a:t>
            </a:r>
            <a:r>
              <a:rPr lang="en-US" sz="2400" dirty="0">
                <a:solidFill>
                  <a:schemeClr val="accent5">
                    <a:lumMod val="50000"/>
                  </a:schemeClr>
                </a:solidFill>
              </a:rPr>
              <a:t> [</a:t>
            </a:r>
            <a:r>
              <a:rPr lang="en-US" sz="2400" b="1" dirty="0" err="1">
                <a:solidFill>
                  <a:schemeClr val="accent5">
                    <a:lumMod val="50000"/>
                  </a:schemeClr>
                </a:solidFill>
              </a:rPr>
              <a:t>i</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5-8 und a) </a:t>
            </a:r>
            <a:r>
              <a:rPr lang="en-US" sz="2400" dirty="0" err="1">
                <a:solidFill>
                  <a:schemeClr val="accent5">
                    <a:lumMod val="50000"/>
                  </a:schemeClr>
                </a:solidFill>
              </a:rPr>
              <a:t>oder</a:t>
            </a:r>
            <a:r>
              <a:rPr lang="en-US" sz="2400" dirty="0">
                <a:solidFill>
                  <a:schemeClr val="accent5">
                    <a:lumMod val="50000"/>
                  </a:schemeClr>
                </a:solidFill>
              </a:rPr>
              <a:t> b).</a:t>
            </a:r>
          </a:p>
        </p:txBody>
      </p:sp>
      <p:graphicFrame>
        <p:nvGraphicFramePr>
          <p:cNvPr id="6" name="Table 13">
            <a:extLst>
              <a:ext uri="{FF2B5EF4-FFF2-40B4-BE49-F238E27FC236}">
                <a16:creationId xmlns:a16="http://schemas.microsoft.com/office/drawing/2014/main" id="{95A19952-6570-4456-93B6-84FF0F422BF3}"/>
              </a:ext>
            </a:extLst>
          </p:cNvPr>
          <p:cNvGraphicFramePr>
            <a:graphicFrameLocks noGrp="1"/>
          </p:cNvGraphicFramePr>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R </a:t>
                      </a:r>
                      <a:r>
                        <a:rPr lang="en-GB" sz="2800" b="1" dirty="0" err="1">
                          <a:solidFill>
                            <a:srgbClr val="E65D00"/>
                          </a:solidFill>
                        </a:rPr>
                        <a:t>i</a:t>
                      </a:r>
                      <a:r>
                        <a:rPr lang="en-GB" sz="2800" b="1" dirty="0">
                          <a:solidFill>
                            <a:srgbClr val="E65D00"/>
                          </a:solidFill>
                        </a:rPr>
                        <a:t>  </a:t>
                      </a:r>
                      <a:r>
                        <a:rPr lang="en-GB" sz="2800" b="1" dirty="0" err="1">
                          <a:solidFill>
                            <a:srgbClr val="115076"/>
                          </a:solidFill>
                        </a:rPr>
                        <a:t>sse</a:t>
                      </a:r>
                      <a:r>
                        <a:rPr lang="en-GB" sz="2800" b="1" dirty="0">
                          <a:solidFill>
                            <a:srgbClr val="115076"/>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 b) R </a:t>
                      </a:r>
                      <a:r>
                        <a:rPr lang="en-GB" sz="2800" b="1" dirty="0" err="1">
                          <a:solidFill>
                            <a:srgbClr val="E65D00"/>
                          </a:solidFill>
                        </a:rPr>
                        <a:t>ie</a:t>
                      </a:r>
                      <a:r>
                        <a:rPr lang="en-GB" sz="2800" b="1" dirty="0">
                          <a:solidFill>
                            <a:srgbClr val="E65D00"/>
                          </a:solidFill>
                        </a:rPr>
                        <a:t> </a:t>
                      </a:r>
                      <a:r>
                        <a:rPr lang="en-GB" sz="2800" b="1" dirty="0">
                          <a:solidFill>
                            <a:srgbClr val="115076"/>
                          </a:solidFill>
                        </a:rPr>
                        <a:t>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8" name="Table 7">
            <a:extLst>
              <a:ext uri="{FF2B5EF4-FFF2-40B4-BE49-F238E27FC236}">
                <a16:creationId xmlns:a16="http://schemas.microsoft.com/office/drawing/2014/main" id="{52B1075F-A60B-4B21-982A-AF00C8A43337}"/>
              </a:ext>
            </a:extLst>
          </p:cNvPr>
          <p:cNvGraphicFramePr>
            <a:graphicFrameLocks noGrp="1"/>
          </p:cNvGraphicFramePr>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[to sit]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r>
                        <a:rPr lang="en-GB" sz="2000">
                          <a:solidFill>
                            <a:srgbClr val="115076"/>
                          </a:solidFill>
                        </a:rPr>
                        <a:t>[to</a:t>
                      </a:r>
                      <a:r>
                        <a:rPr lang="en-GB" sz="2000" baseline="0">
                          <a:solidFill>
                            <a:srgbClr val="115076"/>
                          </a:solidFill>
                        </a:rPr>
                        <a:t> </a:t>
                      </a:r>
                      <a:r>
                        <a:rPr lang="en-GB" sz="2000">
                          <a:solidFill>
                            <a:srgbClr val="115076"/>
                          </a:solidFill>
                        </a:rPr>
                        <a:t>address someone as ‘Sie’]</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s </a:t>
                      </a:r>
                      <a:r>
                        <a:rPr lang="en-GB" sz="2800" b="1" dirty="0" err="1">
                          <a:solidFill>
                            <a:srgbClr val="E87D1E"/>
                          </a:solidFill>
                        </a:rPr>
                        <a:t>i</a:t>
                      </a:r>
                      <a:r>
                        <a:rPr lang="en-GB" sz="2800" b="1" dirty="0">
                          <a:solidFill>
                            <a:srgbClr val="115076"/>
                          </a:solidFill>
                        </a:rPr>
                        <a:t> </a:t>
                      </a:r>
                      <a:r>
                        <a:rPr lang="en-GB" sz="2800" b="1" dirty="0" err="1">
                          <a:solidFill>
                            <a:srgbClr val="115076"/>
                          </a:solidFill>
                        </a:rPr>
                        <a:t>tzen</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2800" b="1" dirty="0">
                          <a:solidFill>
                            <a:srgbClr val="115076"/>
                          </a:solidFill>
                        </a:rPr>
                        <a:t>     b) s </a:t>
                      </a:r>
                      <a:r>
                        <a:rPr lang="en-GB" sz="2800" b="1" dirty="0" err="1">
                          <a:solidFill>
                            <a:srgbClr val="E87D1E"/>
                          </a:solidFill>
                        </a:rPr>
                        <a:t>ie</a:t>
                      </a:r>
                      <a:r>
                        <a:rPr lang="en-GB" sz="2800" b="1" dirty="0">
                          <a:solidFill>
                            <a:srgbClr val="E87D1E"/>
                          </a:solidFill>
                        </a:rPr>
                        <a:t> </a:t>
                      </a:r>
                      <a:r>
                        <a:rPr lang="en-GB" sz="2800" b="1" dirty="0">
                          <a:solidFill>
                            <a:srgbClr val="115076"/>
                          </a:solidFill>
                        </a:rPr>
                        <a:t>zen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10" name="Table 13">
            <a:extLst>
              <a:ext uri="{FF2B5EF4-FFF2-40B4-BE49-F238E27FC236}">
                <a16:creationId xmlns:a16="http://schemas.microsoft.com/office/drawing/2014/main" id="{CBD4BAE7-0209-4BC4-A65A-6C965BE54F7D}"/>
              </a:ext>
            </a:extLst>
          </p:cNvPr>
          <p:cNvGraphicFramePr>
            <a:graphicFrameLocks noGrp="1"/>
          </p:cNvGraphicFramePr>
          <p:nvPr/>
        </p:nvGraphicFramePr>
        <p:xfrm>
          <a:off x="6353112"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[within</a:t>
                      </a:r>
                      <a:r>
                        <a:rPr lang="en-GB" sz="2000" baseline="0" dirty="0">
                          <a:solidFill>
                            <a:srgbClr val="115076"/>
                          </a:solidFill>
                        </a:rPr>
                        <a:t>]</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solidFill>
                          <a:srgbClr val="115076"/>
                        </a:solidFill>
                      </a:endParaRPr>
                    </a:p>
                    <a:p>
                      <a:pPr algn="ctr"/>
                      <a:endParaRPr lang="en-GB" sz="2000" dirty="0">
                        <a:solidFill>
                          <a:srgbClr val="115076"/>
                        </a:solidFill>
                      </a:endParaRPr>
                    </a:p>
                    <a:p>
                      <a:pPr algn="ctr"/>
                      <a:r>
                        <a:rPr lang="en-GB" sz="2000" dirty="0">
                          <a:solidFill>
                            <a:srgbClr val="115076"/>
                          </a:solidFill>
                        </a:rPr>
                        <a:t>[bees]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b </a:t>
                      </a:r>
                      <a:r>
                        <a:rPr lang="en-GB" sz="2800" b="1" dirty="0">
                          <a:solidFill>
                            <a:srgbClr val="E65D00"/>
                          </a:solidFill>
                        </a:rPr>
                        <a:t> </a:t>
                      </a:r>
                      <a:r>
                        <a:rPr lang="en-GB" sz="2800" b="1" dirty="0" err="1">
                          <a:solidFill>
                            <a:srgbClr val="E65D00"/>
                          </a:solidFill>
                        </a:rPr>
                        <a:t>i</a:t>
                      </a:r>
                      <a:r>
                        <a:rPr lang="en-GB" sz="2800" b="1" dirty="0">
                          <a:solidFill>
                            <a:srgbClr val="E65D00"/>
                          </a:solidFill>
                        </a:rPr>
                        <a:t>  </a:t>
                      </a:r>
                      <a:r>
                        <a:rPr lang="en-GB" sz="2800" b="1" dirty="0" err="1">
                          <a:solidFill>
                            <a:srgbClr val="115076"/>
                          </a:solidFill>
                        </a:rPr>
                        <a:t>nnen</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B </a:t>
                      </a:r>
                      <a:r>
                        <a:rPr lang="en-GB" sz="2800" b="1" baseline="0" dirty="0">
                          <a:solidFill>
                            <a:srgbClr val="115076"/>
                          </a:solidFill>
                        </a:rPr>
                        <a:t> </a:t>
                      </a:r>
                      <a:r>
                        <a:rPr lang="en-GB" sz="2800" b="1" baseline="0" dirty="0" err="1">
                          <a:solidFill>
                            <a:srgbClr val="E65D00"/>
                          </a:solidFill>
                        </a:rPr>
                        <a:t>ie</a:t>
                      </a:r>
                      <a:r>
                        <a:rPr lang="en-GB" sz="2800" b="1" baseline="0" dirty="0">
                          <a:solidFill>
                            <a:srgbClr val="E65D00"/>
                          </a:solidFill>
                        </a:rPr>
                        <a:t>  </a:t>
                      </a:r>
                      <a:r>
                        <a:rPr lang="en-GB" sz="2800" b="1" baseline="0" dirty="0" err="1">
                          <a:solidFill>
                            <a:srgbClr val="115076"/>
                          </a:solidFill>
                        </a:rPr>
                        <a:t>nen</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12" name="Table 11">
            <a:extLst>
              <a:ext uri="{FF2B5EF4-FFF2-40B4-BE49-F238E27FC236}">
                <a16:creationId xmlns:a16="http://schemas.microsoft.com/office/drawing/2014/main" id="{07BC175F-C26F-4554-B2D3-9377021ED008}"/>
              </a:ext>
            </a:extLst>
          </p:cNvPr>
          <p:cNvGraphicFramePr>
            <a:graphicFrameLocks noGrp="1"/>
          </p:cNvGraphicFramePr>
          <p:nvPr/>
        </p:nvGraphicFramePr>
        <p:xfrm>
          <a:off x="6348057"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[hall]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[dill]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b) D </a:t>
                      </a:r>
                      <a:r>
                        <a:rPr lang="en-GB" sz="2800" b="1" dirty="0" err="1">
                          <a:solidFill>
                            <a:srgbClr val="E87D1E"/>
                          </a:solidFill>
                        </a:rPr>
                        <a:t>ie</a:t>
                      </a:r>
                      <a:r>
                        <a:rPr lang="en-GB" sz="2800" b="1" dirty="0">
                          <a:solidFill>
                            <a:srgbClr val="115076"/>
                          </a:solidFill>
                        </a:rPr>
                        <a:t> 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D </a:t>
                      </a:r>
                      <a:r>
                        <a:rPr lang="en-GB" sz="2800" b="1" dirty="0" err="1">
                          <a:solidFill>
                            <a:srgbClr val="E87D1E"/>
                          </a:solidFill>
                        </a:rPr>
                        <a:t>i</a:t>
                      </a:r>
                      <a:r>
                        <a:rPr lang="en-GB" sz="2800" b="1" dirty="0">
                          <a:solidFill>
                            <a:srgbClr val="115076"/>
                          </a:solidFill>
                        </a:rPr>
                        <a:t>  </a:t>
                      </a:r>
                      <a:r>
                        <a:rPr lang="en-GB" sz="2800" b="1" dirty="0" err="1">
                          <a:solidFill>
                            <a:srgbClr val="115076"/>
                          </a:solidFill>
                        </a:rPr>
                        <a:t>lle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4" name="TextBox 13">
            <a:extLst>
              <a:ext uri="{FF2B5EF4-FFF2-40B4-BE49-F238E27FC236}">
                <a16:creationId xmlns:a16="http://schemas.microsoft.com/office/drawing/2014/main" id="{B86982A7-4B2D-4232-A4C2-936E9DDCD3A2}"/>
              </a:ext>
            </a:extLst>
          </p:cNvPr>
          <p:cNvSpPr txBox="1"/>
          <p:nvPr/>
        </p:nvSpPr>
        <p:spPr>
          <a:xfrm>
            <a:off x="762961" y="2839982"/>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a:solidFill>
                  <a:srgbClr val="4472C4">
                    <a:lumMod val="50000"/>
                  </a:srgbClr>
                </a:solidFill>
                <a:latin typeface="Century Gothic" panose="020F0302020204030204"/>
              </a:rPr>
              <a:t>[cracks]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5D63900C-BD77-450F-961D-5FEA3CD84EE8}"/>
              </a:ext>
            </a:extLst>
          </p:cNvPr>
          <p:cNvSpPr txBox="1"/>
          <p:nvPr/>
        </p:nvSpPr>
        <p:spPr>
          <a:xfrm>
            <a:off x="3592710" y="2828480"/>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[giant]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Action Button: Custom 16">
            <a:hlinkClick r:id="" action="ppaction://noaction" highlightClick="1">
              <a:snd r:embed="rId4" name="32.G.5. risse.wav"/>
            </a:hlinkClick>
            <a:extLst>
              <a:ext uri="{FF2B5EF4-FFF2-40B4-BE49-F238E27FC236}">
                <a16:creationId xmlns:a16="http://schemas.microsoft.com/office/drawing/2014/main" id="{8ECFBEC6-59EB-4A9A-B1D8-364128EB9CD4}"/>
              </a:ext>
            </a:extLst>
          </p:cNvPr>
          <p:cNvSpPr/>
          <p:nvPr/>
        </p:nvSpPr>
        <p:spPr>
          <a:xfrm>
            <a:off x="335083" y="1747303"/>
            <a:ext cx="539523" cy="49024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5</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Action Button: Custom 16">
            <a:hlinkClick r:id="" action="ppaction://noaction" highlightClick="1">
              <a:snd r:embed="rId5" name="32.G.6. sitzen.wav"/>
            </a:hlinkClick>
            <a:extLst>
              <a:ext uri="{FF2B5EF4-FFF2-40B4-BE49-F238E27FC236}">
                <a16:creationId xmlns:a16="http://schemas.microsoft.com/office/drawing/2014/main" id="{35D05747-7DD0-48EF-A053-51E1915A369C}"/>
              </a:ext>
            </a:extLst>
          </p:cNvPr>
          <p:cNvSpPr/>
          <p:nvPr/>
        </p:nvSpPr>
        <p:spPr>
          <a:xfrm>
            <a:off x="332237" y="4029636"/>
            <a:ext cx="542369" cy="54236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6</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Action Button: Custom 16">
            <a:hlinkClick r:id="" action="ppaction://noaction" highlightClick="1">
              <a:snd r:embed="rId6" name="32.G.7. bibbern.wav"/>
            </a:hlinkClick>
            <a:extLst>
              <a:ext uri="{FF2B5EF4-FFF2-40B4-BE49-F238E27FC236}">
                <a16:creationId xmlns:a16="http://schemas.microsoft.com/office/drawing/2014/main" id="{E8C037D3-B146-4921-B131-F50D6B50FFA0}"/>
              </a:ext>
            </a:extLst>
          </p:cNvPr>
          <p:cNvSpPr/>
          <p:nvPr/>
        </p:nvSpPr>
        <p:spPr>
          <a:xfrm>
            <a:off x="6076873" y="1751956"/>
            <a:ext cx="542369" cy="54236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7</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Action Button: Custom 16">
            <a:hlinkClick r:id="" action="ppaction://noaction" highlightClick="1">
              <a:snd r:embed="rId7" name="32.G.8. diele.wav"/>
            </a:hlinkClick>
            <a:extLst>
              <a:ext uri="{FF2B5EF4-FFF2-40B4-BE49-F238E27FC236}">
                <a16:creationId xmlns:a16="http://schemas.microsoft.com/office/drawing/2014/main" id="{9B16E4D1-3045-4757-B5C9-E54A096123CA}"/>
              </a:ext>
            </a:extLst>
          </p:cNvPr>
          <p:cNvSpPr/>
          <p:nvPr/>
        </p:nvSpPr>
        <p:spPr>
          <a:xfrm>
            <a:off x="6025293" y="4042351"/>
            <a:ext cx="542369" cy="54236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8</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860C0B31-1335-4406-900F-F0559A3A30B2}"/>
              </a:ext>
            </a:extLst>
          </p:cNvPr>
          <p:cNvSpPr txBox="1"/>
          <p:nvPr/>
        </p:nvSpPr>
        <p:spPr>
          <a:xfrm>
            <a:off x="1828800" y="3475276"/>
            <a:ext cx="476250"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9" name="TextBox 18">
            <a:extLst>
              <a:ext uri="{FF2B5EF4-FFF2-40B4-BE49-F238E27FC236}">
                <a16:creationId xmlns:a16="http://schemas.microsoft.com/office/drawing/2014/main" id="{860C0B31-1335-4406-900F-F0559A3A30B2}"/>
              </a:ext>
            </a:extLst>
          </p:cNvPr>
          <p:cNvSpPr txBox="1"/>
          <p:nvPr/>
        </p:nvSpPr>
        <p:spPr>
          <a:xfrm>
            <a:off x="4351586" y="3437650"/>
            <a:ext cx="401413"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0" name="TextBox 19">
            <a:extLst>
              <a:ext uri="{FF2B5EF4-FFF2-40B4-BE49-F238E27FC236}">
                <a16:creationId xmlns:a16="http://schemas.microsoft.com/office/drawing/2014/main" id="{860C0B31-1335-4406-900F-F0559A3A30B2}"/>
              </a:ext>
            </a:extLst>
          </p:cNvPr>
          <p:cNvSpPr txBox="1"/>
          <p:nvPr/>
        </p:nvSpPr>
        <p:spPr>
          <a:xfrm>
            <a:off x="1708339" y="5674339"/>
            <a:ext cx="400639"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1" name="TextBox 20">
            <a:extLst>
              <a:ext uri="{FF2B5EF4-FFF2-40B4-BE49-F238E27FC236}">
                <a16:creationId xmlns:a16="http://schemas.microsoft.com/office/drawing/2014/main" id="{860C0B31-1335-4406-900F-F0559A3A30B2}"/>
              </a:ext>
            </a:extLst>
          </p:cNvPr>
          <p:cNvSpPr txBox="1"/>
          <p:nvPr/>
        </p:nvSpPr>
        <p:spPr>
          <a:xfrm>
            <a:off x="4391408" y="5651542"/>
            <a:ext cx="401413"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2" name="TextBox 21">
            <a:extLst>
              <a:ext uri="{FF2B5EF4-FFF2-40B4-BE49-F238E27FC236}">
                <a16:creationId xmlns:a16="http://schemas.microsoft.com/office/drawing/2014/main" id="{860C0B31-1335-4406-900F-F0559A3A30B2}"/>
              </a:ext>
            </a:extLst>
          </p:cNvPr>
          <p:cNvSpPr txBox="1"/>
          <p:nvPr/>
        </p:nvSpPr>
        <p:spPr>
          <a:xfrm>
            <a:off x="7311836" y="3465841"/>
            <a:ext cx="62439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3" name="TextBox 22">
            <a:extLst>
              <a:ext uri="{FF2B5EF4-FFF2-40B4-BE49-F238E27FC236}">
                <a16:creationId xmlns:a16="http://schemas.microsoft.com/office/drawing/2014/main" id="{860C0B31-1335-4406-900F-F0559A3A30B2}"/>
              </a:ext>
            </a:extLst>
          </p:cNvPr>
          <p:cNvSpPr txBox="1"/>
          <p:nvPr/>
        </p:nvSpPr>
        <p:spPr>
          <a:xfrm>
            <a:off x="9859694" y="3429000"/>
            <a:ext cx="36497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4" name="TextBox 23">
            <a:extLst>
              <a:ext uri="{FF2B5EF4-FFF2-40B4-BE49-F238E27FC236}">
                <a16:creationId xmlns:a16="http://schemas.microsoft.com/office/drawing/2014/main" id="{860C0B31-1335-4406-900F-F0559A3A30B2}"/>
              </a:ext>
            </a:extLst>
          </p:cNvPr>
          <p:cNvSpPr txBox="1"/>
          <p:nvPr/>
        </p:nvSpPr>
        <p:spPr>
          <a:xfrm>
            <a:off x="7603783" y="5633260"/>
            <a:ext cx="315080"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5" name="TextBox 24">
            <a:extLst>
              <a:ext uri="{FF2B5EF4-FFF2-40B4-BE49-F238E27FC236}">
                <a16:creationId xmlns:a16="http://schemas.microsoft.com/office/drawing/2014/main" id="{860C0B31-1335-4406-900F-F0559A3A30B2}"/>
              </a:ext>
            </a:extLst>
          </p:cNvPr>
          <p:cNvSpPr txBox="1"/>
          <p:nvPr/>
        </p:nvSpPr>
        <p:spPr>
          <a:xfrm>
            <a:off x="10042182" y="5675414"/>
            <a:ext cx="408467"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6" name="Oval 25"/>
          <p:cNvSpPr/>
          <p:nvPr/>
        </p:nvSpPr>
        <p:spPr>
          <a:xfrm>
            <a:off x="1708339" y="3381008"/>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568445" y="5561056"/>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7190980" y="3381008"/>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9875463" y="5598707"/>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887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T2.1 Week 2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Slides 8-16; 38-42 </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246975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pic>
        <p:nvPicPr>
          <p:cNvPr id="4" name="Picture 3" descr="man with hearts"/>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0658" y="805853"/>
            <a:ext cx="3551463" cy="3216132"/>
          </a:xfrm>
          <a:prstGeom prst="rect">
            <a:avLst/>
          </a:prstGeom>
        </p:spPr>
      </p:pic>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7251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Lieb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pic>
        <p:nvPicPr>
          <p:cNvPr id="4" name="Picture 3" descr="man with heart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0658" y="805853"/>
            <a:ext cx="3551463" cy="3216132"/>
          </a:xfrm>
          <a:prstGeom prst="rect">
            <a:avLst/>
          </a:prstGeom>
        </p:spPr>
      </p:pic>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0487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5490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pic>
        <p:nvPicPr>
          <p:cNvPr id="4" name="Picture 3" descr="man with heart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0658" y="805853"/>
            <a:ext cx="3551463" cy="3216132"/>
          </a:xfrm>
          <a:prstGeom prst="rect">
            <a:avLst/>
          </a:prstGeom>
        </p:spPr>
      </p:pic>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8460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5AD6E12-F5D7-FE4D-A321-E2FE8415668C}"/>
              </a:ext>
            </a:extLst>
          </p:cNvPr>
          <p:cNvSpPr>
            <a:spLocks noGrp="1"/>
          </p:cNvSpPr>
          <p:nvPr>
            <p:ph type="title"/>
          </p:nvPr>
        </p:nvSpPr>
        <p:spPr>
          <a:xfrm>
            <a:off x="5110650" y="-3115"/>
            <a:ext cx="1970698" cy="1658441"/>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pic>
        <p:nvPicPr>
          <p:cNvPr id="2" name="Picture 1" descr="car going downhill with a man trying to pull it uphill"/>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017" y="873457"/>
            <a:ext cx="2217924" cy="2217924"/>
          </a:xfrm>
          <a:prstGeom prst="rect">
            <a:avLst/>
          </a:prstGeom>
        </p:spPr>
      </p:pic>
      <p:pic>
        <p:nvPicPr>
          <p:cNvPr id="11" name="Picture 2" descr="girl between two other childre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36432" y="1322670"/>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envelop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89637" y="4585648"/>
            <a:ext cx="1934105" cy="1297410"/>
          </a:xfrm>
          <a:prstGeom prst="rect">
            <a:avLst/>
          </a:prstGeom>
        </p:spPr>
      </p:pic>
      <p:pic>
        <p:nvPicPr>
          <p:cNvPr id="13" name="Picture 12" descr="person lying dow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6324" y="5428320"/>
            <a:ext cx="1939351" cy="766044"/>
          </a:xfrm>
          <a:prstGeom prst="rect">
            <a:avLst/>
          </a:prstGeom>
        </p:spPr>
      </p:pic>
      <p:grpSp>
        <p:nvGrpSpPr>
          <p:cNvPr id="16" name="Group 15" descr="big fish, 2000 kilometer deep in the sea"/>
          <p:cNvGrpSpPr/>
          <p:nvPr/>
        </p:nvGrpSpPr>
        <p:grpSpPr>
          <a:xfrm>
            <a:off x="547419" y="4410020"/>
            <a:ext cx="2687616" cy="1631072"/>
            <a:chOff x="547419" y="4410020"/>
            <a:chExt cx="2687616" cy="1631072"/>
          </a:xfrm>
        </p:grpSpPr>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05227" y="4483180"/>
              <a:ext cx="1729808" cy="1484751"/>
            </a:xfrm>
            <a:prstGeom prst="rect">
              <a:avLst/>
            </a:prstGeom>
          </p:spPr>
        </p:pic>
        <p:cxnSp>
          <p:nvCxnSpPr>
            <p:cNvPr id="14" name="Straight Arrow Connector 13"/>
            <p:cNvCxnSpPr/>
            <p:nvPr/>
          </p:nvCxnSpPr>
          <p:spPr>
            <a:xfrm flipH="1">
              <a:off x="1228055" y="4410020"/>
              <a:ext cx="19667" cy="1631072"/>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121239" y="4904174"/>
              <a:ext cx="1405063" cy="552704"/>
            </a:xfrm>
            <a:prstGeom prst="rect">
              <a:avLst/>
            </a:prstGeom>
            <a:noFill/>
          </p:spPr>
          <p:txBody>
            <a:bodyPr wrap="square" rtlCol="0">
              <a:spAutoFit/>
            </a:bodyPr>
            <a:lstStyle/>
            <a:p>
              <a:r>
                <a:rPr lang="en-GB" dirty="0">
                  <a:solidFill>
                    <a:srgbClr val="002060"/>
                  </a:solidFill>
                  <a:latin typeface="Century Gothic" panose="020B0502020202020204" pitchFamily="34" charset="0"/>
                </a:rPr>
                <a:t>2000 </a:t>
              </a:r>
              <a:r>
                <a:rPr lang="en-GB" dirty="0" err="1">
                  <a:solidFill>
                    <a:srgbClr val="002060"/>
                  </a:solidFill>
                  <a:latin typeface="Century Gothic" panose="020B0502020202020204" pitchFamily="34" charset="0"/>
                </a:rPr>
                <a:t>Kilometer</a:t>
              </a:r>
              <a:endParaRPr lang="en-GB" dirty="0">
                <a:solidFill>
                  <a:srgbClr val="002060"/>
                </a:solidFill>
                <a:latin typeface="Century Gothic" panose="020B0502020202020204" pitchFamily="34" charset="0"/>
              </a:endParaRPr>
            </a:p>
          </p:txBody>
        </p:sp>
      </p:grpSp>
    </p:spTree>
    <p:extLst>
      <p:ext uri="{BB962C8B-B14F-4D97-AF65-F5344CB8AC3E}">
        <p14:creationId xmlns:p14="http://schemas.microsoft.com/office/powerpoint/2010/main" val="421674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e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zie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si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6" name="si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tief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7" name="tief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liege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liege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Brief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9" name="Brie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5" grpId="0"/>
      <p:bldP spid="6" grpId="0"/>
      <p:bldP spid="7" grpId="0"/>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4A79-5980-3744-BD76-4CE1D3219A9D}"/>
              </a:ext>
            </a:extLst>
          </p:cNvPr>
          <p:cNvSpPr>
            <a:spLocks noGrp="1"/>
          </p:cNvSpPr>
          <p:nvPr>
            <p:ph type="title"/>
          </p:nvPr>
        </p:nvSpPr>
        <p:spPr>
          <a:xfrm>
            <a:off x="4727445" y="147600"/>
            <a:ext cx="2755232" cy="1352113"/>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spTree>
    <p:extLst>
      <p:ext uri="{BB962C8B-B14F-4D97-AF65-F5344CB8AC3E}">
        <p14:creationId xmlns:p14="http://schemas.microsoft.com/office/powerpoint/2010/main" val="233550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e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si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tief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lieg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Brie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E8872-4EC1-D24E-AE55-3BA7059571B8}"/>
              </a:ext>
            </a:extLst>
          </p:cNvPr>
          <p:cNvSpPr>
            <a:spLocks noGrp="1"/>
          </p:cNvSpPr>
          <p:nvPr>
            <p:ph type="title"/>
          </p:nvPr>
        </p:nvSpPr>
        <p:spPr>
          <a:xfrm>
            <a:off x="4655255" y="3342"/>
            <a:ext cx="2899611" cy="1642399"/>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spTree>
    <p:extLst>
      <p:ext uri="{BB962C8B-B14F-4D97-AF65-F5344CB8AC3E}">
        <p14:creationId xmlns:p14="http://schemas.microsoft.com/office/powerpoint/2010/main" val="92552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947042" y="247046"/>
            <a:ext cx="10102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34" name="Picture 33"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2788170" cy="869950"/>
          </a:xfrm>
          <a:prstGeom prst="rect">
            <a:avLst/>
          </a:prstGeom>
        </p:spPr>
      </p:pic>
      <p:sp>
        <p:nvSpPr>
          <p:cNvPr id="35"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18" name="Title 1">
            <a:extLst>
              <a:ext uri="{FF2B5EF4-FFF2-40B4-BE49-F238E27FC236}">
                <a16:creationId xmlns:a16="http://schemas.microsoft.com/office/drawing/2014/main" id="{3F248FE0-A8A8-438A-9C8D-B8219BE3AEAF}"/>
              </a:ext>
            </a:extLst>
          </p:cNvPr>
          <p:cNvSpPr txBox="1">
            <a:spLocks/>
          </p:cNvSpPr>
          <p:nvPr/>
        </p:nvSpPr>
        <p:spPr>
          <a:xfrm>
            <a:off x="2087796" y="1037341"/>
            <a:ext cx="1921752" cy="1706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Calibri" panose="020F0502020204030204" pitchFamily="34" charset="0"/>
              </a:rPr>
              <a:t>ei</a:t>
            </a:r>
            <a:endParaRPr kumimoji="0" lang="en-US" sz="1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9" name="Rounded Rectangle 3">
            <a:extLst>
              <a:ext uri="{FF2B5EF4-FFF2-40B4-BE49-F238E27FC236}">
                <a16:creationId xmlns:a16="http://schemas.microsoft.com/office/drawing/2014/main" id="{3B53470B-33AB-4EE6-9234-3EA5E0664020}"/>
              </a:ext>
            </a:extLst>
          </p:cNvPr>
          <p:cNvSpPr/>
          <p:nvPr/>
        </p:nvSpPr>
        <p:spPr>
          <a:xfrm>
            <a:off x="1325750" y="2662015"/>
            <a:ext cx="3802879" cy="28805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descr="man escaping from jail">
            <a:extLst>
              <a:ext uri="{FF2B5EF4-FFF2-40B4-BE49-F238E27FC236}">
                <a16:creationId xmlns:a16="http://schemas.microsoft.com/office/drawing/2014/main" id="{CE850726-4AFD-49FC-810F-CD37721367EC}"/>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4137" y="2825802"/>
            <a:ext cx="1721794" cy="1541754"/>
          </a:xfrm>
          <a:prstGeom prst="rect">
            <a:avLst/>
          </a:prstGeom>
        </p:spPr>
      </p:pic>
      <p:sp>
        <p:nvSpPr>
          <p:cNvPr id="33" name="Title 1">
            <a:extLst>
              <a:ext uri="{FF2B5EF4-FFF2-40B4-BE49-F238E27FC236}">
                <a16:creationId xmlns:a16="http://schemas.microsoft.com/office/drawing/2014/main" id="{BC83320C-70D5-49A5-9C15-037373441CBD}"/>
              </a:ext>
            </a:extLst>
          </p:cNvPr>
          <p:cNvSpPr txBox="1">
            <a:spLocks/>
          </p:cNvSpPr>
          <p:nvPr/>
        </p:nvSpPr>
        <p:spPr>
          <a:xfrm>
            <a:off x="7393372" y="1212139"/>
            <a:ext cx="2755232" cy="13521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2000" b="1" i="0" u="none" strike="noStrike" kern="1200" cap="none" spc="0" normalizeH="0" baseline="0" noProof="0">
                <a:ln>
                  <a:noFill/>
                </a:ln>
                <a:solidFill>
                  <a:srgbClr val="002060"/>
                </a:solidFill>
                <a:effectLst/>
                <a:uLnTx/>
                <a:uFillTx/>
                <a:latin typeface="Century Gothic" panose="020B0502020202020204" pitchFamily="34" charset="0"/>
                <a:ea typeface="+mj-ea"/>
                <a:cs typeface="Calibri" panose="020F0502020204030204" pitchFamily="34" charset="0"/>
              </a:rPr>
              <a:t>ie</a:t>
            </a:r>
            <a:endParaRPr kumimoji="0" lang="en-US" sz="1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6" name="Rounded Rectangle 3">
            <a:extLst>
              <a:ext uri="{FF2B5EF4-FFF2-40B4-BE49-F238E27FC236}">
                <a16:creationId xmlns:a16="http://schemas.microsoft.com/office/drawing/2014/main" id="{4948986B-D364-4C1C-BFD4-E13B2B750E7F}"/>
              </a:ext>
            </a:extLst>
          </p:cNvPr>
          <p:cNvSpPr/>
          <p:nvPr/>
        </p:nvSpPr>
        <p:spPr>
          <a:xfrm>
            <a:off x="6950221" y="2706820"/>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ie</a:t>
            </a: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9" name="Picture 38" descr="man with hearts">
            <a:extLst>
              <a:ext uri="{FF2B5EF4-FFF2-40B4-BE49-F238E27FC236}">
                <a16:creationId xmlns:a16="http://schemas.microsoft.com/office/drawing/2014/main" id="{5312A4A7-BF09-49C0-9676-86193DA7AF0A}"/>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07291" y="2859727"/>
            <a:ext cx="1524311" cy="1380385"/>
          </a:xfrm>
          <a:prstGeom prst="rect">
            <a:avLst/>
          </a:prstGeom>
        </p:spPr>
      </p:pic>
    </p:spTree>
    <p:extLst>
      <p:ext uri="{BB962C8B-B14F-4D97-AF65-F5344CB8AC3E}">
        <p14:creationId xmlns:p14="http://schemas.microsoft.com/office/powerpoint/2010/main" val="248237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4" name="frei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subTnLst>
                                    <p:audio>
                                      <p:cMediaNode>
                                        <p:cTn display="0" masterRel="sameClick">
                                          <p:stCondLst>
                                            <p:cond evt="begin" delay="0">
                                              <p:tn val="18"/>
                                            </p:cond>
                                          </p:stCondLst>
                                          <p:endCondLst>
                                            <p:cond evt="onStopAudio" delay="0">
                                              <p:tgtEl>
                                                <p:sldTgt/>
                                              </p:tgtEl>
                                            </p:cond>
                                          </p:endCondLst>
                                        </p:cTn>
                                        <p:tgtEl>
                                          <p:sndTgt r:embed="rId5" name="i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subTnLst>
                                    <p:audio>
                                      <p:cMediaNode>
                                        <p:cTn display="0" masterRel="sameClick">
                                          <p:stCondLst>
                                            <p:cond evt="begin" delay="0">
                                              <p:tn val="23"/>
                                            </p:cond>
                                          </p:stCondLst>
                                          <p:endCondLst>
                                            <p:cond evt="onStopAudio" delay="0">
                                              <p:tgtEl>
                                                <p:sldTgt/>
                                              </p:tgtEl>
                                            </p:cond>
                                          </p:endCondLst>
                                        </p:cTn>
                                        <p:tgtEl>
                                          <p:sndTgt r:embed="rId6" name="Liebe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33" grpId="0"/>
      <p:bldP spid="3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67CB76E-FAF5-438A-94F9-2648A2156240}"/>
              </a:ext>
            </a:extLst>
          </p:cNvPr>
          <p:cNvSpPr/>
          <p:nvPr/>
        </p:nvSpPr>
        <p:spPr>
          <a:xfrm>
            <a:off x="2641222" y="2993109"/>
            <a:ext cx="2399137" cy="213532"/>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47042" y="247046"/>
            <a:ext cx="10102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32" name="TextBox 31">
            <a:extLst>
              <a:ext uri="{FF2B5EF4-FFF2-40B4-BE49-F238E27FC236}">
                <a16:creationId xmlns:a16="http://schemas.microsoft.com/office/drawing/2014/main" id="{1D37B5DF-A407-418D-8EE6-2019146C0D65}"/>
              </a:ext>
            </a:extLst>
          </p:cNvPr>
          <p:cNvSpPr txBox="1"/>
          <p:nvPr/>
        </p:nvSpPr>
        <p:spPr>
          <a:xfrm>
            <a:off x="64665" y="1179131"/>
            <a:ext cx="71437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1-6 und A, B, C…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33"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9036990" cy="869950"/>
          </a:xfrm>
          <a:prstGeom prst="rect">
            <a:avLst/>
          </a:prstGeom>
        </p:spPr>
      </p:pic>
      <p:sp>
        <p:nvSpPr>
          <p:cNvPr id="35" name="Title 3"/>
          <p:cNvSpPr>
            <a:spLocks noGrp="1"/>
          </p:cNvSpPr>
          <p:nvPr>
            <p:ph type="title"/>
          </p:nvPr>
        </p:nvSpPr>
        <p:spPr>
          <a:xfrm>
            <a:off x="-1" y="294041"/>
            <a:ext cx="7918709" cy="707849"/>
          </a:xfrm>
        </p:spPr>
        <p:txBody>
          <a:bodyPr>
            <a:normAutofit fontScale="90000"/>
          </a:bodyPr>
          <a:lstStyle/>
          <a:p>
            <a:r>
              <a:rPr lang="en-GB" sz="3600" b="1" dirty="0" err="1">
                <a:solidFill>
                  <a:schemeClr val="bg1"/>
                </a:solidFill>
              </a:rPr>
              <a:t>Welcher</a:t>
            </a:r>
            <a:r>
              <a:rPr lang="en-GB" sz="3600" b="1" dirty="0">
                <a:solidFill>
                  <a:schemeClr val="bg1"/>
                </a:solidFill>
              </a:rPr>
              <a:t> </a:t>
            </a:r>
            <a:r>
              <a:rPr lang="en-GB" sz="3600" b="1" dirty="0" err="1">
                <a:solidFill>
                  <a:schemeClr val="bg1"/>
                </a:solidFill>
              </a:rPr>
              <a:t>Buchstabe</a:t>
            </a:r>
            <a:r>
              <a:rPr lang="en-GB" sz="3600" b="1" dirty="0">
                <a:solidFill>
                  <a:schemeClr val="bg1"/>
                </a:solidFill>
              </a:rPr>
              <a:t> </a:t>
            </a:r>
            <a:r>
              <a:rPr lang="en-GB" sz="3600" b="1" dirty="0" err="1">
                <a:solidFill>
                  <a:schemeClr val="bg1"/>
                </a:solidFill>
              </a:rPr>
              <a:t>ist</a:t>
            </a:r>
            <a:r>
              <a:rPr lang="en-GB" sz="3600" b="1" dirty="0">
                <a:solidFill>
                  <a:schemeClr val="bg1"/>
                </a:solidFill>
              </a:rPr>
              <a:t> das? A, B, C…?</a:t>
            </a:r>
          </a:p>
        </p:txBody>
      </p:sp>
      <p:sp>
        <p:nvSpPr>
          <p:cNvPr id="18" name="Action Button: Custom 16">
            <a:hlinkClick r:id="" action="ppaction://noaction" highlightClick="1">
              <a:snd r:embed="rId5" name="9. 1.wav"/>
            </a:hlinkClick>
            <a:extLst>
              <a:ext uri="{FF2B5EF4-FFF2-40B4-BE49-F238E27FC236}">
                <a16:creationId xmlns:a16="http://schemas.microsoft.com/office/drawing/2014/main" id="{0416BFB3-1766-4E1C-825B-530B75CD311D}"/>
              </a:ext>
            </a:extLst>
          </p:cNvPr>
          <p:cNvSpPr/>
          <p:nvPr/>
        </p:nvSpPr>
        <p:spPr>
          <a:xfrm>
            <a:off x="531743" y="21544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6" name="9. 2.wav"/>
            </a:hlinkClick>
            <a:extLst>
              <a:ext uri="{FF2B5EF4-FFF2-40B4-BE49-F238E27FC236}">
                <a16:creationId xmlns:a16="http://schemas.microsoft.com/office/drawing/2014/main" id="{246FFF31-DD98-49D3-959A-02BCFBB5C59D}"/>
              </a:ext>
            </a:extLst>
          </p:cNvPr>
          <p:cNvSpPr/>
          <p:nvPr/>
        </p:nvSpPr>
        <p:spPr>
          <a:xfrm>
            <a:off x="531743" y="262707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Action Button: Custom 16">
            <a:hlinkClick r:id="" action="ppaction://noaction" highlightClick="1">
              <a:snd r:embed="rId7" name="9. 3.wav"/>
            </a:hlinkClick>
            <a:extLst>
              <a:ext uri="{FF2B5EF4-FFF2-40B4-BE49-F238E27FC236}">
                <a16:creationId xmlns:a16="http://schemas.microsoft.com/office/drawing/2014/main" id="{A1B372DD-C6AD-4E39-949C-3C9457534E7F}"/>
              </a:ext>
            </a:extLst>
          </p:cNvPr>
          <p:cNvSpPr/>
          <p:nvPr/>
        </p:nvSpPr>
        <p:spPr>
          <a:xfrm>
            <a:off x="529665" y="313776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3" name="Action Button: Custom 16">
            <a:hlinkClick r:id="" action="ppaction://noaction" highlightClick="1">
              <a:snd r:embed="rId8" name="9. 4.wav"/>
            </a:hlinkClick>
            <a:extLst>
              <a:ext uri="{FF2B5EF4-FFF2-40B4-BE49-F238E27FC236}">
                <a16:creationId xmlns:a16="http://schemas.microsoft.com/office/drawing/2014/main" id="{1633AC65-56BF-4C0B-BFA1-28BFF3ABE908}"/>
              </a:ext>
            </a:extLst>
          </p:cNvPr>
          <p:cNvSpPr/>
          <p:nvPr/>
        </p:nvSpPr>
        <p:spPr>
          <a:xfrm>
            <a:off x="529665" y="36199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9. 5.wav"/>
            </a:hlinkClick>
            <a:extLst>
              <a:ext uri="{FF2B5EF4-FFF2-40B4-BE49-F238E27FC236}">
                <a16:creationId xmlns:a16="http://schemas.microsoft.com/office/drawing/2014/main" id="{C395734F-318A-4B27-995F-FDA9D2A9EC77}"/>
              </a:ext>
            </a:extLst>
          </p:cNvPr>
          <p:cNvSpPr/>
          <p:nvPr/>
        </p:nvSpPr>
        <p:spPr>
          <a:xfrm>
            <a:off x="529665" y="413747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Action Button: Custom 16">
            <a:hlinkClick r:id="" action="ppaction://noaction" highlightClick="1">
              <a:snd r:embed="rId10" name="9. 6.wav"/>
            </a:hlinkClick>
            <a:extLst>
              <a:ext uri="{FF2B5EF4-FFF2-40B4-BE49-F238E27FC236}">
                <a16:creationId xmlns:a16="http://schemas.microsoft.com/office/drawing/2014/main" id="{2B3B22E6-048C-42D5-AB4C-70993CEB1021}"/>
              </a:ext>
            </a:extLst>
          </p:cNvPr>
          <p:cNvSpPr/>
          <p:nvPr/>
        </p:nvSpPr>
        <p:spPr>
          <a:xfrm>
            <a:off x="534459" y="46233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1" name="TextBox 40">
            <a:extLst>
              <a:ext uri="{FF2B5EF4-FFF2-40B4-BE49-F238E27FC236}">
                <a16:creationId xmlns:a16="http://schemas.microsoft.com/office/drawing/2014/main" id="{8C3BDF2D-D63C-415A-9773-75EE9369D5D2}"/>
              </a:ext>
            </a:extLst>
          </p:cNvPr>
          <p:cNvSpPr txBox="1"/>
          <p:nvPr/>
        </p:nvSpPr>
        <p:spPr>
          <a:xfrm>
            <a:off x="4371534" y="5925269"/>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1</a:t>
            </a:r>
          </a:p>
        </p:txBody>
      </p:sp>
      <p:sp>
        <p:nvSpPr>
          <p:cNvPr id="42" name="TextBox 41">
            <a:extLst>
              <a:ext uri="{FF2B5EF4-FFF2-40B4-BE49-F238E27FC236}">
                <a16:creationId xmlns:a16="http://schemas.microsoft.com/office/drawing/2014/main" id="{69299252-2F60-4233-9E3C-1E641DB8116C}"/>
              </a:ext>
            </a:extLst>
          </p:cNvPr>
          <p:cNvSpPr txBox="1"/>
          <p:nvPr/>
        </p:nvSpPr>
        <p:spPr>
          <a:xfrm>
            <a:off x="1764745" y="5915951"/>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4</a:t>
            </a:r>
          </a:p>
        </p:txBody>
      </p:sp>
      <p:sp>
        <p:nvSpPr>
          <p:cNvPr id="43" name="TextBox 42">
            <a:extLst>
              <a:ext uri="{FF2B5EF4-FFF2-40B4-BE49-F238E27FC236}">
                <a16:creationId xmlns:a16="http://schemas.microsoft.com/office/drawing/2014/main" id="{656F4803-169F-4539-88BF-C740691B68F7}"/>
              </a:ext>
            </a:extLst>
          </p:cNvPr>
          <p:cNvSpPr txBox="1"/>
          <p:nvPr/>
        </p:nvSpPr>
        <p:spPr>
          <a:xfrm>
            <a:off x="8580549" y="5965971"/>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2</a:t>
            </a:r>
          </a:p>
        </p:txBody>
      </p:sp>
      <p:sp>
        <p:nvSpPr>
          <p:cNvPr id="44" name="TextBox 43">
            <a:extLst>
              <a:ext uri="{FF2B5EF4-FFF2-40B4-BE49-F238E27FC236}">
                <a16:creationId xmlns:a16="http://schemas.microsoft.com/office/drawing/2014/main" id="{1C1F5B41-C486-4A90-8B14-E901879F12D8}"/>
              </a:ext>
            </a:extLst>
          </p:cNvPr>
          <p:cNvSpPr txBox="1"/>
          <p:nvPr/>
        </p:nvSpPr>
        <p:spPr>
          <a:xfrm>
            <a:off x="9818267" y="5946174"/>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3</a:t>
            </a:r>
          </a:p>
        </p:txBody>
      </p:sp>
      <p:sp>
        <p:nvSpPr>
          <p:cNvPr id="45" name="TextBox 44">
            <a:extLst>
              <a:ext uri="{FF2B5EF4-FFF2-40B4-BE49-F238E27FC236}">
                <a16:creationId xmlns:a16="http://schemas.microsoft.com/office/drawing/2014/main" id="{0795A0B9-2978-48C2-8A6D-62F82D5BE51C}"/>
              </a:ext>
            </a:extLst>
          </p:cNvPr>
          <p:cNvSpPr txBox="1"/>
          <p:nvPr/>
        </p:nvSpPr>
        <p:spPr>
          <a:xfrm>
            <a:off x="6999353" y="5955393"/>
            <a:ext cx="515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5</a:t>
            </a:r>
          </a:p>
        </p:txBody>
      </p:sp>
      <p:sp>
        <p:nvSpPr>
          <p:cNvPr id="46" name="TextBox 45">
            <a:extLst>
              <a:ext uri="{FF2B5EF4-FFF2-40B4-BE49-F238E27FC236}">
                <a16:creationId xmlns:a16="http://schemas.microsoft.com/office/drawing/2014/main" id="{3CF35687-1B36-47AB-89CA-EDBF668B876A}"/>
              </a:ext>
            </a:extLst>
          </p:cNvPr>
          <p:cNvSpPr txBox="1"/>
          <p:nvPr/>
        </p:nvSpPr>
        <p:spPr>
          <a:xfrm>
            <a:off x="-6982" y="5886073"/>
            <a:ext cx="17862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Antworten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a:t>
            </a:r>
          </a:p>
        </p:txBody>
      </p:sp>
      <p:cxnSp>
        <p:nvCxnSpPr>
          <p:cNvPr id="47" name="Straight Connector 46">
            <a:extLst>
              <a:ext uri="{FF2B5EF4-FFF2-40B4-BE49-F238E27FC236}">
                <a16:creationId xmlns:a16="http://schemas.microsoft.com/office/drawing/2014/main" id="{D8406AEF-66B5-4682-BE76-FC7370849EEF}"/>
              </a:ext>
            </a:extLst>
          </p:cNvPr>
          <p:cNvCxnSpPr>
            <a:cxnSpLocks/>
          </p:cNvCxnSpPr>
          <p:nvPr/>
        </p:nvCxnSpPr>
        <p:spPr>
          <a:xfrm>
            <a:off x="9136457" y="2798600"/>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73BD4F7-B550-47FA-8912-2C04737F6A0D}"/>
              </a:ext>
            </a:extLst>
          </p:cNvPr>
          <p:cNvSpPr/>
          <p:nvPr/>
        </p:nvSpPr>
        <p:spPr>
          <a:xfrm>
            <a:off x="3787507" y="1813331"/>
            <a:ext cx="5308619" cy="187237"/>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69E887EC-2A27-4E76-B8D6-B06ADAFE7948}"/>
              </a:ext>
            </a:extLst>
          </p:cNvPr>
          <p:cNvSpPr/>
          <p:nvPr/>
        </p:nvSpPr>
        <p:spPr>
          <a:xfrm>
            <a:off x="4577079" y="1918656"/>
            <a:ext cx="3788999"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433CBDD0-F965-4D2C-A78B-8D8173704EF9}"/>
              </a:ext>
            </a:extLst>
          </p:cNvPr>
          <p:cNvSpPr/>
          <p:nvPr/>
        </p:nvSpPr>
        <p:spPr>
          <a:xfrm>
            <a:off x="7826956" y="3005597"/>
            <a:ext cx="2407095" cy="22829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B150A0C1-196A-419C-B476-A3DF43368CA2}"/>
              </a:ext>
            </a:extLst>
          </p:cNvPr>
          <p:cNvSpPr/>
          <p:nvPr/>
        </p:nvSpPr>
        <p:spPr>
          <a:xfrm>
            <a:off x="8279926" y="3175979"/>
            <a:ext cx="1681984"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52" name="Straight Connector 51">
            <a:extLst>
              <a:ext uri="{FF2B5EF4-FFF2-40B4-BE49-F238E27FC236}">
                <a16:creationId xmlns:a16="http://schemas.microsoft.com/office/drawing/2014/main" id="{1D2E46A9-9444-475E-AAE5-B1D422286578}"/>
              </a:ext>
            </a:extLst>
          </p:cNvPr>
          <p:cNvCxnSpPr>
            <a:cxnSpLocks/>
            <a:endCxn id="53" idx="0"/>
          </p:cNvCxnSpPr>
          <p:nvPr/>
        </p:nvCxnSpPr>
        <p:spPr>
          <a:xfrm>
            <a:off x="3840791" y="2806789"/>
            <a:ext cx="0" cy="18632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D98DC347-4EA1-4CFA-859F-05207AC90926}"/>
              </a:ext>
            </a:extLst>
          </p:cNvPr>
          <p:cNvSpPr/>
          <p:nvPr/>
        </p:nvSpPr>
        <p:spPr>
          <a:xfrm>
            <a:off x="3311906" y="3161968"/>
            <a:ext cx="1681984"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55" name="Straight Connector 54">
            <a:extLst>
              <a:ext uri="{FF2B5EF4-FFF2-40B4-BE49-F238E27FC236}">
                <a16:creationId xmlns:a16="http://schemas.microsoft.com/office/drawing/2014/main" id="{B44389A6-1FAC-411B-B760-FCBD8FA253CF}"/>
              </a:ext>
            </a:extLst>
          </p:cNvPr>
          <p:cNvCxnSpPr>
            <a:cxnSpLocks/>
          </p:cNvCxnSpPr>
          <p:nvPr/>
        </p:nvCxnSpPr>
        <p:spPr>
          <a:xfrm>
            <a:off x="2655736" y="4048293"/>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C5E5C093-4582-4311-884D-51581757355B}"/>
              </a:ext>
            </a:extLst>
          </p:cNvPr>
          <p:cNvSpPr/>
          <p:nvPr/>
        </p:nvSpPr>
        <p:spPr>
          <a:xfrm>
            <a:off x="2271947" y="4259346"/>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3FAB822A-6FEA-45EE-AB76-7693EBFA89B8}"/>
              </a:ext>
            </a:extLst>
          </p:cNvPr>
          <p:cNvSpPr/>
          <p:nvPr/>
        </p:nvSpPr>
        <p:spPr>
          <a:xfrm>
            <a:off x="2254046" y="4376043"/>
            <a:ext cx="871540" cy="157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59" name="Straight Connector 58">
            <a:extLst>
              <a:ext uri="{FF2B5EF4-FFF2-40B4-BE49-F238E27FC236}">
                <a16:creationId xmlns:a16="http://schemas.microsoft.com/office/drawing/2014/main" id="{1CF91166-4D7A-47F1-80D5-5D80D1B32FD3}"/>
              </a:ext>
            </a:extLst>
          </p:cNvPr>
          <p:cNvCxnSpPr>
            <a:cxnSpLocks/>
          </p:cNvCxnSpPr>
          <p:nvPr/>
        </p:nvCxnSpPr>
        <p:spPr>
          <a:xfrm>
            <a:off x="5059073" y="4015932"/>
            <a:ext cx="0" cy="271818"/>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DB36E9F1-D9D5-41B7-823F-216EC2CF7D38}"/>
              </a:ext>
            </a:extLst>
          </p:cNvPr>
          <p:cNvSpPr/>
          <p:nvPr/>
        </p:nvSpPr>
        <p:spPr>
          <a:xfrm>
            <a:off x="4613064" y="4287750"/>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6C629C6E-0F24-4FCB-A51C-792A0FD72D00}"/>
              </a:ext>
            </a:extLst>
          </p:cNvPr>
          <p:cNvSpPr/>
          <p:nvPr/>
        </p:nvSpPr>
        <p:spPr>
          <a:xfrm>
            <a:off x="5030806" y="4427414"/>
            <a:ext cx="939019" cy="188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62" name="Straight Connector 61">
            <a:extLst>
              <a:ext uri="{FF2B5EF4-FFF2-40B4-BE49-F238E27FC236}">
                <a16:creationId xmlns:a16="http://schemas.microsoft.com/office/drawing/2014/main" id="{09F9AD05-33C3-475D-A4A8-4F03F105683B}"/>
              </a:ext>
            </a:extLst>
          </p:cNvPr>
          <p:cNvCxnSpPr>
            <a:cxnSpLocks/>
          </p:cNvCxnSpPr>
          <p:nvPr/>
        </p:nvCxnSpPr>
        <p:spPr>
          <a:xfrm>
            <a:off x="7917069" y="405579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2C8D191C-7430-4A4A-BE4D-5F3B0503E702}"/>
              </a:ext>
            </a:extLst>
          </p:cNvPr>
          <p:cNvSpPr/>
          <p:nvPr/>
        </p:nvSpPr>
        <p:spPr>
          <a:xfrm>
            <a:off x="7484992" y="4256332"/>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B074A1D1-C618-4EB3-8AB4-36A3F9717129}"/>
              </a:ext>
            </a:extLst>
          </p:cNvPr>
          <p:cNvSpPr/>
          <p:nvPr/>
        </p:nvSpPr>
        <p:spPr>
          <a:xfrm>
            <a:off x="7979827" y="4398188"/>
            <a:ext cx="931889" cy="10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67" name="Straight Connector 66">
            <a:extLst>
              <a:ext uri="{FF2B5EF4-FFF2-40B4-BE49-F238E27FC236}">
                <a16:creationId xmlns:a16="http://schemas.microsoft.com/office/drawing/2014/main" id="{A3A16A6B-F434-4D6A-93DB-FF8E1F68B1D3}"/>
              </a:ext>
            </a:extLst>
          </p:cNvPr>
          <p:cNvCxnSpPr>
            <a:cxnSpLocks/>
          </p:cNvCxnSpPr>
          <p:nvPr/>
        </p:nvCxnSpPr>
        <p:spPr>
          <a:xfrm>
            <a:off x="10237526" y="4034969"/>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DFDDBC56-E7AA-4D41-A8AF-00CBF11D4F0D}"/>
              </a:ext>
            </a:extLst>
          </p:cNvPr>
          <p:cNvSpPr/>
          <p:nvPr/>
        </p:nvSpPr>
        <p:spPr>
          <a:xfrm>
            <a:off x="9811969" y="4253400"/>
            <a:ext cx="1279751" cy="165699"/>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F0B8EA47-A6DF-46DE-ABE1-9F9627682696}"/>
              </a:ext>
            </a:extLst>
          </p:cNvPr>
          <p:cNvSpPr/>
          <p:nvPr/>
        </p:nvSpPr>
        <p:spPr>
          <a:xfrm>
            <a:off x="9877513" y="4390911"/>
            <a:ext cx="871540"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77943FA1-8095-44D8-A40A-CE9D251E8DF0}"/>
              </a:ext>
            </a:extLst>
          </p:cNvPr>
          <p:cNvSpPr txBox="1"/>
          <p:nvPr/>
        </p:nvSpPr>
        <p:spPr>
          <a:xfrm>
            <a:off x="1764745" y="5397799"/>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a:t>
            </a:r>
          </a:p>
        </p:txBody>
      </p:sp>
      <p:cxnSp>
        <p:nvCxnSpPr>
          <p:cNvPr id="71" name="Straight Connector 70">
            <a:extLst>
              <a:ext uri="{FF2B5EF4-FFF2-40B4-BE49-F238E27FC236}">
                <a16:creationId xmlns:a16="http://schemas.microsoft.com/office/drawing/2014/main" id="{844019FC-D230-4425-9BE6-B360B5B2496E}"/>
              </a:ext>
            </a:extLst>
          </p:cNvPr>
          <p:cNvCxnSpPr>
            <a:cxnSpLocks/>
          </p:cNvCxnSpPr>
          <p:nvPr/>
        </p:nvCxnSpPr>
        <p:spPr>
          <a:xfrm>
            <a:off x="1977489" y="518404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996D8D51-F617-4521-8A0F-8AEA357A865F}"/>
              </a:ext>
            </a:extLst>
          </p:cNvPr>
          <p:cNvSpPr txBox="1"/>
          <p:nvPr/>
        </p:nvSpPr>
        <p:spPr>
          <a:xfrm>
            <a:off x="3141446" y="5397799"/>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a:t>
            </a:r>
          </a:p>
        </p:txBody>
      </p:sp>
      <p:cxnSp>
        <p:nvCxnSpPr>
          <p:cNvPr id="73" name="Straight Connector 72">
            <a:extLst>
              <a:ext uri="{FF2B5EF4-FFF2-40B4-BE49-F238E27FC236}">
                <a16:creationId xmlns:a16="http://schemas.microsoft.com/office/drawing/2014/main" id="{089364B8-9DF6-40A9-81F9-3B8CB25065E8}"/>
              </a:ext>
            </a:extLst>
          </p:cNvPr>
          <p:cNvCxnSpPr>
            <a:cxnSpLocks/>
          </p:cNvCxnSpPr>
          <p:nvPr/>
        </p:nvCxnSpPr>
        <p:spPr>
          <a:xfrm>
            <a:off x="3352763" y="518404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196DFE7D-2DBB-4B22-9B7B-EA4636996485}"/>
              </a:ext>
            </a:extLst>
          </p:cNvPr>
          <p:cNvSpPr txBox="1"/>
          <p:nvPr/>
        </p:nvSpPr>
        <p:spPr>
          <a:xfrm>
            <a:off x="4354423" y="5413809"/>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t>
            </a:r>
          </a:p>
        </p:txBody>
      </p:sp>
      <p:cxnSp>
        <p:nvCxnSpPr>
          <p:cNvPr id="75" name="Straight Connector 74">
            <a:extLst>
              <a:ext uri="{FF2B5EF4-FFF2-40B4-BE49-F238E27FC236}">
                <a16:creationId xmlns:a16="http://schemas.microsoft.com/office/drawing/2014/main" id="{2F424F30-7960-44FA-83B8-07420E5DB080}"/>
              </a:ext>
            </a:extLst>
          </p:cNvPr>
          <p:cNvCxnSpPr>
            <a:cxnSpLocks/>
          </p:cNvCxnSpPr>
          <p:nvPr/>
        </p:nvCxnSpPr>
        <p:spPr>
          <a:xfrm>
            <a:off x="4533391" y="518971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380104B0-6F96-4FCD-AC1B-9C116D6FE9CE}"/>
              </a:ext>
            </a:extLst>
          </p:cNvPr>
          <p:cNvSpPr txBox="1"/>
          <p:nvPr/>
        </p:nvSpPr>
        <p:spPr>
          <a:xfrm>
            <a:off x="5531899" y="5402284"/>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t>
            </a:r>
          </a:p>
        </p:txBody>
      </p:sp>
      <p:cxnSp>
        <p:nvCxnSpPr>
          <p:cNvPr id="77" name="Straight Connector 76">
            <a:extLst>
              <a:ext uri="{FF2B5EF4-FFF2-40B4-BE49-F238E27FC236}">
                <a16:creationId xmlns:a16="http://schemas.microsoft.com/office/drawing/2014/main" id="{5338C008-55C5-483B-8557-C6629FD90E5B}"/>
              </a:ext>
            </a:extLst>
          </p:cNvPr>
          <p:cNvCxnSpPr>
            <a:cxnSpLocks/>
          </p:cNvCxnSpPr>
          <p:nvPr/>
        </p:nvCxnSpPr>
        <p:spPr>
          <a:xfrm>
            <a:off x="5743795" y="519480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21FBA680-8BD2-4EBF-9F97-FBA44416FBE6}"/>
              </a:ext>
            </a:extLst>
          </p:cNvPr>
          <p:cNvSpPr txBox="1"/>
          <p:nvPr/>
        </p:nvSpPr>
        <p:spPr>
          <a:xfrm>
            <a:off x="7097639" y="5402284"/>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p>
        </p:txBody>
      </p:sp>
      <p:cxnSp>
        <p:nvCxnSpPr>
          <p:cNvPr id="79" name="Straight Connector 78">
            <a:extLst>
              <a:ext uri="{FF2B5EF4-FFF2-40B4-BE49-F238E27FC236}">
                <a16:creationId xmlns:a16="http://schemas.microsoft.com/office/drawing/2014/main" id="{1A1F028D-4411-443C-8742-287A2D13C7E1}"/>
              </a:ext>
            </a:extLst>
          </p:cNvPr>
          <p:cNvCxnSpPr>
            <a:cxnSpLocks/>
          </p:cNvCxnSpPr>
          <p:nvPr/>
        </p:nvCxnSpPr>
        <p:spPr>
          <a:xfrm>
            <a:off x="7309383" y="519480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2D9092B3-BCB3-499F-A0F0-DE2F97737DC6}"/>
              </a:ext>
            </a:extLst>
          </p:cNvPr>
          <p:cNvSpPr txBox="1"/>
          <p:nvPr/>
        </p:nvSpPr>
        <p:spPr>
          <a:xfrm>
            <a:off x="8570455" y="5412132"/>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t>
            </a:r>
          </a:p>
        </p:txBody>
      </p:sp>
      <p:cxnSp>
        <p:nvCxnSpPr>
          <p:cNvPr id="81" name="Straight Connector 80">
            <a:extLst>
              <a:ext uri="{FF2B5EF4-FFF2-40B4-BE49-F238E27FC236}">
                <a16:creationId xmlns:a16="http://schemas.microsoft.com/office/drawing/2014/main" id="{3B166EBE-383C-426F-8AEF-53D28B367375}"/>
              </a:ext>
            </a:extLst>
          </p:cNvPr>
          <p:cNvCxnSpPr>
            <a:cxnSpLocks/>
          </p:cNvCxnSpPr>
          <p:nvPr/>
        </p:nvCxnSpPr>
        <p:spPr>
          <a:xfrm>
            <a:off x="8781772" y="5196200"/>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C7DDD427-A4C0-4FA7-8E74-E8589E3483F8}"/>
              </a:ext>
            </a:extLst>
          </p:cNvPr>
          <p:cNvSpPr txBox="1"/>
          <p:nvPr/>
        </p:nvSpPr>
        <p:spPr>
          <a:xfrm>
            <a:off x="9816760" y="5397351"/>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a:t>
            </a:r>
          </a:p>
        </p:txBody>
      </p:sp>
      <p:cxnSp>
        <p:nvCxnSpPr>
          <p:cNvPr id="83" name="Straight Connector 82">
            <a:extLst>
              <a:ext uri="{FF2B5EF4-FFF2-40B4-BE49-F238E27FC236}">
                <a16:creationId xmlns:a16="http://schemas.microsoft.com/office/drawing/2014/main" id="{F0011F32-1A8D-442B-B56A-A12598371C08}"/>
              </a:ext>
            </a:extLst>
          </p:cNvPr>
          <p:cNvCxnSpPr>
            <a:cxnSpLocks/>
          </p:cNvCxnSpPr>
          <p:nvPr/>
        </p:nvCxnSpPr>
        <p:spPr>
          <a:xfrm>
            <a:off x="10028077" y="5195666"/>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70D6498B-3CE1-4B4C-9FCC-B07CBAC56DB3}"/>
              </a:ext>
            </a:extLst>
          </p:cNvPr>
          <p:cNvSpPr txBox="1"/>
          <p:nvPr/>
        </p:nvSpPr>
        <p:spPr>
          <a:xfrm>
            <a:off x="11097068" y="5389386"/>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a:t>
            </a:r>
          </a:p>
        </p:txBody>
      </p:sp>
      <p:cxnSp>
        <p:nvCxnSpPr>
          <p:cNvPr id="85" name="Straight Connector 84">
            <a:extLst>
              <a:ext uri="{FF2B5EF4-FFF2-40B4-BE49-F238E27FC236}">
                <a16:creationId xmlns:a16="http://schemas.microsoft.com/office/drawing/2014/main" id="{8E0782F4-5F3B-4D02-ACB7-D95246F39A88}"/>
              </a:ext>
            </a:extLst>
          </p:cNvPr>
          <p:cNvCxnSpPr>
            <a:cxnSpLocks/>
          </p:cNvCxnSpPr>
          <p:nvPr/>
        </p:nvCxnSpPr>
        <p:spPr>
          <a:xfrm>
            <a:off x="11305983" y="518404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56932E7F-26B0-447B-AE25-1F09484053F3}"/>
              </a:ext>
            </a:extLst>
          </p:cNvPr>
          <p:cNvSpPr txBox="1"/>
          <p:nvPr/>
        </p:nvSpPr>
        <p:spPr>
          <a:xfrm>
            <a:off x="3966105" y="4398742"/>
            <a:ext cx="1123884"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hieß</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9" name="TextBox 88">
            <a:extLst>
              <a:ext uri="{FF2B5EF4-FFF2-40B4-BE49-F238E27FC236}">
                <a16:creationId xmlns:a16="http://schemas.microsoft.com/office/drawing/2014/main" id="{508D5A64-E27E-48ED-BCED-79BB2926E3A4}"/>
              </a:ext>
            </a:extLst>
          </p:cNvPr>
          <p:cNvSpPr txBox="1"/>
          <p:nvPr/>
        </p:nvSpPr>
        <p:spPr>
          <a:xfrm>
            <a:off x="4258410" y="3196597"/>
            <a:ext cx="1581065"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Weise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02" name="Group 101">
            <a:extLst>
              <a:ext uri="{FF2B5EF4-FFF2-40B4-BE49-F238E27FC236}">
                <a16:creationId xmlns:a16="http://schemas.microsoft.com/office/drawing/2014/main" id="{7A5F1E0E-1347-8F47-A966-1568A5F17C7C}"/>
              </a:ext>
            </a:extLst>
          </p:cNvPr>
          <p:cNvGrpSpPr/>
          <p:nvPr/>
        </p:nvGrpSpPr>
        <p:grpSpPr>
          <a:xfrm>
            <a:off x="8317685" y="1982036"/>
            <a:ext cx="1556882" cy="830997"/>
            <a:chOff x="9350500" y="1452873"/>
            <a:chExt cx="1556882" cy="830997"/>
          </a:xfrm>
        </p:grpSpPr>
        <p:sp>
          <p:nvSpPr>
            <p:cNvPr id="93" name="TextBox 92">
              <a:extLst>
                <a:ext uri="{FF2B5EF4-FFF2-40B4-BE49-F238E27FC236}">
                  <a16:creationId xmlns:a16="http://schemas.microsoft.com/office/drawing/2014/main" id="{D5AC6C53-97D1-47CD-AE93-88CD0D01272C}"/>
                </a:ext>
              </a:extLst>
            </p:cNvPr>
            <p:cNvSpPr txBox="1"/>
            <p:nvPr/>
          </p:nvSpPr>
          <p:spPr>
            <a:xfrm>
              <a:off x="9350500" y="1452873"/>
              <a:ext cx="1556882"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Beine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 name="Picture 3" descr="A picture containing building&#10;&#10;Description automatically generated">
              <a:extLst>
                <a:ext uri="{FF2B5EF4-FFF2-40B4-BE49-F238E27FC236}">
                  <a16:creationId xmlns:a16="http://schemas.microsoft.com/office/drawing/2014/main" id="{F89AEF97-3F57-A341-B2E5-BD028FFF5B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282916" y="1547552"/>
              <a:ext cx="577960" cy="707255"/>
            </a:xfrm>
            <a:prstGeom prst="rect">
              <a:avLst/>
            </a:prstGeom>
          </p:spPr>
        </p:pic>
      </p:grpSp>
      <p:sp>
        <p:nvSpPr>
          <p:cNvPr id="8" name="TextBox 7">
            <a:extLst>
              <a:ext uri="{FF2B5EF4-FFF2-40B4-BE49-F238E27FC236}">
                <a16:creationId xmlns:a16="http://schemas.microsoft.com/office/drawing/2014/main" id="{D445295C-CAE0-244D-984D-070D69DD1028}"/>
              </a:ext>
            </a:extLst>
          </p:cNvPr>
          <p:cNvSpPr txBox="1"/>
          <p:nvPr/>
        </p:nvSpPr>
        <p:spPr>
          <a:xfrm>
            <a:off x="1080863" y="4597869"/>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03" name="Group 102">
            <a:extLst>
              <a:ext uri="{FF2B5EF4-FFF2-40B4-BE49-F238E27FC236}">
                <a16:creationId xmlns:a16="http://schemas.microsoft.com/office/drawing/2014/main" id="{14910D21-961C-F54A-AF42-C19B745BA1D1}"/>
              </a:ext>
            </a:extLst>
          </p:cNvPr>
          <p:cNvGrpSpPr/>
          <p:nvPr/>
        </p:nvGrpSpPr>
        <p:grpSpPr>
          <a:xfrm>
            <a:off x="3109689" y="1987887"/>
            <a:ext cx="1556882" cy="830997"/>
            <a:chOff x="4303330" y="1467125"/>
            <a:chExt cx="1556882" cy="830997"/>
          </a:xfrm>
        </p:grpSpPr>
        <p:sp>
          <p:nvSpPr>
            <p:cNvPr id="91" name="TextBox 90">
              <a:extLst>
                <a:ext uri="{FF2B5EF4-FFF2-40B4-BE49-F238E27FC236}">
                  <a16:creationId xmlns:a16="http://schemas.microsoft.com/office/drawing/2014/main" id="{DCDE8BA9-FB7A-46AC-8B35-E8F922C8F187}"/>
                </a:ext>
              </a:extLst>
            </p:cNvPr>
            <p:cNvSpPr txBox="1"/>
            <p:nvPr/>
          </p:nvSpPr>
          <p:spPr>
            <a:xfrm>
              <a:off x="4303330" y="1467125"/>
              <a:ext cx="1556882"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Picture 6" descr="A picture containing drawing&#10;&#10;Description automatically generated">
              <a:extLst>
                <a:ext uri="{FF2B5EF4-FFF2-40B4-BE49-F238E27FC236}">
                  <a16:creationId xmlns:a16="http://schemas.microsoft.com/office/drawing/2014/main" id="{22B1DA79-AAB4-8F47-9D5A-FCF6D33F3C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10414" y="1684066"/>
              <a:ext cx="572878" cy="599088"/>
            </a:xfrm>
            <a:prstGeom prst="rect">
              <a:avLst/>
            </a:prstGeom>
          </p:spPr>
        </p:pic>
      </p:grpSp>
      <p:grpSp>
        <p:nvGrpSpPr>
          <p:cNvPr id="98" name="Group 97">
            <a:extLst>
              <a:ext uri="{FF2B5EF4-FFF2-40B4-BE49-F238E27FC236}">
                <a16:creationId xmlns:a16="http://schemas.microsoft.com/office/drawing/2014/main" id="{DB968F3A-A75D-0842-A252-87D3E1B0E6C1}"/>
              </a:ext>
            </a:extLst>
          </p:cNvPr>
          <p:cNvGrpSpPr/>
          <p:nvPr/>
        </p:nvGrpSpPr>
        <p:grpSpPr>
          <a:xfrm>
            <a:off x="1878230" y="3196597"/>
            <a:ext cx="1581065" cy="830997"/>
            <a:chOff x="2731671" y="2748519"/>
            <a:chExt cx="1581065" cy="830997"/>
          </a:xfrm>
        </p:grpSpPr>
        <p:sp>
          <p:nvSpPr>
            <p:cNvPr id="90" name="TextBox 89">
              <a:extLst>
                <a:ext uri="{FF2B5EF4-FFF2-40B4-BE49-F238E27FC236}">
                  <a16:creationId xmlns:a16="http://schemas.microsoft.com/office/drawing/2014/main" id="{F122644A-4BAD-4032-8BB9-468787B77128}"/>
                </a:ext>
              </a:extLst>
            </p:cNvPr>
            <p:cNvSpPr txBox="1"/>
            <p:nvPr/>
          </p:nvSpPr>
          <p:spPr>
            <a:xfrm>
              <a:off x="2731671" y="2748519"/>
              <a:ext cx="1581065"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95B24E0C-8576-0F47-A040-40D42EAD957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31195" y="3082899"/>
              <a:ext cx="546933" cy="422164"/>
            </a:xfrm>
            <a:prstGeom prst="rect">
              <a:avLst/>
            </a:prstGeom>
          </p:spPr>
        </p:pic>
      </p:grpSp>
      <p:grpSp>
        <p:nvGrpSpPr>
          <p:cNvPr id="105" name="Group 104">
            <a:extLst>
              <a:ext uri="{FF2B5EF4-FFF2-40B4-BE49-F238E27FC236}">
                <a16:creationId xmlns:a16="http://schemas.microsoft.com/office/drawing/2014/main" id="{7A1E9B21-FD60-5348-AFC7-50613F54025F}"/>
              </a:ext>
            </a:extLst>
          </p:cNvPr>
          <p:cNvGrpSpPr/>
          <p:nvPr/>
        </p:nvGrpSpPr>
        <p:grpSpPr>
          <a:xfrm>
            <a:off x="9432997" y="3198954"/>
            <a:ext cx="1556882" cy="830997"/>
            <a:chOff x="10477872" y="2688193"/>
            <a:chExt cx="1556882" cy="830997"/>
          </a:xfrm>
        </p:grpSpPr>
        <p:sp>
          <p:nvSpPr>
            <p:cNvPr id="109" name="TextBox 108">
              <a:extLst>
                <a:ext uri="{FF2B5EF4-FFF2-40B4-BE49-F238E27FC236}">
                  <a16:creationId xmlns:a16="http://schemas.microsoft.com/office/drawing/2014/main" id="{58AA835D-5440-400C-9D34-FE4F8235FDF7}"/>
                </a:ext>
              </a:extLst>
            </p:cNvPr>
            <p:cNvSpPr txBox="1"/>
            <p:nvPr/>
          </p:nvSpPr>
          <p:spPr>
            <a:xfrm>
              <a:off x="10477872" y="2688193"/>
              <a:ext cx="1556882"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6" name="Group 15">
              <a:extLst>
                <a:ext uri="{FF2B5EF4-FFF2-40B4-BE49-F238E27FC236}">
                  <a16:creationId xmlns:a16="http://schemas.microsoft.com/office/drawing/2014/main" id="{A4B1F504-6909-884E-AFE5-CA488BB5D08C}"/>
                </a:ext>
              </a:extLst>
            </p:cNvPr>
            <p:cNvGrpSpPr/>
            <p:nvPr/>
          </p:nvGrpSpPr>
          <p:grpSpPr>
            <a:xfrm>
              <a:off x="10841877" y="2786022"/>
              <a:ext cx="1082772" cy="678656"/>
              <a:chOff x="10841877" y="2786022"/>
              <a:chExt cx="1082772" cy="678656"/>
            </a:xfrm>
          </p:grpSpPr>
          <p:pic>
            <p:nvPicPr>
              <p:cNvPr id="13" name="Picture 12">
                <a:extLst>
                  <a:ext uri="{FF2B5EF4-FFF2-40B4-BE49-F238E27FC236}">
                    <a16:creationId xmlns:a16="http://schemas.microsoft.com/office/drawing/2014/main" id="{EC1010D8-4B88-314E-90CA-A4494C75D8A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41877" y="2935386"/>
                <a:ext cx="1026507" cy="529292"/>
              </a:xfrm>
              <a:prstGeom prst="rect">
                <a:avLst/>
              </a:prstGeom>
            </p:spPr>
          </p:pic>
          <p:pic>
            <p:nvPicPr>
              <p:cNvPr id="15" name="Graphic 14" descr="Marker">
                <a:extLst>
                  <a:ext uri="{FF2B5EF4-FFF2-40B4-BE49-F238E27FC236}">
                    <a16:creationId xmlns:a16="http://schemas.microsoft.com/office/drawing/2014/main" id="{FDB4B28A-ADD0-FD4C-9AB6-86BCDB3095D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50546" y="2786022"/>
                <a:ext cx="474103" cy="474103"/>
              </a:xfrm>
              <a:prstGeom prst="rect">
                <a:avLst/>
              </a:prstGeom>
            </p:spPr>
          </p:pic>
        </p:grpSp>
      </p:grpSp>
      <p:grpSp>
        <p:nvGrpSpPr>
          <p:cNvPr id="104" name="Group 103">
            <a:extLst>
              <a:ext uri="{FF2B5EF4-FFF2-40B4-BE49-F238E27FC236}">
                <a16:creationId xmlns:a16="http://schemas.microsoft.com/office/drawing/2014/main" id="{A4E0C11F-D176-3249-A508-FD6AEEE293A2}"/>
              </a:ext>
            </a:extLst>
          </p:cNvPr>
          <p:cNvGrpSpPr/>
          <p:nvPr/>
        </p:nvGrpSpPr>
        <p:grpSpPr>
          <a:xfrm>
            <a:off x="7136618" y="3212202"/>
            <a:ext cx="1556882" cy="830997"/>
            <a:chOff x="8018701" y="2720659"/>
            <a:chExt cx="1556882" cy="830997"/>
          </a:xfrm>
        </p:grpSpPr>
        <p:sp>
          <p:nvSpPr>
            <p:cNvPr id="143" name="TextBox 142">
              <a:extLst>
                <a:ext uri="{FF2B5EF4-FFF2-40B4-BE49-F238E27FC236}">
                  <a16:creationId xmlns:a16="http://schemas.microsoft.com/office/drawing/2014/main" id="{967A03F9-A950-4F39-A5B5-E7859EDF3874}"/>
                </a:ext>
              </a:extLst>
            </p:cNvPr>
            <p:cNvSpPr txBox="1"/>
            <p:nvPr/>
          </p:nvSpPr>
          <p:spPr>
            <a:xfrm>
              <a:off x="8018701" y="2720659"/>
              <a:ext cx="1556882"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1" name="Picture 20" descr="A picture containing glass, table, sitting, food&#10;&#10;Description automatically generated">
              <a:extLst>
                <a:ext uri="{FF2B5EF4-FFF2-40B4-BE49-F238E27FC236}">
                  <a16:creationId xmlns:a16="http://schemas.microsoft.com/office/drawing/2014/main" id="{856ABFE1-D5BF-2044-B8FD-DCFC403A1C1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71794" y="2882831"/>
              <a:ext cx="288010" cy="576019"/>
            </a:xfrm>
            <a:prstGeom prst="rect">
              <a:avLst/>
            </a:prstGeom>
          </p:spPr>
        </p:pic>
      </p:grpSp>
      <p:grpSp>
        <p:nvGrpSpPr>
          <p:cNvPr id="99" name="Group 98">
            <a:extLst>
              <a:ext uri="{FF2B5EF4-FFF2-40B4-BE49-F238E27FC236}">
                <a16:creationId xmlns:a16="http://schemas.microsoft.com/office/drawing/2014/main" id="{814035D3-B3B8-2C43-ACE6-64D807635B9E}"/>
              </a:ext>
            </a:extLst>
          </p:cNvPr>
          <p:cNvGrpSpPr/>
          <p:nvPr/>
        </p:nvGrpSpPr>
        <p:grpSpPr>
          <a:xfrm>
            <a:off x="1327590" y="4403085"/>
            <a:ext cx="1286258" cy="830997"/>
            <a:chOff x="2030413" y="3966561"/>
            <a:chExt cx="1286258" cy="830997"/>
          </a:xfrm>
        </p:grpSpPr>
        <p:sp>
          <p:nvSpPr>
            <p:cNvPr id="97" name="TextBox 96">
              <a:extLst>
                <a:ext uri="{FF2B5EF4-FFF2-40B4-BE49-F238E27FC236}">
                  <a16:creationId xmlns:a16="http://schemas.microsoft.com/office/drawing/2014/main" id="{2651357D-4746-4C78-A5D5-B875A6D6F409}"/>
                </a:ext>
              </a:extLst>
            </p:cNvPr>
            <p:cNvSpPr txBox="1"/>
            <p:nvPr/>
          </p:nvSpPr>
          <p:spPr>
            <a:xfrm>
              <a:off x="2030413" y="3966561"/>
              <a:ext cx="1286258"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Leib</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3" name="Picture 22" descr="A picture containing dress, player, shirt, baseball&#10;&#10;Description automatically generated">
              <a:extLst>
                <a:ext uri="{FF2B5EF4-FFF2-40B4-BE49-F238E27FC236}">
                  <a16:creationId xmlns:a16="http://schemas.microsoft.com/office/drawing/2014/main" id="{98BA321C-CBE6-3A44-9042-C07D3626B2A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05546" y="4002039"/>
              <a:ext cx="366817" cy="733634"/>
            </a:xfrm>
            <a:prstGeom prst="rect">
              <a:avLst/>
            </a:prstGeom>
          </p:spPr>
        </p:pic>
      </p:grpSp>
      <p:grpSp>
        <p:nvGrpSpPr>
          <p:cNvPr id="100" name="Group 99">
            <a:extLst>
              <a:ext uri="{FF2B5EF4-FFF2-40B4-BE49-F238E27FC236}">
                <a16:creationId xmlns:a16="http://schemas.microsoft.com/office/drawing/2014/main" id="{F4AB6568-7E70-6645-8B63-DFF5255F8CDC}"/>
              </a:ext>
            </a:extLst>
          </p:cNvPr>
          <p:cNvGrpSpPr/>
          <p:nvPr/>
        </p:nvGrpSpPr>
        <p:grpSpPr>
          <a:xfrm>
            <a:off x="2716403" y="4402016"/>
            <a:ext cx="1198337" cy="843168"/>
            <a:chOff x="3686314" y="3966561"/>
            <a:chExt cx="1198337" cy="843168"/>
          </a:xfrm>
        </p:grpSpPr>
        <p:sp>
          <p:nvSpPr>
            <p:cNvPr id="58" name="TextBox 57">
              <a:extLst>
                <a:ext uri="{FF2B5EF4-FFF2-40B4-BE49-F238E27FC236}">
                  <a16:creationId xmlns:a16="http://schemas.microsoft.com/office/drawing/2014/main" id="{0E8A07D4-A389-460E-9B30-A22FABCB0066}"/>
                </a:ext>
              </a:extLst>
            </p:cNvPr>
            <p:cNvSpPr txBox="1"/>
            <p:nvPr/>
          </p:nvSpPr>
          <p:spPr>
            <a:xfrm>
              <a:off x="3686314" y="3966561"/>
              <a:ext cx="1198337"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ieb</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5" name="Graphic 24" descr="Two Hearts">
              <a:extLst>
                <a:ext uri="{FF2B5EF4-FFF2-40B4-BE49-F238E27FC236}">
                  <a16:creationId xmlns:a16="http://schemas.microsoft.com/office/drawing/2014/main" id="{E514A101-C135-5248-ABB3-901A8528CA1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91804" y="4244115"/>
              <a:ext cx="565614" cy="565614"/>
            </a:xfrm>
            <a:prstGeom prst="rect">
              <a:avLst/>
            </a:prstGeom>
          </p:spPr>
        </p:pic>
      </p:grpSp>
      <p:grpSp>
        <p:nvGrpSpPr>
          <p:cNvPr id="101" name="Group 100">
            <a:extLst>
              <a:ext uri="{FF2B5EF4-FFF2-40B4-BE49-F238E27FC236}">
                <a16:creationId xmlns:a16="http://schemas.microsoft.com/office/drawing/2014/main" id="{C79D779C-D8E9-9C43-9CEE-87584974E812}"/>
              </a:ext>
            </a:extLst>
          </p:cNvPr>
          <p:cNvGrpSpPr/>
          <p:nvPr/>
        </p:nvGrpSpPr>
        <p:grpSpPr>
          <a:xfrm>
            <a:off x="5154834" y="4400077"/>
            <a:ext cx="1167565" cy="866510"/>
            <a:chOff x="6484731" y="3981173"/>
            <a:chExt cx="1167565" cy="866510"/>
          </a:xfrm>
        </p:grpSpPr>
        <p:sp>
          <p:nvSpPr>
            <p:cNvPr id="86" name="TextBox 85">
              <a:extLst>
                <a:ext uri="{FF2B5EF4-FFF2-40B4-BE49-F238E27FC236}">
                  <a16:creationId xmlns:a16="http://schemas.microsoft.com/office/drawing/2014/main" id="{482E46AA-AF35-44AB-B154-EBE2DC63477F}"/>
                </a:ext>
              </a:extLst>
            </p:cNvPr>
            <p:cNvSpPr txBox="1"/>
            <p:nvPr/>
          </p:nvSpPr>
          <p:spPr>
            <a:xfrm>
              <a:off x="6484731" y="3981173"/>
              <a:ext cx="1167565"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7" name="Picture 26" descr="A picture containing bottle, drawing&#10;&#10;Description automatically generated">
              <a:extLst>
                <a:ext uri="{FF2B5EF4-FFF2-40B4-BE49-F238E27FC236}">
                  <a16:creationId xmlns:a16="http://schemas.microsoft.com/office/drawing/2014/main" id="{FA2B16B2-705D-0F43-B281-09F4DBFCA41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83152" y="4055682"/>
              <a:ext cx="396001" cy="792001"/>
            </a:xfrm>
            <a:prstGeom prst="rect">
              <a:avLst/>
            </a:prstGeom>
          </p:spPr>
        </p:pic>
      </p:grpSp>
      <p:grpSp>
        <p:nvGrpSpPr>
          <p:cNvPr id="112" name="Group 111">
            <a:extLst>
              <a:ext uri="{FF2B5EF4-FFF2-40B4-BE49-F238E27FC236}">
                <a16:creationId xmlns:a16="http://schemas.microsoft.com/office/drawing/2014/main" id="{836BFA7D-AFB3-2A42-A847-37FD2B76C23A}"/>
              </a:ext>
            </a:extLst>
          </p:cNvPr>
          <p:cNvGrpSpPr/>
          <p:nvPr/>
        </p:nvGrpSpPr>
        <p:grpSpPr>
          <a:xfrm>
            <a:off x="8039681" y="4388143"/>
            <a:ext cx="1260728" cy="830997"/>
            <a:chOff x="8039681" y="4208428"/>
            <a:chExt cx="1260728" cy="830997"/>
          </a:xfrm>
        </p:grpSpPr>
        <p:sp>
          <p:nvSpPr>
            <p:cNvPr id="65" name="TextBox 64">
              <a:extLst>
                <a:ext uri="{FF2B5EF4-FFF2-40B4-BE49-F238E27FC236}">
                  <a16:creationId xmlns:a16="http://schemas.microsoft.com/office/drawing/2014/main" id="{AE39E2B9-57B0-4EC6-9EED-474A6A15A975}"/>
                </a:ext>
              </a:extLst>
            </p:cNvPr>
            <p:cNvSpPr txBox="1"/>
            <p:nvPr/>
          </p:nvSpPr>
          <p:spPr>
            <a:xfrm>
              <a:off x="8039681" y="4208428"/>
              <a:ext cx="1260728"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schien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9" name="Picture 28" descr="A picture containing computer, drawing&#10;&#10;Description automatically generated">
              <a:extLst>
                <a:ext uri="{FF2B5EF4-FFF2-40B4-BE49-F238E27FC236}">
                  <a16:creationId xmlns:a16="http://schemas.microsoft.com/office/drawing/2014/main" id="{7B26FF7C-743C-F54E-BD75-55A41B5893C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682757" y="4615724"/>
              <a:ext cx="548144" cy="411108"/>
            </a:xfrm>
            <a:prstGeom prst="rect">
              <a:avLst/>
            </a:prstGeom>
          </p:spPr>
        </p:pic>
      </p:grpSp>
      <p:grpSp>
        <p:nvGrpSpPr>
          <p:cNvPr id="106" name="Group 105">
            <a:extLst>
              <a:ext uri="{FF2B5EF4-FFF2-40B4-BE49-F238E27FC236}">
                <a16:creationId xmlns:a16="http://schemas.microsoft.com/office/drawing/2014/main" id="{14289C3E-5742-BA48-9A97-4FC18DE6B44B}"/>
              </a:ext>
            </a:extLst>
          </p:cNvPr>
          <p:cNvGrpSpPr/>
          <p:nvPr/>
        </p:nvGrpSpPr>
        <p:grpSpPr>
          <a:xfrm>
            <a:off x="6670779" y="4398188"/>
            <a:ext cx="1260729" cy="830997"/>
            <a:chOff x="7715728" y="3981173"/>
            <a:chExt cx="1260729" cy="830997"/>
          </a:xfrm>
        </p:grpSpPr>
        <p:sp>
          <p:nvSpPr>
            <p:cNvPr id="66" name="TextBox 65">
              <a:extLst>
                <a:ext uri="{FF2B5EF4-FFF2-40B4-BE49-F238E27FC236}">
                  <a16:creationId xmlns:a16="http://schemas.microsoft.com/office/drawing/2014/main" id="{5BAB82F7-D4B9-48DF-A78C-B5A85ADED6B7}"/>
                </a:ext>
              </a:extLst>
            </p:cNvPr>
            <p:cNvSpPr txBox="1"/>
            <p:nvPr/>
          </p:nvSpPr>
          <p:spPr>
            <a:xfrm>
              <a:off x="7715728" y="3981173"/>
              <a:ext cx="1260729"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Schein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1" name="Picture 30" descr="A picture containing sitting, holding, reading, looking&#10;&#10;Description automatically generated">
              <a:extLst>
                <a:ext uri="{FF2B5EF4-FFF2-40B4-BE49-F238E27FC236}">
                  <a16:creationId xmlns:a16="http://schemas.microsoft.com/office/drawing/2014/main" id="{FFD600E4-C4DD-5546-A4A5-239050E59C8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913236" y="4404970"/>
              <a:ext cx="722503" cy="361252"/>
            </a:xfrm>
            <a:prstGeom prst="rect">
              <a:avLst/>
            </a:prstGeom>
          </p:spPr>
        </p:pic>
      </p:grpSp>
      <p:sp>
        <p:nvSpPr>
          <p:cNvPr id="88" name="TextBox 87">
            <a:extLst>
              <a:ext uri="{FF2B5EF4-FFF2-40B4-BE49-F238E27FC236}">
                <a16:creationId xmlns:a16="http://schemas.microsoft.com/office/drawing/2014/main" id="{E7D6AD9B-ED12-4377-9724-B4FC685E865D}"/>
              </a:ext>
            </a:extLst>
          </p:cNvPr>
          <p:cNvSpPr txBox="1"/>
          <p:nvPr/>
        </p:nvSpPr>
        <p:spPr>
          <a:xfrm>
            <a:off x="10661686" y="4369293"/>
            <a:ext cx="1154525"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rief</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9" name="Picture 38" descr="A close up of a logo&#10;&#10;Description automatically generated">
            <a:extLst>
              <a:ext uri="{FF2B5EF4-FFF2-40B4-BE49-F238E27FC236}">
                <a16:creationId xmlns:a16="http://schemas.microsoft.com/office/drawing/2014/main" id="{017B3364-6459-E145-AEB8-F48C1E4F5E2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1198212" y="4688543"/>
            <a:ext cx="615691" cy="481677"/>
          </a:xfrm>
          <a:prstGeom prst="rect">
            <a:avLst/>
          </a:prstGeom>
        </p:spPr>
      </p:pic>
      <p:grpSp>
        <p:nvGrpSpPr>
          <p:cNvPr id="116" name="Group 115">
            <a:extLst>
              <a:ext uri="{FF2B5EF4-FFF2-40B4-BE49-F238E27FC236}">
                <a16:creationId xmlns:a16="http://schemas.microsoft.com/office/drawing/2014/main" id="{D784E900-D8E3-2844-8AFE-077B0C580B49}"/>
              </a:ext>
            </a:extLst>
          </p:cNvPr>
          <p:cNvGrpSpPr/>
          <p:nvPr/>
        </p:nvGrpSpPr>
        <p:grpSpPr>
          <a:xfrm>
            <a:off x="9416305" y="4375821"/>
            <a:ext cx="1091211" cy="830997"/>
            <a:chOff x="9416305" y="4196106"/>
            <a:chExt cx="1091211" cy="830997"/>
          </a:xfrm>
        </p:grpSpPr>
        <p:sp>
          <p:nvSpPr>
            <p:cNvPr id="107" name="TextBox 106">
              <a:hlinkClick r:id="" action="ppaction://noaction">
                <a:snd r:embed="rId25" name="5. serveuse.wav"/>
              </a:hlinkClick>
              <a:extLst>
                <a:ext uri="{FF2B5EF4-FFF2-40B4-BE49-F238E27FC236}">
                  <a16:creationId xmlns:a16="http://schemas.microsoft.com/office/drawing/2014/main" id="{6478306C-4A60-49BE-A276-7DC56B977531}"/>
                </a:ext>
              </a:extLst>
            </p:cNvPr>
            <p:cNvSpPr txBox="1"/>
            <p:nvPr/>
          </p:nvSpPr>
          <p:spPr>
            <a:xfrm>
              <a:off x="9416305" y="4196106"/>
              <a:ext cx="1091211"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reif</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4" name="Picture 93" descr="A close up of a logo&#10;&#10;Description automatically generated">
              <a:extLst>
                <a:ext uri="{FF2B5EF4-FFF2-40B4-BE49-F238E27FC236}">
                  <a16:creationId xmlns:a16="http://schemas.microsoft.com/office/drawing/2014/main" id="{FA75BE7B-33C1-7B4E-9E97-E5424E88BD7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432997" y="4591725"/>
              <a:ext cx="515577" cy="431796"/>
            </a:xfrm>
            <a:prstGeom prst="rect">
              <a:avLst/>
            </a:prstGeom>
          </p:spPr>
        </p:pic>
        <p:pic>
          <p:nvPicPr>
            <p:cNvPr id="96" name="Picture 95" descr="A picture containing flower, light&#10;&#10;Description automatically generated">
              <a:extLst>
                <a:ext uri="{FF2B5EF4-FFF2-40B4-BE49-F238E27FC236}">
                  <a16:creationId xmlns:a16="http://schemas.microsoft.com/office/drawing/2014/main" id="{8FFDD2C6-72E3-9D49-8462-87042B0044F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961910" y="4569460"/>
              <a:ext cx="518209" cy="421045"/>
            </a:xfrm>
            <a:prstGeom prst="rect">
              <a:avLst/>
            </a:prstGeom>
          </p:spPr>
        </p:pic>
        <p:sp>
          <p:nvSpPr>
            <p:cNvPr id="115" name="Down Arrow 114">
              <a:extLst>
                <a:ext uri="{FF2B5EF4-FFF2-40B4-BE49-F238E27FC236}">
                  <a16:creationId xmlns:a16="http://schemas.microsoft.com/office/drawing/2014/main" id="{3F39371A-03B8-1545-BA24-990E7A26D7AC}"/>
                </a:ext>
              </a:extLst>
            </p:cNvPr>
            <p:cNvSpPr/>
            <p:nvPr/>
          </p:nvSpPr>
          <p:spPr>
            <a:xfrm>
              <a:off x="10159519" y="4340577"/>
              <a:ext cx="208048" cy="35130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18" name="TextBox 117">
            <a:extLst>
              <a:ext uri="{FF2B5EF4-FFF2-40B4-BE49-F238E27FC236}">
                <a16:creationId xmlns:a16="http://schemas.microsoft.com/office/drawing/2014/main" id="{13770043-CF8F-B146-B830-30BBE15F00B7}"/>
              </a:ext>
            </a:extLst>
          </p:cNvPr>
          <p:cNvSpPr txBox="1"/>
          <p:nvPr/>
        </p:nvSpPr>
        <p:spPr>
          <a:xfrm>
            <a:off x="3092750" y="5926811"/>
            <a:ext cx="515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6</a:t>
            </a:r>
          </a:p>
        </p:txBody>
      </p:sp>
      <p:cxnSp>
        <p:nvCxnSpPr>
          <p:cNvPr id="110" name="Straight Connector 109">
            <a:extLst>
              <a:ext uri="{FF2B5EF4-FFF2-40B4-BE49-F238E27FC236}">
                <a16:creationId xmlns:a16="http://schemas.microsoft.com/office/drawing/2014/main" id="{1D2E46A9-9444-475E-AAE5-B1D422286578}"/>
              </a:ext>
            </a:extLst>
          </p:cNvPr>
          <p:cNvCxnSpPr>
            <a:cxnSpLocks/>
          </p:cNvCxnSpPr>
          <p:nvPr/>
        </p:nvCxnSpPr>
        <p:spPr>
          <a:xfrm>
            <a:off x="6496361" y="1268730"/>
            <a:ext cx="0" cy="544601"/>
          </a:xfrm>
          <a:prstGeom prst="line">
            <a:avLst/>
          </a:prstGeom>
          <a:ln w="19050">
            <a:solidFill>
              <a:srgbClr val="115076"/>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96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1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795332" y="1321458"/>
            <a:ext cx="241479"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grpSp>
        <p:nvGrpSpPr>
          <p:cNvPr id="19" name="Group 18">
            <a:extLst>
              <a:ext uri="{FF2B5EF4-FFF2-40B4-BE49-F238E27FC236}">
                <a16:creationId xmlns:a16="http://schemas.microsoft.com/office/drawing/2014/main" id="{A763FA47-DA53-47E3-B370-227B73F681BA}"/>
              </a:ext>
            </a:extLst>
          </p:cNvPr>
          <p:cNvGrpSpPr/>
          <p:nvPr/>
        </p:nvGrpSpPr>
        <p:grpSpPr>
          <a:xfrm>
            <a:off x="262897" y="3452054"/>
            <a:ext cx="1842935" cy="678796"/>
            <a:chOff x="6807200" y="1332884"/>
            <a:chExt cx="1842935" cy="678796"/>
          </a:xfrm>
        </p:grpSpPr>
        <p:sp>
          <p:nvSpPr>
            <p:cNvPr id="16" name="Rounded Rectangle 4">
              <a:extLst>
                <a:ext uri="{FF2B5EF4-FFF2-40B4-BE49-F238E27FC236}">
                  <a16:creationId xmlns:a16="http://schemas.microsoft.com/office/drawing/2014/main" id="{2AE8291E-95BF-45E8-B60D-98A03BEE226E}"/>
                </a:ext>
              </a:extLst>
            </p:cNvPr>
            <p:cNvSpPr/>
            <p:nvPr/>
          </p:nvSpPr>
          <p:spPr>
            <a:xfrm>
              <a:off x="6807200"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Leiter</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[ladder]</a:t>
              </a:r>
            </a:p>
          </p:txBody>
        </p:sp>
        <p:pic>
          <p:nvPicPr>
            <p:cNvPr id="18" name="Picture 17" descr="A close up of a logo&#10;&#10;Description automatically generated">
              <a:extLst>
                <a:ext uri="{FF2B5EF4-FFF2-40B4-BE49-F238E27FC236}">
                  <a16:creationId xmlns:a16="http://schemas.microsoft.com/office/drawing/2014/main" id="{69EBDE7D-3A5F-4BA7-BAD2-36D186251F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41197" y="1332884"/>
              <a:ext cx="327911" cy="655822"/>
            </a:xfrm>
            <a:prstGeom prst="rect">
              <a:avLst/>
            </a:prstGeom>
          </p:spPr>
        </p:pic>
      </p:grpSp>
      <p:sp>
        <p:nvSpPr>
          <p:cNvPr id="60" name="Rounded Rectangle 4">
            <a:extLst>
              <a:ext uri="{FF2B5EF4-FFF2-40B4-BE49-F238E27FC236}">
                <a16:creationId xmlns:a16="http://schemas.microsoft.com/office/drawing/2014/main" id="{339E3211-6633-6F4D-802C-50AAE5D0DFBA}"/>
              </a:ext>
            </a:extLst>
          </p:cNvPr>
          <p:cNvSpPr/>
          <p:nvPr/>
        </p:nvSpPr>
        <p:spPr>
          <a:xfrm>
            <a:off x="6807199"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biegen</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[bend]</a:t>
            </a:r>
          </a:p>
        </p:txBody>
      </p:sp>
      <p:grpSp>
        <p:nvGrpSpPr>
          <p:cNvPr id="106" name="Group 105">
            <a:extLst>
              <a:ext uri="{FF2B5EF4-FFF2-40B4-BE49-F238E27FC236}">
                <a16:creationId xmlns:a16="http://schemas.microsoft.com/office/drawing/2014/main" id="{5D902DD1-335B-9146-9AC1-9DED306D8705}"/>
              </a:ext>
            </a:extLst>
          </p:cNvPr>
          <p:cNvGrpSpPr/>
          <p:nvPr/>
        </p:nvGrpSpPr>
        <p:grpSpPr>
          <a:xfrm>
            <a:off x="6807200" y="4521797"/>
            <a:ext cx="1842935" cy="678796"/>
            <a:chOff x="6807200" y="4521797"/>
            <a:chExt cx="1842935" cy="678796"/>
          </a:xfrm>
        </p:grpSpPr>
        <p:sp>
          <p:nvSpPr>
            <p:cNvPr id="63" name="Rounded Rectangle 4">
              <a:extLst>
                <a:ext uri="{FF2B5EF4-FFF2-40B4-BE49-F238E27FC236}">
                  <a16:creationId xmlns:a16="http://schemas.microsoft.com/office/drawing/2014/main" id="{DE5D24D4-FEFA-FF4E-B1D2-8DBBC446E3CA}"/>
                </a:ext>
              </a:extLst>
            </p:cNvPr>
            <p:cNvSpPr/>
            <p:nvPr/>
          </p:nvSpPr>
          <p:spPr>
            <a:xfrm>
              <a:off x="6807200" y="4521797"/>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Fliege</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[fly]</a:t>
              </a:r>
            </a:p>
          </p:txBody>
        </p:sp>
        <p:pic>
          <p:nvPicPr>
            <p:cNvPr id="65" name="Picture 64" descr="A close up of a logo&#10;&#10;Description automatically generated">
              <a:extLst>
                <a:ext uri="{FF2B5EF4-FFF2-40B4-BE49-F238E27FC236}">
                  <a16:creationId xmlns:a16="http://schemas.microsoft.com/office/drawing/2014/main" id="{88EE5BE1-58D3-4643-A58A-455AC75EB7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7683" y="4588586"/>
              <a:ext cx="680979" cy="568192"/>
            </a:xfrm>
            <a:prstGeom prst="rect">
              <a:avLst/>
            </a:prstGeom>
          </p:spPr>
        </p:pic>
      </p:grpSp>
      <p:grpSp>
        <p:nvGrpSpPr>
          <p:cNvPr id="104" name="Group 103">
            <a:extLst>
              <a:ext uri="{FF2B5EF4-FFF2-40B4-BE49-F238E27FC236}">
                <a16:creationId xmlns:a16="http://schemas.microsoft.com/office/drawing/2014/main" id="{81744684-29B8-114C-AA82-662098B475CA}"/>
              </a:ext>
            </a:extLst>
          </p:cNvPr>
          <p:cNvGrpSpPr/>
          <p:nvPr/>
        </p:nvGrpSpPr>
        <p:grpSpPr>
          <a:xfrm>
            <a:off x="4565328" y="3466484"/>
            <a:ext cx="1842935" cy="678796"/>
            <a:chOff x="4565328" y="3466484"/>
            <a:chExt cx="1842935" cy="678796"/>
          </a:xfrm>
        </p:grpSpPr>
        <p:sp>
          <p:nvSpPr>
            <p:cNvPr id="21" name="Rounded Rectangle 4">
              <a:extLst>
                <a:ext uri="{FF2B5EF4-FFF2-40B4-BE49-F238E27FC236}">
                  <a16:creationId xmlns:a16="http://schemas.microsoft.com/office/drawing/2014/main" id="{A26B6810-2DE8-8049-9FC7-880810D263FC}"/>
                </a:ext>
              </a:extLst>
            </p:cNvPr>
            <p:cNvSpPr/>
            <p:nvPr/>
          </p:nvSpPr>
          <p:spPr>
            <a:xfrm>
              <a:off x="4565328" y="34664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beißen</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[to bite]</a:t>
              </a:r>
            </a:p>
          </p:txBody>
        </p:sp>
        <p:pic>
          <p:nvPicPr>
            <p:cNvPr id="67" name="Picture 66" descr="A picture containing food, light&#10;&#10;Description automatically generated">
              <a:extLst>
                <a:ext uri="{FF2B5EF4-FFF2-40B4-BE49-F238E27FC236}">
                  <a16:creationId xmlns:a16="http://schemas.microsoft.com/office/drawing/2014/main" id="{F64DF8CD-C97D-0043-9F31-44497430F9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7162" y="3663205"/>
              <a:ext cx="380749" cy="444671"/>
            </a:xfrm>
            <a:prstGeom prst="rect">
              <a:avLst/>
            </a:prstGeom>
          </p:spPr>
        </p:pic>
      </p:grpSp>
      <p:grpSp>
        <p:nvGrpSpPr>
          <p:cNvPr id="107" name="Group 106">
            <a:extLst>
              <a:ext uri="{FF2B5EF4-FFF2-40B4-BE49-F238E27FC236}">
                <a16:creationId xmlns:a16="http://schemas.microsoft.com/office/drawing/2014/main" id="{C13B47D3-947C-FA47-ACE3-589F85C4250E}"/>
              </a:ext>
            </a:extLst>
          </p:cNvPr>
          <p:cNvGrpSpPr/>
          <p:nvPr/>
        </p:nvGrpSpPr>
        <p:grpSpPr>
          <a:xfrm>
            <a:off x="2409065" y="4533284"/>
            <a:ext cx="1842935" cy="678796"/>
            <a:chOff x="2409065" y="4533284"/>
            <a:chExt cx="1842935" cy="678796"/>
          </a:xfrm>
        </p:grpSpPr>
        <p:sp>
          <p:nvSpPr>
            <p:cNvPr id="57" name="Rounded Rectangle 4">
              <a:extLst>
                <a:ext uri="{FF2B5EF4-FFF2-40B4-BE49-F238E27FC236}">
                  <a16:creationId xmlns:a16="http://schemas.microsoft.com/office/drawing/2014/main" id="{21C8751F-9EF4-FE41-BDC5-8E636FDA140D}"/>
                </a:ext>
              </a:extLst>
            </p:cNvPr>
            <p:cNvSpPr/>
            <p:nvPr/>
          </p:nvSpPr>
          <p:spPr>
            <a:xfrm>
              <a:off x="2409065" y="45332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Sieg</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[victory]</a:t>
              </a:r>
            </a:p>
          </p:txBody>
        </p:sp>
        <p:pic>
          <p:nvPicPr>
            <p:cNvPr id="69" name="Picture 68" descr="A close up of a logo&#10;&#10;Description automatically generated">
              <a:extLst>
                <a:ext uri="{FF2B5EF4-FFF2-40B4-BE49-F238E27FC236}">
                  <a16:creationId xmlns:a16="http://schemas.microsoft.com/office/drawing/2014/main" id="{54BF8D16-F807-A64E-899A-05145949BA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2053" y="4653264"/>
              <a:ext cx="497329" cy="535843"/>
            </a:xfrm>
            <a:prstGeom prst="rect">
              <a:avLst/>
            </a:prstGeom>
          </p:spPr>
        </p:pic>
      </p:grpSp>
      <p:grpSp>
        <p:nvGrpSpPr>
          <p:cNvPr id="102" name="Group 101">
            <a:extLst>
              <a:ext uri="{FF2B5EF4-FFF2-40B4-BE49-F238E27FC236}">
                <a16:creationId xmlns:a16="http://schemas.microsoft.com/office/drawing/2014/main" id="{864CC639-CB1D-724E-B074-0AC81D524B61}"/>
              </a:ext>
            </a:extLst>
          </p:cNvPr>
          <p:cNvGrpSpPr/>
          <p:nvPr/>
        </p:nvGrpSpPr>
        <p:grpSpPr>
          <a:xfrm>
            <a:off x="6807200" y="2399684"/>
            <a:ext cx="1842935" cy="742612"/>
            <a:chOff x="6807200" y="2399684"/>
            <a:chExt cx="1842935" cy="742612"/>
          </a:xfrm>
        </p:grpSpPr>
        <p:sp>
          <p:nvSpPr>
            <p:cNvPr id="39" name="Rounded Rectangle 4">
              <a:extLst>
                <a:ext uri="{FF2B5EF4-FFF2-40B4-BE49-F238E27FC236}">
                  <a16:creationId xmlns:a16="http://schemas.microsoft.com/office/drawing/2014/main" id="{1C357640-B4DF-A047-BF0A-13472F317A9F}"/>
                </a:ext>
              </a:extLst>
            </p:cNvPr>
            <p:cNvSpPr/>
            <p:nvPr/>
          </p:nvSpPr>
          <p:spPr>
            <a:xfrm>
              <a:off x="6807200" y="23996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schleichen</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[slink]</a:t>
              </a:r>
            </a:p>
          </p:txBody>
        </p:sp>
        <p:pic>
          <p:nvPicPr>
            <p:cNvPr id="71" name="Picture 70" descr="A close up of a logo&#10;&#10;Description automatically generated">
              <a:extLst>
                <a:ext uri="{FF2B5EF4-FFF2-40B4-BE49-F238E27FC236}">
                  <a16:creationId xmlns:a16="http://schemas.microsoft.com/office/drawing/2014/main" id="{0F618883-6BD1-544A-B10D-21EB58D29C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20208" y="2694332"/>
              <a:ext cx="895927" cy="447964"/>
            </a:xfrm>
            <a:prstGeom prst="rect">
              <a:avLst/>
            </a:prstGeom>
          </p:spPr>
        </p:pic>
      </p:grpSp>
      <p:grpSp>
        <p:nvGrpSpPr>
          <p:cNvPr id="100" name="Group 99">
            <a:extLst>
              <a:ext uri="{FF2B5EF4-FFF2-40B4-BE49-F238E27FC236}">
                <a16:creationId xmlns:a16="http://schemas.microsoft.com/office/drawing/2014/main" id="{745AF4F4-C074-714B-8F1B-0A168577DFF8}"/>
              </a:ext>
            </a:extLst>
          </p:cNvPr>
          <p:cNvGrpSpPr/>
          <p:nvPr/>
        </p:nvGrpSpPr>
        <p:grpSpPr>
          <a:xfrm>
            <a:off x="2409064" y="2376710"/>
            <a:ext cx="1842935" cy="678796"/>
            <a:chOff x="2409064" y="2376710"/>
            <a:chExt cx="1842935" cy="678796"/>
          </a:xfrm>
        </p:grpSpPr>
        <p:sp>
          <p:nvSpPr>
            <p:cNvPr id="42" name="Rounded Rectangle 4">
              <a:extLst>
                <a:ext uri="{FF2B5EF4-FFF2-40B4-BE49-F238E27FC236}">
                  <a16:creationId xmlns:a16="http://schemas.microsoft.com/office/drawing/2014/main" id="{72D5242D-8229-5D42-AB0C-E18FD60440D6}"/>
                </a:ext>
              </a:extLst>
            </p:cNvPr>
            <p:cNvSpPr/>
            <p:nvPr/>
          </p:nvSpPr>
          <p:spPr>
            <a:xfrm>
              <a:off x="2409064" y="2376710"/>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fliehen</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[to flee]</a:t>
              </a:r>
            </a:p>
          </p:txBody>
        </p:sp>
        <p:pic>
          <p:nvPicPr>
            <p:cNvPr id="73" name="Picture 72" descr="A close up of a mans face&#10;&#10;Description automatically generated">
              <a:extLst>
                <a:ext uri="{FF2B5EF4-FFF2-40B4-BE49-F238E27FC236}">
                  <a16:creationId xmlns:a16="http://schemas.microsoft.com/office/drawing/2014/main" id="{37B68BFF-EA7D-1644-A24F-BF8FC9EAA2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67045" y="2458509"/>
              <a:ext cx="640413" cy="550355"/>
            </a:xfrm>
            <a:prstGeom prst="rect">
              <a:avLst/>
            </a:prstGeom>
          </p:spPr>
        </p:pic>
      </p:grpSp>
      <p:grpSp>
        <p:nvGrpSpPr>
          <p:cNvPr id="105" name="Group 104">
            <a:extLst>
              <a:ext uri="{FF2B5EF4-FFF2-40B4-BE49-F238E27FC236}">
                <a16:creationId xmlns:a16="http://schemas.microsoft.com/office/drawing/2014/main" id="{7712556C-D07A-5D4D-AAD4-E26AF52822A0}"/>
              </a:ext>
            </a:extLst>
          </p:cNvPr>
          <p:cNvGrpSpPr/>
          <p:nvPr/>
        </p:nvGrpSpPr>
        <p:grpSpPr>
          <a:xfrm>
            <a:off x="6791968" y="3460740"/>
            <a:ext cx="1842935" cy="678796"/>
            <a:chOff x="6791968" y="3460740"/>
            <a:chExt cx="1842935" cy="678796"/>
          </a:xfrm>
        </p:grpSpPr>
        <p:sp>
          <p:nvSpPr>
            <p:cNvPr id="51" name="Rounded Rectangle 4">
              <a:extLst>
                <a:ext uri="{FF2B5EF4-FFF2-40B4-BE49-F238E27FC236}">
                  <a16:creationId xmlns:a16="http://schemas.microsoft.com/office/drawing/2014/main" id="{2E6057B7-AA10-EE4C-96BB-98F6D4FF4F53}"/>
                </a:ext>
              </a:extLst>
            </p:cNvPr>
            <p:cNvSpPr/>
            <p:nvPr/>
          </p:nvSpPr>
          <p:spPr>
            <a:xfrm>
              <a:off x="6791968" y="3460740"/>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Wiege</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[crib]</a:t>
              </a:r>
            </a:p>
          </p:txBody>
        </p:sp>
        <p:pic>
          <p:nvPicPr>
            <p:cNvPr id="75" name="Picture 74" descr="A picture containing table&#10;&#10;Description automatically generated">
              <a:extLst>
                <a:ext uri="{FF2B5EF4-FFF2-40B4-BE49-F238E27FC236}">
                  <a16:creationId xmlns:a16="http://schemas.microsoft.com/office/drawing/2014/main" id="{267DAFB3-0319-544D-BCA5-DF498B7A46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33274" y="3506768"/>
              <a:ext cx="812800" cy="586740"/>
            </a:xfrm>
            <a:prstGeom prst="rect">
              <a:avLst/>
            </a:prstGeom>
          </p:spPr>
        </p:pic>
      </p:grpSp>
      <p:grpSp>
        <p:nvGrpSpPr>
          <p:cNvPr id="103" name="Group 102">
            <a:extLst>
              <a:ext uri="{FF2B5EF4-FFF2-40B4-BE49-F238E27FC236}">
                <a16:creationId xmlns:a16="http://schemas.microsoft.com/office/drawing/2014/main" id="{1AEE8F14-3473-4B45-933F-B77D7BB9B302}"/>
              </a:ext>
            </a:extLst>
          </p:cNvPr>
          <p:cNvGrpSpPr/>
          <p:nvPr/>
        </p:nvGrpSpPr>
        <p:grpSpPr>
          <a:xfrm>
            <a:off x="2409066" y="3466484"/>
            <a:ext cx="1842935" cy="678796"/>
            <a:chOff x="2409066" y="3466484"/>
            <a:chExt cx="1842935" cy="678796"/>
          </a:xfrm>
        </p:grpSpPr>
        <p:sp>
          <p:nvSpPr>
            <p:cNvPr id="45" name="Rounded Rectangle 4">
              <a:extLst>
                <a:ext uri="{FF2B5EF4-FFF2-40B4-BE49-F238E27FC236}">
                  <a16:creationId xmlns:a16="http://schemas.microsoft.com/office/drawing/2014/main" id="{50EDF244-E000-A642-A09A-C9176A6618CD}"/>
                </a:ext>
              </a:extLst>
            </p:cNvPr>
            <p:cNvSpPr/>
            <p:nvPr/>
          </p:nvSpPr>
          <p:spPr>
            <a:xfrm>
              <a:off x="2409066" y="34664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Frieden</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[peace]</a:t>
              </a:r>
            </a:p>
          </p:txBody>
        </p:sp>
        <p:pic>
          <p:nvPicPr>
            <p:cNvPr id="88" name="Picture 87" descr="A close up of a logo&#10;&#10;Description automatically generated">
              <a:extLst>
                <a:ext uri="{FF2B5EF4-FFF2-40B4-BE49-F238E27FC236}">
                  <a16:creationId xmlns:a16="http://schemas.microsoft.com/office/drawing/2014/main" id="{8F0E2D20-23A1-894B-AE73-D961DE4C9AA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484263" y="3622389"/>
              <a:ext cx="743328" cy="356252"/>
            </a:xfrm>
            <a:prstGeom prst="rect">
              <a:avLst/>
            </a:prstGeom>
          </p:spPr>
        </p:pic>
      </p:grpSp>
      <p:grpSp>
        <p:nvGrpSpPr>
          <p:cNvPr id="99" name="Group 98">
            <a:extLst>
              <a:ext uri="{FF2B5EF4-FFF2-40B4-BE49-F238E27FC236}">
                <a16:creationId xmlns:a16="http://schemas.microsoft.com/office/drawing/2014/main" id="{5660F7B8-46DB-264C-A81A-086346E422F1}"/>
              </a:ext>
            </a:extLst>
          </p:cNvPr>
          <p:cNvGrpSpPr/>
          <p:nvPr/>
        </p:nvGrpSpPr>
        <p:grpSpPr>
          <a:xfrm>
            <a:off x="309418" y="2399684"/>
            <a:ext cx="1842935" cy="678796"/>
            <a:chOff x="309418" y="2399684"/>
            <a:chExt cx="1842935" cy="678796"/>
          </a:xfrm>
        </p:grpSpPr>
        <p:sp>
          <p:nvSpPr>
            <p:cNvPr id="30" name="Rounded Rectangle 4">
              <a:extLst>
                <a:ext uri="{FF2B5EF4-FFF2-40B4-BE49-F238E27FC236}">
                  <a16:creationId xmlns:a16="http://schemas.microsoft.com/office/drawing/2014/main" id="{1E839625-C501-D246-B935-5D435BE7191B}"/>
                </a:ext>
              </a:extLst>
            </p:cNvPr>
            <p:cNvSpPr/>
            <p:nvPr/>
          </p:nvSpPr>
          <p:spPr>
            <a:xfrm>
              <a:off x="309418" y="23996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Teich</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[pond]</a:t>
              </a:r>
            </a:p>
          </p:txBody>
        </p:sp>
        <p:pic>
          <p:nvPicPr>
            <p:cNvPr id="90" name="Picture 89">
              <a:extLst>
                <a:ext uri="{FF2B5EF4-FFF2-40B4-BE49-F238E27FC236}">
                  <a16:creationId xmlns:a16="http://schemas.microsoft.com/office/drawing/2014/main" id="{58EA96DF-4A08-0D4D-970C-4F771922E7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4037" y="2454289"/>
              <a:ext cx="655248" cy="520103"/>
            </a:xfrm>
            <a:prstGeom prst="rect">
              <a:avLst/>
            </a:prstGeom>
          </p:spPr>
        </p:pic>
      </p:grpSp>
      <p:grpSp>
        <p:nvGrpSpPr>
          <p:cNvPr id="101" name="Group 100">
            <a:extLst>
              <a:ext uri="{FF2B5EF4-FFF2-40B4-BE49-F238E27FC236}">
                <a16:creationId xmlns:a16="http://schemas.microsoft.com/office/drawing/2014/main" id="{781BCD7C-7FA6-644B-9ECA-09AF17F7AE2C}"/>
              </a:ext>
            </a:extLst>
          </p:cNvPr>
          <p:cNvGrpSpPr/>
          <p:nvPr/>
        </p:nvGrpSpPr>
        <p:grpSpPr>
          <a:xfrm>
            <a:off x="4559875" y="2402532"/>
            <a:ext cx="1842935" cy="678796"/>
            <a:chOff x="4559875" y="2402532"/>
            <a:chExt cx="1842935" cy="678796"/>
          </a:xfrm>
        </p:grpSpPr>
        <p:sp>
          <p:nvSpPr>
            <p:cNvPr id="36" name="Rounded Rectangle 4">
              <a:extLst>
                <a:ext uri="{FF2B5EF4-FFF2-40B4-BE49-F238E27FC236}">
                  <a16:creationId xmlns:a16="http://schemas.microsoft.com/office/drawing/2014/main" id="{4E3B6457-4CEF-A84E-9B33-1E21FD289305}"/>
                </a:ext>
              </a:extLst>
            </p:cNvPr>
            <p:cNvSpPr/>
            <p:nvPr/>
          </p:nvSpPr>
          <p:spPr>
            <a:xfrm>
              <a:off x="4559875" y="2402532"/>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Reis</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[rice]</a:t>
              </a:r>
            </a:p>
          </p:txBody>
        </p:sp>
        <p:pic>
          <p:nvPicPr>
            <p:cNvPr id="92" name="Picture 91" descr="A picture containing clock&#10;&#10;Description automatically generated">
              <a:extLst>
                <a:ext uri="{FF2B5EF4-FFF2-40B4-BE49-F238E27FC236}">
                  <a16:creationId xmlns:a16="http://schemas.microsoft.com/office/drawing/2014/main" id="{2DA11267-E67A-FC46-BF4B-1D46774741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62770" y="2424914"/>
              <a:ext cx="697980" cy="564928"/>
            </a:xfrm>
            <a:prstGeom prst="rect">
              <a:avLst/>
            </a:prstGeom>
          </p:spPr>
        </p:pic>
      </p:grpSp>
      <p:grpSp>
        <p:nvGrpSpPr>
          <p:cNvPr id="98" name="Group 97">
            <a:extLst>
              <a:ext uri="{FF2B5EF4-FFF2-40B4-BE49-F238E27FC236}">
                <a16:creationId xmlns:a16="http://schemas.microsoft.com/office/drawing/2014/main" id="{520729DA-05FE-A446-B6BA-05F596DFFC08}"/>
              </a:ext>
            </a:extLst>
          </p:cNvPr>
          <p:cNvGrpSpPr/>
          <p:nvPr/>
        </p:nvGrpSpPr>
        <p:grpSpPr>
          <a:xfrm>
            <a:off x="4559875" y="1332884"/>
            <a:ext cx="1852092" cy="678796"/>
            <a:chOff x="4559875" y="1332884"/>
            <a:chExt cx="1852092" cy="678796"/>
          </a:xfrm>
        </p:grpSpPr>
        <p:sp>
          <p:nvSpPr>
            <p:cNvPr id="27" name="Rounded Rectangle 4">
              <a:extLst>
                <a:ext uri="{FF2B5EF4-FFF2-40B4-BE49-F238E27FC236}">
                  <a16:creationId xmlns:a16="http://schemas.microsoft.com/office/drawing/2014/main" id="{DB4C54F0-1265-F749-99D3-BED4436E2E0E}"/>
                </a:ext>
              </a:extLst>
            </p:cNvPr>
            <p:cNvSpPr/>
            <p:nvPr/>
          </p:nvSpPr>
          <p:spPr>
            <a:xfrm>
              <a:off x="4559875"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Stein</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[stone]</a:t>
              </a:r>
            </a:p>
          </p:txBody>
        </p:sp>
        <p:pic>
          <p:nvPicPr>
            <p:cNvPr id="94" name="Picture 93" descr="A picture containing computer&#10;&#10;Description automatically generated">
              <a:extLst>
                <a:ext uri="{FF2B5EF4-FFF2-40B4-BE49-F238E27FC236}">
                  <a16:creationId xmlns:a16="http://schemas.microsoft.com/office/drawing/2014/main" id="{D5C6D38D-160B-2F43-9D96-27F691D7A5F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83105" y="1423733"/>
              <a:ext cx="828862" cy="466235"/>
            </a:xfrm>
            <a:prstGeom prst="rect">
              <a:avLst/>
            </a:prstGeom>
          </p:spPr>
        </p:pic>
      </p:grpSp>
      <p:grpSp>
        <p:nvGrpSpPr>
          <p:cNvPr id="108" name="Group 107">
            <a:extLst>
              <a:ext uri="{FF2B5EF4-FFF2-40B4-BE49-F238E27FC236}">
                <a16:creationId xmlns:a16="http://schemas.microsoft.com/office/drawing/2014/main" id="{346D44C1-33AC-C844-A2B0-28038045C9DB}"/>
              </a:ext>
            </a:extLst>
          </p:cNvPr>
          <p:cNvGrpSpPr/>
          <p:nvPr/>
        </p:nvGrpSpPr>
        <p:grpSpPr>
          <a:xfrm>
            <a:off x="309418" y="4533284"/>
            <a:ext cx="1842935" cy="678796"/>
            <a:chOff x="309418" y="4533284"/>
            <a:chExt cx="1842935" cy="678796"/>
          </a:xfrm>
        </p:grpSpPr>
        <p:sp>
          <p:nvSpPr>
            <p:cNvPr id="54" name="Rounded Rectangle 4">
              <a:extLst>
                <a:ext uri="{FF2B5EF4-FFF2-40B4-BE49-F238E27FC236}">
                  <a16:creationId xmlns:a16="http://schemas.microsoft.com/office/drawing/2014/main" id="{CD7598AC-F89F-BF49-B1F2-40863417ADB9}"/>
                </a:ext>
              </a:extLst>
            </p:cNvPr>
            <p:cNvSpPr/>
            <p:nvPr/>
          </p:nvSpPr>
          <p:spPr>
            <a:xfrm>
              <a:off x="309418" y="45332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Kiesel</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[pebble]</a:t>
              </a:r>
            </a:p>
          </p:txBody>
        </p:sp>
        <p:pic>
          <p:nvPicPr>
            <p:cNvPr id="96" name="Picture 95" descr="A close up of a rock&#10;&#10;Description automatically generated">
              <a:extLst>
                <a:ext uri="{FF2B5EF4-FFF2-40B4-BE49-F238E27FC236}">
                  <a16:creationId xmlns:a16="http://schemas.microsoft.com/office/drawing/2014/main" id="{6282A7E0-14A7-3944-BC54-1F9C057B93C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4278"/>
            <a:stretch/>
          </p:blipFill>
          <p:spPr>
            <a:xfrm>
              <a:off x="1512674" y="4577641"/>
              <a:ext cx="570929" cy="579137"/>
            </a:xfrm>
            <a:prstGeom prst="rect">
              <a:avLst/>
            </a:prstGeom>
          </p:spPr>
        </p:pic>
      </p:grpSp>
      <p:grpSp>
        <p:nvGrpSpPr>
          <p:cNvPr id="112" name="Group 111">
            <a:extLst>
              <a:ext uri="{FF2B5EF4-FFF2-40B4-BE49-F238E27FC236}">
                <a16:creationId xmlns:a16="http://schemas.microsoft.com/office/drawing/2014/main" id="{A27E7C42-8FE8-C745-9086-828E87A4F96A}"/>
              </a:ext>
            </a:extLst>
          </p:cNvPr>
          <p:cNvGrpSpPr/>
          <p:nvPr/>
        </p:nvGrpSpPr>
        <p:grpSpPr>
          <a:xfrm>
            <a:off x="4565328" y="4533284"/>
            <a:ext cx="1842935" cy="678796"/>
            <a:chOff x="4565328" y="4533284"/>
            <a:chExt cx="1842935" cy="678796"/>
          </a:xfrm>
        </p:grpSpPr>
        <p:sp>
          <p:nvSpPr>
            <p:cNvPr id="33" name="Rounded Rectangle 4">
              <a:extLst>
                <a:ext uri="{FF2B5EF4-FFF2-40B4-BE49-F238E27FC236}">
                  <a16:creationId xmlns:a16="http://schemas.microsoft.com/office/drawing/2014/main" id="{B614EFAD-896A-334A-BE7B-6638657C88BE}"/>
                </a:ext>
              </a:extLst>
            </p:cNvPr>
            <p:cNvSpPr/>
            <p:nvPr/>
          </p:nvSpPr>
          <p:spPr>
            <a:xfrm>
              <a:off x="4565328" y="45332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Scheitel</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[parting]</a:t>
              </a:r>
            </a:p>
          </p:txBody>
        </p:sp>
        <p:pic>
          <p:nvPicPr>
            <p:cNvPr id="110" name="Picture 109" descr="A picture containing shirt&#10;&#10;Description automatically generated">
              <a:extLst>
                <a:ext uri="{FF2B5EF4-FFF2-40B4-BE49-F238E27FC236}">
                  <a16:creationId xmlns:a16="http://schemas.microsoft.com/office/drawing/2014/main" id="{BEEF0756-3F51-D540-8540-AE921DFF12B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86235" y="4746061"/>
              <a:ext cx="408433" cy="443046"/>
            </a:xfrm>
            <a:prstGeom prst="rect">
              <a:avLst/>
            </a:prstGeom>
          </p:spPr>
        </p:pic>
        <p:sp>
          <p:nvSpPr>
            <p:cNvPr id="111" name="Down Arrow 110">
              <a:extLst>
                <a:ext uri="{FF2B5EF4-FFF2-40B4-BE49-F238E27FC236}">
                  <a16:creationId xmlns:a16="http://schemas.microsoft.com/office/drawing/2014/main" id="{88BEBEC2-B278-C94E-BD3E-624B5CC139DC}"/>
                </a:ext>
              </a:extLst>
            </p:cNvPr>
            <p:cNvSpPr/>
            <p:nvPr/>
          </p:nvSpPr>
          <p:spPr>
            <a:xfrm>
              <a:off x="6014835" y="4562855"/>
              <a:ext cx="116137" cy="18391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2" name="Group 1"/>
          <p:cNvGrpSpPr/>
          <p:nvPr/>
        </p:nvGrpSpPr>
        <p:grpSpPr>
          <a:xfrm>
            <a:off x="309417" y="1347314"/>
            <a:ext cx="1842935" cy="678796"/>
            <a:chOff x="309417" y="1347314"/>
            <a:chExt cx="1842935" cy="678796"/>
          </a:xfrm>
        </p:grpSpPr>
        <p:sp>
          <p:nvSpPr>
            <p:cNvPr id="48" name="Rounded Rectangle 4">
              <a:extLst>
                <a:ext uri="{FF2B5EF4-FFF2-40B4-BE49-F238E27FC236}">
                  <a16:creationId xmlns:a16="http://schemas.microsoft.com/office/drawing/2014/main" id="{1EF1B61B-BB0E-BC4E-AA01-D9E4166E109C}"/>
                </a:ext>
              </a:extLst>
            </p:cNvPr>
            <p:cNvSpPr/>
            <p:nvPr/>
          </p:nvSpPr>
          <p:spPr>
            <a:xfrm>
              <a:off x="309417" y="134731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Schiene</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[rail]</a:t>
              </a:r>
            </a:p>
          </p:txBody>
        </p:sp>
        <p:pic>
          <p:nvPicPr>
            <p:cNvPr id="61" name="Picture 60"/>
            <p:cNvPicPr>
              <a:picLocks noChangeAspect="1"/>
            </p:cNvPicPr>
            <p:nvPr/>
          </p:nvPicPr>
          <p:blipFill>
            <a:blip r:embed="rId17"/>
            <a:stretch>
              <a:fillRect/>
            </a:stretch>
          </p:blipFill>
          <p:spPr>
            <a:xfrm>
              <a:off x="1485443" y="1566425"/>
              <a:ext cx="598160" cy="398773"/>
            </a:xfrm>
            <a:prstGeom prst="rect">
              <a:avLst/>
            </a:prstGeom>
          </p:spPr>
        </p:pic>
      </p:grpSp>
      <p:grpSp>
        <p:nvGrpSpPr>
          <p:cNvPr id="17" name="Group 16"/>
          <p:cNvGrpSpPr/>
          <p:nvPr/>
        </p:nvGrpSpPr>
        <p:grpSpPr>
          <a:xfrm>
            <a:off x="2414678" y="1332884"/>
            <a:ext cx="1842935" cy="678796"/>
            <a:chOff x="2414678" y="1332884"/>
            <a:chExt cx="1842935" cy="678796"/>
          </a:xfrm>
        </p:grpSpPr>
        <p:sp>
          <p:nvSpPr>
            <p:cNvPr id="24" name="Rounded Rectangle 4">
              <a:extLst>
                <a:ext uri="{FF2B5EF4-FFF2-40B4-BE49-F238E27FC236}">
                  <a16:creationId xmlns:a16="http://schemas.microsoft.com/office/drawing/2014/main" id="{D1832BFF-532B-BF42-BB82-7CE6A461603B}"/>
                </a:ext>
              </a:extLst>
            </p:cNvPr>
            <p:cNvSpPr/>
            <p:nvPr/>
          </p:nvSpPr>
          <p:spPr>
            <a:xfrm>
              <a:off x="2414678"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weich</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[soft]</a:t>
              </a:r>
            </a:p>
          </p:txBody>
        </p:sp>
        <p:pic>
          <p:nvPicPr>
            <p:cNvPr id="62" name="Picture 61"/>
            <p:cNvPicPr>
              <a:picLocks noChangeAspect="1"/>
            </p:cNvPicPr>
            <p:nvPr/>
          </p:nvPicPr>
          <p:blipFill rotWithShape="1">
            <a:blip r:embed="rId18"/>
            <a:srcRect l="8014" t="15882" r="16579" b="15119"/>
            <a:stretch/>
          </p:blipFill>
          <p:spPr>
            <a:xfrm>
              <a:off x="3351853" y="1389900"/>
              <a:ext cx="803633" cy="551513"/>
            </a:xfrm>
            <a:prstGeom prst="rect">
              <a:avLst/>
            </a:prstGeom>
          </p:spPr>
        </p:pic>
      </p:grpSp>
      <p:sp>
        <p:nvSpPr>
          <p:cNvPr id="20" name="Arrow: Bent 19">
            <a:extLst>
              <a:ext uri="{FF2B5EF4-FFF2-40B4-BE49-F238E27FC236}">
                <a16:creationId xmlns:a16="http://schemas.microsoft.com/office/drawing/2014/main" id="{85271D2C-E6FB-4FA8-A331-9CCB33948C4B}"/>
              </a:ext>
            </a:extLst>
          </p:cNvPr>
          <p:cNvSpPr/>
          <p:nvPr/>
        </p:nvSpPr>
        <p:spPr>
          <a:xfrm>
            <a:off x="8103476" y="1502161"/>
            <a:ext cx="383748" cy="38780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5242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3000" tmFilter="0, 0; .2, .5; .8, .5; 1, 0"/>
                                        <p:tgtEl>
                                          <p:spTgt spid="19"/>
                                        </p:tgtEl>
                                      </p:cBhvr>
                                    </p:animEffect>
                                    <p:animScale>
                                      <p:cBhvr>
                                        <p:cTn id="7" dur="1500" autoRev="1" fill="hold"/>
                                        <p:tgtEl>
                                          <p:spTgt spid="1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98"/>
                                        </p:tgtEl>
                                      </p:cBhvr>
                                    </p:animEffect>
                                    <p:animScale>
                                      <p:cBhvr>
                                        <p:cTn id="17" dur="250" autoRev="1" fill="hold"/>
                                        <p:tgtEl>
                                          <p:spTgt spid="9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9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03"/>
                                        </p:tgtEl>
                                      </p:cBhvr>
                                    </p:animEffect>
                                    <p:animScale>
                                      <p:cBhvr>
                                        <p:cTn id="26" dur="250" autoRev="1" fill="hold"/>
                                        <p:tgtEl>
                                          <p:spTgt spid="103"/>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01"/>
                                        </p:tgtEl>
                                      </p:cBhvr>
                                    </p:animEffect>
                                    <p:animScale>
                                      <p:cBhvr>
                                        <p:cTn id="35" dur="250" autoRev="1" fill="hold"/>
                                        <p:tgtEl>
                                          <p:spTgt spid="101"/>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0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105"/>
                                        </p:tgtEl>
                                      </p:cBhvr>
                                    </p:animEffect>
                                    <p:animScale>
                                      <p:cBhvr>
                                        <p:cTn id="44" dur="250" autoRev="1" fill="hold"/>
                                        <p:tgtEl>
                                          <p:spTgt spid="105"/>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0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07"/>
                                        </p:tgtEl>
                                      </p:cBhvr>
                                    </p:animEffect>
                                    <p:animScale>
                                      <p:cBhvr>
                                        <p:cTn id="53" dur="250" autoRev="1" fill="hold"/>
                                        <p:tgtEl>
                                          <p:spTgt spid="107"/>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0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06"/>
                                        </p:tgtEl>
                                      </p:cBhvr>
                                    </p:animEffect>
                                    <p:animScale>
                                      <p:cBhvr>
                                        <p:cTn id="62" dur="250" autoRev="1" fill="hold"/>
                                        <p:tgtEl>
                                          <p:spTgt spid="106"/>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0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108"/>
                                        </p:tgtEl>
                                      </p:cBhvr>
                                    </p:animEffect>
                                    <p:animScale>
                                      <p:cBhvr>
                                        <p:cTn id="71" dur="250" autoRev="1" fill="hold"/>
                                        <p:tgtEl>
                                          <p:spTgt spid="108"/>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10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7"/>
                                        </p:tgtEl>
                                      </p:cBhvr>
                                    </p:animEffect>
                                    <p:animScale>
                                      <p:cBhvr>
                                        <p:cTn id="80" dur="250" autoRev="1" fill="hold"/>
                                        <p:tgtEl>
                                          <p:spTgt spid="17"/>
                                        </p:tgtEl>
                                      </p:cBhvr>
                                      <p:by x="105000" y="105000"/>
                                    </p:animScale>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1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6" presetClass="emph" presetSubtype="0" fill="hold" nodeType="clickEffect">
                                  <p:stCondLst>
                                    <p:cond delay="0"/>
                                  </p:stCondLst>
                                  <p:childTnLst>
                                    <p:animEffect transition="out" filter="fade">
                                      <p:cBhvr>
                                        <p:cTn id="88" dur="500" tmFilter="0, 0; .2, .5; .8, .5; 1, 0"/>
                                        <p:tgtEl>
                                          <p:spTgt spid="99"/>
                                        </p:tgtEl>
                                      </p:cBhvr>
                                    </p:animEffect>
                                    <p:animScale>
                                      <p:cBhvr>
                                        <p:cTn id="89" dur="250" autoRev="1" fill="hold"/>
                                        <p:tgtEl>
                                          <p:spTgt spid="99"/>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nodeType="clickEffect">
                                  <p:stCondLst>
                                    <p:cond delay="0"/>
                                  </p:stCondLst>
                                  <p:childTnLst>
                                    <p:set>
                                      <p:cBhvr>
                                        <p:cTn id="93" dur="1" fill="hold">
                                          <p:stCondLst>
                                            <p:cond delay="0"/>
                                          </p:stCondLst>
                                        </p:cTn>
                                        <p:tgtEl>
                                          <p:spTgt spid="99"/>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6" presetClass="emph" presetSubtype="0" fill="hold" nodeType="clickEffect">
                                  <p:stCondLst>
                                    <p:cond delay="0"/>
                                  </p:stCondLst>
                                  <p:childTnLst>
                                    <p:animEffect transition="out" filter="fade">
                                      <p:cBhvr>
                                        <p:cTn id="97" dur="500" tmFilter="0, 0; .2, .5; .8, .5; 1, 0"/>
                                        <p:tgtEl>
                                          <p:spTgt spid="112"/>
                                        </p:tgtEl>
                                      </p:cBhvr>
                                    </p:animEffect>
                                    <p:animScale>
                                      <p:cBhvr>
                                        <p:cTn id="98" dur="250" autoRev="1" fill="hold"/>
                                        <p:tgtEl>
                                          <p:spTgt spid="112"/>
                                        </p:tgtEl>
                                      </p:cBhvr>
                                      <p:by x="105000" y="105000"/>
                                    </p:animScale>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11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6" presetClass="emph" presetSubtype="0" fill="hold" grpId="0" nodeType="clickEffect">
                                  <p:stCondLst>
                                    <p:cond delay="0"/>
                                  </p:stCondLst>
                                  <p:childTnLst>
                                    <p:animEffect transition="out" filter="fade">
                                      <p:cBhvr>
                                        <p:cTn id="106" dur="500" tmFilter="0, 0; .2, .5; .8, .5; 1, 0"/>
                                        <p:tgtEl>
                                          <p:spTgt spid="60"/>
                                        </p:tgtEl>
                                      </p:cBhvr>
                                    </p:animEffect>
                                    <p:animScale>
                                      <p:cBhvr>
                                        <p:cTn id="107" dur="250" autoRev="1" fill="hold"/>
                                        <p:tgtEl>
                                          <p:spTgt spid="60"/>
                                        </p:tgtEl>
                                      </p:cBhvr>
                                      <p:by x="105000" y="105000"/>
                                    </p:animScale>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1" nodeType="clickEffect">
                                  <p:stCondLst>
                                    <p:cond delay="0"/>
                                  </p:stCondLst>
                                  <p:childTnLst>
                                    <p:set>
                                      <p:cBhvr>
                                        <p:cTn id="111" dur="1" fill="hold">
                                          <p:stCondLst>
                                            <p:cond delay="0"/>
                                          </p:stCondLst>
                                        </p:cTn>
                                        <p:tgtEl>
                                          <p:spTgt spid="60"/>
                                        </p:tgtEl>
                                        <p:attrNameLst>
                                          <p:attrName>style.visibility</p:attrName>
                                        </p:attrNameLst>
                                      </p:cBhvr>
                                      <p:to>
                                        <p:strVal val="hidden"/>
                                      </p:to>
                                    </p:set>
                                  </p:childTnLst>
                                </p:cTn>
                              </p:par>
                              <p:par>
                                <p:cTn id="112" presetID="1" presetClass="exit" presetSubtype="0" fill="hold" grpId="0" nodeType="withEffect">
                                  <p:stCondLst>
                                    <p:cond delay="0"/>
                                  </p:stCondLst>
                                  <p:childTnLst>
                                    <p:set>
                                      <p:cBhvr>
                                        <p:cTn id="113" dur="1" fill="hold">
                                          <p:stCondLst>
                                            <p:cond delay="0"/>
                                          </p:stCondLst>
                                        </p:cTn>
                                        <p:tgtEl>
                                          <p:spTgt spid="20"/>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26" presetClass="emph" presetSubtype="0" fill="hold" nodeType="clickEffect">
                                  <p:stCondLst>
                                    <p:cond delay="0"/>
                                  </p:stCondLst>
                                  <p:childTnLst>
                                    <p:animEffect transition="out" filter="fade">
                                      <p:cBhvr>
                                        <p:cTn id="117" dur="500" tmFilter="0, 0; .2, .5; .8, .5; 1, 0"/>
                                        <p:tgtEl>
                                          <p:spTgt spid="100"/>
                                        </p:tgtEl>
                                      </p:cBhvr>
                                    </p:animEffect>
                                    <p:animScale>
                                      <p:cBhvr>
                                        <p:cTn id="118" dur="250" autoRev="1" fill="hold"/>
                                        <p:tgtEl>
                                          <p:spTgt spid="100"/>
                                        </p:tgtEl>
                                      </p:cBhvr>
                                      <p:by x="105000" y="105000"/>
                                    </p:animScale>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10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6" presetClass="emph" presetSubtype="0" fill="hold" nodeType="clickEffect">
                                  <p:stCondLst>
                                    <p:cond delay="0"/>
                                  </p:stCondLst>
                                  <p:childTnLst>
                                    <p:animEffect transition="out" filter="fade">
                                      <p:cBhvr>
                                        <p:cTn id="126" dur="500" tmFilter="0, 0; .2, .5; .8, .5; 1, 0"/>
                                        <p:tgtEl>
                                          <p:spTgt spid="104"/>
                                        </p:tgtEl>
                                      </p:cBhvr>
                                    </p:animEffect>
                                    <p:animScale>
                                      <p:cBhvr>
                                        <p:cTn id="127" dur="250" autoRev="1" fill="hold"/>
                                        <p:tgtEl>
                                          <p:spTgt spid="104"/>
                                        </p:tgtEl>
                                      </p:cBhvr>
                                      <p:by x="105000" y="105000"/>
                                    </p:animScale>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nodeType="clickEffect">
                                  <p:stCondLst>
                                    <p:cond delay="0"/>
                                  </p:stCondLst>
                                  <p:childTnLst>
                                    <p:set>
                                      <p:cBhvr>
                                        <p:cTn id="131" dur="1" fill="hold">
                                          <p:stCondLst>
                                            <p:cond delay="0"/>
                                          </p:stCondLst>
                                        </p:cTn>
                                        <p:tgtEl>
                                          <p:spTgt spid="104"/>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26" presetClass="emph" presetSubtype="0" fill="hold" nodeType="clickEffect">
                                  <p:stCondLst>
                                    <p:cond delay="0"/>
                                  </p:stCondLst>
                                  <p:childTnLst>
                                    <p:animEffect transition="out" filter="fade">
                                      <p:cBhvr>
                                        <p:cTn id="135" dur="500" tmFilter="0, 0; .2, .5; .8, .5; 1, 0"/>
                                        <p:tgtEl>
                                          <p:spTgt spid="102"/>
                                        </p:tgtEl>
                                      </p:cBhvr>
                                    </p:animEffect>
                                    <p:animScale>
                                      <p:cBhvr>
                                        <p:cTn id="136" dur="250" autoRev="1" fill="hold"/>
                                        <p:tgtEl>
                                          <p:spTgt spid="102"/>
                                        </p:tgtEl>
                                      </p:cBhvr>
                                      <p:by x="105000" y="105000"/>
                                    </p:animScale>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102"/>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2"/>
                                        </p:tgtEl>
                                      </p:cBhvr>
                                    </p:animEffect>
                                    <p:animScale>
                                      <p:cBhvr>
                                        <p:cTn id="145" dur="250" autoRev="1" fill="hold"/>
                                        <p:tgtEl>
                                          <p:spTgt spid="2"/>
                                        </p:tgtEl>
                                      </p:cBhvr>
                                      <p:by x="105000" y="105000"/>
                                    </p:animScale>
                                  </p:childTnLst>
                                </p:cTn>
                              </p:par>
                            </p:childTnLst>
                          </p:cTn>
                        </p:par>
                      </p:childTnLst>
                    </p:cTn>
                  </p:par>
                  <p:par>
                    <p:cTn id="146" fill="hold">
                      <p:stCondLst>
                        <p:cond delay="indefinite"/>
                      </p:stCondLst>
                      <p:childTnLst>
                        <p:par>
                          <p:cTn id="147" fill="hold">
                            <p:stCondLst>
                              <p:cond delay="0"/>
                            </p:stCondLst>
                            <p:childTnLst>
                              <p:par>
                                <p:cTn id="148" presetID="1" presetClass="exit" presetSubtype="0" fill="hold" nodeType="clickEffect">
                                  <p:stCondLst>
                                    <p:cond delay="0"/>
                                  </p:stCondLst>
                                  <p:childTnLst>
                                    <p:set>
                                      <p:cBhvr>
                                        <p:cTn id="149"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0" restart="whenNotActive" fill="hold" evtFilter="cancelBubble" nodeType="interactiveSeq">
                <p:stCondLst>
                  <p:cond evt="onClick" delay="0">
                    <p:tgtEl>
                      <p:spTgt spid="15"/>
                    </p:tgtEl>
                  </p:cond>
                </p:stCondLst>
                <p:endSync evt="end" delay="0">
                  <p:rtn val="all"/>
                </p:endSync>
                <p:childTnLst>
                  <p:par>
                    <p:cTn id="151" fill="hold">
                      <p:stCondLst>
                        <p:cond delay="0"/>
                      </p:stCondLst>
                      <p:childTnLst>
                        <p:par>
                          <p:cTn id="152" fill="hold">
                            <p:stCondLst>
                              <p:cond delay="0"/>
                            </p:stCondLst>
                            <p:childTnLst>
                              <p:par>
                                <p:cTn id="153" presetID="12" presetClass="exit" presetSubtype="4" fill="hold" nodeType="afterEffect">
                                  <p:stCondLst>
                                    <p:cond delay="0"/>
                                  </p:stCondLst>
                                  <p:childTnLst>
                                    <p:animEffect transition="out" filter="slide(fromBottom)">
                                      <p:cBhvr>
                                        <p:cTn id="154" dur="59000"/>
                                        <p:tgtEl>
                                          <p:spTgt spid="7"/>
                                        </p:tgtEl>
                                      </p:cBhvr>
                                    </p:animEffect>
                                    <p:set>
                                      <p:cBhvr>
                                        <p:cTn id="155"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0" grpId="0" animBg="1"/>
      <p:bldP spid="60" grpId="1" animBg="1"/>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947042" y="247046"/>
            <a:ext cx="10102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34" name="Picture 33"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2788170" cy="869950"/>
          </a:xfrm>
          <a:prstGeom prst="rect">
            <a:avLst/>
          </a:prstGeom>
        </p:spPr>
      </p:pic>
      <p:sp>
        <p:nvSpPr>
          <p:cNvPr id="35"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18" name="Title 1">
            <a:extLst>
              <a:ext uri="{FF2B5EF4-FFF2-40B4-BE49-F238E27FC236}">
                <a16:creationId xmlns:a16="http://schemas.microsoft.com/office/drawing/2014/main" id="{3F248FE0-A8A8-438A-9C8D-B8219BE3AEAF}"/>
              </a:ext>
            </a:extLst>
          </p:cNvPr>
          <p:cNvSpPr txBox="1">
            <a:spLocks/>
          </p:cNvSpPr>
          <p:nvPr/>
        </p:nvSpPr>
        <p:spPr>
          <a:xfrm>
            <a:off x="2087796" y="1037341"/>
            <a:ext cx="1921752" cy="1706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Calibri" panose="020F0502020204030204" pitchFamily="34" charset="0"/>
              </a:rPr>
              <a:t>ei</a:t>
            </a:r>
            <a:endParaRPr kumimoji="0" lang="en-US" sz="1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9" name="Rounded Rectangle 3">
            <a:extLst>
              <a:ext uri="{FF2B5EF4-FFF2-40B4-BE49-F238E27FC236}">
                <a16:creationId xmlns:a16="http://schemas.microsoft.com/office/drawing/2014/main" id="{3B53470B-33AB-4EE6-9234-3EA5E0664020}"/>
              </a:ext>
            </a:extLst>
          </p:cNvPr>
          <p:cNvSpPr/>
          <p:nvPr/>
        </p:nvSpPr>
        <p:spPr>
          <a:xfrm>
            <a:off x="1325750" y="2662015"/>
            <a:ext cx="3802879" cy="28805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descr="man escaping from jail">
            <a:extLst>
              <a:ext uri="{FF2B5EF4-FFF2-40B4-BE49-F238E27FC236}">
                <a16:creationId xmlns:a16="http://schemas.microsoft.com/office/drawing/2014/main" id="{CE850726-4AFD-49FC-810F-CD37721367EC}"/>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4137" y="2825802"/>
            <a:ext cx="1721794" cy="1541754"/>
          </a:xfrm>
          <a:prstGeom prst="rect">
            <a:avLst/>
          </a:prstGeom>
        </p:spPr>
      </p:pic>
      <p:sp>
        <p:nvSpPr>
          <p:cNvPr id="33" name="Title 1">
            <a:extLst>
              <a:ext uri="{FF2B5EF4-FFF2-40B4-BE49-F238E27FC236}">
                <a16:creationId xmlns:a16="http://schemas.microsoft.com/office/drawing/2014/main" id="{BC83320C-70D5-49A5-9C15-037373441CBD}"/>
              </a:ext>
            </a:extLst>
          </p:cNvPr>
          <p:cNvSpPr txBox="1">
            <a:spLocks/>
          </p:cNvSpPr>
          <p:nvPr/>
        </p:nvSpPr>
        <p:spPr>
          <a:xfrm>
            <a:off x="7393372" y="1212139"/>
            <a:ext cx="2755232" cy="13521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2000" b="1" i="0" u="none" strike="noStrike" kern="1200" cap="none" spc="0" normalizeH="0" baseline="0" noProof="0">
                <a:ln>
                  <a:noFill/>
                </a:ln>
                <a:solidFill>
                  <a:srgbClr val="002060"/>
                </a:solidFill>
                <a:effectLst/>
                <a:uLnTx/>
                <a:uFillTx/>
                <a:latin typeface="Century Gothic" panose="020B0502020202020204" pitchFamily="34" charset="0"/>
                <a:ea typeface="+mj-ea"/>
                <a:cs typeface="Calibri" panose="020F0502020204030204" pitchFamily="34" charset="0"/>
              </a:rPr>
              <a:t>ie</a:t>
            </a:r>
            <a:endParaRPr kumimoji="0" lang="en-US" sz="1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6" name="Rounded Rectangle 3">
            <a:extLst>
              <a:ext uri="{FF2B5EF4-FFF2-40B4-BE49-F238E27FC236}">
                <a16:creationId xmlns:a16="http://schemas.microsoft.com/office/drawing/2014/main" id="{4948986B-D364-4C1C-BFD4-E13B2B750E7F}"/>
              </a:ext>
            </a:extLst>
          </p:cNvPr>
          <p:cNvSpPr/>
          <p:nvPr/>
        </p:nvSpPr>
        <p:spPr>
          <a:xfrm>
            <a:off x="6950221" y="2706820"/>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ie</a:t>
            </a: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9" name="Picture 38" descr="man with hearts">
            <a:extLst>
              <a:ext uri="{FF2B5EF4-FFF2-40B4-BE49-F238E27FC236}">
                <a16:creationId xmlns:a16="http://schemas.microsoft.com/office/drawing/2014/main" id="{5312A4A7-BF09-49C0-9676-86193DA7AF0A}"/>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07291" y="2859727"/>
            <a:ext cx="1524311" cy="1380385"/>
          </a:xfrm>
          <a:prstGeom prst="rect">
            <a:avLst/>
          </a:prstGeom>
        </p:spPr>
      </p:pic>
    </p:spTree>
    <p:extLst>
      <p:ext uri="{BB962C8B-B14F-4D97-AF65-F5344CB8AC3E}">
        <p14:creationId xmlns:p14="http://schemas.microsoft.com/office/powerpoint/2010/main" val="124477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4" name="frei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subTnLst>
                                    <p:audio>
                                      <p:cMediaNode>
                                        <p:cTn display="0" masterRel="sameClick">
                                          <p:stCondLst>
                                            <p:cond evt="begin" delay="0">
                                              <p:tn val="18"/>
                                            </p:cond>
                                          </p:stCondLst>
                                          <p:endCondLst>
                                            <p:cond evt="onStopAudio" delay="0">
                                              <p:tgtEl>
                                                <p:sldTgt/>
                                              </p:tgtEl>
                                            </p:cond>
                                          </p:endCondLst>
                                        </p:cTn>
                                        <p:tgtEl>
                                          <p:sndTgt r:embed="rId5" name="i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subTnLst>
                                    <p:audio>
                                      <p:cMediaNode>
                                        <p:cTn display="0" masterRel="sameClick">
                                          <p:stCondLst>
                                            <p:cond evt="begin" delay="0">
                                              <p:tn val="23"/>
                                            </p:cond>
                                          </p:stCondLst>
                                          <p:endCondLst>
                                            <p:cond evt="onStopAudio" delay="0">
                                              <p:tgtEl>
                                                <p:sldTgt/>
                                              </p:tgtEl>
                                            </p:cond>
                                          </p:endCondLst>
                                        </p:cTn>
                                        <p:tgtEl>
                                          <p:sndTgt r:embed="rId6" name="Liebe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33" grpId="0"/>
      <p:bldP spid="3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nvGraphicFramePr>
        <p:xfrm>
          <a:off x="3814442" y="1290170"/>
          <a:ext cx="7951014" cy="4796773"/>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4796773">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4815118" y="1290170"/>
            <a:ext cx="163317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ei</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9221526" y="1304694"/>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ie</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1FFA193-79E2-424B-B782-EFCBD223DE8E}"/>
              </a:ext>
            </a:extLst>
          </p:cNvPr>
          <p:cNvSpPr/>
          <p:nvPr/>
        </p:nvSpPr>
        <p:spPr>
          <a:xfrm>
            <a:off x="3931928" y="1945152"/>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39" name="TextBox 38">
            <a:extLst>
              <a:ext uri="{FF2B5EF4-FFF2-40B4-BE49-F238E27FC236}">
                <a16:creationId xmlns:a16="http://schemas.microsoft.com/office/drawing/2014/main" id="{43143EE7-7394-4811-A7E2-E4B0CDFEE2D8}"/>
              </a:ext>
            </a:extLst>
          </p:cNvPr>
          <p:cNvSpPr txBox="1"/>
          <p:nvPr/>
        </p:nvSpPr>
        <p:spPr>
          <a:xfrm>
            <a:off x="3730284" y="771057"/>
            <a:ext cx="75113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30284"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[1/2]</a:t>
            </a:r>
          </a:p>
        </p:txBody>
      </p:sp>
      <p:sp>
        <p:nvSpPr>
          <p:cNvPr id="40" name="Rectangle 39">
            <a:extLst>
              <a:ext uri="{FF2B5EF4-FFF2-40B4-BE49-F238E27FC236}">
                <a16:creationId xmlns:a16="http://schemas.microsoft.com/office/drawing/2014/main" id="{3494072B-DD0A-420F-A92F-6D7A4445D9EF}"/>
              </a:ext>
            </a:extLst>
          </p:cNvPr>
          <p:cNvSpPr/>
          <p:nvPr/>
        </p:nvSpPr>
        <p:spPr>
          <a:xfrm>
            <a:off x="3931928" y="2945567"/>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45" name="Rectangle 44">
            <a:extLst>
              <a:ext uri="{FF2B5EF4-FFF2-40B4-BE49-F238E27FC236}">
                <a16:creationId xmlns:a16="http://schemas.microsoft.com/office/drawing/2014/main" id="{9C26A219-0800-4D0A-B2D3-C2E1280B74C1}"/>
              </a:ext>
            </a:extLst>
          </p:cNvPr>
          <p:cNvSpPr/>
          <p:nvPr/>
        </p:nvSpPr>
        <p:spPr>
          <a:xfrm>
            <a:off x="3931928" y="4152141"/>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46" name="Rectangle 45">
            <a:extLst>
              <a:ext uri="{FF2B5EF4-FFF2-40B4-BE49-F238E27FC236}">
                <a16:creationId xmlns:a16="http://schemas.microsoft.com/office/drawing/2014/main" id="{6DBCBDC2-FD5B-4F11-9E45-8BDC63B0DC11}"/>
              </a:ext>
            </a:extLst>
          </p:cNvPr>
          <p:cNvSpPr/>
          <p:nvPr/>
        </p:nvSpPr>
        <p:spPr>
          <a:xfrm>
            <a:off x="3931928" y="5283430"/>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
        <p:nvSpPr>
          <p:cNvPr id="49" name="Speech Bubble: Oval 48">
            <a:extLst>
              <a:ext uri="{FF2B5EF4-FFF2-40B4-BE49-F238E27FC236}">
                <a16:creationId xmlns:a16="http://schemas.microsoft.com/office/drawing/2014/main" id="{DC57C122-66A7-4A41-B4D2-DEA6156FC6A6}"/>
              </a:ext>
            </a:extLst>
          </p:cNvPr>
          <p:cNvSpPr/>
          <p:nvPr/>
        </p:nvSpPr>
        <p:spPr>
          <a:xfrm>
            <a:off x="1543016" y="1494835"/>
            <a:ext cx="1505397" cy="869950"/>
          </a:xfrm>
          <a:prstGeom prst="wedgeEllipseCallout">
            <a:avLst>
              <a:gd name="adj1" fmla="val 76583"/>
              <a:gd name="adj2" fmla="val -88223"/>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4657" y="868367"/>
            <a:ext cx="800592" cy="889547"/>
          </a:xfrm>
          <a:prstGeom prst="rect">
            <a:avLst/>
          </a:prstGeom>
        </p:spPr>
      </p:pic>
      <p:sp>
        <p:nvSpPr>
          <p:cNvPr id="3" name="Rectangle 2">
            <a:extLst>
              <a:ext uri="{FF2B5EF4-FFF2-40B4-BE49-F238E27FC236}">
                <a16:creationId xmlns:a16="http://schemas.microsoft.com/office/drawing/2014/main" id="{38538F19-02A4-4267-B7BC-00BA5A4DED81}"/>
              </a:ext>
            </a:extLst>
          </p:cNvPr>
          <p:cNvSpPr/>
          <p:nvPr/>
        </p:nvSpPr>
        <p:spPr>
          <a:xfrm>
            <a:off x="126124" y="2699260"/>
            <a:ext cx="3604159" cy="3046988"/>
          </a:xfrm>
          <a:prstGeom prst="rect">
            <a:avLst/>
          </a:prstGeom>
          <a:ln>
            <a:solidFill>
              <a:srgbClr val="1F4E79"/>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1.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Schwein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[pig]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2.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peinlich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embarassing</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3. Kiefer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[jaw]</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4.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Geige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[violin]</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5.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Ziege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[goat]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6.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nieder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[down]</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7.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Riese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[giant]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8.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Eiche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[oak]</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DA25CAA8-7B8C-4D08-B7D8-C00F8D908245}"/>
              </a:ext>
            </a:extLst>
          </p:cNvPr>
          <p:cNvSpPr/>
          <p:nvPr/>
        </p:nvSpPr>
        <p:spPr>
          <a:xfrm>
            <a:off x="7848692" y="1965124"/>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24" name="Rectangle 23">
            <a:extLst>
              <a:ext uri="{FF2B5EF4-FFF2-40B4-BE49-F238E27FC236}">
                <a16:creationId xmlns:a16="http://schemas.microsoft.com/office/drawing/2014/main" id="{844A7B44-A062-417F-8850-2EECD08F6727}"/>
              </a:ext>
            </a:extLst>
          </p:cNvPr>
          <p:cNvSpPr/>
          <p:nvPr/>
        </p:nvSpPr>
        <p:spPr>
          <a:xfrm>
            <a:off x="7848692" y="2965539"/>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25" name="Rectangle 24">
            <a:extLst>
              <a:ext uri="{FF2B5EF4-FFF2-40B4-BE49-F238E27FC236}">
                <a16:creationId xmlns:a16="http://schemas.microsoft.com/office/drawing/2014/main" id="{1766D24F-C452-4E03-A0A3-BFC395B9A8D8}"/>
              </a:ext>
            </a:extLst>
          </p:cNvPr>
          <p:cNvSpPr/>
          <p:nvPr/>
        </p:nvSpPr>
        <p:spPr>
          <a:xfrm>
            <a:off x="7848692" y="4147188"/>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26" name="Rectangle 25">
            <a:extLst>
              <a:ext uri="{FF2B5EF4-FFF2-40B4-BE49-F238E27FC236}">
                <a16:creationId xmlns:a16="http://schemas.microsoft.com/office/drawing/2014/main" id="{CF2D3BBC-96AF-4D72-B60C-D937F6FA6DC4}"/>
              </a:ext>
            </a:extLst>
          </p:cNvPr>
          <p:cNvSpPr/>
          <p:nvPr/>
        </p:nvSpPr>
        <p:spPr>
          <a:xfrm>
            <a:off x="7848692" y="5303402"/>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Tree>
    <p:extLst>
      <p:ext uri="{BB962C8B-B14F-4D97-AF65-F5344CB8AC3E}">
        <p14:creationId xmlns:p14="http://schemas.microsoft.com/office/powerpoint/2010/main" val="309562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5AD6E12-F5D7-FE4D-A321-E2FE8415668C}"/>
              </a:ext>
            </a:extLst>
          </p:cNvPr>
          <p:cNvSpPr>
            <a:spLocks noGrp="1"/>
          </p:cNvSpPr>
          <p:nvPr>
            <p:ph type="title"/>
          </p:nvPr>
        </p:nvSpPr>
        <p:spPr>
          <a:xfrm>
            <a:off x="5110650" y="-3115"/>
            <a:ext cx="1970698" cy="1658441"/>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pic>
        <p:nvPicPr>
          <p:cNvPr id="2" name="Picture 1" descr="car going downhill with a man trying to pull it uphill"/>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017" y="873457"/>
            <a:ext cx="2217924" cy="2217924"/>
          </a:xfrm>
          <a:prstGeom prst="rect">
            <a:avLst/>
          </a:prstGeom>
        </p:spPr>
      </p:pic>
      <p:pic>
        <p:nvPicPr>
          <p:cNvPr id="11" name="Picture 2" descr="girl between two other childre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36432" y="1322670"/>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envelop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89637" y="4585648"/>
            <a:ext cx="1934105" cy="1297410"/>
          </a:xfrm>
          <a:prstGeom prst="rect">
            <a:avLst/>
          </a:prstGeom>
        </p:spPr>
      </p:pic>
      <p:pic>
        <p:nvPicPr>
          <p:cNvPr id="13" name="Picture 12" descr="person lying dow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6324" y="5428320"/>
            <a:ext cx="1939351" cy="766044"/>
          </a:xfrm>
          <a:prstGeom prst="rect">
            <a:avLst/>
          </a:prstGeom>
        </p:spPr>
      </p:pic>
      <p:grpSp>
        <p:nvGrpSpPr>
          <p:cNvPr id="16" name="Group 15" descr="big fish, 2000 kilometer deep in the sea"/>
          <p:cNvGrpSpPr/>
          <p:nvPr/>
        </p:nvGrpSpPr>
        <p:grpSpPr>
          <a:xfrm>
            <a:off x="547419" y="4410020"/>
            <a:ext cx="2687616" cy="1631072"/>
            <a:chOff x="547419" y="4410020"/>
            <a:chExt cx="2687616" cy="1631072"/>
          </a:xfrm>
        </p:grpSpPr>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05227" y="4483180"/>
              <a:ext cx="1729808" cy="1484751"/>
            </a:xfrm>
            <a:prstGeom prst="rect">
              <a:avLst/>
            </a:prstGeom>
          </p:spPr>
        </p:pic>
        <p:cxnSp>
          <p:nvCxnSpPr>
            <p:cNvPr id="14" name="Straight Arrow Connector 13"/>
            <p:cNvCxnSpPr/>
            <p:nvPr/>
          </p:nvCxnSpPr>
          <p:spPr>
            <a:xfrm flipH="1">
              <a:off x="1228055" y="4410020"/>
              <a:ext cx="19667" cy="1631072"/>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121239" y="4904174"/>
              <a:ext cx="1405063" cy="552704"/>
            </a:xfrm>
            <a:prstGeom prst="rect">
              <a:avLst/>
            </a:prstGeom>
            <a:noFill/>
          </p:spPr>
          <p:txBody>
            <a:bodyPr wrap="square" rtlCol="0">
              <a:spAutoFit/>
            </a:bodyPr>
            <a:lstStyle/>
            <a:p>
              <a:r>
                <a:rPr lang="en-GB" dirty="0">
                  <a:solidFill>
                    <a:srgbClr val="002060"/>
                  </a:solidFill>
                  <a:latin typeface="Century Gothic" panose="020B0502020202020204" pitchFamily="34" charset="0"/>
                </a:rPr>
                <a:t>2000 </a:t>
              </a:r>
              <a:r>
                <a:rPr lang="en-GB" dirty="0" err="1">
                  <a:solidFill>
                    <a:srgbClr val="002060"/>
                  </a:solidFill>
                  <a:latin typeface="Century Gothic" panose="020B0502020202020204" pitchFamily="34" charset="0"/>
                </a:rPr>
                <a:t>Kilometer</a:t>
              </a:r>
              <a:endParaRPr lang="en-GB" dirty="0">
                <a:solidFill>
                  <a:srgbClr val="002060"/>
                </a:solidFill>
                <a:latin typeface="Century Gothic" panose="020B0502020202020204" pitchFamily="34" charset="0"/>
              </a:endParaRPr>
            </a:p>
          </p:txBody>
        </p:sp>
      </p:grpSp>
    </p:spTree>
    <p:extLst>
      <p:ext uri="{BB962C8B-B14F-4D97-AF65-F5344CB8AC3E}">
        <p14:creationId xmlns:p14="http://schemas.microsoft.com/office/powerpoint/2010/main" val="334967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e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zie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si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6" name="si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tief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7" name="tief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liege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liege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Brief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9" name="Brie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5" grpId="0"/>
      <p:bldP spid="6" grpId="0"/>
      <p:bldP spid="7" grpId="0"/>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2724215"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graphicFrame>
        <p:nvGraphicFramePr>
          <p:cNvPr id="19" name="Table 11">
            <a:extLst>
              <a:ext uri="{FF2B5EF4-FFF2-40B4-BE49-F238E27FC236}">
                <a16:creationId xmlns:a16="http://schemas.microsoft.com/office/drawing/2014/main" id="{E4A0F983-B5E6-45E7-805E-B341BC087453}"/>
              </a:ext>
            </a:extLst>
          </p:cNvPr>
          <p:cNvGraphicFramePr>
            <a:graphicFrameLocks noGrp="1"/>
          </p:cNvGraphicFramePr>
          <p:nvPr/>
        </p:nvGraphicFramePr>
        <p:xfrm>
          <a:off x="2828604" y="1318745"/>
          <a:ext cx="7951014" cy="4796773"/>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4796773">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bl>
          </a:graphicData>
        </a:graphic>
      </p:graphicFrame>
      <p:sp>
        <p:nvSpPr>
          <p:cNvPr id="24" name="Rectangle 23">
            <a:extLst>
              <a:ext uri="{FF2B5EF4-FFF2-40B4-BE49-F238E27FC236}">
                <a16:creationId xmlns:a16="http://schemas.microsoft.com/office/drawing/2014/main" id="{CAE34778-6A57-43C1-9110-ECB78FF632B1}"/>
              </a:ext>
            </a:extLst>
          </p:cNvPr>
          <p:cNvSpPr/>
          <p:nvPr/>
        </p:nvSpPr>
        <p:spPr>
          <a:xfrm>
            <a:off x="3829280" y="1318745"/>
            <a:ext cx="163317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ei</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DE93819-8BE8-498B-86E8-1D7C918AAC70}"/>
              </a:ext>
            </a:extLst>
          </p:cNvPr>
          <p:cNvSpPr/>
          <p:nvPr/>
        </p:nvSpPr>
        <p:spPr>
          <a:xfrm>
            <a:off x="8235688" y="1333269"/>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ie</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42EB2557-611A-4E52-9A81-FFF5EE33D5B8}"/>
              </a:ext>
            </a:extLst>
          </p:cNvPr>
          <p:cNvSpPr/>
          <p:nvPr/>
        </p:nvSpPr>
        <p:spPr>
          <a:xfrm>
            <a:off x="2946090" y="1973727"/>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1. _______</a:t>
            </a:r>
          </a:p>
        </p:txBody>
      </p:sp>
      <p:sp>
        <p:nvSpPr>
          <p:cNvPr id="27" name="Rectangle 26">
            <a:extLst>
              <a:ext uri="{FF2B5EF4-FFF2-40B4-BE49-F238E27FC236}">
                <a16:creationId xmlns:a16="http://schemas.microsoft.com/office/drawing/2014/main" id="{5FEDA627-D22A-4FD3-9115-67B2606DE786}"/>
              </a:ext>
            </a:extLst>
          </p:cNvPr>
          <p:cNvSpPr/>
          <p:nvPr/>
        </p:nvSpPr>
        <p:spPr>
          <a:xfrm>
            <a:off x="2946090" y="2974142"/>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28" name="Rectangle 27">
            <a:extLst>
              <a:ext uri="{FF2B5EF4-FFF2-40B4-BE49-F238E27FC236}">
                <a16:creationId xmlns:a16="http://schemas.microsoft.com/office/drawing/2014/main" id="{2E4B9BC5-64F3-4AF8-BCEA-BB5C89C06FB9}"/>
              </a:ext>
            </a:extLst>
          </p:cNvPr>
          <p:cNvSpPr/>
          <p:nvPr/>
        </p:nvSpPr>
        <p:spPr>
          <a:xfrm>
            <a:off x="2946090" y="4155791"/>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29" name="Rectangle 28">
            <a:extLst>
              <a:ext uri="{FF2B5EF4-FFF2-40B4-BE49-F238E27FC236}">
                <a16:creationId xmlns:a16="http://schemas.microsoft.com/office/drawing/2014/main" id="{7BDACE00-156A-41FA-A3C3-5AE188778E4A}"/>
              </a:ext>
            </a:extLst>
          </p:cNvPr>
          <p:cNvSpPr/>
          <p:nvPr/>
        </p:nvSpPr>
        <p:spPr>
          <a:xfrm>
            <a:off x="2946090" y="5312005"/>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
        <p:nvSpPr>
          <p:cNvPr id="30" name="Rectangle 29">
            <a:extLst>
              <a:ext uri="{FF2B5EF4-FFF2-40B4-BE49-F238E27FC236}">
                <a16:creationId xmlns:a16="http://schemas.microsoft.com/office/drawing/2014/main" id="{69158C8D-24D8-4BFF-B620-6D2EFD7B92AF}"/>
              </a:ext>
            </a:extLst>
          </p:cNvPr>
          <p:cNvSpPr/>
          <p:nvPr/>
        </p:nvSpPr>
        <p:spPr>
          <a:xfrm>
            <a:off x="6862854" y="1993699"/>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31" name="Rectangle 30">
            <a:extLst>
              <a:ext uri="{FF2B5EF4-FFF2-40B4-BE49-F238E27FC236}">
                <a16:creationId xmlns:a16="http://schemas.microsoft.com/office/drawing/2014/main" id="{264F3041-AF7C-4352-86D6-DE29C01A0437}"/>
              </a:ext>
            </a:extLst>
          </p:cNvPr>
          <p:cNvSpPr/>
          <p:nvPr/>
        </p:nvSpPr>
        <p:spPr>
          <a:xfrm>
            <a:off x="6862854" y="2994114"/>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39" name="Rectangle 38">
            <a:extLst>
              <a:ext uri="{FF2B5EF4-FFF2-40B4-BE49-F238E27FC236}">
                <a16:creationId xmlns:a16="http://schemas.microsoft.com/office/drawing/2014/main" id="{A3F14170-46FF-4C29-8937-D8918B7B3CBB}"/>
              </a:ext>
            </a:extLst>
          </p:cNvPr>
          <p:cNvSpPr/>
          <p:nvPr/>
        </p:nvSpPr>
        <p:spPr>
          <a:xfrm>
            <a:off x="6862854" y="4175763"/>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40" name="Rectangle 39">
            <a:extLst>
              <a:ext uri="{FF2B5EF4-FFF2-40B4-BE49-F238E27FC236}">
                <a16:creationId xmlns:a16="http://schemas.microsoft.com/office/drawing/2014/main" id="{371EFF39-6106-44FD-862C-03C4AD0B8B98}"/>
              </a:ext>
            </a:extLst>
          </p:cNvPr>
          <p:cNvSpPr/>
          <p:nvPr/>
        </p:nvSpPr>
        <p:spPr>
          <a:xfrm>
            <a:off x="6862854" y="5331977"/>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
        <p:nvSpPr>
          <p:cNvPr id="41" name="Rectangle 40">
            <a:extLst>
              <a:ext uri="{FF2B5EF4-FFF2-40B4-BE49-F238E27FC236}">
                <a16:creationId xmlns:a16="http://schemas.microsoft.com/office/drawing/2014/main" id="{4732EA07-84B2-40B6-ACE7-DED547509227}"/>
              </a:ext>
            </a:extLst>
          </p:cNvPr>
          <p:cNvSpPr/>
          <p:nvPr/>
        </p:nvSpPr>
        <p:spPr>
          <a:xfrm>
            <a:off x="3388727" y="1846978"/>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Schwein</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pic>
        <p:nvPicPr>
          <p:cNvPr id="6" name="Picture 5" descr="A mother and baby sheep standing on top of a pile of hay&#10;&#10;Description automatically generated">
            <a:extLst>
              <a:ext uri="{FF2B5EF4-FFF2-40B4-BE49-F238E27FC236}">
                <a16:creationId xmlns:a16="http://schemas.microsoft.com/office/drawing/2014/main" id="{07672067-8F25-455F-8087-52142E6C77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772" y="1432990"/>
            <a:ext cx="1384536" cy="923745"/>
          </a:xfrm>
          <a:prstGeom prst="rect">
            <a:avLst/>
          </a:prstGeom>
        </p:spPr>
      </p:pic>
      <p:sp>
        <p:nvSpPr>
          <p:cNvPr id="20" name="Rectangle 19">
            <a:extLst>
              <a:ext uri="{FF2B5EF4-FFF2-40B4-BE49-F238E27FC236}">
                <a16:creationId xmlns:a16="http://schemas.microsoft.com/office/drawing/2014/main" id="{379F3C5F-2B80-0444-9A2D-028BFE78AF4C}"/>
              </a:ext>
            </a:extLst>
          </p:cNvPr>
          <p:cNvSpPr/>
          <p:nvPr/>
        </p:nvSpPr>
        <p:spPr>
          <a:xfrm>
            <a:off x="3501317" y="2843525"/>
            <a:ext cx="415597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peinlich</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7CD88599-87F5-AF47-81E6-3EB7CF315632}"/>
              </a:ext>
            </a:extLst>
          </p:cNvPr>
          <p:cNvSpPr/>
          <p:nvPr/>
        </p:nvSpPr>
        <p:spPr>
          <a:xfrm>
            <a:off x="7469126" y="1909003"/>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Kiefer</a:t>
            </a:r>
          </a:p>
        </p:txBody>
      </p:sp>
      <p:sp>
        <p:nvSpPr>
          <p:cNvPr id="22" name="Rectangle 21">
            <a:extLst>
              <a:ext uri="{FF2B5EF4-FFF2-40B4-BE49-F238E27FC236}">
                <a16:creationId xmlns:a16="http://schemas.microsoft.com/office/drawing/2014/main" id="{198BEA7A-FBA7-BA4A-9CF5-F75248F8B362}"/>
              </a:ext>
            </a:extLst>
          </p:cNvPr>
          <p:cNvSpPr/>
          <p:nvPr/>
        </p:nvSpPr>
        <p:spPr>
          <a:xfrm>
            <a:off x="3599155" y="4028970"/>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Geige</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324BD0A3-70A6-204F-9B54-5125D93E5DCA}"/>
              </a:ext>
            </a:extLst>
          </p:cNvPr>
          <p:cNvSpPr/>
          <p:nvPr/>
        </p:nvSpPr>
        <p:spPr>
          <a:xfrm>
            <a:off x="7459603" y="2843525"/>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Ziege</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ED525E2-A941-A64A-913D-BF40F68535F7}"/>
              </a:ext>
            </a:extLst>
          </p:cNvPr>
          <p:cNvSpPr/>
          <p:nvPr/>
        </p:nvSpPr>
        <p:spPr>
          <a:xfrm>
            <a:off x="7462112" y="4024366"/>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nieder</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7500E0CE-3A84-D646-9EA4-7DA778F31E53}"/>
              </a:ext>
            </a:extLst>
          </p:cNvPr>
          <p:cNvSpPr/>
          <p:nvPr/>
        </p:nvSpPr>
        <p:spPr>
          <a:xfrm>
            <a:off x="7459603" y="5202475"/>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Riese</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E57A8D5B-7EB0-254F-9158-F8C28364990B}"/>
              </a:ext>
            </a:extLst>
          </p:cNvPr>
          <p:cNvSpPr/>
          <p:nvPr/>
        </p:nvSpPr>
        <p:spPr>
          <a:xfrm>
            <a:off x="3632058" y="5199081"/>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Eiche</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pic>
        <p:nvPicPr>
          <p:cNvPr id="4" name="Picture 3" descr="A vase of flowers on a plant&#10;&#10;Description automatically generated">
            <a:extLst>
              <a:ext uri="{FF2B5EF4-FFF2-40B4-BE49-F238E27FC236}">
                <a16:creationId xmlns:a16="http://schemas.microsoft.com/office/drawing/2014/main" id="{3019CC74-2A08-FF40-AFC0-F1240997F3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8711" y="4996384"/>
            <a:ext cx="1003723" cy="1119134"/>
          </a:xfrm>
          <a:prstGeom prst="rect">
            <a:avLst/>
          </a:prstGeom>
        </p:spPr>
      </p:pic>
      <p:pic>
        <p:nvPicPr>
          <p:cNvPr id="8" name="Picture 7" descr="A close up&#10;&#10;Description automatically generated">
            <a:extLst>
              <a:ext uri="{FF2B5EF4-FFF2-40B4-BE49-F238E27FC236}">
                <a16:creationId xmlns:a16="http://schemas.microsoft.com/office/drawing/2014/main" id="{7C4C86BE-9546-E74D-8612-2CEFCD32BB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2601" y="2697452"/>
            <a:ext cx="1094584" cy="995387"/>
          </a:xfrm>
          <a:prstGeom prst="rect">
            <a:avLst/>
          </a:prstGeom>
        </p:spPr>
      </p:pic>
      <p:pic>
        <p:nvPicPr>
          <p:cNvPr id="14" name="Picture 13" descr="A picture containing instrument, dark, cello, violin&#10;&#10;Description automatically generated">
            <a:extLst>
              <a:ext uri="{FF2B5EF4-FFF2-40B4-BE49-F238E27FC236}">
                <a16:creationId xmlns:a16="http://schemas.microsoft.com/office/drawing/2014/main" id="{410FBD0E-CBAA-584D-BF80-4E28788080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1841" y="3710007"/>
            <a:ext cx="1332280" cy="1332280"/>
          </a:xfrm>
          <a:prstGeom prst="rect">
            <a:avLst/>
          </a:prstGeom>
        </p:spPr>
      </p:pic>
      <p:cxnSp>
        <p:nvCxnSpPr>
          <p:cNvPr id="16" name="Straight Arrow Connector 15">
            <a:extLst>
              <a:ext uri="{FF2B5EF4-FFF2-40B4-BE49-F238E27FC236}">
                <a16:creationId xmlns:a16="http://schemas.microsoft.com/office/drawing/2014/main" id="{BC8B4AB4-82A2-6F44-AC40-A2BE360863A8}"/>
              </a:ext>
            </a:extLst>
          </p:cNvPr>
          <p:cNvCxnSpPr/>
          <p:nvPr/>
        </p:nvCxnSpPr>
        <p:spPr>
          <a:xfrm>
            <a:off x="9708191" y="4044427"/>
            <a:ext cx="0" cy="716111"/>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A9084055-E2B2-B148-8B74-622521A7CDF7}"/>
              </a:ext>
            </a:extLst>
          </p:cNvPr>
          <p:cNvGrpSpPr/>
          <p:nvPr/>
        </p:nvGrpSpPr>
        <p:grpSpPr>
          <a:xfrm>
            <a:off x="9292601" y="4964212"/>
            <a:ext cx="1094583" cy="1094583"/>
            <a:chOff x="9292601" y="4964212"/>
            <a:chExt cx="1094583" cy="1094583"/>
          </a:xfrm>
        </p:grpSpPr>
        <p:pic>
          <p:nvPicPr>
            <p:cNvPr id="12" name="Picture 11" descr="A picture containing toy, room&#10;&#10;Description automatically generated">
              <a:extLst>
                <a:ext uri="{FF2B5EF4-FFF2-40B4-BE49-F238E27FC236}">
                  <a16:creationId xmlns:a16="http://schemas.microsoft.com/office/drawing/2014/main" id="{3F60BA04-BAAD-474E-A935-B368120338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92601" y="4964212"/>
              <a:ext cx="1094583" cy="1094583"/>
            </a:xfrm>
            <a:prstGeom prst="rect">
              <a:avLst/>
            </a:prstGeom>
          </p:spPr>
        </p:pic>
        <p:cxnSp>
          <p:nvCxnSpPr>
            <p:cNvPr id="38" name="Straight Arrow Connector 37">
              <a:extLst>
                <a:ext uri="{FF2B5EF4-FFF2-40B4-BE49-F238E27FC236}">
                  <a16:creationId xmlns:a16="http://schemas.microsoft.com/office/drawing/2014/main" id="{B5188456-349A-9C49-AE23-3925752DC581}"/>
                </a:ext>
              </a:extLst>
            </p:cNvPr>
            <p:cNvCxnSpPr>
              <a:cxnSpLocks/>
            </p:cNvCxnSpPr>
            <p:nvPr/>
          </p:nvCxnSpPr>
          <p:spPr>
            <a:xfrm flipH="1">
              <a:off x="9860591" y="5001582"/>
              <a:ext cx="274975" cy="2837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B68BBF55-9D05-8045-8AFA-D44C7B73AB98}"/>
              </a:ext>
            </a:extLst>
          </p:cNvPr>
          <p:cNvGrpSpPr/>
          <p:nvPr/>
        </p:nvGrpSpPr>
        <p:grpSpPr>
          <a:xfrm>
            <a:off x="8898746" y="1686473"/>
            <a:ext cx="1008084" cy="1147997"/>
            <a:chOff x="8898746" y="1686473"/>
            <a:chExt cx="1008084" cy="1147997"/>
          </a:xfrm>
        </p:grpSpPr>
        <p:pic>
          <p:nvPicPr>
            <p:cNvPr id="10" name="Picture 9" descr="A drawing of a cartoon character&#10;&#10;Description automatically generated">
              <a:extLst>
                <a:ext uri="{FF2B5EF4-FFF2-40B4-BE49-F238E27FC236}">
                  <a16:creationId xmlns:a16="http://schemas.microsoft.com/office/drawing/2014/main" id="{07951132-2A83-9844-89DF-92D5E8CD76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98746" y="1686473"/>
              <a:ext cx="1008084" cy="1147997"/>
            </a:xfrm>
            <a:prstGeom prst="rect">
              <a:avLst/>
            </a:prstGeom>
          </p:spPr>
        </p:pic>
        <p:cxnSp>
          <p:nvCxnSpPr>
            <p:cNvPr id="44" name="Straight Arrow Connector 43">
              <a:extLst>
                <a:ext uri="{FF2B5EF4-FFF2-40B4-BE49-F238E27FC236}">
                  <a16:creationId xmlns:a16="http://schemas.microsoft.com/office/drawing/2014/main" id="{7028CDC4-84DC-8341-BE91-AAC78DD8C271}"/>
                </a:ext>
              </a:extLst>
            </p:cNvPr>
            <p:cNvCxnSpPr>
              <a:cxnSpLocks/>
            </p:cNvCxnSpPr>
            <p:nvPr/>
          </p:nvCxnSpPr>
          <p:spPr>
            <a:xfrm flipV="1">
              <a:off x="9077661" y="2169854"/>
              <a:ext cx="105816" cy="5109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7FEDAE9F-816A-D94A-BDBF-CBBED36BB779}"/>
              </a:ext>
            </a:extLst>
          </p:cNvPr>
          <p:cNvSpPr txBox="1"/>
          <p:nvPr/>
        </p:nvSpPr>
        <p:spPr>
          <a:xfrm>
            <a:off x="4477704" y="3365875"/>
            <a:ext cx="24000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[embarrassing]</a:t>
            </a:r>
          </a:p>
        </p:txBody>
      </p:sp>
      <p:pic>
        <p:nvPicPr>
          <p:cNvPr id="3" name="Picture 2" descr="A picture containing mug, shirt&#10;&#10;Description automatically generated">
            <a:extLst>
              <a:ext uri="{FF2B5EF4-FFF2-40B4-BE49-F238E27FC236}">
                <a16:creationId xmlns:a16="http://schemas.microsoft.com/office/drawing/2014/main" id="{50FB4421-392E-48A8-A0C6-05B550387F1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68514"/>
          <a:stretch/>
        </p:blipFill>
        <p:spPr>
          <a:xfrm>
            <a:off x="5231008" y="2779689"/>
            <a:ext cx="1049240" cy="660736"/>
          </a:xfrm>
          <a:prstGeom prst="rect">
            <a:avLst/>
          </a:prstGeom>
        </p:spPr>
      </p:pic>
    </p:spTree>
    <p:extLst>
      <p:ext uri="{BB962C8B-B14F-4D97-AF65-F5344CB8AC3E}">
        <p14:creationId xmlns:p14="http://schemas.microsoft.com/office/powerpoint/2010/main" val="75116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0" grpId="0"/>
      <p:bldP spid="21" grpId="0"/>
      <p:bldP spid="22" grpId="0"/>
      <p:bldP spid="23" grpId="0"/>
      <p:bldP spid="32" grpId="0"/>
      <p:bldP spid="33" grpId="0"/>
      <p:bldP spid="34" grpId="0"/>
      <p:bldP spid="45"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nvGraphicFramePr>
        <p:xfrm>
          <a:off x="504370" y="1443679"/>
          <a:ext cx="7951014" cy="4796773"/>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4796773">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1505046" y="1443679"/>
            <a:ext cx="163317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ei</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5911454" y="1458203"/>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ie</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43143EE7-7394-4811-A7E2-E4B0CDFEE2D8}"/>
              </a:ext>
            </a:extLst>
          </p:cNvPr>
          <p:cNvSpPr txBox="1"/>
          <p:nvPr/>
        </p:nvSpPr>
        <p:spPr>
          <a:xfrm>
            <a:off x="3449971" y="910146"/>
            <a:ext cx="75113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30284"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[2/2]</a:t>
            </a:r>
          </a:p>
        </p:txBody>
      </p:sp>
      <p:sp>
        <p:nvSpPr>
          <p:cNvPr id="49" name="Speech Bubble: Oval 48">
            <a:extLst>
              <a:ext uri="{FF2B5EF4-FFF2-40B4-BE49-F238E27FC236}">
                <a16:creationId xmlns:a16="http://schemas.microsoft.com/office/drawing/2014/main" id="{DC57C122-66A7-4A41-B4D2-DEA6156FC6A6}"/>
              </a:ext>
            </a:extLst>
          </p:cNvPr>
          <p:cNvSpPr/>
          <p:nvPr/>
        </p:nvSpPr>
        <p:spPr>
          <a:xfrm>
            <a:off x="9865161" y="1596069"/>
            <a:ext cx="1505397" cy="869950"/>
          </a:xfrm>
          <a:prstGeom prst="wedgeEllipseCallout">
            <a:avLst>
              <a:gd name="adj1" fmla="val -62932"/>
              <a:gd name="adj2" fmla="val -61946"/>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995" y="1183895"/>
            <a:ext cx="800592" cy="889547"/>
          </a:xfrm>
          <a:prstGeom prst="rect">
            <a:avLst/>
          </a:prstGeom>
        </p:spPr>
      </p:pic>
      <p:sp>
        <p:nvSpPr>
          <p:cNvPr id="3" name="Rectangle 2">
            <a:extLst>
              <a:ext uri="{FF2B5EF4-FFF2-40B4-BE49-F238E27FC236}">
                <a16:creationId xmlns:a16="http://schemas.microsoft.com/office/drawing/2014/main" id="{38538F19-02A4-4267-B7BC-00BA5A4DED81}"/>
              </a:ext>
            </a:extLst>
          </p:cNvPr>
          <p:cNvSpPr/>
          <p:nvPr/>
        </p:nvSpPr>
        <p:spPr>
          <a:xfrm>
            <a:off x="8628992" y="2706939"/>
            <a:ext cx="3489435" cy="3046988"/>
          </a:xfrm>
          <a:prstGeom prst="rect">
            <a:avLst/>
          </a:prstGeom>
          <a:ln>
            <a:solidFill>
              <a:srgbClr val="1F4E79"/>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1. Krieg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[war]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2.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Kleid</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[dress]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3.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Sieb</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[sieve]</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4. Diener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[servant]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5.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Feind</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[enemy]</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6.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heiter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[cheerful, bright]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7.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Kreide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[chalk]</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8.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niedlich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[cute]</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71FFA193-79E2-424B-B782-EFCBD223DE8E}"/>
              </a:ext>
            </a:extLst>
          </p:cNvPr>
          <p:cNvSpPr/>
          <p:nvPr/>
        </p:nvSpPr>
        <p:spPr>
          <a:xfrm>
            <a:off x="4538620" y="2073442"/>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22" name="Rectangle 21">
            <a:extLst>
              <a:ext uri="{FF2B5EF4-FFF2-40B4-BE49-F238E27FC236}">
                <a16:creationId xmlns:a16="http://schemas.microsoft.com/office/drawing/2014/main" id="{3494072B-DD0A-420F-A92F-6D7A4445D9EF}"/>
              </a:ext>
            </a:extLst>
          </p:cNvPr>
          <p:cNvSpPr/>
          <p:nvPr/>
        </p:nvSpPr>
        <p:spPr>
          <a:xfrm>
            <a:off x="4538620" y="3073857"/>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27" name="Rectangle 26">
            <a:extLst>
              <a:ext uri="{FF2B5EF4-FFF2-40B4-BE49-F238E27FC236}">
                <a16:creationId xmlns:a16="http://schemas.microsoft.com/office/drawing/2014/main" id="{9C26A219-0800-4D0A-B2D3-C2E1280B74C1}"/>
              </a:ext>
            </a:extLst>
          </p:cNvPr>
          <p:cNvSpPr/>
          <p:nvPr/>
        </p:nvSpPr>
        <p:spPr>
          <a:xfrm>
            <a:off x="4538620" y="4280431"/>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28" name="Rectangle 27">
            <a:extLst>
              <a:ext uri="{FF2B5EF4-FFF2-40B4-BE49-F238E27FC236}">
                <a16:creationId xmlns:a16="http://schemas.microsoft.com/office/drawing/2014/main" id="{6DBCBDC2-FD5B-4F11-9E45-8BDC63B0DC11}"/>
              </a:ext>
            </a:extLst>
          </p:cNvPr>
          <p:cNvSpPr/>
          <p:nvPr/>
        </p:nvSpPr>
        <p:spPr>
          <a:xfrm>
            <a:off x="4538620" y="5411720"/>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
        <p:nvSpPr>
          <p:cNvPr id="29" name="Rectangle 28">
            <a:extLst>
              <a:ext uri="{FF2B5EF4-FFF2-40B4-BE49-F238E27FC236}">
                <a16:creationId xmlns:a16="http://schemas.microsoft.com/office/drawing/2014/main" id="{71FFA193-79E2-424B-B782-EFCBD223DE8E}"/>
              </a:ext>
            </a:extLst>
          </p:cNvPr>
          <p:cNvSpPr/>
          <p:nvPr/>
        </p:nvSpPr>
        <p:spPr>
          <a:xfrm>
            <a:off x="836152" y="2118633"/>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30" name="Rectangle 29">
            <a:extLst>
              <a:ext uri="{FF2B5EF4-FFF2-40B4-BE49-F238E27FC236}">
                <a16:creationId xmlns:a16="http://schemas.microsoft.com/office/drawing/2014/main" id="{3494072B-DD0A-420F-A92F-6D7A4445D9EF}"/>
              </a:ext>
            </a:extLst>
          </p:cNvPr>
          <p:cNvSpPr/>
          <p:nvPr/>
        </p:nvSpPr>
        <p:spPr>
          <a:xfrm>
            <a:off x="836152" y="3119048"/>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31" name="Rectangle 30">
            <a:extLst>
              <a:ext uri="{FF2B5EF4-FFF2-40B4-BE49-F238E27FC236}">
                <a16:creationId xmlns:a16="http://schemas.microsoft.com/office/drawing/2014/main" id="{9C26A219-0800-4D0A-B2D3-C2E1280B74C1}"/>
              </a:ext>
            </a:extLst>
          </p:cNvPr>
          <p:cNvSpPr/>
          <p:nvPr/>
        </p:nvSpPr>
        <p:spPr>
          <a:xfrm>
            <a:off x="836152" y="4325622"/>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33" name="Rectangle 32">
            <a:extLst>
              <a:ext uri="{FF2B5EF4-FFF2-40B4-BE49-F238E27FC236}">
                <a16:creationId xmlns:a16="http://schemas.microsoft.com/office/drawing/2014/main" id="{6DBCBDC2-FD5B-4F11-9E45-8BDC63B0DC11}"/>
              </a:ext>
            </a:extLst>
          </p:cNvPr>
          <p:cNvSpPr/>
          <p:nvPr/>
        </p:nvSpPr>
        <p:spPr>
          <a:xfrm>
            <a:off x="836152" y="5456911"/>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Tree>
    <p:extLst>
      <p:ext uri="{BB962C8B-B14F-4D97-AF65-F5344CB8AC3E}">
        <p14:creationId xmlns:p14="http://schemas.microsoft.com/office/powerpoint/2010/main" val="241141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2724215"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graphicFrame>
        <p:nvGraphicFramePr>
          <p:cNvPr id="19" name="Table 11">
            <a:extLst>
              <a:ext uri="{FF2B5EF4-FFF2-40B4-BE49-F238E27FC236}">
                <a16:creationId xmlns:a16="http://schemas.microsoft.com/office/drawing/2014/main" id="{E4A0F983-B5E6-45E7-805E-B341BC087453}"/>
              </a:ext>
            </a:extLst>
          </p:cNvPr>
          <p:cNvGraphicFramePr>
            <a:graphicFrameLocks noGrp="1"/>
          </p:cNvGraphicFramePr>
          <p:nvPr/>
        </p:nvGraphicFramePr>
        <p:xfrm>
          <a:off x="2828604" y="1318745"/>
          <a:ext cx="7951014" cy="4796773"/>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4796773">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bl>
          </a:graphicData>
        </a:graphic>
      </p:graphicFrame>
      <p:sp>
        <p:nvSpPr>
          <p:cNvPr id="24" name="Rectangle 23">
            <a:extLst>
              <a:ext uri="{FF2B5EF4-FFF2-40B4-BE49-F238E27FC236}">
                <a16:creationId xmlns:a16="http://schemas.microsoft.com/office/drawing/2014/main" id="{CAE34778-6A57-43C1-9110-ECB78FF632B1}"/>
              </a:ext>
            </a:extLst>
          </p:cNvPr>
          <p:cNvSpPr/>
          <p:nvPr/>
        </p:nvSpPr>
        <p:spPr>
          <a:xfrm>
            <a:off x="3829280" y="1318745"/>
            <a:ext cx="163317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ei</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DE93819-8BE8-498B-86E8-1D7C918AAC70}"/>
              </a:ext>
            </a:extLst>
          </p:cNvPr>
          <p:cNvSpPr/>
          <p:nvPr/>
        </p:nvSpPr>
        <p:spPr>
          <a:xfrm>
            <a:off x="8235688" y="1333269"/>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ie</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42EB2557-611A-4E52-9A81-FFF5EE33D5B8}"/>
              </a:ext>
            </a:extLst>
          </p:cNvPr>
          <p:cNvSpPr/>
          <p:nvPr/>
        </p:nvSpPr>
        <p:spPr>
          <a:xfrm>
            <a:off x="2946090" y="1973727"/>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27" name="Rectangle 26">
            <a:extLst>
              <a:ext uri="{FF2B5EF4-FFF2-40B4-BE49-F238E27FC236}">
                <a16:creationId xmlns:a16="http://schemas.microsoft.com/office/drawing/2014/main" id="{5FEDA627-D22A-4FD3-9115-67B2606DE786}"/>
              </a:ext>
            </a:extLst>
          </p:cNvPr>
          <p:cNvSpPr/>
          <p:nvPr/>
        </p:nvSpPr>
        <p:spPr>
          <a:xfrm>
            <a:off x="2946090" y="2974142"/>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28" name="Rectangle 27">
            <a:extLst>
              <a:ext uri="{FF2B5EF4-FFF2-40B4-BE49-F238E27FC236}">
                <a16:creationId xmlns:a16="http://schemas.microsoft.com/office/drawing/2014/main" id="{2E4B9BC5-64F3-4AF8-BCEA-BB5C89C06FB9}"/>
              </a:ext>
            </a:extLst>
          </p:cNvPr>
          <p:cNvSpPr/>
          <p:nvPr/>
        </p:nvSpPr>
        <p:spPr>
          <a:xfrm>
            <a:off x="2946090" y="4155791"/>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29" name="Rectangle 28">
            <a:extLst>
              <a:ext uri="{FF2B5EF4-FFF2-40B4-BE49-F238E27FC236}">
                <a16:creationId xmlns:a16="http://schemas.microsoft.com/office/drawing/2014/main" id="{7BDACE00-156A-41FA-A3C3-5AE188778E4A}"/>
              </a:ext>
            </a:extLst>
          </p:cNvPr>
          <p:cNvSpPr/>
          <p:nvPr/>
        </p:nvSpPr>
        <p:spPr>
          <a:xfrm>
            <a:off x="2946090" y="5312005"/>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
        <p:nvSpPr>
          <p:cNvPr id="30" name="Rectangle 29">
            <a:extLst>
              <a:ext uri="{FF2B5EF4-FFF2-40B4-BE49-F238E27FC236}">
                <a16:creationId xmlns:a16="http://schemas.microsoft.com/office/drawing/2014/main" id="{69158C8D-24D8-4BFF-B620-6D2EFD7B92AF}"/>
              </a:ext>
            </a:extLst>
          </p:cNvPr>
          <p:cNvSpPr/>
          <p:nvPr/>
        </p:nvSpPr>
        <p:spPr>
          <a:xfrm>
            <a:off x="6862854" y="1993699"/>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31" name="Rectangle 30">
            <a:extLst>
              <a:ext uri="{FF2B5EF4-FFF2-40B4-BE49-F238E27FC236}">
                <a16:creationId xmlns:a16="http://schemas.microsoft.com/office/drawing/2014/main" id="{264F3041-AF7C-4352-86D6-DE29C01A0437}"/>
              </a:ext>
            </a:extLst>
          </p:cNvPr>
          <p:cNvSpPr/>
          <p:nvPr/>
        </p:nvSpPr>
        <p:spPr>
          <a:xfrm>
            <a:off x="6862854" y="2994114"/>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39" name="Rectangle 38">
            <a:extLst>
              <a:ext uri="{FF2B5EF4-FFF2-40B4-BE49-F238E27FC236}">
                <a16:creationId xmlns:a16="http://schemas.microsoft.com/office/drawing/2014/main" id="{A3F14170-46FF-4C29-8937-D8918B7B3CBB}"/>
              </a:ext>
            </a:extLst>
          </p:cNvPr>
          <p:cNvSpPr/>
          <p:nvPr/>
        </p:nvSpPr>
        <p:spPr>
          <a:xfrm>
            <a:off x="6862854" y="4175763"/>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40" name="Rectangle 39">
            <a:extLst>
              <a:ext uri="{FF2B5EF4-FFF2-40B4-BE49-F238E27FC236}">
                <a16:creationId xmlns:a16="http://schemas.microsoft.com/office/drawing/2014/main" id="{371EFF39-6106-44FD-862C-03C4AD0B8B98}"/>
              </a:ext>
            </a:extLst>
          </p:cNvPr>
          <p:cNvSpPr/>
          <p:nvPr/>
        </p:nvSpPr>
        <p:spPr>
          <a:xfrm>
            <a:off x="6862854" y="5331977"/>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
        <p:nvSpPr>
          <p:cNvPr id="41" name="Rectangle 40">
            <a:extLst>
              <a:ext uri="{FF2B5EF4-FFF2-40B4-BE49-F238E27FC236}">
                <a16:creationId xmlns:a16="http://schemas.microsoft.com/office/drawing/2014/main" id="{4732EA07-84B2-40B6-ACE7-DED547509227}"/>
              </a:ext>
            </a:extLst>
          </p:cNvPr>
          <p:cNvSpPr/>
          <p:nvPr/>
        </p:nvSpPr>
        <p:spPr>
          <a:xfrm>
            <a:off x="7521129" y="1882881"/>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Krieg</a:t>
            </a:r>
          </a:p>
        </p:txBody>
      </p:sp>
      <p:sp>
        <p:nvSpPr>
          <p:cNvPr id="20" name="Rectangle 19">
            <a:extLst>
              <a:ext uri="{FF2B5EF4-FFF2-40B4-BE49-F238E27FC236}">
                <a16:creationId xmlns:a16="http://schemas.microsoft.com/office/drawing/2014/main" id="{379F3C5F-2B80-0444-9A2D-028BFE78AF4C}"/>
              </a:ext>
            </a:extLst>
          </p:cNvPr>
          <p:cNvSpPr/>
          <p:nvPr/>
        </p:nvSpPr>
        <p:spPr>
          <a:xfrm>
            <a:off x="3729372" y="1844515"/>
            <a:ext cx="415597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Kleid</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7CD88599-87F5-AF47-81E6-3EB7CF315632}"/>
              </a:ext>
            </a:extLst>
          </p:cNvPr>
          <p:cNvSpPr/>
          <p:nvPr/>
        </p:nvSpPr>
        <p:spPr>
          <a:xfrm>
            <a:off x="7513653" y="2864224"/>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Sieb</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198BEA7A-FBA7-BA4A-9CF5-F75248F8B362}"/>
              </a:ext>
            </a:extLst>
          </p:cNvPr>
          <p:cNvSpPr/>
          <p:nvPr/>
        </p:nvSpPr>
        <p:spPr>
          <a:xfrm>
            <a:off x="7450695" y="4062936"/>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Diener</a:t>
            </a:r>
          </a:p>
        </p:txBody>
      </p:sp>
      <p:sp>
        <p:nvSpPr>
          <p:cNvPr id="23" name="Rectangle 22">
            <a:extLst>
              <a:ext uri="{FF2B5EF4-FFF2-40B4-BE49-F238E27FC236}">
                <a16:creationId xmlns:a16="http://schemas.microsoft.com/office/drawing/2014/main" id="{324BD0A3-70A6-204F-9B54-5125D93E5DCA}"/>
              </a:ext>
            </a:extLst>
          </p:cNvPr>
          <p:cNvSpPr/>
          <p:nvPr/>
        </p:nvSpPr>
        <p:spPr>
          <a:xfrm>
            <a:off x="3589560" y="2809640"/>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Feind</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ED525E2-A941-A64A-913D-BF40F68535F7}"/>
              </a:ext>
            </a:extLst>
          </p:cNvPr>
          <p:cNvSpPr/>
          <p:nvPr/>
        </p:nvSpPr>
        <p:spPr>
          <a:xfrm>
            <a:off x="3594760" y="4019603"/>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heiter</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7500E0CE-3A84-D646-9EA4-7DA778F31E53}"/>
              </a:ext>
            </a:extLst>
          </p:cNvPr>
          <p:cNvSpPr/>
          <p:nvPr/>
        </p:nvSpPr>
        <p:spPr>
          <a:xfrm>
            <a:off x="3554503" y="5170262"/>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Kreide</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E57A8D5B-7EB0-254F-9158-F8C28364990B}"/>
              </a:ext>
            </a:extLst>
          </p:cNvPr>
          <p:cNvSpPr/>
          <p:nvPr/>
        </p:nvSpPr>
        <p:spPr>
          <a:xfrm>
            <a:off x="7435891" y="5229246"/>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niedlich</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pic>
        <p:nvPicPr>
          <p:cNvPr id="3" name="Picture 2" descr="A picture containing shirt&#10;&#10;Description automatically generated">
            <a:extLst>
              <a:ext uri="{FF2B5EF4-FFF2-40B4-BE49-F238E27FC236}">
                <a16:creationId xmlns:a16="http://schemas.microsoft.com/office/drawing/2014/main" id="{27E36002-8B1E-B748-BBDB-F6703DB1E4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1799" y="1642141"/>
            <a:ext cx="559786" cy="833580"/>
          </a:xfrm>
          <a:prstGeom prst="rect">
            <a:avLst/>
          </a:prstGeom>
        </p:spPr>
      </p:pic>
      <p:pic>
        <p:nvPicPr>
          <p:cNvPr id="9" name="Picture 8" descr="A picture containing implement, stationary, marker, toothbrush&#10;&#10;Description automatically generated">
            <a:extLst>
              <a:ext uri="{FF2B5EF4-FFF2-40B4-BE49-F238E27FC236}">
                <a16:creationId xmlns:a16="http://schemas.microsoft.com/office/drawing/2014/main" id="{2464B848-73BD-2B4E-A288-A487378730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7323" y="5063939"/>
            <a:ext cx="918261" cy="915391"/>
          </a:xfrm>
          <a:prstGeom prst="rect">
            <a:avLst/>
          </a:prstGeom>
        </p:spPr>
      </p:pic>
      <p:pic>
        <p:nvPicPr>
          <p:cNvPr id="13" name="Picture 12" descr="A close up of a logo&#10;&#10;Description automatically generated">
            <a:extLst>
              <a:ext uri="{FF2B5EF4-FFF2-40B4-BE49-F238E27FC236}">
                <a16:creationId xmlns:a16="http://schemas.microsoft.com/office/drawing/2014/main" id="{DF084FB6-0174-BE4E-9AE2-2C90C0DE51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5832" y="2814495"/>
            <a:ext cx="1407220" cy="703610"/>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0C1E62-0E0C-CE47-83B1-44E78CD3D0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8465" y="3928099"/>
            <a:ext cx="519341" cy="888712"/>
          </a:xfrm>
          <a:prstGeom prst="rect">
            <a:avLst/>
          </a:prstGeom>
        </p:spPr>
      </p:pic>
      <p:pic>
        <p:nvPicPr>
          <p:cNvPr id="35" name="Picture 34" descr="A close up of a logo&#10;&#10;Description automatically generated">
            <a:extLst>
              <a:ext uri="{FF2B5EF4-FFF2-40B4-BE49-F238E27FC236}">
                <a16:creationId xmlns:a16="http://schemas.microsoft.com/office/drawing/2014/main" id="{69460744-2504-7B4D-BF23-B315F39A18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7848" y="1841790"/>
            <a:ext cx="1398450" cy="699225"/>
          </a:xfrm>
          <a:prstGeom prst="rect">
            <a:avLst/>
          </a:prstGeom>
        </p:spPr>
      </p:pic>
      <p:sp>
        <p:nvSpPr>
          <p:cNvPr id="36" name="TextBox 35">
            <a:extLst>
              <a:ext uri="{FF2B5EF4-FFF2-40B4-BE49-F238E27FC236}">
                <a16:creationId xmlns:a16="http://schemas.microsoft.com/office/drawing/2014/main" id="{BE329947-9272-A741-B770-558365730496}"/>
              </a:ext>
            </a:extLst>
          </p:cNvPr>
          <p:cNvSpPr txBox="1"/>
          <p:nvPr/>
        </p:nvSpPr>
        <p:spPr>
          <a:xfrm>
            <a:off x="5058827" y="2890282"/>
            <a:ext cx="14414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[enemy]</a:t>
            </a:r>
          </a:p>
        </p:txBody>
      </p:sp>
      <p:sp>
        <p:nvSpPr>
          <p:cNvPr id="37" name="TextBox 36">
            <a:extLst>
              <a:ext uri="{FF2B5EF4-FFF2-40B4-BE49-F238E27FC236}">
                <a16:creationId xmlns:a16="http://schemas.microsoft.com/office/drawing/2014/main" id="{C7643DEA-9C80-8842-B87F-CC3DA60B0E36}"/>
              </a:ext>
            </a:extLst>
          </p:cNvPr>
          <p:cNvSpPr txBox="1"/>
          <p:nvPr/>
        </p:nvSpPr>
        <p:spPr>
          <a:xfrm>
            <a:off x="5087029" y="3983795"/>
            <a:ext cx="16257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[cheerful, bright]</a:t>
            </a:r>
          </a:p>
        </p:txBody>
      </p:sp>
      <p:pic>
        <p:nvPicPr>
          <p:cNvPr id="46" name="Picture 45" descr="A picture containing text&#10;&#10;Description automatically generated">
            <a:extLst>
              <a:ext uri="{FF2B5EF4-FFF2-40B4-BE49-F238E27FC236}">
                <a16:creationId xmlns:a16="http://schemas.microsoft.com/office/drawing/2014/main" id="{D7A1F57D-F6CA-8941-A898-4EDCC3B708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8465" y="5134291"/>
            <a:ext cx="713382" cy="713382"/>
          </a:xfrm>
          <a:prstGeom prst="rect">
            <a:avLst/>
          </a:prstGeom>
        </p:spPr>
      </p:pic>
    </p:spTree>
    <p:extLst>
      <p:ext uri="{BB962C8B-B14F-4D97-AF65-F5344CB8AC3E}">
        <p14:creationId xmlns:p14="http://schemas.microsoft.com/office/powerpoint/2010/main" val="92226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0" grpId="0"/>
      <p:bldP spid="21" grpId="0"/>
      <p:bldP spid="22" grpId="0"/>
      <p:bldP spid="23" grpId="0"/>
      <p:bldP spid="32" grpId="0"/>
      <p:bldP spid="33" grpId="0"/>
      <p:bldP spid="34" grpId="0"/>
      <p:bldP spid="36" grpId="0"/>
      <p:bldP spid="3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T3.2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Week 7 Slide 16 </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323832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1250"/>
            <a:ext cx="2619632" cy="869950"/>
          </a:xfrm>
          <a:prstGeom prst="rect">
            <a:avLst/>
          </a:prstGeom>
        </p:spPr>
      </p:pic>
      <p:sp>
        <p:nvSpPr>
          <p:cNvPr id="4" name="Title 3"/>
          <p:cNvSpPr>
            <a:spLocks noGrp="1"/>
          </p:cNvSpPr>
          <p:nvPr>
            <p:ph type="title"/>
          </p:nvPr>
        </p:nvSpPr>
        <p:spPr>
          <a:xfrm>
            <a:off x="0" y="229476"/>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736244" y="3965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097001" y="1320420"/>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pic>
        <p:nvPicPr>
          <p:cNvPr id="25" name="Picture 24" descr="Icon&#10;&#10;Description automatically generated">
            <a:extLst>
              <a:ext uri="{FF2B5EF4-FFF2-40B4-BE49-F238E27FC236}">
                <a16:creationId xmlns:a16="http://schemas.microsoft.com/office/drawing/2014/main" id="{9E88FD5B-55E0-44DF-849A-EF182ECFF1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8190" y="94680"/>
            <a:ext cx="1373141" cy="907210"/>
          </a:xfrm>
          <a:prstGeom prst="rect">
            <a:avLst/>
          </a:prstGeom>
        </p:spPr>
      </p:pic>
      <p:sp>
        <p:nvSpPr>
          <p:cNvPr id="27" name="TextBox 26">
            <a:extLst>
              <a:ext uri="{FF2B5EF4-FFF2-40B4-BE49-F238E27FC236}">
                <a16:creationId xmlns:a16="http://schemas.microsoft.com/office/drawing/2014/main" id="{203FB901-F0C2-4318-BBF9-AA5B9F4EE285}"/>
              </a:ext>
            </a:extLst>
          </p:cNvPr>
          <p:cNvSpPr txBox="1"/>
          <p:nvPr/>
        </p:nvSpPr>
        <p:spPr>
          <a:xfrm>
            <a:off x="2736244" y="399140"/>
            <a:ext cx="55638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sollst</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zeigen</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C936C1E8-1327-429D-96AE-B6A32CDC3BE7}"/>
              </a:ext>
            </a:extLst>
          </p:cNvPr>
          <p:cNvSpPr txBox="1"/>
          <p:nvPr/>
        </p:nvSpPr>
        <p:spPr>
          <a:xfrm>
            <a:off x="2736244" y="707425"/>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 Sag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9" name="TextBox 28">
            <a:extLst>
              <a:ext uri="{FF2B5EF4-FFF2-40B4-BE49-F238E27FC236}">
                <a16:creationId xmlns:a16="http://schemas.microsoft.com/office/drawing/2014/main" id="{7C2E1B91-0B0C-45F0-85A4-F25318E9FAE9}"/>
              </a:ext>
            </a:extLst>
          </p:cNvPr>
          <p:cNvSpPr txBox="1"/>
          <p:nvPr/>
        </p:nvSpPr>
        <p:spPr>
          <a:xfrm>
            <a:off x="2736244" y="1102051"/>
            <a:ext cx="66273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Versuch</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sagen</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18" name="Group 17">
            <a:extLst>
              <a:ext uri="{FF2B5EF4-FFF2-40B4-BE49-F238E27FC236}">
                <a16:creationId xmlns:a16="http://schemas.microsoft.com/office/drawing/2014/main" id="{EC74CC42-BFB3-49EC-A7D5-3378CAC8D409}"/>
              </a:ext>
            </a:extLst>
          </p:cNvPr>
          <p:cNvGrpSpPr/>
          <p:nvPr/>
        </p:nvGrpSpPr>
        <p:grpSpPr>
          <a:xfrm>
            <a:off x="298616" y="2391525"/>
            <a:ext cx="1941534" cy="970033"/>
            <a:chOff x="17668" y="1973345"/>
            <a:chExt cx="1941534" cy="970033"/>
          </a:xfrm>
        </p:grpSpPr>
        <p:pic>
          <p:nvPicPr>
            <p:cNvPr id="30" name="Picture 29" descr="Icon&#10;&#10;Description automatically generated">
              <a:extLst>
                <a:ext uri="{FF2B5EF4-FFF2-40B4-BE49-F238E27FC236}">
                  <a16:creationId xmlns:a16="http://schemas.microsoft.com/office/drawing/2014/main" id="{EFEC1EE2-E3CE-4459-9CEE-EAA3410422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812" y="1973345"/>
              <a:ext cx="663549" cy="684954"/>
            </a:xfrm>
            <a:prstGeom prst="rect">
              <a:avLst/>
            </a:prstGeom>
          </p:spPr>
        </p:pic>
        <p:sp>
          <p:nvSpPr>
            <p:cNvPr id="2" name="TextBox 1">
              <a:extLst>
                <a:ext uri="{FF2B5EF4-FFF2-40B4-BE49-F238E27FC236}">
                  <a16:creationId xmlns:a16="http://schemas.microsoft.com/office/drawing/2014/main" id="{20F61940-628A-4145-B9DC-677962B4F927}"/>
                </a:ext>
              </a:extLst>
            </p:cNvPr>
            <p:cNvSpPr txBox="1"/>
            <p:nvPr/>
          </p:nvSpPr>
          <p:spPr>
            <a:xfrm>
              <a:off x="17668" y="2543268"/>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Fliege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2" name="Group 21">
            <a:extLst>
              <a:ext uri="{FF2B5EF4-FFF2-40B4-BE49-F238E27FC236}">
                <a16:creationId xmlns:a16="http://schemas.microsoft.com/office/drawing/2014/main" id="{575ED657-F1C1-4227-B96F-0EF41F7AA633}"/>
              </a:ext>
            </a:extLst>
          </p:cNvPr>
          <p:cNvGrpSpPr/>
          <p:nvPr/>
        </p:nvGrpSpPr>
        <p:grpSpPr>
          <a:xfrm>
            <a:off x="1720412" y="2839645"/>
            <a:ext cx="1941534" cy="1034534"/>
            <a:chOff x="1472636" y="2388493"/>
            <a:chExt cx="1941534" cy="1034534"/>
          </a:xfrm>
        </p:grpSpPr>
        <p:pic>
          <p:nvPicPr>
            <p:cNvPr id="31" name="Picture 30" descr="man escaping from jail">
              <a:extLst>
                <a:ext uri="{FF2B5EF4-FFF2-40B4-BE49-F238E27FC236}">
                  <a16:creationId xmlns:a16="http://schemas.microsoft.com/office/drawing/2014/main" id="{0198383B-188C-4C2E-A067-5BE90E869478}"/>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4678" y="2388493"/>
              <a:ext cx="814454" cy="729290"/>
            </a:xfrm>
            <a:prstGeom prst="rect">
              <a:avLst/>
            </a:prstGeom>
          </p:spPr>
        </p:pic>
        <p:sp>
          <p:nvSpPr>
            <p:cNvPr id="32" name="TextBox 31">
              <a:extLst>
                <a:ext uri="{FF2B5EF4-FFF2-40B4-BE49-F238E27FC236}">
                  <a16:creationId xmlns:a16="http://schemas.microsoft.com/office/drawing/2014/main" id="{55874C17-C5A1-433F-97C0-AC767D35F698}"/>
                </a:ext>
              </a:extLst>
            </p:cNvPr>
            <p:cNvSpPr txBox="1"/>
            <p:nvPr/>
          </p:nvSpPr>
          <p:spPr>
            <a:xfrm>
              <a:off x="1472636" y="3022917"/>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Freiheit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34" name="TextBox 33">
            <a:extLst>
              <a:ext uri="{FF2B5EF4-FFF2-40B4-BE49-F238E27FC236}">
                <a16:creationId xmlns:a16="http://schemas.microsoft.com/office/drawing/2014/main" id="{28552D58-68A7-4A90-9DCC-447BEC976A75}"/>
              </a:ext>
            </a:extLst>
          </p:cNvPr>
          <p:cNvSpPr txBox="1"/>
          <p:nvPr/>
        </p:nvSpPr>
        <p:spPr>
          <a:xfrm>
            <a:off x="529348" y="5066356"/>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51" name="Group 50">
            <a:extLst>
              <a:ext uri="{FF2B5EF4-FFF2-40B4-BE49-F238E27FC236}">
                <a16:creationId xmlns:a16="http://schemas.microsoft.com/office/drawing/2014/main" id="{BC02CEA9-BD17-4FEB-8A79-6738AED6716F}"/>
              </a:ext>
            </a:extLst>
          </p:cNvPr>
          <p:cNvGrpSpPr/>
          <p:nvPr/>
        </p:nvGrpSpPr>
        <p:grpSpPr>
          <a:xfrm>
            <a:off x="7974225" y="4790770"/>
            <a:ext cx="1941534" cy="979176"/>
            <a:chOff x="7974225" y="4790770"/>
            <a:chExt cx="1941534" cy="979176"/>
          </a:xfrm>
        </p:grpSpPr>
        <p:pic>
          <p:nvPicPr>
            <p:cNvPr id="37" name="Picture 36">
              <a:extLst>
                <a:ext uri="{FF2B5EF4-FFF2-40B4-BE49-F238E27FC236}">
                  <a16:creationId xmlns:a16="http://schemas.microsoft.com/office/drawing/2014/main" id="{D8768C05-034C-4D12-9ED6-D04BDB1442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45145" y="4790770"/>
              <a:ext cx="1209608" cy="604804"/>
            </a:xfrm>
            <a:prstGeom prst="rect">
              <a:avLst/>
            </a:prstGeom>
          </p:spPr>
        </p:pic>
        <p:sp>
          <p:nvSpPr>
            <p:cNvPr id="38" name="TextBox 37">
              <a:extLst>
                <a:ext uri="{FF2B5EF4-FFF2-40B4-BE49-F238E27FC236}">
                  <a16:creationId xmlns:a16="http://schemas.microsoft.com/office/drawing/2014/main" id="{930E65CE-4AA3-406F-846D-311858629543}"/>
                </a:ext>
              </a:extLst>
            </p:cNvPr>
            <p:cNvSpPr txBox="1"/>
            <p:nvPr/>
          </p:nvSpPr>
          <p:spPr>
            <a:xfrm>
              <a:off x="7974225" y="5369836"/>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Haifisch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0" name="Group 49">
            <a:extLst>
              <a:ext uri="{FF2B5EF4-FFF2-40B4-BE49-F238E27FC236}">
                <a16:creationId xmlns:a16="http://schemas.microsoft.com/office/drawing/2014/main" id="{7C757BA5-8446-41EB-A387-B5180F4F0DA5}"/>
              </a:ext>
            </a:extLst>
          </p:cNvPr>
          <p:cNvGrpSpPr/>
          <p:nvPr/>
        </p:nvGrpSpPr>
        <p:grpSpPr>
          <a:xfrm>
            <a:off x="6773253" y="2242769"/>
            <a:ext cx="2753650" cy="1011605"/>
            <a:chOff x="3659372" y="4360061"/>
            <a:chExt cx="2753650" cy="1011605"/>
          </a:xfrm>
        </p:grpSpPr>
        <p:sp>
          <p:nvSpPr>
            <p:cNvPr id="33" name="TextBox 32">
              <a:extLst>
                <a:ext uri="{FF2B5EF4-FFF2-40B4-BE49-F238E27FC236}">
                  <a16:creationId xmlns:a16="http://schemas.microsoft.com/office/drawing/2014/main" id="{26AB275A-7C30-415B-B345-04AF8A2A3B0F}"/>
                </a:ext>
              </a:extLst>
            </p:cNvPr>
            <p:cNvSpPr txBox="1"/>
            <p:nvPr/>
          </p:nvSpPr>
          <p:spPr>
            <a:xfrm>
              <a:off x="3659372" y="4971556"/>
              <a:ext cx="27536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Schwein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9" name="Picture 4" descr="Pig 16 Clip Art">
              <a:extLst>
                <a:ext uri="{FF2B5EF4-FFF2-40B4-BE49-F238E27FC236}">
                  <a16:creationId xmlns:a16="http://schemas.microsoft.com/office/drawing/2014/main" id="{FC15A9E0-3EB9-4950-938F-0F035BBC9C9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2130" y="4360061"/>
              <a:ext cx="822664" cy="6444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AB69A3CE-E4DB-4FAC-9AEF-93F405168EA0}"/>
              </a:ext>
            </a:extLst>
          </p:cNvPr>
          <p:cNvGrpSpPr/>
          <p:nvPr/>
        </p:nvGrpSpPr>
        <p:grpSpPr>
          <a:xfrm>
            <a:off x="5473105" y="3195779"/>
            <a:ext cx="1941534" cy="1250603"/>
            <a:chOff x="4886191" y="3469387"/>
            <a:chExt cx="1941534" cy="1250603"/>
          </a:xfrm>
        </p:grpSpPr>
        <p:pic>
          <p:nvPicPr>
            <p:cNvPr id="1026" name="Picture 2" descr="Violin, Music, Musical Instrument, String Instrument">
              <a:extLst>
                <a:ext uri="{FF2B5EF4-FFF2-40B4-BE49-F238E27FC236}">
                  <a16:creationId xmlns:a16="http://schemas.microsoft.com/office/drawing/2014/main" id="{8F91CDC7-ACFD-4AA1-880E-5D549CF9857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38031" y="3469387"/>
              <a:ext cx="953302" cy="99331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155E20D-4E7C-418F-8730-B6A44DFB205B}"/>
                </a:ext>
              </a:extLst>
            </p:cNvPr>
            <p:cNvSpPr txBox="1"/>
            <p:nvPr/>
          </p:nvSpPr>
          <p:spPr>
            <a:xfrm>
              <a:off x="4886191" y="4319880"/>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Geige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6" name="Group 15">
            <a:extLst>
              <a:ext uri="{FF2B5EF4-FFF2-40B4-BE49-F238E27FC236}">
                <a16:creationId xmlns:a16="http://schemas.microsoft.com/office/drawing/2014/main" id="{2A62056F-21BA-43BD-BA4E-39E90793720D}"/>
              </a:ext>
            </a:extLst>
          </p:cNvPr>
          <p:cNvGrpSpPr/>
          <p:nvPr/>
        </p:nvGrpSpPr>
        <p:grpSpPr>
          <a:xfrm>
            <a:off x="7951861" y="1243535"/>
            <a:ext cx="1973122" cy="972655"/>
            <a:chOff x="15696" y="881037"/>
            <a:chExt cx="1973122" cy="972655"/>
          </a:xfrm>
        </p:grpSpPr>
        <p:sp>
          <p:nvSpPr>
            <p:cNvPr id="45" name="TextBox 44">
              <a:extLst>
                <a:ext uri="{FF2B5EF4-FFF2-40B4-BE49-F238E27FC236}">
                  <a16:creationId xmlns:a16="http://schemas.microsoft.com/office/drawing/2014/main" id="{15C55353-1534-4AA9-AE1D-1BBBE0855863}"/>
                </a:ext>
              </a:extLst>
            </p:cNvPr>
            <p:cNvSpPr txBox="1"/>
            <p:nvPr/>
          </p:nvSpPr>
          <p:spPr>
            <a:xfrm>
              <a:off x="47284" y="1453582"/>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Wiese</a:t>
              </a:r>
            </a:p>
          </p:txBody>
        </p:sp>
        <p:pic>
          <p:nvPicPr>
            <p:cNvPr id="1028" name="Picture 4" descr="Grass, Meadow, Green, Agriculture">
              <a:extLst>
                <a:ext uri="{FF2B5EF4-FFF2-40B4-BE49-F238E27FC236}">
                  <a16:creationId xmlns:a16="http://schemas.microsoft.com/office/drawing/2014/main" id="{7D601AE9-CD41-45A2-BCE6-D253CD1C2B5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696" y="881037"/>
              <a:ext cx="1838756" cy="7400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815F6061-6261-48E1-8B13-B3A235EA04C4}"/>
              </a:ext>
            </a:extLst>
          </p:cNvPr>
          <p:cNvGrpSpPr/>
          <p:nvPr/>
        </p:nvGrpSpPr>
        <p:grpSpPr>
          <a:xfrm>
            <a:off x="1028947" y="1227696"/>
            <a:ext cx="1941534" cy="1049954"/>
            <a:chOff x="1850980" y="1186082"/>
            <a:chExt cx="1941534" cy="1049954"/>
          </a:xfrm>
        </p:grpSpPr>
        <p:sp>
          <p:nvSpPr>
            <p:cNvPr id="46" name="TextBox 45">
              <a:extLst>
                <a:ext uri="{FF2B5EF4-FFF2-40B4-BE49-F238E27FC236}">
                  <a16:creationId xmlns:a16="http://schemas.microsoft.com/office/drawing/2014/main" id="{9C18B1D8-1F76-4092-BCF5-D4ECCC1961A2}"/>
                </a:ext>
              </a:extLst>
            </p:cNvPr>
            <p:cNvSpPr txBox="1"/>
            <p:nvPr/>
          </p:nvSpPr>
          <p:spPr>
            <a:xfrm>
              <a:off x="1850980" y="1835926"/>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0" name="Picture 6" descr="Goat, Drawing, Animal">
              <a:extLst>
                <a:ext uri="{FF2B5EF4-FFF2-40B4-BE49-F238E27FC236}">
                  <a16:creationId xmlns:a16="http://schemas.microsoft.com/office/drawing/2014/main" id="{8396159A-1FE0-4CCD-9F8A-53652D8707F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3648" y="1186082"/>
              <a:ext cx="779511" cy="76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7A2D67F7-53DB-4061-9C41-542B76CF3BB3}"/>
              </a:ext>
            </a:extLst>
          </p:cNvPr>
          <p:cNvGrpSpPr/>
          <p:nvPr/>
        </p:nvGrpSpPr>
        <p:grpSpPr>
          <a:xfrm>
            <a:off x="2850819" y="1729863"/>
            <a:ext cx="1941534" cy="1018709"/>
            <a:chOff x="3008321" y="2258966"/>
            <a:chExt cx="1941534" cy="1018709"/>
          </a:xfrm>
        </p:grpSpPr>
        <p:sp>
          <p:nvSpPr>
            <p:cNvPr id="41" name="TextBox 40">
              <a:extLst>
                <a:ext uri="{FF2B5EF4-FFF2-40B4-BE49-F238E27FC236}">
                  <a16:creationId xmlns:a16="http://schemas.microsoft.com/office/drawing/2014/main" id="{05B6FB4C-4288-4911-8754-ED4A040D5DF7}"/>
                </a:ext>
              </a:extLst>
            </p:cNvPr>
            <p:cNvSpPr txBox="1"/>
            <p:nvPr/>
          </p:nvSpPr>
          <p:spPr>
            <a:xfrm>
              <a:off x="3008321" y="2877565"/>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Fieber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2" name="Picture 8" descr="Fever, Sick, Thermometer, Woman, Bed, Ill, Medicine">
              <a:extLst>
                <a:ext uri="{FF2B5EF4-FFF2-40B4-BE49-F238E27FC236}">
                  <a16:creationId xmlns:a16="http://schemas.microsoft.com/office/drawing/2014/main" id="{6EB9FAAC-9C74-46AA-ADBA-810A5F9E7D0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34102" y="2258966"/>
              <a:ext cx="1106210" cy="6383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9DCB0AC9-C4C2-467F-BEEB-B6CBCB39DC54}"/>
              </a:ext>
            </a:extLst>
          </p:cNvPr>
          <p:cNvGrpSpPr/>
          <p:nvPr/>
        </p:nvGrpSpPr>
        <p:grpSpPr>
          <a:xfrm>
            <a:off x="3475232" y="4149647"/>
            <a:ext cx="1941534" cy="985493"/>
            <a:chOff x="52185" y="3188827"/>
            <a:chExt cx="1941534" cy="985493"/>
          </a:xfrm>
        </p:grpSpPr>
        <p:sp>
          <p:nvSpPr>
            <p:cNvPr id="48" name="TextBox 47">
              <a:extLst>
                <a:ext uri="{FF2B5EF4-FFF2-40B4-BE49-F238E27FC236}">
                  <a16:creationId xmlns:a16="http://schemas.microsoft.com/office/drawing/2014/main" id="{C3FFC625-7D31-4097-A709-948A745BEA0E}"/>
                </a:ext>
              </a:extLst>
            </p:cNvPr>
            <p:cNvSpPr txBox="1"/>
            <p:nvPr/>
          </p:nvSpPr>
          <p:spPr>
            <a:xfrm>
              <a:off x="52185" y="3774210"/>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4" name="Picture 10" descr="Leg, Foot, Toes, Knee, Ankle, Heel, Right, Bend, Human">
              <a:extLst>
                <a:ext uri="{FF2B5EF4-FFF2-40B4-BE49-F238E27FC236}">
                  <a16:creationId xmlns:a16="http://schemas.microsoft.com/office/drawing/2014/main" id="{D9EE3C5D-4A10-4A70-8D7E-BE03C5C038A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2348" y="3188827"/>
              <a:ext cx="300020" cy="64618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Leg, Foot, Toes, Knee, Ankle, Heel, Right, Bend, Human">
              <a:extLst>
                <a:ext uri="{FF2B5EF4-FFF2-40B4-BE49-F238E27FC236}">
                  <a16:creationId xmlns:a16="http://schemas.microsoft.com/office/drawing/2014/main" id="{F05567AB-78A1-49ED-8D1E-C26B8AFADF9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7161" y="3202980"/>
              <a:ext cx="300020" cy="6461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57DD9A04-DB7A-480A-B612-F7BB010CFD7A}"/>
              </a:ext>
            </a:extLst>
          </p:cNvPr>
          <p:cNvGrpSpPr/>
          <p:nvPr/>
        </p:nvGrpSpPr>
        <p:grpSpPr>
          <a:xfrm>
            <a:off x="5187005" y="1808176"/>
            <a:ext cx="1941534" cy="906055"/>
            <a:chOff x="5182650" y="1124280"/>
            <a:chExt cx="1941534" cy="906055"/>
          </a:xfrm>
        </p:grpSpPr>
        <p:sp>
          <p:nvSpPr>
            <p:cNvPr id="40" name="TextBox 39">
              <a:extLst>
                <a:ext uri="{FF2B5EF4-FFF2-40B4-BE49-F238E27FC236}">
                  <a16:creationId xmlns:a16="http://schemas.microsoft.com/office/drawing/2014/main" id="{DBCA9BBF-2E85-417E-B0B9-650EB393CEEE}"/>
                </a:ext>
              </a:extLst>
            </p:cNvPr>
            <p:cNvSpPr txBox="1"/>
            <p:nvPr/>
          </p:nvSpPr>
          <p:spPr>
            <a:xfrm>
              <a:off x="5182650" y="1630225"/>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Liebe</a:t>
              </a:r>
            </a:p>
          </p:txBody>
        </p:sp>
        <p:pic>
          <p:nvPicPr>
            <p:cNvPr id="1036" name="Picture 12" descr="Hearts, Valentine, Love, Romance, Holiday, Celebration">
              <a:extLst>
                <a:ext uri="{FF2B5EF4-FFF2-40B4-BE49-F238E27FC236}">
                  <a16:creationId xmlns:a16="http://schemas.microsoft.com/office/drawing/2014/main" id="{E3EBE7F9-1593-4536-BCC2-BF9C4A8123A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68183" y="1124280"/>
              <a:ext cx="813070" cy="527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D30F4659-3A28-4076-BEAF-500CAC20847F}"/>
              </a:ext>
            </a:extLst>
          </p:cNvPr>
          <p:cNvGrpSpPr/>
          <p:nvPr/>
        </p:nvGrpSpPr>
        <p:grpSpPr>
          <a:xfrm>
            <a:off x="3828320" y="2941807"/>
            <a:ext cx="1941534" cy="938413"/>
            <a:chOff x="2975540" y="3422714"/>
            <a:chExt cx="1941534" cy="938413"/>
          </a:xfrm>
        </p:grpSpPr>
        <p:sp>
          <p:nvSpPr>
            <p:cNvPr id="42" name="TextBox 41">
              <a:extLst>
                <a:ext uri="{FF2B5EF4-FFF2-40B4-BE49-F238E27FC236}">
                  <a16:creationId xmlns:a16="http://schemas.microsoft.com/office/drawing/2014/main" id="{7C039BA5-6EC3-43A7-BA76-556603432259}"/>
                </a:ext>
              </a:extLst>
            </p:cNvPr>
            <p:cNvSpPr txBox="1"/>
            <p:nvPr/>
          </p:nvSpPr>
          <p:spPr>
            <a:xfrm>
              <a:off x="2975540" y="3961017"/>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Zeit</a:t>
              </a:r>
            </a:p>
          </p:txBody>
        </p:sp>
        <p:pic>
          <p:nvPicPr>
            <p:cNvPr id="1038" name="Picture 14" descr="Clock, Time, Hour, Watch, Countdown">
              <a:extLst>
                <a:ext uri="{FF2B5EF4-FFF2-40B4-BE49-F238E27FC236}">
                  <a16:creationId xmlns:a16="http://schemas.microsoft.com/office/drawing/2014/main" id="{162024E1-86B6-48E7-8BD9-E6FF935C100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07199" y="3422714"/>
              <a:ext cx="591714" cy="591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288E7835-8D4F-4EAB-A798-F3AF38556121}"/>
              </a:ext>
            </a:extLst>
          </p:cNvPr>
          <p:cNvGrpSpPr/>
          <p:nvPr/>
        </p:nvGrpSpPr>
        <p:grpSpPr>
          <a:xfrm>
            <a:off x="6652958" y="4720106"/>
            <a:ext cx="1586154" cy="1458502"/>
            <a:chOff x="6541440" y="4732947"/>
            <a:chExt cx="1586154" cy="1458502"/>
          </a:xfrm>
        </p:grpSpPr>
        <p:sp>
          <p:nvSpPr>
            <p:cNvPr id="44" name="TextBox 43">
              <a:extLst>
                <a:ext uri="{FF2B5EF4-FFF2-40B4-BE49-F238E27FC236}">
                  <a16:creationId xmlns:a16="http://schemas.microsoft.com/office/drawing/2014/main" id="{C74A130A-756F-4543-84FD-5C79418813E4}"/>
                </a:ext>
              </a:extLst>
            </p:cNvPr>
            <p:cNvSpPr txBox="1"/>
            <p:nvPr/>
          </p:nvSpPr>
          <p:spPr>
            <a:xfrm>
              <a:off x="6541440" y="5791339"/>
              <a:ext cx="15861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Wein</a:t>
              </a:r>
            </a:p>
          </p:txBody>
        </p:sp>
        <p:pic>
          <p:nvPicPr>
            <p:cNvPr id="1040" name="Picture 16" descr="Wine, Drink, Bottle, Beverage, Alcohol, Alcoholic Drink">
              <a:extLst>
                <a:ext uri="{FF2B5EF4-FFF2-40B4-BE49-F238E27FC236}">
                  <a16:creationId xmlns:a16="http://schemas.microsoft.com/office/drawing/2014/main" id="{CB7DB1EA-1D0F-440A-B909-8F842871290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77861" y="4732947"/>
              <a:ext cx="564242" cy="11284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1FC17FDC-6D89-4D5E-8FDB-78DF5387B7AB}"/>
              </a:ext>
            </a:extLst>
          </p:cNvPr>
          <p:cNvGrpSpPr/>
          <p:nvPr/>
        </p:nvGrpSpPr>
        <p:grpSpPr>
          <a:xfrm>
            <a:off x="4797049" y="5156249"/>
            <a:ext cx="1941534" cy="1022359"/>
            <a:chOff x="4503896" y="5219162"/>
            <a:chExt cx="1941534" cy="1022359"/>
          </a:xfrm>
        </p:grpSpPr>
        <p:sp>
          <p:nvSpPr>
            <p:cNvPr id="35" name="TextBox 34">
              <a:extLst>
                <a:ext uri="{FF2B5EF4-FFF2-40B4-BE49-F238E27FC236}">
                  <a16:creationId xmlns:a16="http://schemas.microsoft.com/office/drawing/2014/main" id="{1217AF6D-1E43-497D-8D6E-07CBDB062CC2}"/>
                </a:ext>
              </a:extLst>
            </p:cNvPr>
            <p:cNvSpPr txBox="1"/>
            <p:nvPr/>
          </p:nvSpPr>
          <p:spPr>
            <a:xfrm>
              <a:off x="4503896" y="5841411"/>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Frieden</a:t>
              </a:r>
            </a:p>
          </p:txBody>
        </p:sp>
        <p:pic>
          <p:nvPicPr>
            <p:cNvPr id="1044" name="Picture 20" descr="Dove, Peace, Flying, Olive Branch, Symbol, Wings, Bird">
              <a:extLst>
                <a:ext uri="{FF2B5EF4-FFF2-40B4-BE49-F238E27FC236}">
                  <a16:creationId xmlns:a16="http://schemas.microsoft.com/office/drawing/2014/main" id="{FD48D6AA-F4B1-4A52-835C-D013AE2C0AB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896959" y="5219162"/>
              <a:ext cx="625955" cy="76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F4C9FD69-DE3F-40DD-95DE-F1C2E0C1D10B}"/>
              </a:ext>
            </a:extLst>
          </p:cNvPr>
          <p:cNvGrpSpPr/>
          <p:nvPr/>
        </p:nvGrpSpPr>
        <p:grpSpPr>
          <a:xfrm>
            <a:off x="8398877" y="3305360"/>
            <a:ext cx="1941534" cy="1085956"/>
            <a:chOff x="2507527" y="4807813"/>
            <a:chExt cx="1941534" cy="1085956"/>
          </a:xfrm>
        </p:grpSpPr>
        <p:sp>
          <p:nvSpPr>
            <p:cNvPr id="43" name="TextBox 42">
              <a:extLst>
                <a:ext uri="{FF2B5EF4-FFF2-40B4-BE49-F238E27FC236}">
                  <a16:creationId xmlns:a16="http://schemas.microsoft.com/office/drawing/2014/main" id="{571AAE24-A1E3-4B5C-99C6-E0C40A488038}"/>
                </a:ext>
              </a:extLst>
            </p:cNvPr>
            <p:cNvSpPr txBox="1"/>
            <p:nvPr/>
          </p:nvSpPr>
          <p:spPr>
            <a:xfrm>
              <a:off x="2507527" y="5493659"/>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Allergie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6" name="Picture 22" descr="Peanut, Allergy, Food, Allergen, Reaction, Sign, Icon">
              <a:extLst>
                <a:ext uri="{FF2B5EF4-FFF2-40B4-BE49-F238E27FC236}">
                  <a16:creationId xmlns:a16="http://schemas.microsoft.com/office/drawing/2014/main" id="{209E10AC-44E2-495A-A209-0E9E64C4158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79156" y="4807813"/>
              <a:ext cx="758626" cy="7586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2196E404-8E7F-4225-91B1-97280FCBC7D3}"/>
              </a:ext>
            </a:extLst>
          </p:cNvPr>
          <p:cNvGrpSpPr/>
          <p:nvPr/>
        </p:nvGrpSpPr>
        <p:grpSpPr>
          <a:xfrm>
            <a:off x="2952816" y="5310481"/>
            <a:ext cx="1941534" cy="840094"/>
            <a:chOff x="3139044" y="5520910"/>
            <a:chExt cx="1941534" cy="840094"/>
          </a:xfrm>
        </p:grpSpPr>
        <p:sp>
          <p:nvSpPr>
            <p:cNvPr id="66" name="TextBox 65">
              <a:extLst>
                <a:ext uri="{FF2B5EF4-FFF2-40B4-BE49-F238E27FC236}">
                  <a16:creationId xmlns:a16="http://schemas.microsoft.com/office/drawing/2014/main" id="{58CE99C1-F12F-4862-B0D7-1D2DE39E1B6F}"/>
                </a:ext>
              </a:extLst>
            </p:cNvPr>
            <p:cNvSpPr txBox="1"/>
            <p:nvPr/>
          </p:nvSpPr>
          <p:spPr>
            <a:xfrm>
              <a:off x="3139044" y="5960894"/>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8" name="Picture 24" descr="Bee, Bi, Cartoon, Honey, Insect, Pollinate, Sting">
              <a:extLst>
                <a:ext uri="{FF2B5EF4-FFF2-40B4-BE49-F238E27FC236}">
                  <a16:creationId xmlns:a16="http://schemas.microsoft.com/office/drawing/2014/main" id="{A92B076D-EDAC-4BD7-AEAD-CC815015D47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506172" y="5520910"/>
              <a:ext cx="709635" cy="505615"/>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Speech Bubble: Rectangle with Corners Rounded 68">
            <a:extLst>
              <a:ext uri="{FF2B5EF4-FFF2-40B4-BE49-F238E27FC236}">
                <a16:creationId xmlns:a16="http://schemas.microsoft.com/office/drawing/2014/main" id="{F83239C0-FC8E-425F-8301-D3476B2B0E7B}"/>
              </a:ext>
            </a:extLst>
          </p:cNvPr>
          <p:cNvSpPr/>
          <p:nvPr/>
        </p:nvSpPr>
        <p:spPr>
          <a:xfrm>
            <a:off x="23348" y="5671918"/>
            <a:ext cx="2622273" cy="555706"/>
          </a:xfrm>
          <a:prstGeom prst="wedgeRoundRectCallout">
            <a:avLst>
              <a:gd name="adj1" fmla="val -49402"/>
              <a:gd name="adj2" fmla="val 37498"/>
              <a:gd name="adj3" fmla="val 16667"/>
            </a:avLst>
          </a:prstGeom>
          <a:solidFill>
            <a:srgbClr val="115076"/>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Leiber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bodies</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7" name="Picture 56" descr="A picture containing silhouette&#10;&#10;Description automatically generated">
            <a:extLst>
              <a:ext uri="{FF2B5EF4-FFF2-40B4-BE49-F238E27FC236}">
                <a16:creationId xmlns:a16="http://schemas.microsoft.com/office/drawing/2014/main" id="{FFE32138-A90A-4E3D-8C57-AFC332EC7E0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57887" y="3539508"/>
            <a:ext cx="1061551" cy="1866463"/>
          </a:xfrm>
          <a:prstGeom prst="rect">
            <a:avLst/>
          </a:prstGeom>
        </p:spPr>
      </p:pic>
      <p:pic>
        <p:nvPicPr>
          <p:cNvPr id="71" name="Picture 70" descr="A picture containing silhouette&#10;&#10;Description automatically generated">
            <a:extLst>
              <a:ext uri="{FF2B5EF4-FFF2-40B4-BE49-F238E27FC236}">
                <a16:creationId xmlns:a16="http://schemas.microsoft.com/office/drawing/2014/main" id="{4734E0E4-8DD6-4696-86A0-2C35D5E6F33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62661" y="3522325"/>
            <a:ext cx="1061551" cy="1866463"/>
          </a:xfrm>
          <a:prstGeom prst="rect">
            <a:avLst/>
          </a:prstGeom>
        </p:spPr>
      </p:pic>
    </p:spTree>
    <p:extLst>
      <p:ext uri="{BB962C8B-B14F-4D97-AF65-F5344CB8AC3E}">
        <p14:creationId xmlns:p14="http://schemas.microsoft.com/office/powerpoint/2010/main" val="66087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hold" nodeType="afterEffect">
                                  <p:stCondLst>
                                    <p:cond delay="0"/>
                                  </p:stCondLst>
                                  <p:childTnLst>
                                    <p:animEffect transition="out" filter="slide(fromBottom)">
                                      <p:cBhvr>
                                        <p:cTn id="29" dur="10000"/>
                                        <p:tgtEl>
                                          <p:spTgt spid="7"/>
                                        </p:tgtEl>
                                      </p:cBhvr>
                                    </p:animEffect>
                                    <p:set>
                                      <p:cBhvr>
                                        <p:cTn id="30" dur="1" fill="hold">
                                          <p:stCondLst>
                                            <p:cond delay="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7" grpId="0" animBg="1"/>
      <p:bldP spid="9" grpId="0" animBg="1"/>
      <p:bldP spid="12" grpId="0"/>
      <p:bldP spid="8" grpId="0" animBg="1"/>
      <p:bldP spid="11" grpId="0"/>
      <p:bldP spid="10" grpId="0" animBg="1"/>
      <p:bldP spid="13" grpId="0"/>
      <p:bldP spid="14"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T2.2 Week 1 Slides 5-7</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21705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0945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07579"/>
            <a:ext cx="114716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the letters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the </a:t>
            </a: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final</a:t>
            </a:r>
            <a:r>
              <a:rPr kumimoji="0" lang="en-GB" sz="24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syllable</a:t>
            </a:r>
            <a:r>
              <a:rPr kumimoji="0" lang="en-GB" sz="24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 word, they can be pronounced in two different ways.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Rounded Corners 5">
            <a:hlinkClick r:id="" action="ppaction://noaction">
              <a:snd r:embed="rId4" name="9.2.2.1 Slide 5 Biographie.wav"/>
            </a:hlinkClick>
            <a:extLst>
              <a:ext uri="{FF2B5EF4-FFF2-40B4-BE49-F238E27FC236}">
                <a16:creationId xmlns:a16="http://schemas.microsoft.com/office/drawing/2014/main" id="{D7566E95-67D3-49C8-9A0A-68C068052C77}"/>
              </a:ext>
            </a:extLst>
          </p:cNvPr>
          <p:cNvSpPr/>
          <p:nvPr/>
        </p:nvSpPr>
        <p:spPr>
          <a:xfrm>
            <a:off x="1787127" y="3144364"/>
            <a:ext cx="2299964" cy="407632"/>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Biogra</a:t>
            </a:r>
            <a:r>
              <a:rPr kumimoji="0" lang="en-GB" sz="2400" i="0" strike="noStrike" kern="1200" cap="none" spc="0" normalizeH="0" baseline="0" noProof="0" dirty="0" err="1">
                <a:ln>
                  <a:noFill/>
                </a:ln>
                <a:solidFill>
                  <a:srgbClr val="115076"/>
                </a:solidFill>
                <a:effectLst/>
                <a:uLnTx/>
                <a:uFillTx/>
                <a:latin typeface="Century Gothic" panose="020F0302020204030204"/>
                <a:ea typeface="+mn-ea"/>
                <a:cs typeface="+mn-cs"/>
              </a:rPr>
              <a:t>ph</a:t>
            </a:r>
            <a:r>
              <a:rPr kumimoji="0" lang="en-GB" sz="2400" b="1" i="0" u="sng" strike="noStrike" kern="1200" cap="none" spc="0" normalizeH="0" baseline="0" noProof="0" dirty="0" err="1">
                <a:ln>
                  <a:noFill/>
                </a:ln>
                <a:solidFill>
                  <a:srgbClr val="115076"/>
                </a:solidFill>
                <a:effectLst/>
                <a:uLnTx/>
                <a:uFillTx/>
                <a:latin typeface="Century Gothic" panose="020F0302020204030204"/>
                <a:ea typeface="+mn-ea"/>
                <a:cs typeface="+mn-cs"/>
              </a:rPr>
              <a:t>ie</a:t>
            </a:r>
            <a:endParaRPr kumimoji="0" lang="en-GB" sz="2400" b="1" i="0" u="sng"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Rectangle: Rounded Corners 6">
            <a:hlinkClick r:id="" action="ppaction://noaction">
              <a:snd r:embed="rId5" name="9.2.2.1 Slide 5 Philosophie.wav"/>
            </a:hlinkClick>
            <a:extLst>
              <a:ext uri="{FF2B5EF4-FFF2-40B4-BE49-F238E27FC236}">
                <a16:creationId xmlns:a16="http://schemas.microsoft.com/office/drawing/2014/main" id="{B885AB90-F948-449E-AA28-1B6359142D4C}"/>
              </a:ext>
            </a:extLst>
          </p:cNvPr>
          <p:cNvSpPr/>
          <p:nvPr/>
        </p:nvSpPr>
        <p:spPr>
          <a:xfrm>
            <a:off x="4419491" y="3144364"/>
            <a:ext cx="2299964" cy="407632"/>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Philoso</a:t>
            </a:r>
            <a:r>
              <a:rPr kumimoji="0" lang="en-GB" sz="2400" i="0" strike="noStrike" kern="1200" cap="none" spc="0" normalizeH="0" baseline="0" noProof="0" dirty="0">
                <a:ln>
                  <a:noFill/>
                </a:ln>
                <a:solidFill>
                  <a:srgbClr val="115076"/>
                </a:solidFill>
                <a:effectLst/>
                <a:uLnTx/>
                <a:uFillTx/>
                <a:latin typeface="Century Gothic" panose="020F0302020204030204"/>
                <a:ea typeface="+mn-ea"/>
                <a:cs typeface="+mn-cs"/>
              </a:rPr>
              <a:t>ph</a:t>
            </a:r>
            <a:r>
              <a:rPr kumimoji="0" lang="en-GB" sz="2400" b="1" i="0" u="sng" strike="noStrike" kern="1200" cap="none" spc="0" normalizeH="0" baseline="0" noProof="0" dirty="0">
                <a:ln>
                  <a:noFill/>
                </a:ln>
                <a:solidFill>
                  <a:srgbClr val="115076"/>
                </a:solidFill>
                <a:effectLst/>
                <a:uLnTx/>
                <a:uFillTx/>
                <a:latin typeface="Century Gothic" panose="020F0302020204030204"/>
                <a:ea typeface="+mn-ea"/>
                <a:cs typeface="+mn-cs"/>
              </a:rPr>
              <a:t>ie</a:t>
            </a:r>
          </a:p>
        </p:txBody>
      </p:sp>
      <p:sp>
        <p:nvSpPr>
          <p:cNvPr id="8" name="Rectangle: Rounded Corners 7">
            <a:hlinkClick r:id="" action="ppaction://noaction">
              <a:snd r:embed="rId6" name="9.2.2.1 Slide 5 Akrophobie.wav"/>
            </a:hlinkClick>
            <a:extLst>
              <a:ext uri="{FF2B5EF4-FFF2-40B4-BE49-F238E27FC236}">
                <a16:creationId xmlns:a16="http://schemas.microsoft.com/office/drawing/2014/main" id="{84B320BC-5D6D-4160-BF96-B30512E45134}"/>
              </a:ext>
            </a:extLst>
          </p:cNvPr>
          <p:cNvSpPr/>
          <p:nvPr/>
        </p:nvSpPr>
        <p:spPr>
          <a:xfrm>
            <a:off x="7038004" y="3144364"/>
            <a:ext cx="2299964" cy="407632"/>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Akropho</a:t>
            </a:r>
            <a:r>
              <a:rPr kumimoji="0" lang="en-GB" sz="2400" i="0" strike="noStrike" kern="1200" cap="none" spc="0" normalizeH="0" baseline="0" noProof="0" dirty="0" err="1">
                <a:ln>
                  <a:noFill/>
                </a:ln>
                <a:solidFill>
                  <a:srgbClr val="115076"/>
                </a:solidFill>
                <a:effectLst/>
                <a:uLnTx/>
                <a:uFillTx/>
                <a:latin typeface="Century Gothic" panose="020F0302020204030204"/>
                <a:ea typeface="+mn-ea"/>
                <a:cs typeface="+mn-cs"/>
              </a:rPr>
              <a:t>b</a:t>
            </a:r>
            <a:r>
              <a:rPr kumimoji="0" lang="en-GB" sz="2400" b="1" i="0" u="sng" strike="noStrike" kern="1200" cap="none" spc="0" normalizeH="0" baseline="0" noProof="0" dirty="0" err="1">
                <a:ln>
                  <a:noFill/>
                </a:ln>
                <a:solidFill>
                  <a:srgbClr val="115076"/>
                </a:solidFill>
                <a:effectLst/>
                <a:uLnTx/>
                <a:uFillTx/>
                <a:latin typeface="Century Gothic" panose="020F0302020204030204"/>
                <a:ea typeface="+mn-ea"/>
                <a:cs typeface="+mn-cs"/>
              </a:rPr>
              <a:t>ie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9" name="TextBox 8">
            <a:extLst>
              <a:ext uri="{FF2B5EF4-FFF2-40B4-BE49-F238E27FC236}">
                <a16:creationId xmlns:a16="http://schemas.microsoft.com/office/drawing/2014/main" id="{FBEEC784-6DA0-46DE-89E7-66606FAAC0AF}"/>
              </a:ext>
            </a:extLst>
          </p:cNvPr>
          <p:cNvSpPr txBox="1"/>
          <p:nvPr/>
        </p:nvSpPr>
        <p:spPr>
          <a:xfrm>
            <a:off x="207603" y="4527187"/>
            <a:ext cx="114716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in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unstressed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syllable at the end of a word, the letters are pronounced as two separate vowel sounds: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ectangle: Rounded Corners 9">
            <a:hlinkClick r:id="" action="ppaction://noaction">
              <a:snd r:embed="rId7" name="9.2.2.1 Slide 5 Familie.wav"/>
            </a:hlinkClick>
            <a:extLst>
              <a:ext uri="{FF2B5EF4-FFF2-40B4-BE49-F238E27FC236}">
                <a16:creationId xmlns:a16="http://schemas.microsoft.com/office/drawing/2014/main" id="{9D4AFEE8-088A-43BE-BF92-CF39FA6BF017}"/>
              </a:ext>
            </a:extLst>
          </p:cNvPr>
          <p:cNvSpPr/>
          <p:nvPr/>
        </p:nvSpPr>
        <p:spPr>
          <a:xfrm>
            <a:off x="1787127" y="5620654"/>
            <a:ext cx="2299964" cy="407632"/>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Famil</a:t>
            </a:r>
            <a:r>
              <a:rPr kumimoji="0" lang="en-GB" sz="2400" b="1" i="0" u="sng" strike="noStrike" kern="1200" cap="none" spc="0" normalizeH="0" baseline="0" noProof="0" dirty="0" err="1">
                <a:ln>
                  <a:noFill/>
                </a:ln>
                <a:solidFill>
                  <a:srgbClr val="115076"/>
                </a:solidFill>
                <a:effectLst/>
                <a:uLnTx/>
                <a:uFillTx/>
                <a:latin typeface="Century Gothic" panose="020F0302020204030204"/>
                <a:ea typeface="+mn-ea"/>
                <a:cs typeface="+mn-cs"/>
              </a:rPr>
              <a:t>ie</a:t>
            </a:r>
            <a:endParaRPr kumimoji="0" lang="en-GB" sz="2400" b="1" i="0" u="sng"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Rounded Corners 10">
            <a:hlinkClick r:id="" action="ppaction://noaction">
              <a:snd r:embed="rId8" name="9.2.2.1 Slide 5 Italien.wav"/>
            </a:hlinkClick>
            <a:extLst>
              <a:ext uri="{FF2B5EF4-FFF2-40B4-BE49-F238E27FC236}">
                <a16:creationId xmlns:a16="http://schemas.microsoft.com/office/drawing/2014/main" id="{D8BB0895-0187-4C2C-BE85-C794723C7872}"/>
              </a:ext>
            </a:extLst>
          </p:cNvPr>
          <p:cNvSpPr/>
          <p:nvPr/>
        </p:nvSpPr>
        <p:spPr>
          <a:xfrm>
            <a:off x="4419491" y="5620654"/>
            <a:ext cx="2299964" cy="407632"/>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Ital</a:t>
            </a:r>
            <a:r>
              <a:rPr kumimoji="0" lang="en-GB" sz="2400" b="1" i="0" u="sng" strike="noStrike" kern="1200" cap="none" spc="0" normalizeH="0" baseline="0" noProof="0" dirty="0" err="1">
                <a:ln>
                  <a:noFill/>
                </a:ln>
                <a:solidFill>
                  <a:srgbClr val="115076"/>
                </a:solidFill>
                <a:effectLst/>
                <a:uLnTx/>
                <a:uFillTx/>
                <a:latin typeface="Century Gothic" panose="020F0302020204030204"/>
                <a:ea typeface="+mn-ea"/>
                <a:cs typeface="+mn-cs"/>
              </a:rPr>
              <a:t>ie</a:t>
            </a: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n</a:t>
            </a:r>
            <a:endPar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Rectangle: Rounded Corners 11">
            <a:hlinkClick r:id="" action="ppaction://noaction">
              <a:snd r:embed="rId9" name="9.2.2.1 Slide 5 Syrien.wav"/>
            </a:hlinkClick>
            <a:extLst>
              <a:ext uri="{FF2B5EF4-FFF2-40B4-BE49-F238E27FC236}">
                <a16:creationId xmlns:a16="http://schemas.microsoft.com/office/drawing/2014/main" id="{C578BBA8-D056-4196-8887-65DB3DA1EF47}"/>
              </a:ext>
            </a:extLst>
          </p:cNvPr>
          <p:cNvSpPr/>
          <p:nvPr/>
        </p:nvSpPr>
        <p:spPr>
          <a:xfrm>
            <a:off x="7051858" y="5620654"/>
            <a:ext cx="2299964" cy="407632"/>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Syr</a:t>
            </a:r>
            <a:r>
              <a:rPr kumimoji="0" lang="en-GB" sz="2400" b="1" i="0" u="sng" strike="noStrike" kern="1200" cap="none" spc="0" normalizeH="0" baseline="0" noProof="0" dirty="0" err="1">
                <a:ln>
                  <a:noFill/>
                </a:ln>
                <a:solidFill>
                  <a:srgbClr val="115076"/>
                </a:solidFill>
                <a:effectLst/>
                <a:uLnTx/>
                <a:uFillTx/>
                <a:latin typeface="Century Gothic" panose="020F0302020204030204"/>
                <a:ea typeface="+mn-ea"/>
                <a:cs typeface="+mn-cs"/>
              </a:rPr>
              <a:t>ie</a:t>
            </a: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n</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15" name="Picture 14" descr="A picture containing text, outdoor&#10;&#10;Description automatically generated">
            <a:extLst>
              <a:ext uri="{FF2B5EF4-FFF2-40B4-BE49-F238E27FC236}">
                <a16:creationId xmlns:a16="http://schemas.microsoft.com/office/drawing/2014/main" id="{B1EA6B19-28EE-410F-A3E6-B2A4DF7A7B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21268" y="2076531"/>
            <a:ext cx="2670732" cy="1777706"/>
          </a:xfrm>
          <a:prstGeom prst="rect">
            <a:avLst/>
          </a:prstGeom>
        </p:spPr>
      </p:pic>
      <p:sp>
        <p:nvSpPr>
          <p:cNvPr id="13" name="Speech Bubble: Rectangle with Corners Rounded 12">
            <a:extLst>
              <a:ext uri="{FF2B5EF4-FFF2-40B4-BE49-F238E27FC236}">
                <a16:creationId xmlns:a16="http://schemas.microsoft.com/office/drawing/2014/main" id="{985521D4-0983-43E6-9A2C-0076360B7A2B}"/>
              </a:ext>
            </a:extLst>
          </p:cNvPr>
          <p:cNvSpPr/>
          <p:nvPr/>
        </p:nvSpPr>
        <p:spPr>
          <a:xfrm>
            <a:off x="9602519" y="3795063"/>
            <a:ext cx="2508230" cy="662174"/>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Akrophobie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fear of heights</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ACC71659-5108-4C4D-AE01-FDD72AA6E80E}"/>
              </a:ext>
            </a:extLst>
          </p:cNvPr>
          <p:cNvSpPr/>
          <p:nvPr/>
        </p:nvSpPr>
        <p:spPr>
          <a:xfrm>
            <a:off x="207603" y="2204123"/>
            <a:ext cx="9313665" cy="830997"/>
          </a:xfrm>
          <a:prstGeom prst="rect">
            <a:avLst/>
          </a:prstGeom>
        </p:spPr>
        <p:txBody>
          <a:bodyPr wrap="square">
            <a:spAutoFit/>
          </a:bodyPr>
          <a:lstStyle/>
          <a:p>
            <a:r>
              <a:rPr lang="en-GB" sz="2400" dirty="0">
                <a:solidFill>
                  <a:srgbClr val="4472C4">
                    <a:lumMod val="50000"/>
                  </a:srgbClr>
                </a:solidFill>
              </a:rPr>
              <a:t>If the final syllable is </a:t>
            </a:r>
            <a:r>
              <a:rPr lang="en-GB" sz="2400" b="1" dirty="0">
                <a:solidFill>
                  <a:srgbClr val="4472C4">
                    <a:lumMod val="50000"/>
                  </a:srgbClr>
                </a:solidFill>
              </a:rPr>
              <a:t>stressed</a:t>
            </a:r>
            <a:r>
              <a:rPr lang="en-GB" sz="2400" dirty="0">
                <a:solidFill>
                  <a:srgbClr val="4472C4">
                    <a:lumMod val="50000"/>
                  </a:srgbClr>
                </a:solidFill>
              </a:rPr>
              <a:t>, then the letters are pronounced as the long [</a:t>
            </a:r>
            <a:r>
              <a:rPr lang="en-GB" sz="2400" dirty="0" err="1">
                <a:solidFill>
                  <a:srgbClr val="4472C4">
                    <a:lumMod val="50000"/>
                  </a:srgbClr>
                </a:solidFill>
              </a:rPr>
              <a:t>i</a:t>
            </a:r>
            <a:r>
              <a:rPr lang="en-GB" sz="2400" dirty="0">
                <a:solidFill>
                  <a:srgbClr val="4472C4">
                    <a:lumMod val="50000"/>
                  </a:srgbClr>
                </a:solidFill>
              </a:rPr>
              <a:t>] vowel:</a:t>
            </a:r>
            <a:endParaRPr lang="en-GB" dirty="0"/>
          </a:p>
        </p:txBody>
      </p:sp>
    </p:spTree>
    <p:extLst>
      <p:ext uri="{BB962C8B-B14F-4D97-AF65-F5344CB8AC3E}">
        <p14:creationId xmlns:p14="http://schemas.microsoft.com/office/powerpoint/2010/main" val="298770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animBg="1"/>
      <p:bldP spid="11" grpId="0" animBg="1"/>
      <p:bldP spid="12" grpId="0" animBg="1"/>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384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346364" y="2225750"/>
            <a:ext cx="6522080" cy="304698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Adel Karasholi ist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Dichter aus Syr</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S</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 Famil</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ist kurdisch.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Er wurde 1936 in Syr</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geboren.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Als Dichter und Journalist hatte er in s</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ner H</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zu wenig Fr</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14" name="Speech Bubble: Rectangle with Corners Rounded 13">
            <a:extLst>
              <a:ext uri="{FF2B5EF4-FFF2-40B4-BE49-F238E27FC236}">
                <a16:creationId xmlns:a16="http://schemas.microsoft.com/office/drawing/2014/main" id="{5C137D5C-62BA-44A8-A7B6-77270AC43732}"/>
              </a:ext>
            </a:extLst>
          </p:cNvPr>
          <p:cNvSpPr/>
          <p:nvPr/>
        </p:nvSpPr>
        <p:spPr>
          <a:xfrm>
            <a:off x="8595361" y="871952"/>
            <a:ext cx="3361966" cy="425229"/>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Heimat – homeland</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descr="Syria, Flag, National Flag, Nation, Country, Ensign">
            <a:extLst>
              <a:ext uri="{FF2B5EF4-FFF2-40B4-BE49-F238E27FC236}">
                <a16:creationId xmlns:a16="http://schemas.microsoft.com/office/drawing/2014/main" id="{214B639D-4BA4-4C7A-89AF-DA13E5590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9953" y="2104017"/>
            <a:ext cx="4935683" cy="32904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09C88B5-8999-44AB-B488-2C8B2A79E85E}"/>
              </a:ext>
            </a:extLst>
          </p:cNvPr>
          <p:cNvSpPr txBox="1"/>
          <p:nvPr/>
        </p:nvSpPr>
        <p:spPr>
          <a:xfrm>
            <a:off x="387873" y="1241554"/>
            <a:ext cx="8617582" cy="830997"/>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Person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lang="en-GB" sz="2400" dirty="0">
                <a:solidFill>
                  <a:srgbClr val="4472C4">
                    <a:lumMod val="50000"/>
                  </a:srgbClr>
                </a:solidFill>
                <a:latin typeface="Century Gothic" panose="020F0302020204030204"/>
              </a:rPr>
              <a:t> und </a:t>
            </a:r>
            <a:r>
              <a:rPr lang="en-GB" sz="2400" dirty="0" err="1">
                <a:solidFill>
                  <a:srgbClr val="4472C4">
                    <a:lumMod val="50000"/>
                  </a:srgbClr>
                </a:solidFill>
                <a:latin typeface="Century Gothic" panose="020F0302020204030204"/>
              </a:rPr>
              <a:t>schreibt</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Graphic 6" descr="User">
            <a:extLst>
              <a:ext uri="{FF2B5EF4-FFF2-40B4-BE49-F238E27FC236}">
                <a16:creationId xmlns:a16="http://schemas.microsoft.com/office/drawing/2014/main" id="{06D4B987-CF8D-4700-84F2-E6343DD062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5682" y="1163991"/>
            <a:ext cx="548541" cy="548541"/>
          </a:xfrm>
          <a:prstGeom prst="rect">
            <a:avLst/>
          </a:prstGeom>
        </p:spPr>
      </p:pic>
    </p:spTree>
    <p:extLst>
      <p:ext uri="{BB962C8B-B14F-4D97-AF65-F5344CB8AC3E}">
        <p14:creationId xmlns:p14="http://schemas.microsoft.com/office/powerpoint/2010/main" val="371632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7392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341488" y="2022890"/>
            <a:ext cx="680720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1961 ist er nach L</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pzig in Deutschland gekommen.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Er hat dort Deutsch stud</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rt und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 Doktorarb</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 geschr</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Er schr</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bt Gedichte auf Deutsch.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S</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Gedicht ‘S</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ltanz’ gehört zum Genre ‘Migrationsliteratur’.</a:t>
            </a:r>
          </a:p>
        </p:txBody>
      </p:sp>
      <p:pic>
        <p:nvPicPr>
          <p:cNvPr id="2050" name="Picture 2" descr="Syria, Aleppo, Citadel, Entrance, Tower">
            <a:extLst>
              <a:ext uri="{FF2B5EF4-FFF2-40B4-BE49-F238E27FC236}">
                <a16:creationId xmlns:a16="http://schemas.microsoft.com/office/drawing/2014/main" id="{961B6E88-E006-43D4-99C0-018F72E24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2249" y="2022890"/>
            <a:ext cx="4709692" cy="353226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CFB38AC-C54E-48D8-81B0-47D89BD001F2}"/>
              </a:ext>
            </a:extLst>
          </p:cNvPr>
          <p:cNvSpPr txBox="1"/>
          <p:nvPr/>
        </p:nvSpPr>
        <p:spPr>
          <a:xfrm>
            <a:off x="387873" y="1241554"/>
            <a:ext cx="8631436" cy="830997"/>
          </a:xfrm>
          <a:prstGeom prst="rect">
            <a:avLst/>
          </a:prstGeom>
          <a:noFill/>
        </p:spPr>
        <p:txBody>
          <a:bodyPr wrap="square" rtlCol="0">
            <a:spAutoFit/>
          </a:bodyPr>
          <a:lstStyle/>
          <a:p>
            <a:pPr lvl="0">
              <a:defRPr/>
            </a:pPr>
            <a:r>
              <a:rPr lang="en-GB" sz="2400" dirty="0">
                <a:solidFill>
                  <a:srgbClr val="4472C4">
                    <a:lumMod val="50000"/>
                  </a:srgbClr>
                </a:solidFill>
              </a:rPr>
              <a:t>Person </a:t>
            </a:r>
            <a:r>
              <a:rPr lang="en-GB" sz="2400" b="1" dirty="0">
                <a:solidFill>
                  <a:srgbClr val="4472C4">
                    <a:lumMod val="50000"/>
                  </a:srgbClr>
                </a:solidFill>
              </a:rPr>
              <a:t>A</a:t>
            </a:r>
            <a:r>
              <a:rPr lang="en-GB" sz="2400" dirty="0">
                <a:solidFill>
                  <a:srgbClr val="4472C4">
                    <a:lumMod val="50000"/>
                  </a:srgbClr>
                </a:solidFill>
              </a:rPr>
              <a:t> </a:t>
            </a:r>
            <a:r>
              <a:rPr lang="en-GB" sz="2400" dirty="0" err="1">
                <a:solidFill>
                  <a:srgbClr val="4472C4">
                    <a:lumMod val="50000"/>
                  </a:srgbClr>
                </a:solidFill>
              </a:rPr>
              <a:t>liest</a:t>
            </a:r>
            <a:r>
              <a:rPr lang="en-GB" sz="2400" dirty="0">
                <a:solidFill>
                  <a:srgbClr val="4472C4">
                    <a:lumMod val="50000"/>
                  </a:srgbClr>
                </a:solidFill>
              </a:rPr>
              <a:t> </a:t>
            </a:r>
            <a:r>
              <a:rPr lang="en-GB" sz="2400" dirty="0" err="1">
                <a:solidFill>
                  <a:srgbClr val="4472C4">
                    <a:lumMod val="50000"/>
                  </a:srgbClr>
                </a:solidFill>
              </a:rPr>
              <a:t>laut</a:t>
            </a:r>
            <a:r>
              <a:rPr lang="en-GB" sz="2400" dirty="0">
                <a:solidFill>
                  <a:srgbClr val="4472C4">
                    <a:lumMod val="50000"/>
                  </a:srgbClr>
                </a:solidFill>
              </a:rPr>
              <a:t>.  Person </a:t>
            </a:r>
            <a:r>
              <a:rPr lang="en-GB" sz="2400" b="1" dirty="0">
                <a:solidFill>
                  <a:srgbClr val="4472C4">
                    <a:lumMod val="50000"/>
                  </a:srgbClr>
                </a:solidFill>
              </a:rPr>
              <a:t>B </a:t>
            </a:r>
            <a:r>
              <a:rPr lang="en-GB" sz="2400" dirty="0" err="1">
                <a:solidFill>
                  <a:srgbClr val="4472C4">
                    <a:lumMod val="50000"/>
                  </a:srgbClr>
                </a:solidFill>
              </a:rPr>
              <a:t>dreht</a:t>
            </a:r>
            <a:r>
              <a:rPr lang="en-GB" sz="2400" dirty="0">
                <a:solidFill>
                  <a:srgbClr val="4472C4">
                    <a:lumMod val="50000"/>
                  </a:srgbClr>
                </a:solidFill>
              </a:rPr>
              <a:t> </a:t>
            </a:r>
            <a:r>
              <a:rPr lang="en-GB" sz="2400" dirty="0" err="1">
                <a:solidFill>
                  <a:srgbClr val="4472C4">
                    <a:lumMod val="50000"/>
                  </a:srgbClr>
                </a:solidFill>
              </a:rPr>
              <a:t>sich</a:t>
            </a:r>
            <a:r>
              <a:rPr lang="en-GB" sz="2400" dirty="0">
                <a:solidFill>
                  <a:srgbClr val="4472C4">
                    <a:lumMod val="50000"/>
                  </a:srgbClr>
                </a:solidFill>
              </a:rPr>
              <a:t> um</a:t>
            </a:r>
            <a:r>
              <a:rPr lang="en-GB" sz="2400" b="1" dirty="0">
                <a:solidFill>
                  <a:srgbClr val="4472C4">
                    <a:lumMod val="50000"/>
                  </a:srgbClr>
                </a:solidFill>
              </a:rPr>
              <a:t>,      </a:t>
            </a:r>
            <a:r>
              <a:rPr lang="en-GB" sz="2400" dirty="0" err="1">
                <a:solidFill>
                  <a:srgbClr val="4472C4">
                    <a:lumMod val="50000"/>
                  </a:srgbClr>
                </a:solidFill>
              </a:rPr>
              <a:t>hört</a:t>
            </a:r>
            <a:r>
              <a:rPr lang="en-GB" sz="2400" dirty="0">
                <a:solidFill>
                  <a:srgbClr val="4472C4">
                    <a:lumMod val="50000"/>
                  </a:srgbClr>
                </a:solidFill>
              </a:rPr>
              <a:t> </a:t>
            </a:r>
            <a:r>
              <a:rPr lang="en-GB" sz="2400" dirty="0" err="1">
                <a:solidFill>
                  <a:srgbClr val="4472C4">
                    <a:lumMod val="50000"/>
                  </a:srgbClr>
                </a:solidFill>
              </a:rPr>
              <a:t>zu</a:t>
            </a:r>
            <a:r>
              <a:rPr lang="en-GB" sz="2400" dirty="0">
                <a:solidFill>
                  <a:srgbClr val="4472C4">
                    <a:lumMod val="50000"/>
                  </a:srgbClr>
                </a:solidFill>
              </a:rPr>
              <a:t> und </a:t>
            </a:r>
            <a:r>
              <a:rPr lang="en-GB" sz="2400" dirty="0" err="1">
                <a:solidFill>
                  <a:srgbClr val="4472C4">
                    <a:lumMod val="50000"/>
                  </a:srgbClr>
                </a:solidFill>
              </a:rPr>
              <a:t>schreibt</a:t>
            </a:r>
            <a:r>
              <a:rPr lang="en-GB" sz="2400" dirty="0">
                <a:solidFill>
                  <a:srgbClr val="4472C4">
                    <a:lumMod val="50000"/>
                  </a:srgbClr>
                </a:solidFill>
              </a:rPr>
              <a:t>.</a:t>
            </a:r>
          </a:p>
        </p:txBody>
      </p:sp>
      <p:pic>
        <p:nvPicPr>
          <p:cNvPr id="8" name="Graphic 7" descr="User">
            <a:extLst>
              <a:ext uri="{FF2B5EF4-FFF2-40B4-BE49-F238E27FC236}">
                <a16:creationId xmlns:a16="http://schemas.microsoft.com/office/drawing/2014/main" id="{CE9DD735-7263-4F05-80C0-6EB04C6B68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5682" y="1163991"/>
            <a:ext cx="548541" cy="548541"/>
          </a:xfrm>
          <a:prstGeom prst="rect">
            <a:avLst/>
          </a:prstGeom>
        </p:spPr>
      </p:pic>
    </p:spTree>
    <p:extLst>
      <p:ext uri="{BB962C8B-B14F-4D97-AF65-F5344CB8AC3E}">
        <p14:creationId xmlns:p14="http://schemas.microsoft.com/office/powerpoint/2010/main" val="301501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4A79-5980-3744-BD76-4CE1D3219A9D}"/>
              </a:ext>
            </a:extLst>
          </p:cNvPr>
          <p:cNvSpPr>
            <a:spLocks noGrp="1"/>
          </p:cNvSpPr>
          <p:nvPr>
            <p:ph type="title"/>
          </p:nvPr>
        </p:nvSpPr>
        <p:spPr>
          <a:xfrm>
            <a:off x="4727445" y="147600"/>
            <a:ext cx="2755232" cy="1352113"/>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spTree>
    <p:extLst>
      <p:ext uri="{BB962C8B-B14F-4D97-AF65-F5344CB8AC3E}">
        <p14:creationId xmlns:p14="http://schemas.microsoft.com/office/powerpoint/2010/main" val="367829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e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si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tief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lieg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Brie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E8872-4EC1-D24E-AE55-3BA7059571B8}"/>
              </a:ext>
            </a:extLst>
          </p:cNvPr>
          <p:cNvSpPr>
            <a:spLocks noGrp="1"/>
          </p:cNvSpPr>
          <p:nvPr>
            <p:ph type="title"/>
          </p:nvPr>
        </p:nvSpPr>
        <p:spPr>
          <a:xfrm>
            <a:off x="4655255" y="3342"/>
            <a:ext cx="2899611" cy="1642399"/>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spTree>
    <p:extLst>
      <p:ext uri="{BB962C8B-B14F-4D97-AF65-F5344CB8AC3E}">
        <p14:creationId xmlns:p14="http://schemas.microsoft.com/office/powerpoint/2010/main" val="64102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41" name="TextBox 40"/>
          <p:cNvSpPr txBox="1"/>
          <p:nvPr/>
        </p:nvSpPr>
        <p:spPr>
          <a:xfrm rot="20358354">
            <a:off x="1284911" y="3033912"/>
            <a:ext cx="1408670" cy="461665"/>
          </a:xfrm>
          <a:prstGeom prst="rect">
            <a:avLst/>
          </a:prstGeom>
          <a:noFill/>
        </p:spPr>
        <p:txBody>
          <a:bodyPr wrap="square" rtlCol="0">
            <a:spAutoFit/>
          </a:bodyPr>
          <a:lstStyle/>
          <a:p>
            <a:r>
              <a:rPr lang="en-GB" dirty="0" err="1">
                <a:solidFill>
                  <a:srgbClr val="002060"/>
                </a:solidFill>
              </a:rPr>
              <a:t>Frankr</a:t>
            </a:r>
            <a:r>
              <a:rPr lang="en-GB" sz="2400" b="1" dirty="0" err="1">
                <a:solidFill>
                  <a:srgbClr val="002060"/>
                </a:solidFill>
              </a:rPr>
              <a:t>ei</a:t>
            </a:r>
            <a:r>
              <a:rPr lang="en-GB" dirty="0" err="1">
                <a:solidFill>
                  <a:srgbClr val="002060"/>
                </a:solidFill>
              </a:rPr>
              <a:t>ch</a:t>
            </a:r>
            <a:endParaRPr lang="en-GB" dirty="0">
              <a:solidFill>
                <a:srgbClr val="002060"/>
              </a:solidFill>
            </a:endParaRPr>
          </a:p>
        </p:txBody>
      </p:sp>
      <p:sp>
        <p:nvSpPr>
          <p:cNvPr id="42" name="TextBox 41"/>
          <p:cNvSpPr txBox="1"/>
          <p:nvPr/>
        </p:nvSpPr>
        <p:spPr>
          <a:xfrm rot="522572">
            <a:off x="2664941" y="1302403"/>
            <a:ext cx="1408670" cy="461665"/>
          </a:xfrm>
          <a:prstGeom prst="rect">
            <a:avLst/>
          </a:prstGeom>
          <a:noFill/>
        </p:spPr>
        <p:txBody>
          <a:bodyPr wrap="square" rtlCol="0">
            <a:spAutoFit/>
          </a:bodyPr>
          <a:lstStyle/>
          <a:p>
            <a:r>
              <a:rPr lang="en-GB" dirty="0" err="1">
                <a:solidFill>
                  <a:srgbClr val="002060"/>
                </a:solidFill>
              </a:rPr>
              <a:t>k</a:t>
            </a:r>
            <a:r>
              <a:rPr lang="en-GB" sz="2400" b="1" dirty="0" err="1">
                <a:solidFill>
                  <a:srgbClr val="002060"/>
                </a:solidFill>
              </a:rPr>
              <a:t>ei</a:t>
            </a:r>
            <a:r>
              <a:rPr lang="en-GB" sz="2200" dirty="0" err="1">
                <a:solidFill>
                  <a:srgbClr val="002060"/>
                </a:solidFill>
              </a:rPr>
              <a:t>n</a:t>
            </a:r>
            <a:endParaRPr lang="en-GB" sz="2200" dirty="0">
              <a:solidFill>
                <a:srgbClr val="002060"/>
              </a:solidFill>
            </a:endParaRPr>
          </a:p>
        </p:txBody>
      </p:sp>
      <p:sp>
        <p:nvSpPr>
          <p:cNvPr id="43" name="TextBox 42"/>
          <p:cNvSpPr txBox="1"/>
          <p:nvPr/>
        </p:nvSpPr>
        <p:spPr>
          <a:xfrm rot="522572">
            <a:off x="4712044" y="1403545"/>
            <a:ext cx="1408670" cy="461665"/>
          </a:xfrm>
          <a:prstGeom prst="rect">
            <a:avLst/>
          </a:prstGeom>
          <a:noFill/>
        </p:spPr>
        <p:txBody>
          <a:bodyPr wrap="square" rtlCol="0">
            <a:spAutoFit/>
          </a:bodyPr>
          <a:lstStyle/>
          <a:p>
            <a:r>
              <a:rPr lang="en-GB" dirty="0" err="1">
                <a:solidFill>
                  <a:srgbClr val="002060"/>
                </a:solidFill>
              </a:rPr>
              <a:t>w</a:t>
            </a:r>
            <a:r>
              <a:rPr lang="en-GB" sz="2400" b="1" dirty="0" err="1">
                <a:solidFill>
                  <a:srgbClr val="002060"/>
                </a:solidFill>
              </a:rPr>
              <a:t>ei</a:t>
            </a:r>
            <a:r>
              <a:rPr lang="en-GB" dirty="0" err="1">
                <a:solidFill>
                  <a:srgbClr val="002060"/>
                </a:solidFill>
              </a:rPr>
              <a:t>ß</a:t>
            </a:r>
            <a:endParaRPr lang="en-GB" dirty="0">
              <a:solidFill>
                <a:srgbClr val="002060"/>
              </a:solidFill>
            </a:endParaRPr>
          </a:p>
        </p:txBody>
      </p:sp>
      <p:sp>
        <p:nvSpPr>
          <p:cNvPr id="44" name="TextBox 43"/>
          <p:cNvSpPr txBox="1"/>
          <p:nvPr/>
        </p:nvSpPr>
        <p:spPr>
          <a:xfrm rot="522572">
            <a:off x="2207743" y="3767392"/>
            <a:ext cx="1408670" cy="461665"/>
          </a:xfrm>
          <a:prstGeom prst="rect">
            <a:avLst/>
          </a:prstGeom>
          <a:noFill/>
        </p:spPr>
        <p:txBody>
          <a:bodyPr wrap="square" rtlCol="0">
            <a:spAutoFit/>
          </a:bodyPr>
          <a:lstStyle/>
          <a:p>
            <a:r>
              <a:rPr lang="en-GB" dirty="0" err="1">
                <a:solidFill>
                  <a:srgbClr val="002060"/>
                </a:solidFill>
              </a:rPr>
              <a:t>l</a:t>
            </a:r>
            <a:r>
              <a:rPr lang="en-GB" sz="2400" b="1" dirty="0" err="1">
                <a:solidFill>
                  <a:srgbClr val="002060"/>
                </a:solidFill>
              </a:rPr>
              <a:t>ei</a:t>
            </a:r>
            <a:r>
              <a:rPr lang="en-GB" dirty="0" err="1">
                <a:solidFill>
                  <a:srgbClr val="002060"/>
                </a:solidFill>
              </a:rPr>
              <a:t>der</a:t>
            </a:r>
            <a:endParaRPr lang="en-GB" dirty="0">
              <a:solidFill>
                <a:srgbClr val="002060"/>
              </a:solidFill>
            </a:endParaRPr>
          </a:p>
        </p:txBody>
      </p:sp>
      <p:sp>
        <p:nvSpPr>
          <p:cNvPr id="45" name="TextBox 44"/>
          <p:cNvSpPr txBox="1"/>
          <p:nvPr/>
        </p:nvSpPr>
        <p:spPr>
          <a:xfrm rot="21271385">
            <a:off x="2150077" y="2153982"/>
            <a:ext cx="1408670" cy="461665"/>
          </a:xfrm>
          <a:prstGeom prst="rect">
            <a:avLst/>
          </a:prstGeom>
          <a:noFill/>
        </p:spPr>
        <p:txBody>
          <a:bodyPr wrap="square" rtlCol="0">
            <a:spAutoFit/>
          </a:bodyPr>
          <a:lstStyle/>
          <a:p>
            <a:r>
              <a:rPr lang="en-GB" dirty="0" err="1">
                <a:solidFill>
                  <a:srgbClr val="002060"/>
                </a:solidFill>
              </a:rPr>
              <a:t>ich</a:t>
            </a:r>
            <a:r>
              <a:rPr lang="en-GB" dirty="0">
                <a:solidFill>
                  <a:srgbClr val="002060"/>
                </a:solidFill>
              </a:rPr>
              <a:t> </a:t>
            </a:r>
            <a:r>
              <a:rPr lang="en-GB" dirty="0" err="1">
                <a:solidFill>
                  <a:srgbClr val="002060"/>
                </a:solidFill>
              </a:rPr>
              <a:t>h</a:t>
            </a:r>
            <a:r>
              <a:rPr lang="en-GB" sz="2400" b="1" dirty="0" err="1">
                <a:solidFill>
                  <a:srgbClr val="002060"/>
                </a:solidFill>
              </a:rPr>
              <a:t>ei</a:t>
            </a:r>
            <a:r>
              <a:rPr lang="el-GR" dirty="0">
                <a:solidFill>
                  <a:srgbClr val="002060"/>
                </a:solidFill>
                <a:cs typeface="Calibri" panose="020F0502020204030204" pitchFamily="34" charset="0"/>
              </a:rPr>
              <a:t>β</a:t>
            </a:r>
            <a:r>
              <a:rPr lang="en-GB" dirty="0">
                <a:solidFill>
                  <a:srgbClr val="002060"/>
                </a:solidFill>
                <a:latin typeface="Calibri" panose="020F0502020204030204" pitchFamily="34" charset="0"/>
                <a:cs typeface="Calibri" panose="020F0502020204030204" pitchFamily="34" charset="0"/>
              </a:rPr>
              <a:t>e</a:t>
            </a:r>
            <a:endParaRPr lang="en-GB" dirty="0">
              <a:solidFill>
                <a:srgbClr val="002060"/>
              </a:solidFill>
            </a:endParaRPr>
          </a:p>
        </p:txBody>
      </p:sp>
      <p:sp>
        <p:nvSpPr>
          <p:cNvPr id="46" name="TextBox 45"/>
          <p:cNvSpPr txBox="1"/>
          <p:nvPr/>
        </p:nvSpPr>
        <p:spPr>
          <a:xfrm rot="522572">
            <a:off x="4300470" y="3977141"/>
            <a:ext cx="1408670" cy="400110"/>
          </a:xfrm>
          <a:prstGeom prst="rect">
            <a:avLst/>
          </a:prstGeom>
          <a:noFill/>
        </p:spPr>
        <p:txBody>
          <a:bodyPr wrap="square" rtlCol="0">
            <a:spAutoFit/>
          </a:bodyPr>
          <a:lstStyle/>
          <a:p>
            <a:r>
              <a:rPr lang="en-GB" sz="2000" b="1" dirty="0">
                <a:solidFill>
                  <a:srgbClr val="002060"/>
                </a:solidFill>
              </a:rPr>
              <a:t>ei</a:t>
            </a:r>
            <a:r>
              <a:rPr lang="en-GB" dirty="0">
                <a:solidFill>
                  <a:srgbClr val="002060"/>
                </a:solidFill>
              </a:rPr>
              <a:t>n </a:t>
            </a:r>
            <a:endParaRPr lang="en-GB" b="1" dirty="0">
              <a:solidFill>
                <a:srgbClr val="002060"/>
              </a:solidFill>
            </a:endParaRPr>
          </a:p>
        </p:txBody>
      </p:sp>
      <p:sp>
        <p:nvSpPr>
          <p:cNvPr id="47" name="TextBox 46"/>
          <p:cNvSpPr txBox="1"/>
          <p:nvPr/>
        </p:nvSpPr>
        <p:spPr>
          <a:xfrm rot="522572">
            <a:off x="3320516" y="5650066"/>
            <a:ext cx="1408670" cy="461665"/>
          </a:xfrm>
          <a:prstGeom prst="rect">
            <a:avLst/>
          </a:prstGeom>
          <a:noFill/>
        </p:spPr>
        <p:txBody>
          <a:bodyPr wrap="square" rtlCol="0">
            <a:spAutoFit/>
          </a:bodyPr>
          <a:lstStyle/>
          <a:p>
            <a:r>
              <a:rPr lang="en-GB" dirty="0" err="1">
                <a:solidFill>
                  <a:srgbClr val="002060"/>
                </a:solidFill>
              </a:rPr>
              <a:t>Poliz</a:t>
            </a:r>
            <a:r>
              <a:rPr lang="en-GB" sz="2400" b="1" dirty="0" err="1">
                <a:solidFill>
                  <a:srgbClr val="002060"/>
                </a:solidFill>
              </a:rPr>
              <a:t>ei</a:t>
            </a:r>
            <a:endParaRPr lang="en-GB" dirty="0">
              <a:solidFill>
                <a:srgbClr val="002060"/>
              </a:solidFill>
            </a:endParaRPr>
          </a:p>
        </p:txBody>
      </p:sp>
      <p:sp>
        <p:nvSpPr>
          <p:cNvPr id="48" name="TextBox 47"/>
          <p:cNvSpPr txBox="1"/>
          <p:nvPr/>
        </p:nvSpPr>
        <p:spPr>
          <a:xfrm rot="522572">
            <a:off x="4543285" y="5045977"/>
            <a:ext cx="1408670" cy="461665"/>
          </a:xfrm>
          <a:prstGeom prst="rect">
            <a:avLst/>
          </a:prstGeom>
          <a:noFill/>
        </p:spPr>
        <p:txBody>
          <a:bodyPr wrap="square" rtlCol="0">
            <a:spAutoFit/>
          </a:bodyPr>
          <a:lstStyle/>
          <a:p>
            <a:r>
              <a:rPr lang="en-GB" dirty="0">
                <a:solidFill>
                  <a:srgbClr val="002060"/>
                </a:solidFill>
              </a:rPr>
              <a:t>die </a:t>
            </a:r>
            <a:r>
              <a:rPr lang="en-GB" dirty="0" err="1">
                <a:solidFill>
                  <a:srgbClr val="002060"/>
                </a:solidFill>
              </a:rPr>
              <a:t>Schw</a:t>
            </a:r>
            <a:r>
              <a:rPr lang="en-GB" sz="2400" b="1" dirty="0" err="1">
                <a:solidFill>
                  <a:srgbClr val="002060"/>
                </a:solidFill>
              </a:rPr>
              <a:t>ei</a:t>
            </a:r>
            <a:r>
              <a:rPr lang="en-GB" dirty="0" err="1">
                <a:solidFill>
                  <a:srgbClr val="002060"/>
                </a:solidFill>
              </a:rPr>
              <a:t>z</a:t>
            </a:r>
            <a:endParaRPr lang="en-GB" sz="1400" dirty="0">
              <a:solidFill>
                <a:srgbClr val="002060"/>
              </a:solidFill>
            </a:endParaRPr>
          </a:p>
        </p:txBody>
      </p:sp>
      <p:sp>
        <p:nvSpPr>
          <p:cNvPr id="49" name="TextBox 48"/>
          <p:cNvSpPr txBox="1"/>
          <p:nvPr/>
        </p:nvSpPr>
        <p:spPr>
          <a:xfrm>
            <a:off x="3369510" y="2618808"/>
            <a:ext cx="3025707" cy="461665"/>
          </a:xfrm>
          <a:prstGeom prst="rect">
            <a:avLst/>
          </a:prstGeom>
          <a:noFill/>
        </p:spPr>
        <p:txBody>
          <a:bodyPr wrap="square" rtlCol="0">
            <a:spAutoFit/>
          </a:bodyPr>
          <a:lstStyle/>
          <a:p>
            <a:r>
              <a:rPr lang="en-GB" dirty="0" err="1">
                <a:solidFill>
                  <a:srgbClr val="002060"/>
                </a:solidFill>
              </a:rPr>
              <a:t>Wie</a:t>
            </a:r>
            <a:r>
              <a:rPr lang="en-GB" dirty="0">
                <a:solidFill>
                  <a:srgbClr val="002060"/>
                </a:solidFill>
              </a:rPr>
              <a:t> </a:t>
            </a:r>
            <a:r>
              <a:rPr lang="en-GB" dirty="0" err="1">
                <a:solidFill>
                  <a:srgbClr val="002060"/>
                </a:solidFill>
              </a:rPr>
              <a:t>schr</a:t>
            </a:r>
            <a:r>
              <a:rPr lang="en-GB" sz="2400" b="1" dirty="0" err="1">
                <a:solidFill>
                  <a:srgbClr val="002060"/>
                </a:solidFill>
              </a:rPr>
              <a:t>ei</a:t>
            </a:r>
            <a:r>
              <a:rPr lang="en-GB" dirty="0" err="1">
                <a:solidFill>
                  <a:srgbClr val="002060"/>
                </a:solidFill>
              </a:rPr>
              <a:t>bt</a:t>
            </a:r>
            <a:r>
              <a:rPr lang="en-GB" dirty="0">
                <a:solidFill>
                  <a:srgbClr val="002060"/>
                </a:solidFill>
              </a:rPr>
              <a:t> man das?</a:t>
            </a:r>
          </a:p>
        </p:txBody>
      </p:sp>
      <p:sp>
        <p:nvSpPr>
          <p:cNvPr id="50" name="Freeform 49"/>
          <p:cNvSpPr/>
          <p:nvPr/>
        </p:nvSpPr>
        <p:spPr>
          <a:xfrm>
            <a:off x="6105614" y="626923"/>
            <a:ext cx="683741" cy="5616915"/>
          </a:xfrm>
          <a:custGeom>
            <a:avLst/>
            <a:gdLst>
              <a:gd name="connsiteX0" fmla="*/ 527222 w 683741"/>
              <a:gd name="connsiteY0" fmla="*/ 0 h 6153665"/>
              <a:gd name="connsiteX1" fmla="*/ 469557 w 683741"/>
              <a:gd name="connsiteY1" fmla="*/ 8238 h 6153665"/>
              <a:gd name="connsiteX2" fmla="*/ 411892 w 683741"/>
              <a:gd name="connsiteY2" fmla="*/ 41189 h 6153665"/>
              <a:gd name="connsiteX3" fmla="*/ 378941 w 683741"/>
              <a:gd name="connsiteY3" fmla="*/ 57665 h 6153665"/>
              <a:gd name="connsiteX4" fmla="*/ 329514 w 683741"/>
              <a:gd name="connsiteY4" fmla="*/ 98854 h 6153665"/>
              <a:gd name="connsiteX5" fmla="*/ 304800 w 683741"/>
              <a:gd name="connsiteY5" fmla="*/ 107092 h 6153665"/>
              <a:gd name="connsiteX6" fmla="*/ 271849 w 683741"/>
              <a:gd name="connsiteY6" fmla="*/ 131805 h 6153665"/>
              <a:gd name="connsiteX7" fmla="*/ 181233 w 683741"/>
              <a:gd name="connsiteY7" fmla="*/ 181232 h 6153665"/>
              <a:gd name="connsiteX8" fmla="*/ 131805 w 683741"/>
              <a:gd name="connsiteY8" fmla="*/ 222421 h 6153665"/>
              <a:gd name="connsiteX9" fmla="*/ 107092 w 683741"/>
              <a:gd name="connsiteY9" fmla="*/ 255373 h 6153665"/>
              <a:gd name="connsiteX10" fmla="*/ 32951 w 683741"/>
              <a:gd name="connsiteY10" fmla="*/ 329513 h 6153665"/>
              <a:gd name="connsiteX11" fmla="*/ 0 w 683741"/>
              <a:gd name="connsiteY11" fmla="*/ 395416 h 6153665"/>
              <a:gd name="connsiteX12" fmla="*/ 32951 w 683741"/>
              <a:gd name="connsiteY12" fmla="*/ 642551 h 6153665"/>
              <a:gd name="connsiteX13" fmla="*/ 140043 w 683741"/>
              <a:gd name="connsiteY13" fmla="*/ 716692 h 6153665"/>
              <a:gd name="connsiteX14" fmla="*/ 189470 w 683741"/>
              <a:gd name="connsiteY14" fmla="*/ 749643 h 6153665"/>
              <a:gd name="connsiteX15" fmla="*/ 354227 w 683741"/>
              <a:gd name="connsiteY15" fmla="*/ 807308 h 6153665"/>
              <a:gd name="connsiteX16" fmla="*/ 378941 w 683741"/>
              <a:gd name="connsiteY16" fmla="*/ 815546 h 6153665"/>
              <a:gd name="connsiteX17" fmla="*/ 453081 w 683741"/>
              <a:gd name="connsiteY17" fmla="*/ 848497 h 6153665"/>
              <a:gd name="connsiteX18" fmla="*/ 502508 w 683741"/>
              <a:gd name="connsiteY18" fmla="*/ 856735 h 6153665"/>
              <a:gd name="connsiteX19" fmla="*/ 584887 w 683741"/>
              <a:gd name="connsiteY19" fmla="*/ 906162 h 6153665"/>
              <a:gd name="connsiteX20" fmla="*/ 609600 w 683741"/>
              <a:gd name="connsiteY20" fmla="*/ 914400 h 6153665"/>
              <a:gd name="connsiteX21" fmla="*/ 634314 w 683741"/>
              <a:gd name="connsiteY21" fmla="*/ 939113 h 6153665"/>
              <a:gd name="connsiteX22" fmla="*/ 659027 w 683741"/>
              <a:gd name="connsiteY22" fmla="*/ 955589 h 6153665"/>
              <a:gd name="connsiteX23" fmla="*/ 683741 w 683741"/>
              <a:gd name="connsiteY23" fmla="*/ 1037967 h 6153665"/>
              <a:gd name="connsiteX24" fmla="*/ 667265 w 683741"/>
              <a:gd name="connsiteY24" fmla="*/ 1169773 h 6153665"/>
              <a:gd name="connsiteX25" fmla="*/ 626076 w 683741"/>
              <a:gd name="connsiteY25" fmla="*/ 1268627 h 6153665"/>
              <a:gd name="connsiteX26" fmla="*/ 617838 w 683741"/>
              <a:gd name="connsiteY26" fmla="*/ 1301578 h 6153665"/>
              <a:gd name="connsiteX27" fmla="*/ 560173 w 683741"/>
              <a:gd name="connsiteY27" fmla="*/ 1392194 h 6153665"/>
              <a:gd name="connsiteX28" fmla="*/ 535460 w 683741"/>
              <a:gd name="connsiteY28" fmla="*/ 1416908 h 6153665"/>
              <a:gd name="connsiteX29" fmla="*/ 494270 w 683741"/>
              <a:gd name="connsiteY29" fmla="*/ 1491049 h 6153665"/>
              <a:gd name="connsiteX30" fmla="*/ 477795 w 683741"/>
              <a:gd name="connsiteY30" fmla="*/ 1524000 h 6153665"/>
              <a:gd name="connsiteX31" fmla="*/ 428368 w 683741"/>
              <a:gd name="connsiteY31" fmla="*/ 1573427 h 6153665"/>
              <a:gd name="connsiteX32" fmla="*/ 403654 w 683741"/>
              <a:gd name="connsiteY32" fmla="*/ 1622854 h 6153665"/>
              <a:gd name="connsiteX33" fmla="*/ 362465 w 683741"/>
              <a:gd name="connsiteY33" fmla="*/ 1721708 h 6153665"/>
              <a:gd name="connsiteX34" fmla="*/ 304800 w 683741"/>
              <a:gd name="connsiteY34" fmla="*/ 1812324 h 6153665"/>
              <a:gd name="connsiteX35" fmla="*/ 288324 w 683741"/>
              <a:gd name="connsiteY35" fmla="*/ 1853513 h 6153665"/>
              <a:gd name="connsiteX36" fmla="*/ 238897 w 683741"/>
              <a:gd name="connsiteY36" fmla="*/ 1927654 h 6153665"/>
              <a:gd name="connsiteX37" fmla="*/ 189470 w 683741"/>
              <a:gd name="connsiteY37" fmla="*/ 2026508 h 6153665"/>
              <a:gd name="connsiteX38" fmla="*/ 181233 w 683741"/>
              <a:gd name="connsiteY38" fmla="*/ 2067697 h 6153665"/>
              <a:gd name="connsiteX39" fmla="*/ 164757 w 683741"/>
              <a:gd name="connsiteY39" fmla="*/ 2150076 h 6153665"/>
              <a:gd name="connsiteX40" fmla="*/ 164757 w 683741"/>
              <a:gd name="connsiteY40" fmla="*/ 2471351 h 6153665"/>
              <a:gd name="connsiteX41" fmla="*/ 197708 w 683741"/>
              <a:gd name="connsiteY41" fmla="*/ 2537254 h 6153665"/>
              <a:gd name="connsiteX42" fmla="*/ 255373 w 683741"/>
              <a:gd name="connsiteY42" fmla="*/ 2627870 h 6153665"/>
              <a:gd name="connsiteX43" fmla="*/ 271849 w 683741"/>
              <a:gd name="connsiteY43" fmla="*/ 2652584 h 6153665"/>
              <a:gd name="connsiteX44" fmla="*/ 321276 w 683741"/>
              <a:gd name="connsiteY44" fmla="*/ 2710249 h 6153665"/>
              <a:gd name="connsiteX45" fmla="*/ 378941 w 683741"/>
              <a:gd name="connsiteY45" fmla="*/ 2800865 h 6153665"/>
              <a:gd name="connsiteX46" fmla="*/ 387178 w 683741"/>
              <a:gd name="connsiteY46" fmla="*/ 2825578 h 6153665"/>
              <a:gd name="connsiteX47" fmla="*/ 403654 w 683741"/>
              <a:gd name="connsiteY47" fmla="*/ 2866767 h 6153665"/>
              <a:gd name="connsiteX48" fmla="*/ 428368 w 683741"/>
              <a:gd name="connsiteY48" fmla="*/ 2883243 h 6153665"/>
              <a:gd name="connsiteX49" fmla="*/ 436605 w 683741"/>
              <a:gd name="connsiteY49" fmla="*/ 2957384 h 6153665"/>
              <a:gd name="connsiteX50" fmla="*/ 403654 w 683741"/>
              <a:gd name="connsiteY50" fmla="*/ 3179805 h 6153665"/>
              <a:gd name="connsiteX51" fmla="*/ 378941 w 683741"/>
              <a:gd name="connsiteY51" fmla="*/ 3220994 h 6153665"/>
              <a:gd name="connsiteX52" fmla="*/ 329514 w 683741"/>
              <a:gd name="connsiteY52" fmla="*/ 3286897 h 6153665"/>
              <a:gd name="connsiteX53" fmla="*/ 304800 w 683741"/>
              <a:gd name="connsiteY53" fmla="*/ 3336324 h 6153665"/>
              <a:gd name="connsiteX54" fmla="*/ 280087 w 683741"/>
              <a:gd name="connsiteY54" fmla="*/ 3377513 h 6153665"/>
              <a:gd name="connsiteX55" fmla="*/ 271849 w 683741"/>
              <a:gd name="connsiteY55" fmla="*/ 3402227 h 6153665"/>
              <a:gd name="connsiteX56" fmla="*/ 247135 w 683741"/>
              <a:gd name="connsiteY56" fmla="*/ 3443416 h 6153665"/>
              <a:gd name="connsiteX57" fmla="*/ 238897 w 683741"/>
              <a:gd name="connsiteY57" fmla="*/ 3468130 h 6153665"/>
              <a:gd name="connsiteX58" fmla="*/ 197708 w 683741"/>
              <a:gd name="connsiteY58" fmla="*/ 3525794 h 6153665"/>
              <a:gd name="connsiteX59" fmla="*/ 172995 w 683741"/>
              <a:gd name="connsiteY59" fmla="*/ 3583459 h 6153665"/>
              <a:gd name="connsiteX60" fmla="*/ 140043 w 683741"/>
              <a:gd name="connsiteY60" fmla="*/ 3665838 h 6153665"/>
              <a:gd name="connsiteX61" fmla="*/ 123568 w 683741"/>
              <a:gd name="connsiteY61" fmla="*/ 3731740 h 6153665"/>
              <a:gd name="connsiteX62" fmla="*/ 107092 w 683741"/>
              <a:gd name="connsiteY62" fmla="*/ 3756454 h 6153665"/>
              <a:gd name="connsiteX63" fmla="*/ 82378 w 683741"/>
              <a:gd name="connsiteY63" fmla="*/ 3863546 h 6153665"/>
              <a:gd name="connsiteX64" fmla="*/ 82378 w 683741"/>
              <a:gd name="connsiteY64" fmla="*/ 4110681 h 6153665"/>
              <a:gd name="connsiteX65" fmla="*/ 107092 w 683741"/>
              <a:gd name="connsiteY65" fmla="*/ 4160108 h 6153665"/>
              <a:gd name="connsiteX66" fmla="*/ 172995 w 683741"/>
              <a:gd name="connsiteY66" fmla="*/ 4242486 h 6153665"/>
              <a:gd name="connsiteX67" fmla="*/ 181233 w 683741"/>
              <a:gd name="connsiteY67" fmla="*/ 4267200 h 6153665"/>
              <a:gd name="connsiteX68" fmla="*/ 255373 w 683741"/>
              <a:gd name="connsiteY68" fmla="*/ 4333103 h 6153665"/>
              <a:gd name="connsiteX69" fmla="*/ 296562 w 683741"/>
              <a:gd name="connsiteY69" fmla="*/ 4399005 h 6153665"/>
              <a:gd name="connsiteX70" fmla="*/ 329514 w 683741"/>
              <a:gd name="connsiteY70" fmla="*/ 4448432 h 6153665"/>
              <a:gd name="connsiteX71" fmla="*/ 345989 w 683741"/>
              <a:gd name="connsiteY71" fmla="*/ 4481384 h 6153665"/>
              <a:gd name="connsiteX72" fmla="*/ 354227 w 683741"/>
              <a:gd name="connsiteY72" fmla="*/ 4514335 h 6153665"/>
              <a:gd name="connsiteX73" fmla="*/ 378941 w 683741"/>
              <a:gd name="connsiteY73" fmla="*/ 4547286 h 6153665"/>
              <a:gd name="connsiteX74" fmla="*/ 387178 w 683741"/>
              <a:gd name="connsiteY74" fmla="*/ 4753232 h 6153665"/>
              <a:gd name="connsiteX75" fmla="*/ 354227 w 683741"/>
              <a:gd name="connsiteY75" fmla="*/ 4810897 h 6153665"/>
              <a:gd name="connsiteX76" fmla="*/ 329514 w 683741"/>
              <a:gd name="connsiteY76" fmla="*/ 4827373 h 6153665"/>
              <a:gd name="connsiteX77" fmla="*/ 313038 w 683741"/>
              <a:gd name="connsiteY77" fmla="*/ 4860324 h 6153665"/>
              <a:gd name="connsiteX78" fmla="*/ 304800 w 683741"/>
              <a:gd name="connsiteY78" fmla="*/ 4885038 h 6153665"/>
              <a:gd name="connsiteX79" fmla="*/ 280087 w 683741"/>
              <a:gd name="connsiteY79" fmla="*/ 4909751 h 6153665"/>
              <a:gd name="connsiteX80" fmla="*/ 255373 w 683741"/>
              <a:gd name="connsiteY80" fmla="*/ 4942703 h 6153665"/>
              <a:gd name="connsiteX81" fmla="*/ 222422 w 683741"/>
              <a:gd name="connsiteY81" fmla="*/ 4983892 h 6153665"/>
              <a:gd name="connsiteX82" fmla="*/ 164757 w 683741"/>
              <a:gd name="connsiteY82" fmla="*/ 5058032 h 6153665"/>
              <a:gd name="connsiteX83" fmla="*/ 156519 w 683741"/>
              <a:gd name="connsiteY83" fmla="*/ 5082746 h 6153665"/>
              <a:gd name="connsiteX84" fmla="*/ 98854 w 683741"/>
              <a:gd name="connsiteY84" fmla="*/ 5181600 h 6153665"/>
              <a:gd name="connsiteX85" fmla="*/ 65903 w 683741"/>
              <a:gd name="connsiteY85" fmla="*/ 5288692 h 6153665"/>
              <a:gd name="connsiteX86" fmla="*/ 57665 w 683741"/>
              <a:gd name="connsiteY86" fmla="*/ 5313405 h 6153665"/>
              <a:gd name="connsiteX87" fmla="*/ 41189 w 683741"/>
              <a:gd name="connsiteY87" fmla="*/ 5371070 h 6153665"/>
              <a:gd name="connsiteX88" fmla="*/ 32951 w 683741"/>
              <a:gd name="connsiteY88" fmla="*/ 5733535 h 6153665"/>
              <a:gd name="connsiteX89" fmla="*/ 49427 w 683741"/>
              <a:gd name="connsiteY89" fmla="*/ 5758249 h 6153665"/>
              <a:gd name="connsiteX90" fmla="*/ 57665 w 683741"/>
              <a:gd name="connsiteY90" fmla="*/ 5791200 h 6153665"/>
              <a:gd name="connsiteX91" fmla="*/ 98854 w 683741"/>
              <a:gd name="connsiteY91" fmla="*/ 5815913 h 6153665"/>
              <a:gd name="connsiteX92" fmla="*/ 164757 w 683741"/>
              <a:gd name="connsiteY92" fmla="*/ 5848865 h 6153665"/>
              <a:gd name="connsiteX93" fmla="*/ 181233 w 683741"/>
              <a:gd name="connsiteY93" fmla="*/ 5873578 h 6153665"/>
              <a:gd name="connsiteX94" fmla="*/ 230660 w 683741"/>
              <a:gd name="connsiteY94" fmla="*/ 5914767 h 6153665"/>
              <a:gd name="connsiteX95" fmla="*/ 247135 w 683741"/>
              <a:gd name="connsiteY95" fmla="*/ 5972432 h 6153665"/>
              <a:gd name="connsiteX96" fmla="*/ 263611 w 683741"/>
              <a:gd name="connsiteY96" fmla="*/ 6021859 h 6153665"/>
              <a:gd name="connsiteX97" fmla="*/ 280087 w 683741"/>
              <a:gd name="connsiteY97" fmla="*/ 6079524 h 6153665"/>
              <a:gd name="connsiteX98" fmla="*/ 296562 w 683741"/>
              <a:gd name="connsiteY98" fmla="*/ 6104238 h 6153665"/>
              <a:gd name="connsiteX99" fmla="*/ 313038 w 683741"/>
              <a:gd name="connsiteY99" fmla="*/ 6153665 h 615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83741" h="6153665">
                <a:moveTo>
                  <a:pt x="527222" y="0"/>
                </a:moveTo>
                <a:cubicBezTo>
                  <a:pt x="508000" y="2746"/>
                  <a:pt x="488290" y="3129"/>
                  <a:pt x="469557" y="8238"/>
                </a:cubicBezTo>
                <a:cubicBezTo>
                  <a:pt x="445739" y="14734"/>
                  <a:pt x="432319" y="29516"/>
                  <a:pt x="411892" y="41189"/>
                </a:cubicBezTo>
                <a:cubicBezTo>
                  <a:pt x="401230" y="47282"/>
                  <a:pt x="389603" y="51572"/>
                  <a:pt x="378941" y="57665"/>
                </a:cubicBezTo>
                <a:cubicBezTo>
                  <a:pt x="284604" y="111571"/>
                  <a:pt x="431746" y="30698"/>
                  <a:pt x="329514" y="98854"/>
                </a:cubicBezTo>
                <a:cubicBezTo>
                  <a:pt x="322289" y="103671"/>
                  <a:pt x="313038" y="104346"/>
                  <a:pt x="304800" y="107092"/>
                </a:cubicBezTo>
                <a:cubicBezTo>
                  <a:pt x="293816" y="115330"/>
                  <a:pt x="284129" y="125665"/>
                  <a:pt x="271849" y="131805"/>
                </a:cubicBezTo>
                <a:cubicBezTo>
                  <a:pt x="195948" y="169755"/>
                  <a:pt x="289904" y="83427"/>
                  <a:pt x="181233" y="181232"/>
                </a:cubicBezTo>
                <a:cubicBezTo>
                  <a:pt x="128428" y="228757"/>
                  <a:pt x="184015" y="205020"/>
                  <a:pt x="131805" y="222421"/>
                </a:cubicBezTo>
                <a:cubicBezTo>
                  <a:pt x="123567" y="233405"/>
                  <a:pt x="116800" y="245664"/>
                  <a:pt x="107092" y="255373"/>
                </a:cubicBezTo>
                <a:cubicBezTo>
                  <a:pt x="45360" y="317106"/>
                  <a:pt x="129615" y="184517"/>
                  <a:pt x="32951" y="329513"/>
                </a:cubicBezTo>
                <a:cubicBezTo>
                  <a:pt x="19327" y="349949"/>
                  <a:pt x="0" y="395416"/>
                  <a:pt x="0" y="395416"/>
                </a:cubicBezTo>
                <a:cubicBezTo>
                  <a:pt x="10984" y="477794"/>
                  <a:pt x="-257" y="566367"/>
                  <a:pt x="32951" y="642551"/>
                </a:cubicBezTo>
                <a:cubicBezTo>
                  <a:pt x="50300" y="682352"/>
                  <a:pt x="104210" y="692175"/>
                  <a:pt x="140043" y="716692"/>
                </a:cubicBezTo>
                <a:cubicBezTo>
                  <a:pt x="156385" y="727873"/>
                  <a:pt x="172994" y="738659"/>
                  <a:pt x="189470" y="749643"/>
                </a:cubicBezTo>
                <a:cubicBezTo>
                  <a:pt x="258251" y="795497"/>
                  <a:pt x="187087" y="751595"/>
                  <a:pt x="354227" y="807308"/>
                </a:cubicBezTo>
                <a:cubicBezTo>
                  <a:pt x="362465" y="810054"/>
                  <a:pt x="370925" y="812206"/>
                  <a:pt x="378941" y="815546"/>
                </a:cubicBezTo>
                <a:cubicBezTo>
                  <a:pt x="403905" y="825948"/>
                  <a:pt x="427425" y="839945"/>
                  <a:pt x="453081" y="848497"/>
                </a:cubicBezTo>
                <a:cubicBezTo>
                  <a:pt x="468927" y="853779"/>
                  <a:pt x="486032" y="853989"/>
                  <a:pt x="502508" y="856735"/>
                </a:cubicBezTo>
                <a:cubicBezTo>
                  <a:pt x="529968" y="873211"/>
                  <a:pt x="556692" y="890980"/>
                  <a:pt x="584887" y="906162"/>
                </a:cubicBezTo>
                <a:cubicBezTo>
                  <a:pt x="592532" y="910279"/>
                  <a:pt x="602375" y="909583"/>
                  <a:pt x="609600" y="914400"/>
                </a:cubicBezTo>
                <a:cubicBezTo>
                  <a:pt x="619293" y="920862"/>
                  <a:pt x="625364" y="931655"/>
                  <a:pt x="634314" y="939113"/>
                </a:cubicBezTo>
                <a:cubicBezTo>
                  <a:pt x="641920" y="945451"/>
                  <a:pt x="650789" y="950097"/>
                  <a:pt x="659027" y="955589"/>
                </a:cubicBezTo>
                <a:cubicBezTo>
                  <a:pt x="679083" y="1015757"/>
                  <a:pt x="671291" y="988168"/>
                  <a:pt x="683741" y="1037967"/>
                </a:cubicBezTo>
                <a:cubicBezTo>
                  <a:pt x="678249" y="1081902"/>
                  <a:pt x="676296" y="1126426"/>
                  <a:pt x="667265" y="1169773"/>
                </a:cubicBezTo>
                <a:cubicBezTo>
                  <a:pt x="651165" y="1247050"/>
                  <a:pt x="646277" y="1214756"/>
                  <a:pt x="626076" y="1268627"/>
                </a:cubicBezTo>
                <a:cubicBezTo>
                  <a:pt x="622101" y="1279228"/>
                  <a:pt x="623166" y="1291588"/>
                  <a:pt x="617838" y="1301578"/>
                </a:cubicBezTo>
                <a:cubicBezTo>
                  <a:pt x="600990" y="1333169"/>
                  <a:pt x="585489" y="1366877"/>
                  <a:pt x="560173" y="1392194"/>
                </a:cubicBezTo>
                <a:cubicBezTo>
                  <a:pt x="551935" y="1400432"/>
                  <a:pt x="541922" y="1407215"/>
                  <a:pt x="535460" y="1416908"/>
                </a:cubicBezTo>
                <a:cubicBezTo>
                  <a:pt x="519778" y="1440431"/>
                  <a:pt x="507674" y="1466157"/>
                  <a:pt x="494270" y="1491049"/>
                </a:cubicBezTo>
                <a:cubicBezTo>
                  <a:pt x="488448" y="1501861"/>
                  <a:pt x="485466" y="1514411"/>
                  <a:pt x="477795" y="1524000"/>
                </a:cubicBezTo>
                <a:cubicBezTo>
                  <a:pt x="463240" y="1542194"/>
                  <a:pt x="444844" y="1556951"/>
                  <a:pt x="428368" y="1573427"/>
                </a:cubicBezTo>
                <a:cubicBezTo>
                  <a:pt x="398323" y="1663558"/>
                  <a:pt x="446241" y="1527035"/>
                  <a:pt x="403654" y="1622854"/>
                </a:cubicBezTo>
                <a:cubicBezTo>
                  <a:pt x="367648" y="1703867"/>
                  <a:pt x="409481" y="1641780"/>
                  <a:pt x="362465" y="1721708"/>
                </a:cubicBezTo>
                <a:cubicBezTo>
                  <a:pt x="344312" y="1752568"/>
                  <a:pt x="322353" y="1781119"/>
                  <a:pt x="304800" y="1812324"/>
                </a:cubicBezTo>
                <a:cubicBezTo>
                  <a:pt x="297550" y="1825212"/>
                  <a:pt x="295661" y="1840674"/>
                  <a:pt x="288324" y="1853513"/>
                </a:cubicBezTo>
                <a:cubicBezTo>
                  <a:pt x="273588" y="1879302"/>
                  <a:pt x="255373" y="1902940"/>
                  <a:pt x="238897" y="1927654"/>
                </a:cubicBezTo>
                <a:cubicBezTo>
                  <a:pt x="220181" y="2021244"/>
                  <a:pt x="248663" y="1908122"/>
                  <a:pt x="189470" y="2026508"/>
                </a:cubicBezTo>
                <a:cubicBezTo>
                  <a:pt x="183208" y="2039031"/>
                  <a:pt x="183535" y="2053886"/>
                  <a:pt x="181233" y="2067697"/>
                </a:cubicBezTo>
                <a:cubicBezTo>
                  <a:pt x="168613" y="2143420"/>
                  <a:pt x="180546" y="2102710"/>
                  <a:pt x="164757" y="2150076"/>
                </a:cubicBezTo>
                <a:cubicBezTo>
                  <a:pt x="149371" y="2273157"/>
                  <a:pt x="142661" y="2299001"/>
                  <a:pt x="164757" y="2471351"/>
                </a:cubicBezTo>
                <a:cubicBezTo>
                  <a:pt x="167880" y="2495712"/>
                  <a:pt x="185402" y="2515999"/>
                  <a:pt x="197708" y="2537254"/>
                </a:cubicBezTo>
                <a:cubicBezTo>
                  <a:pt x="215646" y="2568239"/>
                  <a:pt x="236012" y="2597754"/>
                  <a:pt x="255373" y="2627870"/>
                </a:cubicBezTo>
                <a:cubicBezTo>
                  <a:pt x="260727" y="2636198"/>
                  <a:pt x="265406" y="2645067"/>
                  <a:pt x="271849" y="2652584"/>
                </a:cubicBezTo>
                <a:lnTo>
                  <a:pt x="321276" y="2710249"/>
                </a:lnTo>
                <a:cubicBezTo>
                  <a:pt x="356193" y="2797546"/>
                  <a:pt x="313088" y="2702086"/>
                  <a:pt x="378941" y="2800865"/>
                </a:cubicBezTo>
                <a:cubicBezTo>
                  <a:pt x="383758" y="2808090"/>
                  <a:pt x="384129" y="2817448"/>
                  <a:pt x="387178" y="2825578"/>
                </a:cubicBezTo>
                <a:cubicBezTo>
                  <a:pt x="392370" y="2839424"/>
                  <a:pt x="395059" y="2854734"/>
                  <a:pt x="403654" y="2866767"/>
                </a:cubicBezTo>
                <a:cubicBezTo>
                  <a:pt x="409409" y="2874824"/>
                  <a:pt x="420130" y="2877751"/>
                  <a:pt x="428368" y="2883243"/>
                </a:cubicBezTo>
                <a:cubicBezTo>
                  <a:pt x="431114" y="2907957"/>
                  <a:pt x="437433" y="2932532"/>
                  <a:pt x="436605" y="2957384"/>
                </a:cubicBezTo>
                <a:cubicBezTo>
                  <a:pt x="434534" y="3019522"/>
                  <a:pt x="433636" y="3113845"/>
                  <a:pt x="403654" y="3179805"/>
                </a:cubicBezTo>
                <a:cubicBezTo>
                  <a:pt x="397028" y="3194381"/>
                  <a:pt x="386608" y="3206938"/>
                  <a:pt x="378941" y="3220994"/>
                </a:cubicBezTo>
                <a:cubicBezTo>
                  <a:pt x="345637" y="3282051"/>
                  <a:pt x="371791" y="3258711"/>
                  <a:pt x="329514" y="3286897"/>
                </a:cubicBezTo>
                <a:cubicBezTo>
                  <a:pt x="282298" y="3357721"/>
                  <a:pt x="338904" y="3268115"/>
                  <a:pt x="304800" y="3336324"/>
                </a:cubicBezTo>
                <a:cubicBezTo>
                  <a:pt x="297640" y="3350645"/>
                  <a:pt x="287247" y="3363192"/>
                  <a:pt x="280087" y="3377513"/>
                </a:cubicBezTo>
                <a:cubicBezTo>
                  <a:pt x="276204" y="3385280"/>
                  <a:pt x="275732" y="3394460"/>
                  <a:pt x="271849" y="3402227"/>
                </a:cubicBezTo>
                <a:cubicBezTo>
                  <a:pt x="264688" y="3416548"/>
                  <a:pt x="254296" y="3429095"/>
                  <a:pt x="247135" y="3443416"/>
                </a:cubicBezTo>
                <a:cubicBezTo>
                  <a:pt x="243252" y="3451183"/>
                  <a:pt x="242780" y="3460363"/>
                  <a:pt x="238897" y="3468130"/>
                </a:cubicBezTo>
                <a:cubicBezTo>
                  <a:pt x="232872" y="3480179"/>
                  <a:pt x="203308" y="3518327"/>
                  <a:pt x="197708" y="3525794"/>
                </a:cubicBezTo>
                <a:cubicBezTo>
                  <a:pt x="171192" y="3605343"/>
                  <a:pt x="213710" y="3481670"/>
                  <a:pt x="172995" y="3583459"/>
                </a:cubicBezTo>
                <a:cubicBezTo>
                  <a:pt x="132280" y="3685248"/>
                  <a:pt x="178680" y="3588565"/>
                  <a:pt x="140043" y="3665838"/>
                </a:cubicBezTo>
                <a:cubicBezTo>
                  <a:pt x="134551" y="3687805"/>
                  <a:pt x="131306" y="3710460"/>
                  <a:pt x="123568" y="3731740"/>
                </a:cubicBezTo>
                <a:cubicBezTo>
                  <a:pt x="120184" y="3741045"/>
                  <a:pt x="109697" y="3746902"/>
                  <a:pt x="107092" y="3756454"/>
                </a:cubicBezTo>
                <a:cubicBezTo>
                  <a:pt x="59610" y="3930552"/>
                  <a:pt x="132064" y="3739335"/>
                  <a:pt x="82378" y="3863546"/>
                </a:cubicBezTo>
                <a:cubicBezTo>
                  <a:pt x="72618" y="3961151"/>
                  <a:pt x="64896" y="3997044"/>
                  <a:pt x="82378" y="4110681"/>
                </a:cubicBezTo>
                <a:cubicBezTo>
                  <a:pt x="85179" y="4128887"/>
                  <a:pt x="97615" y="4144313"/>
                  <a:pt x="107092" y="4160108"/>
                </a:cubicBezTo>
                <a:cubicBezTo>
                  <a:pt x="117832" y="4178008"/>
                  <a:pt x="164943" y="4232824"/>
                  <a:pt x="172995" y="4242486"/>
                </a:cubicBezTo>
                <a:cubicBezTo>
                  <a:pt x="175741" y="4250724"/>
                  <a:pt x="175902" y="4260346"/>
                  <a:pt x="181233" y="4267200"/>
                </a:cubicBezTo>
                <a:cubicBezTo>
                  <a:pt x="211616" y="4306264"/>
                  <a:pt x="222340" y="4311080"/>
                  <a:pt x="255373" y="4333103"/>
                </a:cubicBezTo>
                <a:cubicBezTo>
                  <a:pt x="269103" y="4355070"/>
                  <a:pt x="282554" y="4377214"/>
                  <a:pt x="296562" y="4399005"/>
                </a:cubicBezTo>
                <a:cubicBezTo>
                  <a:pt x="307270" y="4415661"/>
                  <a:pt x="320659" y="4430721"/>
                  <a:pt x="329514" y="4448432"/>
                </a:cubicBezTo>
                <a:cubicBezTo>
                  <a:pt x="335006" y="4459416"/>
                  <a:pt x="341677" y="4469886"/>
                  <a:pt x="345989" y="4481384"/>
                </a:cubicBezTo>
                <a:cubicBezTo>
                  <a:pt x="349964" y="4491985"/>
                  <a:pt x="349164" y="4504209"/>
                  <a:pt x="354227" y="4514335"/>
                </a:cubicBezTo>
                <a:cubicBezTo>
                  <a:pt x="360367" y="4526615"/>
                  <a:pt x="370703" y="4536302"/>
                  <a:pt x="378941" y="4547286"/>
                </a:cubicBezTo>
                <a:cubicBezTo>
                  <a:pt x="408705" y="4636582"/>
                  <a:pt x="406051" y="4608537"/>
                  <a:pt x="387178" y="4753232"/>
                </a:cubicBezTo>
                <a:cubicBezTo>
                  <a:pt x="386208" y="4760665"/>
                  <a:pt x="361445" y="4803679"/>
                  <a:pt x="354227" y="4810897"/>
                </a:cubicBezTo>
                <a:cubicBezTo>
                  <a:pt x="347226" y="4817898"/>
                  <a:pt x="337752" y="4821881"/>
                  <a:pt x="329514" y="4827373"/>
                </a:cubicBezTo>
                <a:cubicBezTo>
                  <a:pt x="324022" y="4838357"/>
                  <a:pt x="317875" y="4849037"/>
                  <a:pt x="313038" y="4860324"/>
                </a:cubicBezTo>
                <a:cubicBezTo>
                  <a:pt x="309617" y="4868305"/>
                  <a:pt x="309617" y="4877813"/>
                  <a:pt x="304800" y="4885038"/>
                </a:cubicBezTo>
                <a:cubicBezTo>
                  <a:pt x="298338" y="4894731"/>
                  <a:pt x="287669" y="4900906"/>
                  <a:pt x="280087" y="4909751"/>
                </a:cubicBezTo>
                <a:cubicBezTo>
                  <a:pt x="271152" y="4920176"/>
                  <a:pt x="263611" y="4931719"/>
                  <a:pt x="255373" y="4942703"/>
                </a:cubicBezTo>
                <a:cubicBezTo>
                  <a:pt x="237615" y="4995973"/>
                  <a:pt x="261644" y="4940748"/>
                  <a:pt x="222422" y="4983892"/>
                </a:cubicBezTo>
                <a:cubicBezTo>
                  <a:pt x="201362" y="5007058"/>
                  <a:pt x="164757" y="5058032"/>
                  <a:pt x="164757" y="5058032"/>
                </a:cubicBezTo>
                <a:cubicBezTo>
                  <a:pt x="162011" y="5066270"/>
                  <a:pt x="160736" y="5075155"/>
                  <a:pt x="156519" y="5082746"/>
                </a:cubicBezTo>
                <a:cubicBezTo>
                  <a:pt x="115823" y="5156000"/>
                  <a:pt x="130124" y="5106555"/>
                  <a:pt x="98854" y="5181600"/>
                </a:cubicBezTo>
                <a:cubicBezTo>
                  <a:pt x="87413" y="5209059"/>
                  <a:pt x="74077" y="5261445"/>
                  <a:pt x="65903" y="5288692"/>
                </a:cubicBezTo>
                <a:cubicBezTo>
                  <a:pt x="63408" y="5297009"/>
                  <a:pt x="60160" y="5305088"/>
                  <a:pt x="57665" y="5313405"/>
                </a:cubicBezTo>
                <a:cubicBezTo>
                  <a:pt x="51921" y="5332553"/>
                  <a:pt x="46681" y="5351848"/>
                  <a:pt x="41189" y="5371070"/>
                </a:cubicBezTo>
                <a:cubicBezTo>
                  <a:pt x="20617" y="5535655"/>
                  <a:pt x="13673" y="5534320"/>
                  <a:pt x="32951" y="5733535"/>
                </a:cubicBezTo>
                <a:cubicBezTo>
                  <a:pt x="33905" y="5743390"/>
                  <a:pt x="43935" y="5750011"/>
                  <a:pt x="49427" y="5758249"/>
                </a:cubicBezTo>
                <a:cubicBezTo>
                  <a:pt x="52173" y="5769233"/>
                  <a:pt x="50297" y="5782604"/>
                  <a:pt x="57665" y="5791200"/>
                </a:cubicBezTo>
                <a:cubicBezTo>
                  <a:pt x="68085" y="5803357"/>
                  <a:pt x="85276" y="5807427"/>
                  <a:pt x="98854" y="5815913"/>
                </a:cubicBezTo>
                <a:cubicBezTo>
                  <a:pt x="142728" y="5843334"/>
                  <a:pt x="104135" y="5824616"/>
                  <a:pt x="164757" y="5848865"/>
                </a:cubicBezTo>
                <a:cubicBezTo>
                  <a:pt x="170249" y="5857103"/>
                  <a:pt x="173627" y="5867240"/>
                  <a:pt x="181233" y="5873578"/>
                </a:cubicBezTo>
                <a:cubicBezTo>
                  <a:pt x="243943" y="5925836"/>
                  <a:pt x="190519" y="5854558"/>
                  <a:pt x="230660" y="5914767"/>
                </a:cubicBezTo>
                <a:cubicBezTo>
                  <a:pt x="258365" y="5997891"/>
                  <a:pt x="216076" y="5868905"/>
                  <a:pt x="247135" y="5972432"/>
                </a:cubicBezTo>
                <a:cubicBezTo>
                  <a:pt x="252125" y="5989066"/>
                  <a:pt x="259399" y="6005011"/>
                  <a:pt x="263611" y="6021859"/>
                </a:cubicBezTo>
                <a:cubicBezTo>
                  <a:pt x="266251" y="6032419"/>
                  <a:pt x="274177" y="6067704"/>
                  <a:pt x="280087" y="6079524"/>
                </a:cubicBezTo>
                <a:cubicBezTo>
                  <a:pt x="284515" y="6088379"/>
                  <a:pt x="291070" y="6096000"/>
                  <a:pt x="296562" y="6104238"/>
                </a:cubicBezTo>
                <a:cubicBezTo>
                  <a:pt x="306289" y="6143146"/>
                  <a:pt x="299737" y="6127063"/>
                  <a:pt x="313038" y="6153665"/>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prstClr val="white"/>
              </a:solidFill>
            </a:endParaRPr>
          </a:p>
        </p:txBody>
      </p:sp>
      <p:sp>
        <p:nvSpPr>
          <p:cNvPr id="51" name="TextBox 50"/>
          <p:cNvSpPr txBox="1"/>
          <p:nvPr/>
        </p:nvSpPr>
        <p:spPr>
          <a:xfrm rot="522572">
            <a:off x="9098689" y="1293145"/>
            <a:ext cx="1408670" cy="461665"/>
          </a:xfrm>
          <a:prstGeom prst="rect">
            <a:avLst/>
          </a:prstGeom>
          <a:noFill/>
        </p:spPr>
        <p:txBody>
          <a:bodyPr wrap="square" rtlCol="0">
            <a:spAutoFit/>
          </a:bodyPr>
          <a:lstStyle/>
          <a:p>
            <a:r>
              <a:rPr lang="en-GB" dirty="0">
                <a:solidFill>
                  <a:srgbClr val="002060"/>
                </a:solidFill>
              </a:rPr>
              <a:t>d</a:t>
            </a:r>
            <a:r>
              <a:rPr lang="en-GB" sz="2400" b="1" dirty="0">
                <a:solidFill>
                  <a:srgbClr val="002060"/>
                </a:solidFill>
              </a:rPr>
              <a:t>ie</a:t>
            </a:r>
            <a:endParaRPr lang="en-GB" dirty="0">
              <a:solidFill>
                <a:srgbClr val="002060"/>
              </a:solidFill>
            </a:endParaRPr>
          </a:p>
        </p:txBody>
      </p:sp>
      <p:sp>
        <p:nvSpPr>
          <p:cNvPr id="52" name="TextBox 51"/>
          <p:cNvSpPr txBox="1"/>
          <p:nvPr/>
        </p:nvSpPr>
        <p:spPr>
          <a:xfrm rot="522572">
            <a:off x="7341595" y="1962795"/>
            <a:ext cx="1408670" cy="461665"/>
          </a:xfrm>
          <a:prstGeom prst="rect">
            <a:avLst/>
          </a:prstGeom>
          <a:noFill/>
        </p:spPr>
        <p:txBody>
          <a:bodyPr wrap="square" rtlCol="0">
            <a:spAutoFit/>
          </a:bodyPr>
          <a:lstStyle/>
          <a:p>
            <a:r>
              <a:rPr lang="en-GB" dirty="0">
                <a:solidFill>
                  <a:srgbClr val="002060"/>
                </a:solidFill>
              </a:rPr>
              <a:t>Br</a:t>
            </a:r>
            <a:r>
              <a:rPr lang="en-GB" sz="2400" b="1" dirty="0">
                <a:solidFill>
                  <a:srgbClr val="002060"/>
                </a:solidFill>
              </a:rPr>
              <a:t>ie</a:t>
            </a:r>
            <a:r>
              <a:rPr lang="en-GB" sz="2400" dirty="0">
                <a:solidFill>
                  <a:srgbClr val="002060"/>
                </a:solidFill>
              </a:rPr>
              <a:t>f</a:t>
            </a:r>
            <a:endParaRPr lang="en-GB" dirty="0">
              <a:solidFill>
                <a:srgbClr val="002060"/>
              </a:solidFill>
            </a:endParaRPr>
          </a:p>
        </p:txBody>
      </p:sp>
      <p:sp>
        <p:nvSpPr>
          <p:cNvPr id="53" name="TextBox 52"/>
          <p:cNvSpPr txBox="1"/>
          <p:nvPr/>
        </p:nvSpPr>
        <p:spPr>
          <a:xfrm rot="522572">
            <a:off x="8662397" y="2297620"/>
            <a:ext cx="1408670" cy="461665"/>
          </a:xfrm>
          <a:prstGeom prst="rect">
            <a:avLst/>
          </a:prstGeom>
          <a:noFill/>
        </p:spPr>
        <p:txBody>
          <a:bodyPr wrap="square" rtlCol="0">
            <a:spAutoFit/>
          </a:bodyPr>
          <a:lstStyle/>
          <a:p>
            <a:r>
              <a:rPr lang="en-GB" dirty="0" err="1">
                <a:solidFill>
                  <a:srgbClr val="002060"/>
                </a:solidFill>
              </a:rPr>
              <a:t>L</a:t>
            </a:r>
            <a:r>
              <a:rPr lang="en-GB" sz="2400" b="1" dirty="0" err="1">
                <a:solidFill>
                  <a:srgbClr val="002060"/>
                </a:solidFill>
              </a:rPr>
              <a:t>ie</a:t>
            </a:r>
            <a:r>
              <a:rPr lang="en-GB" dirty="0" err="1">
                <a:solidFill>
                  <a:srgbClr val="002060"/>
                </a:solidFill>
              </a:rPr>
              <a:t>blings</a:t>
            </a:r>
            <a:r>
              <a:rPr lang="en-GB" dirty="0">
                <a:solidFill>
                  <a:srgbClr val="002060"/>
                </a:solidFill>
              </a:rPr>
              <a:t>-</a:t>
            </a:r>
          </a:p>
        </p:txBody>
      </p:sp>
      <p:sp>
        <p:nvSpPr>
          <p:cNvPr id="54" name="TextBox 53"/>
          <p:cNvSpPr txBox="1"/>
          <p:nvPr/>
        </p:nvSpPr>
        <p:spPr>
          <a:xfrm rot="20549434">
            <a:off x="7484618" y="3239862"/>
            <a:ext cx="603790" cy="461665"/>
          </a:xfrm>
          <a:prstGeom prst="rect">
            <a:avLst/>
          </a:prstGeom>
          <a:noFill/>
        </p:spPr>
        <p:txBody>
          <a:bodyPr wrap="square" rtlCol="0">
            <a:spAutoFit/>
          </a:bodyPr>
          <a:lstStyle/>
          <a:p>
            <a:r>
              <a:rPr lang="en-GB" dirty="0" err="1">
                <a:solidFill>
                  <a:srgbClr val="002060"/>
                </a:solidFill>
              </a:rPr>
              <a:t>s</a:t>
            </a:r>
            <a:r>
              <a:rPr lang="en-GB" sz="2400" b="1" dirty="0" err="1">
                <a:solidFill>
                  <a:srgbClr val="002060"/>
                </a:solidFill>
              </a:rPr>
              <a:t>ie</a:t>
            </a:r>
            <a:endParaRPr lang="en-GB" dirty="0">
              <a:solidFill>
                <a:srgbClr val="002060"/>
              </a:solidFill>
            </a:endParaRPr>
          </a:p>
        </p:txBody>
      </p:sp>
      <p:sp>
        <p:nvSpPr>
          <p:cNvPr id="55" name="TextBox 54"/>
          <p:cNvSpPr txBox="1"/>
          <p:nvPr/>
        </p:nvSpPr>
        <p:spPr>
          <a:xfrm rot="522572">
            <a:off x="8487359" y="4102217"/>
            <a:ext cx="2603367" cy="461665"/>
          </a:xfrm>
          <a:prstGeom prst="rect">
            <a:avLst/>
          </a:prstGeom>
          <a:noFill/>
        </p:spPr>
        <p:txBody>
          <a:bodyPr wrap="square" rtlCol="0">
            <a:spAutoFit/>
          </a:bodyPr>
          <a:lstStyle/>
          <a:p>
            <a:r>
              <a:rPr lang="en-GB" b="1" dirty="0" err="1">
                <a:solidFill>
                  <a:srgbClr val="002060"/>
                </a:solidFill>
              </a:rPr>
              <a:t>h</a:t>
            </a:r>
            <a:r>
              <a:rPr lang="en-GB" sz="2400" b="1" dirty="0" err="1">
                <a:solidFill>
                  <a:srgbClr val="002060"/>
                </a:solidFill>
              </a:rPr>
              <a:t>ie</a:t>
            </a:r>
            <a:r>
              <a:rPr lang="en-GB" dirty="0" err="1">
                <a:solidFill>
                  <a:srgbClr val="002060"/>
                </a:solidFill>
              </a:rPr>
              <a:t>r</a:t>
            </a:r>
            <a:endParaRPr lang="en-GB" dirty="0">
              <a:solidFill>
                <a:srgbClr val="002060"/>
              </a:solidFill>
            </a:endParaRPr>
          </a:p>
        </p:txBody>
      </p:sp>
      <p:sp>
        <p:nvSpPr>
          <p:cNvPr id="56" name="TextBox 55"/>
          <p:cNvSpPr txBox="1"/>
          <p:nvPr/>
        </p:nvSpPr>
        <p:spPr>
          <a:xfrm rot="522572">
            <a:off x="7341595" y="4892907"/>
            <a:ext cx="1408670" cy="461665"/>
          </a:xfrm>
          <a:prstGeom prst="rect">
            <a:avLst/>
          </a:prstGeom>
          <a:noFill/>
        </p:spPr>
        <p:txBody>
          <a:bodyPr wrap="square" rtlCol="0">
            <a:spAutoFit/>
          </a:bodyPr>
          <a:lstStyle/>
          <a:p>
            <a:r>
              <a:rPr lang="en-GB" dirty="0" err="1">
                <a:solidFill>
                  <a:srgbClr val="002060"/>
                </a:solidFill>
              </a:rPr>
              <a:t>z</a:t>
            </a:r>
            <a:r>
              <a:rPr lang="en-GB" sz="2400" b="1" dirty="0" err="1">
                <a:solidFill>
                  <a:srgbClr val="002060"/>
                </a:solidFill>
              </a:rPr>
              <a:t>ie</a:t>
            </a:r>
            <a:r>
              <a:rPr lang="en-GB" dirty="0" err="1">
                <a:solidFill>
                  <a:srgbClr val="002060"/>
                </a:solidFill>
              </a:rPr>
              <a:t>hen</a:t>
            </a:r>
            <a:endParaRPr lang="en-GB" dirty="0">
              <a:solidFill>
                <a:srgbClr val="002060"/>
              </a:solidFill>
            </a:endParaRPr>
          </a:p>
        </p:txBody>
      </p:sp>
      <p:sp>
        <p:nvSpPr>
          <p:cNvPr id="57" name="TextBox 56"/>
          <p:cNvSpPr txBox="1"/>
          <p:nvPr/>
        </p:nvSpPr>
        <p:spPr>
          <a:xfrm rot="522572">
            <a:off x="8977135" y="5143426"/>
            <a:ext cx="1408670" cy="461665"/>
          </a:xfrm>
          <a:prstGeom prst="rect">
            <a:avLst/>
          </a:prstGeom>
          <a:noFill/>
        </p:spPr>
        <p:txBody>
          <a:bodyPr wrap="square" rtlCol="0">
            <a:spAutoFit/>
          </a:bodyPr>
          <a:lstStyle/>
          <a:p>
            <a:r>
              <a:rPr lang="en-GB" dirty="0">
                <a:solidFill>
                  <a:srgbClr val="002060"/>
                </a:solidFill>
              </a:rPr>
              <a:t>L</a:t>
            </a:r>
            <a:r>
              <a:rPr lang="en-GB" sz="2400" b="1" dirty="0">
                <a:solidFill>
                  <a:srgbClr val="002060"/>
                </a:solidFill>
              </a:rPr>
              <a:t>ie</a:t>
            </a:r>
            <a:r>
              <a:rPr lang="en-GB" dirty="0">
                <a:solidFill>
                  <a:srgbClr val="002060"/>
                </a:solidFill>
              </a:rPr>
              <a:t>d</a:t>
            </a:r>
          </a:p>
        </p:txBody>
      </p:sp>
      <p:sp>
        <p:nvSpPr>
          <p:cNvPr id="58" name="TextBox 57"/>
          <p:cNvSpPr txBox="1"/>
          <p:nvPr/>
        </p:nvSpPr>
        <p:spPr>
          <a:xfrm rot="522572">
            <a:off x="7496228" y="733895"/>
            <a:ext cx="1408670" cy="461665"/>
          </a:xfrm>
          <a:prstGeom prst="rect">
            <a:avLst/>
          </a:prstGeom>
          <a:noFill/>
        </p:spPr>
        <p:txBody>
          <a:bodyPr wrap="square" rtlCol="0">
            <a:spAutoFit/>
          </a:bodyPr>
          <a:lstStyle/>
          <a:p>
            <a:r>
              <a:rPr lang="en-GB" dirty="0">
                <a:solidFill>
                  <a:srgbClr val="002060"/>
                </a:solidFill>
              </a:rPr>
              <a:t>L</a:t>
            </a:r>
            <a:r>
              <a:rPr lang="en-GB" sz="2400" b="1" dirty="0">
                <a:solidFill>
                  <a:srgbClr val="002060"/>
                </a:solidFill>
              </a:rPr>
              <a:t>ie</a:t>
            </a:r>
            <a:r>
              <a:rPr lang="en-GB" dirty="0">
                <a:solidFill>
                  <a:srgbClr val="002060"/>
                </a:solidFill>
              </a:rPr>
              <a:t>be</a:t>
            </a:r>
          </a:p>
        </p:txBody>
      </p:sp>
      <p:sp>
        <p:nvSpPr>
          <p:cNvPr id="59" name="TextBox 58"/>
          <p:cNvSpPr txBox="1"/>
          <p:nvPr/>
        </p:nvSpPr>
        <p:spPr>
          <a:xfrm>
            <a:off x="425348" y="1337826"/>
            <a:ext cx="691979" cy="646331"/>
          </a:xfrm>
          <a:prstGeom prst="rect">
            <a:avLst/>
          </a:prstGeom>
          <a:solidFill>
            <a:srgbClr val="002060"/>
          </a:solidFill>
        </p:spPr>
        <p:txBody>
          <a:bodyPr wrap="square" rtlCol="0">
            <a:spAutoFit/>
          </a:bodyPr>
          <a:lstStyle/>
          <a:p>
            <a:pPr algn="ctr"/>
            <a:r>
              <a:rPr lang="en-GB" sz="3600" b="1" dirty="0" err="1">
                <a:solidFill>
                  <a:schemeClr val="bg1"/>
                </a:solidFill>
              </a:rPr>
              <a:t>ei</a:t>
            </a:r>
            <a:endParaRPr lang="en-GB" sz="3600" b="1" dirty="0">
              <a:solidFill>
                <a:schemeClr val="bg1"/>
              </a:solidFill>
            </a:endParaRPr>
          </a:p>
        </p:txBody>
      </p:sp>
      <p:sp>
        <p:nvSpPr>
          <p:cNvPr id="60" name="TextBox 59"/>
          <p:cNvSpPr txBox="1"/>
          <p:nvPr/>
        </p:nvSpPr>
        <p:spPr>
          <a:xfrm>
            <a:off x="11204750" y="1202105"/>
            <a:ext cx="691979" cy="646331"/>
          </a:xfrm>
          <a:prstGeom prst="rect">
            <a:avLst/>
          </a:prstGeom>
          <a:solidFill>
            <a:schemeClr val="bg1"/>
          </a:solidFill>
          <a:ln w="57150">
            <a:solidFill>
              <a:schemeClr val="tx1"/>
            </a:solidFill>
          </a:ln>
        </p:spPr>
        <p:txBody>
          <a:bodyPr wrap="square" rtlCol="0">
            <a:spAutoFit/>
          </a:bodyPr>
          <a:lstStyle/>
          <a:p>
            <a:pPr algn="ctr"/>
            <a:r>
              <a:rPr lang="en-GB" sz="3600" b="1" dirty="0" err="1">
                <a:solidFill>
                  <a:srgbClr val="002060"/>
                </a:solidFill>
              </a:rPr>
              <a:t>ie</a:t>
            </a:r>
            <a:endParaRPr lang="en-GB" sz="3600" b="1" dirty="0">
              <a:solidFill>
                <a:srgbClr val="002060"/>
              </a:solidFill>
            </a:endParaRPr>
          </a:p>
        </p:txBody>
      </p:sp>
      <p:sp>
        <p:nvSpPr>
          <p:cNvPr id="61" name="TextBox 60"/>
          <p:cNvSpPr txBox="1"/>
          <p:nvPr/>
        </p:nvSpPr>
        <p:spPr>
          <a:xfrm rot="522572">
            <a:off x="2222211" y="4711151"/>
            <a:ext cx="1408670" cy="461665"/>
          </a:xfrm>
          <a:prstGeom prst="rect">
            <a:avLst/>
          </a:prstGeom>
          <a:noFill/>
        </p:spPr>
        <p:txBody>
          <a:bodyPr wrap="square" rtlCol="0">
            <a:spAutoFit/>
          </a:bodyPr>
          <a:lstStyle/>
          <a:p>
            <a:r>
              <a:rPr lang="en-GB" sz="1600" dirty="0" err="1">
                <a:solidFill>
                  <a:srgbClr val="002060"/>
                </a:solidFill>
              </a:rPr>
              <a:t>kl</a:t>
            </a:r>
            <a:r>
              <a:rPr lang="en-GB" sz="2400" b="1" dirty="0" err="1">
                <a:solidFill>
                  <a:srgbClr val="002060"/>
                </a:solidFill>
              </a:rPr>
              <a:t>ei</a:t>
            </a:r>
            <a:r>
              <a:rPr lang="en-GB" dirty="0" err="1">
                <a:solidFill>
                  <a:srgbClr val="002060"/>
                </a:solidFill>
              </a:rPr>
              <a:t>n</a:t>
            </a:r>
            <a:endParaRPr lang="en-GB" sz="1400" dirty="0">
              <a:solidFill>
                <a:srgbClr val="002060"/>
              </a:solidFill>
            </a:endParaRPr>
          </a:p>
        </p:txBody>
      </p:sp>
      <p:sp>
        <p:nvSpPr>
          <p:cNvPr id="62" name="Rectangle 61"/>
          <p:cNvSpPr/>
          <p:nvPr/>
        </p:nvSpPr>
        <p:spPr>
          <a:xfrm>
            <a:off x="8260283" y="5988711"/>
            <a:ext cx="572593" cy="461665"/>
          </a:xfrm>
          <a:prstGeom prst="rect">
            <a:avLst/>
          </a:prstGeom>
        </p:spPr>
        <p:txBody>
          <a:bodyPr wrap="none">
            <a:spAutoFit/>
          </a:bodyPr>
          <a:lstStyle/>
          <a:p>
            <a:r>
              <a:rPr lang="en-GB" dirty="0" err="1">
                <a:solidFill>
                  <a:srgbClr val="002060"/>
                </a:solidFill>
              </a:rPr>
              <a:t>t</a:t>
            </a:r>
            <a:r>
              <a:rPr lang="en-GB" sz="2400" b="1" dirty="0" err="1">
                <a:solidFill>
                  <a:srgbClr val="002060"/>
                </a:solidFill>
              </a:rPr>
              <a:t>ie</a:t>
            </a:r>
            <a:r>
              <a:rPr lang="en-GB" dirty="0" err="1">
                <a:solidFill>
                  <a:srgbClr val="002060"/>
                </a:solidFill>
              </a:rPr>
              <a:t>f</a:t>
            </a:r>
            <a:endParaRPr lang="en-GB" dirty="0">
              <a:solidFill>
                <a:srgbClr val="002060"/>
              </a:solidFill>
            </a:endParaRPr>
          </a:p>
        </p:txBody>
      </p:sp>
      <p:sp>
        <p:nvSpPr>
          <p:cNvPr id="63" name="TextBox 62">
            <a:extLst>
              <a:ext uri="{FF2B5EF4-FFF2-40B4-BE49-F238E27FC236}">
                <a16:creationId xmlns:a16="http://schemas.microsoft.com/office/drawing/2014/main" id="{1A38B7C1-EAA6-48A6-9E41-678215A5C8E0}"/>
              </a:ext>
            </a:extLst>
          </p:cNvPr>
          <p:cNvSpPr txBox="1"/>
          <p:nvPr/>
        </p:nvSpPr>
        <p:spPr>
          <a:xfrm rot="522572">
            <a:off x="9552291" y="3239861"/>
            <a:ext cx="1408670" cy="461665"/>
          </a:xfrm>
          <a:prstGeom prst="rect">
            <a:avLst/>
          </a:prstGeom>
          <a:noFill/>
        </p:spPr>
        <p:txBody>
          <a:bodyPr wrap="square" rtlCol="0">
            <a:spAutoFit/>
          </a:bodyPr>
          <a:lstStyle/>
          <a:p>
            <a:r>
              <a:rPr lang="en-GB" dirty="0" err="1">
                <a:solidFill>
                  <a:srgbClr val="002060"/>
                </a:solidFill>
              </a:rPr>
              <a:t>Haust</a:t>
            </a:r>
            <a:r>
              <a:rPr lang="en-GB" sz="2400" b="1" dirty="0" err="1">
                <a:solidFill>
                  <a:srgbClr val="002060"/>
                </a:solidFill>
              </a:rPr>
              <a:t>ie</a:t>
            </a:r>
            <a:r>
              <a:rPr lang="en-GB" sz="2400" dirty="0" err="1">
                <a:solidFill>
                  <a:srgbClr val="002060"/>
                </a:solidFill>
              </a:rPr>
              <a:t>r</a:t>
            </a:r>
            <a:endParaRPr lang="en-GB" dirty="0">
              <a:solidFill>
                <a:srgbClr val="002060"/>
              </a:solidFill>
            </a:endParaRPr>
          </a:p>
        </p:txBody>
      </p:sp>
      <p:sp>
        <p:nvSpPr>
          <p:cNvPr id="64" name="TextBox 63">
            <a:extLst>
              <a:ext uri="{FF2B5EF4-FFF2-40B4-BE49-F238E27FC236}">
                <a16:creationId xmlns:a16="http://schemas.microsoft.com/office/drawing/2014/main" id="{25228F81-B2AA-4843-B0DB-CA41DB9DB721}"/>
              </a:ext>
            </a:extLst>
          </p:cNvPr>
          <p:cNvSpPr txBox="1"/>
          <p:nvPr/>
        </p:nvSpPr>
        <p:spPr>
          <a:xfrm rot="20549434">
            <a:off x="9661806" y="4006708"/>
            <a:ext cx="2024828" cy="461665"/>
          </a:xfrm>
          <a:prstGeom prst="rect">
            <a:avLst/>
          </a:prstGeom>
          <a:noFill/>
        </p:spPr>
        <p:txBody>
          <a:bodyPr wrap="square" rtlCol="0">
            <a:spAutoFit/>
          </a:bodyPr>
          <a:lstStyle/>
          <a:p>
            <a:r>
              <a:rPr lang="en-GB" dirty="0" err="1">
                <a:solidFill>
                  <a:srgbClr val="002060"/>
                </a:solidFill>
              </a:rPr>
              <a:t>w</a:t>
            </a:r>
            <a:r>
              <a:rPr lang="en-GB" sz="2400" b="1" dirty="0" err="1">
                <a:solidFill>
                  <a:srgbClr val="002060"/>
                </a:solidFill>
              </a:rPr>
              <a:t>ie</a:t>
            </a:r>
            <a:r>
              <a:rPr lang="en-GB" sz="2400" b="1" dirty="0">
                <a:solidFill>
                  <a:srgbClr val="002060"/>
                </a:solidFill>
              </a:rPr>
              <a:t> </a:t>
            </a:r>
            <a:r>
              <a:rPr lang="en-GB" dirty="0" err="1">
                <a:solidFill>
                  <a:srgbClr val="002060"/>
                </a:solidFill>
              </a:rPr>
              <a:t>sagt</a:t>
            </a:r>
            <a:r>
              <a:rPr lang="en-GB" dirty="0">
                <a:solidFill>
                  <a:srgbClr val="002060"/>
                </a:solidFill>
              </a:rPr>
              <a:t> man …</a:t>
            </a:r>
            <a:r>
              <a:rPr lang="en-GB" sz="2400" b="1" dirty="0">
                <a:solidFill>
                  <a:srgbClr val="002060"/>
                </a:solidFill>
              </a:rPr>
              <a:t> </a:t>
            </a:r>
            <a:endParaRPr lang="en-GB" dirty="0">
              <a:solidFill>
                <a:srgbClr val="002060"/>
              </a:solidFill>
            </a:endParaRPr>
          </a:p>
        </p:txBody>
      </p:sp>
    </p:spTree>
    <p:extLst>
      <p:ext uri="{BB962C8B-B14F-4D97-AF65-F5344CB8AC3E}">
        <p14:creationId xmlns:p14="http://schemas.microsoft.com/office/powerpoint/2010/main" val="2432314587"/>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6922</Words>
  <Application>Microsoft Macintosh PowerPoint</Application>
  <PresentationFormat>Widescreen</PresentationFormat>
  <Paragraphs>1030</Paragraphs>
  <Slides>68</Slides>
  <Notes>68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68</vt:i4>
      </vt:variant>
    </vt:vector>
  </HeadingPairs>
  <TitlesOfParts>
    <vt:vector size="74" baseType="lpstr">
      <vt:lpstr>Arial</vt:lpstr>
      <vt:lpstr>Calibri</vt:lpstr>
      <vt:lpstr>Century Gothic</vt:lpstr>
      <vt:lpstr>1_Office Theme</vt:lpstr>
      <vt:lpstr>2_Office Theme</vt:lpstr>
      <vt:lpstr>6_Office Theme</vt:lpstr>
      <vt:lpstr>German phonics collection</vt:lpstr>
      <vt:lpstr>[ie]</vt:lpstr>
      <vt:lpstr>ie</vt:lpstr>
      <vt:lpstr>ie</vt:lpstr>
      <vt:lpstr>ie</vt:lpstr>
      <vt:lpstr>ie</vt:lpstr>
      <vt:lpstr>ie</vt:lpstr>
      <vt:lpstr>ie</vt:lpstr>
      <vt:lpstr>Phonetik</vt:lpstr>
      <vt:lpstr>Phonetik</vt:lpstr>
      <vt:lpstr>[ie]</vt:lpstr>
      <vt:lpstr>‘IE’ oder ‘EI’ </vt:lpstr>
      <vt:lpstr>Antworten – ie vs ei </vt:lpstr>
      <vt:lpstr>[ie]</vt:lpstr>
      <vt:lpstr>Samstagnachmittag</vt:lpstr>
      <vt:lpstr>Samstagnachmittag</vt:lpstr>
      <vt:lpstr>[ie]</vt:lpstr>
      <vt:lpstr>ie</vt:lpstr>
      <vt:lpstr>ie</vt:lpstr>
      <vt:lpstr>ie</vt:lpstr>
      <vt:lpstr>ie</vt:lpstr>
      <vt:lpstr>ie</vt:lpstr>
      <vt:lpstr>ie</vt:lpstr>
      <vt:lpstr>ei</vt:lpstr>
      <vt:lpstr>[ie]</vt:lpstr>
      <vt:lpstr>Phonetik - der Bodensee [1/2]</vt:lpstr>
      <vt:lpstr>Phonetik - der Bodensee [1/2]</vt:lpstr>
      <vt:lpstr>[ie]</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[ie]</vt:lpstr>
      <vt:lpstr>ie</vt:lpstr>
      <vt:lpstr>ie</vt:lpstr>
      <vt:lpstr>ie</vt:lpstr>
      <vt:lpstr>ie</vt:lpstr>
      <vt:lpstr>ie</vt:lpstr>
      <vt:lpstr>ie</vt:lpstr>
      <vt:lpstr>Phonetik</vt:lpstr>
      <vt:lpstr>Phonetik</vt:lpstr>
      <vt:lpstr>[ie]</vt:lpstr>
      <vt:lpstr>ie</vt:lpstr>
      <vt:lpstr>ie</vt:lpstr>
      <vt:lpstr>ie</vt:lpstr>
      <vt:lpstr>ie</vt:lpstr>
      <vt:lpstr>ie</vt:lpstr>
      <vt:lpstr>ie</vt:lpstr>
      <vt:lpstr>Phonetik</vt:lpstr>
      <vt:lpstr>Welcher Buchstabe ist das? A, B, C…?</vt:lpstr>
      <vt:lpstr>Phonetik</vt:lpstr>
      <vt:lpstr>Phonetik</vt:lpstr>
      <vt:lpstr>Phonetik [1/2]</vt:lpstr>
      <vt:lpstr>Antworten</vt:lpstr>
      <vt:lpstr>Phonetik [2/2]</vt:lpstr>
      <vt:lpstr>Antworten</vt:lpstr>
      <vt:lpstr>[ie]</vt:lpstr>
      <vt:lpstr>Phonetik</vt:lpstr>
      <vt:lpstr>[ie]</vt:lpstr>
      <vt:lpstr>Phonetik</vt:lpstr>
      <vt:lpstr>Phonetik</vt:lpstr>
      <vt:lpstr>Phonetik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cultural collection</dc:title>
  <dc:creator>Rachel Hawkes</dc:creator>
  <cp:lastModifiedBy>Mary Richardson</cp:lastModifiedBy>
  <cp:revision>9</cp:revision>
  <dcterms:created xsi:type="dcterms:W3CDTF">2021-02-09T09:46:37Z</dcterms:created>
  <dcterms:modified xsi:type="dcterms:W3CDTF">2022-07-14T14:46:25Z</dcterms:modified>
</cp:coreProperties>
</file>