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1"/>
  </p:notesMasterIdLst>
  <p:sldIdLst>
    <p:sldId id="259" r:id="rId3"/>
    <p:sldId id="282" r:id="rId4"/>
    <p:sldId id="598" r:id="rId5"/>
    <p:sldId id="599" r:id="rId6"/>
    <p:sldId id="600" r:id="rId7"/>
    <p:sldId id="601" r:id="rId8"/>
    <p:sldId id="602" r:id="rId9"/>
    <p:sldId id="603" r:id="rId10"/>
    <p:sldId id="283" r:id="rId11"/>
    <p:sldId id="597" r:id="rId12"/>
    <p:sldId id="266" r:id="rId13"/>
    <p:sldId id="284" r:id="rId14"/>
    <p:sldId id="604" r:id="rId15"/>
    <p:sldId id="607" r:id="rId16"/>
    <p:sldId id="537" r:id="rId17"/>
    <p:sldId id="538" r:id="rId18"/>
    <p:sldId id="505" r:id="rId19"/>
    <p:sldId id="5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81B00-FBB5-449D-AFE7-96EB429E11FD}" v="5" dt="2021-02-17T15:3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182" autoAdjust="0"/>
  </p:normalViewPr>
  <p:slideViewPr>
    <p:cSldViewPr snapToGrid="0">
      <p:cViewPr varScale="1">
        <p:scale>
          <a:sx n="55" d="100"/>
          <a:sy n="55" d="100"/>
        </p:scale>
        <p:origin x="13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FC981B00-FBB5-449D-AFE7-96EB429E11FD}"/>
    <pc:docChg chg="addSld modSld">
      <pc:chgData name="Charlotte Moss" userId="635a8712-2fa3-4fac-8927-10587cdfe00c" providerId="ADAL" clId="{FC981B00-FBB5-449D-AFE7-96EB429E11FD}" dt="2021-02-17T15:31:56.303" v="75" actId="20577"/>
      <pc:docMkLst>
        <pc:docMk/>
      </pc:docMkLst>
      <pc:sldChg chg="add">
        <pc:chgData name="Charlotte Moss" userId="635a8712-2fa3-4fac-8927-10587cdfe00c" providerId="ADAL" clId="{FC981B00-FBB5-449D-AFE7-96EB429E11FD}" dt="2021-02-16T13:11:33.056" v="3"/>
        <pc:sldMkLst>
          <pc:docMk/>
          <pc:sldMk cId="2667273887" sldId="266"/>
        </pc:sldMkLst>
      </pc:sldChg>
      <pc:sldChg chg="modSp mod">
        <pc:chgData name="Charlotte Moss" userId="635a8712-2fa3-4fac-8927-10587cdfe00c" providerId="ADAL" clId="{FC981B00-FBB5-449D-AFE7-96EB429E11FD}" dt="2021-02-16T13:24:13.144" v="33" actId="113"/>
        <pc:sldMkLst>
          <pc:docMk/>
          <pc:sldMk cId="1035988337" sldId="283"/>
        </pc:sldMkLst>
        <pc:spChg chg="mod">
          <ac:chgData name="Charlotte Moss" userId="635a8712-2fa3-4fac-8927-10587cdfe00c" providerId="ADAL" clId="{FC981B00-FBB5-449D-AFE7-96EB429E11FD}" dt="2021-02-16T13:24:13.144" v="33" actId="113"/>
          <ac:spMkLst>
            <pc:docMk/>
            <pc:sldMk cId="1035988337" sldId="283"/>
            <ac:spMk id="7" creationId="{E7D76F78-96CE-0B43-AB66-B64A1E76CA07}"/>
          </ac:spMkLst>
        </pc:spChg>
      </pc:sldChg>
      <pc:sldChg chg="modSp mod">
        <pc:chgData name="Charlotte Moss" userId="635a8712-2fa3-4fac-8927-10587cdfe00c" providerId="ADAL" clId="{FC981B00-FBB5-449D-AFE7-96EB429E11FD}" dt="2021-02-17T15:31:56.303" v="75" actId="20577"/>
        <pc:sldMkLst>
          <pc:docMk/>
          <pc:sldMk cId="1890823233" sldId="284"/>
        </pc:sldMkLst>
        <pc:spChg chg="mod">
          <ac:chgData name="Charlotte Moss" userId="635a8712-2fa3-4fac-8927-10587cdfe00c" providerId="ADAL" clId="{FC981B00-FBB5-449D-AFE7-96EB429E11FD}" dt="2021-02-17T15:31:56.303" v="75" actId="20577"/>
          <ac:spMkLst>
            <pc:docMk/>
            <pc:sldMk cId="1890823233" sldId="284"/>
            <ac:spMk id="7" creationId="{E7D76F78-96CE-0B43-AB66-B64A1E76CA07}"/>
          </ac:spMkLst>
        </pc:spChg>
      </pc:sldChg>
      <pc:sldChg chg="add">
        <pc:chgData name="Charlotte Moss" userId="635a8712-2fa3-4fac-8927-10587cdfe00c" providerId="ADAL" clId="{FC981B00-FBB5-449D-AFE7-96EB429E11FD}" dt="2021-02-16T13:08:57.896" v="2"/>
        <pc:sldMkLst>
          <pc:docMk/>
          <pc:sldMk cId="3886578750" sldId="5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0597E-A024-4D6A-B8A3-5AA56FC6B0E6}" type="datetimeFigureOut">
              <a:rPr lang="en-GB" smtClean="0"/>
              <a:t>24/07/2021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DD6A2-9A50-44E9-A4FC-22DEFBA543E0}" type="slidenum">
              <a:rPr lang="en-GB" smtClean="0"/>
              <a:t>‹#›</a:t>
            </a:fld>
            <a:endParaRPr lang="en-GB"/>
          </a:p>
        </p:txBody>
      </p:sp>
    </p:spTree>
    <p:extLst>
      <p:ext uri="{BB962C8B-B14F-4D97-AF65-F5344CB8AC3E}">
        <p14:creationId xmlns:p14="http://schemas.microsoft.com/office/powerpoint/2010/main" val="288899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r>
              <a:rPr lang="en-GB" baseline="0" dirty="0"/>
              <a:t/>
            </a:r>
            <a:br>
              <a:rPr lang="en-GB" baseline="0" dirty="0"/>
            </a:br>
            <a:r>
              <a:rPr lang="en-GB" b="1" baseline="0" dirty="0"/>
              <a:t>Aim:</a:t>
            </a:r>
            <a:r>
              <a:rPr lang="en-GB" baseline="0" dirty="0"/>
              <a:t/>
            </a:r>
            <a:br>
              <a:rPr lang="en-GB" baseline="0" dirty="0"/>
            </a:br>
            <a:r>
              <a:rPr lang="en-GB" baseline="0" dirty="0"/>
              <a:t>To practise recognising and transcribing 10 previously taught SSC, in unknown words.</a:t>
            </a:r>
          </a:p>
          <a:p>
            <a:endParaRPr lang="en-GB" baseline="0" dirty="0"/>
          </a:p>
          <a:p>
            <a:r>
              <a:rPr lang="en-GB" b="1" baseline="0" dirty="0"/>
              <a:t>Procedure:</a:t>
            </a:r>
            <a:r>
              <a:rPr lang="en-GB" baseline="0" dirty="0"/>
              <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r>
              <a:rPr lang="en-GB" baseline="0" dirty="0"/>
              <a:t/>
            </a: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r>
              <a:rPr lang="en-GB" baseline="0" dirty="0"/>
              <a:t/>
            </a:r>
            <a:br>
              <a:rPr lang="en-GB" baseline="0" dirty="0"/>
            </a:br>
            <a:r>
              <a:rPr lang="en-GB" b="1" baseline="0" dirty="0"/>
              <a:t>Transcript:</a:t>
            </a:r>
            <a:r>
              <a:rPr lang="en-GB" baseline="0" dirty="0"/>
              <a:t/>
            </a:r>
            <a:br>
              <a:rPr lang="en-GB" baseline="0" dirty="0"/>
            </a:br>
            <a:r>
              <a:rPr lang="en-GB" baseline="0" dirty="0"/>
              <a:t>1 </a:t>
            </a:r>
            <a:r>
              <a:rPr lang="en-GB" baseline="0" dirty="0" err="1"/>
              <a:t>Kreuzlingen</a:t>
            </a:r>
            <a:r>
              <a:rPr lang="en-GB" baseline="0" dirty="0"/>
              <a:t/>
            </a:r>
            <a:br>
              <a:rPr lang="en-GB" baseline="0" dirty="0"/>
            </a:br>
            <a:r>
              <a:rPr lang="en-GB" baseline="0" dirty="0"/>
              <a:t>2 </a:t>
            </a:r>
            <a:r>
              <a:rPr lang="en-GB" baseline="0" dirty="0" err="1"/>
              <a:t>Steckborn</a:t>
            </a:r>
            <a:r>
              <a:rPr lang="en-GB" baseline="0" dirty="0"/>
              <a:t/>
            </a:r>
            <a:br>
              <a:rPr lang="en-GB" baseline="0" dirty="0"/>
            </a:br>
            <a:r>
              <a:rPr lang="en-GB" baseline="0" dirty="0"/>
              <a:t>3 </a:t>
            </a:r>
            <a:r>
              <a:rPr lang="en-GB" baseline="0" dirty="0" err="1"/>
              <a:t>Radolfzell</a:t>
            </a:r>
            <a:r>
              <a:rPr lang="en-GB" baseline="0" dirty="0"/>
              <a:t/>
            </a:r>
            <a:br>
              <a:rPr lang="en-GB" baseline="0" dirty="0"/>
            </a:br>
            <a:r>
              <a:rPr lang="en-GB" baseline="0" dirty="0"/>
              <a:t>4 </a:t>
            </a:r>
            <a:r>
              <a:rPr lang="en-GB" baseline="0" dirty="0" err="1"/>
              <a:t>Allensbach</a:t>
            </a:r>
            <a:r>
              <a:rPr lang="en-GB" baseline="0" dirty="0"/>
              <a:t/>
            </a:r>
            <a:br>
              <a:rPr lang="en-GB" baseline="0" dirty="0"/>
            </a:br>
            <a:r>
              <a:rPr lang="en-GB" baseline="0" dirty="0"/>
              <a:t>5 </a:t>
            </a:r>
            <a:r>
              <a:rPr lang="en-GB" baseline="0" dirty="0" err="1"/>
              <a:t>Wallhausen</a:t>
            </a:r>
            <a:r>
              <a:rPr lang="en-GB" baseline="0" dirty="0"/>
              <a:t/>
            </a:r>
            <a:br>
              <a:rPr lang="en-GB" baseline="0" dirty="0"/>
            </a:br>
            <a:r>
              <a:rPr lang="en-GB" baseline="0" dirty="0"/>
              <a:t>6 </a:t>
            </a:r>
            <a:r>
              <a:rPr lang="en-GB" baseline="0" dirty="0" err="1"/>
              <a:t>Hagnau</a:t>
            </a:r>
            <a:r>
              <a:rPr lang="en-GB" baseline="0" dirty="0"/>
              <a:t/>
            </a:r>
            <a:br>
              <a:rPr lang="en-GB" baseline="0" dirty="0"/>
            </a:br>
            <a:r>
              <a:rPr lang="en-GB" baseline="0" dirty="0"/>
              <a:t>7 Friedrichshafen</a:t>
            </a:r>
            <a:br>
              <a:rPr lang="en-GB" baseline="0" dirty="0"/>
            </a:br>
            <a:r>
              <a:rPr lang="en-GB" baseline="0" dirty="0"/>
              <a:t>8 </a:t>
            </a:r>
            <a:r>
              <a:rPr lang="en-GB" baseline="0" dirty="0" err="1"/>
              <a:t>Altenrhein</a:t>
            </a:r>
            <a:r>
              <a:rPr lang="en-GB" baseline="0" dirty="0"/>
              <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r>
              <a:rPr lang="en-GB" baseline="0" dirty="0"/>
              <a:t/>
            </a:r>
            <a:br>
              <a:rPr lang="en-GB" baseline="0" dirty="0"/>
            </a:br>
            <a:r>
              <a:rPr lang="en-GB" b="1" baseline="0" dirty="0"/>
              <a:t>Aim:</a:t>
            </a:r>
            <a:r>
              <a:rPr lang="en-GB" baseline="0" dirty="0"/>
              <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r>
              <a:rPr lang="en-GB" baseline="0" dirty="0"/>
              <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r>
              <a:rPr lang="en-GB" baseline="0" dirty="0"/>
              <a:t/>
            </a: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r>
              <a:rPr lang="en-GB" baseline="0" dirty="0"/>
              <a:t/>
            </a:r>
            <a:br>
              <a:rPr lang="en-GB" baseline="0" dirty="0"/>
            </a:br>
            <a:r>
              <a:rPr lang="en-GB" b="1" baseline="0" dirty="0"/>
              <a:t>Transcript:</a:t>
            </a:r>
            <a:r>
              <a:rPr lang="en-GB" baseline="0" dirty="0"/>
              <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r>
              <a:rPr lang="en-GB" baseline="0" dirty="0"/>
              <a:t/>
            </a:r>
            <a:br>
              <a:rPr lang="en-GB" baseline="0" dirty="0"/>
            </a:br>
            <a:r>
              <a:rPr lang="en-GB" baseline="0" dirty="0"/>
              <a:t>4 Rorschach</a:t>
            </a:r>
            <a:br>
              <a:rPr lang="en-GB" baseline="0" dirty="0"/>
            </a:br>
            <a:r>
              <a:rPr lang="en-GB" baseline="0" dirty="0"/>
              <a:t>5 </a:t>
            </a:r>
            <a:r>
              <a:rPr lang="en-GB" baseline="0" dirty="0" err="1"/>
              <a:t>Altnau</a:t>
            </a:r>
            <a:r>
              <a:rPr lang="en-GB" baseline="0" dirty="0"/>
              <a:t/>
            </a:r>
            <a:br>
              <a:rPr lang="en-GB" baseline="0" dirty="0"/>
            </a:br>
            <a:r>
              <a:rPr lang="en-GB" baseline="0" dirty="0"/>
              <a:t>6 Konstanz</a:t>
            </a:r>
            <a:br>
              <a:rPr lang="en-GB" baseline="0" dirty="0"/>
            </a:br>
            <a:r>
              <a:rPr lang="en-GB" baseline="0" dirty="0"/>
              <a:t>7 </a:t>
            </a:r>
            <a:r>
              <a:rPr lang="en-GB" baseline="0" dirty="0" err="1"/>
              <a:t>Reichenau</a:t>
            </a:r>
            <a:r>
              <a:rPr lang="en-GB" baseline="0" dirty="0"/>
              <a:t/>
            </a:r>
            <a:br>
              <a:rPr lang="en-GB" baseline="0" dirty="0"/>
            </a:br>
            <a:r>
              <a:rPr lang="en-GB" baseline="0" dirty="0"/>
              <a:t>8 Stein am </a:t>
            </a:r>
            <a:r>
              <a:rPr lang="en-GB" baseline="0" dirty="0" err="1"/>
              <a:t>Rhein</a:t>
            </a:r>
            <a:r>
              <a:rPr lang="en-GB" baseline="0" dirty="0"/>
              <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11</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Deutschland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act as though you are addressing Germany, saying ‘Oy! Deutschland!’ and jabbing your finger into the air (joyfully) twice, once on ‘Oy!’ and once on the first syllable of Deutschland.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Deutschland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baseline="0" dirty="0"/>
              <a:t>Deutschland </a:t>
            </a:r>
            <a:r>
              <a:rPr lang="en-GB" sz="1200" baseline="0" dirty="0"/>
              <a:t>[N/A proper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82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Deutschland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a:t>Deutschland </a:t>
            </a:r>
            <a:r>
              <a:rPr lang="en-GB" sz="1200" baseline="0" dirty="0"/>
              <a:t>[N/A proper noun]; </a:t>
            </a:r>
            <a:r>
              <a:rPr lang="en-GB" sz="1200" b="1" baseline="0" dirty="0"/>
              <a:t>Euro </a:t>
            </a:r>
            <a:r>
              <a:rPr lang="en-GB" sz="1200" b="0" baseline="0" dirty="0"/>
              <a:t>[333] </a:t>
            </a:r>
            <a:r>
              <a:rPr lang="en-GB" sz="1200" b="1" baseline="0" dirty="0" err="1"/>
              <a:t>heute</a:t>
            </a:r>
            <a:r>
              <a:rPr lang="en-GB" sz="1200" b="1" baseline="0" dirty="0"/>
              <a:t> </a:t>
            </a:r>
            <a:r>
              <a:rPr lang="en-GB" sz="1200" baseline="0" dirty="0"/>
              <a:t>[121]; </a:t>
            </a:r>
            <a:r>
              <a:rPr lang="en-GB" sz="1200" b="1" baseline="0" dirty="0"/>
              <a:t>Freund </a:t>
            </a:r>
            <a:r>
              <a:rPr lang="en-GB" sz="1200" baseline="0" dirty="0"/>
              <a:t>[327]; </a:t>
            </a:r>
            <a:r>
              <a:rPr lang="en-GB" sz="1200" b="1" baseline="0" dirty="0"/>
              <a:t>neu </a:t>
            </a:r>
            <a:r>
              <a:rPr lang="en-GB" sz="1200" baseline="0" dirty="0"/>
              <a:t>[80]; </a:t>
            </a:r>
            <a:r>
              <a:rPr lang="en-GB" sz="1200" b="1" baseline="0" dirty="0" err="1"/>
              <a:t>Leute</a:t>
            </a:r>
            <a:r>
              <a:rPr lang="en-GB" sz="1200" baseline="0" dirty="0"/>
              <a:t>[163].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526752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Aural recognition of SSCs [</a:t>
            </a:r>
            <a:r>
              <a:rPr lang="en-GB" b="0" dirty="0" err="1"/>
              <a:t>eu</a:t>
            </a:r>
            <a:r>
              <a:rPr lang="en-GB" b="0" dirty="0"/>
              <a:t>] and [</a:t>
            </a:r>
            <a:r>
              <a:rPr lang="en-US" sz="1200" dirty="0" err="1">
                <a:solidFill>
                  <a:schemeClr val="accent5">
                    <a:lumMod val="50000"/>
                  </a:schemeClr>
                </a:solidFill>
              </a:rPr>
              <a:t>äu</a:t>
            </a:r>
            <a:r>
              <a:rPr lang="en-US" sz="1200" dirty="0">
                <a:solidFill>
                  <a:schemeClr val="accent5">
                    <a:lumMod val="50000"/>
                  </a:schemeClr>
                </a:solidFill>
              </a:rPr>
              <a:t>]. Raising awareness that this sound corresponds to two spelling patterns.</a:t>
            </a:r>
            <a:r>
              <a:rPr lang="en-GB" dirty="0"/>
              <a:t/>
            </a:r>
            <a:br>
              <a:rPr lang="en-GB" dirty="0"/>
            </a:br>
            <a:r>
              <a:rPr lang="en-GB" dirty="0"/>
              <a:t/>
            </a:r>
            <a:br>
              <a:rPr lang="en-GB" dirty="0"/>
            </a:br>
            <a:r>
              <a:rPr lang="en-GB" b="1" dirty="0"/>
              <a:t>Procedure:</a:t>
            </a:r>
            <a:r>
              <a:rPr lang="en-GB" dirty="0"/>
              <a:t/>
            </a:r>
            <a:br>
              <a:rPr lang="en-GB" dirty="0"/>
            </a:br>
            <a:r>
              <a:rPr lang="en-GB" dirty="0"/>
              <a:t>1. Check students understand the context and task instructions. They haven’t come across the word </a:t>
            </a:r>
            <a:r>
              <a:rPr lang="en-GB" i="1" dirty="0" err="1"/>
              <a:t>mitnehmen</a:t>
            </a:r>
            <a:r>
              <a:rPr lang="en-GB" i="1" dirty="0"/>
              <a:t> </a:t>
            </a:r>
            <a:r>
              <a:rPr lang="en-GB" i="0" dirty="0"/>
              <a:t>before, but should be able to work out its meaning using their knowledge of </a:t>
            </a:r>
            <a:r>
              <a:rPr lang="en-GB" i="1" dirty="0" err="1"/>
              <a:t>mit</a:t>
            </a:r>
            <a:r>
              <a:rPr lang="en-GB" i="1" dirty="0"/>
              <a:t> </a:t>
            </a:r>
            <a:r>
              <a:rPr lang="en-GB" i="0" dirty="0"/>
              <a:t>and </a:t>
            </a:r>
            <a:r>
              <a:rPr lang="en-GB" i="1" dirty="0" err="1"/>
              <a:t>nehmen</a:t>
            </a:r>
            <a:r>
              <a:rPr lang="en-GB" i="1" dirty="0"/>
              <a:t>.</a:t>
            </a:r>
            <a:endParaRPr lang="en-GB" dirty="0"/>
          </a:p>
          <a:p>
            <a:r>
              <a:rPr lang="en-GB" dirty="0"/>
              <a:t>2. Begin with </a:t>
            </a:r>
            <a:r>
              <a:rPr lang="en-GB" i="1" dirty="0" err="1"/>
              <a:t>Bettzeug</a:t>
            </a:r>
            <a:r>
              <a:rPr lang="en-GB" i="1" dirty="0"/>
              <a:t> </a:t>
            </a:r>
            <a:r>
              <a:rPr lang="en-GB" i="0" dirty="0"/>
              <a:t>in the top left. </a:t>
            </a:r>
            <a:r>
              <a:rPr lang="en-GB" dirty="0"/>
              <a:t>Click on picture to hear the word said aloud.</a:t>
            </a:r>
          </a:p>
          <a:p>
            <a:r>
              <a:rPr lang="en-GB" dirty="0"/>
              <a:t>3. Students decide whether they hear the target sound or not. Ask: </a:t>
            </a:r>
            <a:r>
              <a:rPr lang="en-GB" i="1" dirty="0" err="1"/>
              <a:t>Hörst</a:t>
            </a:r>
            <a:r>
              <a:rPr lang="en-GB" dirty="0"/>
              <a:t> </a:t>
            </a:r>
            <a:r>
              <a:rPr lang="en-GB" i="1" dirty="0"/>
              <a:t>du SSC </a:t>
            </a:r>
            <a:r>
              <a:rPr lang="en-GB" i="1" dirty="0" err="1"/>
              <a:t>eu</a:t>
            </a:r>
            <a:r>
              <a:rPr lang="en-GB" i="1" dirty="0"/>
              <a:t>? </a:t>
            </a:r>
            <a:r>
              <a:rPr lang="en-GB" i="0" dirty="0"/>
              <a:t>Students respond </a:t>
            </a:r>
            <a:r>
              <a:rPr lang="en-GB" i="1" dirty="0" err="1"/>
              <a:t>ja</a:t>
            </a:r>
            <a:r>
              <a:rPr lang="en-GB" i="1" dirty="0"/>
              <a:t>/</a:t>
            </a:r>
            <a:r>
              <a:rPr lang="en-GB" i="1" dirty="0" err="1"/>
              <a:t>nein</a:t>
            </a:r>
            <a:r>
              <a:rPr lang="en-GB" i="0" dirty="0"/>
              <a:t>, or the teacher could ask ‘</a:t>
            </a:r>
            <a:r>
              <a:rPr lang="en-GB" i="1" dirty="0" err="1"/>
              <a:t>Wer</a:t>
            </a:r>
            <a:r>
              <a:rPr lang="en-GB" i="1" dirty="0"/>
              <a:t> </a:t>
            </a:r>
            <a:r>
              <a:rPr lang="en-GB" i="1" dirty="0" err="1"/>
              <a:t>denkt</a:t>
            </a:r>
            <a:r>
              <a:rPr lang="en-GB" i="1" dirty="0"/>
              <a:t> </a:t>
            </a:r>
            <a:r>
              <a:rPr lang="en-GB" i="1" dirty="0" err="1"/>
              <a:t>ja</a:t>
            </a:r>
            <a:r>
              <a:rPr lang="en-GB" i="1" dirty="0"/>
              <a:t>/</a:t>
            </a:r>
            <a:r>
              <a:rPr lang="en-GB" i="1" dirty="0" err="1"/>
              <a:t>nein</a:t>
            </a:r>
            <a:r>
              <a:rPr lang="en-GB" i="1" dirty="0"/>
              <a:t>?’ </a:t>
            </a:r>
            <a:r>
              <a:rPr lang="en-GB" i="0" dirty="0"/>
              <a:t>to take a vote. At advanced levels, students could volunteer the correct SSC where they answer </a:t>
            </a:r>
            <a:r>
              <a:rPr lang="en-GB" i="1" dirty="0" err="1"/>
              <a:t>nein</a:t>
            </a:r>
            <a:r>
              <a:rPr lang="en-GB" i="0" dirty="0"/>
              <a:t>.</a:t>
            </a:r>
            <a:endParaRPr lang="en-GB" dirty="0"/>
          </a:p>
          <a:p>
            <a:r>
              <a:rPr lang="en-GB" dirty="0"/>
              <a:t>4. Click to reveal the missing SSC. Where a different SSC is revealed, click again to make the item disappear as Wolfgang doesn’t pack it!</a:t>
            </a:r>
          </a:p>
          <a:p>
            <a:r>
              <a:rPr lang="en-GB" dirty="0"/>
              <a:t>5. Continue for the others, working from left to right.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das </a:t>
            </a:r>
            <a:r>
              <a:rPr lang="en-GB" dirty="0" err="1"/>
              <a:t>Bettzeug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Leuchte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Vorhänge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Puppenhäuser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Handtücher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Kleiderschrank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Töpfe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Fäustlinge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Spielzeug</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Geldbeutel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Fotorahmen</a:t>
            </a:r>
            <a:r>
              <a:rPr lang="en-GB" dirty="0"/>
              <a:t/>
            </a:r>
            <a:br>
              <a:rPr lang="en-GB" dirty="0"/>
            </a:b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Bettz</a:t>
            </a:r>
            <a:r>
              <a:rPr lang="en-GB" b="0" baseline="0" dirty="0" err="1"/>
              <a:t>eu</a:t>
            </a:r>
            <a:r>
              <a:rPr lang="en-GB" baseline="0" dirty="0" err="1"/>
              <a:t>g</a:t>
            </a:r>
            <a:r>
              <a:rPr lang="en-GB" baseline="0" dirty="0"/>
              <a:t> [&gt;5000], </a:t>
            </a:r>
            <a:r>
              <a:rPr lang="en-GB" baseline="0" dirty="0" err="1"/>
              <a:t>Vorhang</a:t>
            </a:r>
            <a:r>
              <a:rPr lang="en-GB" baseline="0" dirty="0"/>
              <a:t> [3513], </a:t>
            </a:r>
            <a:r>
              <a:rPr lang="en-GB" baseline="0" dirty="0" err="1"/>
              <a:t>Topf</a:t>
            </a:r>
            <a:r>
              <a:rPr lang="en-GB" baseline="0" dirty="0"/>
              <a:t> [4136], </a:t>
            </a:r>
            <a:r>
              <a:rPr lang="en-GB" baseline="0" dirty="0" err="1"/>
              <a:t>Geldbeutel</a:t>
            </a:r>
            <a:r>
              <a:rPr lang="en-GB" baseline="0" dirty="0"/>
              <a:t> [&gt;5000], </a:t>
            </a:r>
            <a:r>
              <a:rPr lang="en-GB" b="0" baseline="0" dirty="0" err="1"/>
              <a:t>Leuchte</a:t>
            </a:r>
            <a:r>
              <a:rPr lang="en-GB" b="0" baseline="0" dirty="0"/>
              <a:t> [&gt;5000], </a:t>
            </a:r>
            <a:r>
              <a:rPr lang="en-GB" b="0" baseline="0" dirty="0" err="1"/>
              <a:t>Spielzeug</a:t>
            </a:r>
            <a:r>
              <a:rPr lang="en-GB" b="0" baseline="0" dirty="0"/>
              <a:t> [&gt;5000], </a:t>
            </a:r>
            <a:r>
              <a:rPr lang="en-GB" b="0" baseline="0" dirty="0" err="1"/>
              <a:t>Handtücher</a:t>
            </a:r>
            <a:r>
              <a:rPr lang="en-GB" b="0" baseline="0" dirty="0"/>
              <a:t> [&gt;</a:t>
            </a:r>
            <a:r>
              <a:rPr lang="en-GB" baseline="0" dirty="0"/>
              <a:t>5000</a:t>
            </a:r>
            <a:r>
              <a:rPr lang="en-GB" b="0" baseline="0" dirty="0"/>
              <a:t>], </a:t>
            </a:r>
            <a:r>
              <a:rPr lang="en-GB" b="0" baseline="0" dirty="0" err="1"/>
              <a:t>Fäustling</a:t>
            </a:r>
            <a:r>
              <a:rPr lang="en-GB" b="0" baseline="0" dirty="0"/>
              <a:t> [&gt;5000], </a:t>
            </a:r>
            <a:r>
              <a:rPr lang="en-GB" b="0" baseline="0" dirty="0" err="1"/>
              <a:t>Kleiderschrank</a:t>
            </a:r>
            <a:r>
              <a:rPr lang="en-GB" b="0" baseline="0" dirty="0"/>
              <a:t> [&gt;5000], </a:t>
            </a:r>
            <a:r>
              <a:rPr lang="en-GB" b="0" baseline="0" dirty="0" err="1"/>
              <a:t>Fotorahmen</a:t>
            </a:r>
            <a:r>
              <a:rPr lang="en-GB" b="0" baseline="0" dirty="0"/>
              <a:t> [633/753], </a:t>
            </a:r>
            <a:r>
              <a:rPr lang="en-GB" baseline="0" dirty="0" err="1"/>
              <a:t>Puppenhaus</a:t>
            </a:r>
            <a:r>
              <a:rPr lang="en-GB" baseline="0" dirty="0"/>
              <a:t> [4676/147], </a:t>
            </a:r>
            <a:r>
              <a:rPr lang="en-GB" baseline="0" dirty="0" err="1"/>
              <a:t>mitnehmen</a:t>
            </a:r>
            <a:r>
              <a:rPr lang="en-GB" baseline="0" dirty="0"/>
              <a:t> [1459], </a:t>
            </a:r>
            <a:r>
              <a:rPr lang="en-GB" baseline="0" dirty="0" err="1"/>
              <a:t>einpacken</a:t>
            </a:r>
            <a:r>
              <a:rPr lang="en-GB" baseline="0" dirty="0"/>
              <a:t> [&gt;5000], </a:t>
            </a:r>
            <a:r>
              <a:rPr lang="en-GB" baseline="0" dirty="0" err="1"/>
              <a:t>umziehen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Written recognition of SSCs pronounced liked [</a:t>
            </a:r>
            <a:r>
              <a:rPr lang="en-GB" b="0" dirty="0" err="1"/>
              <a:t>eu</a:t>
            </a:r>
            <a:r>
              <a:rPr lang="en-GB" b="0" dirty="0"/>
              <a:t>]. </a:t>
            </a:r>
            <a:r>
              <a:rPr lang="en-US" sz="1200" b="0" dirty="0">
                <a:solidFill>
                  <a:srgbClr val="DAA520"/>
                </a:solidFill>
              </a:rPr>
              <a:t>Oral production of these and a selection of other SSCs.</a:t>
            </a:r>
            <a:r>
              <a:rPr lang="en-GB" dirty="0"/>
              <a:t/>
            </a:r>
            <a:br>
              <a:rPr lang="en-GB" dirty="0"/>
            </a:br>
            <a:r>
              <a:rPr lang="en-GB" dirty="0"/>
              <a:t/>
            </a:r>
            <a:br>
              <a:rPr lang="en-GB" dirty="0"/>
            </a:br>
            <a:r>
              <a:rPr lang="en-GB" b="1" dirty="0"/>
              <a:t>Procedure:</a:t>
            </a:r>
            <a:r>
              <a:rPr lang="en-GB" dirty="0"/>
              <a:t/>
            </a:r>
            <a:br>
              <a:rPr lang="en-GB" dirty="0"/>
            </a:br>
            <a:r>
              <a:rPr lang="en-GB" dirty="0"/>
              <a:t>1. Click to bring up the first task. Say the target SSC aloud to remind students what to look for. </a:t>
            </a:r>
          </a:p>
          <a:p>
            <a:r>
              <a:rPr lang="en-GB" dirty="0"/>
              <a:t>2. Students work in pairs and decide which words contain the target SSC. They practise saying these aloud for 2 minutes.</a:t>
            </a:r>
          </a:p>
          <a:p>
            <a:r>
              <a:rPr lang="en-GB" dirty="0"/>
              <a:t>3. Elicit answers by asking: </a:t>
            </a:r>
            <a:r>
              <a:rPr lang="en-GB" i="1" dirty="0"/>
              <a:t>Was </a:t>
            </a:r>
            <a:r>
              <a:rPr lang="en-GB" i="1" dirty="0" err="1"/>
              <a:t>packt</a:t>
            </a:r>
            <a:r>
              <a:rPr lang="en-GB" i="1" dirty="0"/>
              <a:t> Mia </a:t>
            </a:r>
            <a:r>
              <a:rPr lang="en-GB" i="1" dirty="0" err="1"/>
              <a:t>nicht</a:t>
            </a:r>
            <a:r>
              <a:rPr lang="en-GB" i="1" dirty="0"/>
              <a:t> </a:t>
            </a:r>
            <a:r>
              <a:rPr lang="en-GB" i="1" dirty="0" err="1"/>
              <a:t>ein</a:t>
            </a:r>
            <a:r>
              <a:rPr lang="en-GB" i="1" dirty="0"/>
              <a:t>? </a:t>
            </a:r>
            <a:endParaRPr lang="en-GB" dirty="0"/>
          </a:p>
          <a:p>
            <a:r>
              <a:rPr lang="en-GB" dirty="0"/>
              <a:t>4. Click on the pictures representing words containing [</a:t>
            </a:r>
            <a:r>
              <a:rPr lang="en-GB" dirty="0" err="1"/>
              <a:t>eu</a:t>
            </a:r>
            <a:r>
              <a:rPr lang="en-GB" dirty="0"/>
              <a:t>] and [</a:t>
            </a:r>
            <a:r>
              <a:rPr lang="en-US" sz="1200" b="0" dirty="0" err="1">
                <a:solidFill>
                  <a:srgbClr val="DAA520"/>
                </a:solidFill>
              </a:rPr>
              <a:t>äu</a:t>
            </a:r>
            <a:r>
              <a:rPr lang="en-US" sz="1200" b="0" dirty="0">
                <a:solidFill>
                  <a:srgbClr val="DAA520"/>
                </a:solidFill>
              </a:rPr>
              <a:t>] to hear them said aloud.</a:t>
            </a:r>
          </a:p>
          <a:p>
            <a:r>
              <a:rPr lang="en-US" sz="1200" b="0" dirty="0">
                <a:solidFill>
                  <a:srgbClr val="DAA520"/>
                </a:solidFill>
              </a:rPr>
              <a:t>5. Click to remove these words, as Mia is not packing them.</a:t>
            </a:r>
          </a:p>
          <a:p>
            <a:r>
              <a:rPr lang="en-US" sz="1200" b="0" dirty="0">
                <a:solidFill>
                  <a:srgbClr val="DAA520"/>
                </a:solidFill>
              </a:rPr>
              <a:t>6. Click to bring up the second task. Students </a:t>
            </a:r>
            <a:r>
              <a:rPr lang="en-US" sz="1200" b="0" dirty="0" err="1">
                <a:solidFill>
                  <a:srgbClr val="DAA520"/>
                </a:solidFill>
              </a:rPr>
              <a:t>practise</a:t>
            </a:r>
            <a:r>
              <a:rPr lang="en-US" sz="1200" b="0" dirty="0">
                <a:solidFill>
                  <a:srgbClr val="DAA520"/>
                </a:solidFill>
              </a:rPr>
              <a:t> saying the words for 1 minute. </a:t>
            </a:r>
          </a:p>
          <a:p>
            <a:r>
              <a:rPr lang="en-US" sz="1200" b="0" dirty="0">
                <a:solidFill>
                  <a:srgbClr val="DAA520"/>
                </a:solidFill>
              </a:rPr>
              <a:t>7. Click on the pictures to hear the remaining words said aloud. Students repeat.</a:t>
            </a:r>
            <a:endParaRPr lang="en-GB" sz="1200" b="0" dirty="0">
              <a:solidFill>
                <a:srgbClr val="DAA520"/>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US" sz="1200" dirty="0">
                <a:solidFill>
                  <a:schemeClr val="accent5">
                    <a:lumMod val="50000"/>
                  </a:schemeClr>
                </a:solidFill>
              </a:rPr>
              <a:t>die </a:t>
            </a:r>
            <a:r>
              <a:rPr lang="en-US" sz="1200" dirty="0" err="1">
                <a:solidFill>
                  <a:schemeClr val="accent5">
                    <a:lumMod val="50000"/>
                  </a:schemeClr>
                </a:solidFill>
              </a:rPr>
              <a:t>Zuk</a:t>
            </a:r>
            <a:r>
              <a:rPr lang="en-US" sz="1200" b="0" dirty="0" err="1">
                <a:solidFill>
                  <a:srgbClr val="DAA520"/>
                </a:solidFill>
              </a:rPr>
              <a:t>äu</a:t>
            </a:r>
            <a:r>
              <a:rPr lang="en-US" sz="1200" dirty="0" err="1">
                <a:solidFill>
                  <a:schemeClr val="accent5">
                    <a:lumMod val="50000"/>
                  </a:schemeClr>
                </a:solidFill>
              </a:rPr>
              <a:t>fe</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der </a:t>
            </a:r>
            <a:r>
              <a:rPr lang="en-US" sz="1200" dirty="0" err="1">
                <a:solidFill>
                  <a:schemeClr val="accent5">
                    <a:lumMod val="50000"/>
                  </a:schemeClr>
                </a:solidFill>
              </a:rPr>
              <a:t>Zaun</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Seife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Zeug</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Kreuz</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Zeugnis</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a:t>
            </a:r>
            <a:r>
              <a:rPr lang="en-US" sz="1200" dirty="0" err="1">
                <a:solidFill>
                  <a:schemeClr val="accent5">
                    <a:lumMod val="50000"/>
                  </a:schemeClr>
                </a:solidFill>
              </a:rPr>
              <a:t>Gl</a:t>
            </a:r>
            <a:r>
              <a:rPr lang="en-US" sz="1200" b="0" dirty="0" err="1">
                <a:solidFill>
                  <a:srgbClr val="DAA520"/>
                </a:solidFill>
              </a:rPr>
              <a:t>ä</a:t>
            </a:r>
            <a:r>
              <a:rPr lang="en-US" sz="1200" dirty="0" err="1">
                <a:solidFill>
                  <a:schemeClr val="accent5">
                    <a:lumMod val="50000"/>
                  </a:schemeClr>
                </a:solidFill>
              </a:rPr>
              <a:t>ser</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a:t>
            </a:r>
            <a:r>
              <a:rPr lang="en-US" sz="1200" dirty="0" err="1">
                <a:solidFill>
                  <a:schemeClr val="accent5">
                    <a:lumMod val="50000"/>
                  </a:schemeClr>
                </a:solidFill>
              </a:rPr>
              <a:t>saure</a:t>
            </a:r>
            <a:r>
              <a:rPr lang="en-US" sz="1200" dirty="0">
                <a:solidFill>
                  <a:schemeClr val="accent5">
                    <a:lumMod val="50000"/>
                  </a:schemeClr>
                </a:solidFill>
              </a:rPr>
              <a:t> </a:t>
            </a:r>
            <a:r>
              <a:rPr lang="en-US" sz="1200" dirty="0" err="1">
                <a:solidFill>
                  <a:schemeClr val="accent5">
                    <a:lumMod val="50000"/>
                  </a:schemeClr>
                </a:solidFill>
              </a:rPr>
              <a:t>Gurken</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Brettspiel</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Kräuter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Werkzeuge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Eule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Kräuter</a:t>
            </a:r>
            <a:r>
              <a:rPr lang="en-GB" baseline="0" dirty="0"/>
              <a:t> [&gt;5000], </a:t>
            </a:r>
            <a:r>
              <a:rPr lang="en-GB" baseline="0" dirty="0" err="1"/>
              <a:t>Eule</a:t>
            </a:r>
            <a:r>
              <a:rPr lang="en-GB" baseline="0" dirty="0"/>
              <a:t> [&gt;5000], </a:t>
            </a:r>
            <a:r>
              <a:rPr lang="en-GB" baseline="0" dirty="0" err="1"/>
              <a:t>Schlagzeuge</a:t>
            </a:r>
            <a:r>
              <a:rPr lang="en-GB" baseline="0" dirty="0"/>
              <a:t> [&gt;5000], </a:t>
            </a:r>
            <a:r>
              <a:rPr lang="en-GB" baseline="0" dirty="0" err="1"/>
              <a:t>Werkzeug</a:t>
            </a:r>
            <a:r>
              <a:rPr lang="en-GB" baseline="0" dirty="0"/>
              <a:t> [3681], </a:t>
            </a:r>
            <a:r>
              <a:rPr lang="en-GB" baseline="0" dirty="0" err="1"/>
              <a:t>Zeugnis</a:t>
            </a:r>
            <a:r>
              <a:rPr lang="en-GB" baseline="0" dirty="0"/>
              <a:t> [4456], </a:t>
            </a:r>
            <a:r>
              <a:rPr lang="en-GB" baseline="0" dirty="0" err="1"/>
              <a:t>Brettspiel</a:t>
            </a:r>
            <a:r>
              <a:rPr lang="en-GB" baseline="0" dirty="0"/>
              <a:t> [&gt;5000], </a:t>
            </a:r>
            <a:r>
              <a:rPr lang="en-GB" baseline="0" dirty="0" err="1"/>
              <a:t>Zukauf</a:t>
            </a:r>
            <a:r>
              <a:rPr lang="en-GB" baseline="0" dirty="0"/>
              <a:t> [&gt;5000], </a:t>
            </a:r>
            <a:r>
              <a:rPr lang="en-GB" baseline="0" dirty="0" err="1"/>
              <a:t>Kreuz</a:t>
            </a:r>
            <a:r>
              <a:rPr lang="en-GB" baseline="0" dirty="0"/>
              <a:t> [2358], </a:t>
            </a:r>
            <a:r>
              <a:rPr lang="en-GB" baseline="0" dirty="0" err="1"/>
              <a:t>Zeug</a:t>
            </a:r>
            <a:r>
              <a:rPr lang="en-GB" baseline="0" dirty="0"/>
              <a:t> [3069], </a:t>
            </a:r>
            <a:r>
              <a:rPr lang="en-GB" baseline="0" dirty="0" err="1"/>
              <a:t>Zaun</a:t>
            </a:r>
            <a:r>
              <a:rPr lang="en-GB" baseline="0" dirty="0"/>
              <a:t> [3279], </a:t>
            </a:r>
            <a:r>
              <a:rPr lang="en-GB" baseline="0" dirty="0" err="1"/>
              <a:t>Brettspiel</a:t>
            </a:r>
            <a:r>
              <a:rPr lang="en-GB" baseline="0" dirty="0"/>
              <a:t> [4845/328], </a:t>
            </a:r>
            <a:r>
              <a:rPr lang="en-GB" baseline="0" dirty="0" err="1"/>
              <a:t>Glas</a:t>
            </a:r>
            <a:r>
              <a:rPr lang="en-GB" baseline="0" dirty="0"/>
              <a:t> [885], </a:t>
            </a:r>
            <a:r>
              <a:rPr lang="en-GB" baseline="0" dirty="0" err="1"/>
              <a:t>mitnehmen</a:t>
            </a:r>
            <a:r>
              <a:rPr lang="en-GB" baseline="0" dirty="0"/>
              <a:t> [1459], </a:t>
            </a:r>
            <a:r>
              <a:rPr lang="en-GB" baseline="0" dirty="0" err="1"/>
              <a:t>einpacken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THIS SLIDE</a:t>
            </a:r>
            <a:br>
              <a:rPr lang="en-GB" b="1" dirty="0"/>
            </a:br>
            <a:r>
              <a:rPr lang="en-GB" b="1" dirty="0"/>
              <a:t>Printable version is provided.</a:t>
            </a:r>
          </a:p>
          <a:p>
            <a:endParaRPr lang="en-GB" b="1" dirty="0"/>
          </a:p>
          <a:p>
            <a:r>
              <a:rPr lang="en-GB" b="1" dirty="0"/>
              <a:t>Timing: 5 minutes </a:t>
            </a:r>
            <a:r>
              <a:rPr lang="en-GB" b="0" dirty="0"/>
              <a:t>[2 slides].</a:t>
            </a:r>
            <a:endParaRPr lang="en-GB" b="1" dirty="0"/>
          </a:p>
          <a:p>
            <a:r>
              <a:rPr lang="en-GB" b="1" dirty="0"/>
              <a:t/>
            </a:r>
            <a:br>
              <a:rPr lang="en-GB" b="1" dirty="0"/>
            </a:br>
            <a:r>
              <a:rPr lang="en-GB" b="1" dirty="0"/>
              <a:t>Aim: </a:t>
            </a:r>
            <a:r>
              <a:rPr lang="en-GB" b="0" dirty="0"/>
              <a:t>Fluency development.</a:t>
            </a:r>
            <a:r>
              <a:rPr lang="en-GB" dirty="0"/>
              <a:t/>
            </a:r>
            <a:br>
              <a:rPr lang="en-GB" dirty="0"/>
            </a:br>
            <a:r>
              <a:rPr lang="en-GB" dirty="0"/>
              <a:t/>
            </a:r>
            <a:br>
              <a:rPr lang="en-GB" dirty="0"/>
            </a:br>
            <a:r>
              <a:rPr lang="en-GB" b="1" dirty="0"/>
              <a:t>Procedure:</a:t>
            </a:r>
            <a:r>
              <a:rPr lang="en-GB" dirty="0"/>
              <a:t/>
            </a:r>
            <a:br>
              <a:rPr lang="en-GB" dirty="0"/>
            </a:br>
            <a:r>
              <a:rPr lang="en-GB" dirty="0"/>
              <a:t>1. Students work in pairs.</a:t>
            </a:r>
          </a:p>
          <a:p>
            <a:r>
              <a:rPr lang="en-GB" dirty="0"/>
              <a:t>2. Partner A reads a sentence containing a mixture of known and unknown words.</a:t>
            </a:r>
          </a:p>
          <a:p>
            <a:r>
              <a:rPr lang="en-GB" dirty="0"/>
              <a:t>3. Partner B tallies the number of [</a:t>
            </a:r>
            <a:r>
              <a:rPr lang="en-GB" dirty="0" err="1"/>
              <a:t>eu</a:t>
            </a:r>
            <a:r>
              <a:rPr lang="en-GB" dirty="0"/>
              <a:t>/</a:t>
            </a:r>
            <a:r>
              <a:rPr lang="en-GB" dirty="0" err="1"/>
              <a:t>äu</a:t>
            </a:r>
            <a:r>
              <a:rPr lang="en-GB" dirty="0"/>
              <a:t>] SSCs they hear. Hence there is a joint responsibility to get the answer right.</a:t>
            </a:r>
          </a:p>
          <a:p>
            <a:r>
              <a:rPr lang="en-GB" dirty="0"/>
              <a:t>4. Native speaker recordings are provided on the following slides. Students can use these to check their tallies.</a:t>
            </a:r>
          </a:p>
          <a:p>
            <a:r>
              <a:rPr lang="en-GB" dirty="0"/>
              <a:t>5. Answers and translations are also provided on the following slide.</a:t>
            </a:r>
          </a:p>
          <a:p>
            <a:endParaRPr lang="en-GB" dirty="0"/>
          </a:p>
          <a:p>
            <a:r>
              <a:rPr lang="en-GB" b="1" baseline="0" dirty="0"/>
              <a:t>Word frequency of unknown words used (1 is the most frequent word in German): </a:t>
            </a:r>
            <a:r>
              <a:rPr lang="en-GB" baseline="0" dirty="0"/>
              <a:t/>
            </a:r>
            <a:br>
              <a:rPr lang="en-GB" baseline="0" dirty="0"/>
            </a:br>
            <a:r>
              <a:rPr lang="en-GB" baseline="0" dirty="0" err="1"/>
              <a:t>träumen</a:t>
            </a:r>
            <a:r>
              <a:rPr lang="en-GB" baseline="0" dirty="0"/>
              <a:t> [1793], </a:t>
            </a:r>
            <a:r>
              <a:rPr lang="en-GB" baseline="0" dirty="0" err="1"/>
              <a:t>einstürzend</a:t>
            </a:r>
            <a:r>
              <a:rPr lang="en-GB" baseline="0" dirty="0"/>
              <a:t> [&gt;5000], </a:t>
            </a:r>
            <a:r>
              <a:rPr lang="en-GB" baseline="0" dirty="0" err="1"/>
              <a:t>Gebäude</a:t>
            </a:r>
            <a:r>
              <a:rPr lang="en-GB" baseline="0" dirty="0"/>
              <a:t> [1386], </a:t>
            </a:r>
            <a:r>
              <a:rPr lang="en-GB" baseline="0" dirty="0" err="1"/>
              <a:t>Verkäufer</a:t>
            </a:r>
            <a:r>
              <a:rPr lang="en-GB" baseline="0" dirty="0"/>
              <a:t> [2374], </a:t>
            </a:r>
            <a:r>
              <a:rPr lang="en-GB" baseline="0" dirty="0" err="1"/>
              <a:t>enttäuschen</a:t>
            </a:r>
            <a:r>
              <a:rPr lang="en-GB" baseline="0" dirty="0"/>
              <a:t> [2042], </a:t>
            </a:r>
            <a:r>
              <a:rPr lang="en-GB" baseline="0" dirty="0" err="1"/>
              <a:t>Diebstahl</a:t>
            </a:r>
            <a:r>
              <a:rPr lang="en-GB" baseline="0" dirty="0"/>
              <a:t> [&gt;5000], </a:t>
            </a:r>
            <a:r>
              <a:rPr lang="en-GB" baseline="0" dirty="0" err="1"/>
              <a:t>wenn</a:t>
            </a:r>
            <a:r>
              <a:rPr lang="en-GB" baseline="0" dirty="0"/>
              <a:t> [42], </a:t>
            </a:r>
            <a:r>
              <a:rPr lang="en-GB" baseline="0" dirty="0" err="1"/>
              <a:t>Zeug</a:t>
            </a:r>
            <a:r>
              <a:rPr lang="en-GB" baseline="0" dirty="0"/>
              <a:t> [3069], Richter [2286]. </a:t>
            </a:r>
            <a:r>
              <a:rPr lang="en-GB" baseline="0" dirty="0" err="1"/>
              <a:t>Täuschen</a:t>
            </a:r>
            <a:r>
              <a:rPr lang="en-GB" baseline="0" dirty="0"/>
              <a:t> [3613], </a:t>
            </a:r>
            <a:r>
              <a:rPr lang="en-GB" baseline="0" dirty="0" err="1"/>
              <a:t>Europäer</a:t>
            </a:r>
            <a:r>
              <a:rPr lang="en-GB" baseline="0" dirty="0"/>
              <a:t> [2750], </a:t>
            </a:r>
            <a:r>
              <a:rPr lang="en-GB" baseline="0" dirty="0" err="1"/>
              <a:t>Gefängnis</a:t>
            </a:r>
            <a:r>
              <a:rPr lang="en-GB" baseline="0" dirty="0"/>
              <a:t> [2523], Fräulein [3265], </a:t>
            </a:r>
            <a:r>
              <a:rPr lang="en-GB" baseline="0" dirty="0" err="1"/>
              <a:t>seufen</a:t>
            </a:r>
            <a:r>
              <a:rPr lang="en-GB" baseline="0" dirty="0"/>
              <a:t> [&gt;5000], </a:t>
            </a:r>
            <a:r>
              <a:rPr lang="en-GB" baseline="0" dirty="0" err="1"/>
              <a:t>weg</a:t>
            </a:r>
            <a:r>
              <a:rPr lang="en-GB" baseline="0" dirty="0"/>
              <a:t> [965], </a:t>
            </a:r>
            <a:r>
              <a:rPr lang="en-GB" baseline="0" dirty="0" err="1"/>
              <a:t>heutzutage</a:t>
            </a:r>
            <a:r>
              <a:rPr lang="en-GB" baseline="0" dirty="0"/>
              <a:t> [3356], </a:t>
            </a:r>
            <a:r>
              <a:rPr lang="en-GB" baseline="0" dirty="0" err="1"/>
              <a:t>erscheinen</a:t>
            </a:r>
            <a:r>
              <a:rPr lang="en-GB" baseline="0" dirty="0"/>
              <a:t> [408]</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the activity on the previous slide.</a:t>
            </a:r>
          </a:p>
          <a:p>
            <a:r>
              <a:rPr lang="en-GB" dirty="0"/>
              <a:t/>
            </a:r>
            <a:br>
              <a:rPr lang="en-GB" dirty="0"/>
            </a:br>
            <a:r>
              <a:rPr lang="en-GB" b="1" dirty="0"/>
              <a:t>Procedure:</a:t>
            </a:r>
            <a:r>
              <a:rPr lang="en-GB" dirty="0"/>
              <a:t/>
            </a:r>
            <a:br>
              <a:rPr lang="en-GB" dirty="0"/>
            </a:br>
            <a:r>
              <a:rPr lang="en-GB" dirty="0"/>
              <a:t>1. Click numbers to hear sentence pronounced by native speaker.</a:t>
            </a:r>
          </a:p>
          <a:p>
            <a:r>
              <a:rPr lang="en-GB" dirty="0"/>
              <a:t>2. Click to reveal transcript with highlighted SSCs.</a:t>
            </a:r>
          </a:p>
          <a:p>
            <a:r>
              <a:rPr lang="en-GB" dirty="0"/>
              <a:t>3. Click again to reveal translation of sentence.</a:t>
            </a:r>
          </a:p>
          <a:p>
            <a:pPr algn="l"/>
            <a:endParaRPr lang="en-GB" dirty="0"/>
          </a:p>
          <a:p>
            <a:pPr marL="0" marR="0" indent="0" algn="l" rtl="0" eaLnBrk="1" fontAlgn="auto" latinLnBrk="0" hangingPunct="1">
              <a:spcBef>
                <a:spcPts val="0"/>
              </a:spcBef>
              <a:spcAft>
                <a:spcPts val="0"/>
              </a:spcAft>
            </a:pPr>
            <a:r>
              <a:rPr lang="en-GB" b="1" dirty="0"/>
              <a:t>Transcript:</a:t>
            </a:r>
            <a:r>
              <a:rPr lang="en-GB" dirty="0"/>
              <a:t/>
            </a:r>
            <a:br>
              <a:rPr lang="en-GB" dirty="0"/>
            </a:br>
            <a:r>
              <a:rPr lang="en-GB" dirty="0"/>
              <a:t>1. </a:t>
            </a:r>
            <a:r>
              <a:rPr lang="de-DE" sz="1800" b="0" i="0" u="none" strike="noStrike" kern="1200" dirty="0">
                <a:solidFill>
                  <a:srgbClr val="203864"/>
                </a:solidFill>
                <a:effectLst/>
                <a:latin typeface="Century Gothic" panose="020B0502020202020204" pitchFamily="34" charset="0"/>
              </a:rPr>
              <a:t>Er tr</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mt von einstürzenden Geb</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den.</a:t>
            </a:r>
            <a:endParaRPr lang="en-GB" sz="1800" b="0" i="0" u="none" strike="noStrike" kern="1200" spc="0" baseline="0" dirty="0">
              <a:ln>
                <a:noFill/>
              </a:ln>
              <a:solidFill>
                <a:schemeClr val="tx1"/>
              </a:solidFill>
              <a:effectLst/>
              <a:latin typeface="Arial" panose="020B0604020202020204" pitchFamily="34" charset="0"/>
            </a:endParaRPr>
          </a:p>
          <a:p>
            <a:pPr marL="0" marR="0" indent="0" algn="l" rtl="0" eaLnBrk="1" fontAlgn="auto" latinLnBrk="0" hangingPunct="1">
              <a:spcBef>
                <a:spcPts val="0"/>
              </a:spcBef>
              <a:spcAft>
                <a:spcPts val="0"/>
              </a:spcAft>
            </a:pPr>
            <a:r>
              <a:rPr lang="en-GB" sz="1800" b="0" i="0" u="none" strike="noStrike" kern="1200" spc="0" baseline="0" dirty="0">
                <a:ln>
                  <a:noFill/>
                </a:ln>
                <a:solidFill>
                  <a:schemeClr val="tx1"/>
                </a:solidFill>
                <a:effectLst/>
                <a:latin typeface="Arial" panose="020B0604020202020204" pitchFamily="34" charset="0"/>
              </a:rPr>
              <a:t>2. </a:t>
            </a:r>
            <a:r>
              <a:rPr lang="de-DE" sz="1800" b="0" i="0" u="none" strike="noStrike" kern="1200" spc="0" baseline="0" dirty="0">
                <a:ln>
                  <a:noFill/>
                </a:ln>
                <a:solidFill>
                  <a:srgbClr val="203864"/>
                </a:solidFill>
                <a:effectLst/>
                <a:latin typeface="Century Gothic" panose="020B0502020202020204" pitchFamily="34" charset="0"/>
              </a:rPr>
              <a:t>Der Verk</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fer ist über die h</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figen Diebstähle entt</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scht.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dirty="0">
                <a:solidFill>
                  <a:srgbClr val="203864"/>
                </a:solidFill>
                <a:effectLst/>
                <a:latin typeface="Century Gothic" panose="020B0502020202020204" pitchFamily="34" charset="0"/>
              </a:rPr>
              <a:t>3. </a:t>
            </a:r>
            <a:r>
              <a:rPr lang="en-US" sz="1800" dirty="0">
                <a:solidFill>
                  <a:srgbClr val="4472C4">
                    <a:lumMod val="50000"/>
                  </a:srgbClr>
                </a:solidFill>
                <a:latin typeface="Century Gothic" panose="020F0302020204030204"/>
              </a:rPr>
              <a:t>D</a:t>
            </a:r>
            <a:r>
              <a:rPr lang="de-DE" sz="1800" dirty="0">
                <a:solidFill>
                  <a:srgbClr val="4472C4">
                    <a:lumMod val="50000"/>
                  </a:srgbClr>
                </a:solidFill>
                <a:latin typeface="Century Gothic" panose="020F0302020204030204"/>
              </a:rPr>
              <a:t>er </a:t>
            </a:r>
            <a:r>
              <a:rPr lang="de-DE" sz="1800" b="1" dirty="0">
                <a:solidFill>
                  <a:srgbClr val="4472C4">
                    <a:lumMod val="50000"/>
                  </a:srgbClr>
                </a:solidFill>
                <a:latin typeface="Century Gothic" panose="020F0302020204030204"/>
              </a:rPr>
              <a:t>eu</a:t>
            </a:r>
            <a:r>
              <a:rPr lang="de-DE" sz="1800" dirty="0">
                <a:solidFill>
                  <a:srgbClr val="4472C4">
                    <a:lumMod val="50000"/>
                  </a:srgbClr>
                </a:solidFill>
                <a:latin typeface="Century Gothic" panose="020F0302020204030204"/>
              </a:rPr>
              <a:t>ropäische Z</a:t>
            </a:r>
            <a:r>
              <a:rPr lang="de-DE" sz="1800" b="1" dirty="0">
                <a:solidFill>
                  <a:srgbClr val="4472C4">
                    <a:lumMod val="50000"/>
                  </a:srgbClr>
                </a:solidFill>
                <a:latin typeface="Century Gothic" panose="020F0302020204030204"/>
              </a:rPr>
              <a:t>eu</a:t>
            </a:r>
            <a:r>
              <a:rPr lang="de-DE" sz="1800" dirty="0">
                <a:solidFill>
                  <a:srgbClr val="4472C4">
                    <a:lumMod val="50000"/>
                  </a:srgbClr>
                </a:solidFill>
                <a:latin typeface="Century Gothic" panose="020F0302020204030204"/>
              </a:rPr>
              <a:t>ge t</a:t>
            </a:r>
            <a:r>
              <a:rPr lang="de-DE" sz="1800" b="1" dirty="0">
                <a:solidFill>
                  <a:srgbClr val="4472C4">
                    <a:lumMod val="50000"/>
                  </a:srgbClr>
                </a:solidFill>
                <a:latin typeface="Century Gothic" panose="020F0302020204030204"/>
              </a:rPr>
              <a:t>äu</a:t>
            </a:r>
            <a:r>
              <a:rPr lang="de-DE" sz="1800" dirty="0">
                <a:solidFill>
                  <a:srgbClr val="4472C4">
                    <a:lumMod val="50000"/>
                  </a:srgbClr>
                </a:solidFill>
                <a:latin typeface="Century Gothic" panose="020F0302020204030204"/>
              </a:rPr>
              <a:t>scht den Richter und kommt ins Gefängnis.</a:t>
            </a:r>
            <a:endParaRPr kumimoji="0" lang="en-US" sz="18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4. Das Fr</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lein s</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fzt, denn das ganze Z</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g ist weg.</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5. H</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tzutage werden viele L</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te n</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nzig Jahre alt.</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6. Man hat vor Kurzem ein n</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es Geb</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de gebaut.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träumen</a:t>
            </a:r>
            <a:r>
              <a:rPr lang="en-GB" baseline="0" dirty="0"/>
              <a:t> [1793], </a:t>
            </a:r>
            <a:r>
              <a:rPr lang="en-GB" baseline="0" dirty="0" err="1"/>
              <a:t>einstürzend</a:t>
            </a:r>
            <a:r>
              <a:rPr lang="en-GB" baseline="0" dirty="0"/>
              <a:t> [&gt;5000], </a:t>
            </a:r>
            <a:r>
              <a:rPr lang="en-GB" baseline="0" dirty="0" err="1"/>
              <a:t>Gebäude</a:t>
            </a:r>
            <a:r>
              <a:rPr lang="en-GB" baseline="0" dirty="0"/>
              <a:t> [1386], </a:t>
            </a:r>
            <a:r>
              <a:rPr lang="en-GB" baseline="0" dirty="0" err="1"/>
              <a:t>Verkäufer</a:t>
            </a:r>
            <a:r>
              <a:rPr lang="en-GB" baseline="0" dirty="0"/>
              <a:t> [2374], </a:t>
            </a:r>
            <a:r>
              <a:rPr lang="en-GB" baseline="0" dirty="0" err="1"/>
              <a:t>enttäuschen</a:t>
            </a:r>
            <a:r>
              <a:rPr lang="en-GB" baseline="0" dirty="0"/>
              <a:t> [2042], </a:t>
            </a:r>
            <a:r>
              <a:rPr lang="en-GB" baseline="0" dirty="0" err="1"/>
              <a:t>Diebstahl</a:t>
            </a:r>
            <a:r>
              <a:rPr lang="en-GB" baseline="0" dirty="0"/>
              <a:t> [&gt;5000], </a:t>
            </a:r>
            <a:r>
              <a:rPr lang="en-GB" baseline="0" dirty="0" err="1"/>
              <a:t>wenn</a:t>
            </a:r>
            <a:r>
              <a:rPr lang="en-GB" baseline="0" dirty="0"/>
              <a:t> [42], </a:t>
            </a:r>
            <a:r>
              <a:rPr lang="en-GB" baseline="0" dirty="0" err="1"/>
              <a:t>Zeug</a:t>
            </a:r>
            <a:r>
              <a:rPr lang="en-GB" baseline="0" dirty="0"/>
              <a:t> [3069], Richter [2286]. </a:t>
            </a:r>
            <a:r>
              <a:rPr lang="en-GB" baseline="0" dirty="0" err="1"/>
              <a:t>Täuschen</a:t>
            </a:r>
            <a:r>
              <a:rPr lang="en-GB" baseline="0" dirty="0"/>
              <a:t> [3613], </a:t>
            </a:r>
            <a:r>
              <a:rPr lang="en-GB" baseline="0" dirty="0" err="1"/>
              <a:t>Europäer</a:t>
            </a:r>
            <a:r>
              <a:rPr lang="en-GB" baseline="0" dirty="0"/>
              <a:t> [2750], </a:t>
            </a:r>
            <a:r>
              <a:rPr lang="en-GB" baseline="0" dirty="0" err="1"/>
              <a:t>Gefängnis</a:t>
            </a:r>
            <a:r>
              <a:rPr lang="en-GB" baseline="0" dirty="0"/>
              <a:t> [2523], Fräulein [3265], </a:t>
            </a:r>
            <a:r>
              <a:rPr lang="en-GB" baseline="0" dirty="0" err="1"/>
              <a:t>seufen</a:t>
            </a:r>
            <a:r>
              <a:rPr lang="en-GB" baseline="0" dirty="0"/>
              <a:t> [&gt;5000], </a:t>
            </a:r>
            <a:r>
              <a:rPr lang="en-GB" baseline="0" dirty="0" err="1"/>
              <a:t>weg</a:t>
            </a:r>
            <a:r>
              <a:rPr lang="en-GB" baseline="0" dirty="0"/>
              <a:t> [965], </a:t>
            </a:r>
            <a:r>
              <a:rPr lang="en-GB" baseline="0" dirty="0" err="1"/>
              <a:t>heutzutage</a:t>
            </a:r>
            <a:r>
              <a:rPr lang="en-GB" baseline="0" dirty="0"/>
              <a:t> [3356], </a:t>
            </a:r>
            <a:r>
              <a:rPr lang="en-GB" baseline="0" dirty="0" err="1"/>
              <a:t>erscheinen</a:t>
            </a:r>
            <a:r>
              <a:rPr lang="en-GB" baseline="0" dirty="0"/>
              <a:t> [408]</a:t>
            </a:r>
            <a:br>
              <a:rPr lang="en-GB" baseline="0" dirty="0"/>
            </a:br>
            <a:r>
              <a:rPr lang="en-GB" i="1" dirty="0"/>
              <a:t>Source:  Jones, R.L. &amp; </a:t>
            </a:r>
            <a:r>
              <a:rPr lang="en-GB" i="1" dirty="0" err="1"/>
              <a:t>Tschirner</a:t>
            </a:r>
            <a:r>
              <a:rPr lang="en-GB" i="1" dirty="0"/>
              <a:t>, E. (2019). A frequency dictionary of German: core vocabulary for learners. Routledge</a:t>
            </a: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9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Deutschland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act as though you are addressing Germany, saying ‘Oy! Deutschland!’ and jabbing your finger into the air (joyfully) twice, once on ‘Oy!’ and once on the first syllable of Deutschland.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Deutschland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baseline="0" dirty="0"/>
              <a:t>Deutschland </a:t>
            </a:r>
            <a:r>
              <a:rPr lang="en-GB" sz="1200" baseline="0" dirty="0"/>
              <a:t>[N/A proper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47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1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92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Deutschland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a:t>Deutschland </a:t>
            </a:r>
            <a:r>
              <a:rPr lang="en-GB" sz="1200" baseline="0" dirty="0"/>
              <a:t>[N/A proper noun]; </a:t>
            </a:r>
            <a:r>
              <a:rPr lang="en-GB" sz="1200" b="1" baseline="0" dirty="0"/>
              <a:t>Euro </a:t>
            </a:r>
            <a:r>
              <a:rPr lang="en-GB" sz="1200" b="0" baseline="0" dirty="0"/>
              <a:t>[333] </a:t>
            </a:r>
            <a:r>
              <a:rPr lang="en-GB" sz="1200" b="1" baseline="0" dirty="0" err="1"/>
              <a:t>heute</a:t>
            </a:r>
            <a:r>
              <a:rPr lang="en-GB" sz="1200" b="1" baseline="0" dirty="0"/>
              <a:t> </a:t>
            </a:r>
            <a:r>
              <a:rPr lang="en-GB" sz="1200" baseline="0" dirty="0"/>
              <a:t>[121]; </a:t>
            </a:r>
            <a:r>
              <a:rPr lang="en-GB" sz="1200" b="1" baseline="0" dirty="0"/>
              <a:t>Freund </a:t>
            </a:r>
            <a:r>
              <a:rPr lang="en-GB" sz="1200" baseline="0" dirty="0"/>
              <a:t>[327]; </a:t>
            </a:r>
            <a:r>
              <a:rPr lang="en-GB" sz="1200" b="1" baseline="0" dirty="0"/>
              <a:t>neu </a:t>
            </a:r>
            <a:r>
              <a:rPr lang="en-GB" sz="1200" baseline="0" dirty="0"/>
              <a:t>[80]; </a:t>
            </a:r>
            <a:r>
              <a:rPr lang="en-GB" sz="1200" b="1" baseline="0" dirty="0" err="1"/>
              <a:t>Leute</a:t>
            </a:r>
            <a:r>
              <a:rPr lang="en-GB" sz="1200" baseline="0" dirty="0"/>
              <a:t>[163].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26825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47199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324693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D3D4-FA1B-4DD2-813D-5210A5726D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8C4006-65FD-4ECB-9E65-552246010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5EE354-C7CD-411A-9176-88CE03EC0FED}"/>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5" name="Footer Placeholder 4">
            <a:extLst>
              <a:ext uri="{FF2B5EF4-FFF2-40B4-BE49-F238E27FC236}">
                <a16:creationId xmlns:a16="http://schemas.microsoft.com/office/drawing/2014/main" id="{6F2E75E2-A4E1-4AA1-9A33-30A8EFF5F6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EF174-902D-462E-A35B-14F7D5DFFCF0}"/>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50235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D75E-9980-44F3-A30E-5F7BEE81CE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FB001-17B6-4320-9861-33E900BC3B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6E8C81-F5F9-4A47-95E1-780667434C43}"/>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5" name="Footer Placeholder 4">
            <a:extLst>
              <a:ext uri="{FF2B5EF4-FFF2-40B4-BE49-F238E27FC236}">
                <a16:creationId xmlns:a16="http://schemas.microsoft.com/office/drawing/2014/main" id="{E7224A4B-B165-4D47-A118-5690E2C3AA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658ECE-9D1C-4170-B2DF-236C27B8C78C}"/>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28337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9BD7A-F722-4D60-A457-252167D1A0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11833C-8F3D-47FE-B52A-07B8DE9555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77CAD8-AE59-4B8B-86F8-2B02B7A8295F}"/>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5" name="Footer Placeholder 4">
            <a:extLst>
              <a:ext uri="{FF2B5EF4-FFF2-40B4-BE49-F238E27FC236}">
                <a16:creationId xmlns:a16="http://schemas.microsoft.com/office/drawing/2014/main" id="{A19F00FF-CB62-4192-B0C1-FB1167C6C9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7E70C8-EF4C-4A1E-934A-1396179C7C7A}"/>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247759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79993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7121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8277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006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991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2842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58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2612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95AD5-A51F-4EE5-9AA5-0C0C3A3BB8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D985DC-E7BF-4D65-AF25-0B5D5FF504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215CA6-4473-4B6C-BA18-FF7EDE6E1380}"/>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5" name="Footer Placeholder 4">
            <a:extLst>
              <a:ext uri="{FF2B5EF4-FFF2-40B4-BE49-F238E27FC236}">
                <a16:creationId xmlns:a16="http://schemas.microsoft.com/office/drawing/2014/main" id="{325C3B1A-84B1-4B0F-B1F8-909ACF4B93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75EA85-550B-4770-91CB-8BB89F280F8D}"/>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1868156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46572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718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4021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137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3C50-5A93-4457-9E93-16BE9D969A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AE03B9-9CF1-4201-8E34-B8976EF9F2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EA5194-2820-452F-AF86-58EFD4E8FFF6}"/>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5" name="Footer Placeholder 4">
            <a:extLst>
              <a:ext uri="{FF2B5EF4-FFF2-40B4-BE49-F238E27FC236}">
                <a16:creationId xmlns:a16="http://schemas.microsoft.com/office/drawing/2014/main" id="{7AE3CCC7-116F-4AE3-968F-1315AE51CC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2D2753-BECF-4C7E-BD90-330E260506AD}"/>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2789331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D44A-F35B-456A-B684-4591415DA4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9002E0-BF4A-4004-9CA1-3F2A231D2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77DD95-9B3C-4114-914D-8C61B49E5E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EBFDBB-C35E-4D89-AC48-58469D8534E6}"/>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6" name="Footer Placeholder 5">
            <a:extLst>
              <a:ext uri="{FF2B5EF4-FFF2-40B4-BE49-F238E27FC236}">
                <a16:creationId xmlns:a16="http://schemas.microsoft.com/office/drawing/2014/main" id="{360B3297-818E-4D42-A518-6C74D8E30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F5822B-D553-44E0-8D40-B6FC8BA26E43}"/>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305923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ADFED-453C-4D6E-95CE-152291FAA2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A56CB2-DFE3-4256-8C11-4B8A40A8D7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2C30C1-064A-475A-ACBF-B0ACC81ACD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D72685-10DA-4D08-A9A1-9DCF37DC40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A736EE-6604-46E5-915E-043304C21F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85E37F-01F5-4AA4-8F60-8315CA752050}"/>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8" name="Footer Placeholder 7">
            <a:extLst>
              <a:ext uri="{FF2B5EF4-FFF2-40B4-BE49-F238E27FC236}">
                <a16:creationId xmlns:a16="http://schemas.microsoft.com/office/drawing/2014/main" id="{9686BA1D-8E5D-4C86-9579-84CA4F37D7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EEB484-717F-48A7-9ADE-966A33E1B0F3}"/>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49220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4E55-C3C0-4299-BA72-D65165F6AC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9B972A-1E66-48E8-BDD5-8F79E7052B28}"/>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4" name="Footer Placeholder 3">
            <a:extLst>
              <a:ext uri="{FF2B5EF4-FFF2-40B4-BE49-F238E27FC236}">
                <a16:creationId xmlns:a16="http://schemas.microsoft.com/office/drawing/2014/main" id="{A138CD52-61AA-4DA4-A221-CBE3379E34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B9AEAF-FFE4-40CA-8D7E-D038F38F58BB}"/>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219570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1A6F8-B8F0-4270-A006-5479E9B8A27C}"/>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3" name="Footer Placeholder 2">
            <a:extLst>
              <a:ext uri="{FF2B5EF4-FFF2-40B4-BE49-F238E27FC236}">
                <a16:creationId xmlns:a16="http://schemas.microsoft.com/office/drawing/2014/main" id="{C4F05434-E1EB-4565-AEE2-7906096F21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862687-866C-42F3-90E9-0512CDA3E1F8}"/>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12676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7E825-F2DB-47D1-A85E-6CDB0321A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86B403-68B0-404B-A847-94F2160FC4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11D2AB-9762-4210-8486-CB03F4015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78FD6-B55A-43AE-A5C3-E191B9385203}"/>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6" name="Footer Placeholder 5">
            <a:extLst>
              <a:ext uri="{FF2B5EF4-FFF2-40B4-BE49-F238E27FC236}">
                <a16:creationId xmlns:a16="http://schemas.microsoft.com/office/drawing/2014/main" id="{51235301-B81D-4D16-BDC6-289F1012F5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B8134B-8C18-4764-B25A-C97146BEBA6E}"/>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364644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35C3-CC8B-4472-BB02-40CE99F3A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182E62-48CA-4EED-BC33-2ED3EBBC98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C45594-3270-44DB-8E7E-80857A4EA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584369-7A08-495E-86BF-FAB0EED54DD4}"/>
              </a:ext>
            </a:extLst>
          </p:cNvPr>
          <p:cNvSpPr>
            <a:spLocks noGrp="1"/>
          </p:cNvSpPr>
          <p:nvPr>
            <p:ph type="dt" sz="half" idx="10"/>
          </p:nvPr>
        </p:nvSpPr>
        <p:spPr/>
        <p:txBody>
          <a:bodyPr/>
          <a:lstStyle/>
          <a:p>
            <a:fld id="{BD1DD308-0479-4691-87A1-84DE237A19DD}" type="datetimeFigureOut">
              <a:rPr lang="en-GB" smtClean="0"/>
              <a:t>24/07/2021</a:t>
            </a:fld>
            <a:endParaRPr lang="en-GB"/>
          </a:p>
        </p:txBody>
      </p:sp>
      <p:sp>
        <p:nvSpPr>
          <p:cNvPr id="6" name="Footer Placeholder 5">
            <a:extLst>
              <a:ext uri="{FF2B5EF4-FFF2-40B4-BE49-F238E27FC236}">
                <a16:creationId xmlns:a16="http://schemas.microsoft.com/office/drawing/2014/main" id="{4FB73B87-B5AC-4102-8F86-342034C169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B9A7E2-B21F-4B3F-A407-042A45C0E81B}"/>
              </a:ext>
            </a:extLst>
          </p:cNvPr>
          <p:cNvSpPr>
            <a:spLocks noGrp="1"/>
          </p:cNvSpPr>
          <p:nvPr>
            <p:ph type="sldNum" sz="quarter" idx="12"/>
          </p:nvPr>
        </p:nvSpPr>
        <p:spPr/>
        <p:txBody>
          <a:bodyPr/>
          <a:lstStyle/>
          <a:p>
            <a:fld id="{A189F8C3-91C1-49DC-9789-4A07A5FB0686}" type="slidenum">
              <a:rPr lang="en-GB" smtClean="0"/>
              <a:t>‹#›</a:t>
            </a:fld>
            <a:endParaRPr lang="en-GB"/>
          </a:p>
        </p:txBody>
      </p:sp>
    </p:spTree>
    <p:extLst>
      <p:ext uri="{BB962C8B-B14F-4D97-AF65-F5344CB8AC3E}">
        <p14:creationId xmlns:p14="http://schemas.microsoft.com/office/powerpoint/2010/main" val="43089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E23C4-8AD7-4125-B65A-AF0B66D031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9D4283-1058-4272-9537-318C930E46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DD909F-C00F-4AFE-A304-D1BC7FBC34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DD308-0479-4691-87A1-84DE237A19DD}" type="datetimeFigureOut">
              <a:rPr lang="en-GB" smtClean="0"/>
              <a:t>24/07/2021</a:t>
            </a:fld>
            <a:endParaRPr lang="en-GB"/>
          </a:p>
        </p:txBody>
      </p:sp>
      <p:sp>
        <p:nvSpPr>
          <p:cNvPr id="5" name="Footer Placeholder 4">
            <a:extLst>
              <a:ext uri="{FF2B5EF4-FFF2-40B4-BE49-F238E27FC236}">
                <a16:creationId xmlns:a16="http://schemas.microsoft.com/office/drawing/2014/main" id="{EBCF2FE1-5C1A-4CDC-90BC-1F710202A3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8C6C946-3520-427E-98CE-730354E083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9F8C3-91C1-49DC-9789-4A07A5FB0686}" type="slidenum">
              <a:rPr lang="en-GB" smtClean="0"/>
              <a:t>‹#›</a:t>
            </a:fld>
            <a:endParaRPr lang="en-GB"/>
          </a:p>
        </p:txBody>
      </p:sp>
    </p:spTree>
    <p:extLst>
      <p:ext uri="{BB962C8B-B14F-4D97-AF65-F5344CB8AC3E}">
        <p14:creationId xmlns:p14="http://schemas.microsoft.com/office/powerpoint/2010/main" val="3799840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2054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image" Target="../media/image12.jpeg"/><Relationship Id="rId9" Type="http://schemas.openxmlformats.org/officeDocument/2006/relationships/audio" Target="../media/audio12.wav"/></Relationships>
</file>

<file path=ppt/slides/_rels/slide11.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image" Target="../media/image3.png"/><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image" Target="../media/image12.jpeg"/><Relationship Id="rId9" Type="http://schemas.openxmlformats.org/officeDocument/2006/relationships/audio" Target="../media/audio19.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14.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28.wav"/><Relationship Id="rId18" Type="http://schemas.openxmlformats.org/officeDocument/2006/relationships/image" Target="../media/image19.png"/><Relationship Id="rId26" Type="http://schemas.openxmlformats.org/officeDocument/2006/relationships/image" Target="../media/image24.gif"/><Relationship Id="rId3" Type="http://schemas.openxmlformats.org/officeDocument/2006/relationships/image" Target="../media/image1.jpg"/><Relationship Id="rId21" Type="http://schemas.openxmlformats.org/officeDocument/2006/relationships/image" Target="../media/image21.png"/><Relationship Id="rId7" Type="http://schemas.openxmlformats.org/officeDocument/2006/relationships/audio" Target="../media/audio25.wav"/><Relationship Id="rId12" Type="http://schemas.openxmlformats.org/officeDocument/2006/relationships/image" Target="../media/image16.png"/><Relationship Id="rId17" Type="http://schemas.openxmlformats.org/officeDocument/2006/relationships/audio" Target="../media/audio30.wav"/><Relationship Id="rId25" Type="http://schemas.openxmlformats.org/officeDocument/2006/relationships/image" Target="../media/image23.png"/><Relationship Id="rId2" Type="http://schemas.openxmlformats.org/officeDocument/2006/relationships/notesSlide" Target="../notesSlides/notesSlide15.xml"/><Relationship Id="rId16" Type="http://schemas.openxmlformats.org/officeDocument/2006/relationships/image" Target="../media/image18.png"/><Relationship Id="rId20" Type="http://schemas.openxmlformats.org/officeDocument/2006/relationships/audio" Target="../media/audio31.wav"/><Relationship Id="rId29"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audio" Target="../media/audio27.wav"/><Relationship Id="rId24" Type="http://schemas.openxmlformats.org/officeDocument/2006/relationships/audio" Target="../media/audio33.wav"/><Relationship Id="rId5" Type="http://schemas.openxmlformats.org/officeDocument/2006/relationships/audio" Target="../media/audio24.wav"/><Relationship Id="rId15" Type="http://schemas.openxmlformats.org/officeDocument/2006/relationships/audio" Target="../media/audio29.wav"/><Relationship Id="rId23" Type="http://schemas.openxmlformats.org/officeDocument/2006/relationships/image" Target="../media/image22.png"/><Relationship Id="rId28" Type="http://schemas.openxmlformats.org/officeDocument/2006/relationships/image" Target="../media/image25.jpe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audio" Target="../media/audio26.wav"/><Relationship Id="rId14" Type="http://schemas.openxmlformats.org/officeDocument/2006/relationships/image" Target="../media/image17.png"/><Relationship Id="rId22" Type="http://schemas.openxmlformats.org/officeDocument/2006/relationships/audio" Target="../media/audio32.wav"/><Relationship Id="rId27" Type="http://schemas.openxmlformats.org/officeDocument/2006/relationships/audio" Target="../media/audio34.wav"/></Relationships>
</file>

<file path=ppt/slides/_rels/slide16.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31.png"/><Relationship Id="rId18" Type="http://schemas.openxmlformats.org/officeDocument/2006/relationships/audio" Target="../media/audio41.wav"/><Relationship Id="rId26" Type="http://schemas.openxmlformats.org/officeDocument/2006/relationships/audio" Target="../media/audio45.wav"/><Relationship Id="rId3" Type="http://schemas.openxmlformats.org/officeDocument/2006/relationships/image" Target="../media/image1.jpg"/><Relationship Id="rId21" Type="http://schemas.openxmlformats.org/officeDocument/2006/relationships/image" Target="../media/image35.png"/><Relationship Id="rId7" Type="http://schemas.openxmlformats.org/officeDocument/2006/relationships/image" Target="../media/image28.png"/><Relationship Id="rId12" Type="http://schemas.openxmlformats.org/officeDocument/2006/relationships/audio" Target="../media/audio38.wav"/><Relationship Id="rId17" Type="http://schemas.openxmlformats.org/officeDocument/2006/relationships/image" Target="../media/image33.png"/><Relationship Id="rId25" Type="http://schemas.openxmlformats.org/officeDocument/2006/relationships/image" Target="../media/image37.png"/><Relationship Id="rId2" Type="http://schemas.openxmlformats.org/officeDocument/2006/relationships/notesSlide" Target="../notesSlides/notesSlide16.xml"/><Relationship Id="rId16" Type="http://schemas.openxmlformats.org/officeDocument/2006/relationships/audio" Target="../media/audio40.wav"/><Relationship Id="rId20" Type="http://schemas.openxmlformats.org/officeDocument/2006/relationships/audio" Target="../media/audio42.wav"/><Relationship Id="rId29"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audio" Target="../media/audio35.wav"/><Relationship Id="rId11" Type="http://schemas.openxmlformats.org/officeDocument/2006/relationships/image" Target="../media/image30.png"/><Relationship Id="rId24" Type="http://schemas.openxmlformats.org/officeDocument/2006/relationships/audio" Target="../media/audio44.wav"/><Relationship Id="rId5" Type="http://schemas.openxmlformats.org/officeDocument/2006/relationships/image" Target="../media/image27.png"/><Relationship Id="rId15" Type="http://schemas.openxmlformats.org/officeDocument/2006/relationships/audio" Target="../media/audio39.wav"/><Relationship Id="rId23" Type="http://schemas.openxmlformats.org/officeDocument/2006/relationships/image" Target="../media/image36.png"/><Relationship Id="rId28" Type="http://schemas.openxmlformats.org/officeDocument/2006/relationships/audio" Target="../media/audio46.wav"/><Relationship Id="rId10" Type="http://schemas.openxmlformats.org/officeDocument/2006/relationships/audio" Target="../media/audio37.wav"/><Relationship Id="rId19"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29.png"/><Relationship Id="rId14" Type="http://schemas.openxmlformats.org/officeDocument/2006/relationships/image" Target="../media/image32.gif"/><Relationship Id="rId22" Type="http://schemas.openxmlformats.org/officeDocument/2006/relationships/audio" Target="../media/audio43.wav"/><Relationship Id="rId27"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3.png"/><Relationship Id="rId7" Type="http://schemas.openxmlformats.org/officeDocument/2006/relationships/audio" Target="../media/audio50.wav"/><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 Id="rId9" Type="http://schemas.openxmlformats.org/officeDocument/2006/relationships/audio" Target="../media/audio52.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eu</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21</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07</a:t>
            </a:r>
            <a:r>
              <a:rPr kumimoji="0" lang="en-GB" sz="1400" b="0" i="0" u="none" strike="noStrike" kern="1200" cap="none" spc="0" normalizeH="0" noProof="0" smtClean="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b="1" dirty="0" err="1">
                <a:solidFill>
                  <a:schemeClr val="accent1">
                    <a:lumMod val="50000"/>
                  </a:schemeClr>
                </a:solidFill>
              </a:rPr>
              <a:t>Altnau</a:t>
            </a:r>
            <a:endParaRPr lang="en-GB" sz="2000" b="1" dirty="0">
              <a:solidFill>
                <a:schemeClr val="accent1">
                  <a:lumMod val="50000"/>
                </a:schemeClr>
              </a:solidFill>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b="1" dirty="0">
                <a:solidFill>
                  <a:schemeClr val="accent1">
                    <a:lumMod val="50000"/>
                  </a:schemeClr>
                </a:solidFill>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b="1" dirty="0">
                <a:solidFill>
                  <a:schemeClr val="accent1">
                    <a:lumMod val="50000"/>
                  </a:schemeClr>
                </a:solidFill>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b="1" dirty="0" err="1">
                <a:solidFill>
                  <a:schemeClr val="accent1">
                    <a:lumMod val="50000"/>
                  </a:schemeClr>
                </a:solidFill>
              </a:rPr>
              <a:t>Bregenz</a:t>
            </a:r>
            <a:endParaRPr lang="en-GB" sz="2000" b="1" dirty="0">
              <a:solidFill>
                <a:schemeClr val="accent1">
                  <a:lumMod val="50000"/>
                </a:schemeClr>
              </a:solidFill>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b="1" dirty="0">
                <a:solidFill>
                  <a:schemeClr val="accent1">
                    <a:lumMod val="50000"/>
                  </a:schemeClr>
                </a:solidFill>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b="1" dirty="0" err="1">
                <a:solidFill>
                  <a:schemeClr val="accent1">
                    <a:lumMod val="50000"/>
                  </a:schemeClr>
                </a:solidFill>
              </a:rPr>
              <a:t>Reichenau</a:t>
            </a:r>
            <a:endParaRPr lang="en-GB" sz="2000" b="1" dirty="0">
              <a:solidFill>
                <a:schemeClr val="accent1">
                  <a:lumMod val="50000"/>
                </a:schemeClr>
              </a:solidFill>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b="1" dirty="0">
                <a:solidFill>
                  <a:schemeClr val="accent1">
                    <a:lumMod val="50000"/>
                  </a:schemeClr>
                </a:solidFill>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b="1" dirty="0">
                <a:solidFill>
                  <a:schemeClr val="accent1">
                    <a:lumMod val="50000"/>
                  </a:schemeClr>
                </a:solidFill>
              </a:rPr>
              <a:t>Stein am </a:t>
            </a:r>
            <a:r>
              <a:rPr lang="en-GB" sz="2000" b="1" dirty="0" err="1">
                <a:solidFill>
                  <a:schemeClr val="accent1">
                    <a:lumMod val="50000"/>
                  </a:schemeClr>
                </a:solidFill>
              </a:rPr>
              <a:t>Rhein</a:t>
            </a:r>
            <a:endParaRPr lang="en-GB" sz="2000" b="1" dirty="0">
              <a:solidFill>
                <a:schemeClr val="accent1">
                  <a:lumMod val="50000"/>
                </a:schemeClr>
              </a:solidFill>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4801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T3.1 Week 5 Slides 2-3</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6-7; 32-33</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
        <p:nvSpPr>
          <p:cNvPr id="8" name="Title 3">
            <a:extLst>
              <a:ext uri="{FF2B5EF4-FFF2-40B4-BE49-F238E27FC236}">
                <a16:creationId xmlns:a16="http://schemas.microsoft.com/office/drawing/2014/main" id="{E198E073-34D6-4868-9F15-A86DA9F91954}"/>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t>
            </a:r>
            <a:r>
              <a:rPr lang="en-GB" sz="3600" b="1" dirty="0" err="1">
                <a:solidFill>
                  <a:schemeClr val="bg1"/>
                </a:solidFill>
              </a:rPr>
              <a:t>eu</a:t>
            </a:r>
            <a:r>
              <a:rPr lang="en-GB" sz="3600" b="1" dirty="0">
                <a:solidFill>
                  <a:schemeClr val="bg1"/>
                </a:solidFill>
              </a:rPr>
              <a:t>]</a:t>
            </a:r>
          </a:p>
        </p:txBody>
      </p:sp>
    </p:spTree>
    <p:extLst>
      <p:ext uri="{BB962C8B-B14F-4D97-AF65-F5344CB8AC3E}">
        <p14:creationId xmlns:p14="http://schemas.microsoft.com/office/powerpoint/2010/main" val="1890823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303" y="420679"/>
            <a:ext cx="10515600" cy="1325563"/>
          </a:xfrm>
        </p:spPr>
        <p:txBody>
          <a:bodyPr>
            <a:normAutofit fontScale="90000"/>
          </a:bodyPr>
          <a:lstStyle/>
          <a:p>
            <a:r>
              <a:rPr lang="en-GB" sz="22200" b="1" dirty="0" err="1">
                <a:solidFill>
                  <a:srgbClr val="FFCC00"/>
                </a:solidFill>
              </a:rPr>
              <a:t>eu</a:t>
            </a:r>
            <a:r>
              <a:rPr lang="en-GB" sz="9600" b="1" dirty="0"/>
              <a:t/>
            </a:r>
            <a:br>
              <a:rPr lang="en-GB" sz="9600" b="1" dirty="0"/>
            </a:br>
            <a:endParaRPr lang="en-GB" dirty="0"/>
          </a:p>
        </p:txBody>
      </p:sp>
      <p:pic>
        <p:nvPicPr>
          <p:cNvPr id="4" name="Picture 3" descr="outline of Germany, filled with the colours of the German fla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6762" y="273429"/>
            <a:ext cx="4178476" cy="4178476"/>
          </a:xfrm>
          <a:prstGeom prst="rect">
            <a:avLst/>
          </a:prstGeom>
        </p:spPr>
      </p:pic>
      <p:sp>
        <p:nvSpPr>
          <p:cNvPr id="2" name="Rectangle 1"/>
          <p:cNvSpPr/>
          <p:nvPr/>
        </p:nvSpPr>
        <p:spPr>
          <a:xfrm>
            <a:off x="1261183" y="4287533"/>
            <a:ext cx="966963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eu</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tschland</a:t>
            </a:r>
          </a:p>
        </p:txBody>
      </p:sp>
    </p:spTree>
    <p:extLst>
      <p:ext uri="{BB962C8B-B14F-4D97-AF65-F5344CB8AC3E}">
        <p14:creationId xmlns:p14="http://schemas.microsoft.com/office/powerpoint/2010/main" val="42237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eutschla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C38EBA-EFF3-C543-8078-C10682367D52}"/>
              </a:ext>
            </a:extLst>
          </p:cNvPr>
          <p:cNvSpPr>
            <a:spLocks noGrp="1"/>
          </p:cNvSpPr>
          <p:nvPr>
            <p:ph type="title"/>
          </p:nvPr>
        </p:nvSpPr>
        <p:spPr>
          <a:xfrm>
            <a:off x="4793775" y="-56184"/>
            <a:ext cx="2610853" cy="1524211"/>
          </a:xfrm>
        </p:spPr>
        <p:txBody>
          <a:bodyPr>
            <a:noAutofit/>
          </a:bodyPr>
          <a:lstStyle/>
          <a:p>
            <a:pPr algn="ctr"/>
            <a:r>
              <a:rPr lang="en-GB" sz="12000" b="1" dirty="0" err="1">
                <a:solidFill>
                  <a:srgbClr val="002060"/>
                </a:solidFill>
                <a:cs typeface="Calibri" panose="020F0502020204030204" pitchFamily="34" charset="0"/>
              </a:rPr>
              <a:t>eu</a:t>
            </a:r>
            <a:endParaRPr lang="en-US" sz="12000" dirty="0"/>
          </a:p>
        </p:txBody>
      </p:sp>
      <p:sp>
        <p:nvSpPr>
          <p:cNvPr id="4" name="Rounded Rectangle 3"/>
          <p:cNvSpPr/>
          <p:nvPr/>
        </p:nvSpPr>
        <p:spPr>
          <a:xfrm>
            <a:off x="3783038" y="1637731"/>
            <a:ext cx="4699736" cy="284026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5400" dirty="0">
                <a:solidFill>
                  <a:srgbClr val="002060"/>
                </a:solidFill>
                <a:latin typeface="Century Gothic" panose="020B0502020202020204" pitchFamily="34" charset="0"/>
              </a:rPr>
              <a:t>D</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tschland</a:t>
            </a:r>
          </a:p>
        </p:txBody>
      </p:sp>
      <p:sp>
        <p:nvSpPr>
          <p:cNvPr id="5" name="Rectangle 4"/>
          <p:cNvSpPr/>
          <p:nvPr/>
        </p:nvSpPr>
        <p:spPr>
          <a:xfrm>
            <a:off x="601025" y="3302952"/>
            <a:ext cx="2496197"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Fr</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nd</a:t>
            </a:r>
            <a:endParaRPr lang="en-GB" sz="5400" dirty="0">
              <a:solidFill>
                <a:srgbClr val="FFCC00"/>
              </a:solidFill>
              <a:latin typeface="Century Gothic" panose="020B0502020202020204" pitchFamily="34" charset="0"/>
            </a:endParaRPr>
          </a:p>
        </p:txBody>
      </p:sp>
      <p:sp>
        <p:nvSpPr>
          <p:cNvPr id="6" name="Rectangle 5"/>
          <p:cNvSpPr/>
          <p:nvPr/>
        </p:nvSpPr>
        <p:spPr>
          <a:xfrm>
            <a:off x="8606659" y="33029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dirty="0">
              <a:solidFill>
                <a:srgbClr val="002060"/>
              </a:solidFill>
              <a:latin typeface="Century Gothic" panose="020B0502020202020204" pitchFamily="34" charset="0"/>
            </a:endParaRPr>
          </a:p>
        </p:txBody>
      </p:sp>
      <p:sp>
        <p:nvSpPr>
          <p:cNvPr id="7" name="Rectangle 6"/>
          <p:cNvSpPr/>
          <p:nvPr/>
        </p:nvSpPr>
        <p:spPr>
          <a:xfrm>
            <a:off x="9083286" y="466631"/>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i="1" dirty="0">
              <a:solidFill>
                <a:srgbClr val="002060"/>
              </a:solidFill>
              <a:latin typeface="Century Gothic" panose="020B0502020202020204" pitchFamily="34" charset="0"/>
            </a:endParaRPr>
          </a:p>
        </p:txBody>
      </p:sp>
      <p:sp>
        <p:nvSpPr>
          <p:cNvPr id="8" name="Rectangle 7"/>
          <p:cNvSpPr/>
          <p:nvPr/>
        </p:nvSpPr>
        <p:spPr>
          <a:xfrm>
            <a:off x="40797" y="452607"/>
            <a:ext cx="361665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ro</a:t>
            </a:r>
          </a:p>
        </p:txBody>
      </p:sp>
      <p:sp>
        <p:nvSpPr>
          <p:cNvPr id="9" name="Rectangle 8"/>
          <p:cNvSpPr/>
          <p:nvPr/>
        </p:nvSpPr>
        <p:spPr>
          <a:xfrm>
            <a:off x="5360057" y="4507009"/>
            <a:ext cx="14782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eu</a:t>
            </a:r>
            <a:endParaRPr lang="en-GB" sz="5400" dirty="0">
              <a:solidFill>
                <a:srgbClr val="002060"/>
              </a:solidFill>
              <a:latin typeface="Century Gothic" panose="020B0502020202020204" pitchFamily="34" charset="0"/>
            </a:endParaRPr>
          </a:p>
        </p:txBody>
      </p:sp>
      <p:pic>
        <p:nvPicPr>
          <p:cNvPr id="10" name="Picture 9" descr="outline of Germany, filled with the colours of the German fla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5778" y="1967286"/>
            <a:ext cx="1562569" cy="1562569"/>
          </a:xfrm>
          <a:prstGeom prst="rect">
            <a:avLst/>
          </a:prstGeom>
        </p:spPr>
      </p:pic>
      <p:pic>
        <p:nvPicPr>
          <p:cNvPr id="2" name="Picture 1" descr="group of peopl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151" y="4413792"/>
            <a:ext cx="2508579" cy="1555319"/>
          </a:xfrm>
          <a:prstGeom prst="rect">
            <a:avLst/>
          </a:prstGeom>
        </p:spPr>
      </p:pic>
      <p:pic>
        <p:nvPicPr>
          <p:cNvPr id="3" name="Picture 2" descr="euro coi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8494" y="1403984"/>
            <a:ext cx="1378530" cy="1288926"/>
          </a:xfrm>
          <a:prstGeom prst="rect">
            <a:avLst/>
          </a:prstGeom>
        </p:spPr>
      </p:pic>
      <p:pic>
        <p:nvPicPr>
          <p:cNvPr id="11" name="Picture 10" descr="shiny new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8018" y="5506758"/>
            <a:ext cx="1482641" cy="682015"/>
          </a:xfrm>
          <a:prstGeom prst="rect">
            <a:avLst/>
          </a:prstGeom>
        </p:spPr>
      </p:pic>
      <p:pic>
        <p:nvPicPr>
          <p:cNvPr id="12" name="Picture 11" descr="older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6960" y="5476513"/>
            <a:ext cx="1658327" cy="773886"/>
          </a:xfrm>
          <a:prstGeom prst="rect">
            <a:avLst/>
          </a:prstGeom>
        </p:spPr>
      </p:pic>
      <p:grpSp>
        <p:nvGrpSpPr>
          <p:cNvPr id="17" name="Group 16" descr="today, day on the calendar circled"/>
          <p:cNvGrpSpPr/>
          <p:nvPr/>
        </p:nvGrpSpPr>
        <p:grpSpPr>
          <a:xfrm>
            <a:off x="9591976" y="1660139"/>
            <a:ext cx="1374926" cy="1372634"/>
            <a:chOff x="9004659" y="1640742"/>
            <a:chExt cx="914407" cy="912883"/>
          </a:xfrm>
        </p:grpSpPr>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4" name="Oval 13"/>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cxnSp>
        <p:nvCxnSpPr>
          <p:cNvPr id="15" name="Straight Arrow Connector 14" descr="arrow pointing to new car"/>
          <p:cNvCxnSpPr/>
          <p:nvPr/>
        </p:nvCxnSpPr>
        <p:spPr>
          <a:xfrm>
            <a:off x="4271127" y="51094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38" descr="friends holding hand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9331" y="4282376"/>
            <a:ext cx="1536857" cy="15368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890861" y="1208194"/>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[today]</a:t>
            </a:r>
          </a:p>
        </p:txBody>
      </p:sp>
    </p:spTree>
    <p:extLst>
      <p:ext uri="{BB962C8B-B14F-4D97-AF65-F5344CB8AC3E}">
        <p14:creationId xmlns:p14="http://schemas.microsoft.com/office/powerpoint/2010/main" val="40318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Euro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uro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eu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6" name="heute new.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Freund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Freund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neu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neu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subTnLst>
                                    <p:audio>
                                      <p:cMediaNode>
                                        <p:cTn display="0" masterRel="sameClick">
                                          <p:stCondLst>
                                            <p:cond evt="begin" delay="0">
                                              <p:tn val="67"/>
                                            </p:cond>
                                          </p:stCondLst>
                                          <p:endCondLst>
                                            <p:cond evt="onStopAudio" delay="0">
                                              <p:tgtEl>
                                                <p:sldTgt/>
                                              </p:tgtEl>
                                            </p:cond>
                                          </p:endCondLst>
                                        </p:cTn>
                                        <p:tgtEl>
                                          <p:sndTgt r:embed="rId9" name="Leute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subTnLst>
                                    <p:audio>
                                      <p:cMediaNode>
                                        <p:cTn display="0" masterRel="sameClick">
                                          <p:stCondLst>
                                            <p:cond evt="begin" delay="0">
                                              <p:tn val="72"/>
                                            </p:cond>
                                          </p:stCondLst>
                                          <p:endCondLst>
                                            <p:cond evt="onStopAudio" delay="0">
                                              <p:tgtEl>
                                                <p:sldTgt/>
                                              </p:tgtEl>
                                            </p:cond>
                                          </p:endCondLst>
                                        </p:cTn>
                                        <p:tgtEl>
                                          <p:sndTgt r:embed="rId9" name="Leut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44021" cy="707849"/>
          </a:xfrm>
        </p:spPr>
        <p:txBody>
          <a:bodyPr>
            <a:normAutofit/>
          </a:bodyPr>
          <a:lstStyle/>
          <a:p>
            <a:r>
              <a:rPr lang="en-GB" sz="3400" b="1" dirty="0">
                <a:solidFill>
                  <a:schemeClr val="bg1"/>
                </a:solidFill>
              </a:rPr>
              <a:t>Was </a:t>
            </a:r>
            <a:r>
              <a:rPr lang="en-GB" sz="3400" b="1" dirty="0" err="1">
                <a:solidFill>
                  <a:schemeClr val="bg1"/>
                </a:solidFill>
              </a:rPr>
              <a:t>packt</a:t>
            </a:r>
            <a:r>
              <a:rPr lang="en-GB" sz="3400" b="1" dirty="0">
                <a:solidFill>
                  <a:schemeClr val="bg1"/>
                </a:solidFill>
              </a:rPr>
              <a:t> Wolfgang </a:t>
            </a:r>
            <a:r>
              <a:rPr lang="en-GB" sz="3400" b="1" dirty="0" err="1">
                <a:solidFill>
                  <a:schemeClr val="bg1"/>
                </a:solidFill>
              </a:rPr>
              <a:t>ein</a:t>
            </a:r>
            <a:r>
              <a:rPr lang="en-GB" sz="3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34893" y="1284577"/>
            <a:ext cx="101032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Platz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Auto!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mitnehmen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a:t>
            </a:r>
          </a:p>
        </p:txBody>
      </p:sp>
      <p:sp>
        <p:nvSpPr>
          <p:cNvPr id="6" name="TextBox 5">
            <a:extLst>
              <a:ext uri="{FF2B5EF4-FFF2-40B4-BE49-F238E27FC236}">
                <a16:creationId xmlns:a16="http://schemas.microsoft.com/office/drawing/2014/main" id="{4D0EE7AC-6B69-46B5-8FCE-BBF9DB9B26AF}"/>
              </a:ext>
            </a:extLst>
          </p:cNvPr>
          <p:cNvSpPr txBox="1"/>
          <p:nvPr/>
        </p:nvSpPr>
        <p:spPr>
          <a:xfrm>
            <a:off x="1392884" y="2443808"/>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93F7FCA-3F29-4C86-89AD-247323DFE522}"/>
              </a:ext>
            </a:extLst>
          </p:cNvPr>
          <p:cNvSpPr txBox="1"/>
          <p:nvPr/>
        </p:nvSpPr>
        <p:spPr>
          <a:xfrm>
            <a:off x="8751768" y="2533647"/>
            <a:ext cx="2810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Vorh</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ä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Curtains, Cloth, Pleated, Fabric, Material, Backdrop">
            <a:hlinkClick r:id="" action="ppaction://noaction">
              <a:snd r:embed="rId5" name="8-3-1-5 Slide 6 die Vorhänge.wav"/>
            </a:hlinkClick>
            <a:extLst>
              <a:ext uri="{FF2B5EF4-FFF2-40B4-BE49-F238E27FC236}">
                <a16:creationId xmlns:a16="http://schemas.microsoft.com/office/drawing/2014/main" id="{763CF1EA-A2A5-40F0-A05F-6A5A5C160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5825" y="2285991"/>
            <a:ext cx="610534" cy="846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A5E7DB-58FD-4367-B7B5-763777F1B530}"/>
              </a:ext>
            </a:extLst>
          </p:cNvPr>
          <p:cNvSpPr txBox="1"/>
          <p:nvPr/>
        </p:nvSpPr>
        <p:spPr>
          <a:xfrm>
            <a:off x="1336791" y="4542637"/>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ö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EE070C0-216E-422F-89F0-20720FB9166A}"/>
              </a:ext>
            </a:extLst>
          </p:cNvPr>
          <p:cNvSpPr txBox="1"/>
          <p:nvPr/>
        </p:nvSpPr>
        <p:spPr>
          <a:xfrm>
            <a:off x="25046" y="5548991"/>
            <a:ext cx="2848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Geldb</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5A52009-141C-41CD-9C80-1E4C5741455F}"/>
              </a:ext>
            </a:extLst>
          </p:cNvPr>
          <p:cNvSpPr txBox="1"/>
          <p:nvPr/>
        </p:nvSpPr>
        <p:spPr>
          <a:xfrm>
            <a:off x="3719133" y="3560084"/>
            <a:ext cx="3345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Handt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ü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6" name="Picture 12" descr="Desk Lamp, Lamp, Night, Office, Red">
            <a:hlinkClick r:id="" action="ppaction://noaction">
              <a:snd r:embed="rId7" name="8-3-1-5 Slide 6 die Leuchte.wav"/>
            </a:hlinkClick>
            <a:extLst>
              <a:ext uri="{FF2B5EF4-FFF2-40B4-BE49-F238E27FC236}">
                <a16:creationId xmlns:a16="http://schemas.microsoft.com/office/drawing/2014/main" id="{D076FAE6-EF77-49D5-AA00-81DB35F634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1355" y="2314912"/>
            <a:ext cx="984501" cy="8309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D62AEB-A3E5-40A7-B3C2-913B7D7364CE}"/>
              </a:ext>
            </a:extLst>
          </p:cNvPr>
          <p:cNvSpPr txBox="1"/>
          <p:nvPr/>
        </p:nvSpPr>
        <p:spPr>
          <a:xfrm>
            <a:off x="4869926" y="2496947"/>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8" name="Picture 14" descr="Bathroom, Cloth, Clothing, Folded, Rainbow, Towels">
            <a:hlinkClick r:id="" action="ppaction://noaction">
              <a:snd r:embed="rId9" name="8-3-1-5 Slide 6 die Handtücher.wav"/>
            </a:hlinkClick>
            <a:extLst>
              <a:ext uri="{FF2B5EF4-FFF2-40B4-BE49-F238E27FC236}">
                <a16:creationId xmlns:a16="http://schemas.microsoft.com/office/drawing/2014/main" id="{2048AB86-3955-40EC-9274-5FD8E1CFBC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5365" y="3257330"/>
            <a:ext cx="785564" cy="9257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abinet, Blue, Storage, Cupboard, Furniture, Closet">
            <a:hlinkClick r:id="" action="ppaction://noaction">
              <a:snd r:embed="rId11" name="8-3-1-5 Slide 6 der Kleiderschrank.wav"/>
            </a:hlinkClick>
            <a:extLst>
              <a:ext uri="{FF2B5EF4-FFF2-40B4-BE49-F238E27FC236}">
                <a16:creationId xmlns:a16="http://schemas.microsoft.com/office/drawing/2014/main" id="{22AE7A7D-8520-4143-95D1-E51C7C4ED7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07090" y="3119116"/>
            <a:ext cx="613279" cy="9257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B17D38B-925A-4546-B40D-3B5B6E924C61}"/>
              </a:ext>
            </a:extLst>
          </p:cNvPr>
          <p:cNvSpPr txBox="1"/>
          <p:nvPr/>
        </p:nvSpPr>
        <p:spPr>
          <a:xfrm>
            <a:off x="7897496" y="3600450"/>
            <a:ext cx="3715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Kl </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derschrank</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51A408CF-0DC7-442E-8861-0CEF2E64D621}"/>
              </a:ext>
            </a:extLst>
          </p:cNvPr>
          <p:cNvSpPr txBox="1"/>
          <p:nvPr/>
        </p:nvSpPr>
        <p:spPr>
          <a:xfrm>
            <a:off x="8059346" y="4612690"/>
            <a:ext cx="2703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02BE276-5175-432B-83E6-78692779F558}"/>
              </a:ext>
            </a:extLst>
          </p:cNvPr>
          <p:cNvSpPr txBox="1"/>
          <p:nvPr/>
        </p:nvSpPr>
        <p:spPr>
          <a:xfrm>
            <a:off x="4997440" y="4580450"/>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stlinge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97CA6D3-61E1-4D73-8417-24E36FD1AAC2}"/>
              </a:ext>
            </a:extLst>
          </p:cNvPr>
          <p:cNvSpPr txBox="1"/>
          <p:nvPr/>
        </p:nvSpPr>
        <p:spPr>
          <a:xfrm>
            <a:off x="3878713" y="5609974"/>
            <a:ext cx="31856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Fotor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a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hmen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2" name="Picture 18" descr="Rubik'S Cube, Cube, Puzzle, Colors, Game">
            <a:hlinkClick r:id="" action="ppaction://noaction">
              <a:snd r:embed="rId13" name="8-3-1-5 Slide 6 das Spielzeug .wav"/>
            </a:hlinkClick>
            <a:extLst>
              <a:ext uri="{FF2B5EF4-FFF2-40B4-BE49-F238E27FC236}">
                <a16:creationId xmlns:a16="http://schemas.microsoft.com/office/drawing/2014/main" id="{77330B44-8053-41EA-BB18-5645887A53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6047" y="4271247"/>
            <a:ext cx="949827" cy="99981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ttens, Gloves, Winter, Season, Cold, Warm, Knitted">
            <a:hlinkClick r:id="" action="ppaction://noaction">
              <a:snd r:embed="rId15" name="8-3-1-5 Slide 6 die Fäustlinge.wav"/>
            </a:hlinkClick>
            <a:extLst>
              <a:ext uri="{FF2B5EF4-FFF2-40B4-BE49-F238E27FC236}">
                <a16:creationId xmlns:a16="http://schemas.microsoft.com/office/drawing/2014/main" id="{5F66F4C1-AAE3-4631-BACC-3E06671D2AF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15095" y="4259695"/>
            <a:ext cx="1244565" cy="111592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ame, Picture, Photo, Wooden">
            <a:hlinkClick r:id="" action="ppaction://noaction">
              <a:snd r:embed="rId17" name="8-3-1-5 Slide 6 der Fotorahmen.wav"/>
            </a:hlinkClick>
            <a:extLst>
              <a:ext uri="{FF2B5EF4-FFF2-40B4-BE49-F238E27FC236}">
                <a16:creationId xmlns:a16="http://schemas.microsoft.com/office/drawing/2014/main" id="{7145B60B-CD31-47A6-B9A7-239F7E1E0D8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64375" y="5453830"/>
            <a:ext cx="788742" cy="7887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B2FF670-3EB2-46F7-8D02-EA95F8B5B3DD}"/>
              </a:ext>
            </a:extLst>
          </p:cNvPr>
          <p:cNvSpPr/>
          <p:nvPr/>
        </p:nvSpPr>
        <p:spPr>
          <a:xfrm>
            <a:off x="3022201" y="2526647"/>
            <a:ext cx="43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1" name="Rectangle 30">
            <a:extLst>
              <a:ext uri="{FF2B5EF4-FFF2-40B4-BE49-F238E27FC236}">
                <a16:creationId xmlns:a16="http://schemas.microsoft.com/office/drawing/2014/main" id="{961E109E-9F75-407E-8D91-7D6C72E3AC42}"/>
              </a:ext>
            </a:extLst>
          </p:cNvPr>
          <p:cNvSpPr/>
          <p:nvPr/>
        </p:nvSpPr>
        <p:spPr>
          <a:xfrm>
            <a:off x="10397153" y="2597716"/>
            <a:ext cx="237742"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64147AF0-85A4-408B-B450-3A3C66798338}"/>
              </a:ext>
            </a:extLst>
          </p:cNvPr>
          <p:cNvSpPr/>
          <p:nvPr/>
        </p:nvSpPr>
        <p:spPr>
          <a:xfrm>
            <a:off x="2306803" y="4593950"/>
            <a:ext cx="25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9095FA17-B84C-49C7-B26A-6656B1426020}"/>
              </a:ext>
            </a:extLst>
          </p:cNvPr>
          <p:cNvSpPr/>
          <p:nvPr/>
        </p:nvSpPr>
        <p:spPr>
          <a:xfrm>
            <a:off x="1895990" y="5477247"/>
            <a:ext cx="421609" cy="53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4" name="Rectangle 33">
            <a:extLst>
              <a:ext uri="{FF2B5EF4-FFF2-40B4-BE49-F238E27FC236}">
                <a16:creationId xmlns:a16="http://schemas.microsoft.com/office/drawing/2014/main" id="{78C1FAF3-07DE-41C7-90A1-3DE157647206}"/>
              </a:ext>
            </a:extLst>
          </p:cNvPr>
          <p:cNvSpPr/>
          <p:nvPr/>
        </p:nvSpPr>
        <p:spPr>
          <a:xfrm>
            <a:off x="5773757" y="2547884"/>
            <a:ext cx="43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6" name="Rectangle 35">
            <a:extLst>
              <a:ext uri="{FF2B5EF4-FFF2-40B4-BE49-F238E27FC236}">
                <a16:creationId xmlns:a16="http://schemas.microsoft.com/office/drawing/2014/main" id="{C342BF7D-8A2A-41CE-85C6-37E3AF2312EA}"/>
              </a:ext>
            </a:extLst>
          </p:cNvPr>
          <p:cNvSpPr/>
          <p:nvPr/>
        </p:nvSpPr>
        <p:spPr>
          <a:xfrm>
            <a:off x="5605303" y="3626349"/>
            <a:ext cx="242865"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7" name="Rectangle 36">
            <a:extLst>
              <a:ext uri="{FF2B5EF4-FFF2-40B4-BE49-F238E27FC236}">
                <a16:creationId xmlns:a16="http://schemas.microsoft.com/office/drawing/2014/main" id="{B9E5EA4A-D349-45A9-86CC-3C5F5626E2A6}"/>
              </a:ext>
            </a:extLst>
          </p:cNvPr>
          <p:cNvSpPr/>
          <p:nvPr/>
        </p:nvSpPr>
        <p:spPr>
          <a:xfrm>
            <a:off x="5876504" y="4650984"/>
            <a:ext cx="450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8" name="Rectangle 37">
            <a:extLst>
              <a:ext uri="{FF2B5EF4-FFF2-40B4-BE49-F238E27FC236}">
                <a16:creationId xmlns:a16="http://schemas.microsoft.com/office/drawing/2014/main" id="{188161BD-0F76-4A46-AA5C-973CC3003061}"/>
              </a:ext>
            </a:extLst>
          </p:cNvPr>
          <p:cNvSpPr/>
          <p:nvPr/>
        </p:nvSpPr>
        <p:spPr>
          <a:xfrm>
            <a:off x="8958711" y="3668081"/>
            <a:ext cx="479880" cy="442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9" name="Rectangle 38">
            <a:extLst>
              <a:ext uri="{FF2B5EF4-FFF2-40B4-BE49-F238E27FC236}">
                <a16:creationId xmlns:a16="http://schemas.microsoft.com/office/drawing/2014/main" id="{3A1F8489-F867-4315-8076-CACE03C11DEF}"/>
              </a:ext>
            </a:extLst>
          </p:cNvPr>
          <p:cNvSpPr/>
          <p:nvPr/>
        </p:nvSpPr>
        <p:spPr>
          <a:xfrm>
            <a:off x="9823428" y="4666971"/>
            <a:ext cx="414717"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40" name="Rectangle 39">
            <a:extLst>
              <a:ext uri="{FF2B5EF4-FFF2-40B4-BE49-F238E27FC236}">
                <a16:creationId xmlns:a16="http://schemas.microsoft.com/office/drawing/2014/main" id="{5D62880D-A028-4770-9F89-63596569F6BE}"/>
              </a:ext>
            </a:extLst>
          </p:cNvPr>
          <p:cNvSpPr/>
          <p:nvPr/>
        </p:nvSpPr>
        <p:spPr>
          <a:xfrm>
            <a:off x="5599086" y="5714004"/>
            <a:ext cx="230214" cy="365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pic>
        <p:nvPicPr>
          <p:cNvPr id="1050" name="Picture 26" descr="Case, Suitcases, Travel">
            <a:extLst>
              <a:ext uri="{FF2B5EF4-FFF2-40B4-BE49-F238E27FC236}">
                <a16:creationId xmlns:a16="http://schemas.microsoft.com/office/drawing/2014/main" id="{468BC520-39E8-4BD8-904E-366DD1C81E1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79863" y="892552"/>
            <a:ext cx="1238856" cy="124230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57D2713-8B06-4238-9FF2-421CFB714129}"/>
              </a:ext>
            </a:extLst>
          </p:cNvPr>
          <p:cNvGrpSpPr/>
          <p:nvPr/>
        </p:nvGrpSpPr>
        <p:grpSpPr>
          <a:xfrm>
            <a:off x="2846069" y="5130276"/>
            <a:ext cx="905045" cy="1123979"/>
            <a:chOff x="2659435" y="4877052"/>
            <a:chExt cx="905045" cy="1123979"/>
          </a:xfrm>
        </p:grpSpPr>
        <p:pic>
          <p:nvPicPr>
            <p:cNvPr id="1034" name="Picture 10">
              <a:hlinkClick r:id="" action="ppaction://noaction">
                <a:snd r:embed="rId20" name="8-3-1-5 Slide 6 der Geldbeutel.wav"/>
              </a:hlinkClick>
              <a:extLst>
                <a:ext uri="{FF2B5EF4-FFF2-40B4-BE49-F238E27FC236}">
                  <a16:creationId xmlns:a16="http://schemas.microsoft.com/office/drawing/2014/main" id="{15B19E7E-9320-409C-9226-3E9112FDE2F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2659435" y="5215375"/>
              <a:ext cx="905045" cy="78565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9994AF78-382A-4117-8765-F569EA3A0448}"/>
                </a:ext>
              </a:extLst>
            </p:cNvPr>
            <p:cNvSpPr/>
            <p:nvPr/>
          </p:nvSpPr>
          <p:spPr>
            <a:xfrm rot="1625225">
              <a:off x="3172328" y="4877052"/>
              <a:ext cx="220537" cy="461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032" name="Picture 8" descr="Cooking Pot, Sauce Pan, Pot, Cooking, Kitchen">
            <a:hlinkClick r:id="" action="ppaction://noaction">
              <a:snd r:embed="rId22" name="8-3-1-5 Slide 6 die Töpfe.wav"/>
            </a:hlinkClick>
            <a:extLst>
              <a:ext uri="{FF2B5EF4-FFF2-40B4-BE49-F238E27FC236}">
                <a16:creationId xmlns:a16="http://schemas.microsoft.com/office/drawing/2014/main" id="{1949BFD6-12D1-409A-AF18-67B05791BFC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4039" y="4407613"/>
            <a:ext cx="1260824" cy="7932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ooking Pot, Sauce Pan, Pot, Cooking, Kitchen">
            <a:hlinkClick r:id="" action="ppaction://noaction">
              <a:snd r:embed="rId22" name="8-3-1-5 Slide 6 die Töpfe.wav"/>
            </a:hlinkClick>
            <a:extLst>
              <a:ext uri="{FF2B5EF4-FFF2-40B4-BE49-F238E27FC236}">
                <a16:creationId xmlns:a16="http://schemas.microsoft.com/office/drawing/2014/main" id="{A6B2AB28-640F-4969-A91C-2083C584676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28532" y="4635923"/>
            <a:ext cx="1260824" cy="793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t, Bed, Hospital, Patient, Care, Sick, Illness">
            <a:hlinkClick r:id="" action="ppaction://noaction">
              <a:snd r:embed="rId24" name="8-3-1-5 Slide 6 das Bettzeug.wav"/>
            </a:hlinkClick>
            <a:extLst>
              <a:ext uri="{FF2B5EF4-FFF2-40B4-BE49-F238E27FC236}">
                <a16:creationId xmlns:a16="http://schemas.microsoft.com/office/drawing/2014/main" id="{367342A6-8676-48B2-8E64-2AB2F30BBC6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1228" y="2432690"/>
            <a:ext cx="1093985" cy="616506"/>
          </a:xfrm>
          <a:prstGeom prst="rect">
            <a:avLst/>
          </a:prstGeom>
          <a:noFill/>
          <a:extLst>
            <a:ext uri="{909E8E84-426E-40DD-AFC4-6F175D3DCCD1}">
              <a14:hiddenFill xmlns:a14="http://schemas.microsoft.com/office/drawing/2010/main">
                <a:solidFill>
                  <a:srgbClr val="FFFFFF"/>
                </a:solidFill>
              </a14:hiddenFill>
            </a:ext>
          </a:extLst>
        </p:spPr>
      </p:pic>
      <p:sp>
        <p:nvSpPr>
          <p:cNvPr id="43" name="Arrow: Down 42">
            <a:extLst>
              <a:ext uri="{FF2B5EF4-FFF2-40B4-BE49-F238E27FC236}">
                <a16:creationId xmlns:a16="http://schemas.microsoft.com/office/drawing/2014/main" id="{6E5A89D7-EF09-4D1C-9B26-1BF249298401}"/>
              </a:ext>
            </a:extLst>
          </p:cNvPr>
          <p:cNvSpPr/>
          <p:nvPr/>
        </p:nvSpPr>
        <p:spPr>
          <a:xfrm rot="1625225">
            <a:off x="883694" y="2147991"/>
            <a:ext cx="220537" cy="461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A picture containing window&#10;&#10;Description automatically generated">
            <a:extLst>
              <a:ext uri="{FF2B5EF4-FFF2-40B4-BE49-F238E27FC236}">
                <a16:creationId xmlns:a16="http://schemas.microsoft.com/office/drawing/2014/main" id="{CF61F5D8-CACB-4BB8-8866-3024E1CD9324}"/>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10089305" y="1325360"/>
            <a:ext cx="1187659" cy="1142841"/>
          </a:xfrm>
          <a:prstGeom prst="rect">
            <a:avLst/>
          </a:prstGeom>
        </p:spPr>
      </p:pic>
      <p:sp>
        <p:nvSpPr>
          <p:cNvPr id="44" name="TextBox 43">
            <a:extLst>
              <a:ext uri="{FF2B5EF4-FFF2-40B4-BE49-F238E27FC236}">
                <a16:creationId xmlns:a16="http://schemas.microsoft.com/office/drawing/2014/main" id="{D177D11B-99A4-4771-B32F-1955B063641C}"/>
              </a:ext>
            </a:extLst>
          </p:cNvPr>
          <p:cNvSpPr txBox="1"/>
          <p:nvPr/>
        </p:nvSpPr>
        <p:spPr>
          <a:xfrm>
            <a:off x="8050083" y="5459379"/>
            <a:ext cx="3990939" cy="783193"/>
          </a:xfrm>
          <a:prstGeom prst="wedgeRoundRectCallout">
            <a:avLst>
              <a:gd name="adj1" fmla="val -42851"/>
              <a:gd name="adj2" fmla="val 14085"/>
              <a:gd name="adj3" fmla="val 16667"/>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einpacken</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wrap up, 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umziehen</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move house</a:t>
            </a:r>
          </a:p>
        </p:txBody>
      </p:sp>
      <p:sp>
        <p:nvSpPr>
          <p:cNvPr id="49" name="TextBox 48">
            <a:extLst>
              <a:ext uri="{FF2B5EF4-FFF2-40B4-BE49-F238E27FC236}">
                <a16:creationId xmlns:a16="http://schemas.microsoft.com/office/drawing/2014/main" id="{968072B1-1B58-4FF1-A57A-A191B719D699}"/>
              </a:ext>
            </a:extLst>
          </p:cNvPr>
          <p:cNvSpPr txBox="1"/>
          <p:nvPr/>
        </p:nvSpPr>
        <p:spPr>
          <a:xfrm>
            <a:off x="185221" y="3556754"/>
            <a:ext cx="3345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Puppenh</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2" name="Picture 2">
            <a:hlinkClick r:id="" action="ppaction://noaction">
              <a:snd r:embed="rId27" name="8-3-1-5 Slide 6 die Puppenhäuser.wav"/>
            </a:hlinkClick>
            <a:extLst>
              <a:ext uri="{FF2B5EF4-FFF2-40B4-BE49-F238E27FC236}">
                <a16:creationId xmlns:a16="http://schemas.microsoft.com/office/drawing/2014/main" id="{D96874B9-D20A-430A-9919-CDFF9EA52BF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95864" y="3047583"/>
            <a:ext cx="615208" cy="61520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7C028176-A68C-4FE8-937B-7E1661B5E998}"/>
              </a:ext>
            </a:extLst>
          </p:cNvPr>
          <p:cNvSpPr/>
          <p:nvPr/>
        </p:nvSpPr>
        <p:spPr>
          <a:xfrm>
            <a:off x="2486330" y="3630050"/>
            <a:ext cx="450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pic>
        <p:nvPicPr>
          <p:cNvPr id="53" name="Picture 2">
            <a:hlinkClick r:id="" action="ppaction://noaction">
              <a:snd r:embed="rId27" name="8-3-1-5 Slide 6 die Puppenhäuser.wav"/>
            </a:hlinkClick>
            <a:extLst>
              <a:ext uri="{FF2B5EF4-FFF2-40B4-BE49-F238E27FC236}">
                <a16:creationId xmlns:a16="http://schemas.microsoft.com/office/drawing/2014/main" id="{9224408F-E17B-4AD3-B83D-E80789D2A21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55721" y="3047583"/>
            <a:ext cx="615208" cy="61520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Question Mark, Question, Punctuation Marks, Help">
            <a:extLst>
              <a:ext uri="{FF2B5EF4-FFF2-40B4-BE49-F238E27FC236}">
                <a16:creationId xmlns:a16="http://schemas.microsoft.com/office/drawing/2014/main" id="{97FE8A5F-3EA3-4CB4-BB3F-03B313C028A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453355" y="1267334"/>
            <a:ext cx="605341" cy="89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04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32"/>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0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0" grpId="0"/>
      <p:bldP spid="23" grpId="0"/>
      <p:bldP spid="10" grpId="0" animBg="1"/>
      <p:bldP spid="31" grpId="0" animBg="1"/>
      <p:bldP spid="32" grpId="0" animBg="1"/>
      <p:bldP spid="33" grpId="0" animBg="1"/>
      <p:bldP spid="34" grpId="0" animBg="1"/>
      <p:bldP spid="36" grpId="0" animBg="1"/>
      <p:bldP spid="37" grpId="0" animBg="1"/>
      <p:bldP spid="38" grpId="0" animBg="1"/>
      <p:bldP spid="39" grpId="0" animBg="1"/>
      <p:bldP spid="40" grpId="0" animBg="1"/>
      <p:bldP spid="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Was </a:t>
            </a:r>
            <a:r>
              <a:rPr lang="en-GB" sz="3600" b="1" dirty="0" err="1">
                <a:solidFill>
                  <a:schemeClr val="bg1"/>
                </a:solidFill>
              </a:rPr>
              <a:t>packt</a:t>
            </a:r>
            <a:r>
              <a:rPr lang="en-GB" sz="3600" b="1" dirty="0">
                <a:solidFill>
                  <a:schemeClr val="bg1"/>
                </a:solidFill>
              </a:rPr>
              <a:t> Mia </a:t>
            </a:r>
            <a:r>
              <a:rPr lang="en-GB" sz="3600" b="1" dirty="0" err="1">
                <a:solidFill>
                  <a:schemeClr val="bg1"/>
                </a:solidFill>
              </a:rPr>
              <a:t>nicht</a:t>
            </a:r>
            <a:r>
              <a:rPr lang="en-GB" sz="3600" b="1" dirty="0">
                <a:solidFill>
                  <a:schemeClr val="bg1"/>
                </a:solidFill>
              </a:rPr>
              <a:t> </a:t>
            </a:r>
            <a:r>
              <a:rPr lang="en-GB" sz="3600" b="1" dirty="0" err="1">
                <a:solidFill>
                  <a:schemeClr val="bg1"/>
                </a:solidFill>
              </a:rPr>
              <a:t>ein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Box, Cardboard, Cardboard Box, Packing, Recyclable">
            <a:extLst>
              <a:ext uri="{FF2B5EF4-FFF2-40B4-BE49-F238E27FC236}">
                <a16:creationId xmlns:a16="http://schemas.microsoft.com/office/drawing/2014/main" id="{89A74130-555F-4824-8EAE-C52153857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9241" y="4583778"/>
            <a:ext cx="2995202" cy="16036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D0DA94F-CE7C-4096-B4B1-DA40B128FC71}"/>
              </a:ext>
            </a:extLst>
          </p:cNvPr>
          <p:cNvSpPr txBox="1"/>
          <p:nvPr/>
        </p:nvSpPr>
        <p:spPr>
          <a:xfrm>
            <a:off x="127766" y="5652379"/>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A9A7526A-9C76-4F93-9EA6-3BF967E4A4E8}"/>
              </a:ext>
            </a:extLst>
          </p:cNvPr>
          <p:cNvSpPr txBox="1"/>
          <p:nvPr/>
        </p:nvSpPr>
        <p:spPr>
          <a:xfrm>
            <a:off x="2563957" y="4213656"/>
            <a:ext cx="1723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6C3B174-E929-4082-B483-2E6744701ADB}"/>
              </a:ext>
            </a:extLst>
          </p:cNvPr>
          <p:cNvSpPr txBox="1"/>
          <p:nvPr/>
        </p:nvSpPr>
        <p:spPr>
          <a:xfrm>
            <a:off x="7038671" y="4385726"/>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Werkz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7E90B1B-91A3-4AC7-B8B1-23D629738445}"/>
              </a:ext>
            </a:extLst>
          </p:cNvPr>
          <p:cNvSpPr txBox="1"/>
          <p:nvPr/>
        </p:nvSpPr>
        <p:spPr>
          <a:xfrm>
            <a:off x="108120" y="4570283"/>
            <a:ext cx="2233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gnis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descr="Herb, Pot, Plant, Grow, Garden, Flower, Spice, Kitchen">
            <a:hlinkClick r:id="" action="ppaction://noaction">
              <a:snd r:embed="rId6" name="Die Krauter.wav"/>
            </a:hlinkClick>
            <a:extLst>
              <a:ext uri="{FF2B5EF4-FFF2-40B4-BE49-F238E27FC236}">
                <a16:creationId xmlns:a16="http://schemas.microsoft.com/office/drawing/2014/main" id="{05F626CC-B464-4A02-B380-B035AFF79F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1006" y="5464596"/>
            <a:ext cx="1473990" cy="736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rtificate, Diploma, Document, Seal, Achievement">
            <a:hlinkClick r:id="" action="ppaction://noaction">
              <a:snd r:embed="rId8" name="das Zeugnis.wav"/>
            </a:hlinkClick>
            <a:extLst>
              <a:ext uri="{FF2B5EF4-FFF2-40B4-BE49-F238E27FC236}">
                <a16:creationId xmlns:a16="http://schemas.microsoft.com/office/drawing/2014/main" id="{43585EA8-12BE-4D66-8753-496FE4E514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801" y="3558414"/>
            <a:ext cx="918555" cy="10253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crewdriver, Settings, Spanner, System, Tool, Utility">
            <a:hlinkClick r:id="" action="ppaction://noaction">
              <a:snd r:embed="rId10" name="die Werkzeuge.wav"/>
            </a:hlinkClick>
            <a:extLst>
              <a:ext uri="{FF2B5EF4-FFF2-40B4-BE49-F238E27FC236}">
                <a16:creationId xmlns:a16="http://schemas.microsoft.com/office/drawing/2014/main" id="{58F85946-AAD2-4B6C-B6A5-C9A7B67306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2183" y="3721498"/>
            <a:ext cx="717690" cy="7001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nthropomorphized Animals, Bird, Cartoon, Owl">
            <a:hlinkClick r:id="" action="ppaction://noaction">
              <a:snd r:embed="rId12" name="Die Eule.wav"/>
            </a:hlinkClick>
            <a:extLst>
              <a:ext uri="{FF2B5EF4-FFF2-40B4-BE49-F238E27FC236}">
                <a16:creationId xmlns:a16="http://schemas.microsoft.com/office/drawing/2014/main" id="{9DFAB293-DA06-456E-B6AB-14532845847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0647" y="3111220"/>
            <a:ext cx="976404" cy="9929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window&#10;&#10;Description automatically generated">
            <a:extLst>
              <a:ext uri="{FF2B5EF4-FFF2-40B4-BE49-F238E27FC236}">
                <a16:creationId xmlns:a16="http://schemas.microsoft.com/office/drawing/2014/main" id="{B75B20F7-8B21-45AB-985B-199B04EB4F68}"/>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94215" y="4816405"/>
            <a:ext cx="1361459" cy="1389553"/>
          </a:xfrm>
          <a:prstGeom prst="rect">
            <a:avLst/>
          </a:prstGeom>
        </p:spPr>
      </p:pic>
      <p:sp>
        <p:nvSpPr>
          <p:cNvPr id="34" name="TextBox 33">
            <a:hlinkClick r:id="" action="ppaction://noaction">
              <a:snd r:embed="rId15" name="Die Zukaufe.wav"/>
            </a:hlinkClick>
            <a:extLst>
              <a:ext uri="{FF2B5EF4-FFF2-40B4-BE49-F238E27FC236}">
                <a16:creationId xmlns:a16="http://schemas.microsoft.com/office/drawing/2014/main" id="{5A5CCC22-8610-426A-A642-4CA2BF786CA1}"/>
              </a:ext>
            </a:extLst>
          </p:cNvPr>
          <p:cNvSpPr txBox="1"/>
          <p:nvPr/>
        </p:nvSpPr>
        <p:spPr>
          <a:xfrm>
            <a:off x="147780" y="1323815"/>
            <a:ext cx="33733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Zuk</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[additional purchases]</a:t>
            </a:r>
          </a:p>
        </p:txBody>
      </p:sp>
      <p:sp>
        <p:nvSpPr>
          <p:cNvPr id="35" name="TextBox 34">
            <a:extLst>
              <a:ext uri="{FF2B5EF4-FFF2-40B4-BE49-F238E27FC236}">
                <a16:creationId xmlns:a16="http://schemas.microsoft.com/office/drawing/2014/main" id="{0F4C2390-34A1-4206-859B-91EE69F3EF99}"/>
              </a:ext>
            </a:extLst>
          </p:cNvPr>
          <p:cNvSpPr txBox="1"/>
          <p:nvPr/>
        </p:nvSpPr>
        <p:spPr>
          <a:xfrm>
            <a:off x="1102379" y="2475880"/>
            <a:ext cx="1857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6" name="Picture 10" descr="Jesus, Christ, Cross, Crucifix, Gold, Shiny, Metallic">
            <a:hlinkClick r:id="" action="ppaction://noaction">
              <a:snd r:embed="rId16" name="Das Kreuz.wav"/>
            </a:hlinkClick>
            <a:extLst>
              <a:ext uri="{FF2B5EF4-FFF2-40B4-BE49-F238E27FC236}">
                <a16:creationId xmlns:a16="http://schemas.microsoft.com/office/drawing/2014/main" id="{A3AD3A3A-4B0B-421B-B0CD-06647D075BB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1535" y="2291004"/>
            <a:ext cx="777500" cy="11063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1B9A1C0-1E6F-44C0-95F0-F35C131D3B20}"/>
              </a:ext>
            </a:extLst>
          </p:cNvPr>
          <p:cNvSpPr txBox="1"/>
          <p:nvPr/>
        </p:nvSpPr>
        <p:spPr>
          <a:xfrm>
            <a:off x="10225169" y="4015528"/>
            <a:ext cx="18152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[stuff]</a:t>
            </a:r>
          </a:p>
        </p:txBody>
      </p:sp>
      <p:pic>
        <p:nvPicPr>
          <p:cNvPr id="2" name="Picture 2" descr="Yard Sale, Garage Sale, Junk, Rummage, Sell, Moving">
            <a:hlinkClick r:id="" action="ppaction://noaction">
              <a:snd r:embed="rId18" name="Das Zeug.wav"/>
            </a:hlinkClick>
            <a:extLst>
              <a:ext uri="{FF2B5EF4-FFF2-40B4-BE49-F238E27FC236}">
                <a16:creationId xmlns:a16="http://schemas.microsoft.com/office/drawing/2014/main" id="{DA3C10EB-1ACE-4A1F-B3F8-CC93B05257A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58365" y="2843418"/>
            <a:ext cx="2082068" cy="117116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351D1E53-72BF-4A38-A6B7-D86C1EFB787B}"/>
              </a:ext>
            </a:extLst>
          </p:cNvPr>
          <p:cNvSpPr txBox="1"/>
          <p:nvPr/>
        </p:nvSpPr>
        <p:spPr>
          <a:xfrm>
            <a:off x="3694835" y="2291004"/>
            <a:ext cx="1815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au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6" descr="Fence, Broken, Picket, Brown">
            <a:hlinkClick r:id="" action="ppaction://noaction">
              <a:snd r:embed="rId20" name="Der Zaun.wav"/>
            </a:hlinkClick>
            <a:extLst>
              <a:ext uri="{FF2B5EF4-FFF2-40B4-BE49-F238E27FC236}">
                <a16:creationId xmlns:a16="http://schemas.microsoft.com/office/drawing/2014/main" id="{3A1D73A9-E4D1-4275-A903-59D9035341A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83438" y="1518319"/>
            <a:ext cx="1329594" cy="66618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1120C77-9F3B-4A21-A4BC-71FC9BA65379}"/>
              </a:ext>
            </a:extLst>
          </p:cNvPr>
          <p:cNvSpPr txBox="1"/>
          <p:nvPr/>
        </p:nvSpPr>
        <p:spPr>
          <a:xfrm>
            <a:off x="5868529" y="2118960"/>
            <a:ext cx="1857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t>
            </a:r>
          </a:p>
        </p:txBody>
      </p:sp>
      <p:pic>
        <p:nvPicPr>
          <p:cNvPr id="20" name="Picture 8" descr="Sapone Liquido Clip Art">
            <a:hlinkClick r:id="" action="ppaction://noaction">
              <a:snd r:embed="rId22" name="Die Seife.wav"/>
            </a:hlinkClick>
            <a:extLst>
              <a:ext uri="{FF2B5EF4-FFF2-40B4-BE49-F238E27FC236}">
                <a16:creationId xmlns:a16="http://schemas.microsoft.com/office/drawing/2014/main" id="{FEBAA728-6175-4121-86C9-8D741D38D48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88594" y="1281838"/>
            <a:ext cx="750077" cy="82151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93C14D86-992C-4F25-A169-46EF239A1EE3}"/>
              </a:ext>
            </a:extLst>
          </p:cNvPr>
          <p:cNvSpPr txBox="1"/>
          <p:nvPr/>
        </p:nvSpPr>
        <p:spPr>
          <a:xfrm>
            <a:off x="7413878" y="2794898"/>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Brettsp</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6" name="Picture 12" descr="Board, Game, Ludo, Leisure, Luck">
            <a:hlinkClick r:id="" action="ppaction://noaction">
              <a:snd r:embed="rId24" name="Das Brettspiel.wav"/>
            </a:hlinkClick>
            <a:extLst>
              <a:ext uri="{FF2B5EF4-FFF2-40B4-BE49-F238E27FC236}">
                <a16:creationId xmlns:a16="http://schemas.microsoft.com/office/drawing/2014/main" id="{0087C2F0-AB8C-4E3A-8183-896FBB0120B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533148" y="2097399"/>
            <a:ext cx="1144409" cy="755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Deli, Dill, Fermented, Food, Gherkin, Jar, Pickles">
            <a:hlinkClick r:id="" action="ppaction://noaction">
              <a:snd r:embed="rId26" name="die sauren Gurken.wav"/>
            </a:hlinkClick>
            <a:extLst>
              <a:ext uri="{FF2B5EF4-FFF2-40B4-BE49-F238E27FC236}">
                <a16:creationId xmlns:a16="http://schemas.microsoft.com/office/drawing/2014/main" id="{E96B9907-ED30-4240-B8A6-CA55B35BAC7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8223" y="3177519"/>
            <a:ext cx="820448" cy="106245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6F5F7B8-84FB-4723-8742-4DAB79807F02}"/>
              </a:ext>
            </a:extLst>
          </p:cNvPr>
          <p:cNvSpPr txBox="1"/>
          <p:nvPr/>
        </p:nvSpPr>
        <p:spPr>
          <a:xfrm>
            <a:off x="4083315" y="3245939"/>
            <a:ext cx="20692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au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Gurken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8870E009-13A6-405F-A7BE-22B8891F594B}"/>
              </a:ext>
            </a:extLst>
          </p:cNvPr>
          <p:cNvSpPr txBox="1"/>
          <p:nvPr/>
        </p:nvSpPr>
        <p:spPr>
          <a:xfrm>
            <a:off x="8804695" y="5453852"/>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0" name="Picture 14" descr="Glass, Drinking Glass, Glassware, Empty Glass, Cut Out">
            <a:hlinkClick r:id="" action="ppaction://hlinkshowjump?jump=nextslide">
              <a:snd r:embed="rId28" name="die Glaser.wav"/>
            </a:hlinkClick>
            <a:extLst>
              <a:ext uri="{FF2B5EF4-FFF2-40B4-BE49-F238E27FC236}">
                <a16:creationId xmlns:a16="http://schemas.microsoft.com/office/drawing/2014/main" id="{C79AF844-1D77-4607-8DDF-6C15F043EEC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82087" y="5319443"/>
            <a:ext cx="419739" cy="66587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Glass, Drinking Glass, Glassware, Empty Glass, Cut Out">
            <a:hlinkClick r:id="" action="ppaction://noaction">
              <a:snd r:embed="rId28" name="die Glaser.wav"/>
            </a:hlinkClick>
            <a:extLst>
              <a:ext uri="{FF2B5EF4-FFF2-40B4-BE49-F238E27FC236}">
                <a16:creationId xmlns:a16="http://schemas.microsoft.com/office/drawing/2014/main" id="{D20AB88C-8461-4E12-A0A7-16FA7CC3326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252514" y="5315589"/>
            <a:ext cx="419739" cy="665871"/>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with Corners Rounded 25">
            <a:extLst>
              <a:ext uri="{FF2B5EF4-FFF2-40B4-BE49-F238E27FC236}">
                <a16:creationId xmlns:a16="http://schemas.microsoft.com/office/drawing/2014/main" id="{79C8BDF6-636E-41CA-A4DF-2B628E0A2743}"/>
              </a:ext>
            </a:extLst>
          </p:cNvPr>
          <p:cNvSpPr/>
          <p:nvPr/>
        </p:nvSpPr>
        <p:spPr>
          <a:xfrm>
            <a:off x="7795288" y="168168"/>
            <a:ext cx="4237326" cy="1810263"/>
          </a:xfrm>
          <a:prstGeom prst="wedgeRoundRectCallout">
            <a:avLst>
              <a:gd name="adj1" fmla="val 22686"/>
              <a:gd name="adj2" fmla="val 7260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Mia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darf</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keine</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Sachen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mitbringen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packt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Lies die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Wörter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laut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Speech Bubble: Rectangle with Corners Rounded 53">
            <a:extLst>
              <a:ext uri="{FF2B5EF4-FFF2-40B4-BE49-F238E27FC236}">
                <a16:creationId xmlns:a16="http://schemas.microsoft.com/office/drawing/2014/main" id="{303942C7-F989-4BDE-BC60-49E92ADA5971}"/>
              </a:ext>
            </a:extLst>
          </p:cNvPr>
          <p:cNvSpPr/>
          <p:nvPr/>
        </p:nvSpPr>
        <p:spPr>
          <a:xfrm>
            <a:off x="7795288" y="161382"/>
            <a:ext cx="4237326" cy="1810263"/>
          </a:xfrm>
          <a:prstGeom prst="wedgeRoundRectCallout">
            <a:avLst>
              <a:gd name="adj1" fmla="val 22686"/>
              <a:gd name="adj2" fmla="val 7260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Was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bringt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Mia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Lies die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Wörter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laut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60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5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6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6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9" grpId="0"/>
      <p:bldP spid="30" grpId="0"/>
      <p:bldP spid="34" grpId="0"/>
      <p:bldP spid="35" grpId="0"/>
      <p:bldP spid="37" grpId="0"/>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219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46104" y="1251146"/>
            <a:ext cx="556389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A’s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Er träumt von einstürzenden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Gebäuden.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Verkäufer ist über die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häufigen Diebstähle enttäuscht.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D</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europäische Zeuge täuscht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Richter, und kommt 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Gefängnis.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FC17461-689D-4D34-B0BB-88FB065CB4DD}"/>
              </a:ext>
            </a:extLst>
          </p:cNvPr>
          <p:cNvSpPr txBox="1"/>
          <p:nvPr/>
        </p:nvSpPr>
        <p:spPr>
          <a:xfrm>
            <a:off x="6502022" y="3429000"/>
            <a:ext cx="541432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B’s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Fräulein seufzt, denn das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ganze Zeug ist weg.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Heutzutage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neunzig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 alt.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Man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17">
            <a:extLst>
              <a:ext uri="{FF2B5EF4-FFF2-40B4-BE49-F238E27FC236}">
                <a16:creationId xmlns:a16="http://schemas.microsoft.com/office/drawing/2014/main" id="{B7F24A44-0C4F-42A2-8DA6-9D78A558D601}"/>
              </a:ext>
            </a:extLst>
          </p:cNvPr>
          <p:cNvGraphicFramePr>
            <a:graphicFrameLocks noGrp="1"/>
          </p:cNvGraphicFramePr>
          <p:nvPr/>
        </p:nvGraphicFramePr>
        <p:xfrm>
          <a:off x="275654" y="4430143"/>
          <a:ext cx="3924300" cy="1521902"/>
        </p:xfrm>
        <a:graphic>
          <a:graphicData uri="http://schemas.openxmlformats.org/drawingml/2006/table">
            <a:tbl>
              <a:tblPr firstRow="1" bandRow="1">
                <a:tableStyleId>{00A15C55-8517-42AA-B614-E9B94910E393}</a:tableStyleId>
              </a:tblPr>
              <a:tblGrid>
                <a:gridCol w="628650">
                  <a:extLst>
                    <a:ext uri="{9D8B030D-6E8A-4147-A177-3AD203B41FA5}">
                      <a16:colId xmlns:a16="http://schemas.microsoft.com/office/drawing/2014/main" val="2088159977"/>
                    </a:ext>
                  </a:extLst>
                </a:gridCol>
                <a:gridCol w="3295650">
                  <a:extLst>
                    <a:ext uri="{9D8B030D-6E8A-4147-A177-3AD203B41FA5}">
                      <a16:colId xmlns:a16="http://schemas.microsoft.com/office/drawing/2014/main" val="987258107"/>
                    </a:ext>
                  </a:extLst>
                </a:gridCol>
              </a:tblGrid>
              <a:tr h="421898">
                <a:tc>
                  <a:txBody>
                    <a:bodyPr/>
                    <a:lstStyle/>
                    <a:p>
                      <a:pPr algn="ctr"/>
                      <a:endParaRPr lang="fr-FR" dirty="0"/>
                    </a:p>
                  </a:txBody>
                  <a:tcPr anchor="ctr">
                    <a:solidFill>
                      <a:srgbClr val="DAA520"/>
                    </a:solidFill>
                  </a:tcPr>
                </a:tc>
                <a:tc>
                  <a:txBody>
                    <a:bodyPr/>
                    <a:lstStyle/>
                    <a:p>
                      <a:pPr algn="ctr"/>
                      <a:r>
                        <a:rPr lang="fr-FR" dirty="0" err="1"/>
                        <a:t>Tally</a:t>
                      </a:r>
                      <a:r>
                        <a:rPr lang="fr-FR" dirty="0"/>
                        <a:t> of [eu] [</a:t>
                      </a:r>
                      <a:r>
                        <a:rPr lang="fr-FR" dirty="0" err="1"/>
                        <a:t>äu</a:t>
                      </a:r>
                      <a:r>
                        <a:rPr lang="fr-FR" dirty="0"/>
                        <a:t>] </a:t>
                      </a:r>
                      <a:r>
                        <a:rPr lang="fr-FR" dirty="0" err="1"/>
                        <a:t>heard</a:t>
                      </a:r>
                      <a:endParaRPr lang="fr-FR" dirty="0"/>
                    </a:p>
                  </a:txBody>
                  <a:tcPr anchor="ctr">
                    <a:solidFill>
                      <a:srgbClr val="DAA520"/>
                    </a:solidFill>
                  </a:tcPr>
                </a:tc>
                <a:extLst>
                  <a:ext uri="{0D108BD9-81ED-4DB2-BD59-A6C34878D82A}">
                    <a16:rowId xmlns:a16="http://schemas.microsoft.com/office/drawing/2014/main" val="3929541182"/>
                  </a:ext>
                </a:extLst>
              </a:tr>
              <a:tr h="368484">
                <a:tc>
                  <a:txBody>
                    <a:bodyPr/>
                    <a:lstStyle/>
                    <a:p>
                      <a:pPr algn="ctr"/>
                      <a:r>
                        <a:rPr lang="fr-FR" dirty="0">
                          <a:solidFill>
                            <a:srgbClr val="115076"/>
                          </a:solidFill>
                        </a:rPr>
                        <a:t>4</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3234180216"/>
                  </a:ext>
                </a:extLst>
              </a:tr>
              <a:tr h="336429">
                <a:tc>
                  <a:txBody>
                    <a:bodyPr/>
                    <a:lstStyle/>
                    <a:p>
                      <a:pPr algn="ctr"/>
                      <a:r>
                        <a:rPr lang="fr-FR" dirty="0">
                          <a:solidFill>
                            <a:srgbClr val="115076"/>
                          </a:solidFill>
                        </a:rPr>
                        <a:t>5</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297202973"/>
                  </a:ext>
                </a:extLst>
              </a:tr>
              <a:tr h="299400">
                <a:tc>
                  <a:txBody>
                    <a:bodyPr/>
                    <a:lstStyle/>
                    <a:p>
                      <a:pPr algn="ctr"/>
                      <a:r>
                        <a:rPr lang="fr-FR" dirty="0">
                          <a:solidFill>
                            <a:srgbClr val="115076"/>
                          </a:solidFill>
                        </a:rPr>
                        <a:t>6</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662568670"/>
                  </a:ext>
                </a:extLst>
              </a:tr>
            </a:tbl>
          </a:graphicData>
        </a:graphic>
      </p:graphicFrame>
      <p:graphicFrame>
        <p:nvGraphicFramePr>
          <p:cNvPr id="18" name="Table 17">
            <a:extLst>
              <a:ext uri="{FF2B5EF4-FFF2-40B4-BE49-F238E27FC236}">
                <a16:creationId xmlns:a16="http://schemas.microsoft.com/office/drawing/2014/main" id="{221BEED4-4ADC-4EEF-A87A-64FC39218208}"/>
              </a:ext>
            </a:extLst>
          </p:cNvPr>
          <p:cNvGraphicFramePr>
            <a:graphicFrameLocks noGrp="1"/>
          </p:cNvGraphicFramePr>
          <p:nvPr/>
        </p:nvGraphicFramePr>
        <p:xfrm>
          <a:off x="6502021" y="1251146"/>
          <a:ext cx="3924300" cy="1463040"/>
        </p:xfrm>
        <a:graphic>
          <a:graphicData uri="http://schemas.openxmlformats.org/drawingml/2006/table">
            <a:tbl>
              <a:tblPr firstRow="1" bandRow="1">
                <a:tableStyleId>{00A15C55-8517-42AA-B614-E9B94910E393}</a:tableStyleId>
              </a:tblPr>
              <a:tblGrid>
                <a:gridCol w="628650">
                  <a:extLst>
                    <a:ext uri="{9D8B030D-6E8A-4147-A177-3AD203B41FA5}">
                      <a16:colId xmlns:a16="http://schemas.microsoft.com/office/drawing/2014/main" val="2088159977"/>
                    </a:ext>
                  </a:extLst>
                </a:gridCol>
                <a:gridCol w="3295650">
                  <a:extLst>
                    <a:ext uri="{9D8B030D-6E8A-4147-A177-3AD203B41FA5}">
                      <a16:colId xmlns:a16="http://schemas.microsoft.com/office/drawing/2014/main" val="987258107"/>
                    </a:ext>
                  </a:extLst>
                </a:gridCol>
              </a:tblGrid>
              <a:tr h="320626">
                <a:tc>
                  <a:txBody>
                    <a:bodyPr/>
                    <a:lstStyle/>
                    <a:p>
                      <a:pPr algn="ctr"/>
                      <a:endParaRPr lang="fr-FR" dirty="0"/>
                    </a:p>
                  </a:txBody>
                  <a:tcPr anchor="ctr">
                    <a:solidFill>
                      <a:srgbClr val="DAA520"/>
                    </a:solidFill>
                  </a:tcPr>
                </a:tc>
                <a:tc>
                  <a:txBody>
                    <a:bodyPr/>
                    <a:lstStyle/>
                    <a:p>
                      <a:pPr algn="ctr"/>
                      <a:r>
                        <a:rPr lang="fr-FR" dirty="0" err="1"/>
                        <a:t>Tally</a:t>
                      </a:r>
                      <a:r>
                        <a:rPr lang="fr-FR" dirty="0"/>
                        <a:t> of [eu] [</a:t>
                      </a:r>
                      <a:r>
                        <a:rPr lang="fr-FR" dirty="0" err="1"/>
                        <a:t>äu</a:t>
                      </a:r>
                      <a:r>
                        <a:rPr lang="fr-FR" dirty="0"/>
                        <a:t>] </a:t>
                      </a:r>
                      <a:r>
                        <a:rPr lang="fr-FR" dirty="0" err="1"/>
                        <a:t>heard</a:t>
                      </a:r>
                      <a:endParaRPr lang="fr-FR" dirty="0"/>
                    </a:p>
                  </a:txBody>
                  <a:tcPr anchor="ctr">
                    <a:solidFill>
                      <a:srgbClr val="DAA520"/>
                    </a:solidFill>
                  </a:tcPr>
                </a:tc>
                <a:extLst>
                  <a:ext uri="{0D108BD9-81ED-4DB2-BD59-A6C34878D82A}">
                    <a16:rowId xmlns:a16="http://schemas.microsoft.com/office/drawing/2014/main" val="3929541182"/>
                  </a:ext>
                </a:extLst>
              </a:tr>
              <a:tr h="320626">
                <a:tc>
                  <a:txBody>
                    <a:bodyPr/>
                    <a:lstStyle/>
                    <a:p>
                      <a:pPr algn="ctr"/>
                      <a:r>
                        <a:rPr lang="fr-FR" dirty="0">
                          <a:solidFill>
                            <a:srgbClr val="115076"/>
                          </a:solidFill>
                        </a:rPr>
                        <a:t>1</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3234180216"/>
                  </a:ext>
                </a:extLst>
              </a:tr>
              <a:tr h="320626">
                <a:tc>
                  <a:txBody>
                    <a:bodyPr/>
                    <a:lstStyle/>
                    <a:p>
                      <a:pPr algn="ctr"/>
                      <a:r>
                        <a:rPr lang="fr-FR" dirty="0">
                          <a:solidFill>
                            <a:srgbClr val="115076"/>
                          </a:solidFill>
                        </a:rPr>
                        <a:t>2</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297202973"/>
                  </a:ext>
                </a:extLst>
              </a:tr>
              <a:tr h="320626">
                <a:tc>
                  <a:txBody>
                    <a:bodyPr/>
                    <a:lstStyle/>
                    <a:p>
                      <a:pPr algn="ctr"/>
                      <a:r>
                        <a:rPr lang="fr-FR" dirty="0">
                          <a:solidFill>
                            <a:srgbClr val="115076"/>
                          </a:solidFill>
                        </a:rPr>
                        <a:t>3</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662568670"/>
                  </a:ext>
                </a:extLst>
              </a:tr>
            </a:tbl>
          </a:graphicData>
        </a:graphic>
      </p:graphicFrame>
      <p:cxnSp>
        <p:nvCxnSpPr>
          <p:cNvPr id="7" name="Straight Connector 6">
            <a:extLst>
              <a:ext uri="{FF2B5EF4-FFF2-40B4-BE49-F238E27FC236}">
                <a16:creationId xmlns:a16="http://schemas.microsoft.com/office/drawing/2014/main" id="{ECD026E8-C1F9-488F-9382-CE6F9986D044}"/>
              </a:ext>
            </a:extLst>
          </p:cNvPr>
          <p:cNvCxnSpPr/>
          <p:nvPr/>
        </p:nvCxnSpPr>
        <p:spPr>
          <a:xfrm>
            <a:off x="6040670" y="1163991"/>
            <a:ext cx="0" cy="5068367"/>
          </a:xfrm>
          <a:prstGeom prst="line">
            <a:avLst/>
          </a:prstGeom>
          <a:ln>
            <a:solidFill>
              <a:srgbClr val="DAA52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0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7">
            <a:extLst>
              <a:ext uri="{FF2B5EF4-FFF2-40B4-BE49-F238E27FC236}">
                <a16:creationId xmlns:a16="http://schemas.microsoft.com/office/drawing/2014/main" id="{B7F24A44-0C4F-42A2-8DA6-9D78A558D601}"/>
              </a:ext>
            </a:extLst>
          </p:cNvPr>
          <p:cNvGraphicFramePr>
            <a:graphicFrameLocks noGrp="1"/>
          </p:cNvGraphicFramePr>
          <p:nvPr/>
        </p:nvGraphicFramePr>
        <p:xfrm>
          <a:off x="342900" y="1163991"/>
          <a:ext cx="11125200" cy="4805155"/>
        </p:xfrm>
        <a:graphic>
          <a:graphicData uri="http://schemas.openxmlformats.org/drawingml/2006/table">
            <a:tbl>
              <a:tblPr firstRow="1" bandRow="1">
                <a:tableStyleId>{00A15C55-8517-42AA-B614-E9B94910E393}</a:tableStyleId>
              </a:tblPr>
              <a:tblGrid>
                <a:gridCol w="799930">
                  <a:extLst>
                    <a:ext uri="{9D8B030D-6E8A-4147-A177-3AD203B41FA5}">
                      <a16:colId xmlns:a16="http://schemas.microsoft.com/office/drawing/2014/main" val="2088159977"/>
                    </a:ext>
                  </a:extLst>
                </a:gridCol>
                <a:gridCol w="5162635">
                  <a:extLst>
                    <a:ext uri="{9D8B030D-6E8A-4147-A177-3AD203B41FA5}">
                      <a16:colId xmlns:a16="http://schemas.microsoft.com/office/drawing/2014/main" val="987258107"/>
                    </a:ext>
                  </a:extLst>
                </a:gridCol>
                <a:gridCol w="5162635">
                  <a:extLst>
                    <a:ext uri="{9D8B030D-6E8A-4147-A177-3AD203B41FA5}">
                      <a16:colId xmlns:a16="http://schemas.microsoft.com/office/drawing/2014/main" val="114674273"/>
                    </a:ext>
                  </a:extLst>
                </a:gridCol>
              </a:tblGrid>
              <a:tr h="485155">
                <a:tc>
                  <a:txBody>
                    <a:bodyPr/>
                    <a:lstStyle/>
                    <a:p>
                      <a:pPr algn="ctr"/>
                      <a:endParaRPr lang="fr-FR" sz="2000" dirty="0"/>
                    </a:p>
                  </a:txBody>
                  <a:tcPr anchor="ctr">
                    <a:solidFill>
                      <a:srgbClr val="DAA520"/>
                    </a:solidFill>
                  </a:tcPr>
                </a:tc>
                <a:tc>
                  <a:txBody>
                    <a:bodyPr/>
                    <a:lstStyle/>
                    <a:p>
                      <a:pPr algn="ctr"/>
                      <a:endParaRPr lang="fr-FR" sz="2000" dirty="0"/>
                    </a:p>
                  </a:txBody>
                  <a:tcPr anchor="ctr">
                    <a:solidFill>
                      <a:srgbClr val="DAA520"/>
                    </a:solidFill>
                  </a:tcPr>
                </a:tc>
                <a:tc>
                  <a:txBody>
                    <a:bodyPr/>
                    <a:lstStyle/>
                    <a:p>
                      <a:pPr algn="ctr"/>
                      <a:endParaRPr lang="fr-FR" sz="2000" dirty="0"/>
                    </a:p>
                  </a:txBody>
                  <a:tcPr anchor="ctr">
                    <a:solidFill>
                      <a:srgbClr val="DAA520"/>
                    </a:solidFill>
                  </a:tcPr>
                </a:tc>
                <a:extLst>
                  <a:ext uri="{0D108BD9-81ED-4DB2-BD59-A6C34878D82A}">
                    <a16:rowId xmlns:a16="http://schemas.microsoft.com/office/drawing/2014/main" val="3929541182"/>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Er tr</a:t>
                      </a:r>
                      <a:r>
                        <a:rPr lang="de-DE" sz="2000" b="1" dirty="0">
                          <a:solidFill>
                            <a:schemeClr val="accent5">
                              <a:lumMod val="50000"/>
                            </a:schemeClr>
                          </a:solidFill>
                          <a:latin typeface="+mn-lt"/>
                        </a:rPr>
                        <a:t>äu</a:t>
                      </a:r>
                      <a:r>
                        <a:rPr lang="de-DE" sz="2000" dirty="0">
                          <a:solidFill>
                            <a:schemeClr val="accent5">
                              <a:lumMod val="50000"/>
                            </a:schemeClr>
                          </a:solidFill>
                          <a:latin typeface="+mn-lt"/>
                        </a:rPr>
                        <a:t>mt von einstürzenden Geb</a:t>
                      </a:r>
                      <a:r>
                        <a:rPr lang="de-DE" sz="2000" b="1" dirty="0">
                          <a:solidFill>
                            <a:schemeClr val="accent5">
                              <a:lumMod val="50000"/>
                            </a:schemeClr>
                          </a:solidFill>
                          <a:latin typeface="+mn-lt"/>
                        </a:rPr>
                        <a:t>äu</a:t>
                      </a:r>
                      <a:r>
                        <a:rPr lang="de-DE" sz="2000" dirty="0">
                          <a:solidFill>
                            <a:schemeClr val="accent5">
                              <a:lumMod val="50000"/>
                            </a:schemeClr>
                          </a:solidFill>
                          <a:latin typeface="+mn-lt"/>
                        </a:rPr>
                        <a:t>den.</a:t>
                      </a:r>
                      <a:endParaRPr lang="en-US" sz="2000" dirty="0">
                        <a:solidFill>
                          <a:schemeClr val="accent5">
                            <a:lumMod val="50000"/>
                          </a:schemeClr>
                        </a:solidFill>
                        <a:latin typeface="+mn-lt"/>
                      </a:endParaRPr>
                    </a:p>
                  </a:txBody>
                  <a:tcPr anchor="ctr"/>
                </a:tc>
                <a:tc>
                  <a:txBody>
                    <a:bodyPr/>
                    <a:lstStyle/>
                    <a:p>
                      <a:pPr algn="l"/>
                      <a:r>
                        <a:rPr lang="fr-FR" sz="2000" dirty="0">
                          <a:solidFill>
                            <a:schemeClr val="accent5">
                              <a:lumMod val="50000"/>
                            </a:schemeClr>
                          </a:solidFill>
                        </a:rPr>
                        <a:t>He </a:t>
                      </a:r>
                      <a:r>
                        <a:rPr lang="fr-FR" sz="2000" dirty="0" err="1">
                          <a:solidFill>
                            <a:schemeClr val="accent5">
                              <a:lumMod val="50000"/>
                            </a:schemeClr>
                          </a:solidFill>
                        </a:rPr>
                        <a:t>dreams</a:t>
                      </a:r>
                      <a:r>
                        <a:rPr lang="fr-FR" sz="2000" dirty="0">
                          <a:solidFill>
                            <a:schemeClr val="accent5">
                              <a:lumMod val="50000"/>
                            </a:schemeClr>
                          </a:solidFill>
                        </a:rPr>
                        <a:t> of </a:t>
                      </a:r>
                      <a:r>
                        <a:rPr lang="fr-FR" sz="2000" dirty="0" err="1">
                          <a:solidFill>
                            <a:schemeClr val="accent5">
                              <a:lumMod val="50000"/>
                            </a:schemeClr>
                          </a:solidFill>
                        </a:rPr>
                        <a:t>falling</a:t>
                      </a:r>
                      <a:r>
                        <a:rPr lang="fr-FR" sz="2000" dirty="0">
                          <a:solidFill>
                            <a:schemeClr val="accent5">
                              <a:lumMod val="50000"/>
                            </a:schemeClr>
                          </a:solidFill>
                        </a:rPr>
                        <a:t> buildings.</a:t>
                      </a:r>
                    </a:p>
                  </a:txBody>
                  <a:tcPr anchor="ctr"/>
                </a:tc>
                <a:extLst>
                  <a:ext uri="{0D108BD9-81ED-4DB2-BD59-A6C34878D82A}">
                    <a16:rowId xmlns:a16="http://schemas.microsoft.com/office/drawing/2014/main" val="3234180216"/>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Der Verk</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fer ist über die h</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figen Diebstähle entt</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scht.</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salesman</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disappointed</a:t>
                      </a:r>
                      <a:r>
                        <a:rPr lang="fr-FR" sz="2000" dirty="0">
                          <a:solidFill>
                            <a:schemeClr val="accent5">
                              <a:lumMod val="50000"/>
                            </a:schemeClr>
                          </a:solidFill>
                        </a:rPr>
                        <a:t> by the </a:t>
                      </a:r>
                      <a:r>
                        <a:rPr lang="fr-FR" sz="2000" dirty="0" err="1">
                          <a:solidFill>
                            <a:schemeClr val="accent5">
                              <a:lumMod val="50000"/>
                            </a:schemeClr>
                          </a:solidFill>
                        </a:rPr>
                        <a:t>frequent</a:t>
                      </a:r>
                      <a:r>
                        <a:rPr lang="fr-FR" sz="2000" dirty="0">
                          <a:solidFill>
                            <a:schemeClr val="accent5">
                              <a:lumMod val="50000"/>
                            </a:schemeClr>
                          </a:solidFill>
                        </a:rPr>
                        <a:t> </a:t>
                      </a:r>
                      <a:r>
                        <a:rPr lang="fr-FR" sz="2000" dirty="0" err="1">
                          <a:solidFill>
                            <a:schemeClr val="accent5">
                              <a:lumMod val="50000"/>
                            </a:schemeClr>
                          </a:solidFill>
                        </a:rPr>
                        <a:t>thefts</a:t>
                      </a:r>
                      <a:r>
                        <a:rPr lang="fr-FR" sz="2000" dirty="0">
                          <a:solidFill>
                            <a:schemeClr val="accent5">
                              <a:lumMod val="50000"/>
                            </a:schemeClr>
                          </a:solidFill>
                        </a:rPr>
                        <a:t>.</a:t>
                      </a:r>
                    </a:p>
                  </a:txBody>
                  <a:tcPr anchor="ctr"/>
                </a:tc>
                <a:extLst>
                  <a:ext uri="{0D108BD9-81ED-4DB2-BD59-A6C34878D82A}">
                    <a16:rowId xmlns:a16="http://schemas.microsoft.com/office/drawing/2014/main" val="297202973"/>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er </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eu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ropäische Z</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eu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ge t</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äu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scht den Richter und kommt ins Gefängnis.</a:t>
                      </a:r>
                      <a:endParaRPr kumimoji="0" lang="en-US" sz="18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European</a:t>
                      </a:r>
                      <a:r>
                        <a:rPr lang="fr-FR" sz="2000" dirty="0">
                          <a:solidFill>
                            <a:schemeClr val="accent5">
                              <a:lumMod val="50000"/>
                            </a:schemeClr>
                          </a:solidFill>
                        </a:rPr>
                        <a:t> </a:t>
                      </a:r>
                      <a:r>
                        <a:rPr lang="fr-FR" sz="2000" dirty="0" err="1">
                          <a:solidFill>
                            <a:schemeClr val="accent5">
                              <a:lumMod val="50000"/>
                            </a:schemeClr>
                          </a:solidFill>
                        </a:rPr>
                        <a:t>witness</a:t>
                      </a:r>
                      <a:r>
                        <a:rPr lang="fr-FR" sz="2000" dirty="0">
                          <a:solidFill>
                            <a:schemeClr val="accent5">
                              <a:lumMod val="50000"/>
                            </a:schemeClr>
                          </a:solidFill>
                        </a:rPr>
                        <a:t> </a:t>
                      </a:r>
                      <a:r>
                        <a:rPr lang="fr-FR" sz="2000" dirty="0" err="1">
                          <a:solidFill>
                            <a:schemeClr val="accent5">
                              <a:lumMod val="50000"/>
                            </a:schemeClr>
                          </a:solidFill>
                        </a:rPr>
                        <a:t>deceives</a:t>
                      </a:r>
                      <a:r>
                        <a:rPr lang="fr-FR" sz="2000" dirty="0">
                          <a:solidFill>
                            <a:schemeClr val="accent5">
                              <a:lumMod val="50000"/>
                            </a:schemeClr>
                          </a:solidFill>
                        </a:rPr>
                        <a:t> the </a:t>
                      </a:r>
                      <a:r>
                        <a:rPr lang="fr-FR" sz="2000" dirty="0" err="1">
                          <a:solidFill>
                            <a:schemeClr val="accent5">
                              <a:lumMod val="50000"/>
                            </a:schemeClr>
                          </a:solidFill>
                        </a:rPr>
                        <a:t>judge</a:t>
                      </a:r>
                      <a:r>
                        <a:rPr lang="fr-FR" sz="2000" dirty="0">
                          <a:solidFill>
                            <a:schemeClr val="accent5">
                              <a:lumMod val="50000"/>
                            </a:schemeClr>
                          </a:solidFill>
                        </a:rPr>
                        <a:t> and </a:t>
                      </a:r>
                      <a:r>
                        <a:rPr lang="fr-FR" sz="2000" dirty="0" err="1">
                          <a:solidFill>
                            <a:schemeClr val="accent5">
                              <a:lumMod val="50000"/>
                            </a:schemeClr>
                          </a:solidFill>
                        </a:rPr>
                        <a:t>goes</a:t>
                      </a:r>
                      <a:r>
                        <a:rPr lang="fr-FR" sz="2000" dirty="0">
                          <a:solidFill>
                            <a:schemeClr val="accent5">
                              <a:lumMod val="50000"/>
                            </a:schemeClr>
                          </a:solidFill>
                        </a:rPr>
                        <a:t> to prison.</a:t>
                      </a:r>
                    </a:p>
                  </a:txBody>
                  <a:tcPr anchor="ctr"/>
                </a:tc>
                <a:extLst>
                  <a:ext uri="{0D108BD9-81ED-4DB2-BD59-A6C34878D82A}">
                    <a16:rowId xmlns:a16="http://schemas.microsoft.com/office/drawing/2014/main" val="662568670"/>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Das Fr</a:t>
                      </a:r>
                      <a:r>
                        <a:rPr lang="de-DE" sz="2000" b="1" dirty="0">
                          <a:solidFill>
                            <a:schemeClr val="accent5">
                              <a:lumMod val="50000"/>
                            </a:schemeClr>
                          </a:solidFill>
                          <a:latin typeface="+mn-lt"/>
                        </a:rPr>
                        <a:t>äu</a:t>
                      </a:r>
                      <a:r>
                        <a:rPr lang="de-DE" sz="2000" dirty="0">
                          <a:solidFill>
                            <a:schemeClr val="accent5">
                              <a:lumMod val="50000"/>
                            </a:schemeClr>
                          </a:solidFill>
                          <a:latin typeface="+mn-lt"/>
                        </a:rPr>
                        <a:t>lein s</a:t>
                      </a:r>
                      <a:r>
                        <a:rPr lang="de-DE" sz="2000" b="1" dirty="0">
                          <a:solidFill>
                            <a:schemeClr val="accent5">
                              <a:lumMod val="50000"/>
                            </a:schemeClr>
                          </a:solidFill>
                          <a:latin typeface="+mn-lt"/>
                        </a:rPr>
                        <a:t>eu</a:t>
                      </a:r>
                      <a:r>
                        <a:rPr lang="de-DE" sz="2000" dirty="0">
                          <a:solidFill>
                            <a:schemeClr val="accent5">
                              <a:lumMod val="50000"/>
                            </a:schemeClr>
                          </a:solidFill>
                          <a:latin typeface="+mn-lt"/>
                        </a:rPr>
                        <a:t>fzt, denn das ganze Z</a:t>
                      </a:r>
                      <a:r>
                        <a:rPr lang="de-DE" sz="2000" b="1" dirty="0">
                          <a:solidFill>
                            <a:schemeClr val="accent5">
                              <a:lumMod val="50000"/>
                            </a:schemeClr>
                          </a:solidFill>
                          <a:latin typeface="+mn-lt"/>
                        </a:rPr>
                        <a:t>eu</a:t>
                      </a:r>
                      <a:r>
                        <a:rPr lang="de-DE" sz="2000" dirty="0">
                          <a:solidFill>
                            <a:schemeClr val="accent5">
                              <a:lumMod val="50000"/>
                            </a:schemeClr>
                          </a:solidFill>
                          <a:latin typeface="+mn-lt"/>
                        </a:rPr>
                        <a:t>g ist weg.</a:t>
                      </a:r>
                      <a:endParaRPr lang="en-US" sz="2000" dirty="0">
                        <a:solidFill>
                          <a:schemeClr val="accent5">
                            <a:lumMod val="50000"/>
                          </a:schemeClr>
                        </a:solidFill>
                        <a:latin typeface="+mn-lt"/>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young</a:t>
                      </a:r>
                      <a:r>
                        <a:rPr lang="fr-FR" sz="2000" dirty="0">
                          <a:solidFill>
                            <a:schemeClr val="accent5">
                              <a:lumMod val="50000"/>
                            </a:schemeClr>
                          </a:solidFill>
                        </a:rPr>
                        <a:t> lady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sighing</a:t>
                      </a:r>
                      <a:r>
                        <a:rPr lang="fr-FR" sz="2000" dirty="0">
                          <a:solidFill>
                            <a:schemeClr val="accent5">
                              <a:lumMod val="50000"/>
                            </a:schemeClr>
                          </a:solidFill>
                        </a:rPr>
                        <a:t> </a:t>
                      </a:r>
                      <a:r>
                        <a:rPr lang="fr-FR" sz="2000" dirty="0" err="1">
                          <a:solidFill>
                            <a:schemeClr val="accent5">
                              <a:lumMod val="50000"/>
                            </a:schemeClr>
                          </a:solidFill>
                        </a:rPr>
                        <a:t>because</a:t>
                      </a:r>
                      <a:r>
                        <a:rPr lang="fr-FR" sz="2000" dirty="0">
                          <a:solidFill>
                            <a:schemeClr val="accent5">
                              <a:lumMod val="50000"/>
                            </a:schemeClr>
                          </a:solidFill>
                        </a:rPr>
                        <a:t> all the </a:t>
                      </a:r>
                      <a:r>
                        <a:rPr lang="fr-FR" sz="2000" dirty="0" err="1">
                          <a:solidFill>
                            <a:schemeClr val="accent5">
                              <a:lumMod val="50000"/>
                            </a:schemeClr>
                          </a:solidFill>
                        </a:rPr>
                        <a:t>stuff</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gone.</a:t>
                      </a:r>
                    </a:p>
                  </a:txBody>
                  <a:tcPr anchor="ctr"/>
                </a:tc>
                <a:extLst>
                  <a:ext uri="{0D108BD9-81ED-4DB2-BD59-A6C34878D82A}">
                    <a16:rowId xmlns:a16="http://schemas.microsoft.com/office/drawing/2014/main" val="269474196"/>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H</a:t>
                      </a:r>
                      <a:r>
                        <a:rPr lang="de-DE" sz="2000" b="1" dirty="0">
                          <a:solidFill>
                            <a:schemeClr val="accent5">
                              <a:lumMod val="50000"/>
                            </a:schemeClr>
                          </a:solidFill>
                          <a:latin typeface="+mn-lt"/>
                        </a:rPr>
                        <a:t>eu</a:t>
                      </a:r>
                      <a:r>
                        <a:rPr lang="de-DE" sz="2000" dirty="0">
                          <a:solidFill>
                            <a:schemeClr val="accent5">
                              <a:lumMod val="50000"/>
                            </a:schemeClr>
                          </a:solidFill>
                          <a:latin typeface="+mn-lt"/>
                        </a:rPr>
                        <a:t>tzutage werden viele L</a:t>
                      </a:r>
                      <a:r>
                        <a:rPr lang="de-DE" sz="2000" b="1" dirty="0">
                          <a:solidFill>
                            <a:schemeClr val="accent5">
                              <a:lumMod val="50000"/>
                            </a:schemeClr>
                          </a:solidFill>
                          <a:latin typeface="+mn-lt"/>
                        </a:rPr>
                        <a:t>eu</a:t>
                      </a:r>
                      <a:r>
                        <a:rPr lang="de-DE" sz="2000" dirty="0">
                          <a:solidFill>
                            <a:schemeClr val="accent5">
                              <a:lumMod val="50000"/>
                            </a:schemeClr>
                          </a:solidFill>
                          <a:latin typeface="+mn-lt"/>
                        </a:rPr>
                        <a:t>te n</a:t>
                      </a:r>
                      <a:r>
                        <a:rPr lang="de-DE" sz="2000" b="1" dirty="0">
                          <a:solidFill>
                            <a:schemeClr val="accent5">
                              <a:lumMod val="50000"/>
                            </a:schemeClr>
                          </a:solidFill>
                          <a:latin typeface="+mn-lt"/>
                        </a:rPr>
                        <a:t>eu</a:t>
                      </a:r>
                      <a:r>
                        <a:rPr lang="de-DE" sz="2000" dirty="0">
                          <a:solidFill>
                            <a:schemeClr val="accent5">
                              <a:lumMod val="50000"/>
                            </a:schemeClr>
                          </a:solidFill>
                          <a:latin typeface="+mn-lt"/>
                        </a:rPr>
                        <a:t>nzig Jahre alt.</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err="1">
                          <a:solidFill>
                            <a:schemeClr val="accent5">
                              <a:lumMod val="50000"/>
                            </a:schemeClr>
                          </a:solidFill>
                        </a:rPr>
                        <a:t>Nowadays</a:t>
                      </a:r>
                      <a:r>
                        <a:rPr lang="fr-FR" sz="2000" dirty="0">
                          <a:solidFill>
                            <a:schemeClr val="accent5">
                              <a:lumMod val="50000"/>
                            </a:schemeClr>
                          </a:solidFill>
                        </a:rPr>
                        <a:t> a lot of people live to </a:t>
                      </a:r>
                      <a:r>
                        <a:rPr lang="fr-FR" sz="2000" dirty="0" err="1">
                          <a:solidFill>
                            <a:schemeClr val="accent5">
                              <a:lumMod val="50000"/>
                            </a:schemeClr>
                          </a:solidFill>
                        </a:rPr>
                        <a:t>be</a:t>
                      </a:r>
                      <a:r>
                        <a:rPr lang="fr-FR" sz="2000" dirty="0">
                          <a:solidFill>
                            <a:schemeClr val="accent5">
                              <a:lumMod val="50000"/>
                            </a:schemeClr>
                          </a:solidFill>
                        </a:rPr>
                        <a:t> </a:t>
                      </a:r>
                      <a:r>
                        <a:rPr lang="fr-FR" sz="2000" dirty="0" err="1">
                          <a:solidFill>
                            <a:schemeClr val="accent5">
                              <a:lumMod val="50000"/>
                            </a:schemeClr>
                          </a:solidFill>
                        </a:rPr>
                        <a:t>ninety</a:t>
                      </a:r>
                      <a:r>
                        <a:rPr lang="fr-FR" sz="2000" dirty="0">
                          <a:solidFill>
                            <a:schemeClr val="accent5">
                              <a:lumMod val="50000"/>
                            </a:schemeClr>
                          </a:solidFill>
                        </a:rPr>
                        <a:t>.</a:t>
                      </a:r>
                    </a:p>
                  </a:txBody>
                  <a:tcPr anchor="ctr"/>
                </a:tc>
                <a:extLst>
                  <a:ext uri="{0D108BD9-81ED-4DB2-BD59-A6C34878D82A}">
                    <a16:rowId xmlns:a16="http://schemas.microsoft.com/office/drawing/2014/main" val="4071451808"/>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Ein n</a:t>
                      </a:r>
                      <a:r>
                        <a:rPr lang="de-DE" sz="2000" b="1" dirty="0">
                          <a:solidFill>
                            <a:schemeClr val="accent5">
                              <a:lumMod val="50000"/>
                            </a:schemeClr>
                          </a:solidFill>
                          <a:latin typeface="+mn-lt"/>
                        </a:rPr>
                        <a:t>eu</a:t>
                      </a:r>
                      <a:r>
                        <a:rPr lang="de-DE" sz="2000" dirty="0">
                          <a:solidFill>
                            <a:schemeClr val="accent5">
                              <a:lumMod val="50000"/>
                            </a:schemeClr>
                          </a:solidFill>
                          <a:latin typeface="+mn-lt"/>
                        </a:rPr>
                        <a:t>es Geb</a:t>
                      </a:r>
                      <a:r>
                        <a:rPr lang="de-DE" sz="2000" b="1" dirty="0">
                          <a:solidFill>
                            <a:schemeClr val="accent5">
                              <a:lumMod val="50000"/>
                            </a:schemeClr>
                          </a:solidFill>
                          <a:latin typeface="+mn-lt"/>
                        </a:rPr>
                        <a:t>äu</a:t>
                      </a:r>
                      <a:r>
                        <a:rPr lang="de-DE" sz="2000" dirty="0">
                          <a:solidFill>
                            <a:schemeClr val="accent5">
                              <a:lumMod val="50000"/>
                            </a:schemeClr>
                          </a:solidFill>
                          <a:latin typeface="+mn-lt"/>
                        </a:rPr>
                        <a:t>de ist vor kurzer Zeit erschienen.</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A new building has </a:t>
                      </a:r>
                      <a:r>
                        <a:rPr lang="fr-FR" sz="2000" dirty="0" err="1">
                          <a:solidFill>
                            <a:schemeClr val="accent5">
                              <a:lumMod val="50000"/>
                            </a:schemeClr>
                          </a:solidFill>
                        </a:rPr>
                        <a:t>recently</a:t>
                      </a:r>
                      <a:r>
                        <a:rPr lang="fr-FR" sz="2000" dirty="0">
                          <a:solidFill>
                            <a:schemeClr val="accent5">
                              <a:lumMod val="50000"/>
                            </a:schemeClr>
                          </a:solidFill>
                        </a:rPr>
                        <a:t> </a:t>
                      </a:r>
                      <a:r>
                        <a:rPr lang="fr-FR" sz="2000" dirty="0" err="1">
                          <a:solidFill>
                            <a:schemeClr val="accent5">
                              <a:lumMod val="50000"/>
                            </a:schemeClr>
                          </a:solidFill>
                        </a:rPr>
                        <a:t>appeared</a:t>
                      </a:r>
                      <a:r>
                        <a:rPr lang="fr-FR" sz="2000" dirty="0">
                          <a:solidFill>
                            <a:schemeClr val="accent5">
                              <a:lumMod val="50000"/>
                            </a:schemeClr>
                          </a:solidFill>
                        </a:rPr>
                        <a:t>.</a:t>
                      </a:r>
                    </a:p>
                  </a:txBody>
                  <a:tcPr anchor="ctr"/>
                </a:tc>
                <a:extLst>
                  <a:ext uri="{0D108BD9-81ED-4DB2-BD59-A6C34878D82A}">
                    <a16:rowId xmlns:a16="http://schemas.microsoft.com/office/drawing/2014/main" val="3969200664"/>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193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hlinkClick r:id="" action="ppaction://noaction">
              <a:snd r:embed="rId4" name="8-3-1-5 Slide 32 1.wav"/>
            </a:hlinkClick>
            <a:extLst>
              <a:ext uri="{FF2B5EF4-FFF2-40B4-BE49-F238E27FC236}">
                <a16:creationId xmlns:a16="http://schemas.microsoft.com/office/drawing/2014/main" id="{FD0AB200-BBA2-4368-810D-639424ACF16F}"/>
              </a:ext>
            </a:extLst>
          </p:cNvPr>
          <p:cNvSpPr/>
          <p:nvPr/>
        </p:nvSpPr>
        <p:spPr>
          <a:xfrm>
            <a:off x="485775" y="1737359"/>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5" name="8-3-1-5 Slide 32 2.wav"/>
            </a:hlinkClick>
            <a:extLst>
              <a:ext uri="{FF2B5EF4-FFF2-40B4-BE49-F238E27FC236}">
                <a16:creationId xmlns:a16="http://schemas.microsoft.com/office/drawing/2014/main" id="{DA395E2C-A93A-4E7F-B4C9-643F1033E69B}"/>
              </a:ext>
            </a:extLst>
          </p:cNvPr>
          <p:cNvSpPr/>
          <p:nvPr/>
        </p:nvSpPr>
        <p:spPr>
          <a:xfrm>
            <a:off x="485775" y="2463800"/>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Rectangle 10">
            <a:hlinkClick r:id="" action="ppaction://noaction">
              <a:snd r:embed="rId6" name="8-3-1-5 Slide 32 3.wav"/>
            </a:hlinkClick>
            <a:extLst>
              <a:ext uri="{FF2B5EF4-FFF2-40B4-BE49-F238E27FC236}">
                <a16:creationId xmlns:a16="http://schemas.microsoft.com/office/drawing/2014/main" id="{011C26FB-60F0-4103-9249-BDE3087B1AF5}"/>
              </a:ext>
            </a:extLst>
          </p:cNvPr>
          <p:cNvSpPr/>
          <p:nvPr/>
        </p:nvSpPr>
        <p:spPr>
          <a:xfrm>
            <a:off x="485775" y="3190241"/>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7" name="8-3-1-5 Slide 32 4.wav"/>
            </a:hlinkClick>
            <a:extLst>
              <a:ext uri="{FF2B5EF4-FFF2-40B4-BE49-F238E27FC236}">
                <a16:creationId xmlns:a16="http://schemas.microsoft.com/office/drawing/2014/main" id="{F3E22B9D-9BB8-4C38-9ECC-5840EFED3CCA}"/>
              </a:ext>
            </a:extLst>
          </p:cNvPr>
          <p:cNvSpPr/>
          <p:nvPr/>
        </p:nvSpPr>
        <p:spPr>
          <a:xfrm>
            <a:off x="485775" y="3886065"/>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Rectangle 12">
            <a:hlinkClick r:id="" action="ppaction://noaction">
              <a:snd r:embed="rId8" name="8-3-1-5 Slide 32 5.wav"/>
            </a:hlinkClick>
            <a:extLst>
              <a:ext uri="{FF2B5EF4-FFF2-40B4-BE49-F238E27FC236}">
                <a16:creationId xmlns:a16="http://schemas.microsoft.com/office/drawing/2014/main" id="{758381C7-C665-478C-B931-840B1B25469E}"/>
              </a:ext>
            </a:extLst>
          </p:cNvPr>
          <p:cNvSpPr/>
          <p:nvPr/>
        </p:nvSpPr>
        <p:spPr>
          <a:xfrm>
            <a:off x="485775" y="4612788"/>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Rectangle 13">
            <a:hlinkClick r:id="" action="ppaction://noaction">
              <a:snd r:embed="rId9" name="8-3-1-5 Slide 32 6.wav"/>
            </a:hlinkClick>
            <a:extLst>
              <a:ext uri="{FF2B5EF4-FFF2-40B4-BE49-F238E27FC236}">
                <a16:creationId xmlns:a16="http://schemas.microsoft.com/office/drawing/2014/main" id="{05165EE5-A09F-4C39-B141-37295E12C702}"/>
              </a:ext>
            </a:extLst>
          </p:cNvPr>
          <p:cNvSpPr/>
          <p:nvPr/>
        </p:nvSpPr>
        <p:spPr>
          <a:xfrm>
            <a:off x="485775" y="5339511"/>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7" name="Rectangle 6">
            <a:extLst>
              <a:ext uri="{FF2B5EF4-FFF2-40B4-BE49-F238E27FC236}">
                <a16:creationId xmlns:a16="http://schemas.microsoft.com/office/drawing/2014/main" id="{66D220A8-190D-4D33-BAFD-DA0014BEDA50}"/>
              </a:ext>
            </a:extLst>
          </p:cNvPr>
          <p:cNvSpPr/>
          <p:nvPr/>
        </p:nvSpPr>
        <p:spPr>
          <a:xfrm>
            <a:off x="1176467" y="1707984"/>
            <a:ext cx="5057775" cy="48119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1BB83F9-61F4-42A1-88F3-2A19409C9815}"/>
              </a:ext>
            </a:extLst>
          </p:cNvPr>
          <p:cNvSpPr/>
          <p:nvPr/>
        </p:nvSpPr>
        <p:spPr>
          <a:xfrm>
            <a:off x="6367463" y="1793342"/>
            <a:ext cx="4648200" cy="48119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8E6E1B22-1D0F-44CF-BAD3-073D326966B1}"/>
              </a:ext>
            </a:extLst>
          </p:cNvPr>
          <p:cNvSpPr/>
          <p:nvPr/>
        </p:nvSpPr>
        <p:spPr>
          <a:xfrm>
            <a:off x="1209674" y="2391378"/>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603134D2-553F-4225-B9F9-CF693E4FEBC9}"/>
              </a:ext>
            </a:extLst>
          </p:cNvPr>
          <p:cNvSpPr/>
          <p:nvPr/>
        </p:nvSpPr>
        <p:spPr>
          <a:xfrm>
            <a:off x="6367463" y="2391378"/>
            <a:ext cx="4648200"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4C062CE-8681-4C96-9A1E-25411DCAD091}"/>
              </a:ext>
            </a:extLst>
          </p:cNvPr>
          <p:cNvSpPr/>
          <p:nvPr/>
        </p:nvSpPr>
        <p:spPr>
          <a:xfrm>
            <a:off x="1104900" y="3099120"/>
            <a:ext cx="5057775"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A08481E2-BF29-45A1-A5F2-3A98F39A9754}"/>
              </a:ext>
            </a:extLst>
          </p:cNvPr>
          <p:cNvSpPr/>
          <p:nvPr/>
        </p:nvSpPr>
        <p:spPr>
          <a:xfrm>
            <a:off x="6367463" y="3109125"/>
            <a:ext cx="4648200"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0E54562F-C02A-449E-83E0-79736A9C157F}"/>
              </a:ext>
            </a:extLst>
          </p:cNvPr>
          <p:cNvSpPr/>
          <p:nvPr/>
        </p:nvSpPr>
        <p:spPr>
          <a:xfrm>
            <a:off x="1147762" y="3806861"/>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2F869DB-9D74-461D-8886-C62B75432E31}"/>
              </a:ext>
            </a:extLst>
          </p:cNvPr>
          <p:cNvSpPr/>
          <p:nvPr/>
        </p:nvSpPr>
        <p:spPr>
          <a:xfrm>
            <a:off x="6400801" y="383591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9043E6C7-57F3-4D7B-8387-946C0AD20895}"/>
              </a:ext>
            </a:extLst>
          </p:cNvPr>
          <p:cNvSpPr/>
          <p:nvPr/>
        </p:nvSpPr>
        <p:spPr>
          <a:xfrm>
            <a:off x="1147763" y="4546379"/>
            <a:ext cx="5057775"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818DB051-F1B8-4C55-8667-64FF86352AE5}"/>
              </a:ext>
            </a:extLst>
          </p:cNvPr>
          <p:cNvSpPr/>
          <p:nvPr/>
        </p:nvSpPr>
        <p:spPr>
          <a:xfrm>
            <a:off x="6391277" y="4524608"/>
            <a:ext cx="4648200"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6E0BEFDD-FC01-4106-AEE8-3A78523809A5}"/>
              </a:ext>
            </a:extLst>
          </p:cNvPr>
          <p:cNvSpPr/>
          <p:nvPr/>
        </p:nvSpPr>
        <p:spPr>
          <a:xfrm>
            <a:off x="1004887" y="524687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EC29EBB-82F7-4243-BEFA-341D350BCB14}"/>
              </a:ext>
            </a:extLst>
          </p:cNvPr>
          <p:cNvSpPr/>
          <p:nvPr/>
        </p:nvSpPr>
        <p:spPr>
          <a:xfrm>
            <a:off x="6367463" y="524687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7976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4 Slides 2-7</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303" y="420679"/>
            <a:ext cx="10515600" cy="1325563"/>
          </a:xfrm>
        </p:spPr>
        <p:txBody>
          <a:bodyPr>
            <a:normAutofit fontScale="90000"/>
          </a:bodyPr>
          <a:lstStyle/>
          <a:p>
            <a:r>
              <a:rPr lang="en-GB" sz="22200" b="1" dirty="0" err="1">
                <a:solidFill>
                  <a:srgbClr val="FFCC00"/>
                </a:solidFill>
              </a:rPr>
              <a:t>eu</a:t>
            </a:r>
            <a:r>
              <a:rPr lang="en-GB" sz="9600" b="1" dirty="0"/>
              <a:t/>
            </a:r>
            <a:br>
              <a:rPr lang="en-GB" sz="9600" b="1" dirty="0"/>
            </a:br>
            <a:endParaRPr lang="en-GB" dirty="0"/>
          </a:p>
        </p:txBody>
      </p:sp>
      <p:pic>
        <p:nvPicPr>
          <p:cNvPr id="4" name="Picture 3" descr="outline of Germany, filled with the colours of the German fla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6762" y="273429"/>
            <a:ext cx="4178476" cy="4178476"/>
          </a:xfrm>
          <a:prstGeom prst="rect">
            <a:avLst/>
          </a:prstGeom>
        </p:spPr>
      </p:pic>
      <p:sp>
        <p:nvSpPr>
          <p:cNvPr id="2" name="Rectangle 1"/>
          <p:cNvSpPr/>
          <p:nvPr/>
        </p:nvSpPr>
        <p:spPr>
          <a:xfrm>
            <a:off x="1261183" y="4287533"/>
            <a:ext cx="966963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eu</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tschland</a:t>
            </a:r>
          </a:p>
        </p:txBody>
      </p:sp>
    </p:spTree>
    <p:extLst>
      <p:ext uri="{BB962C8B-B14F-4D97-AF65-F5344CB8AC3E}">
        <p14:creationId xmlns:p14="http://schemas.microsoft.com/office/powerpoint/2010/main" val="305293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eutschla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303" y="420679"/>
            <a:ext cx="10515600" cy="1325563"/>
          </a:xfrm>
        </p:spPr>
        <p:txBody>
          <a:bodyPr>
            <a:normAutofit fontScale="90000"/>
          </a:bodyPr>
          <a:lstStyle/>
          <a:p>
            <a:r>
              <a:rPr lang="en-GB" sz="22200" b="1" dirty="0" err="1">
                <a:solidFill>
                  <a:srgbClr val="FFCC00"/>
                </a:solidFill>
              </a:rPr>
              <a:t>eu</a:t>
            </a:r>
            <a:r>
              <a:rPr lang="en-GB" sz="9600" b="1" dirty="0"/>
              <a:t/>
            </a:r>
            <a:br>
              <a:rPr lang="en-GB" sz="9600" b="1" dirty="0"/>
            </a:br>
            <a:endParaRPr lang="en-GB" dirty="0"/>
          </a:p>
        </p:txBody>
      </p:sp>
      <p:sp>
        <p:nvSpPr>
          <p:cNvPr id="2" name="Rectangle 1"/>
          <p:cNvSpPr/>
          <p:nvPr/>
        </p:nvSpPr>
        <p:spPr>
          <a:xfrm>
            <a:off x="1261183" y="4287533"/>
            <a:ext cx="966963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eu</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tschland</a:t>
            </a:r>
          </a:p>
        </p:txBody>
      </p:sp>
    </p:spTree>
    <p:extLst>
      <p:ext uri="{BB962C8B-B14F-4D97-AF65-F5344CB8AC3E}">
        <p14:creationId xmlns:p14="http://schemas.microsoft.com/office/powerpoint/2010/main" val="343826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303" y="420679"/>
            <a:ext cx="10515600" cy="1325563"/>
          </a:xfrm>
        </p:spPr>
        <p:txBody>
          <a:bodyPr>
            <a:normAutofit fontScale="90000"/>
          </a:bodyPr>
          <a:lstStyle/>
          <a:p>
            <a:r>
              <a:rPr lang="en-GB" sz="22200" b="1" dirty="0" err="1">
                <a:solidFill>
                  <a:srgbClr val="FFCC00"/>
                </a:solidFill>
              </a:rPr>
              <a:t>eu</a:t>
            </a:r>
            <a:r>
              <a:rPr lang="en-GB" sz="9600" b="1" dirty="0"/>
              <a:t/>
            </a:r>
            <a:br>
              <a:rPr lang="en-GB" sz="9600" b="1" dirty="0"/>
            </a:br>
            <a:endParaRPr lang="en-GB" dirty="0"/>
          </a:p>
        </p:txBody>
      </p:sp>
      <p:pic>
        <p:nvPicPr>
          <p:cNvPr id="4" name="Picture 3" descr="outline of Germany, filled with the colours of the German fla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6762" y="273429"/>
            <a:ext cx="4178476" cy="4178476"/>
          </a:xfrm>
          <a:prstGeom prst="rect">
            <a:avLst/>
          </a:prstGeom>
        </p:spPr>
      </p:pic>
      <p:sp>
        <p:nvSpPr>
          <p:cNvPr id="2" name="Rectangle 1"/>
          <p:cNvSpPr/>
          <p:nvPr/>
        </p:nvSpPr>
        <p:spPr>
          <a:xfrm>
            <a:off x="1261183" y="4287533"/>
            <a:ext cx="966963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eu</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tschland</a:t>
            </a:r>
          </a:p>
        </p:txBody>
      </p:sp>
    </p:spTree>
    <p:extLst>
      <p:ext uri="{BB962C8B-B14F-4D97-AF65-F5344CB8AC3E}">
        <p14:creationId xmlns:p14="http://schemas.microsoft.com/office/powerpoint/2010/main" val="387304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C38EBA-EFF3-C543-8078-C10682367D52}"/>
              </a:ext>
            </a:extLst>
          </p:cNvPr>
          <p:cNvSpPr>
            <a:spLocks noGrp="1"/>
          </p:cNvSpPr>
          <p:nvPr>
            <p:ph type="title"/>
          </p:nvPr>
        </p:nvSpPr>
        <p:spPr>
          <a:xfrm>
            <a:off x="4793775" y="-56184"/>
            <a:ext cx="2610853" cy="1524211"/>
          </a:xfrm>
        </p:spPr>
        <p:txBody>
          <a:bodyPr>
            <a:noAutofit/>
          </a:bodyPr>
          <a:lstStyle/>
          <a:p>
            <a:pPr algn="ctr"/>
            <a:r>
              <a:rPr lang="en-GB" sz="12000" b="1" dirty="0" err="1">
                <a:solidFill>
                  <a:srgbClr val="002060"/>
                </a:solidFill>
                <a:cs typeface="Calibri" panose="020F0502020204030204" pitchFamily="34" charset="0"/>
              </a:rPr>
              <a:t>eu</a:t>
            </a:r>
            <a:endParaRPr lang="en-US" sz="12000" dirty="0"/>
          </a:p>
        </p:txBody>
      </p:sp>
      <p:sp>
        <p:nvSpPr>
          <p:cNvPr id="4" name="Rounded Rectangle 3"/>
          <p:cNvSpPr/>
          <p:nvPr/>
        </p:nvSpPr>
        <p:spPr>
          <a:xfrm>
            <a:off x="3783038" y="1637731"/>
            <a:ext cx="4699736" cy="284026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5400" dirty="0">
                <a:solidFill>
                  <a:srgbClr val="002060"/>
                </a:solidFill>
                <a:latin typeface="Century Gothic" panose="020B0502020202020204" pitchFamily="34" charset="0"/>
              </a:rPr>
              <a:t>D</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tschland</a:t>
            </a:r>
          </a:p>
        </p:txBody>
      </p:sp>
      <p:sp>
        <p:nvSpPr>
          <p:cNvPr id="5" name="Rectangle 4"/>
          <p:cNvSpPr/>
          <p:nvPr/>
        </p:nvSpPr>
        <p:spPr>
          <a:xfrm>
            <a:off x="601025" y="3302952"/>
            <a:ext cx="2496197"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Fr</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nd</a:t>
            </a:r>
            <a:endParaRPr lang="en-GB" sz="5400" dirty="0">
              <a:solidFill>
                <a:srgbClr val="FFCC00"/>
              </a:solidFill>
              <a:latin typeface="Century Gothic" panose="020B0502020202020204" pitchFamily="34" charset="0"/>
            </a:endParaRPr>
          </a:p>
        </p:txBody>
      </p:sp>
      <p:sp>
        <p:nvSpPr>
          <p:cNvPr id="6" name="Rectangle 5"/>
          <p:cNvSpPr/>
          <p:nvPr/>
        </p:nvSpPr>
        <p:spPr>
          <a:xfrm>
            <a:off x="8606659" y="33029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dirty="0">
              <a:solidFill>
                <a:srgbClr val="002060"/>
              </a:solidFill>
              <a:latin typeface="Century Gothic" panose="020B0502020202020204" pitchFamily="34" charset="0"/>
            </a:endParaRPr>
          </a:p>
        </p:txBody>
      </p:sp>
      <p:sp>
        <p:nvSpPr>
          <p:cNvPr id="7" name="Rectangle 6"/>
          <p:cNvSpPr/>
          <p:nvPr/>
        </p:nvSpPr>
        <p:spPr>
          <a:xfrm>
            <a:off x="9083286" y="466631"/>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i="1" dirty="0">
              <a:solidFill>
                <a:srgbClr val="002060"/>
              </a:solidFill>
              <a:latin typeface="Century Gothic" panose="020B0502020202020204" pitchFamily="34" charset="0"/>
            </a:endParaRPr>
          </a:p>
        </p:txBody>
      </p:sp>
      <p:sp>
        <p:nvSpPr>
          <p:cNvPr id="8" name="Rectangle 7"/>
          <p:cNvSpPr/>
          <p:nvPr/>
        </p:nvSpPr>
        <p:spPr>
          <a:xfrm>
            <a:off x="40797" y="452607"/>
            <a:ext cx="361665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ro</a:t>
            </a:r>
          </a:p>
        </p:txBody>
      </p:sp>
      <p:sp>
        <p:nvSpPr>
          <p:cNvPr id="9" name="Rectangle 8"/>
          <p:cNvSpPr/>
          <p:nvPr/>
        </p:nvSpPr>
        <p:spPr>
          <a:xfrm>
            <a:off x="5360057" y="4507009"/>
            <a:ext cx="14782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eu</a:t>
            </a:r>
            <a:endParaRPr lang="en-GB" sz="5400" dirty="0">
              <a:solidFill>
                <a:srgbClr val="002060"/>
              </a:solidFill>
              <a:latin typeface="Century Gothic" panose="020B0502020202020204" pitchFamily="34" charset="0"/>
            </a:endParaRPr>
          </a:p>
        </p:txBody>
      </p:sp>
      <p:pic>
        <p:nvPicPr>
          <p:cNvPr id="10" name="Picture 9" descr="outline of Germany, filled with the colours of the German fla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5778" y="1967286"/>
            <a:ext cx="1562569" cy="1562569"/>
          </a:xfrm>
          <a:prstGeom prst="rect">
            <a:avLst/>
          </a:prstGeom>
        </p:spPr>
      </p:pic>
      <p:pic>
        <p:nvPicPr>
          <p:cNvPr id="2" name="Picture 1" descr="group of peopl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151" y="4413792"/>
            <a:ext cx="2508579" cy="1555319"/>
          </a:xfrm>
          <a:prstGeom prst="rect">
            <a:avLst/>
          </a:prstGeom>
        </p:spPr>
      </p:pic>
      <p:pic>
        <p:nvPicPr>
          <p:cNvPr id="3" name="Picture 2" descr="euro coi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8494" y="1403984"/>
            <a:ext cx="1378530" cy="1288926"/>
          </a:xfrm>
          <a:prstGeom prst="rect">
            <a:avLst/>
          </a:prstGeom>
        </p:spPr>
      </p:pic>
      <p:pic>
        <p:nvPicPr>
          <p:cNvPr id="11" name="Picture 10" descr="shiny new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8018" y="5506758"/>
            <a:ext cx="1482641" cy="682015"/>
          </a:xfrm>
          <a:prstGeom prst="rect">
            <a:avLst/>
          </a:prstGeom>
        </p:spPr>
      </p:pic>
      <p:pic>
        <p:nvPicPr>
          <p:cNvPr id="12" name="Picture 11" descr="older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6960" y="5476513"/>
            <a:ext cx="1658327" cy="773886"/>
          </a:xfrm>
          <a:prstGeom prst="rect">
            <a:avLst/>
          </a:prstGeom>
        </p:spPr>
      </p:pic>
      <p:grpSp>
        <p:nvGrpSpPr>
          <p:cNvPr id="17" name="Group 16" descr="today, day on the calendar circled"/>
          <p:cNvGrpSpPr/>
          <p:nvPr/>
        </p:nvGrpSpPr>
        <p:grpSpPr>
          <a:xfrm>
            <a:off x="9591976" y="1660139"/>
            <a:ext cx="1374926" cy="1372634"/>
            <a:chOff x="9004659" y="1640742"/>
            <a:chExt cx="914407" cy="912883"/>
          </a:xfrm>
        </p:grpSpPr>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4" name="Oval 13"/>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cxnSp>
        <p:nvCxnSpPr>
          <p:cNvPr id="15" name="Straight Arrow Connector 14" descr="arrow pointing to new car"/>
          <p:cNvCxnSpPr/>
          <p:nvPr/>
        </p:nvCxnSpPr>
        <p:spPr>
          <a:xfrm>
            <a:off x="4271127" y="51094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38" descr="friends holding hand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9331" y="4282376"/>
            <a:ext cx="1536857" cy="15368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890861" y="1208194"/>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[today]</a:t>
            </a:r>
          </a:p>
        </p:txBody>
      </p:sp>
    </p:spTree>
    <p:extLst>
      <p:ext uri="{BB962C8B-B14F-4D97-AF65-F5344CB8AC3E}">
        <p14:creationId xmlns:p14="http://schemas.microsoft.com/office/powerpoint/2010/main" val="393416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Euro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uro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eu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6" name="heute new.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Freund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Freund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neu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neu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subTnLst>
                                    <p:audio>
                                      <p:cMediaNode>
                                        <p:cTn display="0" masterRel="sameClick">
                                          <p:stCondLst>
                                            <p:cond evt="begin" delay="0">
                                              <p:tn val="67"/>
                                            </p:cond>
                                          </p:stCondLst>
                                          <p:endCondLst>
                                            <p:cond evt="onStopAudio" delay="0">
                                              <p:tgtEl>
                                                <p:sldTgt/>
                                              </p:tgtEl>
                                            </p:cond>
                                          </p:endCondLst>
                                        </p:cTn>
                                        <p:tgtEl>
                                          <p:sndTgt r:embed="rId9" name="Leute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subTnLst>
                                    <p:audio>
                                      <p:cMediaNode>
                                        <p:cTn display="0" masterRel="sameClick">
                                          <p:stCondLst>
                                            <p:cond evt="begin" delay="0">
                                              <p:tn val="72"/>
                                            </p:cond>
                                          </p:stCondLst>
                                          <p:endCondLst>
                                            <p:cond evt="onStopAudio" delay="0">
                                              <p:tgtEl>
                                                <p:sldTgt/>
                                              </p:tgtEl>
                                            </p:cond>
                                          </p:endCondLst>
                                        </p:cTn>
                                        <p:tgtEl>
                                          <p:sndTgt r:embed="rId9" name="Leut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C26C-84A4-A740-AF09-1763A6D3F21F}"/>
              </a:ext>
            </a:extLst>
          </p:cNvPr>
          <p:cNvSpPr>
            <a:spLocks noGrp="1"/>
          </p:cNvSpPr>
          <p:nvPr>
            <p:ph type="title"/>
          </p:nvPr>
        </p:nvSpPr>
        <p:spPr>
          <a:xfrm>
            <a:off x="4529081" y="-57525"/>
            <a:ext cx="3140242" cy="1524211"/>
          </a:xfrm>
        </p:spPr>
        <p:txBody>
          <a:bodyPr>
            <a:noAutofit/>
          </a:bodyPr>
          <a:lstStyle/>
          <a:p>
            <a:pPr algn="ctr"/>
            <a:r>
              <a:rPr lang="en-GB" sz="12000" b="1" dirty="0" err="1">
                <a:solidFill>
                  <a:srgbClr val="002060"/>
                </a:solidFill>
                <a:cs typeface="Calibri" panose="020F0502020204030204" pitchFamily="34" charset="0"/>
              </a:rPr>
              <a:t>eu</a:t>
            </a:r>
            <a:endParaRPr lang="en-US" sz="12000" dirty="0"/>
          </a:p>
        </p:txBody>
      </p:sp>
      <p:sp>
        <p:nvSpPr>
          <p:cNvPr id="4" name="Rounded Rectangle 3"/>
          <p:cNvSpPr/>
          <p:nvPr/>
        </p:nvSpPr>
        <p:spPr>
          <a:xfrm>
            <a:off x="3783038" y="1637731"/>
            <a:ext cx="4699736" cy="284026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5400" dirty="0">
                <a:solidFill>
                  <a:srgbClr val="002060"/>
                </a:solidFill>
                <a:latin typeface="Century Gothic" panose="020B0502020202020204" pitchFamily="34" charset="0"/>
              </a:rPr>
              <a:t>D</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tschland</a:t>
            </a:r>
          </a:p>
        </p:txBody>
      </p:sp>
      <p:sp>
        <p:nvSpPr>
          <p:cNvPr id="5" name="Rectangle 4"/>
          <p:cNvSpPr/>
          <p:nvPr/>
        </p:nvSpPr>
        <p:spPr>
          <a:xfrm>
            <a:off x="601025" y="3302952"/>
            <a:ext cx="2496197"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Fr</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nd</a:t>
            </a:r>
            <a:endParaRPr lang="en-GB" sz="5400" dirty="0">
              <a:solidFill>
                <a:srgbClr val="FFCC00"/>
              </a:solidFill>
              <a:latin typeface="Century Gothic" panose="020B0502020202020204" pitchFamily="34" charset="0"/>
            </a:endParaRPr>
          </a:p>
        </p:txBody>
      </p:sp>
      <p:sp>
        <p:nvSpPr>
          <p:cNvPr id="6" name="Rectangle 5"/>
          <p:cNvSpPr/>
          <p:nvPr/>
        </p:nvSpPr>
        <p:spPr>
          <a:xfrm>
            <a:off x="8606659" y="33029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dirty="0">
              <a:solidFill>
                <a:srgbClr val="002060"/>
              </a:solidFill>
              <a:latin typeface="Century Gothic" panose="020B0502020202020204" pitchFamily="34" charset="0"/>
            </a:endParaRPr>
          </a:p>
        </p:txBody>
      </p:sp>
      <p:sp>
        <p:nvSpPr>
          <p:cNvPr id="7" name="Rectangle 6"/>
          <p:cNvSpPr/>
          <p:nvPr/>
        </p:nvSpPr>
        <p:spPr>
          <a:xfrm>
            <a:off x="9083286" y="466631"/>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i="1" dirty="0">
              <a:solidFill>
                <a:srgbClr val="002060"/>
              </a:solidFill>
              <a:latin typeface="Century Gothic" panose="020B0502020202020204" pitchFamily="34" charset="0"/>
            </a:endParaRPr>
          </a:p>
        </p:txBody>
      </p:sp>
      <p:sp>
        <p:nvSpPr>
          <p:cNvPr id="8" name="Rectangle 7"/>
          <p:cNvSpPr/>
          <p:nvPr/>
        </p:nvSpPr>
        <p:spPr>
          <a:xfrm>
            <a:off x="40797" y="452607"/>
            <a:ext cx="361665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ro</a:t>
            </a:r>
          </a:p>
        </p:txBody>
      </p:sp>
      <p:sp>
        <p:nvSpPr>
          <p:cNvPr id="9" name="Rectangle 8"/>
          <p:cNvSpPr/>
          <p:nvPr/>
        </p:nvSpPr>
        <p:spPr>
          <a:xfrm>
            <a:off x="5360057" y="4507009"/>
            <a:ext cx="14782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eu</a:t>
            </a:r>
            <a:endParaRPr lang="en-GB" sz="5400" dirty="0">
              <a:solidFill>
                <a:srgbClr val="002060"/>
              </a:solidFill>
              <a:latin typeface="Century Gothic" panose="020B0502020202020204" pitchFamily="34" charset="0"/>
            </a:endParaRPr>
          </a:p>
        </p:txBody>
      </p:sp>
      <p:pic>
        <p:nvPicPr>
          <p:cNvPr id="10" name="Picture 9" descr="outline of Germany, filled with the colours of the German fla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5778" y="1967286"/>
            <a:ext cx="1562569" cy="1562569"/>
          </a:xfrm>
          <a:prstGeom prst="rect">
            <a:avLst/>
          </a:prstGeom>
        </p:spPr>
      </p:pic>
    </p:spTree>
    <p:extLst>
      <p:ext uri="{BB962C8B-B14F-4D97-AF65-F5344CB8AC3E}">
        <p14:creationId xmlns:p14="http://schemas.microsoft.com/office/powerpoint/2010/main" val="187645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Euro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heu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Freu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neu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Leut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EC31-1286-8947-AE5B-1E5E05CABC77}"/>
              </a:ext>
            </a:extLst>
          </p:cNvPr>
          <p:cNvSpPr>
            <a:spLocks noGrp="1"/>
          </p:cNvSpPr>
          <p:nvPr>
            <p:ph type="title"/>
          </p:nvPr>
        </p:nvSpPr>
        <p:spPr>
          <a:xfrm>
            <a:off x="5026386" y="-196756"/>
            <a:ext cx="2145632" cy="1802820"/>
          </a:xfrm>
        </p:spPr>
        <p:txBody>
          <a:bodyPr>
            <a:noAutofit/>
          </a:bodyPr>
          <a:lstStyle/>
          <a:p>
            <a:pPr algn="ctr"/>
            <a:r>
              <a:rPr lang="en-GB" sz="12000" b="1" dirty="0" err="1">
                <a:solidFill>
                  <a:srgbClr val="002060"/>
                </a:solidFill>
                <a:cs typeface="Calibri" panose="020F0502020204030204" pitchFamily="34" charset="0"/>
              </a:rPr>
              <a:t>eu</a:t>
            </a:r>
            <a:endParaRPr lang="en-US" sz="12000" dirty="0"/>
          </a:p>
        </p:txBody>
      </p:sp>
      <p:sp>
        <p:nvSpPr>
          <p:cNvPr id="4" name="Rounded Rectangle 3"/>
          <p:cNvSpPr/>
          <p:nvPr/>
        </p:nvSpPr>
        <p:spPr>
          <a:xfrm>
            <a:off x="3783038" y="1637731"/>
            <a:ext cx="4699736" cy="284026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5400" dirty="0">
                <a:solidFill>
                  <a:srgbClr val="002060"/>
                </a:solidFill>
                <a:latin typeface="Century Gothic" panose="020B0502020202020204" pitchFamily="34" charset="0"/>
              </a:rPr>
              <a:t>D</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tschland</a:t>
            </a:r>
          </a:p>
        </p:txBody>
      </p:sp>
      <p:sp>
        <p:nvSpPr>
          <p:cNvPr id="5" name="Rectangle 4"/>
          <p:cNvSpPr/>
          <p:nvPr/>
        </p:nvSpPr>
        <p:spPr>
          <a:xfrm>
            <a:off x="601025" y="3302952"/>
            <a:ext cx="2496197"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Fr</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nd</a:t>
            </a:r>
            <a:endParaRPr lang="en-GB" sz="5400" dirty="0">
              <a:solidFill>
                <a:srgbClr val="FFCC00"/>
              </a:solidFill>
              <a:latin typeface="Century Gothic" panose="020B0502020202020204" pitchFamily="34" charset="0"/>
            </a:endParaRPr>
          </a:p>
        </p:txBody>
      </p:sp>
      <p:sp>
        <p:nvSpPr>
          <p:cNvPr id="6" name="Rectangle 5"/>
          <p:cNvSpPr/>
          <p:nvPr/>
        </p:nvSpPr>
        <p:spPr>
          <a:xfrm>
            <a:off x="8606659" y="33029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dirty="0">
              <a:solidFill>
                <a:srgbClr val="002060"/>
              </a:solidFill>
              <a:latin typeface="Century Gothic" panose="020B0502020202020204" pitchFamily="34" charset="0"/>
            </a:endParaRPr>
          </a:p>
        </p:txBody>
      </p:sp>
      <p:sp>
        <p:nvSpPr>
          <p:cNvPr id="7" name="Rectangle 6"/>
          <p:cNvSpPr/>
          <p:nvPr/>
        </p:nvSpPr>
        <p:spPr>
          <a:xfrm>
            <a:off x="9083286" y="466631"/>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i="1" dirty="0">
              <a:solidFill>
                <a:srgbClr val="002060"/>
              </a:solidFill>
              <a:latin typeface="Century Gothic" panose="020B0502020202020204" pitchFamily="34" charset="0"/>
            </a:endParaRPr>
          </a:p>
        </p:txBody>
      </p:sp>
      <p:sp>
        <p:nvSpPr>
          <p:cNvPr id="8" name="Rectangle 7"/>
          <p:cNvSpPr/>
          <p:nvPr/>
        </p:nvSpPr>
        <p:spPr>
          <a:xfrm>
            <a:off x="40797" y="452607"/>
            <a:ext cx="361665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ro</a:t>
            </a:r>
          </a:p>
        </p:txBody>
      </p:sp>
      <p:sp>
        <p:nvSpPr>
          <p:cNvPr id="9" name="Rectangle 8"/>
          <p:cNvSpPr/>
          <p:nvPr/>
        </p:nvSpPr>
        <p:spPr>
          <a:xfrm>
            <a:off x="5360057" y="4507009"/>
            <a:ext cx="14782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eu</a:t>
            </a:r>
            <a:endParaRPr lang="en-GB" sz="5400" dirty="0">
              <a:solidFill>
                <a:srgbClr val="002060"/>
              </a:solidFill>
              <a:latin typeface="Century Gothic" panose="020B0502020202020204" pitchFamily="34" charset="0"/>
            </a:endParaRPr>
          </a:p>
        </p:txBody>
      </p:sp>
      <p:pic>
        <p:nvPicPr>
          <p:cNvPr id="10" name="Picture 9" descr="outline of Germany, filled with the colours of the German fla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5778" y="1967286"/>
            <a:ext cx="1562569" cy="1562569"/>
          </a:xfrm>
          <a:prstGeom prst="rect">
            <a:avLst/>
          </a:prstGeom>
        </p:spPr>
      </p:pic>
    </p:spTree>
    <p:extLst>
      <p:ext uri="{BB962C8B-B14F-4D97-AF65-F5344CB8AC3E}">
        <p14:creationId xmlns:p14="http://schemas.microsoft.com/office/powerpoint/2010/main" val="25408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Slides 2-3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
        <p:nvSpPr>
          <p:cNvPr id="8" name="Title 3">
            <a:extLst>
              <a:ext uri="{FF2B5EF4-FFF2-40B4-BE49-F238E27FC236}">
                <a16:creationId xmlns:a16="http://schemas.microsoft.com/office/drawing/2014/main" id="{E198E073-34D6-4868-9F15-A86DA9F91954}"/>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t>
            </a:r>
            <a:r>
              <a:rPr lang="en-GB" sz="3600" b="1" dirty="0" err="1">
                <a:solidFill>
                  <a:schemeClr val="bg1"/>
                </a:solidFill>
              </a:rPr>
              <a:t>eu</a:t>
            </a:r>
            <a:r>
              <a:rPr lang="en-GB" sz="3600" b="1" dirty="0">
                <a:solidFill>
                  <a:schemeClr val="bg1"/>
                </a:solidFill>
              </a:rPr>
              <a:t>]</a:t>
            </a:r>
          </a:p>
        </p:txBody>
      </p:sp>
    </p:spTree>
    <p:extLst>
      <p:ext uri="{BB962C8B-B14F-4D97-AF65-F5344CB8AC3E}">
        <p14:creationId xmlns:p14="http://schemas.microsoft.com/office/powerpoint/2010/main" val="10359883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2982</Words>
  <Application>Microsoft Office PowerPoint</Application>
  <PresentationFormat>Widescreen</PresentationFormat>
  <Paragraphs>314</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Century Gothic</vt:lpstr>
      <vt:lpstr>Office Theme</vt:lpstr>
      <vt:lpstr>1_Office Theme</vt:lpstr>
      <vt:lpstr>German phonics collection</vt:lpstr>
      <vt:lpstr>[eu]</vt:lpstr>
      <vt:lpstr>eu </vt:lpstr>
      <vt:lpstr>eu </vt:lpstr>
      <vt:lpstr>eu </vt:lpstr>
      <vt:lpstr>eu</vt:lpstr>
      <vt:lpstr>eu</vt:lpstr>
      <vt:lpstr>eu</vt:lpstr>
      <vt:lpstr>PowerPoint Presentation</vt:lpstr>
      <vt:lpstr>Phonetik - der Bodensee [1/2]</vt:lpstr>
      <vt:lpstr>Phonetik - der Bodensee [1/2]</vt:lpstr>
      <vt:lpstr>PowerPoint Presentation</vt:lpstr>
      <vt:lpstr>eu </vt:lpstr>
      <vt:lpstr>eu</vt:lpstr>
      <vt:lpstr>Was packt Wolfgang ein*?</vt:lpstr>
      <vt:lpstr>Was packt Mia nicht ein?</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Stephen Owen</cp:lastModifiedBy>
  <cp:revision>3</cp:revision>
  <dcterms:created xsi:type="dcterms:W3CDTF">2021-02-12T14:52:53Z</dcterms:created>
  <dcterms:modified xsi:type="dcterms:W3CDTF">2021-07-24T11:28:16Z</dcterms:modified>
</cp:coreProperties>
</file>