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9" r:id="rId3"/>
    <p:sldId id="282" r:id="rId4"/>
    <p:sldId id="496" r:id="rId5"/>
    <p:sldId id="497" r:id="rId6"/>
    <p:sldId id="498" r:id="rId7"/>
    <p:sldId id="499" r:id="rId8"/>
    <p:sldId id="500" r:id="rId9"/>
    <p:sldId id="501" r:id="rId10"/>
    <p:sldId id="418" r:id="rId11"/>
    <p:sldId id="284" r:id="rId12"/>
    <p:sldId id="502" r:id="rId13"/>
    <p:sldId id="505" r:id="rId14"/>
    <p:sldId id="261" r:id="rId15"/>
    <p:sldId id="273" r:id="rId16"/>
    <p:sldId id="506" r:id="rId17"/>
    <p:sldId id="257" r:id="rId18"/>
    <p:sldId id="258" r:id="rId19"/>
    <p:sldId id="271" r:id="rId20"/>
    <p:sldId id="507" r:id="rId21"/>
    <p:sldId id="508" r:id="rId22"/>
    <p:sldId id="64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50ED9F-869A-4C07-B1AA-B194D0FE0CEC}" v="2" dt="2021-02-17T15:02:07.5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74897" autoAdjust="0"/>
  </p:normalViewPr>
  <p:slideViewPr>
    <p:cSldViewPr snapToGrid="0">
      <p:cViewPr varScale="1">
        <p:scale>
          <a:sx n="93" d="100"/>
          <a:sy n="93" d="100"/>
        </p:scale>
        <p:origin x="136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82C6215D-5CD6-4ABA-AD4C-2A3B7DA5184D}" type="datetimeFigureOut">
              <a:rPr lang="en-GB" smtClean="0"/>
              <a:pPr/>
              <a:t>14/07/2022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F933CBB8-5680-48AC-97CC-047D4DB745EF}" type="slidenum">
              <a:rPr lang="en-GB" smtClean="0"/>
              <a:pPr/>
              <a:t>‹#›</a:t>
            </a:fld>
            <a:endParaRPr lang="en-GB" dirty="0"/>
          </a:p>
        </p:txBody>
      </p:sp>
    </p:spTree>
    <p:extLst>
      <p:ext uri="{BB962C8B-B14F-4D97-AF65-F5344CB8AC3E}">
        <p14:creationId xmlns:p14="http://schemas.microsoft.com/office/powerpoint/2010/main" val="407302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u="none" strike="noStrike" kern="1200" dirty="0">
                <a:solidFill>
                  <a:schemeClr val="tx1"/>
                </a:solidFill>
                <a:effectLs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[-d]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und</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make an exaggerated plus sign with your index fingers, holding them up in front of you.</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[-d] </a:t>
            </a:r>
            <a:r>
              <a:rPr lang="en-GB" baseline="0" dirty="0"/>
              <a:t>sound, pronouncing </a:t>
            </a:r>
            <a:r>
              <a:rPr lang="en-GB" b="0" baseline="0" dirty="0"/>
              <a:t>”</a:t>
            </a:r>
            <a:r>
              <a:rPr lang="en-GB" b="1" baseline="0" dirty="0"/>
              <a:t>und</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a:t>und</a:t>
            </a:r>
            <a:r>
              <a:rPr lang="en-GB" sz="1200" b="0" baseline="0" dirty="0"/>
              <a:t> [</a:t>
            </a:r>
            <a:r>
              <a:rPr lang="en-GB" sz="1200" baseline="0"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72610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[-d] </a:t>
            </a:r>
            <a:r>
              <a:rPr lang="en-GB" baseline="0" dirty="0"/>
              <a:t>and then the </a:t>
            </a:r>
            <a:r>
              <a:rPr lang="en-GB" b="1" baseline="0" dirty="0"/>
              <a:t>source</a:t>
            </a:r>
            <a:r>
              <a:rPr lang="en-GB" baseline="0" dirty="0"/>
              <a:t> word again ‘</a:t>
            </a:r>
            <a:r>
              <a:rPr lang="en-GB" b="1" baseline="0" dirty="0"/>
              <a:t>und’</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a:t>und</a:t>
            </a:r>
            <a:r>
              <a:rPr lang="en-GB" sz="1200" b="0" baseline="0" dirty="0"/>
              <a:t> [</a:t>
            </a:r>
            <a:r>
              <a:rPr lang="en-GB" sz="1200" baseline="0" dirty="0"/>
              <a:t>2]; </a:t>
            </a:r>
            <a:r>
              <a:rPr lang="en-GB" sz="1200" b="1" baseline="0" dirty="0" err="1"/>
              <a:t>rund</a:t>
            </a:r>
            <a:r>
              <a:rPr lang="en-GB" sz="1200" b="1" baseline="0" dirty="0"/>
              <a:t> </a:t>
            </a:r>
            <a:r>
              <a:rPr lang="en-GB" sz="1200" b="0" baseline="0" dirty="0"/>
              <a:t>[316] </a:t>
            </a:r>
            <a:r>
              <a:rPr lang="en-GB" sz="1200" b="1" baseline="0" dirty="0"/>
              <a:t>Land </a:t>
            </a:r>
            <a:r>
              <a:rPr lang="en-GB" sz="1200" baseline="0" dirty="0"/>
              <a:t>[146]; </a:t>
            </a:r>
            <a:r>
              <a:rPr lang="en-GB" sz="1200" b="1" baseline="0" dirty="0"/>
              <a:t>Hand </a:t>
            </a:r>
            <a:r>
              <a:rPr lang="en-GB" sz="1200" baseline="0" dirty="0"/>
              <a:t>[179]; </a:t>
            </a:r>
            <a:r>
              <a:rPr lang="en-GB" sz="1200" b="1" baseline="0" dirty="0" err="1"/>
              <a:t>Grund</a:t>
            </a:r>
            <a:r>
              <a:rPr lang="en-GB" sz="1200" b="1" baseline="0" dirty="0"/>
              <a:t> </a:t>
            </a:r>
            <a:r>
              <a:rPr lang="en-GB" sz="1200" baseline="0" dirty="0"/>
              <a:t>[230]; </a:t>
            </a:r>
            <a:r>
              <a:rPr lang="en-GB" sz="1200" b="1" baseline="0" dirty="0"/>
              <a:t>Kind </a:t>
            </a:r>
            <a:r>
              <a:rPr lang="en-GB" sz="1200" baseline="0" dirty="0"/>
              <a:t>[106].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3794823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revisit and consolidate [d] and [t] in the middle and at the end of words.</a:t>
            </a:r>
            <a:br>
              <a:rPr lang="en-GB" dirty="0"/>
            </a:br>
            <a:br>
              <a:rPr lang="en-GB" dirty="0"/>
            </a:br>
            <a:r>
              <a:rPr lang="en-GB" b="1" dirty="0"/>
              <a:t>Procedure:</a:t>
            </a:r>
            <a:br>
              <a:rPr lang="en-GB" dirty="0"/>
            </a:br>
            <a:r>
              <a:rPr lang="en-GB" dirty="0"/>
              <a:t>1. Click on the action button to play the recording of a plural.</a:t>
            </a:r>
          </a:p>
          <a:p>
            <a:r>
              <a:rPr lang="en-GB" dirty="0"/>
              <a:t>2. Write [d] or [t] at the end of the singular form.</a:t>
            </a:r>
          </a:p>
          <a:p>
            <a:r>
              <a:rPr lang="en-GB" dirty="0"/>
              <a:t>3. Click on the mouse to view and check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Länder</a:t>
            </a:r>
            <a:br>
              <a:rPr lang="en-GB" dirty="0"/>
            </a:br>
            <a:r>
              <a:rPr lang="en-GB" dirty="0"/>
              <a:t>2. </a:t>
            </a:r>
            <a:r>
              <a:rPr lang="en-GB" dirty="0" err="1"/>
              <a:t>Schwimmbäder</a:t>
            </a:r>
            <a:br>
              <a:rPr lang="en-GB" dirty="0"/>
            </a:br>
            <a:r>
              <a:rPr lang="en-GB" dirty="0"/>
              <a:t>3. </a:t>
            </a:r>
            <a:r>
              <a:rPr lang="en-GB" dirty="0" err="1"/>
              <a:t>Tode</a:t>
            </a:r>
            <a:br>
              <a:rPr lang="en-GB" dirty="0"/>
            </a:br>
            <a:r>
              <a:rPr lang="en-GB" dirty="0"/>
              <a:t>4. </a:t>
            </a:r>
            <a:r>
              <a:rPr lang="en-GB" dirty="0" err="1"/>
              <a:t>Taten</a:t>
            </a:r>
            <a:br>
              <a:rPr lang="en-GB" dirty="0"/>
            </a:br>
            <a:r>
              <a:rPr lang="en-GB" dirty="0"/>
              <a:t>5. </a:t>
            </a:r>
            <a:r>
              <a:rPr lang="en-GB" dirty="0" err="1"/>
              <a:t>Staaten</a:t>
            </a:r>
            <a:br>
              <a:rPr lang="en-GB" dirty="0"/>
            </a:br>
            <a:r>
              <a:rPr lang="en-GB" dirty="0"/>
              <a:t>6. </a:t>
            </a:r>
            <a:r>
              <a:rPr lang="en-GB" dirty="0" err="1"/>
              <a:t>Hunde</a:t>
            </a:r>
            <a:br>
              <a:rPr lang="en-GB" dirty="0"/>
            </a:br>
            <a:r>
              <a:rPr lang="en-GB" dirty="0"/>
              <a:t>7. </a:t>
            </a:r>
            <a:r>
              <a:rPr lang="en-GB" dirty="0" err="1"/>
              <a:t>Einzelkinder</a:t>
            </a:r>
            <a:br>
              <a:rPr lang="en-GB" dirty="0"/>
            </a:br>
            <a:r>
              <a:rPr lang="en-GB" dirty="0"/>
              <a:t>8. </a:t>
            </a:r>
            <a:r>
              <a:rPr lang="en-GB" dirty="0" err="1"/>
              <a:t>Gründe</a:t>
            </a:r>
            <a:br>
              <a:rPr lang="en-GB" dirty="0"/>
            </a:br>
            <a:r>
              <a:rPr lang="en-GB" dirty="0"/>
              <a:t>9. </a:t>
            </a:r>
            <a:r>
              <a:rPr lang="en-GB" dirty="0" err="1"/>
              <a:t>Soldaten</a:t>
            </a:r>
            <a:br>
              <a:rPr lang="en-GB" dirty="0"/>
            </a:br>
            <a:r>
              <a:rPr lang="en-GB" dirty="0"/>
              <a:t>10. </a:t>
            </a:r>
            <a:r>
              <a:rPr lang="en-GB" dirty="0" err="1"/>
              <a:t>Hunderte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dirty="0" err="1"/>
              <a:t>Staaten</a:t>
            </a:r>
            <a:r>
              <a:rPr lang="en-GB" dirty="0"/>
              <a:t> and </a:t>
            </a:r>
            <a:r>
              <a:rPr lang="en-GB" dirty="0" err="1"/>
              <a:t>Soldaten</a:t>
            </a:r>
            <a:r>
              <a:rPr lang="en-GB" dirty="0"/>
              <a:t> are irregular plurals, but the focus is on listening out for the more English-sounding consonant (‘t’ or ‘d’) in the plural word and using it to arrive at the singular form that will be written with that consonant whilst sounding like a ‘t’.</a:t>
            </a:r>
            <a:br>
              <a:rPr lang="en-GB" dirty="0"/>
            </a:b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Land [134], </a:t>
            </a:r>
            <a:r>
              <a:rPr lang="en-GB" b="0" baseline="0" dirty="0" err="1"/>
              <a:t>Schwimmbad</a:t>
            </a:r>
            <a:r>
              <a:rPr lang="en-GB" b="0" baseline="0" dirty="0"/>
              <a:t> [&gt;5009], Tod [540], Tat [1178], </a:t>
            </a:r>
            <a:r>
              <a:rPr lang="en-GB" b="0" baseline="0" dirty="0" err="1"/>
              <a:t>Staat</a:t>
            </a:r>
            <a:r>
              <a:rPr lang="en-GB" b="0" baseline="0" dirty="0"/>
              <a:t> [337], Hund [825], </a:t>
            </a:r>
            <a:r>
              <a:rPr lang="en-GB" b="0" baseline="0" dirty="0" err="1"/>
              <a:t>Einzelkind</a:t>
            </a:r>
            <a:r>
              <a:rPr lang="en-GB" b="0" baseline="0" dirty="0"/>
              <a:t> [&gt;5009], </a:t>
            </a:r>
            <a:r>
              <a:rPr lang="en-GB" b="0" baseline="0" dirty="0" err="1"/>
              <a:t>Grund</a:t>
            </a:r>
            <a:r>
              <a:rPr lang="en-GB" b="0" baseline="0" dirty="0"/>
              <a:t> [249], </a:t>
            </a:r>
            <a:r>
              <a:rPr lang="en-GB" b="0" baseline="0" dirty="0" err="1"/>
              <a:t>Soldat</a:t>
            </a:r>
            <a:r>
              <a:rPr lang="en-GB" b="0" baseline="0" dirty="0"/>
              <a:t> [1267], </a:t>
            </a:r>
            <a:r>
              <a:rPr lang="en-GB" b="0" baseline="0" dirty="0" err="1"/>
              <a:t>hundert</a:t>
            </a:r>
            <a:r>
              <a:rPr lang="en-GB" b="0" baseline="0" dirty="0"/>
              <a:t> [1107]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2 minutes</a:t>
            </a:r>
            <a:br>
              <a:rPr lang="en-GB" dirty="0"/>
            </a:br>
            <a:br>
              <a:rPr lang="en-GB" b="1" dirty="0"/>
            </a:br>
            <a:r>
              <a:rPr lang="en-GB" b="1" dirty="0"/>
              <a:t>Aim: </a:t>
            </a:r>
            <a:r>
              <a:rPr lang="en-GB" dirty="0"/>
              <a:t>This activity highlights similarities and differences in the English and German pronunciation of the SSC [d-] and [-d], using cognates and near-cognates which have not been previously taught. </a:t>
            </a:r>
          </a:p>
          <a:p>
            <a:br>
              <a:rPr lang="en-GB" dirty="0"/>
            </a:br>
            <a:r>
              <a:rPr lang="en-GB" b="1" dirty="0"/>
              <a:t>Procedure:</a:t>
            </a:r>
            <a:br>
              <a:rPr lang="en-GB" dirty="0"/>
            </a:br>
            <a:r>
              <a:rPr lang="en-GB" dirty="0"/>
              <a:t>1. Students say the words aloud in German, (following the rule that [d] at the start or in the middle of words sounds like ‘d’ in ‘do’ and final [-d] is like ‘t’) </a:t>
            </a:r>
          </a:p>
          <a:p>
            <a:r>
              <a:rPr lang="en-GB" dirty="0"/>
              <a:t>2. They compare how the words sound with the pronunciation of their English equivalents.</a:t>
            </a:r>
          </a:p>
          <a:p>
            <a:r>
              <a:rPr lang="en-GB" dirty="0"/>
              <a:t>3. They note down for each whether the [d] sound is the same as in English or different.</a:t>
            </a:r>
          </a:p>
          <a:p>
            <a:r>
              <a:rPr lang="en-GB" dirty="0"/>
              <a:t>4. Click the ticks to listen and check the German pronunciation.</a:t>
            </a:r>
            <a:br>
              <a:rPr lang="en-GB" dirty="0"/>
            </a:br>
            <a:r>
              <a:rPr lang="en-GB" dirty="0"/>
              <a:t>5. Students identify the hidden word (Deutschland) running top to bottom, which also contains this week’s SSC [-d] and initial [d-].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ideal</a:t>
            </a:r>
            <a:br>
              <a:rPr lang="en-GB" dirty="0"/>
            </a:br>
            <a:r>
              <a:rPr lang="en-GB" dirty="0"/>
              <a:t>England</a:t>
            </a:r>
            <a:br>
              <a:rPr lang="en-GB" dirty="0"/>
            </a:br>
            <a:r>
              <a:rPr lang="en-GB" dirty="0" err="1"/>
              <a:t>Produkte</a:t>
            </a:r>
            <a:br>
              <a:rPr lang="en-GB" dirty="0"/>
            </a:br>
            <a:r>
              <a:rPr lang="en-GB" dirty="0"/>
              <a:t>Stand</a:t>
            </a:r>
            <a:br>
              <a:rPr lang="en-GB" dirty="0"/>
            </a:br>
            <a:r>
              <a:rPr lang="en-GB" dirty="0"/>
              <a:t>Dimension</a:t>
            </a:r>
            <a:br>
              <a:rPr lang="en-GB" dirty="0"/>
            </a:br>
            <a:r>
              <a:rPr lang="en-GB" dirty="0"/>
              <a:t>Schade</a:t>
            </a:r>
            <a:br>
              <a:rPr lang="en-GB" dirty="0"/>
            </a:br>
            <a:r>
              <a:rPr lang="en-GB" dirty="0"/>
              <a:t>Hand</a:t>
            </a:r>
            <a:br>
              <a:rPr lang="en-GB" dirty="0"/>
            </a:br>
            <a:r>
              <a:rPr lang="en-GB" dirty="0"/>
              <a:t>wild</a:t>
            </a:r>
            <a:br>
              <a:rPr lang="en-GB" dirty="0"/>
            </a:br>
            <a:r>
              <a:rPr lang="en-GB" dirty="0"/>
              <a:t>Standard</a:t>
            </a:r>
            <a:br>
              <a:rPr lang="en-GB" dirty="0"/>
            </a:br>
            <a:r>
              <a:rPr lang="en-GB" dirty="0" err="1"/>
              <a:t>Kandidat</a:t>
            </a:r>
            <a:br>
              <a:rPr lang="en-GB" dirty="0"/>
            </a:br>
            <a:r>
              <a:rPr lang="en-GB" dirty="0" err="1"/>
              <a:t>Studie</a:t>
            </a:r>
            <a:br>
              <a:rPr lang="en-GB" dirty="0"/>
            </a:br>
            <a:br>
              <a:rPr lang="en-GB" dirty="0"/>
            </a:br>
            <a:r>
              <a:rPr lang="en-GB" b="1" baseline="0" dirty="0"/>
              <a:t>Word frequency of words, including unknown words or cognates (1 is the most frequent word in German): </a:t>
            </a:r>
            <a:br>
              <a:rPr lang="en-GB" b="1" baseline="0" dirty="0"/>
            </a:br>
            <a:r>
              <a:rPr lang="en-GB" b="0" baseline="0" dirty="0"/>
              <a:t>Dimension [1998] England [1762] Hand [180] ideal [1234] </a:t>
            </a:r>
            <a:r>
              <a:rPr lang="en-GB" b="0" baseline="0" dirty="0" err="1"/>
              <a:t>Kandidat</a:t>
            </a:r>
            <a:r>
              <a:rPr lang="en-GB" b="0" baseline="0" dirty="0"/>
              <a:t> [1854] </a:t>
            </a:r>
            <a:r>
              <a:rPr lang="en-GB" b="0" baseline="0" dirty="0" err="1"/>
              <a:t>Produkte</a:t>
            </a:r>
            <a:r>
              <a:rPr lang="en-GB" b="0" baseline="0" dirty="0"/>
              <a:t> [422] </a:t>
            </a:r>
            <a:r>
              <a:rPr lang="en-GB" b="0" baseline="0" dirty="0" err="1"/>
              <a:t>schade</a:t>
            </a:r>
            <a:r>
              <a:rPr lang="en-GB" b="0" baseline="0" dirty="0"/>
              <a:t> [2788] Stand [1357] Standard [1982] </a:t>
            </a:r>
            <a:r>
              <a:rPr lang="en-GB" b="0" baseline="0" dirty="0" err="1"/>
              <a:t>Studie</a:t>
            </a:r>
            <a:r>
              <a:rPr lang="en-GB" b="0" baseline="0" dirty="0"/>
              <a:t> [784] wild [1643]</a:t>
            </a:r>
            <a:br>
              <a:rPr lang="en-GB" b="1"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29471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1 minute</a:t>
            </a:r>
            <a:br>
              <a:rPr lang="en-GB" dirty="0"/>
            </a:br>
            <a:br>
              <a:rPr lang="en-GB" b="1" dirty="0"/>
            </a:br>
            <a:r>
              <a:rPr lang="en-GB" b="1" dirty="0"/>
              <a:t>Aim: </a:t>
            </a:r>
            <a:r>
              <a:rPr lang="en-GB" b="0" dirty="0"/>
              <a:t>to recap the different sounds of –d- in German.</a:t>
            </a:r>
            <a:br>
              <a:rPr lang="en-GB" b="0" dirty="0"/>
            </a:br>
            <a:br>
              <a:rPr lang="en-GB" b="0" dirty="0"/>
            </a:br>
            <a:r>
              <a:rPr lang="en-GB" b="1" dirty="0"/>
              <a:t>Procedure:</a:t>
            </a:r>
            <a:br>
              <a:rPr lang="en-GB" dirty="0"/>
            </a:br>
            <a:r>
              <a:rPr lang="en-GB" dirty="0"/>
              <a:t>1. Click to bring up the reminders and play the audio for each example.</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Arial"/>
              <a:buNone/>
            </a:pPr>
            <a:r>
              <a:rPr lang="en-GB" b="1" dirty="0"/>
              <a:t>Transcript:</a:t>
            </a:r>
            <a:br>
              <a:rPr lang="en-GB" dirty="0"/>
            </a:br>
            <a:r>
              <a:rPr lang="en-GB" sz="1200" u="none" strike="noStrike" cap="none" dirty="0">
                <a:solidFill>
                  <a:srgbClr val="1F3864"/>
                </a:solidFill>
                <a:latin typeface="Century Gothic" panose="020B0502020202020204" pitchFamily="34" charset="0"/>
                <a:ea typeface="Arial"/>
                <a:cs typeface="Arial"/>
                <a:sym typeface="Arial"/>
              </a:rPr>
              <a:t>1. </a:t>
            </a:r>
            <a:r>
              <a:rPr lang="en-GB" sz="1200" u="none" strike="noStrike" cap="none" dirty="0" err="1">
                <a:solidFill>
                  <a:srgbClr val="1F3864"/>
                </a:solidFill>
                <a:latin typeface="Century Gothic" panose="020B0502020202020204" pitchFamily="34" charset="0"/>
                <a:ea typeface="Arial"/>
                <a:cs typeface="Arial"/>
                <a:sym typeface="Arial"/>
              </a:rPr>
              <a:t>landen</a:t>
            </a:r>
            <a:r>
              <a:rPr lang="en-GB" sz="1200" u="none" strike="noStrike" cap="none" dirty="0">
                <a:solidFill>
                  <a:srgbClr val="1F3864"/>
                </a:solidFill>
                <a:latin typeface="Century Gothic" panose="020B0502020202020204" pitchFamily="34" charset="0"/>
                <a:ea typeface="Arial"/>
                <a:cs typeface="Arial"/>
                <a:sym typeface="Arial"/>
              </a:rPr>
              <a:t> </a:t>
            </a:r>
            <a:endParaRPr dirty="0"/>
          </a:p>
          <a:p>
            <a:pPr marL="0" marR="0" lvl="0" indent="0" algn="l" rtl="0">
              <a:lnSpc>
                <a:spcPct val="100000"/>
              </a:lnSpc>
              <a:spcBef>
                <a:spcPts val="0"/>
              </a:spcBef>
              <a:spcAft>
                <a:spcPts val="0"/>
              </a:spcAft>
              <a:buClr>
                <a:srgbClr val="1F3864"/>
              </a:buClr>
              <a:buSzPts val="1200"/>
              <a:buFont typeface="Arial"/>
              <a:buNone/>
            </a:pPr>
            <a:r>
              <a:rPr lang="en-GB" sz="1200" u="none" strike="noStrike" cap="none" dirty="0">
                <a:solidFill>
                  <a:srgbClr val="1F3864"/>
                </a:solidFill>
                <a:latin typeface="Century Gothic" panose="020B0502020202020204" pitchFamily="34" charset="0"/>
                <a:ea typeface="Arial"/>
                <a:cs typeface="Arial"/>
                <a:sym typeface="Arial"/>
              </a:rPr>
              <a:t>2. Saarland</a:t>
            </a:r>
            <a:endParaRPr dirty="0"/>
          </a:p>
          <a:p>
            <a:pPr marL="0" marR="0" lvl="0" indent="0" algn="l" rtl="0">
              <a:lnSpc>
                <a:spcPct val="100000"/>
              </a:lnSpc>
              <a:spcBef>
                <a:spcPts val="0"/>
              </a:spcBef>
              <a:spcAft>
                <a:spcPts val="0"/>
              </a:spcAft>
              <a:buClr>
                <a:srgbClr val="1F3864"/>
              </a:buClr>
              <a:buSzPts val="1200"/>
              <a:buFont typeface="Arial"/>
              <a:buNone/>
            </a:pPr>
            <a:r>
              <a:rPr lang="en-GB" sz="1200" u="none" strike="noStrike" cap="none" dirty="0">
                <a:solidFill>
                  <a:srgbClr val="1F3864"/>
                </a:solidFill>
                <a:latin typeface="Century Gothic" panose="020B0502020202020204" pitchFamily="34" charset="0"/>
                <a:ea typeface="Arial"/>
                <a:cs typeface="Arial"/>
                <a:sym typeface="Arial"/>
              </a:rPr>
              <a:t>3. die </a:t>
            </a:r>
            <a:r>
              <a:rPr lang="en-GB" sz="1200" u="none" strike="noStrike" cap="none" dirty="0" err="1">
                <a:solidFill>
                  <a:srgbClr val="1F3864"/>
                </a:solidFill>
                <a:latin typeface="Century Gothic" panose="020B0502020202020204" pitchFamily="34" charset="0"/>
                <a:ea typeface="Arial"/>
                <a:cs typeface="Arial"/>
                <a:sym typeface="Arial"/>
              </a:rPr>
              <a:t>Landschaft</a:t>
            </a:r>
            <a:endParaRPr sz="1200" dirty="0">
              <a:solidFill>
                <a:srgbClr val="1F3864"/>
              </a:solidFill>
              <a:latin typeface="Century Gothic" panose="020B05020202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dirty="0">
              <a:solidFill>
                <a:srgbClr val="1F3864"/>
              </a:solidFill>
              <a:latin typeface="Century Gothic" panose="020B05020202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GB" b="1" dirty="0"/>
              <a:t>Word frequency of unknown words (1 is the most frequent word in German): </a:t>
            </a:r>
            <a:br>
              <a:rPr lang="en-GB" dirty="0"/>
            </a:br>
            <a:r>
              <a:rPr lang="en-GB" dirty="0" err="1"/>
              <a:t>landen</a:t>
            </a:r>
            <a:r>
              <a:rPr lang="en-GB" dirty="0"/>
              <a:t> [1316] Saarland [&gt;5009] </a:t>
            </a:r>
            <a:r>
              <a:rPr lang="en-GB" dirty="0" err="1"/>
              <a:t>Landschaft</a:t>
            </a:r>
            <a:r>
              <a:rPr lang="en-GB" dirty="0"/>
              <a:t> [1669]</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marR="0" lvl="0" indent="0" algn="l" rtl="0">
              <a:lnSpc>
                <a:spcPct val="100000"/>
              </a:lnSpc>
              <a:spcBef>
                <a:spcPts val="0"/>
              </a:spcBef>
              <a:spcAft>
                <a:spcPts val="0"/>
              </a:spcAft>
              <a:buClr>
                <a:schemeClr val="dk1"/>
              </a:buClr>
              <a:buSzPts val="1200"/>
              <a:buFont typeface="Arial"/>
              <a:buNone/>
            </a:pPr>
            <a:endParaRPr dirty="0"/>
          </a:p>
          <a:p>
            <a:pPr marL="0" lvl="0" indent="0" algn="l" rtl="0">
              <a:spcBef>
                <a:spcPts val="0"/>
              </a:spcBef>
              <a:spcAft>
                <a:spcPts val="0"/>
              </a:spcAft>
              <a:buNone/>
            </a:pPr>
            <a:endParaRPr dirty="0"/>
          </a:p>
        </p:txBody>
      </p:sp>
      <p:sp>
        <p:nvSpPr>
          <p:cNvPr id="113" name="Google Shape;11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u="none" strike="noStrike" cap="none">
                <a:solidFill>
                  <a:srgbClr val="000000"/>
                </a:solidFill>
                <a:latin typeface="Century Gothic" panose="020B0502020202020204" pitchFamily="34" charset="0"/>
                <a:ea typeface="Arial"/>
                <a:cs typeface="Arial"/>
                <a:sym typeface="Arial"/>
              </a:rPr>
              <a:t>16</a:t>
            </a:fld>
            <a:endParaRPr sz="1200" u="none" strike="noStrike" cap="none" dirty="0">
              <a:solidFill>
                <a:srgbClr val="000000"/>
              </a:solidFill>
              <a:latin typeface="Century Gothic" panose="020B0502020202020204" pitchFamily="34" charset="0"/>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a:t>
            </a:r>
            <a:br>
              <a:rPr lang="en-GB" dirty="0"/>
            </a:br>
            <a:br>
              <a:rPr lang="en-GB" b="1" dirty="0"/>
            </a:br>
            <a:r>
              <a:rPr lang="en-GB" b="1" dirty="0"/>
              <a:t>Aim: </a:t>
            </a:r>
            <a:r>
              <a:rPr lang="en-GB" b="0" dirty="0"/>
              <a:t>to practise aural comprehension of plural noun forms with SSC [-d-], connecting them to their singular forms containing SSC [-d]; to produce the singular nouns orally.</a:t>
            </a:r>
            <a:endParaRPr b="1" dirty="0"/>
          </a:p>
          <a:p>
            <a:pPr marL="0" lvl="0" indent="0" algn="l" rtl="0">
              <a:spcBef>
                <a:spcPts val="0"/>
              </a:spcBef>
              <a:spcAft>
                <a:spcPts val="0"/>
              </a:spcAft>
              <a:buNone/>
            </a:pPr>
            <a:br>
              <a:rPr lang="en-GB" dirty="0"/>
            </a:br>
            <a:r>
              <a:rPr lang="en-GB" b="1" dirty="0"/>
              <a:t>Procedure:</a:t>
            </a:r>
            <a:br>
              <a:rPr lang="en-GB" dirty="0"/>
            </a:br>
            <a:r>
              <a:rPr lang="en-GB" dirty="0"/>
              <a:t>1. Click to play the audio.</a:t>
            </a:r>
            <a:endParaRPr dirty="0"/>
          </a:p>
          <a:p>
            <a:pPr marL="0" lvl="0" indent="0" algn="l" rtl="0">
              <a:spcBef>
                <a:spcPts val="0"/>
              </a:spcBef>
              <a:spcAft>
                <a:spcPts val="0"/>
              </a:spcAft>
              <a:buNone/>
            </a:pPr>
            <a:r>
              <a:rPr lang="en-GB" dirty="0"/>
              <a:t>2. Students say the singular form.</a:t>
            </a:r>
            <a:endParaRPr dirty="0"/>
          </a:p>
          <a:p>
            <a:pPr marL="0" lvl="0" indent="0" algn="l" rtl="0">
              <a:spcBef>
                <a:spcPts val="0"/>
              </a:spcBef>
              <a:spcAft>
                <a:spcPts val="0"/>
              </a:spcAft>
              <a:buNone/>
            </a:pPr>
            <a:r>
              <a:rPr lang="en-GB" dirty="0"/>
              <a:t>3. Click to check responses.</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Arial"/>
              <a:buNone/>
            </a:pPr>
            <a:r>
              <a:rPr lang="en-GB" b="1" dirty="0"/>
              <a:t>Transcript:</a:t>
            </a:r>
            <a:br>
              <a:rPr lang="en-GB" dirty="0"/>
            </a:br>
            <a:r>
              <a:rPr lang="en-GB" sz="1200" u="none" strike="noStrike" cap="none" dirty="0">
                <a:solidFill>
                  <a:srgbClr val="1F3864"/>
                </a:solidFill>
                <a:latin typeface="Century Gothic" panose="020B0502020202020204" pitchFamily="34" charset="0"/>
                <a:ea typeface="Arial"/>
                <a:cs typeface="Arial"/>
                <a:sym typeface="Arial"/>
              </a:rPr>
              <a:t>1. </a:t>
            </a:r>
            <a:r>
              <a:rPr lang="en-GB" sz="1200" u="none" strike="noStrike" cap="none" dirty="0" err="1">
                <a:solidFill>
                  <a:srgbClr val="1F3864"/>
                </a:solidFill>
                <a:latin typeface="Century Gothic" panose="020B0502020202020204" pitchFamily="34" charset="0"/>
                <a:ea typeface="Arial"/>
                <a:cs typeface="Arial"/>
                <a:sym typeface="Arial"/>
              </a:rPr>
              <a:t>Hände</a:t>
            </a:r>
            <a:br>
              <a:rPr lang="en-GB" sz="1200" u="none" strike="noStrike" cap="none" dirty="0">
                <a:solidFill>
                  <a:srgbClr val="1F3864"/>
                </a:solidFill>
                <a:latin typeface="Century Gothic" panose="020B0502020202020204" pitchFamily="34" charset="0"/>
                <a:ea typeface="Arial"/>
                <a:cs typeface="Arial"/>
                <a:sym typeface="Arial"/>
              </a:rPr>
            </a:br>
            <a:r>
              <a:rPr lang="en-GB" sz="1200" u="none" strike="noStrike" cap="none" dirty="0">
                <a:solidFill>
                  <a:srgbClr val="1F3864"/>
                </a:solidFill>
                <a:latin typeface="Century Gothic" panose="020B0502020202020204" pitchFamily="34" charset="0"/>
                <a:ea typeface="Arial"/>
                <a:cs typeface="Arial"/>
                <a:sym typeface="Arial"/>
              </a:rPr>
              <a:t>2. </a:t>
            </a:r>
            <a:r>
              <a:rPr lang="en-GB" sz="1200" u="none" strike="noStrike" cap="none" dirty="0" err="1">
                <a:solidFill>
                  <a:srgbClr val="1F3864"/>
                </a:solidFill>
                <a:latin typeface="Century Gothic" panose="020B0502020202020204" pitchFamily="34" charset="0"/>
                <a:ea typeface="Arial"/>
                <a:cs typeface="Arial"/>
                <a:sym typeface="Arial"/>
              </a:rPr>
              <a:t>Wände</a:t>
            </a:r>
            <a:br>
              <a:rPr lang="en-GB" sz="1200" u="none" strike="noStrike" cap="none" dirty="0">
                <a:solidFill>
                  <a:srgbClr val="1F3864"/>
                </a:solidFill>
                <a:latin typeface="Century Gothic" panose="020B0502020202020204" pitchFamily="34" charset="0"/>
                <a:ea typeface="Arial"/>
                <a:cs typeface="Arial"/>
                <a:sym typeface="Arial"/>
              </a:rPr>
            </a:br>
            <a:r>
              <a:rPr lang="en-GB" sz="1200" u="none" strike="noStrike" cap="none" dirty="0">
                <a:solidFill>
                  <a:srgbClr val="1F3864"/>
                </a:solidFill>
                <a:latin typeface="Century Gothic" panose="020B0502020202020204" pitchFamily="34" charset="0"/>
                <a:ea typeface="Arial"/>
                <a:cs typeface="Arial"/>
                <a:sym typeface="Arial"/>
              </a:rPr>
              <a:t>3. Länder</a:t>
            </a:r>
            <a:br>
              <a:rPr lang="en-GB" sz="1200" u="none" strike="noStrike" cap="none" dirty="0">
                <a:solidFill>
                  <a:srgbClr val="1F3864"/>
                </a:solidFill>
                <a:latin typeface="Century Gothic" panose="020B0502020202020204" pitchFamily="34" charset="0"/>
                <a:ea typeface="Arial"/>
                <a:cs typeface="Arial"/>
                <a:sym typeface="Arial"/>
              </a:rPr>
            </a:br>
            <a:r>
              <a:rPr lang="en-GB" sz="1200" u="none" strike="noStrike" cap="none" dirty="0">
                <a:solidFill>
                  <a:srgbClr val="1F3864"/>
                </a:solidFill>
                <a:latin typeface="Century Gothic" panose="020B0502020202020204" pitchFamily="34" charset="0"/>
                <a:ea typeface="Arial"/>
                <a:cs typeface="Arial"/>
                <a:sym typeface="Arial"/>
              </a:rPr>
              <a:t>4. </a:t>
            </a:r>
            <a:r>
              <a:rPr lang="en-GB" sz="1200" u="none" strike="noStrike" cap="none" dirty="0" err="1">
                <a:solidFill>
                  <a:srgbClr val="1F3864"/>
                </a:solidFill>
                <a:latin typeface="Century Gothic" panose="020B0502020202020204" pitchFamily="34" charset="0"/>
                <a:ea typeface="Arial"/>
                <a:cs typeface="Arial"/>
                <a:sym typeface="Arial"/>
              </a:rPr>
              <a:t>Strände</a:t>
            </a:r>
            <a:br>
              <a:rPr lang="en-GB" sz="1200" u="none" strike="noStrike" cap="none" dirty="0">
                <a:solidFill>
                  <a:srgbClr val="1F3864"/>
                </a:solidFill>
                <a:latin typeface="Century Gothic" panose="020B0502020202020204" pitchFamily="34" charset="0"/>
                <a:ea typeface="Arial"/>
                <a:cs typeface="Arial"/>
                <a:sym typeface="Arial"/>
              </a:rPr>
            </a:br>
            <a:r>
              <a:rPr lang="en-GB" sz="1200" u="none" strike="noStrike" cap="none" dirty="0">
                <a:solidFill>
                  <a:srgbClr val="1F3864"/>
                </a:solidFill>
                <a:latin typeface="Century Gothic" panose="020B0502020202020204" pitchFamily="34" charset="0"/>
                <a:ea typeface="Arial"/>
                <a:cs typeface="Arial"/>
                <a:sym typeface="Arial"/>
              </a:rPr>
              <a:t>5. </a:t>
            </a:r>
            <a:r>
              <a:rPr lang="en-GB" sz="1200" u="none" strike="noStrike" cap="none" dirty="0" err="1">
                <a:solidFill>
                  <a:srgbClr val="1F3864"/>
                </a:solidFill>
                <a:latin typeface="Century Gothic" panose="020B0502020202020204" pitchFamily="34" charset="0"/>
                <a:ea typeface="Arial"/>
                <a:cs typeface="Arial"/>
                <a:sym typeface="Arial"/>
              </a:rPr>
              <a:t>Verbände</a:t>
            </a:r>
            <a:br>
              <a:rPr lang="en-GB" sz="1200" u="none" strike="noStrike" cap="none" dirty="0">
                <a:solidFill>
                  <a:srgbClr val="1F3864"/>
                </a:solidFill>
                <a:latin typeface="Century Gothic" panose="020B0502020202020204" pitchFamily="34" charset="0"/>
                <a:ea typeface="Arial"/>
                <a:cs typeface="Arial"/>
                <a:sym typeface="Arial"/>
              </a:rPr>
            </a:br>
            <a:r>
              <a:rPr lang="en-GB" sz="1200" u="none" strike="noStrike" cap="none" dirty="0">
                <a:solidFill>
                  <a:srgbClr val="1F3864"/>
                </a:solidFill>
                <a:latin typeface="Century Gothic" panose="020B0502020202020204" pitchFamily="34" charset="0"/>
                <a:ea typeface="Arial"/>
                <a:cs typeface="Arial"/>
                <a:sym typeface="Arial"/>
              </a:rPr>
              <a:t>6. </a:t>
            </a:r>
            <a:r>
              <a:rPr lang="en-GB" sz="1200" u="none" strike="noStrike" cap="none" dirty="0" err="1">
                <a:solidFill>
                  <a:srgbClr val="1F3864"/>
                </a:solidFill>
                <a:latin typeface="Century Gothic" panose="020B0502020202020204" pitchFamily="34" charset="0"/>
                <a:ea typeface="Arial"/>
                <a:cs typeface="Arial"/>
                <a:sym typeface="Arial"/>
              </a:rPr>
              <a:t>Armb</a:t>
            </a:r>
            <a:r>
              <a:rPr lang="en-GB" sz="1200" dirty="0" err="1">
                <a:solidFill>
                  <a:srgbClr val="1F3864"/>
                </a:solidFill>
                <a:latin typeface="Century Gothic" panose="020B0502020202020204" pitchFamily="34" charset="0"/>
                <a:ea typeface="Arial"/>
                <a:cs typeface="Arial"/>
                <a:sym typeface="Arial"/>
              </a:rPr>
              <a:t>änder</a:t>
            </a:r>
            <a:endParaRPr sz="1200" dirty="0">
              <a:solidFill>
                <a:srgbClr val="1F3864"/>
              </a:solidFill>
              <a:latin typeface="Century Gothic" panose="020B0502020202020204" pitchFamily="34" charset="0"/>
              <a:ea typeface="Arial"/>
              <a:cs typeface="Arial"/>
              <a:sym typeface="Arial"/>
            </a:endParaRPr>
          </a:p>
          <a:p>
            <a:pPr marL="0" marR="0" lvl="0" indent="0" algn="l" rtl="0">
              <a:lnSpc>
                <a:spcPct val="100000"/>
              </a:lnSpc>
              <a:spcBef>
                <a:spcPts val="0"/>
              </a:spcBef>
              <a:spcAft>
                <a:spcPts val="0"/>
              </a:spcAft>
              <a:buClr>
                <a:srgbClr val="1F3864"/>
              </a:buClr>
              <a:buSzPts val="1200"/>
              <a:buFont typeface="Arial"/>
              <a:buNone/>
            </a:pPr>
            <a:r>
              <a:rPr lang="en-GB" sz="1200" dirty="0">
                <a:solidFill>
                  <a:srgbClr val="1F3864"/>
                </a:solidFill>
                <a:latin typeface="Century Gothic" panose="020B0502020202020204" pitchFamily="34" charset="0"/>
                <a:ea typeface="Arial"/>
                <a:cs typeface="Arial"/>
                <a:sym typeface="Arial"/>
              </a:rPr>
              <a:t>7. </a:t>
            </a:r>
            <a:r>
              <a:rPr lang="en-GB" sz="1200" dirty="0" err="1">
                <a:solidFill>
                  <a:srgbClr val="1F3864"/>
                </a:solidFill>
                <a:latin typeface="Century Gothic" panose="020B0502020202020204" pitchFamily="34" charset="0"/>
                <a:ea typeface="Arial"/>
                <a:cs typeface="Arial"/>
                <a:sym typeface="Arial"/>
              </a:rPr>
              <a:t>Stände</a:t>
            </a:r>
            <a:br>
              <a:rPr lang="en-GB" sz="1200" dirty="0">
                <a:solidFill>
                  <a:srgbClr val="1F3864"/>
                </a:solidFill>
                <a:latin typeface="Century Gothic" panose="020B0502020202020204" pitchFamily="34" charset="0"/>
                <a:ea typeface="Arial"/>
                <a:cs typeface="Arial"/>
                <a:sym typeface="Arial"/>
              </a:rPr>
            </a:br>
            <a:r>
              <a:rPr lang="en-GB" sz="1200" dirty="0">
                <a:solidFill>
                  <a:srgbClr val="1F3864"/>
                </a:solidFill>
                <a:latin typeface="Century Gothic" panose="020B0502020202020204" pitchFamily="34" charset="0"/>
                <a:ea typeface="Arial"/>
                <a:cs typeface="Arial"/>
                <a:sym typeface="Arial"/>
              </a:rPr>
              <a:t>8. </a:t>
            </a:r>
            <a:r>
              <a:rPr lang="en-GB" sz="1200" dirty="0" err="1">
                <a:solidFill>
                  <a:srgbClr val="1F3864"/>
                </a:solidFill>
                <a:latin typeface="Century Gothic" panose="020B0502020202020204" pitchFamily="34" charset="0"/>
                <a:ea typeface="Arial"/>
                <a:cs typeface="Arial"/>
                <a:sym typeface="Arial"/>
              </a:rPr>
              <a:t>Brände</a:t>
            </a:r>
            <a:endParaRPr sz="1200" dirty="0">
              <a:solidFill>
                <a:srgbClr val="1F3864"/>
              </a:solidFill>
              <a:latin typeface="Century Gothic" panose="020B05020202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dirty="0">
              <a:solidFill>
                <a:srgbClr val="1F3864"/>
              </a:solidFill>
              <a:latin typeface="Century Gothic" panose="020B05020202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br>
              <a:rPr lang="en-GB" dirty="0"/>
            </a:br>
            <a:r>
              <a:rPr lang="en-GB" b="1" dirty="0"/>
              <a:t>Word frequency (1 is the most frequent word in German): </a:t>
            </a:r>
            <a:br>
              <a:rPr lang="en-GB" dirty="0"/>
            </a:br>
            <a:r>
              <a:rPr lang="en-GB" dirty="0"/>
              <a:t>Hand [180] Wand [828] Land [134] Strand [1966] Armband [&gt;5000] Stand [1357] Brand [3937] </a:t>
            </a:r>
            <a:r>
              <a:rPr lang="en-GB" dirty="0" err="1"/>
              <a:t>Verband</a:t>
            </a:r>
            <a:r>
              <a:rPr lang="en-GB" dirty="0"/>
              <a:t> [1711]</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marR="0" lvl="0" indent="0" algn="l" rtl="0">
              <a:lnSpc>
                <a:spcPct val="100000"/>
              </a:lnSpc>
              <a:spcBef>
                <a:spcPts val="0"/>
              </a:spcBef>
              <a:spcAft>
                <a:spcPts val="0"/>
              </a:spcAft>
              <a:buClr>
                <a:schemeClr val="dk1"/>
              </a:buClr>
              <a:buSzPts val="1200"/>
              <a:buFont typeface="Arial"/>
              <a:buNone/>
            </a:pPr>
            <a:endParaRPr dirty="0"/>
          </a:p>
          <a:p>
            <a:pPr marL="0" lvl="0" indent="0" algn="l" rtl="0">
              <a:spcBef>
                <a:spcPts val="0"/>
              </a:spcBef>
              <a:spcAft>
                <a:spcPts val="0"/>
              </a:spcAft>
              <a:buNone/>
            </a:pPr>
            <a:endParaRPr dirty="0"/>
          </a:p>
        </p:txBody>
      </p:sp>
      <p:sp>
        <p:nvSpPr>
          <p:cNvPr id="137" name="Google Shape;13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u="none" strike="noStrike" cap="none">
                <a:solidFill>
                  <a:srgbClr val="000000"/>
                </a:solidFill>
                <a:latin typeface="Century Gothic" panose="020B0502020202020204" pitchFamily="34" charset="0"/>
                <a:ea typeface="Arial"/>
                <a:cs typeface="Arial"/>
                <a:sym typeface="Arial"/>
              </a:rPr>
              <a:t>17</a:t>
            </a:fld>
            <a:endParaRPr sz="1200" u="none" strike="noStrike" cap="none" dirty="0">
              <a:solidFill>
                <a:srgbClr val="000000"/>
              </a:solidFill>
              <a:latin typeface="Century Gothic" panose="020B0502020202020204" pitchFamily="34" charset="0"/>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6 minutes</a:t>
            </a:r>
            <a:br>
              <a:rPr lang="en-GB" dirty="0"/>
            </a:br>
            <a:br>
              <a:rPr lang="en-GB" b="1" dirty="0"/>
            </a:br>
            <a:r>
              <a:rPr lang="en-GB" b="1" dirty="0"/>
              <a:t>Aim: </a:t>
            </a:r>
            <a:r>
              <a:rPr lang="en-GB" b="0" dirty="0"/>
              <a:t>to practise aural comprehension of SSC [-d-] in longer sentences that include relative clause.</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Procedure:</a:t>
            </a:r>
            <a:br>
              <a:rPr lang="en-GB" dirty="0"/>
            </a:br>
            <a:r>
              <a:rPr lang="en-GB" dirty="0"/>
              <a:t>1. Click to play the audio.</a:t>
            </a:r>
            <a:endParaRPr dirty="0"/>
          </a:p>
          <a:p>
            <a:pPr marL="0" lvl="0" indent="0" algn="l" rtl="0">
              <a:spcBef>
                <a:spcPts val="0"/>
              </a:spcBef>
              <a:spcAft>
                <a:spcPts val="0"/>
              </a:spcAft>
              <a:buNone/>
            </a:pPr>
            <a:r>
              <a:rPr lang="en-GB" dirty="0"/>
              <a:t>2. Students tally the number of [-d] sounds they hear. </a:t>
            </a:r>
            <a:r>
              <a:rPr lang="en-GB" b="0" dirty="0"/>
              <a:t>(Initial, middle and final -d- sounds all count).</a:t>
            </a:r>
            <a:endParaRPr dirty="0"/>
          </a:p>
          <a:p>
            <a:pPr marL="0" lvl="0" indent="0" algn="l" rtl="0">
              <a:spcBef>
                <a:spcPts val="0"/>
              </a:spcBef>
              <a:spcAft>
                <a:spcPts val="0"/>
              </a:spcAft>
              <a:buNone/>
            </a:pPr>
            <a:r>
              <a:rPr lang="en-GB" dirty="0"/>
              <a:t>3. Click to check answers and reveal written full written sentences. </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Arial"/>
              <a:buNone/>
            </a:pPr>
            <a:r>
              <a:rPr lang="en-GB" b="1" dirty="0"/>
              <a:t>Transcript:</a:t>
            </a:r>
            <a:br>
              <a:rPr lang="en-GB" dirty="0"/>
            </a:br>
            <a:r>
              <a:rPr lang="en-GB" dirty="0"/>
              <a:t>1. </a:t>
            </a:r>
            <a:r>
              <a:rPr lang="en-GB" sz="1200" u="none" strike="noStrike" cap="none" dirty="0">
                <a:solidFill>
                  <a:srgbClr val="1F3864"/>
                </a:solidFill>
                <a:latin typeface="Century Gothic" panose="020B0502020202020204" pitchFamily="34" charset="0"/>
                <a:ea typeface="Arial"/>
                <a:cs typeface="Arial"/>
                <a:sym typeface="Arial"/>
              </a:rPr>
              <a:t>Deutschland hat </a:t>
            </a:r>
            <a:r>
              <a:rPr lang="en-GB" sz="1200" u="none" strike="noStrike" cap="none" dirty="0" err="1">
                <a:solidFill>
                  <a:srgbClr val="1F3864"/>
                </a:solidFill>
                <a:latin typeface="Century Gothic" panose="020B0502020202020204" pitchFamily="34" charset="0"/>
                <a:ea typeface="Arial"/>
                <a:cs typeface="Arial"/>
                <a:sym typeface="Arial"/>
              </a:rPr>
              <a:t>sechzehn</a:t>
            </a:r>
            <a:r>
              <a:rPr lang="en-GB" sz="1200" u="none" strike="noStrike" cap="none" dirty="0">
                <a:solidFill>
                  <a:srgbClr val="1F3864"/>
                </a:solidFill>
                <a:latin typeface="Century Gothic" panose="020B0502020202020204" pitchFamily="34" charset="0"/>
                <a:ea typeface="Arial"/>
                <a:cs typeface="Arial"/>
                <a:sym typeface="Arial"/>
              </a:rPr>
              <a:t> </a:t>
            </a:r>
            <a:r>
              <a:rPr lang="en-GB" sz="1200" u="none" strike="noStrike" cap="none" dirty="0" err="1">
                <a:solidFill>
                  <a:srgbClr val="1F3864"/>
                </a:solidFill>
                <a:latin typeface="Century Gothic" panose="020B0502020202020204" pitchFamily="34" charset="0"/>
                <a:ea typeface="Arial"/>
                <a:cs typeface="Arial"/>
                <a:sym typeface="Arial"/>
              </a:rPr>
              <a:t>Bundesländer</a:t>
            </a:r>
            <a:r>
              <a:rPr lang="en-GB" sz="1200" u="none" strike="noStrike" cap="none" dirty="0">
                <a:solidFill>
                  <a:srgbClr val="1F3864"/>
                </a:solidFill>
                <a:latin typeface="Century Gothic" panose="020B0502020202020204" pitchFamily="34" charset="0"/>
                <a:ea typeface="Arial"/>
                <a:cs typeface="Arial"/>
                <a:sym typeface="Arial"/>
              </a:rPr>
              <a:t>, die alle </a:t>
            </a:r>
            <a:r>
              <a:rPr lang="en-GB" sz="1200" u="none" strike="noStrike" cap="none" dirty="0" err="1">
                <a:solidFill>
                  <a:srgbClr val="1F3864"/>
                </a:solidFill>
                <a:latin typeface="Century Gothic" panose="020B0502020202020204" pitchFamily="34" charset="0"/>
                <a:ea typeface="Arial"/>
                <a:cs typeface="Arial"/>
                <a:sym typeface="Arial"/>
              </a:rPr>
              <a:t>eigene</a:t>
            </a:r>
            <a:r>
              <a:rPr lang="en-GB" sz="1200" u="none" strike="noStrike" cap="none" dirty="0">
                <a:solidFill>
                  <a:srgbClr val="1F3864"/>
                </a:solidFill>
                <a:latin typeface="Century Gothic" panose="020B0502020202020204" pitchFamily="34" charset="0"/>
                <a:ea typeface="Arial"/>
                <a:cs typeface="Arial"/>
                <a:sym typeface="Arial"/>
              </a:rPr>
              <a:t> </a:t>
            </a:r>
            <a:r>
              <a:rPr lang="en-GB" sz="1200" u="none" strike="noStrike" cap="none" dirty="0" err="1">
                <a:solidFill>
                  <a:srgbClr val="1F3864"/>
                </a:solidFill>
                <a:latin typeface="Century Gothic" panose="020B0502020202020204" pitchFamily="34" charset="0"/>
                <a:ea typeface="Arial"/>
                <a:cs typeface="Arial"/>
                <a:sym typeface="Arial"/>
              </a:rPr>
              <a:t>Regierungen</a:t>
            </a:r>
            <a:r>
              <a:rPr lang="en-GB" sz="1200" u="none" strike="noStrike" cap="none" dirty="0">
                <a:solidFill>
                  <a:srgbClr val="1F3864"/>
                </a:solidFill>
                <a:latin typeface="Century Gothic" panose="020B0502020202020204" pitchFamily="34" charset="0"/>
                <a:ea typeface="Arial"/>
                <a:cs typeface="Arial"/>
                <a:sym typeface="Arial"/>
              </a:rPr>
              <a:t> </a:t>
            </a:r>
            <a:r>
              <a:rPr lang="en-GB" sz="1200" u="none" strike="noStrike" cap="none" dirty="0" err="1">
                <a:solidFill>
                  <a:srgbClr val="1F3864"/>
                </a:solidFill>
                <a:latin typeface="Century Gothic" panose="020B0502020202020204" pitchFamily="34" charset="0"/>
                <a:ea typeface="Arial"/>
                <a:cs typeface="Arial"/>
                <a:sym typeface="Arial"/>
              </a:rPr>
              <a:t>haben</a:t>
            </a:r>
            <a:r>
              <a:rPr lang="en-GB" sz="1200" u="none" strike="noStrike" cap="none" dirty="0">
                <a:solidFill>
                  <a:srgbClr val="1F3864"/>
                </a:solidFill>
                <a:latin typeface="Century Gothic" panose="020B0502020202020204" pitchFamily="34" charset="0"/>
                <a:ea typeface="Arial"/>
                <a:cs typeface="Arial"/>
                <a:sym typeface="Arial"/>
              </a:rPr>
              <a:t>. </a:t>
            </a:r>
            <a:endParaRPr dirty="0"/>
          </a:p>
          <a:p>
            <a:pPr marL="0" marR="0" lvl="0" indent="0" algn="l" rtl="0">
              <a:lnSpc>
                <a:spcPct val="100000"/>
              </a:lnSpc>
              <a:spcBef>
                <a:spcPts val="0"/>
              </a:spcBef>
              <a:spcAft>
                <a:spcPts val="0"/>
              </a:spcAft>
              <a:buClr>
                <a:srgbClr val="1F3864"/>
              </a:buClr>
              <a:buSzPts val="1200"/>
              <a:buFont typeface="Arial"/>
              <a:buNone/>
            </a:pPr>
            <a:r>
              <a:rPr lang="en-GB" sz="1200" u="none" strike="noStrike" cap="none" dirty="0">
                <a:solidFill>
                  <a:srgbClr val="1F3864"/>
                </a:solidFill>
                <a:latin typeface="Century Gothic" panose="020B0502020202020204" pitchFamily="34" charset="0"/>
                <a:ea typeface="Arial"/>
                <a:cs typeface="Arial"/>
                <a:sym typeface="Arial"/>
              </a:rPr>
              <a:t>2. Bayern </a:t>
            </a:r>
            <a:r>
              <a:rPr lang="en-GB" sz="1200" u="none" strike="noStrike" cap="none" dirty="0" err="1">
                <a:solidFill>
                  <a:srgbClr val="1F3864"/>
                </a:solidFill>
                <a:latin typeface="Century Gothic" panose="020B0502020202020204" pitchFamily="34" charset="0"/>
                <a:ea typeface="Arial"/>
                <a:cs typeface="Arial"/>
                <a:sym typeface="Arial"/>
              </a:rPr>
              <a:t>ist</a:t>
            </a:r>
            <a:r>
              <a:rPr lang="en-GB" sz="1200" u="none" strike="noStrike" cap="none" dirty="0">
                <a:solidFill>
                  <a:srgbClr val="1F3864"/>
                </a:solidFill>
                <a:latin typeface="Century Gothic" panose="020B0502020202020204" pitchFamily="34" charset="0"/>
                <a:ea typeface="Arial"/>
                <a:cs typeface="Arial"/>
                <a:sym typeface="Arial"/>
              </a:rPr>
              <a:t> </a:t>
            </a:r>
            <a:r>
              <a:rPr lang="en-GB" sz="1200" u="none" strike="noStrike" cap="none" dirty="0" err="1">
                <a:solidFill>
                  <a:srgbClr val="1F3864"/>
                </a:solidFill>
                <a:latin typeface="Century Gothic" panose="020B0502020202020204" pitchFamily="34" charset="0"/>
                <a:ea typeface="Arial"/>
                <a:cs typeface="Arial"/>
                <a:sym typeface="Arial"/>
              </a:rPr>
              <a:t>ein</a:t>
            </a:r>
            <a:r>
              <a:rPr lang="en-GB" sz="1200" u="none" strike="noStrike" cap="none" dirty="0">
                <a:solidFill>
                  <a:srgbClr val="1F3864"/>
                </a:solidFill>
                <a:latin typeface="Century Gothic" panose="020B0502020202020204" pitchFamily="34" charset="0"/>
                <a:ea typeface="Arial"/>
                <a:cs typeface="Arial"/>
                <a:sym typeface="Arial"/>
              </a:rPr>
              <a:t> </a:t>
            </a:r>
            <a:r>
              <a:rPr lang="en-GB" sz="1200" u="none" strike="noStrike" cap="none" dirty="0" err="1">
                <a:solidFill>
                  <a:srgbClr val="1F3864"/>
                </a:solidFill>
                <a:latin typeface="Century Gothic" panose="020B0502020202020204" pitchFamily="34" charset="0"/>
                <a:ea typeface="Arial"/>
                <a:cs typeface="Arial"/>
                <a:sym typeface="Arial"/>
              </a:rPr>
              <a:t>großes</a:t>
            </a:r>
            <a:r>
              <a:rPr lang="en-GB" sz="1200" u="none" strike="noStrike" cap="none" dirty="0">
                <a:solidFill>
                  <a:srgbClr val="1F3864"/>
                </a:solidFill>
                <a:latin typeface="Century Gothic" panose="020B0502020202020204" pitchFamily="34" charset="0"/>
                <a:ea typeface="Arial"/>
                <a:cs typeface="Arial"/>
                <a:sym typeface="Arial"/>
              </a:rPr>
              <a:t> </a:t>
            </a:r>
            <a:r>
              <a:rPr lang="en-GB" sz="1200" u="none" strike="noStrike" cap="none" dirty="0" err="1">
                <a:solidFill>
                  <a:srgbClr val="1F3864"/>
                </a:solidFill>
                <a:latin typeface="Century Gothic" panose="020B0502020202020204" pitchFamily="34" charset="0"/>
                <a:ea typeface="Arial"/>
                <a:cs typeface="Arial"/>
                <a:sym typeface="Arial"/>
              </a:rPr>
              <a:t>Bundesland</a:t>
            </a:r>
            <a:r>
              <a:rPr lang="en-GB" sz="1200" u="none" strike="noStrike" cap="none" dirty="0">
                <a:solidFill>
                  <a:srgbClr val="1F3864"/>
                </a:solidFill>
                <a:latin typeface="Century Gothic" panose="020B0502020202020204" pitchFamily="34" charset="0"/>
                <a:ea typeface="Arial"/>
                <a:cs typeface="Arial"/>
                <a:sym typeface="Arial"/>
              </a:rPr>
              <a:t>, das </a:t>
            </a:r>
            <a:r>
              <a:rPr lang="en-GB" sz="1200" u="none" strike="noStrike" cap="none" dirty="0" err="1">
                <a:solidFill>
                  <a:srgbClr val="1F3864"/>
                </a:solidFill>
                <a:latin typeface="Century Gothic" panose="020B0502020202020204" pitchFamily="34" charset="0"/>
                <a:ea typeface="Arial"/>
                <a:cs typeface="Arial"/>
                <a:sym typeface="Arial"/>
              </a:rPr>
              <a:t>im</a:t>
            </a:r>
            <a:r>
              <a:rPr lang="en-GB" sz="1200" u="none" strike="noStrike" cap="none" dirty="0">
                <a:solidFill>
                  <a:srgbClr val="1F3864"/>
                </a:solidFill>
                <a:latin typeface="Century Gothic" panose="020B0502020202020204" pitchFamily="34" charset="0"/>
                <a:ea typeface="Arial"/>
                <a:cs typeface="Arial"/>
                <a:sym typeface="Arial"/>
              </a:rPr>
              <a:t> </a:t>
            </a:r>
            <a:r>
              <a:rPr lang="en-GB" sz="1200" u="none" strike="noStrike" cap="none" dirty="0" err="1">
                <a:solidFill>
                  <a:srgbClr val="1F3864"/>
                </a:solidFill>
                <a:latin typeface="Century Gothic" panose="020B0502020202020204" pitchFamily="34" charset="0"/>
                <a:ea typeface="Arial"/>
                <a:cs typeface="Arial"/>
                <a:sym typeface="Arial"/>
              </a:rPr>
              <a:t>Süden</a:t>
            </a:r>
            <a:r>
              <a:rPr lang="en-GB" sz="1200" u="none" strike="noStrike" cap="none" dirty="0">
                <a:solidFill>
                  <a:srgbClr val="1F3864"/>
                </a:solidFill>
                <a:latin typeface="Century Gothic" panose="020B0502020202020204" pitchFamily="34" charset="0"/>
                <a:ea typeface="Arial"/>
                <a:cs typeface="Arial"/>
                <a:sym typeface="Arial"/>
              </a:rPr>
              <a:t> von Deutschland </a:t>
            </a:r>
            <a:r>
              <a:rPr lang="en-GB" sz="1200" u="none" strike="noStrike" cap="none" dirty="0" err="1">
                <a:solidFill>
                  <a:srgbClr val="1F3864"/>
                </a:solidFill>
                <a:latin typeface="Century Gothic" panose="020B0502020202020204" pitchFamily="34" charset="0"/>
                <a:ea typeface="Arial"/>
                <a:cs typeface="Arial"/>
                <a:sym typeface="Arial"/>
              </a:rPr>
              <a:t>liegt</a:t>
            </a:r>
            <a:r>
              <a:rPr lang="en-GB" sz="1200" u="none" strike="noStrike" cap="none" dirty="0">
                <a:solidFill>
                  <a:srgbClr val="1F3864"/>
                </a:solidFill>
                <a:latin typeface="Century Gothic" panose="020B0502020202020204" pitchFamily="34" charset="0"/>
                <a:ea typeface="Arial"/>
                <a:cs typeface="Arial"/>
                <a:sym typeface="Arial"/>
              </a:rPr>
              <a:t>.</a:t>
            </a:r>
            <a:endParaRPr dirty="0"/>
          </a:p>
          <a:p>
            <a:pPr marL="0" marR="0" lvl="0" indent="0" algn="l" rtl="0">
              <a:lnSpc>
                <a:spcPct val="100000"/>
              </a:lnSpc>
              <a:spcBef>
                <a:spcPts val="0"/>
              </a:spcBef>
              <a:spcAft>
                <a:spcPts val="0"/>
              </a:spcAft>
              <a:buClr>
                <a:srgbClr val="1F3864"/>
              </a:buClr>
              <a:buSzPts val="1200"/>
              <a:buFont typeface="Arial"/>
              <a:buNone/>
            </a:pPr>
            <a:r>
              <a:rPr lang="en-GB" sz="1200" u="none" strike="noStrike" cap="none" dirty="0">
                <a:solidFill>
                  <a:srgbClr val="1F3864"/>
                </a:solidFill>
                <a:latin typeface="Century Gothic" panose="020B0502020202020204" pitchFamily="34" charset="0"/>
                <a:ea typeface="Arial"/>
                <a:cs typeface="Arial"/>
                <a:sym typeface="Arial"/>
              </a:rPr>
              <a:t>3. Die Stadt Dortmund </a:t>
            </a:r>
            <a:r>
              <a:rPr lang="en-GB" sz="1200" u="none" strike="noStrike" cap="none" dirty="0" err="1">
                <a:solidFill>
                  <a:srgbClr val="1F3864"/>
                </a:solidFill>
                <a:latin typeface="Century Gothic" panose="020B0502020202020204" pitchFamily="34" charset="0"/>
                <a:ea typeface="Arial"/>
                <a:cs typeface="Arial"/>
                <a:sym typeface="Arial"/>
              </a:rPr>
              <a:t>liegt</a:t>
            </a:r>
            <a:r>
              <a:rPr lang="en-GB" sz="1200" u="none" strike="noStrike" cap="none" dirty="0">
                <a:solidFill>
                  <a:srgbClr val="1F3864"/>
                </a:solidFill>
                <a:latin typeface="Century Gothic" panose="020B0502020202020204" pitchFamily="34" charset="0"/>
                <a:ea typeface="Arial"/>
                <a:cs typeface="Arial"/>
                <a:sym typeface="Arial"/>
              </a:rPr>
              <a:t> in </a:t>
            </a:r>
            <a:r>
              <a:rPr lang="en-GB" sz="1200" u="none" strike="noStrike" cap="none" dirty="0" err="1">
                <a:solidFill>
                  <a:srgbClr val="1F3864"/>
                </a:solidFill>
                <a:latin typeface="Century Gothic" panose="020B0502020202020204" pitchFamily="34" charset="0"/>
                <a:ea typeface="Arial"/>
                <a:cs typeface="Arial"/>
                <a:sym typeface="Arial"/>
              </a:rPr>
              <a:t>einem</a:t>
            </a:r>
            <a:r>
              <a:rPr lang="en-GB" sz="1200" u="none" strike="noStrike" cap="none" dirty="0">
                <a:solidFill>
                  <a:srgbClr val="1F3864"/>
                </a:solidFill>
                <a:latin typeface="Century Gothic" panose="020B0502020202020204" pitchFamily="34" charset="0"/>
                <a:ea typeface="Arial"/>
                <a:cs typeface="Arial"/>
                <a:sym typeface="Arial"/>
              </a:rPr>
              <a:t> </a:t>
            </a:r>
            <a:r>
              <a:rPr lang="en-GB" sz="1200" u="none" strike="noStrike" cap="none" dirty="0" err="1">
                <a:solidFill>
                  <a:srgbClr val="1F3864"/>
                </a:solidFill>
                <a:latin typeface="Century Gothic" panose="020B0502020202020204" pitchFamily="34" charset="0"/>
                <a:ea typeface="Arial"/>
                <a:cs typeface="Arial"/>
                <a:sym typeface="Arial"/>
              </a:rPr>
              <a:t>Bundesland</a:t>
            </a:r>
            <a:r>
              <a:rPr lang="en-GB" sz="1200" u="none" strike="noStrike" cap="none" dirty="0">
                <a:solidFill>
                  <a:srgbClr val="1F3864"/>
                </a:solidFill>
                <a:latin typeface="Century Gothic" panose="020B0502020202020204" pitchFamily="34" charset="0"/>
                <a:ea typeface="Arial"/>
                <a:cs typeface="Arial"/>
                <a:sym typeface="Arial"/>
              </a:rPr>
              <a:t>, das Nordrhein-Westfalen </a:t>
            </a:r>
            <a:r>
              <a:rPr lang="en-GB" sz="1200" u="none" strike="noStrike" cap="none" dirty="0" err="1">
                <a:solidFill>
                  <a:srgbClr val="1F3864"/>
                </a:solidFill>
                <a:latin typeface="Century Gothic" panose="020B0502020202020204" pitchFamily="34" charset="0"/>
                <a:ea typeface="Arial"/>
                <a:cs typeface="Arial"/>
                <a:sym typeface="Arial"/>
              </a:rPr>
              <a:t>heißt</a:t>
            </a:r>
            <a:r>
              <a:rPr lang="en-GB" sz="1200" u="none" strike="noStrike" cap="none" dirty="0">
                <a:solidFill>
                  <a:srgbClr val="1F3864"/>
                </a:solidFill>
                <a:latin typeface="Century Gothic" panose="020B0502020202020204" pitchFamily="34" charset="0"/>
                <a:ea typeface="Arial"/>
                <a:cs typeface="Arial"/>
                <a:sym typeface="Arial"/>
              </a:rPr>
              <a:t>. </a:t>
            </a:r>
            <a:endParaRPr dirty="0"/>
          </a:p>
          <a:p>
            <a:pPr marL="0" marR="0" lvl="0" indent="0" algn="l" rtl="0">
              <a:lnSpc>
                <a:spcPct val="100000"/>
              </a:lnSpc>
              <a:spcBef>
                <a:spcPts val="0"/>
              </a:spcBef>
              <a:spcAft>
                <a:spcPts val="0"/>
              </a:spcAft>
              <a:buClr>
                <a:srgbClr val="1F3864"/>
              </a:buClr>
              <a:buSzPts val="1200"/>
              <a:buFont typeface="Arial"/>
              <a:buNone/>
            </a:pPr>
            <a:r>
              <a:rPr lang="en-GB" sz="1200" u="none" strike="noStrike" cap="none" dirty="0">
                <a:solidFill>
                  <a:srgbClr val="1F3864"/>
                </a:solidFill>
                <a:latin typeface="Century Gothic" panose="020B0502020202020204" pitchFamily="34" charset="0"/>
                <a:ea typeface="Arial"/>
                <a:cs typeface="Arial"/>
                <a:sym typeface="Arial"/>
              </a:rPr>
              <a:t>4. Ein </a:t>
            </a:r>
            <a:r>
              <a:rPr lang="en-GB" sz="1200" u="none" strike="noStrike" cap="none" dirty="0" err="1">
                <a:solidFill>
                  <a:srgbClr val="1F3864"/>
                </a:solidFill>
                <a:latin typeface="Century Gothic" panose="020B0502020202020204" pitchFamily="34" charset="0"/>
                <a:ea typeface="Arial"/>
                <a:cs typeface="Arial"/>
                <a:sym typeface="Arial"/>
              </a:rPr>
              <a:t>Dortmunder</a:t>
            </a:r>
            <a:r>
              <a:rPr lang="en-GB" sz="1200" u="none" strike="noStrike" cap="none" dirty="0">
                <a:solidFill>
                  <a:srgbClr val="1F3864"/>
                </a:solidFill>
                <a:latin typeface="Century Gothic" panose="020B0502020202020204" pitchFamily="34" charset="0"/>
                <a:ea typeface="Arial"/>
                <a:cs typeface="Arial"/>
                <a:sym typeface="Arial"/>
              </a:rPr>
              <a:t> </a:t>
            </a:r>
            <a:r>
              <a:rPr lang="en-GB" sz="1200" u="none" strike="noStrike" cap="none" dirty="0" err="1">
                <a:solidFill>
                  <a:srgbClr val="1F3864"/>
                </a:solidFill>
                <a:latin typeface="Century Gothic" panose="020B0502020202020204" pitchFamily="34" charset="0"/>
                <a:ea typeface="Arial"/>
                <a:cs typeface="Arial"/>
                <a:sym typeface="Arial"/>
              </a:rPr>
              <a:t>ist</a:t>
            </a:r>
            <a:r>
              <a:rPr lang="en-GB" sz="1200" u="none" strike="noStrike" cap="none" dirty="0">
                <a:solidFill>
                  <a:srgbClr val="1F3864"/>
                </a:solidFill>
                <a:latin typeface="Century Gothic" panose="020B0502020202020204" pitchFamily="34" charset="0"/>
                <a:ea typeface="Arial"/>
                <a:cs typeface="Arial"/>
                <a:sym typeface="Arial"/>
              </a:rPr>
              <a:t> </a:t>
            </a:r>
            <a:r>
              <a:rPr lang="en-GB" sz="1200" u="none" strike="noStrike" cap="none" dirty="0" err="1">
                <a:solidFill>
                  <a:srgbClr val="1F3864"/>
                </a:solidFill>
                <a:latin typeface="Century Gothic" panose="020B0502020202020204" pitchFamily="34" charset="0"/>
                <a:ea typeface="Arial"/>
                <a:cs typeface="Arial"/>
                <a:sym typeface="Arial"/>
              </a:rPr>
              <a:t>jemand</a:t>
            </a:r>
            <a:r>
              <a:rPr lang="en-GB" sz="1200" u="none" strike="noStrike" cap="none" dirty="0">
                <a:solidFill>
                  <a:srgbClr val="1F3864"/>
                </a:solidFill>
                <a:latin typeface="Century Gothic" panose="020B0502020202020204" pitchFamily="34" charset="0"/>
                <a:ea typeface="Arial"/>
                <a:cs typeface="Arial"/>
                <a:sym typeface="Arial"/>
              </a:rPr>
              <a:t>, der in Dortmund </a:t>
            </a:r>
            <a:r>
              <a:rPr lang="en-GB" sz="1200" u="none" strike="noStrike" cap="none" dirty="0" err="1">
                <a:solidFill>
                  <a:srgbClr val="1F3864"/>
                </a:solidFill>
                <a:latin typeface="Century Gothic" panose="020B0502020202020204" pitchFamily="34" charset="0"/>
                <a:ea typeface="Arial"/>
                <a:cs typeface="Arial"/>
                <a:sym typeface="Arial"/>
              </a:rPr>
              <a:t>wohnt</a:t>
            </a:r>
            <a:r>
              <a:rPr lang="en-GB" sz="1200" u="none" strike="noStrike" cap="none" dirty="0">
                <a:solidFill>
                  <a:srgbClr val="1F3864"/>
                </a:solidFill>
                <a:latin typeface="Century Gothic" panose="020B0502020202020204" pitchFamily="34" charset="0"/>
                <a:ea typeface="Arial"/>
                <a:cs typeface="Arial"/>
                <a:sym typeface="Arial"/>
              </a:rPr>
              <a:t>. </a:t>
            </a:r>
            <a:endParaRPr dirty="0"/>
          </a:p>
          <a:p>
            <a:pPr marL="0" marR="0" lvl="0" indent="0" algn="l" rtl="0">
              <a:lnSpc>
                <a:spcPct val="100000"/>
              </a:lnSpc>
              <a:spcBef>
                <a:spcPts val="0"/>
              </a:spcBef>
              <a:spcAft>
                <a:spcPts val="0"/>
              </a:spcAft>
              <a:buClr>
                <a:srgbClr val="1F3864"/>
              </a:buClr>
              <a:buSzPts val="1200"/>
              <a:buFont typeface="Arial"/>
              <a:buNone/>
            </a:pPr>
            <a:r>
              <a:rPr lang="en-GB" sz="1200" u="none" strike="noStrike" cap="none" dirty="0">
                <a:solidFill>
                  <a:srgbClr val="1F3864"/>
                </a:solidFill>
                <a:latin typeface="Century Gothic" panose="020B0502020202020204" pitchFamily="34" charset="0"/>
                <a:ea typeface="Arial"/>
                <a:cs typeface="Arial"/>
                <a:sym typeface="Arial"/>
              </a:rPr>
              <a:t>5. Die </a:t>
            </a:r>
            <a:r>
              <a:rPr lang="en-GB" sz="1200" u="none" strike="noStrike" cap="none" dirty="0" err="1">
                <a:solidFill>
                  <a:srgbClr val="1F3864"/>
                </a:solidFill>
                <a:latin typeface="Century Gothic" panose="020B0502020202020204" pitchFamily="34" charset="0"/>
                <a:ea typeface="Arial"/>
                <a:cs typeface="Arial"/>
                <a:sym typeface="Arial"/>
              </a:rPr>
              <a:t>Niederlande</a:t>
            </a:r>
            <a:r>
              <a:rPr lang="en-GB" sz="1200" u="none" strike="noStrike" cap="none" dirty="0">
                <a:solidFill>
                  <a:srgbClr val="1F3864"/>
                </a:solidFill>
                <a:latin typeface="Century Gothic" panose="020B0502020202020204" pitchFamily="34" charset="0"/>
                <a:ea typeface="Arial"/>
                <a:cs typeface="Arial"/>
                <a:sym typeface="Arial"/>
              </a:rPr>
              <a:t> </a:t>
            </a:r>
            <a:r>
              <a:rPr lang="en-GB" sz="1200" u="none" strike="noStrike" cap="none" dirty="0" err="1">
                <a:solidFill>
                  <a:srgbClr val="1F3864"/>
                </a:solidFill>
                <a:latin typeface="Century Gothic" panose="020B0502020202020204" pitchFamily="34" charset="0"/>
                <a:ea typeface="Arial"/>
                <a:cs typeface="Arial"/>
                <a:sym typeface="Arial"/>
              </a:rPr>
              <a:t>sind</a:t>
            </a:r>
            <a:r>
              <a:rPr lang="en-GB" sz="1200" u="none" strike="noStrike" cap="none" dirty="0">
                <a:solidFill>
                  <a:srgbClr val="1F3864"/>
                </a:solidFill>
                <a:latin typeface="Century Gothic" panose="020B0502020202020204" pitchFamily="34" charset="0"/>
                <a:ea typeface="Arial"/>
                <a:cs typeface="Arial"/>
                <a:sym typeface="Arial"/>
              </a:rPr>
              <a:t> </a:t>
            </a:r>
            <a:r>
              <a:rPr lang="en-GB" sz="1200" u="none" strike="noStrike" cap="none" dirty="0" err="1">
                <a:solidFill>
                  <a:srgbClr val="1F3864"/>
                </a:solidFill>
                <a:latin typeface="Century Gothic" panose="020B0502020202020204" pitchFamily="34" charset="0"/>
                <a:ea typeface="Arial"/>
                <a:cs typeface="Arial"/>
                <a:sym typeface="Arial"/>
              </a:rPr>
              <a:t>ein</a:t>
            </a:r>
            <a:r>
              <a:rPr lang="en-GB" sz="1200" u="none" strike="noStrike" cap="none" dirty="0">
                <a:solidFill>
                  <a:srgbClr val="1F3864"/>
                </a:solidFill>
                <a:latin typeface="Century Gothic" panose="020B0502020202020204" pitchFamily="34" charset="0"/>
                <a:ea typeface="Arial"/>
                <a:cs typeface="Arial"/>
                <a:sym typeface="Arial"/>
              </a:rPr>
              <a:t> Land, das links von </a:t>
            </a:r>
            <a:r>
              <a:rPr lang="en-GB" sz="1200" u="none" strike="noStrike" cap="none" dirty="0" err="1">
                <a:solidFill>
                  <a:srgbClr val="1F3864"/>
                </a:solidFill>
                <a:latin typeface="Century Gothic" panose="020B0502020202020204" pitchFamily="34" charset="0"/>
                <a:ea typeface="Arial"/>
                <a:cs typeface="Arial"/>
                <a:sym typeface="Arial"/>
              </a:rPr>
              <a:t>Norddeutschland</a:t>
            </a:r>
            <a:r>
              <a:rPr lang="en-GB" sz="1200" u="none" strike="noStrike" cap="none" dirty="0">
                <a:solidFill>
                  <a:srgbClr val="1F3864"/>
                </a:solidFill>
                <a:latin typeface="Century Gothic" panose="020B0502020202020204" pitchFamily="34" charset="0"/>
                <a:ea typeface="Arial"/>
                <a:cs typeface="Arial"/>
                <a:sym typeface="Arial"/>
              </a:rPr>
              <a:t> </a:t>
            </a:r>
            <a:r>
              <a:rPr lang="en-GB" sz="1200" u="none" strike="noStrike" cap="none" dirty="0" err="1">
                <a:solidFill>
                  <a:srgbClr val="1F3864"/>
                </a:solidFill>
                <a:latin typeface="Century Gothic" panose="020B0502020202020204" pitchFamily="34" charset="0"/>
                <a:ea typeface="Arial"/>
                <a:cs typeface="Arial"/>
                <a:sym typeface="Arial"/>
              </a:rPr>
              <a:t>liegt</a:t>
            </a:r>
            <a:r>
              <a:rPr lang="en-GB" sz="1200" u="none" strike="noStrike" cap="none" dirty="0">
                <a:solidFill>
                  <a:srgbClr val="1F3864"/>
                </a:solidFill>
                <a:latin typeface="Century Gothic" panose="020B0502020202020204" pitchFamily="34" charset="0"/>
                <a:ea typeface="Arial"/>
                <a:cs typeface="Arial"/>
                <a:sym typeface="Arial"/>
              </a:rPr>
              <a:t>. </a:t>
            </a:r>
            <a:endParaRPr dirty="0"/>
          </a:p>
          <a:p>
            <a:pPr marL="0" marR="0" lvl="0" indent="0" algn="l" rtl="0">
              <a:lnSpc>
                <a:spcPct val="100000"/>
              </a:lnSpc>
              <a:spcBef>
                <a:spcPts val="0"/>
              </a:spcBef>
              <a:spcAft>
                <a:spcPts val="0"/>
              </a:spcAft>
              <a:buClr>
                <a:srgbClr val="1F3864"/>
              </a:buClr>
              <a:buSzPts val="1200"/>
              <a:buFont typeface="Arial"/>
              <a:buNone/>
            </a:pPr>
            <a:r>
              <a:rPr lang="en-GB" sz="1200" u="none" strike="noStrike" cap="none" dirty="0">
                <a:solidFill>
                  <a:srgbClr val="1F3864"/>
                </a:solidFill>
                <a:latin typeface="Century Gothic" panose="020B0502020202020204" pitchFamily="34" charset="0"/>
                <a:ea typeface="Arial"/>
                <a:cs typeface="Arial"/>
                <a:sym typeface="Arial"/>
              </a:rPr>
              <a:t>6. Die </a:t>
            </a:r>
            <a:r>
              <a:rPr lang="en-GB" sz="1200" u="none" strike="noStrike" cap="none" dirty="0" err="1">
                <a:solidFill>
                  <a:srgbClr val="1F3864"/>
                </a:solidFill>
                <a:latin typeface="Century Gothic" panose="020B0502020202020204" pitchFamily="34" charset="0"/>
                <a:ea typeface="Arial"/>
                <a:cs typeface="Arial"/>
                <a:sym typeface="Arial"/>
              </a:rPr>
              <a:t>Niederlande</a:t>
            </a:r>
            <a:r>
              <a:rPr lang="en-GB" sz="1200" u="none" strike="noStrike" cap="none" dirty="0">
                <a:solidFill>
                  <a:srgbClr val="1F3864"/>
                </a:solidFill>
                <a:latin typeface="Century Gothic" panose="020B0502020202020204" pitchFamily="34" charset="0"/>
                <a:ea typeface="Arial"/>
                <a:cs typeface="Arial"/>
                <a:sym typeface="Arial"/>
              </a:rPr>
              <a:t> </a:t>
            </a:r>
            <a:r>
              <a:rPr lang="en-GB" sz="1200" u="none" strike="noStrike" cap="none" dirty="0" err="1">
                <a:solidFill>
                  <a:srgbClr val="1F3864"/>
                </a:solidFill>
                <a:latin typeface="Century Gothic" panose="020B0502020202020204" pitchFamily="34" charset="0"/>
                <a:ea typeface="Arial"/>
                <a:cs typeface="Arial"/>
                <a:sym typeface="Arial"/>
              </a:rPr>
              <a:t>haben</a:t>
            </a:r>
            <a:r>
              <a:rPr lang="en-GB" sz="1200" u="none" strike="noStrike" cap="none" dirty="0">
                <a:solidFill>
                  <a:srgbClr val="1F3864"/>
                </a:solidFill>
                <a:latin typeface="Century Gothic" panose="020B0502020202020204" pitchFamily="34" charset="0"/>
                <a:ea typeface="Arial"/>
                <a:cs typeface="Arial"/>
                <a:sym typeface="Arial"/>
              </a:rPr>
              <a:t> </a:t>
            </a:r>
            <a:r>
              <a:rPr lang="en-GB" sz="1200" u="none" strike="noStrike" cap="none" dirty="0" err="1">
                <a:solidFill>
                  <a:srgbClr val="1F3864"/>
                </a:solidFill>
                <a:latin typeface="Century Gothic" panose="020B0502020202020204" pitchFamily="34" charset="0"/>
                <a:ea typeface="Arial"/>
                <a:cs typeface="Arial"/>
                <a:sym typeface="Arial"/>
              </a:rPr>
              <a:t>Inseln</a:t>
            </a:r>
            <a:r>
              <a:rPr lang="en-GB" sz="1200" u="none" strike="noStrike" cap="none" dirty="0">
                <a:solidFill>
                  <a:srgbClr val="1F3864"/>
                </a:solidFill>
                <a:latin typeface="Century Gothic" panose="020B0502020202020204" pitchFamily="34" charset="0"/>
                <a:ea typeface="Arial"/>
                <a:cs typeface="Arial"/>
                <a:sym typeface="Arial"/>
              </a:rPr>
              <a:t>, die in der </a:t>
            </a:r>
            <a:r>
              <a:rPr lang="en-GB" sz="1200" u="none" strike="noStrike" cap="none" dirty="0" err="1">
                <a:solidFill>
                  <a:srgbClr val="1F3864"/>
                </a:solidFill>
                <a:latin typeface="Century Gothic" panose="020B0502020202020204" pitchFamily="34" charset="0"/>
                <a:ea typeface="Arial"/>
                <a:cs typeface="Arial"/>
                <a:sym typeface="Arial"/>
              </a:rPr>
              <a:t>Nordsee</a:t>
            </a:r>
            <a:r>
              <a:rPr lang="en-GB" sz="1200" u="none" strike="noStrike" cap="none" dirty="0">
                <a:solidFill>
                  <a:srgbClr val="1F3864"/>
                </a:solidFill>
                <a:latin typeface="Century Gothic" panose="020B0502020202020204" pitchFamily="34" charset="0"/>
                <a:ea typeface="Arial"/>
                <a:cs typeface="Arial"/>
                <a:sym typeface="Arial"/>
              </a:rPr>
              <a:t> </a:t>
            </a:r>
            <a:r>
              <a:rPr lang="en-GB" sz="1200" u="none" strike="noStrike" cap="none" dirty="0" err="1">
                <a:solidFill>
                  <a:srgbClr val="1F3864"/>
                </a:solidFill>
                <a:latin typeface="Century Gothic" panose="020B0502020202020204" pitchFamily="34" charset="0"/>
                <a:ea typeface="Arial"/>
                <a:cs typeface="Arial"/>
                <a:sym typeface="Arial"/>
              </a:rPr>
              <a:t>liegen</a:t>
            </a:r>
            <a:r>
              <a:rPr lang="en-GB" sz="1200" u="none" strike="noStrike" cap="none" dirty="0">
                <a:solidFill>
                  <a:srgbClr val="1F3864"/>
                </a:solidFill>
                <a:latin typeface="Century Gothic" panose="020B0502020202020204" pitchFamily="34" charset="0"/>
                <a:ea typeface="Arial"/>
                <a:cs typeface="Arial"/>
                <a:sym typeface="Arial"/>
              </a:rPr>
              <a:t>.</a:t>
            </a:r>
            <a:endParaRPr dirty="0"/>
          </a:p>
          <a:p>
            <a:pPr marL="0" marR="0" lvl="0" indent="0" algn="l" rtl="0">
              <a:lnSpc>
                <a:spcPct val="100000"/>
              </a:lnSpc>
              <a:spcBef>
                <a:spcPts val="0"/>
              </a:spcBef>
              <a:spcAft>
                <a:spcPts val="0"/>
              </a:spcAft>
              <a:buClr>
                <a:schemeClr val="dk1"/>
              </a:buClr>
              <a:buSzPts val="1200"/>
              <a:buFont typeface="Arial"/>
              <a:buNone/>
            </a:pPr>
            <a:endParaRPr sz="1200" dirty="0">
              <a:solidFill>
                <a:srgbClr val="1F3864"/>
              </a:solidFill>
              <a:latin typeface="Century Gothic" panose="020B05020202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GB" b="1" dirty="0"/>
              <a:t>Word frequency (1 is the most frequent word in German): </a:t>
            </a:r>
            <a:br>
              <a:rPr lang="en-GB" dirty="0"/>
            </a:br>
            <a:r>
              <a:rPr lang="en-GB" dirty="0" err="1"/>
              <a:t>Regierung</a:t>
            </a:r>
            <a:r>
              <a:rPr lang="en-GB" dirty="0"/>
              <a:t> [521] </a:t>
            </a:r>
            <a:r>
              <a:rPr lang="en-GB" dirty="0" err="1"/>
              <a:t>Bundesland</a:t>
            </a:r>
            <a:r>
              <a:rPr lang="en-GB" dirty="0"/>
              <a:t> [1993] </a:t>
            </a:r>
            <a:r>
              <a:rPr lang="en-GB" dirty="0" err="1"/>
              <a:t>Niederlande</a:t>
            </a:r>
            <a:r>
              <a:rPr lang="en-GB" dirty="0"/>
              <a:t> [3798]</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marR="0" lvl="0" indent="0" algn="l" rtl="0">
              <a:lnSpc>
                <a:spcPct val="100000"/>
              </a:lnSpc>
              <a:spcBef>
                <a:spcPts val="0"/>
              </a:spcBef>
              <a:spcAft>
                <a:spcPts val="0"/>
              </a:spcAft>
              <a:buClr>
                <a:schemeClr val="dk1"/>
              </a:buClr>
              <a:buSzPts val="1200"/>
              <a:buFont typeface="Arial"/>
              <a:buNone/>
            </a:pPr>
            <a:endParaRPr dirty="0"/>
          </a:p>
          <a:p>
            <a:pPr marL="0" lvl="0" indent="0" algn="l" rtl="0">
              <a:spcBef>
                <a:spcPts val="0"/>
              </a:spcBef>
              <a:spcAft>
                <a:spcPts val="0"/>
              </a:spcAft>
              <a:buNone/>
            </a:pPr>
            <a:endParaRPr dirty="0"/>
          </a:p>
        </p:txBody>
      </p:sp>
      <p:sp>
        <p:nvSpPr>
          <p:cNvPr id="650" name="Google Shape;65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u="none" strike="noStrike" cap="none">
                <a:solidFill>
                  <a:srgbClr val="000000"/>
                </a:solidFill>
                <a:latin typeface="Century Gothic" panose="020B0502020202020204" pitchFamily="34" charset="0"/>
                <a:ea typeface="Arial"/>
                <a:cs typeface="Arial"/>
                <a:sym typeface="Arial"/>
              </a:rPr>
              <a:t>18</a:t>
            </a:fld>
            <a:endParaRPr sz="1200" u="none" strike="noStrike" cap="none" dirty="0">
              <a:solidFill>
                <a:srgbClr val="000000"/>
              </a:solidFill>
              <a:latin typeface="Century Gothic" panose="020B0502020202020204" pitchFamily="34" charset="0"/>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4861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r>
              <a:rPr lang="en-GB" b="0" dirty="0"/>
              <a:t>to revisit [-b] and contrast with [p] and to revisit [-d] and contrast with [t]</a:t>
            </a:r>
            <a:br>
              <a:rPr lang="en-GB" dirty="0"/>
            </a:br>
            <a:br>
              <a:rPr lang="en-GB" dirty="0"/>
            </a:br>
            <a:r>
              <a:rPr lang="en-GB" b="1" dirty="0"/>
              <a:t>Procedure:</a:t>
            </a:r>
            <a:br>
              <a:rPr lang="en-GB" dirty="0"/>
            </a:br>
            <a:r>
              <a:rPr lang="en-GB" dirty="0"/>
              <a:t>1. Explain the task. Our characters have exams coming up and they are revising.</a:t>
            </a:r>
          </a:p>
          <a:p>
            <a:r>
              <a:rPr lang="en-GB" dirty="0"/>
              <a:t>2. Click on the audio buttons to hear the conversations. In the audio, the plural or inflected adjective of the words in the table is given. Students must work out the last letter of the word based on what they hear.</a:t>
            </a:r>
          </a:p>
          <a:p>
            <a:r>
              <a:rPr lang="en-GB" dirty="0"/>
              <a:t>3. Click to reveal answers.</a:t>
            </a:r>
          </a:p>
          <a:p>
            <a:r>
              <a:rPr lang="en-GB" dirty="0"/>
              <a:t>4. Repeat on the following slide.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Der </a:t>
            </a:r>
            <a:r>
              <a:rPr lang="en-GB" dirty="0" err="1"/>
              <a:t>Chemielehrer</a:t>
            </a:r>
            <a:r>
              <a:rPr lang="en-GB" dirty="0"/>
              <a:t> </a:t>
            </a:r>
            <a:r>
              <a:rPr lang="en-GB" dirty="0" err="1"/>
              <a:t>ist</a:t>
            </a:r>
            <a:r>
              <a:rPr lang="en-GB" dirty="0"/>
              <a:t> </a:t>
            </a:r>
            <a:r>
              <a:rPr lang="en-GB" dirty="0" err="1"/>
              <a:t>ein</a:t>
            </a:r>
            <a:r>
              <a:rPr lang="en-GB" dirty="0"/>
              <a:t> </a:t>
            </a:r>
            <a:r>
              <a:rPr lang="en-GB" dirty="0" err="1"/>
              <a:t>lieber</a:t>
            </a:r>
            <a:r>
              <a:rPr lang="en-GB" dirty="0"/>
              <a:t> Mensch.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Ich will </a:t>
            </a:r>
            <a:r>
              <a:rPr lang="en-GB" dirty="0" err="1"/>
              <a:t>deshalb</a:t>
            </a:r>
            <a:r>
              <a:rPr lang="en-GB" dirty="0"/>
              <a:t> </a:t>
            </a:r>
            <a:r>
              <a:rPr lang="en-GB" dirty="0" err="1"/>
              <a:t>eine</a:t>
            </a:r>
            <a:r>
              <a:rPr lang="en-GB" dirty="0"/>
              <a:t> </a:t>
            </a:r>
            <a:r>
              <a:rPr lang="en-GB" dirty="0" err="1"/>
              <a:t>ganze</a:t>
            </a:r>
            <a:r>
              <a:rPr lang="en-GB" dirty="0"/>
              <a:t> </a:t>
            </a:r>
            <a:r>
              <a:rPr lang="en-GB" dirty="0" err="1"/>
              <a:t>halbe</a:t>
            </a:r>
            <a:r>
              <a:rPr lang="en-GB" dirty="0"/>
              <a:t> </a:t>
            </a:r>
            <a:r>
              <a:rPr lang="en-GB" dirty="0" err="1"/>
              <a:t>Stunde</a:t>
            </a:r>
            <a:r>
              <a:rPr lang="en-GB" dirty="0"/>
              <a:t> </a:t>
            </a:r>
            <a:r>
              <a:rPr lang="en-GB" dirty="0" err="1"/>
              <a:t>lernen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Ja</a:t>
            </a:r>
            <a:r>
              <a:rPr lang="en-GB" dirty="0"/>
              <a:t>, und </a:t>
            </a:r>
            <a:r>
              <a:rPr lang="en-GB" dirty="0" err="1"/>
              <a:t>dann</a:t>
            </a:r>
            <a:r>
              <a:rPr lang="en-GB" dirty="0"/>
              <a:t> </a:t>
            </a:r>
            <a:r>
              <a:rPr lang="en-GB" dirty="0" err="1"/>
              <a:t>kennen</a:t>
            </a:r>
            <a:r>
              <a:rPr lang="en-GB" dirty="0"/>
              <a:t> </a:t>
            </a:r>
            <a:r>
              <a:rPr lang="en-GB" dirty="0" err="1"/>
              <a:t>wir</a:t>
            </a:r>
            <a:r>
              <a:rPr lang="en-GB" dirty="0"/>
              <a:t> die </a:t>
            </a:r>
            <a:r>
              <a:rPr lang="en-GB" dirty="0" err="1"/>
              <a:t>Prinzipien</a:t>
            </a:r>
            <a:r>
              <a:rPr lang="en-GB" dirty="0"/>
              <a:t> </a:t>
            </a:r>
            <a:r>
              <a:rPr lang="en-GB" dirty="0" err="1"/>
              <a:t>sehr</a:t>
            </a:r>
            <a:r>
              <a:rPr lang="en-GB" dirty="0"/>
              <a:t> gut!</a:t>
            </a:r>
            <a:br>
              <a:rPr lang="en-GB" dirty="0"/>
            </a:br>
            <a:r>
              <a:rPr lang="en-GB" dirty="0"/>
              <a:t>4. Das </a:t>
            </a:r>
            <a:r>
              <a:rPr lang="en-GB" dirty="0" err="1"/>
              <a:t>ist</a:t>
            </a:r>
            <a:r>
              <a:rPr lang="en-GB" dirty="0"/>
              <a:t> </a:t>
            </a:r>
            <a:r>
              <a:rPr lang="en-GB" dirty="0" err="1"/>
              <a:t>ein</a:t>
            </a:r>
            <a:r>
              <a:rPr lang="en-GB" dirty="0"/>
              <a:t> </a:t>
            </a:r>
            <a:r>
              <a:rPr lang="en-GB" dirty="0" err="1"/>
              <a:t>gelber</a:t>
            </a:r>
            <a:r>
              <a:rPr lang="en-GB" dirty="0"/>
              <a:t> Stoff.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Unter</a:t>
            </a:r>
            <a:r>
              <a:rPr lang="en-GB" dirty="0"/>
              <a:t> </a:t>
            </a:r>
            <a:r>
              <a:rPr lang="en-GB" dirty="0" err="1"/>
              <a:t>Lampen</a:t>
            </a:r>
            <a:r>
              <a:rPr lang="en-GB" dirty="0"/>
              <a:t> </a:t>
            </a:r>
            <a:r>
              <a:rPr lang="en-GB" dirty="0" err="1"/>
              <a:t>kann</a:t>
            </a:r>
            <a:r>
              <a:rPr lang="en-GB" dirty="0"/>
              <a:t> man das </a:t>
            </a:r>
            <a:r>
              <a:rPr lang="en-GB" dirty="0" err="1"/>
              <a:t>aber</a:t>
            </a:r>
            <a:r>
              <a:rPr lang="en-GB" dirty="0"/>
              <a:t> </a:t>
            </a:r>
            <a:r>
              <a:rPr lang="en-GB" dirty="0" err="1"/>
              <a:t>besser</a:t>
            </a:r>
            <a:r>
              <a:rPr lang="en-GB" dirty="0"/>
              <a:t> </a:t>
            </a:r>
            <a:r>
              <a:rPr lang="en-GB" dirty="0" err="1"/>
              <a:t>sehen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Es </a:t>
            </a:r>
            <a:r>
              <a:rPr lang="en-GB" dirty="0" err="1"/>
              <a:t>gibt</a:t>
            </a:r>
            <a:r>
              <a:rPr lang="en-GB" dirty="0"/>
              <a:t> </a:t>
            </a:r>
            <a:r>
              <a:rPr lang="en-GB" dirty="0" err="1"/>
              <a:t>viele</a:t>
            </a:r>
            <a:r>
              <a:rPr lang="en-GB" dirty="0"/>
              <a:t> Isotope.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Welche</a:t>
            </a:r>
            <a:r>
              <a:rPr lang="en-GB" dirty="0"/>
              <a:t> </a:t>
            </a:r>
            <a:r>
              <a:rPr lang="en-GB" dirty="0" err="1"/>
              <a:t>Maßstäbe</a:t>
            </a:r>
            <a:r>
              <a:rPr lang="en-GB" dirty="0"/>
              <a:t> </a:t>
            </a:r>
            <a:r>
              <a:rPr lang="en-GB" dirty="0" err="1"/>
              <a:t>verwenden</a:t>
            </a:r>
            <a:r>
              <a:rPr lang="en-GB" dirty="0"/>
              <a:t> </a:t>
            </a:r>
            <a:r>
              <a:rPr lang="en-GB" dirty="0" err="1"/>
              <a:t>diese</a:t>
            </a:r>
            <a:r>
              <a:rPr lang="en-GB" dirty="0"/>
              <a:t> </a:t>
            </a:r>
            <a:r>
              <a:rPr lang="en-GB" dirty="0" err="1"/>
              <a:t>Bilder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Hmm, </a:t>
            </a:r>
            <a:r>
              <a:rPr lang="en-GB" dirty="0" err="1"/>
              <a:t>hier</a:t>
            </a:r>
            <a:r>
              <a:rPr lang="en-GB" dirty="0"/>
              <a:t> </a:t>
            </a:r>
            <a:r>
              <a:rPr lang="en-GB" dirty="0" err="1"/>
              <a:t>ist</a:t>
            </a:r>
            <a:r>
              <a:rPr lang="en-GB" dirty="0"/>
              <a:t> </a:t>
            </a:r>
            <a:r>
              <a:rPr lang="en-GB" dirty="0" err="1"/>
              <a:t>eine</a:t>
            </a:r>
            <a:r>
              <a:rPr lang="en-GB" dirty="0"/>
              <a:t> </a:t>
            </a:r>
            <a:r>
              <a:rPr lang="en-GB" dirty="0" err="1"/>
              <a:t>knappe</a:t>
            </a:r>
            <a:r>
              <a:rPr lang="en-GB" dirty="0"/>
              <a:t> </a:t>
            </a:r>
            <a:r>
              <a:rPr lang="en-GB" dirty="0" err="1"/>
              <a:t>Erklärung</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Prinzip</a:t>
            </a:r>
            <a:r>
              <a:rPr lang="en-GB" baseline="0" dirty="0"/>
              <a:t> [865] Lampe [4144] </a:t>
            </a:r>
            <a:r>
              <a:rPr lang="en-GB" baseline="0" dirty="0" err="1"/>
              <a:t>Isotop</a:t>
            </a:r>
            <a:r>
              <a:rPr lang="en-GB" baseline="0" dirty="0"/>
              <a:t> [4897] </a:t>
            </a:r>
            <a:r>
              <a:rPr lang="en-GB" baseline="0" dirty="0" err="1"/>
              <a:t>Maßstab</a:t>
            </a:r>
            <a:r>
              <a:rPr lang="en-GB" baseline="0" dirty="0"/>
              <a:t> [3510] </a:t>
            </a:r>
            <a:r>
              <a:rPr lang="en-GB" baseline="0" dirty="0" err="1"/>
              <a:t>knapp</a:t>
            </a:r>
            <a:r>
              <a:rPr lang="en-GB" baseline="0" dirty="0"/>
              <a:t> [638]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In </a:t>
            </a:r>
            <a:r>
              <a:rPr lang="en-GB" dirty="0" err="1"/>
              <a:t>Brasilien</a:t>
            </a:r>
            <a:r>
              <a:rPr lang="en-GB" dirty="0"/>
              <a:t> </a:t>
            </a:r>
            <a:r>
              <a:rPr lang="en-GB" dirty="0" err="1"/>
              <a:t>gibt</a:t>
            </a:r>
            <a:r>
              <a:rPr lang="en-GB" dirty="0"/>
              <a:t> es </a:t>
            </a:r>
            <a:r>
              <a:rPr lang="en-GB" dirty="0" err="1"/>
              <a:t>viele</a:t>
            </a:r>
            <a:r>
              <a:rPr lang="en-GB" dirty="0"/>
              <a:t> </a:t>
            </a:r>
            <a:r>
              <a:rPr lang="en-GB" dirty="0" err="1"/>
              <a:t>Urwälder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Das Land hat </a:t>
            </a:r>
            <a:r>
              <a:rPr lang="en-GB" dirty="0" err="1"/>
              <a:t>Staaten</a:t>
            </a:r>
            <a:r>
              <a:rPr lang="en-GB" dirty="0"/>
              <a:t> </a:t>
            </a:r>
            <a:r>
              <a:rPr lang="en-GB" dirty="0" err="1"/>
              <a:t>wie</a:t>
            </a:r>
            <a:r>
              <a:rPr lang="en-GB" dirty="0"/>
              <a:t> Deutschland.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Es hat </a:t>
            </a:r>
            <a:r>
              <a:rPr lang="en-GB" dirty="0" err="1"/>
              <a:t>auch</a:t>
            </a:r>
            <a:r>
              <a:rPr lang="en-GB" dirty="0"/>
              <a:t> </a:t>
            </a:r>
            <a:r>
              <a:rPr lang="en-GB" dirty="0" err="1"/>
              <a:t>schöne</a:t>
            </a:r>
            <a:r>
              <a:rPr lang="en-GB" dirty="0"/>
              <a:t> </a:t>
            </a:r>
            <a:r>
              <a:rPr lang="en-GB" dirty="0" err="1"/>
              <a:t>Strände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Und </a:t>
            </a:r>
            <a:r>
              <a:rPr lang="en-GB" dirty="0" err="1"/>
              <a:t>viele</a:t>
            </a:r>
            <a:r>
              <a:rPr lang="en-GB" dirty="0"/>
              <a:t> </a:t>
            </a:r>
            <a:r>
              <a:rPr lang="en-GB" dirty="0" err="1"/>
              <a:t>Tierarten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Leider</a:t>
            </a:r>
            <a:r>
              <a:rPr lang="en-GB" dirty="0"/>
              <a:t> </a:t>
            </a:r>
            <a:r>
              <a:rPr lang="en-GB" dirty="0" err="1"/>
              <a:t>gibt</a:t>
            </a:r>
            <a:r>
              <a:rPr lang="en-GB" dirty="0"/>
              <a:t> es </a:t>
            </a:r>
            <a:r>
              <a:rPr lang="en-GB" dirty="0" err="1"/>
              <a:t>auch</a:t>
            </a:r>
            <a:r>
              <a:rPr lang="en-GB" dirty="0"/>
              <a:t> </a:t>
            </a:r>
            <a:r>
              <a:rPr lang="en-GB" dirty="0" err="1"/>
              <a:t>Probleme</a:t>
            </a:r>
            <a:r>
              <a:rPr lang="en-GB" dirty="0"/>
              <a:t> </a:t>
            </a:r>
            <a:r>
              <a:rPr lang="en-GB" dirty="0" err="1"/>
              <a:t>mit</a:t>
            </a:r>
            <a:r>
              <a:rPr lang="en-GB" dirty="0"/>
              <a:t> </a:t>
            </a:r>
            <a:r>
              <a:rPr lang="en-GB" dirty="0" err="1"/>
              <a:t>Bränden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Die Menschen in </a:t>
            </a:r>
            <a:r>
              <a:rPr lang="en-GB" dirty="0" err="1"/>
              <a:t>diesen</a:t>
            </a:r>
            <a:r>
              <a:rPr lang="en-GB" dirty="0"/>
              <a:t> </a:t>
            </a:r>
            <a:r>
              <a:rPr lang="en-GB" dirty="0" err="1"/>
              <a:t>Gebieten</a:t>
            </a:r>
            <a:r>
              <a:rPr lang="en-GB" dirty="0"/>
              <a:t> </a:t>
            </a:r>
            <a:r>
              <a:rPr lang="en-GB" dirty="0" err="1"/>
              <a:t>müssen</a:t>
            </a:r>
            <a:r>
              <a:rPr lang="en-GB" dirty="0"/>
              <a:t> </a:t>
            </a:r>
            <a:r>
              <a:rPr lang="en-GB" dirty="0" err="1"/>
              <a:t>flüchten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Die </a:t>
            </a:r>
            <a:r>
              <a:rPr lang="en-GB" dirty="0" err="1"/>
              <a:t>Soldaten</a:t>
            </a:r>
            <a:r>
              <a:rPr lang="en-GB" dirty="0"/>
              <a:t> </a:t>
            </a:r>
            <a:r>
              <a:rPr lang="en-GB" dirty="0" err="1"/>
              <a:t>helfen</a:t>
            </a:r>
            <a:r>
              <a:rPr lang="en-GB" dirty="0"/>
              <a:t> </a:t>
            </a:r>
            <a:r>
              <a:rPr lang="en-GB" dirty="0" err="1"/>
              <a:t>ihnen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Ich </a:t>
            </a:r>
            <a:r>
              <a:rPr lang="en-GB" dirty="0" err="1"/>
              <a:t>habe</a:t>
            </a:r>
            <a:r>
              <a:rPr lang="en-GB" dirty="0"/>
              <a:t> </a:t>
            </a:r>
            <a:r>
              <a:rPr lang="en-GB" dirty="0" err="1"/>
              <a:t>Dutzende</a:t>
            </a:r>
            <a:r>
              <a:rPr lang="en-GB" dirty="0"/>
              <a:t> von </a:t>
            </a:r>
            <a:r>
              <a:rPr lang="en-GB" dirty="0" err="1"/>
              <a:t>Bildern</a:t>
            </a:r>
            <a:r>
              <a:rPr lang="en-GB" dirty="0"/>
              <a:t> von </a:t>
            </a:r>
            <a:r>
              <a:rPr lang="en-GB" dirty="0" err="1"/>
              <a:t>Brasilien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Brasilien</a:t>
            </a:r>
            <a:r>
              <a:rPr lang="en-GB" baseline="0" dirty="0"/>
              <a:t> [2649] </a:t>
            </a:r>
            <a:r>
              <a:rPr lang="en-GB" baseline="0" dirty="0" err="1"/>
              <a:t>Urwald</a:t>
            </a:r>
            <a:r>
              <a:rPr lang="en-GB" baseline="0" dirty="0"/>
              <a:t> [&gt;5009] Brand [3937] </a:t>
            </a:r>
            <a:r>
              <a:rPr lang="en-GB" baseline="0" dirty="0" err="1"/>
              <a:t>Gebiet</a:t>
            </a:r>
            <a:r>
              <a:rPr lang="en-GB" baseline="0" dirty="0"/>
              <a:t> [1110] </a:t>
            </a:r>
            <a:r>
              <a:rPr lang="en-GB" baseline="0" dirty="0" err="1"/>
              <a:t>Soldat</a:t>
            </a:r>
            <a:r>
              <a:rPr lang="en-GB" baseline="0" dirty="0"/>
              <a:t> [1267] </a:t>
            </a:r>
            <a:r>
              <a:rPr lang="en-GB" baseline="0" dirty="0" err="1"/>
              <a:t>Dutzend</a:t>
            </a:r>
            <a:r>
              <a:rPr lang="en-GB" baseline="0" dirty="0"/>
              <a:t> [2110]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3351648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[-d]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und</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make an exaggerated plus sign with your index fingers, holding them up in front of you.</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[-d] </a:t>
            </a:r>
            <a:r>
              <a:rPr lang="en-GB" baseline="0" dirty="0"/>
              <a:t>sound, pronouncing </a:t>
            </a:r>
            <a:r>
              <a:rPr lang="en-GB" b="0" baseline="0" dirty="0"/>
              <a:t>”</a:t>
            </a:r>
            <a:r>
              <a:rPr lang="en-GB" b="1" baseline="0" dirty="0"/>
              <a:t>und</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a:t>und</a:t>
            </a:r>
            <a:r>
              <a:rPr lang="en-GB" sz="1200" b="0" baseline="0" dirty="0"/>
              <a:t> [</a:t>
            </a:r>
            <a:r>
              <a:rPr lang="en-GB" sz="1200" baseline="0"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39571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55512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37200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[-d] </a:t>
            </a:r>
            <a:r>
              <a:rPr lang="en-GB" baseline="0" dirty="0"/>
              <a:t>and then the </a:t>
            </a:r>
            <a:r>
              <a:rPr lang="en-GB" b="1" baseline="0" dirty="0"/>
              <a:t>source</a:t>
            </a:r>
            <a:r>
              <a:rPr lang="en-GB" baseline="0" dirty="0"/>
              <a:t> word again ‘</a:t>
            </a:r>
            <a:r>
              <a:rPr lang="en-GB" b="1" baseline="0" dirty="0"/>
              <a:t>und’</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a:t>und</a:t>
            </a:r>
            <a:r>
              <a:rPr lang="en-GB" sz="1200" b="0" baseline="0" dirty="0"/>
              <a:t> [</a:t>
            </a:r>
            <a:r>
              <a:rPr lang="en-GB" sz="1200" baseline="0" dirty="0"/>
              <a:t>2]; </a:t>
            </a:r>
            <a:r>
              <a:rPr lang="en-GB" sz="1200" b="1" baseline="0" dirty="0" err="1"/>
              <a:t>rund</a:t>
            </a:r>
            <a:r>
              <a:rPr lang="en-GB" sz="1200" b="1" baseline="0" dirty="0"/>
              <a:t> </a:t>
            </a:r>
            <a:r>
              <a:rPr lang="en-GB" sz="1200" b="0" baseline="0" dirty="0"/>
              <a:t>[316] </a:t>
            </a:r>
            <a:r>
              <a:rPr lang="en-GB" sz="1200" b="1" baseline="0" dirty="0"/>
              <a:t>Land </a:t>
            </a:r>
            <a:r>
              <a:rPr lang="en-GB" sz="1200" baseline="0" dirty="0"/>
              <a:t>[146]; </a:t>
            </a:r>
            <a:r>
              <a:rPr lang="en-GB" sz="1200" b="1" baseline="0" dirty="0"/>
              <a:t>Hand </a:t>
            </a:r>
            <a:r>
              <a:rPr lang="en-GB" sz="1200" baseline="0" dirty="0"/>
              <a:t>[179]; </a:t>
            </a:r>
            <a:r>
              <a:rPr lang="en-GB" sz="1200" b="1" baseline="0" dirty="0" err="1"/>
              <a:t>Grund</a:t>
            </a:r>
            <a:r>
              <a:rPr lang="en-GB" sz="1200" b="1" baseline="0" dirty="0"/>
              <a:t> </a:t>
            </a:r>
            <a:r>
              <a:rPr lang="en-GB" sz="1200" baseline="0" dirty="0"/>
              <a:t>[230]; </a:t>
            </a:r>
            <a:r>
              <a:rPr lang="en-GB" sz="1200" b="1" baseline="0" dirty="0"/>
              <a:t>Kind </a:t>
            </a:r>
            <a:r>
              <a:rPr lang="en-GB" sz="1200" baseline="0" dirty="0"/>
              <a:t>[106].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568115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562039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3361259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US" b="0"/>
              <a:t>Practise final -d and -t with singulars and plurals. Final </a:t>
            </a:r>
            <a:r>
              <a:rPr lang="en-US" b="0" dirty="0"/>
              <a:t>-d sounds like a -t in German.  Here, students listen to plural forms to</a:t>
            </a:r>
            <a:r>
              <a:rPr lang="en-US" b="0" baseline="0" dirty="0"/>
              <a:t> work out whether the nouns’ equivalent singular forms end in -d or -t.</a:t>
            </a:r>
            <a:endParaRPr lang="en-US" b="0" dirty="0"/>
          </a:p>
          <a:p>
            <a:endParaRPr lang="en-US" b="1"/>
          </a:p>
          <a:p>
            <a:r>
              <a:rPr lang="en-US" b="1"/>
              <a:t>Procedure:</a:t>
            </a:r>
            <a:endParaRPr lang="en-US" b="1" dirty="0"/>
          </a:p>
          <a:p>
            <a:pPr marL="0" indent="0">
              <a:buNone/>
            </a:pPr>
            <a:r>
              <a:rPr lang="en-US" b="0"/>
              <a:t>1. Teacher</a:t>
            </a:r>
            <a:r>
              <a:rPr lang="en-US" b="0" baseline="0"/>
              <a:t> </a:t>
            </a:r>
            <a:r>
              <a:rPr lang="en-US" b="0" baseline="0" dirty="0"/>
              <a:t>clicks for each gapped singular noun to appear, then clicks the number to play the audio each </a:t>
            </a:r>
            <a:r>
              <a:rPr lang="en-US" b="0" baseline="0"/>
              <a:t>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a:t>
            </a:r>
            <a:r>
              <a:rPr lang="en-US" b="1" baseline="0"/>
              <a:t> </a:t>
            </a:r>
            <a:r>
              <a:rPr lang="en-US" b="0"/>
              <a:t>Item one can be used as an example. Animation supports this.</a:t>
            </a:r>
            <a:endParaRPr lang="en-US" b="0" dirty="0"/>
          </a:p>
          <a:p>
            <a:pPr marL="0" indent="0">
              <a:buNone/>
            </a:pPr>
            <a:r>
              <a:rPr lang="en-US" b="0"/>
              <a:t>2. Students listen to the audio of the plurals of these words and </a:t>
            </a:r>
            <a:r>
              <a:rPr lang="en-US" b="0" baseline="0"/>
              <a:t>f</a:t>
            </a:r>
            <a:r>
              <a:rPr lang="en-US" b="0"/>
              <a:t>ill </a:t>
            </a:r>
            <a:r>
              <a:rPr lang="en-US" b="0" dirty="0"/>
              <a:t>in whether the singular ends in a -d or a -t.</a:t>
            </a:r>
          </a:p>
          <a:p>
            <a:pPr marL="0" indent="0">
              <a:buNone/>
            </a:pPr>
            <a:r>
              <a:rPr lang="en-US" b="0"/>
              <a:t>3. 1 </a:t>
            </a:r>
            <a:r>
              <a:rPr lang="en-US" b="0" dirty="0"/>
              <a:t>to 6 are are familiar words and 7 to 12 are new words.</a:t>
            </a:r>
          </a:p>
          <a:p>
            <a:pPr marL="0" indent="0">
              <a:buNone/>
            </a:pPr>
            <a:r>
              <a:rPr lang="en-US" b="0"/>
              <a:t>4. Answers </a:t>
            </a:r>
            <a:r>
              <a:rPr lang="en-US" b="0" dirty="0"/>
              <a:t>are animated to appear on separate clicks. Teachers can elicit the full word from students, providing additional read aloud</a:t>
            </a:r>
            <a:r>
              <a:rPr lang="en-US" b="0" baseline="0" dirty="0"/>
              <a:t> / pronunciation practice.</a:t>
            </a:r>
            <a:endParaRPr lang="en-US" b="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3668966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2166C-56FB-4BB1-8387-1EF6B1E4D7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55AFA37-8D5E-4FE9-BF9C-83C8E3B8A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136F826-DE94-4E02-9177-3C61C200DDB8}"/>
              </a:ext>
            </a:extLst>
          </p:cNvPr>
          <p:cNvSpPr>
            <a:spLocks noGrp="1"/>
          </p:cNvSpPr>
          <p:nvPr>
            <p:ph type="dt" sz="half" idx="10"/>
          </p:nvPr>
        </p:nvSpPr>
        <p:spPr/>
        <p:txBody>
          <a:bodyPr/>
          <a:lstStyle/>
          <a:p>
            <a:fld id="{E83DE90D-EAB8-4219-BAA8-3290E8779CF7}" type="datetimeFigureOut">
              <a:rPr lang="en-GB" smtClean="0"/>
              <a:t>14/07/2022</a:t>
            </a:fld>
            <a:endParaRPr lang="en-GB"/>
          </a:p>
        </p:txBody>
      </p:sp>
      <p:sp>
        <p:nvSpPr>
          <p:cNvPr id="5" name="Footer Placeholder 4">
            <a:extLst>
              <a:ext uri="{FF2B5EF4-FFF2-40B4-BE49-F238E27FC236}">
                <a16:creationId xmlns:a16="http://schemas.microsoft.com/office/drawing/2014/main" id="{B6E7BF7A-74B0-41E5-8AB9-F95C449AC9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0105EF-3C98-4D6F-A80F-6AE2E79EE6AF}"/>
              </a:ext>
            </a:extLst>
          </p:cNvPr>
          <p:cNvSpPr>
            <a:spLocks noGrp="1"/>
          </p:cNvSpPr>
          <p:nvPr>
            <p:ph type="sldNum" sz="quarter" idx="12"/>
          </p:nvPr>
        </p:nvSpPr>
        <p:spPr/>
        <p:txBody>
          <a:bodyPr/>
          <a:lstStyle/>
          <a:p>
            <a:fld id="{A6B46706-CB1C-44C1-A1DC-3524C2BEF171}" type="slidenum">
              <a:rPr lang="en-GB" smtClean="0"/>
              <a:t>‹#›</a:t>
            </a:fld>
            <a:endParaRPr lang="en-GB"/>
          </a:p>
        </p:txBody>
      </p:sp>
    </p:spTree>
    <p:extLst>
      <p:ext uri="{BB962C8B-B14F-4D97-AF65-F5344CB8AC3E}">
        <p14:creationId xmlns:p14="http://schemas.microsoft.com/office/powerpoint/2010/main" val="949055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EED23-EA0B-48A7-B7AF-23096278FFA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882081-08E4-44C5-B284-EBD2FB4385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F78D55-A617-4F9B-AFF2-B4326E356343}"/>
              </a:ext>
            </a:extLst>
          </p:cNvPr>
          <p:cNvSpPr>
            <a:spLocks noGrp="1"/>
          </p:cNvSpPr>
          <p:nvPr>
            <p:ph type="dt" sz="half" idx="10"/>
          </p:nvPr>
        </p:nvSpPr>
        <p:spPr/>
        <p:txBody>
          <a:bodyPr/>
          <a:lstStyle/>
          <a:p>
            <a:fld id="{E83DE90D-EAB8-4219-BAA8-3290E8779CF7}" type="datetimeFigureOut">
              <a:rPr lang="en-GB" smtClean="0"/>
              <a:t>14/07/2022</a:t>
            </a:fld>
            <a:endParaRPr lang="en-GB"/>
          </a:p>
        </p:txBody>
      </p:sp>
      <p:sp>
        <p:nvSpPr>
          <p:cNvPr id="5" name="Footer Placeholder 4">
            <a:extLst>
              <a:ext uri="{FF2B5EF4-FFF2-40B4-BE49-F238E27FC236}">
                <a16:creationId xmlns:a16="http://schemas.microsoft.com/office/drawing/2014/main" id="{8BECA079-2A48-486F-9A72-CE305C36F2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ADDC34-A8E0-4CCB-A7E1-637563D416C1}"/>
              </a:ext>
            </a:extLst>
          </p:cNvPr>
          <p:cNvSpPr>
            <a:spLocks noGrp="1"/>
          </p:cNvSpPr>
          <p:nvPr>
            <p:ph type="sldNum" sz="quarter" idx="12"/>
          </p:nvPr>
        </p:nvSpPr>
        <p:spPr/>
        <p:txBody>
          <a:bodyPr/>
          <a:lstStyle/>
          <a:p>
            <a:fld id="{A6B46706-CB1C-44C1-A1DC-3524C2BEF171}" type="slidenum">
              <a:rPr lang="en-GB" smtClean="0"/>
              <a:t>‹#›</a:t>
            </a:fld>
            <a:endParaRPr lang="en-GB"/>
          </a:p>
        </p:txBody>
      </p:sp>
    </p:spTree>
    <p:extLst>
      <p:ext uri="{BB962C8B-B14F-4D97-AF65-F5344CB8AC3E}">
        <p14:creationId xmlns:p14="http://schemas.microsoft.com/office/powerpoint/2010/main" val="47093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C95726-0D62-41EE-A2F0-38E659C27F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89068EB-3403-4BBD-BC57-1F0BD7F2D7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AD5780-2E72-4A7D-BAAB-11493249525A}"/>
              </a:ext>
            </a:extLst>
          </p:cNvPr>
          <p:cNvSpPr>
            <a:spLocks noGrp="1"/>
          </p:cNvSpPr>
          <p:nvPr>
            <p:ph type="dt" sz="half" idx="10"/>
          </p:nvPr>
        </p:nvSpPr>
        <p:spPr/>
        <p:txBody>
          <a:bodyPr/>
          <a:lstStyle/>
          <a:p>
            <a:fld id="{E83DE90D-EAB8-4219-BAA8-3290E8779CF7}" type="datetimeFigureOut">
              <a:rPr lang="en-GB" smtClean="0"/>
              <a:t>14/07/2022</a:t>
            </a:fld>
            <a:endParaRPr lang="en-GB"/>
          </a:p>
        </p:txBody>
      </p:sp>
      <p:sp>
        <p:nvSpPr>
          <p:cNvPr id="5" name="Footer Placeholder 4">
            <a:extLst>
              <a:ext uri="{FF2B5EF4-FFF2-40B4-BE49-F238E27FC236}">
                <a16:creationId xmlns:a16="http://schemas.microsoft.com/office/drawing/2014/main" id="{441B0E90-0C90-45C6-9A52-844A268BB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B3BA06-DAF7-4D35-B7F8-F087CA5864AB}"/>
              </a:ext>
            </a:extLst>
          </p:cNvPr>
          <p:cNvSpPr>
            <a:spLocks noGrp="1"/>
          </p:cNvSpPr>
          <p:nvPr>
            <p:ph type="sldNum" sz="quarter" idx="12"/>
          </p:nvPr>
        </p:nvSpPr>
        <p:spPr/>
        <p:txBody>
          <a:bodyPr/>
          <a:lstStyle/>
          <a:p>
            <a:fld id="{A6B46706-CB1C-44C1-A1DC-3524C2BEF171}" type="slidenum">
              <a:rPr lang="en-GB" smtClean="0"/>
              <a:t>‹#›</a:t>
            </a:fld>
            <a:endParaRPr lang="en-GB"/>
          </a:p>
        </p:txBody>
      </p:sp>
    </p:spTree>
    <p:extLst>
      <p:ext uri="{BB962C8B-B14F-4D97-AF65-F5344CB8AC3E}">
        <p14:creationId xmlns:p14="http://schemas.microsoft.com/office/powerpoint/2010/main" val="843322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950471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2959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06555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4749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5352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91793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526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9970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6DADB-DC64-47C3-9360-840FD33704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7A6F57-3A10-409E-8BFA-E5C8098E9E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106D02-DB02-4645-884E-B864E713203A}"/>
              </a:ext>
            </a:extLst>
          </p:cNvPr>
          <p:cNvSpPr>
            <a:spLocks noGrp="1"/>
          </p:cNvSpPr>
          <p:nvPr>
            <p:ph type="dt" sz="half" idx="10"/>
          </p:nvPr>
        </p:nvSpPr>
        <p:spPr/>
        <p:txBody>
          <a:bodyPr/>
          <a:lstStyle/>
          <a:p>
            <a:fld id="{E83DE90D-EAB8-4219-BAA8-3290E8779CF7}" type="datetimeFigureOut">
              <a:rPr lang="en-GB" smtClean="0"/>
              <a:t>14/07/2022</a:t>
            </a:fld>
            <a:endParaRPr lang="en-GB"/>
          </a:p>
        </p:txBody>
      </p:sp>
      <p:sp>
        <p:nvSpPr>
          <p:cNvPr id="5" name="Footer Placeholder 4">
            <a:extLst>
              <a:ext uri="{FF2B5EF4-FFF2-40B4-BE49-F238E27FC236}">
                <a16:creationId xmlns:a16="http://schemas.microsoft.com/office/drawing/2014/main" id="{7EB9E426-267A-4971-81B6-38E0736812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6C339E-0BD3-4101-9B2C-6449046A4F90}"/>
              </a:ext>
            </a:extLst>
          </p:cNvPr>
          <p:cNvSpPr>
            <a:spLocks noGrp="1"/>
          </p:cNvSpPr>
          <p:nvPr>
            <p:ph type="sldNum" sz="quarter" idx="12"/>
          </p:nvPr>
        </p:nvSpPr>
        <p:spPr/>
        <p:txBody>
          <a:bodyPr/>
          <a:lstStyle/>
          <a:p>
            <a:fld id="{A6B46706-CB1C-44C1-A1DC-3524C2BEF171}" type="slidenum">
              <a:rPr lang="en-GB" smtClean="0"/>
              <a:t>‹#›</a:t>
            </a:fld>
            <a:endParaRPr lang="en-GB"/>
          </a:p>
        </p:txBody>
      </p:sp>
    </p:spTree>
    <p:extLst>
      <p:ext uri="{BB962C8B-B14F-4D97-AF65-F5344CB8AC3E}">
        <p14:creationId xmlns:p14="http://schemas.microsoft.com/office/powerpoint/2010/main" val="24070231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27862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3951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9898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735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B2BC-1E6B-4C23-9857-A1244F7A5C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6BF2CB-8B19-4FB1-8969-71F9E80A3F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6BCE52-05F5-4935-A496-BECB24D3001A}"/>
              </a:ext>
            </a:extLst>
          </p:cNvPr>
          <p:cNvSpPr>
            <a:spLocks noGrp="1"/>
          </p:cNvSpPr>
          <p:nvPr>
            <p:ph type="dt" sz="half" idx="10"/>
          </p:nvPr>
        </p:nvSpPr>
        <p:spPr/>
        <p:txBody>
          <a:bodyPr/>
          <a:lstStyle/>
          <a:p>
            <a:fld id="{E83DE90D-EAB8-4219-BAA8-3290E8779CF7}" type="datetimeFigureOut">
              <a:rPr lang="en-GB" smtClean="0"/>
              <a:t>14/07/2022</a:t>
            </a:fld>
            <a:endParaRPr lang="en-GB"/>
          </a:p>
        </p:txBody>
      </p:sp>
      <p:sp>
        <p:nvSpPr>
          <p:cNvPr id="5" name="Footer Placeholder 4">
            <a:extLst>
              <a:ext uri="{FF2B5EF4-FFF2-40B4-BE49-F238E27FC236}">
                <a16:creationId xmlns:a16="http://schemas.microsoft.com/office/drawing/2014/main" id="{DA57B020-027D-4F8D-84E2-E96CC935F1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9B5DD5-21AF-4B4C-A211-9CC154B5CF9E}"/>
              </a:ext>
            </a:extLst>
          </p:cNvPr>
          <p:cNvSpPr>
            <a:spLocks noGrp="1"/>
          </p:cNvSpPr>
          <p:nvPr>
            <p:ph type="sldNum" sz="quarter" idx="12"/>
          </p:nvPr>
        </p:nvSpPr>
        <p:spPr/>
        <p:txBody>
          <a:bodyPr/>
          <a:lstStyle/>
          <a:p>
            <a:fld id="{A6B46706-CB1C-44C1-A1DC-3524C2BEF171}" type="slidenum">
              <a:rPr lang="en-GB" smtClean="0"/>
              <a:t>‹#›</a:t>
            </a:fld>
            <a:endParaRPr lang="en-GB"/>
          </a:p>
        </p:txBody>
      </p:sp>
    </p:spTree>
    <p:extLst>
      <p:ext uri="{BB962C8B-B14F-4D97-AF65-F5344CB8AC3E}">
        <p14:creationId xmlns:p14="http://schemas.microsoft.com/office/powerpoint/2010/main" val="3183118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90C9F-8026-476E-A758-AA163A7D08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EC2D5C-10A5-4BF8-963A-93905AC84F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0A5C7C-F56E-4234-A4D4-E7DA565B0E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6EE51D3-CF67-4F62-B854-96D571F89C96}"/>
              </a:ext>
            </a:extLst>
          </p:cNvPr>
          <p:cNvSpPr>
            <a:spLocks noGrp="1"/>
          </p:cNvSpPr>
          <p:nvPr>
            <p:ph type="dt" sz="half" idx="10"/>
          </p:nvPr>
        </p:nvSpPr>
        <p:spPr/>
        <p:txBody>
          <a:bodyPr/>
          <a:lstStyle/>
          <a:p>
            <a:fld id="{E83DE90D-EAB8-4219-BAA8-3290E8779CF7}" type="datetimeFigureOut">
              <a:rPr lang="en-GB" smtClean="0"/>
              <a:t>14/07/2022</a:t>
            </a:fld>
            <a:endParaRPr lang="en-GB"/>
          </a:p>
        </p:txBody>
      </p:sp>
      <p:sp>
        <p:nvSpPr>
          <p:cNvPr id="6" name="Footer Placeholder 5">
            <a:extLst>
              <a:ext uri="{FF2B5EF4-FFF2-40B4-BE49-F238E27FC236}">
                <a16:creationId xmlns:a16="http://schemas.microsoft.com/office/drawing/2014/main" id="{9547EBFD-C396-4ED9-AF3E-B0C04EAD5F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DA2D99-E1CE-4D0E-B94F-3CFBC0DC921E}"/>
              </a:ext>
            </a:extLst>
          </p:cNvPr>
          <p:cNvSpPr>
            <a:spLocks noGrp="1"/>
          </p:cNvSpPr>
          <p:nvPr>
            <p:ph type="sldNum" sz="quarter" idx="12"/>
          </p:nvPr>
        </p:nvSpPr>
        <p:spPr/>
        <p:txBody>
          <a:bodyPr/>
          <a:lstStyle/>
          <a:p>
            <a:fld id="{A6B46706-CB1C-44C1-A1DC-3524C2BEF171}" type="slidenum">
              <a:rPr lang="en-GB" smtClean="0"/>
              <a:t>‹#›</a:t>
            </a:fld>
            <a:endParaRPr lang="en-GB"/>
          </a:p>
        </p:txBody>
      </p:sp>
    </p:spTree>
    <p:extLst>
      <p:ext uri="{BB962C8B-B14F-4D97-AF65-F5344CB8AC3E}">
        <p14:creationId xmlns:p14="http://schemas.microsoft.com/office/powerpoint/2010/main" val="3316339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99C23-8DDC-44D3-9D16-31021927DE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1FA960-F69D-4481-9B33-129631599B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2A9F0-B79C-484B-AE8D-D4B680A69C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9594C37-CA2A-4F48-85A5-31667677C3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C69589-10FA-4B3C-A030-1ED23A30E0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A4F067B-1C91-439A-90C0-2656CB211906}"/>
              </a:ext>
            </a:extLst>
          </p:cNvPr>
          <p:cNvSpPr>
            <a:spLocks noGrp="1"/>
          </p:cNvSpPr>
          <p:nvPr>
            <p:ph type="dt" sz="half" idx="10"/>
          </p:nvPr>
        </p:nvSpPr>
        <p:spPr/>
        <p:txBody>
          <a:bodyPr/>
          <a:lstStyle/>
          <a:p>
            <a:fld id="{E83DE90D-EAB8-4219-BAA8-3290E8779CF7}" type="datetimeFigureOut">
              <a:rPr lang="en-GB" smtClean="0"/>
              <a:t>14/07/2022</a:t>
            </a:fld>
            <a:endParaRPr lang="en-GB"/>
          </a:p>
        </p:txBody>
      </p:sp>
      <p:sp>
        <p:nvSpPr>
          <p:cNvPr id="8" name="Footer Placeholder 7">
            <a:extLst>
              <a:ext uri="{FF2B5EF4-FFF2-40B4-BE49-F238E27FC236}">
                <a16:creationId xmlns:a16="http://schemas.microsoft.com/office/drawing/2014/main" id="{59B329C4-ACD6-447F-AF8F-E820E21EA15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98378F-6C70-4BF9-ACD0-0988A9EA4700}"/>
              </a:ext>
            </a:extLst>
          </p:cNvPr>
          <p:cNvSpPr>
            <a:spLocks noGrp="1"/>
          </p:cNvSpPr>
          <p:nvPr>
            <p:ph type="sldNum" sz="quarter" idx="12"/>
          </p:nvPr>
        </p:nvSpPr>
        <p:spPr/>
        <p:txBody>
          <a:bodyPr/>
          <a:lstStyle/>
          <a:p>
            <a:fld id="{A6B46706-CB1C-44C1-A1DC-3524C2BEF171}" type="slidenum">
              <a:rPr lang="en-GB" smtClean="0"/>
              <a:t>‹#›</a:t>
            </a:fld>
            <a:endParaRPr lang="en-GB"/>
          </a:p>
        </p:txBody>
      </p:sp>
    </p:spTree>
    <p:extLst>
      <p:ext uri="{BB962C8B-B14F-4D97-AF65-F5344CB8AC3E}">
        <p14:creationId xmlns:p14="http://schemas.microsoft.com/office/powerpoint/2010/main" val="2546630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B31D-BFE5-4593-A23A-2B1EAF87F52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ADE359A-6891-4EFD-889B-65AAEE8DABB1}"/>
              </a:ext>
            </a:extLst>
          </p:cNvPr>
          <p:cNvSpPr>
            <a:spLocks noGrp="1"/>
          </p:cNvSpPr>
          <p:nvPr>
            <p:ph type="dt" sz="half" idx="10"/>
          </p:nvPr>
        </p:nvSpPr>
        <p:spPr/>
        <p:txBody>
          <a:bodyPr/>
          <a:lstStyle/>
          <a:p>
            <a:fld id="{E83DE90D-EAB8-4219-BAA8-3290E8779CF7}" type="datetimeFigureOut">
              <a:rPr lang="en-GB" smtClean="0"/>
              <a:t>14/07/2022</a:t>
            </a:fld>
            <a:endParaRPr lang="en-GB"/>
          </a:p>
        </p:txBody>
      </p:sp>
      <p:sp>
        <p:nvSpPr>
          <p:cNvPr id="4" name="Footer Placeholder 3">
            <a:extLst>
              <a:ext uri="{FF2B5EF4-FFF2-40B4-BE49-F238E27FC236}">
                <a16:creationId xmlns:a16="http://schemas.microsoft.com/office/drawing/2014/main" id="{17503273-C56F-4965-AC4A-0FB220438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EFAEACA-810A-4A0D-BE6F-42B937C1DC66}"/>
              </a:ext>
            </a:extLst>
          </p:cNvPr>
          <p:cNvSpPr>
            <a:spLocks noGrp="1"/>
          </p:cNvSpPr>
          <p:nvPr>
            <p:ph type="sldNum" sz="quarter" idx="12"/>
          </p:nvPr>
        </p:nvSpPr>
        <p:spPr/>
        <p:txBody>
          <a:bodyPr/>
          <a:lstStyle/>
          <a:p>
            <a:fld id="{A6B46706-CB1C-44C1-A1DC-3524C2BEF171}" type="slidenum">
              <a:rPr lang="en-GB" smtClean="0"/>
              <a:t>‹#›</a:t>
            </a:fld>
            <a:endParaRPr lang="en-GB"/>
          </a:p>
        </p:txBody>
      </p:sp>
    </p:spTree>
    <p:extLst>
      <p:ext uri="{BB962C8B-B14F-4D97-AF65-F5344CB8AC3E}">
        <p14:creationId xmlns:p14="http://schemas.microsoft.com/office/powerpoint/2010/main" val="266974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42887C-7B0C-4E50-8780-5D95D1F5DE09}"/>
              </a:ext>
            </a:extLst>
          </p:cNvPr>
          <p:cNvSpPr>
            <a:spLocks noGrp="1"/>
          </p:cNvSpPr>
          <p:nvPr>
            <p:ph type="dt" sz="half" idx="10"/>
          </p:nvPr>
        </p:nvSpPr>
        <p:spPr/>
        <p:txBody>
          <a:bodyPr/>
          <a:lstStyle/>
          <a:p>
            <a:fld id="{E83DE90D-EAB8-4219-BAA8-3290E8779CF7}" type="datetimeFigureOut">
              <a:rPr lang="en-GB" smtClean="0"/>
              <a:t>14/07/2022</a:t>
            </a:fld>
            <a:endParaRPr lang="en-GB"/>
          </a:p>
        </p:txBody>
      </p:sp>
      <p:sp>
        <p:nvSpPr>
          <p:cNvPr id="3" name="Footer Placeholder 2">
            <a:extLst>
              <a:ext uri="{FF2B5EF4-FFF2-40B4-BE49-F238E27FC236}">
                <a16:creationId xmlns:a16="http://schemas.microsoft.com/office/drawing/2014/main" id="{F6E2E719-659E-4976-A1D7-1275AF746B4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ACCA7FF-35EE-4316-9F41-D096F457EA03}"/>
              </a:ext>
            </a:extLst>
          </p:cNvPr>
          <p:cNvSpPr>
            <a:spLocks noGrp="1"/>
          </p:cNvSpPr>
          <p:nvPr>
            <p:ph type="sldNum" sz="quarter" idx="12"/>
          </p:nvPr>
        </p:nvSpPr>
        <p:spPr/>
        <p:txBody>
          <a:bodyPr/>
          <a:lstStyle/>
          <a:p>
            <a:fld id="{A6B46706-CB1C-44C1-A1DC-3524C2BEF171}" type="slidenum">
              <a:rPr lang="en-GB" smtClean="0"/>
              <a:t>‹#›</a:t>
            </a:fld>
            <a:endParaRPr lang="en-GB"/>
          </a:p>
        </p:txBody>
      </p:sp>
    </p:spTree>
    <p:extLst>
      <p:ext uri="{BB962C8B-B14F-4D97-AF65-F5344CB8AC3E}">
        <p14:creationId xmlns:p14="http://schemas.microsoft.com/office/powerpoint/2010/main" val="3512437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2B5A2-3C73-4D1E-BB97-3FADA66068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814B9DD-69E0-4022-AF09-F3D5700029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70D655A-0009-460A-BE46-F45C4E513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915576-3DA0-4A9D-A745-DC54438051A5}"/>
              </a:ext>
            </a:extLst>
          </p:cNvPr>
          <p:cNvSpPr>
            <a:spLocks noGrp="1"/>
          </p:cNvSpPr>
          <p:nvPr>
            <p:ph type="dt" sz="half" idx="10"/>
          </p:nvPr>
        </p:nvSpPr>
        <p:spPr/>
        <p:txBody>
          <a:bodyPr/>
          <a:lstStyle/>
          <a:p>
            <a:fld id="{E83DE90D-EAB8-4219-BAA8-3290E8779CF7}" type="datetimeFigureOut">
              <a:rPr lang="en-GB" smtClean="0"/>
              <a:t>14/07/2022</a:t>
            </a:fld>
            <a:endParaRPr lang="en-GB"/>
          </a:p>
        </p:txBody>
      </p:sp>
      <p:sp>
        <p:nvSpPr>
          <p:cNvPr id="6" name="Footer Placeholder 5">
            <a:extLst>
              <a:ext uri="{FF2B5EF4-FFF2-40B4-BE49-F238E27FC236}">
                <a16:creationId xmlns:a16="http://schemas.microsoft.com/office/drawing/2014/main" id="{6CF76B80-5FD8-4507-8EE6-F3266A43EB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0041A4-6E8C-44DD-AF53-077CBD90E50B}"/>
              </a:ext>
            </a:extLst>
          </p:cNvPr>
          <p:cNvSpPr>
            <a:spLocks noGrp="1"/>
          </p:cNvSpPr>
          <p:nvPr>
            <p:ph type="sldNum" sz="quarter" idx="12"/>
          </p:nvPr>
        </p:nvSpPr>
        <p:spPr/>
        <p:txBody>
          <a:bodyPr/>
          <a:lstStyle/>
          <a:p>
            <a:fld id="{A6B46706-CB1C-44C1-A1DC-3524C2BEF171}" type="slidenum">
              <a:rPr lang="en-GB" smtClean="0"/>
              <a:t>‹#›</a:t>
            </a:fld>
            <a:endParaRPr lang="en-GB"/>
          </a:p>
        </p:txBody>
      </p:sp>
    </p:spTree>
    <p:extLst>
      <p:ext uri="{BB962C8B-B14F-4D97-AF65-F5344CB8AC3E}">
        <p14:creationId xmlns:p14="http://schemas.microsoft.com/office/powerpoint/2010/main" val="3560274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9DFE6-2816-43CA-90D7-838EA15F20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BD781F2-C2BB-4EE9-977A-5F5C45BC6C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34C3552-351E-481D-98A3-3A4D4D669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41B6C-60AB-4DF8-9E89-62A24509E0D3}"/>
              </a:ext>
            </a:extLst>
          </p:cNvPr>
          <p:cNvSpPr>
            <a:spLocks noGrp="1"/>
          </p:cNvSpPr>
          <p:nvPr>
            <p:ph type="dt" sz="half" idx="10"/>
          </p:nvPr>
        </p:nvSpPr>
        <p:spPr/>
        <p:txBody>
          <a:bodyPr/>
          <a:lstStyle/>
          <a:p>
            <a:fld id="{E83DE90D-EAB8-4219-BAA8-3290E8779CF7}" type="datetimeFigureOut">
              <a:rPr lang="en-GB" smtClean="0"/>
              <a:t>14/07/2022</a:t>
            </a:fld>
            <a:endParaRPr lang="en-GB"/>
          </a:p>
        </p:txBody>
      </p:sp>
      <p:sp>
        <p:nvSpPr>
          <p:cNvPr id="6" name="Footer Placeholder 5">
            <a:extLst>
              <a:ext uri="{FF2B5EF4-FFF2-40B4-BE49-F238E27FC236}">
                <a16:creationId xmlns:a16="http://schemas.microsoft.com/office/drawing/2014/main" id="{D359C7BD-C6F7-4D12-8086-937CF189EC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CB04DC-E696-41C4-8FC2-A0748278CFAF}"/>
              </a:ext>
            </a:extLst>
          </p:cNvPr>
          <p:cNvSpPr>
            <a:spLocks noGrp="1"/>
          </p:cNvSpPr>
          <p:nvPr>
            <p:ph type="sldNum" sz="quarter" idx="12"/>
          </p:nvPr>
        </p:nvSpPr>
        <p:spPr/>
        <p:txBody>
          <a:bodyPr/>
          <a:lstStyle/>
          <a:p>
            <a:fld id="{A6B46706-CB1C-44C1-A1DC-3524C2BEF171}" type="slidenum">
              <a:rPr lang="en-GB" smtClean="0"/>
              <a:t>‹#›</a:t>
            </a:fld>
            <a:endParaRPr lang="en-GB"/>
          </a:p>
        </p:txBody>
      </p:sp>
    </p:spTree>
    <p:extLst>
      <p:ext uri="{BB962C8B-B14F-4D97-AF65-F5344CB8AC3E}">
        <p14:creationId xmlns:p14="http://schemas.microsoft.com/office/powerpoint/2010/main" val="2368713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920783-4585-4EBB-BE7C-0C974BD418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ED71A41-E265-4D0D-828B-CD0F4327C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FD20FC3-0981-4D1D-83EF-E7413EFCDC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E83DE90D-EAB8-4219-BAA8-3290E8779CF7}" type="datetimeFigureOut">
              <a:rPr lang="en-GB" smtClean="0"/>
              <a:pPr/>
              <a:t>14/07/2022</a:t>
            </a:fld>
            <a:endParaRPr lang="en-GB" dirty="0"/>
          </a:p>
        </p:txBody>
      </p:sp>
      <p:sp>
        <p:nvSpPr>
          <p:cNvPr id="5" name="Footer Placeholder 4">
            <a:extLst>
              <a:ext uri="{FF2B5EF4-FFF2-40B4-BE49-F238E27FC236}">
                <a16:creationId xmlns:a16="http://schemas.microsoft.com/office/drawing/2014/main" id="{2E4135F4-B023-49BD-820D-CECEA85B3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EEF39C5A-AAA2-4362-AACA-F88BEFEB4D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A6B46706-CB1C-44C1-A1DC-3524C2BEF171}" type="slidenum">
              <a:rPr lang="en-GB" smtClean="0"/>
              <a:pPr/>
              <a:t>‹#›</a:t>
            </a:fld>
            <a:endParaRPr lang="en-GB" dirty="0"/>
          </a:p>
        </p:txBody>
      </p:sp>
    </p:spTree>
    <p:extLst>
      <p:ext uri="{BB962C8B-B14F-4D97-AF65-F5344CB8AC3E}">
        <p14:creationId xmlns:p14="http://schemas.microsoft.com/office/powerpoint/2010/main" val="1607174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9471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0" Type="http://schemas.openxmlformats.org/officeDocument/2006/relationships/image" Target="../media/image4.jp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29.wav"/><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audio" Target="../media/audio28.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23.wav"/><Relationship Id="rId11" Type="http://schemas.openxmlformats.org/officeDocument/2006/relationships/image" Target="../media/image9.png"/><Relationship Id="rId5" Type="http://schemas.openxmlformats.org/officeDocument/2006/relationships/audio" Target="../media/audio22.wav"/><Relationship Id="rId10" Type="http://schemas.openxmlformats.org/officeDocument/2006/relationships/audio" Target="../media/audio27.wav"/><Relationship Id="rId4" Type="http://schemas.openxmlformats.org/officeDocument/2006/relationships/audio" Target="../media/audio21.wav"/><Relationship Id="rId9" Type="http://schemas.openxmlformats.org/officeDocument/2006/relationships/audio" Target="../media/audio26.wav"/></Relationships>
</file>

<file path=ppt/slides/_rels/slide14.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3" Type="http://schemas.openxmlformats.org/officeDocument/2006/relationships/image" Target="../media/image1.jpg"/><Relationship Id="rId7" Type="http://schemas.openxmlformats.org/officeDocument/2006/relationships/image" Target="../media/image9.png"/><Relationship Id="rId12" Type="http://schemas.openxmlformats.org/officeDocument/2006/relationships/audio" Target="../media/audio35.wav"/><Relationship Id="rId17" Type="http://schemas.openxmlformats.org/officeDocument/2006/relationships/audio" Target="../media/audio40.wav"/><Relationship Id="rId2" Type="http://schemas.openxmlformats.org/officeDocument/2006/relationships/notesSlide" Target="../notesSlides/notesSlide14.xml"/><Relationship Id="rId16" Type="http://schemas.openxmlformats.org/officeDocument/2006/relationships/audio" Target="../media/audio39.wav"/><Relationship Id="rId1" Type="http://schemas.openxmlformats.org/officeDocument/2006/relationships/slideLayout" Target="../slideLayouts/slideLayout13.xml"/><Relationship Id="rId6" Type="http://schemas.openxmlformats.org/officeDocument/2006/relationships/audio" Target="../media/audio30.wav"/><Relationship Id="rId11" Type="http://schemas.openxmlformats.org/officeDocument/2006/relationships/audio" Target="../media/audio34.wav"/><Relationship Id="rId5" Type="http://schemas.openxmlformats.org/officeDocument/2006/relationships/image" Target="../media/image11.png"/><Relationship Id="rId15" Type="http://schemas.openxmlformats.org/officeDocument/2006/relationships/audio" Target="../media/audio38.wav"/><Relationship Id="rId10" Type="http://schemas.openxmlformats.org/officeDocument/2006/relationships/audio" Target="../media/audio33.wav"/><Relationship Id="rId4" Type="http://schemas.openxmlformats.org/officeDocument/2006/relationships/image" Target="../media/image10.png"/><Relationship Id="rId9" Type="http://schemas.openxmlformats.org/officeDocument/2006/relationships/audio" Target="../media/audio32.wav"/><Relationship Id="rId14" Type="http://schemas.openxmlformats.org/officeDocument/2006/relationships/audio" Target="../media/audio37.wav"/></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jp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24.gif"/><Relationship Id="rId3" Type="http://schemas.openxmlformats.org/officeDocument/2006/relationships/image" Target="../media/image3.png"/><Relationship Id="rId7" Type="http://schemas.openxmlformats.org/officeDocument/2006/relationships/audio" Target="../media/audio44.wav"/><Relationship Id="rId12"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audio" Target="../media/audio42.wav"/><Relationship Id="rId10" Type="http://schemas.openxmlformats.org/officeDocument/2006/relationships/audio" Target="../media/audio47.wav"/><Relationship Id="rId4" Type="http://schemas.openxmlformats.org/officeDocument/2006/relationships/audio" Target="../media/audio41.wav"/><Relationship Id="rId9" Type="http://schemas.openxmlformats.org/officeDocument/2006/relationships/audio" Target="../media/audio46.wav"/><Relationship Id="rId14" Type="http://schemas.openxmlformats.org/officeDocument/2006/relationships/image" Target="../media/image25.gif"/></Relationships>
</file>

<file path=ppt/slides/_rels/slide21.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image" Target="../media/image26.gif"/><Relationship Id="rId3" Type="http://schemas.openxmlformats.org/officeDocument/2006/relationships/image" Target="../media/image3.png"/><Relationship Id="rId7" Type="http://schemas.openxmlformats.org/officeDocument/2006/relationships/audio" Target="../media/audio52.wav"/><Relationship Id="rId12"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audio" Target="../media/audio51.wav"/><Relationship Id="rId11" Type="http://schemas.openxmlformats.org/officeDocument/2006/relationships/audio" Target="../media/audio56.wav"/><Relationship Id="rId5" Type="http://schemas.openxmlformats.org/officeDocument/2006/relationships/audio" Target="../media/audio50.wav"/><Relationship Id="rId10" Type="http://schemas.openxmlformats.org/officeDocument/2006/relationships/audio" Target="../media/audio55.wav"/><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0" Type="http://schemas.openxmlformats.org/officeDocument/2006/relationships/image" Target="../media/image4.jp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4.jp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audio" Target="../media/audio1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[-d]</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10</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08 </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T3.1 Week 2 Slides 2-4; 22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873547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604" y="608173"/>
            <a:ext cx="10515600" cy="1325563"/>
          </a:xfrm>
        </p:spPr>
        <p:txBody>
          <a:bodyPr>
            <a:noAutofit/>
          </a:bodyPr>
          <a:lstStyle/>
          <a:p>
            <a:r>
              <a:rPr lang="en-GB" sz="20000" b="1" dirty="0">
                <a:solidFill>
                  <a:srgbClr val="FFCC00"/>
                </a:solidFill>
              </a:rPr>
              <a:t>-d</a:t>
            </a:r>
            <a:endParaRPr lang="en-GB" sz="20000" b="1" dirty="0"/>
          </a:p>
        </p:txBody>
      </p:sp>
      <p:pic>
        <p:nvPicPr>
          <p:cNvPr id="4" name="Picture 3" descr="blue plus sign"/>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914700" y="727562"/>
            <a:ext cx="4362599" cy="4362599"/>
          </a:xfrm>
          <a:prstGeom prst="rect">
            <a:avLst/>
          </a:prstGeom>
        </p:spPr>
      </p:pic>
      <p:sp>
        <p:nvSpPr>
          <p:cNvPr id="2" name="Rectangle 1"/>
          <p:cNvSpPr/>
          <p:nvPr/>
        </p:nvSpPr>
        <p:spPr>
          <a:xfrm>
            <a:off x="4539323" y="4222371"/>
            <a:ext cx="31133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d</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6725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d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und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und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C9369DE-E9D7-E94A-B515-AE9D4334A0FC}"/>
              </a:ext>
            </a:extLst>
          </p:cNvPr>
          <p:cNvSpPr>
            <a:spLocks noGrp="1"/>
          </p:cNvSpPr>
          <p:nvPr>
            <p:ph type="title"/>
          </p:nvPr>
        </p:nvSpPr>
        <p:spPr>
          <a:xfrm>
            <a:off x="4799674" y="215479"/>
            <a:ext cx="2290011" cy="1498723"/>
          </a:xfrm>
        </p:spPr>
        <p:txBody>
          <a:bodyPr>
            <a:noAutofit/>
          </a:bodyPr>
          <a:lstStyle/>
          <a:p>
            <a:pPr algn="ctr"/>
            <a:r>
              <a:rPr lang="en-GB" sz="12000" dirty="0">
                <a:solidFill>
                  <a:srgbClr val="002060"/>
                </a:solidFill>
                <a:cs typeface="Calibri" panose="020F0502020204030204" pitchFamily="34" charset="0"/>
              </a:rPr>
              <a:t>-d</a:t>
            </a:r>
            <a:endParaRPr lang="en-US" sz="12000" dirty="0"/>
          </a:p>
        </p:txBody>
      </p:sp>
      <p:sp>
        <p:nvSpPr>
          <p:cNvPr id="4" name="Rounded Rectangle 3"/>
          <p:cNvSpPr/>
          <p:nvPr/>
        </p:nvSpPr>
        <p:spPr>
          <a:xfrm>
            <a:off x="4271110" y="212790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a:solidFill>
                  <a:srgbClr val="002060"/>
                </a:solidFill>
                <a:latin typeface="Century Gothic" panose="020B0502020202020204" pitchFamily="34" charset="0"/>
              </a:rPr>
              <a:t>un</a:t>
            </a:r>
            <a:r>
              <a:rPr lang="en-GB" sz="6000" dirty="0">
                <a:solidFill>
                  <a:srgbClr val="FFCC00"/>
                </a:solidFill>
                <a:latin typeface="Century Gothic" panose="020B0502020202020204" pitchFamily="34" charset="0"/>
              </a:rPr>
              <a:t>d</a:t>
            </a:r>
          </a:p>
        </p:txBody>
      </p:sp>
      <p:sp>
        <p:nvSpPr>
          <p:cNvPr id="5" name="Rectangle 4"/>
          <p:cNvSpPr/>
          <p:nvPr/>
        </p:nvSpPr>
        <p:spPr>
          <a:xfrm>
            <a:off x="4925676" y="4891696"/>
            <a:ext cx="231505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Grun</a:t>
            </a:r>
            <a:r>
              <a:rPr lang="en-GB" sz="5400" dirty="0" err="1">
                <a:solidFill>
                  <a:srgbClr val="FFCC00"/>
                </a:solidFill>
                <a:latin typeface="Century Gothic" panose="020B0502020202020204" pitchFamily="34" charset="0"/>
              </a:rPr>
              <a:t>d</a:t>
            </a:r>
            <a:endParaRPr lang="en-GB" sz="5400" dirty="0">
              <a:solidFill>
                <a:srgbClr val="FFCC00"/>
              </a:solidFill>
              <a:latin typeface="Century Gothic" panose="020B0502020202020204" pitchFamily="34" charset="0"/>
            </a:endParaRPr>
          </a:p>
        </p:txBody>
      </p:sp>
      <p:sp>
        <p:nvSpPr>
          <p:cNvPr id="6" name="Rectangle 5"/>
          <p:cNvSpPr/>
          <p:nvPr/>
        </p:nvSpPr>
        <p:spPr>
          <a:xfrm>
            <a:off x="497308" y="3350947"/>
            <a:ext cx="334556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Han</a:t>
            </a:r>
            <a:r>
              <a:rPr lang="en-GB" sz="5400" dirty="0">
                <a:solidFill>
                  <a:srgbClr val="FFCC00"/>
                </a:solidFill>
                <a:latin typeface="Century Gothic" panose="020B0502020202020204" pitchFamily="34" charset="0"/>
              </a:rPr>
              <a:t>d</a:t>
            </a:r>
          </a:p>
        </p:txBody>
      </p:sp>
      <p:sp>
        <p:nvSpPr>
          <p:cNvPr id="7" name="Rectangle 6"/>
          <p:cNvSpPr/>
          <p:nvPr/>
        </p:nvSpPr>
        <p:spPr>
          <a:xfrm>
            <a:off x="8947444" y="3350947"/>
            <a:ext cx="2392307"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Kin</a:t>
            </a:r>
            <a:r>
              <a:rPr lang="en-GB" sz="5400" dirty="0">
                <a:solidFill>
                  <a:srgbClr val="FFCC00"/>
                </a:solidFill>
                <a:latin typeface="Century Gothic" panose="020B0502020202020204" pitchFamily="34" charset="0"/>
              </a:rPr>
              <a:t>d</a:t>
            </a:r>
          </a:p>
        </p:txBody>
      </p:sp>
      <p:sp>
        <p:nvSpPr>
          <p:cNvPr id="8" name="Rectangle 7"/>
          <p:cNvSpPr/>
          <p:nvPr/>
        </p:nvSpPr>
        <p:spPr>
          <a:xfrm>
            <a:off x="361431" y="519826"/>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run</a:t>
            </a:r>
            <a:r>
              <a:rPr lang="en-GB" sz="5400" dirty="0" err="1">
                <a:solidFill>
                  <a:srgbClr val="FFCC00"/>
                </a:solidFill>
                <a:latin typeface="Century Gothic" panose="020B0502020202020204" pitchFamily="34" charset="0"/>
              </a:rPr>
              <a:t>d</a:t>
            </a:r>
            <a:endParaRPr lang="en-GB" sz="5400" dirty="0">
              <a:solidFill>
                <a:srgbClr val="FFCC00"/>
              </a:solidFill>
              <a:latin typeface="Century Gothic" panose="020B0502020202020204" pitchFamily="34" charset="0"/>
            </a:endParaRPr>
          </a:p>
        </p:txBody>
      </p:sp>
      <p:sp>
        <p:nvSpPr>
          <p:cNvPr id="9" name="Rectangle 8"/>
          <p:cNvSpPr/>
          <p:nvPr/>
        </p:nvSpPr>
        <p:spPr>
          <a:xfrm>
            <a:off x="9206481" y="519826"/>
            <a:ext cx="1874231"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Lan</a:t>
            </a:r>
            <a:r>
              <a:rPr lang="en-GB" sz="5400" dirty="0">
                <a:solidFill>
                  <a:srgbClr val="FFCC00"/>
                </a:solidFill>
                <a:latin typeface="Century Gothic" panose="020B0502020202020204" pitchFamily="34" charset="0"/>
              </a:rPr>
              <a:t>d</a:t>
            </a:r>
          </a:p>
        </p:txBody>
      </p:sp>
      <p:pic>
        <p:nvPicPr>
          <p:cNvPr id="10" name="Picture 9" descr="blue plus sign"/>
          <p:cNvPicPr>
            <a:picLocks noChangeAspect="1"/>
          </p:cNvPicPr>
          <p:nvPr/>
        </p:nvPicPr>
        <p:blipFill>
          <a:blip r:embed="rId10">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20124" y="2220322"/>
            <a:ext cx="1704846" cy="1704846"/>
          </a:xfrm>
          <a:prstGeom prst="rect">
            <a:avLst/>
          </a:prstGeom>
        </p:spPr>
      </p:pic>
      <p:sp>
        <p:nvSpPr>
          <p:cNvPr id="2" name="Oval 1" descr="blue dot"/>
          <p:cNvSpPr/>
          <p:nvPr/>
        </p:nvSpPr>
        <p:spPr>
          <a:xfrm>
            <a:off x="1488610" y="1495481"/>
            <a:ext cx="1362957" cy="1352391"/>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11" name="Picture 4" descr="countrysid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40942" y="1941798"/>
            <a:ext cx="1173019" cy="87976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Germany"/>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31071" y="1529536"/>
            <a:ext cx="1562569" cy="1562569"/>
          </a:xfrm>
          <a:prstGeom prst="rect">
            <a:avLst/>
          </a:prstGeom>
        </p:spPr>
      </p:pic>
      <p:pic>
        <p:nvPicPr>
          <p:cNvPr id="3" name="Picture 2" descr="han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89341" y="4326602"/>
            <a:ext cx="1309188" cy="1524818"/>
          </a:xfrm>
          <a:prstGeom prst="rect">
            <a:avLst/>
          </a:prstGeom>
        </p:spPr>
      </p:pic>
      <p:pic>
        <p:nvPicPr>
          <p:cNvPr id="13" name="Picture 12" descr="kind fac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13575" y="4360712"/>
            <a:ext cx="1560131" cy="1586663"/>
          </a:xfrm>
          <a:prstGeom prst="rect">
            <a:avLst/>
          </a:prstGeom>
        </p:spPr>
      </p:pic>
      <p:sp>
        <p:nvSpPr>
          <p:cNvPr id="14" name="TextBox 13"/>
          <p:cNvSpPr txBox="1"/>
          <p:nvPr/>
        </p:nvSpPr>
        <p:spPr>
          <a:xfrm>
            <a:off x="4914158" y="5630360"/>
            <a:ext cx="2516777"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[reason]</a:t>
            </a:r>
          </a:p>
        </p:txBody>
      </p:sp>
    </p:spTree>
    <p:extLst>
      <p:ext uri="{BB962C8B-B14F-4D97-AF65-F5344CB8AC3E}">
        <p14:creationId xmlns:p14="http://schemas.microsoft.com/office/powerpoint/2010/main" val="252623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d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und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rund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rund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Land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6" name="Land new.wav"/>
                                        </p:tgtEl>
                                      </p:cMediaNode>
                                    </p:audio>
                                  </p:sub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Hand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subTnLst>
                                    <p:audio>
                                      <p:cMediaNode>
                                        <p:cTn display="0" masterRel="sameClick">
                                          <p:stCondLst>
                                            <p:cond evt="begin" delay="0">
                                              <p:tn val="46"/>
                                            </p:cond>
                                          </p:stCondLst>
                                          <p:endCondLst>
                                            <p:cond evt="onStopAudio" delay="0">
                                              <p:tgtEl>
                                                <p:sldTgt/>
                                              </p:tgtEl>
                                            </p:cond>
                                          </p:endCondLst>
                                        </p:cTn>
                                        <p:tgtEl>
                                          <p:sndTgt r:embed="rId7" name="Hand new.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subTnLst>
                                    <p:audio>
                                      <p:cMediaNode>
                                        <p:cTn display="0" masterRel="sameClick">
                                          <p:stCondLst>
                                            <p:cond evt="begin" delay="0">
                                              <p:tn val="51"/>
                                            </p:cond>
                                          </p:stCondLst>
                                          <p:endCondLst>
                                            <p:cond evt="onStopAudio" delay="0">
                                              <p:tgtEl>
                                                <p:sldTgt/>
                                              </p:tgtEl>
                                            </p:cond>
                                          </p:endCondLst>
                                        </p:cTn>
                                        <p:tgtEl>
                                          <p:sndTgt r:embed="rId8" name="Grund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8" name="Grund new.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Kind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9" name="Kind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p:bldP spid="5" grpId="0"/>
      <p:bldP spid="6" grpId="0"/>
      <p:bldP spid="7" grpId="0"/>
      <p:bldP spid="8" grpId="0"/>
      <p:bldP spid="9" grpId="0"/>
      <p:bldP spid="2"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73784" y="1254934"/>
            <a:ext cx="7282684" cy="400110"/>
          </a:xfrm>
          <a:prstGeom prst="rect">
            <a:avLst/>
          </a:prstGeom>
          <a:noFill/>
        </p:spPr>
        <p:txBody>
          <a:bodyPr wrap="square" rtlCol="0">
            <a:spAutoFit/>
          </a:bodyPr>
          <a:lstStyle/>
          <a:p>
            <a:r>
              <a:rPr lang="en-US" sz="2000" dirty="0" err="1">
                <a:solidFill>
                  <a:srgbClr val="115076"/>
                </a:solidFill>
                <a:latin typeface="Century Gothic" panose="020B0502020202020204" pitchFamily="34" charset="0"/>
              </a:rPr>
              <a:t>Endet</a:t>
            </a:r>
            <a:r>
              <a:rPr lang="en-US" sz="2000" dirty="0">
                <a:solidFill>
                  <a:srgbClr val="115076"/>
                </a:solidFill>
                <a:latin typeface="Century Gothic" panose="020B0502020202020204" pitchFamily="34" charset="0"/>
              </a:rPr>
              <a:t> die </a:t>
            </a:r>
            <a:r>
              <a:rPr lang="en-US" sz="2000" dirty="0" err="1">
                <a:solidFill>
                  <a:srgbClr val="115076"/>
                </a:solidFill>
                <a:latin typeface="Century Gothic" panose="020B0502020202020204" pitchFamily="34" charset="0"/>
              </a:rPr>
              <a:t>Singularform</a:t>
            </a:r>
            <a:r>
              <a:rPr lang="en-US" sz="2000" dirty="0">
                <a:solidFill>
                  <a:srgbClr val="115076"/>
                </a:solidFill>
                <a:latin typeface="Century Gothic" panose="020B0502020202020204" pitchFamily="34" charset="0"/>
              </a:rPr>
              <a:t> </a:t>
            </a:r>
            <a:r>
              <a:rPr lang="en-US" sz="2000" dirty="0" err="1">
                <a:solidFill>
                  <a:srgbClr val="115076"/>
                </a:solidFill>
                <a:latin typeface="Century Gothic" panose="020B0502020202020204" pitchFamily="34" charset="0"/>
              </a:rPr>
              <a:t>mit</a:t>
            </a:r>
            <a:r>
              <a:rPr lang="en-US" sz="2000" dirty="0">
                <a:solidFill>
                  <a:srgbClr val="115076"/>
                </a:solidFill>
                <a:latin typeface="Century Gothic" panose="020B0502020202020204" pitchFamily="34" charset="0"/>
              </a:rPr>
              <a:t> ‘d’ </a:t>
            </a:r>
            <a:r>
              <a:rPr lang="en-US" sz="2000" dirty="0" err="1">
                <a:solidFill>
                  <a:srgbClr val="115076"/>
                </a:solidFill>
                <a:latin typeface="Century Gothic" panose="020B0502020202020204" pitchFamily="34" charset="0"/>
              </a:rPr>
              <a:t>oder</a:t>
            </a:r>
            <a:r>
              <a:rPr lang="en-US" sz="2000" dirty="0">
                <a:solidFill>
                  <a:srgbClr val="115076"/>
                </a:solidFill>
                <a:latin typeface="Century Gothic" panose="020B0502020202020204" pitchFamily="34" charset="0"/>
              </a:rPr>
              <a:t> ‘t’?</a:t>
            </a:r>
          </a:p>
        </p:txBody>
      </p:sp>
      <p:sp>
        <p:nvSpPr>
          <p:cNvPr id="7" name="TextBox 6">
            <a:extLst>
              <a:ext uri="{FF2B5EF4-FFF2-40B4-BE49-F238E27FC236}">
                <a16:creationId xmlns:a16="http://schemas.microsoft.com/office/drawing/2014/main" id="{9C04CAEC-674B-4484-A0C7-1AA6F2E360E2}"/>
              </a:ext>
            </a:extLst>
          </p:cNvPr>
          <p:cNvSpPr txBox="1"/>
          <p:nvPr/>
        </p:nvSpPr>
        <p:spPr>
          <a:xfrm>
            <a:off x="73784" y="878079"/>
            <a:ext cx="9349969" cy="400110"/>
          </a:xfrm>
          <a:prstGeom prst="rect">
            <a:avLst/>
          </a:prstGeom>
          <a:noFill/>
        </p:spPr>
        <p:txBody>
          <a:bodyPr wrap="square" rtlCol="0">
            <a:spAutoFit/>
          </a:bodyPr>
          <a:lstStyle/>
          <a:p>
            <a:r>
              <a:rPr lang="en-US" sz="2000" dirty="0" err="1">
                <a:solidFill>
                  <a:srgbClr val="115076"/>
                </a:solidFill>
                <a:latin typeface="Century Gothic" panose="020B0502020202020204" pitchFamily="34" charset="0"/>
              </a:rPr>
              <a:t>Hör</a:t>
            </a:r>
            <a:r>
              <a:rPr lang="en-US" sz="2000" dirty="0">
                <a:solidFill>
                  <a:srgbClr val="115076"/>
                </a:solidFill>
                <a:latin typeface="Century Gothic" panose="020B0502020202020204" pitchFamily="34" charset="0"/>
              </a:rPr>
              <a:t> </a:t>
            </a:r>
            <a:r>
              <a:rPr lang="en-US" sz="2000" dirty="0" err="1">
                <a:solidFill>
                  <a:srgbClr val="115076"/>
                </a:solidFill>
                <a:latin typeface="Century Gothic" panose="020B0502020202020204" pitchFamily="34" charset="0"/>
              </a:rPr>
              <a:t>dir</a:t>
            </a:r>
            <a:r>
              <a:rPr lang="en-US" sz="2000" dirty="0">
                <a:solidFill>
                  <a:srgbClr val="115076"/>
                </a:solidFill>
                <a:latin typeface="Century Gothic" panose="020B0502020202020204" pitchFamily="34" charset="0"/>
              </a:rPr>
              <a:t> die </a:t>
            </a:r>
            <a:r>
              <a:rPr lang="en-US" sz="2000" dirty="0" err="1">
                <a:solidFill>
                  <a:srgbClr val="115076"/>
                </a:solidFill>
                <a:latin typeface="Century Gothic" panose="020B0502020202020204" pitchFamily="34" charset="0"/>
              </a:rPr>
              <a:t>Pluralform</a:t>
            </a:r>
            <a:r>
              <a:rPr lang="en-US" sz="2000" dirty="0">
                <a:solidFill>
                  <a:srgbClr val="115076"/>
                </a:solidFill>
                <a:latin typeface="Century Gothic" panose="020B0502020202020204" pitchFamily="34" charset="0"/>
              </a:rPr>
              <a:t> an.  </a:t>
            </a:r>
            <a:r>
              <a:rPr lang="en-US" sz="2000" dirty="0" err="1">
                <a:solidFill>
                  <a:srgbClr val="115076"/>
                </a:solidFill>
                <a:latin typeface="Century Gothic" panose="020B0502020202020204" pitchFamily="34" charset="0"/>
              </a:rPr>
              <a:t>Schreib</a:t>
            </a:r>
            <a:r>
              <a:rPr lang="en-US" sz="2000" dirty="0">
                <a:solidFill>
                  <a:srgbClr val="115076"/>
                </a:solidFill>
                <a:latin typeface="Century Gothic" panose="020B0502020202020204" pitchFamily="34" charset="0"/>
              </a:rPr>
              <a:t> die </a:t>
            </a:r>
            <a:r>
              <a:rPr lang="en-US" sz="2000" dirty="0" err="1">
                <a:solidFill>
                  <a:srgbClr val="115076"/>
                </a:solidFill>
                <a:latin typeface="Century Gothic" panose="020B0502020202020204" pitchFamily="34" charset="0"/>
              </a:rPr>
              <a:t>Singularform</a:t>
            </a:r>
            <a:r>
              <a:rPr lang="en-US" sz="2000" dirty="0">
                <a:solidFill>
                  <a:srgbClr val="115076"/>
                </a:solidFill>
                <a:latin typeface="Century Gothic" panose="020B0502020202020204" pitchFamily="34" charset="0"/>
              </a:rPr>
              <a:t>.</a:t>
            </a:r>
          </a:p>
        </p:txBody>
      </p:sp>
      <p:graphicFrame>
        <p:nvGraphicFramePr>
          <p:cNvPr id="8" name="Table 7">
            <a:extLst>
              <a:ext uri="{FF2B5EF4-FFF2-40B4-BE49-F238E27FC236}">
                <a16:creationId xmlns:a16="http://schemas.microsoft.com/office/drawing/2014/main" id="{5B97F7F6-FBC3-42AB-A771-06337AB76D32}"/>
              </a:ext>
            </a:extLst>
          </p:cNvPr>
          <p:cNvGraphicFramePr>
            <a:graphicFrameLocks noGrp="1"/>
          </p:cNvGraphicFramePr>
          <p:nvPr/>
        </p:nvGraphicFramePr>
        <p:xfrm>
          <a:off x="160431" y="1855141"/>
          <a:ext cx="5756857" cy="4107570"/>
        </p:xfrm>
        <a:graphic>
          <a:graphicData uri="http://schemas.openxmlformats.org/drawingml/2006/table">
            <a:tbl>
              <a:tblPr firstRow="1" bandRow="1">
                <a:tableStyleId>{ED083AE6-46FA-4A59-8FB0-9F97EB10719F}</a:tableStyleId>
              </a:tblPr>
              <a:tblGrid>
                <a:gridCol w="953037">
                  <a:extLst>
                    <a:ext uri="{9D8B030D-6E8A-4147-A177-3AD203B41FA5}">
                      <a16:colId xmlns:a16="http://schemas.microsoft.com/office/drawing/2014/main" val="830909093"/>
                    </a:ext>
                  </a:extLst>
                </a:gridCol>
                <a:gridCol w="2846231">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b="0" i="0" dirty="0">
                        <a:latin typeface="Century Gothic" panose="020B0502020202020204" pitchFamily="34" charset="0"/>
                      </a:endParaRPr>
                    </a:p>
                  </a:txBody>
                  <a:tcPr/>
                </a:tc>
                <a:tc>
                  <a:txBody>
                    <a:bodyPr/>
                    <a:lstStyle/>
                    <a:p>
                      <a:endParaRPr lang="en-GB" b="0" i="0" dirty="0">
                        <a:solidFill>
                          <a:srgbClr val="115076"/>
                        </a:solidFill>
                        <a:latin typeface="Century Gothic" panose="020B0502020202020204" pitchFamily="34" charset="0"/>
                      </a:endParaRPr>
                    </a:p>
                  </a:txBody>
                  <a:tcPr/>
                </a:tc>
                <a:tc>
                  <a:txBody>
                    <a:bodyPr/>
                    <a:lstStyle/>
                    <a:p>
                      <a:pPr algn="ctr"/>
                      <a:r>
                        <a:rPr lang="en-GB" sz="3200" b="0" i="0" dirty="0">
                          <a:solidFill>
                            <a:srgbClr val="115076"/>
                          </a:solidFill>
                          <a:latin typeface="Century Gothic" panose="020B0502020202020204" pitchFamily="34" charset="0"/>
                        </a:rPr>
                        <a:t>‘t’</a:t>
                      </a:r>
                    </a:p>
                  </a:txBody>
                  <a:tcPr anchor="ctr"/>
                </a:tc>
                <a:tc>
                  <a:txBody>
                    <a:bodyPr/>
                    <a:lstStyle/>
                    <a:p>
                      <a:pPr algn="ctr"/>
                      <a:r>
                        <a:rPr lang="en-GB" sz="3200" b="0" i="0" dirty="0">
                          <a:solidFill>
                            <a:srgbClr val="115076"/>
                          </a:solidFill>
                          <a:latin typeface="Century Gothic" panose="020B0502020202020204" pitchFamily="34" charset="0"/>
                        </a:rPr>
                        <a:t>‘d’</a:t>
                      </a:r>
                    </a:p>
                  </a:txBody>
                  <a:tcPr anchor="ctr"/>
                </a:tc>
                <a:extLst>
                  <a:ext uri="{0D108BD9-81ED-4DB2-BD59-A6C34878D82A}">
                    <a16:rowId xmlns:a16="http://schemas.microsoft.com/office/drawing/2014/main" val="1013048942"/>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endParaRPr lang="en-GB" sz="2800" b="0" i="0" dirty="0">
                        <a:solidFill>
                          <a:srgbClr val="115076"/>
                        </a:solidFill>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7817245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0" i="0" dirty="0">
                        <a:solidFill>
                          <a:srgbClr val="115076"/>
                        </a:solidFill>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21081419"/>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a:solidFill>
                            <a:srgbClr val="115076"/>
                          </a:solidFill>
                          <a:latin typeface="Century Gothic" panose="020B0502020202020204" pitchFamily="34" charset="0"/>
                        </a:rPr>
                        <a:t>To</a:t>
                      </a:r>
                      <a:r>
                        <a:rPr lang="en-GB" sz="2800" b="1" dirty="0">
                          <a:solidFill>
                            <a:srgbClr val="115076"/>
                          </a:solidFill>
                        </a:rPr>
                        <a:t>d</a:t>
                      </a: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248858066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a:solidFill>
                            <a:srgbClr val="115076"/>
                          </a:solidFill>
                          <a:latin typeface="Century Gothic" panose="020B0502020202020204" pitchFamily="34" charset="0"/>
                        </a:rPr>
                        <a:t>Ta</a:t>
                      </a:r>
                      <a:r>
                        <a:rPr lang="en-GB" sz="2800" b="1" dirty="0">
                          <a:solidFill>
                            <a:srgbClr val="115076"/>
                          </a:solidFill>
                        </a:rPr>
                        <a:t>t</a:t>
                      </a: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2978537893"/>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err="1">
                          <a:solidFill>
                            <a:srgbClr val="115076"/>
                          </a:solidFill>
                          <a:latin typeface="Century Gothic" panose="020B0502020202020204" pitchFamily="34" charset="0"/>
                        </a:rPr>
                        <a:t>Staa</a:t>
                      </a:r>
                      <a:r>
                        <a:rPr lang="en-GB" sz="2800" b="1" dirty="0" err="1">
                          <a:solidFill>
                            <a:srgbClr val="115076"/>
                          </a:solidFill>
                        </a:rPr>
                        <a:t>t</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3975372045"/>
                  </a:ext>
                </a:extLst>
              </a:tr>
            </a:tbl>
          </a:graphicData>
        </a:graphic>
      </p:graphicFrame>
      <p:graphicFrame>
        <p:nvGraphicFramePr>
          <p:cNvPr id="9" name="Table 7">
            <a:extLst>
              <a:ext uri="{FF2B5EF4-FFF2-40B4-BE49-F238E27FC236}">
                <a16:creationId xmlns:a16="http://schemas.microsoft.com/office/drawing/2014/main" id="{EF59EED5-2205-4547-A077-2AAC610E1AE3}"/>
              </a:ext>
            </a:extLst>
          </p:cNvPr>
          <p:cNvGraphicFramePr>
            <a:graphicFrameLocks noGrp="1"/>
          </p:cNvGraphicFramePr>
          <p:nvPr/>
        </p:nvGraphicFramePr>
        <p:xfrm>
          <a:off x="6200469" y="1855141"/>
          <a:ext cx="5756857" cy="4107570"/>
        </p:xfrm>
        <a:graphic>
          <a:graphicData uri="http://schemas.openxmlformats.org/drawingml/2006/table">
            <a:tbl>
              <a:tblPr firstRow="1" bandRow="1">
                <a:tableStyleId>{ED083AE6-46FA-4A59-8FB0-9F97EB10719F}</a:tableStyleId>
              </a:tblPr>
              <a:tblGrid>
                <a:gridCol w="1004706">
                  <a:extLst>
                    <a:ext uri="{9D8B030D-6E8A-4147-A177-3AD203B41FA5}">
                      <a16:colId xmlns:a16="http://schemas.microsoft.com/office/drawing/2014/main" val="830909093"/>
                    </a:ext>
                  </a:extLst>
                </a:gridCol>
                <a:gridCol w="2871988">
                  <a:extLst>
                    <a:ext uri="{9D8B030D-6E8A-4147-A177-3AD203B41FA5}">
                      <a16:colId xmlns:a16="http://schemas.microsoft.com/office/drawing/2014/main" val="2538017803"/>
                    </a:ext>
                  </a:extLst>
                </a:gridCol>
                <a:gridCol w="914400">
                  <a:extLst>
                    <a:ext uri="{9D8B030D-6E8A-4147-A177-3AD203B41FA5}">
                      <a16:colId xmlns:a16="http://schemas.microsoft.com/office/drawing/2014/main" val="3087565859"/>
                    </a:ext>
                  </a:extLst>
                </a:gridCol>
                <a:gridCol w="965763">
                  <a:extLst>
                    <a:ext uri="{9D8B030D-6E8A-4147-A177-3AD203B41FA5}">
                      <a16:colId xmlns:a16="http://schemas.microsoft.com/office/drawing/2014/main" val="3609695107"/>
                    </a:ext>
                  </a:extLst>
                </a:gridCol>
              </a:tblGrid>
              <a:tr h="647630">
                <a:tc>
                  <a:txBody>
                    <a:bodyPr/>
                    <a:lstStyle/>
                    <a:p>
                      <a:endParaRPr lang="en-GB" b="0" i="0" dirty="0">
                        <a:latin typeface="Century Gothic" panose="020B0502020202020204" pitchFamily="34" charset="0"/>
                      </a:endParaRPr>
                    </a:p>
                  </a:txBody>
                  <a:tcPr/>
                </a:tc>
                <a:tc>
                  <a:txBody>
                    <a:bodyPr/>
                    <a:lstStyle/>
                    <a:p>
                      <a:endParaRPr lang="en-GB" b="0" i="0" dirty="0">
                        <a:solidFill>
                          <a:srgbClr val="115076"/>
                        </a:solidFill>
                        <a:latin typeface="Century Gothic" panose="020B0502020202020204" pitchFamily="34" charset="0"/>
                      </a:endParaRPr>
                    </a:p>
                  </a:txBody>
                  <a:tcPr/>
                </a:tc>
                <a:tc>
                  <a:txBody>
                    <a:bodyPr/>
                    <a:lstStyle/>
                    <a:p>
                      <a:pPr algn="ctr"/>
                      <a:r>
                        <a:rPr lang="en-GB" sz="3200" b="0" i="0" dirty="0">
                          <a:solidFill>
                            <a:srgbClr val="115076"/>
                          </a:solidFill>
                          <a:latin typeface="Century Gothic" panose="020B0502020202020204" pitchFamily="34" charset="0"/>
                        </a:rPr>
                        <a:t>‘t’</a:t>
                      </a:r>
                    </a:p>
                  </a:txBody>
                  <a:tcPr anchor="ctr"/>
                </a:tc>
                <a:tc>
                  <a:txBody>
                    <a:bodyPr/>
                    <a:lstStyle/>
                    <a:p>
                      <a:pPr algn="ctr"/>
                      <a:r>
                        <a:rPr lang="en-GB" sz="3200" b="0" i="0" dirty="0">
                          <a:solidFill>
                            <a:srgbClr val="115076"/>
                          </a:solidFill>
                          <a:latin typeface="Century Gothic" panose="020B0502020202020204" pitchFamily="34" charset="0"/>
                        </a:rPr>
                        <a:t>‘d’</a:t>
                      </a:r>
                    </a:p>
                  </a:txBody>
                  <a:tcPr anchor="ctr"/>
                </a:tc>
                <a:extLst>
                  <a:ext uri="{0D108BD9-81ED-4DB2-BD59-A6C34878D82A}">
                    <a16:rowId xmlns:a16="http://schemas.microsoft.com/office/drawing/2014/main" val="1013048942"/>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a:solidFill>
                            <a:srgbClr val="115076"/>
                          </a:solidFill>
                          <a:latin typeface="Century Gothic" panose="020B0502020202020204" pitchFamily="34" charset="0"/>
                        </a:rPr>
                        <a:t>Hun</a:t>
                      </a:r>
                      <a:r>
                        <a:rPr lang="en-GB" sz="2800" b="1" dirty="0">
                          <a:solidFill>
                            <a:srgbClr val="115076"/>
                          </a:solidFill>
                        </a:rPr>
                        <a:t>d</a:t>
                      </a: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7817245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err="1">
                          <a:solidFill>
                            <a:srgbClr val="115076"/>
                          </a:solidFill>
                          <a:latin typeface="Century Gothic" panose="020B0502020202020204" pitchFamily="34" charset="0"/>
                        </a:rPr>
                        <a:t>Einzelkin</a:t>
                      </a:r>
                      <a:r>
                        <a:rPr lang="en-GB" sz="2800" b="1" dirty="0" err="1">
                          <a:solidFill>
                            <a:srgbClr val="115076"/>
                          </a:solidFill>
                        </a:rPr>
                        <a:t>d</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21081419"/>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err="1">
                          <a:solidFill>
                            <a:srgbClr val="115076"/>
                          </a:solidFill>
                          <a:latin typeface="Century Gothic" panose="020B0502020202020204" pitchFamily="34" charset="0"/>
                        </a:rPr>
                        <a:t>Grün</a:t>
                      </a:r>
                      <a:r>
                        <a:rPr lang="en-GB" sz="2800" b="1" dirty="0" err="1">
                          <a:solidFill>
                            <a:srgbClr val="115076"/>
                          </a:solidFill>
                        </a:rPr>
                        <a:t>d</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248858066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err="1">
                          <a:solidFill>
                            <a:srgbClr val="115076"/>
                          </a:solidFill>
                          <a:latin typeface="Century Gothic" panose="020B0502020202020204" pitchFamily="34" charset="0"/>
                        </a:rPr>
                        <a:t>Solda</a:t>
                      </a:r>
                      <a:r>
                        <a:rPr lang="en-GB" sz="2800" b="1" dirty="0" err="1">
                          <a:solidFill>
                            <a:srgbClr val="115076"/>
                          </a:solidFill>
                        </a:rPr>
                        <a:t>t</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592694563"/>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a:solidFill>
                            <a:srgbClr val="115076"/>
                          </a:solidFill>
                          <a:latin typeface="Century Gothic" panose="020B0502020202020204" pitchFamily="34" charset="0"/>
                        </a:rPr>
                        <a:t>Hunder</a:t>
                      </a:r>
                      <a:r>
                        <a:rPr lang="en-GB" sz="2800" b="1" dirty="0">
                          <a:solidFill>
                            <a:srgbClr val="115076"/>
                          </a:solidFill>
                        </a:rPr>
                        <a:t>t</a:t>
                      </a: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2978537893"/>
                  </a:ext>
                </a:extLst>
              </a:tr>
            </a:tbl>
          </a:graphicData>
        </a:graphic>
      </p:graphicFrame>
      <p:sp>
        <p:nvSpPr>
          <p:cNvPr id="10" name="Action Button: Custom 16">
            <a:hlinkClick r:id="" action="ppaction://noaction" highlightClick="1">
              <a:snd r:embed="rId3" name="4. 1. Länder.wav"/>
            </a:hlinkClick>
            <a:extLst>
              <a:ext uri="{FF2B5EF4-FFF2-40B4-BE49-F238E27FC236}">
                <a16:creationId xmlns:a16="http://schemas.microsoft.com/office/drawing/2014/main" id="{CF6C8B63-34E3-45D6-8CC3-B48FBD8C8376}"/>
              </a:ext>
            </a:extLst>
          </p:cNvPr>
          <p:cNvSpPr/>
          <p:nvPr/>
        </p:nvSpPr>
        <p:spPr>
          <a:xfrm>
            <a:off x="447478" y="263865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4" name="4. 2. Schwimmbäder.wav"/>
            </a:hlinkClick>
            <a:extLst>
              <a:ext uri="{FF2B5EF4-FFF2-40B4-BE49-F238E27FC236}">
                <a16:creationId xmlns:a16="http://schemas.microsoft.com/office/drawing/2014/main" id="{B3BF1FEB-2584-41F3-BAC8-3B54DCA8BC8E}"/>
              </a:ext>
            </a:extLst>
          </p:cNvPr>
          <p:cNvSpPr/>
          <p:nvPr/>
        </p:nvSpPr>
        <p:spPr>
          <a:xfrm>
            <a:off x="445400" y="33151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5" name="4. 3. Tode.wav"/>
            </a:hlinkClick>
            <a:extLst>
              <a:ext uri="{FF2B5EF4-FFF2-40B4-BE49-F238E27FC236}">
                <a16:creationId xmlns:a16="http://schemas.microsoft.com/office/drawing/2014/main" id="{8B004E08-396F-43F0-83DD-03A2E48973BD}"/>
              </a:ext>
            </a:extLst>
          </p:cNvPr>
          <p:cNvSpPr/>
          <p:nvPr/>
        </p:nvSpPr>
        <p:spPr>
          <a:xfrm>
            <a:off x="445400" y="402974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6" name="4. 4. Taten.wav"/>
            </a:hlinkClick>
            <a:extLst>
              <a:ext uri="{FF2B5EF4-FFF2-40B4-BE49-F238E27FC236}">
                <a16:creationId xmlns:a16="http://schemas.microsoft.com/office/drawing/2014/main" id="{13370794-5DD9-4619-B5A6-6A31CE451173}"/>
              </a:ext>
            </a:extLst>
          </p:cNvPr>
          <p:cNvSpPr/>
          <p:nvPr/>
        </p:nvSpPr>
        <p:spPr>
          <a:xfrm>
            <a:off x="445400" y="476298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7" name="4. 5. Staaten.wav"/>
            </a:hlinkClick>
            <a:extLst>
              <a:ext uri="{FF2B5EF4-FFF2-40B4-BE49-F238E27FC236}">
                <a16:creationId xmlns:a16="http://schemas.microsoft.com/office/drawing/2014/main" id="{E7DDA2E1-1B6A-47C6-8DE6-0FA8E85B23A5}"/>
              </a:ext>
            </a:extLst>
          </p:cNvPr>
          <p:cNvSpPr/>
          <p:nvPr/>
        </p:nvSpPr>
        <p:spPr>
          <a:xfrm>
            <a:off x="445400" y="53877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8" name="4. 6. Hunde.wav"/>
            </a:hlinkClick>
            <a:extLst>
              <a:ext uri="{FF2B5EF4-FFF2-40B4-BE49-F238E27FC236}">
                <a16:creationId xmlns:a16="http://schemas.microsoft.com/office/drawing/2014/main" id="{F71D6BBB-8149-42F2-83E5-C28EBFFAA842}"/>
              </a:ext>
            </a:extLst>
          </p:cNvPr>
          <p:cNvSpPr/>
          <p:nvPr/>
        </p:nvSpPr>
        <p:spPr>
          <a:xfrm>
            <a:off x="6509921" y="26705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9" name="4. 7. Einzelkinder.wav"/>
            </a:hlinkClick>
            <a:extLst>
              <a:ext uri="{FF2B5EF4-FFF2-40B4-BE49-F238E27FC236}">
                <a16:creationId xmlns:a16="http://schemas.microsoft.com/office/drawing/2014/main" id="{F39FC573-29ED-45FE-865C-6EBF846B0E23}"/>
              </a:ext>
            </a:extLst>
          </p:cNvPr>
          <p:cNvSpPr/>
          <p:nvPr/>
        </p:nvSpPr>
        <p:spPr>
          <a:xfrm>
            <a:off x="6511533" y="33599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0" name="4. 8. Gründe.wav"/>
            </a:hlinkClick>
            <a:extLst>
              <a:ext uri="{FF2B5EF4-FFF2-40B4-BE49-F238E27FC236}">
                <a16:creationId xmlns:a16="http://schemas.microsoft.com/office/drawing/2014/main" id="{C7A9EC68-B565-49AE-B325-B7B69843E4A1}"/>
              </a:ext>
            </a:extLst>
          </p:cNvPr>
          <p:cNvSpPr/>
          <p:nvPr/>
        </p:nvSpPr>
        <p:spPr>
          <a:xfrm>
            <a:off x="6509921" y="408306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17" descr="green checkmark">
            <a:extLst>
              <a:ext uri="{FF2B5EF4-FFF2-40B4-BE49-F238E27FC236}">
                <a16:creationId xmlns:a16="http://schemas.microsoft.com/office/drawing/2014/main" id="{5CD1CE36-4D0C-4EFD-9AD4-3B40B9393F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24797" y="2597761"/>
            <a:ext cx="422131" cy="439720"/>
          </a:xfrm>
          <a:prstGeom prst="rect">
            <a:avLst/>
          </a:prstGeom>
        </p:spPr>
      </p:pic>
      <p:pic>
        <p:nvPicPr>
          <p:cNvPr id="19" name="Picture 18" descr="green checkmark">
            <a:extLst>
              <a:ext uri="{FF2B5EF4-FFF2-40B4-BE49-F238E27FC236}">
                <a16:creationId xmlns:a16="http://schemas.microsoft.com/office/drawing/2014/main" id="{9AE8CF4B-47F1-40FA-975C-270D44B9A9A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0118" y="3303372"/>
            <a:ext cx="422131" cy="439720"/>
          </a:xfrm>
          <a:prstGeom prst="rect">
            <a:avLst/>
          </a:prstGeom>
        </p:spPr>
      </p:pic>
      <p:pic>
        <p:nvPicPr>
          <p:cNvPr id="20" name="Picture 19" descr="green checkmark">
            <a:extLst>
              <a:ext uri="{FF2B5EF4-FFF2-40B4-BE49-F238E27FC236}">
                <a16:creationId xmlns:a16="http://schemas.microsoft.com/office/drawing/2014/main" id="{92801C77-8B82-401B-8129-E73EE0128B4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24796" y="4029741"/>
            <a:ext cx="422131" cy="439720"/>
          </a:xfrm>
          <a:prstGeom prst="rect">
            <a:avLst/>
          </a:prstGeom>
        </p:spPr>
      </p:pic>
      <p:pic>
        <p:nvPicPr>
          <p:cNvPr id="21" name="Picture 20" descr="green checkmark">
            <a:extLst>
              <a:ext uri="{FF2B5EF4-FFF2-40B4-BE49-F238E27FC236}">
                <a16:creationId xmlns:a16="http://schemas.microsoft.com/office/drawing/2014/main" id="{D3F085E3-FA8D-4460-9FE1-50931F2949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71412" y="4762980"/>
            <a:ext cx="422131" cy="439720"/>
          </a:xfrm>
          <a:prstGeom prst="rect">
            <a:avLst/>
          </a:prstGeom>
        </p:spPr>
      </p:pic>
      <p:pic>
        <p:nvPicPr>
          <p:cNvPr id="22" name="Picture 21" descr="green checkmark">
            <a:extLst>
              <a:ext uri="{FF2B5EF4-FFF2-40B4-BE49-F238E27FC236}">
                <a16:creationId xmlns:a16="http://schemas.microsoft.com/office/drawing/2014/main" id="{DCCF4231-1816-428A-BEFA-1B27652212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12194" y="2638652"/>
            <a:ext cx="422131" cy="439720"/>
          </a:xfrm>
          <a:prstGeom prst="rect">
            <a:avLst/>
          </a:prstGeom>
        </p:spPr>
      </p:pic>
      <p:pic>
        <p:nvPicPr>
          <p:cNvPr id="23" name="Picture 22" descr="green checkmark">
            <a:extLst>
              <a:ext uri="{FF2B5EF4-FFF2-40B4-BE49-F238E27FC236}">
                <a16:creationId xmlns:a16="http://schemas.microsoft.com/office/drawing/2014/main" id="{126D8292-B44C-408D-8DB1-E4A1036195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24469" y="3293306"/>
            <a:ext cx="422131" cy="439720"/>
          </a:xfrm>
          <a:prstGeom prst="rect">
            <a:avLst/>
          </a:prstGeom>
        </p:spPr>
      </p:pic>
      <p:pic>
        <p:nvPicPr>
          <p:cNvPr id="24" name="Picture 23" descr="green checkmark">
            <a:extLst>
              <a:ext uri="{FF2B5EF4-FFF2-40B4-BE49-F238E27FC236}">
                <a16:creationId xmlns:a16="http://schemas.microsoft.com/office/drawing/2014/main" id="{3D70E08F-A2C1-4B66-AAF5-6319AB956F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24468" y="3965682"/>
            <a:ext cx="422131" cy="439720"/>
          </a:xfrm>
          <a:prstGeom prst="rect">
            <a:avLst/>
          </a:prstGeom>
        </p:spPr>
      </p:pic>
      <p:pic>
        <p:nvPicPr>
          <p:cNvPr id="25" name="Picture 24" descr="green checkmark">
            <a:extLst>
              <a:ext uri="{FF2B5EF4-FFF2-40B4-BE49-F238E27FC236}">
                <a16:creationId xmlns:a16="http://schemas.microsoft.com/office/drawing/2014/main" id="{0FB6BD74-B62C-4B14-9EE7-BEA3B263668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20079" y="4662785"/>
            <a:ext cx="422131" cy="439720"/>
          </a:xfrm>
          <a:prstGeom prst="rect">
            <a:avLst/>
          </a:prstGeom>
        </p:spPr>
      </p:pic>
      <p:sp>
        <p:nvSpPr>
          <p:cNvPr id="26" name="Action Button: Custom 16">
            <a:hlinkClick r:id="" action="ppaction://noaction" highlightClick="1">
              <a:snd r:embed="rId12" name="4. 9. Soldaten.wav"/>
            </a:hlinkClick>
            <a:extLst>
              <a:ext uri="{FF2B5EF4-FFF2-40B4-BE49-F238E27FC236}">
                <a16:creationId xmlns:a16="http://schemas.microsoft.com/office/drawing/2014/main" id="{8E40F71D-E6B3-49F3-93B7-5794C27CF04E}"/>
              </a:ext>
            </a:extLst>
          </p:cNvPr>
          <p:cNvSpPr/>
          <p:nvPr/>
        </p:nvSpPr>
        <p:spPr>
          <a:xfrm>
            <a:off x="6509921" y="470650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7" name="Action Button: Custom 16">
            <a:hlinkClick r:id="" action="ppaction://noaction" highlightClick="1">
              <a:snd r:embed="rId13" name="4. 10. Hunderte.wav"/>
            </a:hlinkClick>
            <a:extLst>
              <a:ext uri="{FF2B5EF4-FFF2-40B4-BE49-F238E27FC236}">
                <a16:creationId xmlns:a16="http://schemas.microsoft.com/office/drawing/2014/main" id="{A2626702-2E0C-427F-8A50-C19F12AB9BEC}"/>
              </a:ext>
            </a:extLst>
          </p:cNvPr>
          <p:cNvSpPr/>
          <p:nvPr/>
        </p:nvSpPr>
        <p:spPr>
          <a:xfrm>
            <a:off x="6509921" y="53877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8" name="TextBox 27">
            <a:extLst>
              <a:ext uri="{FF2B5EF4-FFF2-40B4-BE49-F238E27FC236}">
                <a16:creationId xmlns:a16="http://schemas.microsoft.com/office/drawing/2014/main" id="{7A66A7AC-39DF-4C8B-AD80-D900CC59CE6A}"/>
              </a:ext>
            </a:extLst>
          </p:cNvPr>
          <p:cNvSpPr txBox="1"/>
          <p:nvPr/>
        </p:nvSpPr>
        <p:spPr>
          <a:xfrm>
            <a:off x="1213370" y="2590476"/>
            <a:ext cx="2677676" cy="523220"/>
          </a:xfrm>
          <a:prstGeom prst="rect">
            <a:avLst/>
          </a:prstGeom>
          <a:noFill/>
        </p:spPr>
        <p:txBody>
          <a:bodyPr wrap="square" rtlCol="0">
            <a:spAutoFit/>
          </a:bodyPr>
          <a:lstStyle/>
          <a:p>
            <a:pPr algn="l"/>
            <a:r>
              <a:rPr lang="en-GB" sz="2800" dirty="0">
                <a:solidFill>
                  <a:schemeClr val="accent5">
                    <a:lumMod val="50000"/>
                  </a:schemeClr>
                </a:solidFill>
                <a:latin typeface="Century Gothic" panose="020B0502020202020204" pitchFamily="34" charset="0"/>
              </a:rPr>
              <a:t>Land</a:t>
            </a:r>
          </a:p>
        </p:txBody>
      </p:sp>
      <p:sp>
        <p:nvSpPr>
          <p:cNvPr id="29" name="TextBox 28">
            <a:extLst>
              <a:ext uri="{FF2B5EF4-FFF2-40B4-BE49-F238E27FC236}">
                <a16:creationId xmlns:a16="http://schemas.microsoft.com/office/drawing/2014/main" id="{55F55C66-D4FF-48E7-9B15-48EEA3A994A2}"/>
              </a:ext>
            </a:extLst>
          </p:cNvPr>
          <p:cNvSpPr txBox="1"/>
          <p:nvPr/>
        </p:nvSpPr>
        <p:spPr>
          <a:xfrm>
            <a:off x="1213370" y="3232728"/>
            <a:ext cx="2677676" cy="523220"/>
          </a:xfrm>
          <a:prstGeom prst="rect">
            <a:avLst/>
          </a:prstGeom>
          <a:noFill/>
        </p:spPr>
        <p:txBody>
          <a:bodyPr wrap="square" rtlCol="0">
            <a:spAutoFit/>
          </a:bodyPr>
          <a:lstStyle/>
          <a:p>
            <a:pPr algn="l"/>
            <a:r>
              <a:rPr lang="en-GB" sz="2800" dirty="0" err="1">
                <a:solidFill>
                  <a:schemeClr val="accent5">
                    <a:lumMod val="50000"/>
                  </a:schemeClr>
                </a:solidFill>
                <a:latin typeface="Century Gothic" panose="020B0502020202020204" pitchFamily="34" charset="0"/>
              </a:rPr>
              <a:t>Schwimmbad</a:t>
            </a:r>
            <a:endParaRPr lang="en-GB" sz="2800" dirty="0">
              <a:solidFill>
                <a:schemeClr val="accent5">
                  <a:lumMod val="50000"/>
                </a:schemeClr>
              </a:solidFill>
              <a:latin typeface="Century Gothic" panose="020B0502020202020204" pitchFamily="34" charset="0"/>
            </a:endParaRPr>
          </a:p>
        </p:txBody>
      </p:sp>
      <p:sp>
        <p:nvSpPr>
          <p:cNvPr id="30" name="TextBox 29">
            <a:extLst>
              <a:ext uri="{FF2B5EF4-FFF2-40B4-BE49-F238E27FC236}">
                <a16:creationId xmlns:a16="http://schemas.microsoft.com/office/drawing/2014/main" id="{86B8BEF1-F16A-43CC-B17A-D3F331428B62}"/>
              </a:ext>
            </a:extLst>
          </p:cNvPr>
          <p:cNvSpPr txBox="1"/>
          <p:nvPr/>
        </p:nvSpPr>
        <p:spPr>
          <a:xfrm>
            <a:off x="57094" y="189653"/>
            <a:ext cx="96700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start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or in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middle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of words, German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is like the ‘d’ in English ‘do’.</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end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of words, as you know, it sounds like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 name="Title 3"/>
          <p:cNvSpPr>
            <a:spLocks noGrp="1"/>
          </p:cNvSpPr>
          <p:nvPr>
            <p:ph type="title"/>
          </p:nvPr>
        </p:nvSpPr>
        <p:spPr>
          <a:xfrm>
            <a:off x="9507887" y="93580"/>
            <a:ext cx="2743494" cy="707849"/>
          </a:xfrm>
        </p:spPr>
        <p:txBody>
          <a:bodyPr>
            <a:normAutofit/>
          </a:bodyPr>
          <a:lstStyle/>
          <a:p>
            <a:pPr algn="ctr"/>
            <a:r>
              <a:rPr lang="en-GB" sz="2000" b="1" dirty="0" err="1">
                <a:solidFill>
                  <a:prstClr val="white"/>
                </a:solidFill>
              </a:rPr>
              <a:t>hören</a:t>
            </a:r>
            <a:r>
              <a:rPr lang="en-GB" sz="2000" b="1" dirty="0">
                <a:solidFill>
                  <a:prstClr val="white"/>
                </a:solidFill>
              </a:rPr>
              <a:t> / </a:t>
            </a:r>
            <a:r>
              <a:rPr lang="en-GB" sz="2000" b="1" dirty="0" err="1">
                <a:solidFill>
                  <a:prstClr val="white"/>
                </a:solidFill>
              </a:rPr>
              <a:t>schreiben</a:t>
            </a:r>
            <a:endParaRPr lang="en-GB" sz="2000" b="1" dirty="0">
              <a:solidFill>
                <a:prstClr val="white"/>
              </a:solidFill>
            </a:endParaRPr>
          </a:p>
        </p:txBody>
      </p:sp>
      <p:pic>
        <p:nvPicPr>
          <p:cNvPr id="31" name="Picture 30" descr="green checkmark">
            <a:extLst>
              <a:ext uri="{FF2B5EF4-FFF2-40B4-BE49-F238E27FC236}">
                <a16:creationId xmlns:a16="http://schemas.microsoft.com/office/drawing/2014/main" id="{C0D40331-D870-4BF0-938E-AF7285C3E4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71411" y="5402797"/>
            <a:ext cx="422131" cy="439720"/>
          </a:xfrm>
          <a:prstGeom prst="rect">
            <a:avLst/>
          </a:prstGeom>
        </p:spPr>
      </p:pic>
      <p:pic>
        <p:nvPicPr>
          <p:cNvPr id="32" name="Picture 31" descr="green checkmark">
            <a:extLst>
              <a:ext uri="{FF2B5EF4-FFF2-40B4-BE49-F238E27FC236}">
                <a16:creationId xmlns:a16="http://schemas.microsoft.com/office/drawing/2014/main" id="{75ADD20C-41ED-44FB-86AF-CE92DE6594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20079" y="5383206"/>
            <a:ext cx="422131" cy="439720"/>
          </a:xfrm>
          <a:prstGeom prst="rect">
            <a:avLst/>
          </a:prstGeom>
        </p:spPr>
      </p:pic>
      <p:sp>
        <p:nvSpPr>
          <p:cNvPr id="33" name="Rectangle 32">
            <a:extLst>
              <a:ext uri="{FF2B5EF4-FFF2-40B4-BE49-F238E27FC236}">
                <a16:creationId xmlns:a16="http://schemas.microsoft.com/office/drawing/2014/main" id="{78895C4D-ED8B-A242-88C3-32624BE01D9E}"/>
              </a:ext>
            </a:extLst>
          </p:cNvPr>
          <p:cNvSpPr/>
          <p:nvPr/>
        </p:nvSpPr>
        <p:spPr>
          <a:xfrm>
            <a:off x="1904888" y="2640911"/>
            <a:ext cx="488585"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15076"/>
                </a:solidFill>
                <a:latin typeface="Century Gothic" panose="020B0502020202020204" pitchFamily="34" charset="0"/>
              </a:rPr>
              <a:t>__</a:t>
            </a:r>
          </a:p>
        </p:txBody>
      </p:sp>
      <p:sp>
        <p:nvSpPr>
          <p:cNvPr id="34" name="Rectangle 33">
            <a:extLst>
              <a:ext uri="{FF2B5EF4-FFF2-40B4-BE49-F238E27FC236}">
                <a16:creationId xmlns:a16="http://schemas.microsoft.com/office/drawing/2014/main" id="{00B202D0-CCFD-A244-B97B-49984D349691}"/>
              </a:ext>
            </a:extLst>
          </p:cNvPr>
          <p:cNvSpPr/>
          <p:nvPr/>
        </p:nvSpPr>
        <p:spPr>
          <a:xfrm>
            <a:off x="1592268" y="4053291"/>
            <a:ext cx="488585"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15076"/>
                </a:solidFill>
                <a:latin typeface="Century Gothic" panose="020B0502020202020204" pitchFamily="34" charset="0"/>
              </a:rPr>
              <a:t>__</a:t>
            </a:r>
          </a:p>
        </p:txBody>
      </p:sp>
      <p:sp>
        <p:nvSpPr>
          <p:cNvPr id="35" name="Rectangle 34">
            <a:extLst>
              <a:ext uri="{FF2B5EF4-FFF2-40B4-BE49-F238E27FC236}">
                <a16:creationId xmlns:a16="http://schemas.microsoft.com/office/drawing/2014/main" id="{526FB190-EA4D-424E-B055-1F871C7B8555}"/>
              </a:ext>
            </a:extLst>
          </p:cNvPr>
          <p:cNvSpPr/>
          <p:nvPr/>
        </p:nvSpPr>
        <p:spPr>
          <a:xfrm>
            <a:off x="1971629" y="5449897"/>
            <a:ext cx="488585"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15076"/>
                </a:solidFill>
                <a:latin typeface="Century Gothic" panose="020B0502020202020204" pitchFamily="34" charset="0"/>
              </a:rPr>
              <a:t>__</a:t>
            </a:r>
          </a:p>
        </p:txBody>
      </p:sp>
      <p:sp>
        <p:nvSpPr>
          <p:cNvPr id="36" name="Rectangle 35">
            <a:extLst>
              <a:ext uri="{FF2B5EF4-FFF2-40B4-BE49-F238E27FC236}">
                <a16:creationId xmlns:a16="http://schemas.microsoft.com/office/drawing/2014/main" id="{6EA85441-D92A-454D-91F8-B1DDB0B17278}"/>
              </a:ext>
            </a:extLst>
          </p:cNvPr>
          <p:cNvSpPr/>
          <p:nvPr/>
        </p:nvSpPr>
        <p:spPr>
          <a:xfrm>
            <a:off x="7950388" y="2700545"/>
            <a:ext cx="488585"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15076"/>
                </a:solidFill>
                <a:latin typeface="Century Gothic" panose="020B0502020202020204" pitchFamily="34" charset="0"/>
              </a:rPr>
              <a:t>__</a:t>
            </a:r>
          </a:p>
        </p:txBody>
      </p:sp>
      <p:sp>
        <p:nvSpPr>
          <p:cNvPr id="37" name="Rectangle 36">
            <a:extLst>
              <a:ext uri="{FF2B5EF4-FFF2-40B4-BE49-F238E27FC236}">
                <a16:creationId xmlns:a16="http://schemas.microsoft.com/office/drawing/2014/main" id="{3CA17E0B-6416-FC41-ACE4-B87063065368}"/>
              </a:ext>
            </a:extLst>
          </p:cNvPr>
          <p:cNvSpPr/>
          <p:nvPr/>
        </p:nvSpPr>
        <p:spPr>
          <a:xfrm>
            <a:off x="8145374" y="4053291"/>
            <a:ext cx="488585"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15076"/>
                </a:solidFill>
                <a:latin typeface="Century Gothic" panose="020B0502020202020204" pitchFamily="34" charset="0"/>
              </a:rPr>
              <a:t>__</a:t>
            </a:r>
          </a:p>
        </p:txBody>
      </p:sp>
      <p:sp>
        <p:nvSpPr>
          <p:cNvPr id="38" name="Rectangle 37">
            <a:extLst>
              <a:ext uri="{FF2B5EF4-FFF2-40B4-BE49-F238E27FC236}">
                <a16:creationId xmlns:a16="http://schemas.microsoft.com/office/drawing/2014/main" id="{BE8047B8-7E14-2746-974D-65841D0570C4}"/>
              </a:ext>
            </a:extLst>
          </p:cNvPr>
          <p:cNvSpPr/>
          <p:nvPr/>
        </p:nvSpPr>
        <p:spPr>
          <a:xfrm>
            <a:off x="8560229" y="5426347"/>
            <a:ext cx="488585"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15076"/>
                </a:solidFill>
                <a:latin typeface="Century Gothic" panose="020B0502020202020204" pitchFamily="34" charset="0"/>
              </a:rPr>
              <a:t>__</a:t>
            </a:r>
          </a:p>
        </p:txBody>
      </p:sp>
      <p:sp>
        <p:nvSpPr>
          <p:cNvPr id="39" name="Rectangle 38">
            <a:extLst>
              <a:ext uri="{FF2B5EF4-FFF2-40B4-BE49-F238E27FC236}">
                <a16:creationId xmlns:a16="http://schemas.microsoft.com/office/drawing/2014/main" id="{A9873285-AA19-D74A-AD8C-87B36CA9049C}"/>
              </a:ext>
            </a:extLst>
          </p:cNvPr>
          <p:cNvSpPr/>
          <p:nvPr/>
        </p:nvSpPr>
        <p:spPr>
          <a:xfrm>
            <a:off x="3437468" y="3319016"/>
            <a:ext cx="512066" cy="392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15076"/>
                </a:solidFill>
                <a:latin typeface="Century Gothic" panose="020B0502020202020204" pitchFamily="34" charset="0"/>
              </a:rPr>
              <a:t>__</a:t>
            </a:r>
          </a:p>
        </p:txBody>
      </p:sp>
      <p:sp>
        <p:nvSpPr>
          <p:cNvPr id="41" name="Rectangle 40">
            <a:extLst>
              <a:ext uri="{FF2B5EF4-FFF2-40B4-BE49-F238E27FC236}">
                <a16:creationId xmlns:a16="http://schemas.microsoft.com/office/drawing/2014/main" id="{C29B256C-DCA4-B148-98AC-F0923683C941}"/>
              </a:ext>
            </a:extLst>
          </p:cNvPr>
          <p:cNvSpPr/>
          <p:nvPr/>
        </p:nvSpPr>
        <p:spPr>
          <a:xfrm>
            <a:off x="1580527" y="4751594"/>
            <a:ext cx="512066" cy="392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15076"/>
                </a:solidFill>
                <a:latin typeface="Century Gothic" panose="020B0502020202020204" pitchFamily="34" charset="0"/>
              </a:rPr>
              <a:t>__</a:t>
            </a:r>
          </a:p>
        </p:txBody>
      </p:sp>
      <p:sp>
        <p:nvSpPr>
          <p:cNvPr id="42" name="Rectangle 41">
            <a:extLst>
              <a:ext uri="{FF2B5EF4-FFF2-40B4-BE49-F238E27FC236}">
                <a16:creationId xmlns:a16="http://schemas.microsoft.com/office/drawing/2014/main" id="{4315BB30-1472-4945-B71B-B17E3554D607}"/>
              </a:ext>
            </a:extLst>
          </p:cNvPr>
          <p:cNvSpPr/>
          <p:nvPr/>
        </p:nvSpPr>
        <p:spPr>
          <a:xfrm>
            <a:off x="8705598" y="3366019"/>
            <a:ext cx="512066" cy="392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15076"/>
                </a:solidFill>
                <a:latin typeface="Century Gothic" panose="020B0502020202020204" pitchFamily="34" charset="0"/>
              </a:rPr>
              <a:t>__</a:t>
            </a:r>
          </a:p>
        </p:txBody>
      </p:sp>
      <p:sp>
        <p:nvSpPr>
          <p:cNvPr id="43" name="Rectangle 42">
            <a:extLst>
              <a:ext uri="{FF2B5EF4-FFF2-40B4-BE49-F238E27FC236}">
                <a16:creationId xmlns:a16="http://schemas.microsoft.com/office/drawing/2014/main" id="{7A89A3C8-9794-A541-85B6-5117EE6A01AA}"/>
              </a:ext>
            </a:extLst>
          </p:cNvPr>
          <p:cNvSpPr/>
          <p:nvPr/>
        </p:nvSpPr>
        <p:spPr>
          <a:xfrm>
            <a:off x="8257360" y="4751236"/>
            <a:ext cx="512066" cy="392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15076"/>
                </a:solidFill>
                <a:latin typeface="Century Gothic" panose="020B0502020202020204" pitchFamily="34" charset="0"/>
              </a:rPr>
              <a:t>__</a:t>
            </a: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0" grpId="0"/>
      <p:bldP spid="33" grpId="0" animBg="1"/>
      <p:bldP spid="34" grpId="0" animBg="1"/>
      <p:bldP spid="35" grpId="0" animBg="1"/>
      <p:bldP spid="36" grpId="0" animBg="1"/>
      <p:bldP spid="37" grpId="0" animBg="1"/>
      <p:bldP spid="38" grpId="0" animBg="1"/>
      <p:bldP spid="39" grpId="0" animBg="1"/>
      <p:bldP spid="41" grpId="0" animBg="1"/>
      <p:bldP spid="42"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549429" y="163640"/>
            <a:ext cx="151884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picture containing text, silhouette&#10;&#10;Description automatically generated">
            <a:extLst>
              <a:ext uri="{FF2B5EF4-FFF2-40B4-BE49-F238E27FC236}">
                <a16:creationId xmlns:a16="http://schemas.microsoft.com/office/drawing/2014/main" id="{1C7942C8-78F8-4CD0-9543-3D43379D8646}"/>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608245" y="163640"/>
            <a:ext cx="3968483" cy="6209851"/>
          </a:xfrm>
          <a:prstGeom prst="rect">
            <a:avLst/>
          </a:prstGeom>
        </p:spPr>
      </p:pic>
      <p:sp>
        <p:nvSpPr>
          <p:cNvPr id="4" name="Title 3"/>
          <p:cNvSpPr>
            <a:spLocks noGrp="1"/>
          </p:cNvSpPr>
          <p:nvPr>
            <p:ph type="title"/>
          </p:nvPr>
        </p:nvSpPr>
        <p:spPr>
          <a:xfrm>
            <a:off x="10688807" y="10137"/>
            <a:ext cx="1359877" cy="707849"/>
          </a:xfrm>
        </p:spPr>
        <p:txBody>
          <a:bodyPr>
            <a:normAutofit/>
          </a:bodyPr>
          <a:lstStyle/>
          <a:p>
            <a:r>
              <a:rPr lang="en-GB" sz="2000" b="1" dirty="0" err="1">
                <a:solidFill>
                  <a:schemeClr val="bg1"/>
                </a:solidFill>
              </a:rPr>
              <a:t>Phonetik</a:t>
            </a:r>
            <a:endParaRPr lang="en-GB" sz="2000" b="1" dirty="0">
              <a:solidFill>
                <a:schemeClr val="bg1"/>
              </a:solidFill>
            </a:endParaRPr>
          </a:p>
        </p:txBody>
      </p:sp>
      <p:graphicFrame>
        <p:nvGraphicFramePr>
          <p:cNvPr id="8" name="Table 8">
            <a:extLst>
              <a:ext uri="{FF2B5EF4-FFF2-40B4-BE49-F238E27FC236}">
                <a16:creationId xmlns:a16="http://schemas.microsoft.com/office/drawing/2014/main" id="{E2718E4C-1F61-4862-8025-509550FBBF6D}"/>
              </a:ext>
            </a:extLst>
          </p:cNvPr>
          <p:cNvGraphicFramePr>
            <a:graphicFrameLocks noGrp="1"/>
          </p:cNvGraphicFramePr>
          <p:nvPr/>
        </p:nvGraphicFramePr>
        <p:xfrm>
          <a:off x="457200" y="977730"/>
          <a:ext cx="6563131" cy="5135856"/>
        </p:xfrm>
        <a:graphic>
          <a:graphicData uri="http://schemas.openxmlformats.org/drawingml/2006/table">
            <a:tbl>
              <a:tblPr firstRow="1" bandRow="1">
                <a:tableStyleId>{5940675A-B579-460E-94D1-54222C63F5DA}</a:tableStyleId>
              </a:tblPr>
              <a:tblGrid>
                <a:gridCol w="659626">
                  <a:extLst>
                    <a:ext uri="{9D8B030D-6E8A-4147-A177-3AD203B41FA5}">
                      <a16:colId xmlns:a16="http://schemas.microsoft.com/office/drawing/2014/main" val="2614558876"/>
                    </a:ext>
                  </a:extLst>
                </a:gridCol>
                <a:gridCol w="472057">
                  <a:extLst>
                    <a:ext uri="{9D8B030D-6E8A-4147-A177-3AD203B41FA5}">
                      <a16:colId xmlns:a16="http://schemas.microsoft.com/office/drawing/2014/main" val="1546100183"/>
                    </a:ext>
                  </a:extLst>
                </a:gridCol>
                <a:gridCol w="493768">
                  <a:extLst>
                    <a:ext uri="{9D8B030D-6E8A-4147-A177-3AD203B41FA5}">
                      <a16:colId xmlns:a16="http://schemas.microsoft.com/office/drawing/2014/main" val="491928183"/>
                    </a:ext>
                  </a:extLst>
                </a:gridCol>
                <a:gridCol w="493768">
                  <a:extLst>
                    <a:ext uri="{9D8B030D-6E8A-4147-A177-3AD203B41FA5}">
                      <a16:colId xmlns:a16="http://schemas.microsoft.com/office/drawing/2014/main" val="598276607"/>
                    </a:ext>
                  </a:extLst>
                </a:gridCol>
                <a:gridCol w="493768">
                  <a:extLst>
                    <a:ext uri="{9D8B030D-6E8A-4147-A177-3AD203B41FA5}">
                      <a16:colId xmlns:a16="http://schemas.microsoft.com/office/drawing/2014/main" val="3534734815"/>
                    </a:ext>
                  </a:extLst>
                </a:gridCol>
                <a:gridCol w="493768">
                  <a:extLst>
                    <a:ext uri="{9D8B030D-6E8A-4147-A177-3AD203B41FA5}">
                      <a16:colId xmlns:a16="http://schemas.microsoft.com/office/drawing/2014/main" val="9756325"/>
                    </a:ext>
                  </a:extLst>
                </a:gridCol>
                <a:gridCol w="493768">
                  <a:extLst>
                    <a:ext uri="{9D8B030D-6E8A-4147-A177-3AD203B41FA5}">
                      <a16:colId xmlns:a16="http://schemas.microsoft.com/office/drawing/2014/main" val="1574615131"/>
                    </a:ext>
                  </a:extLst>
                </a:gridCol>
                <a:gridCol w="493768">
                  <a:extLst>
                    <a:ext uri="{9D8B030D-6E8A-4147-A177-3AD203B41FA5}">
                      <a16:colId xmlns:a16="http://schemas.microsoft.com/office/drawing/2014/main" val="4169067523"/>
                    </a:ext>
                  </a:extLst>
                </a:gridCol>
                <a:gridCol w="493768">
                  <a:extLst>
                    <a:ext uri="{9D8B030D-6E8A-4147-A177-3AD203B41FA5}">
                      <a16:colId xmlns:a16="http://schemas.microsoft.com/office/drawing/2014/main" val="810342343"/>
                    </a:ext>
                  </a:extLst>
                </a:gridCol>
                <a:gridCol w="493768">
                  <a:extLst>
                    <a:ext uri="{9D8B030D-6E8A-4147-A177-3AD203B41FA5}">
                      <a16:colId xmlns:a16="http://schemas.microsoft.com/office/drawing/2014/main" val="3378866983"/>
                    </a:ext>
                  </a:extLst>
                </a:gridCol>
                <a:gridCol w="493768">
                  <a:extLst>
                    <a:ext uri="{9D8B030D-6E8A-4147-A177-3AD203B41FA5}">
                      <a16:colId xmlns:a16="http://schemas.microsoft.com/office/drawing/2014/main" val="4059808001"/>
                    </a:ext>
                  </a:extLst>
                </a:gridCol>
                <a:gridCol w="493768">
                  <a:extLst>
                    <a:ext uri="{9D8B030D-6E8A-4147-A177-3AD203B41FA5}">
                      <a16:colId xmlns:a16="http://schemas.microsoft.com/office/drawing/2014/main" val="1255904377"/>
                    </a:ext>
                  </a:extLst>
                </a:gridCol>
                <a:gridCol w="493768">
                  <a:extLst>
                    <a:ext uri="{9D8B030D-6E8A-4147-A177-3AD203B41FA5}">
                      <a16:colId xmlns:a16="http://schemas.microsoft.com/office/drawing/2014/main" val="3135956221"/>
                    </a:ext>
                  </a:extLst>
                </a:gridCol>
              </a:tblGrid>
              <a:tr h="466896">
                <a:tc>
                  <a:txBody>
                    <a:bodyPr/>
                    <a:lstStyle/>
                    <a:p>
                      <a:pPr algn="ctr"/>
                      <a:r>
                        <a:rPr lang="en-GB" sz="2400" b="1" dirty="0">
                          <a:solidFill>
                            <a:srgbClr val="115076"/>
                          </a:solidFill>
                        </a:rPr>
                        <a:t>1</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I</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25659"/>
                  </a:ext>
                </a:extLst>
              </a:tr>
              <a:tr h="466896">
                <a:tc>
                  <a:txBody>
                    <a:bodyPr/>
                    <a:lstStyle/>
                    <a:p>
                      <a:pPr algn="ctr"/>
                      <a:r>
                        <a:rPr lang="en-GB" sz="2400" b="1" dirty="0">
                          <a:solidFill>
                            <a:srgbClr val="115076"/>
                          </a:solidFill>
                        </a:rPr>
                        <a:t>2</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1503422"/>
                  </a:ext>
                </a:extLst>
              </a:tr>
              <a:tr h="466896">
                <a:tc>
                  <a:txBody>
                    <a:bodyPr/>
                    <a:lstStyle/>
                    <a:p>
                      <a:pPr algn="ctr"/>
                      <a:r>
                        <a:rPr lang="en-GB" sz="2400" b="1" dirty="0">
                          <a:solidFill>
                            <a:srgbClr val="115076"/>
                          </a:solidFill>
                        </a:rPr>
                        <a:t>3</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P</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094227"/>
                  </a:ext>
                </a:extLst>
              </a:tr>
              <a:tr h="466896">
                <a:tc>
                  <a:txBody>
                    <a:bodyPr/>
                    <a:lstStyle/>
                    <a:p>
                      <a:pPr algn="ctr"/>
                      <a:r>
                        <a:rPr lang="en-GB" sz="2400" b="1" dirty="0">
                          <a:solidFill>
                            <a:srgbClr val="115076"/>
                          </a:solidFill>
                        </a:rPr>
                        <a:t>4</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6519120"/>
                  </a:ext>
                </a:extLst>
              </a:tr>
              <a:tr h="466896">
                <a:tc>
                  <a:txBody>
                    <a:bodyPr/>
                    <a:lstStyle/>
                    <a:p>
                      <a:pPr algn="ctr"/>
                      <a:r>
                        <a:rPr lang="en-GB" sz="2400" b="1" dirty="0">
                          <a:solidFill>
                            <a:srgbClr val="115076"/>
                          </a:solidFill>
                        </a:rPr>
                        <a:t>5</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I</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I</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8458149"/>
                  </a:ext>
                </a:extLst>
              </a:tr>
              <a:tr h="466896">
                <a:tc>
                  <a:txBody>
                    <a:bodyPr/>
                    <a:lstStyle/>
                    <a:p>
                      <a:pPr algn="ctr"/>
                      <a:r>
                        <a:rPr lang="en-GB" sz="2400" b="1" dirty="0">
                          <a:solidFill>
                            <a:srgbClr val="115076"/>
                          </a:solidFill>
                        </a:rPr>
                        <a:t>6</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C</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7124588"/>
                  </a:ext>
                </a:extLst>
              </a:tr>
              <a:tr h="466896">
                <a:tc>
                  <a:txBody>
                    <a:bodyPr/>
                    <a:lstStyle/>
                    <a:p>
                      <a:pPr algn="ctr"/>
                      <a:r>
                        <a:rPr lang="en-GB" sz="2400" b="1" dirty="0">
                          <a:solidFill>
                            <a:srgbClr val="115076"/>
                          </a:solidFill>
                        </a:rPr>
                        <a:t>7</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284975"/>
                  </a:ext>
                </a:extLst>
              </a:tr>
              <a:tr h="466896">
                <a:tc>
                  <a:txBody>
                    <a:bodyPr/>
                    <a:lstStyle/>
                    <a:p>
                      <a:pPr algn="ctr"/>
                      <a:r>
                        <a:rPr lang="en-GB" sz="2400" b="1" dirty="0">
                          <a:solidFill>
                            <a:srgbClr val="115076"/>
                          </a:solidFill>
                        </a:rPr>
                        <a:t>8</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W</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I</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46495991"/>
                  </a:ext>
                </a:extLst>
              </a:tr>
              <a:tr h="466896">
                <a:tc>
                  <a:txBody>
                    <a:bodyPr/>
                    <a:lstStyle/>
                    <a:p>
                      <a:pPr algn="ctr"/>
                      <a:r>
                        <a:rPr lang="en-GB" sz="2400" b="1" dirty="0">
                          <a:solidFill>
                            <a:srgbClr val="115076"/>
                          </a:solidFill>
                        </a:rPr>
                        <a:t>9</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5030232"/>
                  </a:ext>
                </a:extLst>
              </a:tr>
              <a:tr h="466896">
                <a:tc>
                  <a:txBody>
                    <a:bodyPr/>
                    <a:lstStyle/>
                    <a:p>
                      <a:pPr algn="ctr"/>
                      <a:r>
                        <a:rPr lang="en-GB" sz="2400" b="1" dirty="0">
                          <a:solidFill>
                            <a:srgbClr val="115076"/>
                          </a:solidFill>
                        </a:rPr>
                        <a:t>10</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I</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1640403"/>
                  </a:ext>
                </a:extLst>
              </a:tr>
              <a:tr h="466896">
                <a:tc>
                  <a:txBody>
                    <a:bodyPr/>
                    <a:lstStyle/>
                    <a:p>
                      <a:pPr algn="ctr"/>
                      <a:r>
                        <a:rPr lang="en-GB" sz="2400" b="1" dirty="0">
                          <a:solidFill>
                            <a:srgbClr val="115076"/>
                          </a:solidFill>
                        </a:rPr>
                        <a:t>11</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I</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8182139"/>
                  </a:ext>
                </a:extLst>
              </a:tr>
            </a:tbl>
          </a:graphicData>
        </a:graphic>
      </p:graphicFrame>
      <p:sp>
        <p:nvSpPr>
          <p:cNvPr id="9" name="TextBox 8">
            <a:extLst>
              <a:ext uri="{FF2B5EF4-FFF2-40B4-BE49-F238E27FC236}">
                <a16:creationId xmlns:a16="http://schemas.microsoft.com/office/drawing/2014/main" id="{6BFAC67C-E500-4936-A3F6-D25A8CFDCA44}"/>
              </a:ext>
            </a:extLst>
          </p:cNvPr>
          <p:cNvSpPr txBox="1"/>
          <p:nvPr/>
        </p:nvSpPr>
        <p:spPr>
          <a:xfrm>
            <a:off x="0" y="140009"/>
            <a:ext cx="101170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start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or in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middle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of words, German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is like the ‘d’ in English ‘do’.</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end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of words, as you know, it sounds like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4F7B6AE3-2965-4139-9852-666A01230092}"/>
              </a:ext>
            </a:extLst>
          </p:cNvPr>
          <p:cNvSpPr/>
          <p:nvPr/>
        </p:nvSpPr>
        <p:spPr>
          <a:xfrm>
            <a:off x="7362989" y="754168"/>
            <a:ext cx="2346036"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Sag 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Wörter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das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Englischen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oder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12" name="Picture 11" descr="A close up of a sign&#10;&#10;Description automatically generated">
            <a:extLst>
              <a:ext uri="{FF2B5EF4-FFF2-40B4-BE49-F238E27FC236}">
                <a16:creationId xmlns:a16="http://schemas.microsoft.com/office/drawing/2014/main" id="{2479F4C6-3564-47C5-9971-D76E87B9B8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8589" y="902223"/>
            <a:ext cx="517045" cy="307642"/>
          </a:xfrm>
          <a:prstGeom prst="rect">
            <a:avLst/>
          </a:prstGeom>
        </p:spPr>
      </p:pic>
      <p:sp>
        <p:nvSpPr>
          <p:cNvPr id="13" name="Rectangle 12">
            <a:extLst>
              <a:ext uri="{FF2B5EF4-FFF2-40B4-BE49-F238E27FC236}">
                <a16:creationId xmlns:a16="http://schemas.microsoft.com/office/drawing/2014/main" id="{E8942922-6CD4-4CE6-9D98-0EC3B46D8B84}"/>
              </a:ext>
            </a:extLst>
          </p:cNvPr>
          <p:cNvSpPr/>
          <p:nvPr/>
        </p:nvSpPr>
        <p:spPr>
          <a:xfrm>
            <a:off x="11056951" y="898547"/>
            <a:ext cx="1035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aphicFrame>
        <p:nvGraphicFramePr>
          <p:cNvPr id="14" name="Table 45">
            <a:extLst>
              <a:ext uri="{FF2B5EF4-FFF2-40B4-BE49-F238E27FC236}">
                <a16:creationId xmlns:a16="http://schemas.microsoft.com/office/drawing/2014/main" id="{62FAA32A-A288-4FB5-8288-1D69A7FD52C1}"/>
              </a:ext>
            </a:extLst>
          </p:cNvPr>
          <p:cNvGraphicFramePr>
            <a:graphicFrameLocks noGrp="1"/>
          </p:cNvGraphicFramePr>
          <p:nvPr/>
        </p:nvGraphicFramePr>
        <p:xfrm>
          <a:off x="9957904" y="1307400"/>
          <a:ext cx="1893314" cy="4358640"/>
        </p:xfrm>
        <a:graphic>
          <a:graphicData uri="http://schemas.openxmlformats.org/drawingml/2006/table">
            <a:tbl>
              <a:tblPr firstRow="1" bandRow="1">
                <a:tableStyleId>{5940675A-B579-460E-94D1-54222C63F5DA}</a:tableStyleId>
              </a:tblPr>
              <a:tblGrid>
                <a:gridCol w="507015">
                  <a:extLst>
                    <a:ext uri="{9D8B030D-6E8A-4147-A177-3AD203B41FA5}">
                      <a16:colId xmlns:a16="http://schemas.microsoft.com/office/drawing/2014/main" val="3166669850"/>
                    </a:ext>
                  </a:extLst>
                </a:gridCol>
                <a:gridCol w="678377">
                  <a:extLst>
                    <a:ext uri="{9D8B030D-6E8A-4147-A177-3AD203B41FA5}">
                      <a16:colId xmlns:a16="http://schemas.microsoft.com/office/drawing/2014/main" val="4122086501"/>
                    </a:ext>
                  </a:extLst>
                </a:gridCol>
                <a:gridCol w="707922">
                  <a:extLst>
                    <a:ext uri="{9D8B030D-6E8A-4147-A177-3AD203B41FA5}">
                      <a16:colId xmlns:a16="http://schemas.microsoft.com/office/drawing/2014/main" val="2524697210"/>
                    </a:ext>
                  </a:extLst>
                </a:gridCol>
              </a:tblGrid>
              <a:tr h="370840">
                <a:tc>
                  <a:txBody>
                    <a:bodyPr/>
                    <a:lstStyle/>
                    <a:p>
                      <a:pPr algn="ctr"/>
                      <a:r>
                        <a:rPr lang="en-GB" sz="2000" dirty="0">
                          <a:solidFill>
                            <a:srgbClr val="115076"/>
                          </a:solidFill>
                        </a:rPr>
                        <a:t>1</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1798830"/>
                  </a:ext>
                </a:extLst>
              </a:tr>
              <a:tr h="370840">
                <a:tc>
                  <a:txBody>
                    <a:bodyPr/>
                    <a:lstStyle/>
                    <a:p>
                      <a:pPr algn="ctr"/>
                      <a:r>
                        <a:rPr lang="en-GB" sz="2000" dirty="0">
                          <a:solidFill>
                            <a:srgbClr val="115076"/>
                          </a:solidFill>
                        </a:rPr>
                        <a:t>2</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75088055"/>
                  </a:ext>
                </a:extLst>
              </a:tr>
              <a:tr h="370840">
                <a:tc>
                  <a:txBody>
                    <a:bodyPr/>
                    <a:lstStyle/>
                    <a:p>
                      <a:pPr algn="ctr"/>
                      <a:r>
                        <a:rPr lang="en-GB" sz="2000" dirty="0">
                          <a:solidFill>
                            <a:srgbClr val="115076"/>
                          </a:solidFill>
                        </a:rPr>
                        <a:t>3</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10462742"/>
                  </a:ext>
                </a:extLst>
              </a:tr>
              <a:tr h="370840">
                <a:tc>
                  <a:txBody>
                    <a:bodyPr/>
                    <a:lstStyle/>
                    <a:p>
                      <a:pPr algn="ctr"/>
                      <a:r>
                        <a:rPr lang="en-GB" sz="2000" dirty="0">
                          <a:solidFill>
                            <a:srgbClr val="115076"/>
                          </a:solidFill>
                        </a:rPr>
                        <a:t>4</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20416540"/>
                  </a:ext>
                </a:extLst>
              </a:tr>
              <a:tr h="370840">
                <a:tc>
                  <a:txBody>
                    <a:bodyPr/>
                    <a:lstStyle/>
                    <a:p>
                      <a:pPr algn="ctr"/>
                      <a:r>
                        <a:rPr lang="en-GB" sz="2000" dirty="0">
                          <a:solidFill>
                            <a:srgbClr val="115076"/>
                          </a:solidFill>
                        </a:rPr>
                        <a:t>5</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679646693"/>
                  </a:ext>
                </a:extLst>
              </a:tr>
              <a:tr h="370840">
                <a:tc>
                  <a:txBody>
                    <a:bodyPr/>
                    <a:lstStyle/>
                    <a:p>
                      <a:pPr algn="ctr"/>
                      <a:r>
                        <a:rPr lang="en-GB" sz="2000" dirty="0">
                          <a:solidFill>
                            <a:srgbClr val="115076"/>
                          </a:solidFill>
                        </a:rPr>
                        <a:t>6</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7260726"/>
                  </a:ext>
                </a:extLst>
              </a:tr>
              <a:tr h="370840">
                <a:tc>
                  <a:txBody>
                    <a:bodyPr/>
                    <a:lstStyle/>
                    <a:p>
                      <a:pPr algn="ctr"/>
                      <a:r>
                        <a:rPr lang="en-GB" sz="2000" dirty="0">
                          <a:solidFill>
                            <a:srgbClr val="115076"/>
                          </a:solidFill>
                        </a:rPr>
                        <a:t>7</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61534339"/>
                  </a:ext>
                </a:extLst>
              </a:tr>
              <a:tr h="370840">
                <a:tc>
                  <a:txBody>
                    <a:bodyPr/>
                    <a:lstStyle/>
                    <a:p>
                      <a:pPr algn="ctr"/>
                      <a:r>
                        <a:rPr lang="en-GB" sz="2000" dirty="0">
                          <a:solidFill>
                            <a:srgbClr val="115076"/>
                          </a:solidFill>
                        </a:rPr>
                        <a:t>8</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008257208"/>
                  </a:ext>
                </a:extLst>
              </a:tr>
              <a:tr h="370840">
                <a:tc>
                  <a:txBody>
                    <a:bodyPr/>
                    <a:lstStyle/>
                    <a:p>
                      <a:pPr algn="ctr"/>
                      <a:r>
                        <a:rPr lang="en-GB" sz="2000" dirty="0">
                          <a:solidFill>
                            <a:srgbClr val="115076"/>
                          </a:solidFill>
                        </a:rPr>
                        <a:t>9</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83381883"/>
                  </a:ext>
                </a:extLst>
              </a:tr>
              <a:tr h="370840">
                <a:tc>
                  <a:txBody>
                    <a:bodyPr/>
                    <a:lstStyle/>
                    <a:p>
                      <a:pPr algn="ctr"/>
                      <a:r>
                        <a:rPr lang="en-GB" sz="2000" dirty="0">
                          <a:solidFill>
                            <a:srgbClr val="115076"/>
                          </a:solidFill>
                        </a:rPr>
                        <a:t>10</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40428237"/>
                  </a:ext>
                </a:extLst>
              </a:tr>
              <a:tr h="370840">
                <a:tc>
                  <a:txBody>
                    <a:bodyPr/>
                    <a:lstStyle/>
                    <a:p>
                      <a:pPr algn="ctr"/>
                      <a:r>
                        <a:rPr lang="en-GB" sz="2000" dirty="0">
                          <a:solidFill>
                            <a:srgbClr val="115076"/>
                          </a:solidFill>
                        </a:rPr>
                        <a:t>11</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85624581"/>
                  </a:ext>
                </a:extLst>
              </a:tr>
            </a:tbl>
          </a:graphicData>
        </a:graphic>
      </p:graphicFrame>
      <p:pic>
        <p:nvPicPr>
          <p:cNvPr id="15" name="Picture 14" descr="green checkmark">
            <a:hlinkClick r:id="" action="ppaction://noaction">
              <a:snd r:embed="rId6" name="21. 1. ideal.wav"/>
            </a:hlinkClick>
            <a:extLst>
              <a:ext uri="{FF2B5EF4-FFF2-40B4-BE49-F238E27FC236}">
                <a16:creationId xmlns:a16="http://schemas.microsoft.com/office/drawing/2014/main" id="{9822CAB3-CA7D-4490-8B45-64116F7F33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5666" y="1291916"/>
            <a:ext cx="329968" cy="343717"/>
          </a:xfrm>
          <a:prstGeom prst="rect">
            <a:avLst/>
          </a:prstGeom>
        </p:spPr>
      </p:pic>
      <p:pic>
        <p:nvPicPr>
          <p:cNvPr id="16" name="Picture 15" descr="green checkmark">
            <a:hlinkClick r:id="" action="ppaction://noaction">
              <a:snd r:embed="rId8" name="21. 2. England.wav"/>
            </a:hlinkClick>
            <a:extLst>
              <a:ext uri="{FF2B5EF4-FFF2-40B4-BE49-F238E27FC236}">
                <a16:creationId xmlns:a16="http://schemas.microsoft.com/office/drawing/2014/main" id="{7AB6DE73-4285-4651-9B49-7A5BE31A57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09897" y="1692291"/>
            <a:ext cx="329968" cy="343717"/>
          </a:xfrm>
          <a:prstGeom prst="rect">
            <a:avLst/>
          </a:prstGeom>
        </p:spPr>
      </p:pic>
      <p:pic>
        <p:nvPicPr>
          <p:cNvPr id="17" name="Picture 16" descr="green checkmark">
            <a:hlinkClick r:id="" action="ppaction://noaction">
              <a:snd r:embed="rId9" name="21. 3. Produkte.wav"/>
            </a:hlinkClick>
            <a:extLst>
              <a:ext uri="{FF2B5EF4-FFF2-40B4-BE49-F238E27FC236}">
                <a16:creationId xmlns:a16="http://schemas.microsoft.com/office/drawing/2014/main" id="{488A21DC-298E-4423-9F44-0E75433472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5666" y="2091131"/>
            <a:ext cx="329968" cy="343717"/>
          </a:xfrm>
          <a:prstGeom prst="rect">
            <a:avLst/>
          </a:prstGeom>
        </p:spPr>
      </p:pic>
      <p:pic>
        <p:nvPicPr>
          <p:cNvPr id="18" name="Picture 17" descr="green checkmark">
            <a:hlinkClick r:id="" action="ppaction://noaction">
              <a:snd r:embed="rId10" name="21. 4. Stand.wav"/>
            </a:hlinkClick>
            <a:extLst>
              <a:ext uri="{FF2B5EF4-FFF2-40B4-BE49-F238E27FC236}">
                <a16:creationId xmlns:a16="http://schemas.microsoft.com/office/drawing/2014/main" id="{242ED451-4080-4C85-BEEA-C704E48F21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64" y="2502748"/>
            <a:ext cx="329968" cy="343717"/>
          </a:xfrm>
          <a:prstGeom prst="rect">
            <a:avLst/>
          </a:prstGeom>
        </p:spPr>
      </p:pic>
      <p:pic>
        <p:nvPicPr>
          <p:cNvPr id="19" name="Picture 18" descr="green checkmark">
            <a:hlinkClick r:id="" action="ppaction://noaction">
              <a:snd r:embed="rId11" name="21. 5. Dimension.wav"/>
            </a:hlinkClick>
            <a:extLst>
              <a:ext uri="{FF2B5EF4-FFF2-40B4-BE49-F238E27FC236}">
                <a16:creationId xmlns:a16="http://schemas.microsoft.com/office/drawing/2014/main" id="{3E2022DE-3347-4AE1-804B-852D830A48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5666" y="2888209"/>
            <a:ext cx="329968" cy="343717"/>
          </a:xfrm>
          <a:prstGeom prst="rect">
            <a:avLst/>
          </a:prstGeom>
        </p:spPr>
      </p:pic>
      <p:pic>
        <p:nvPicPr>
          <p:cNvPr id="20" name="Picture 19" descr="green checkmark">
            <a:hlinkClick r:id="" action="ppaction://noaction">
              <a:snd r:embed="rId12" name="21. 6. Schade.wav"/>
            </a:hlinkClick>
            <a:extLst>
              <a:ext uri="{FF2B5EF4-FFF2-40B4-BE49-F238E27FC236}">
                <a16:creationId xmlns:a16="http://schemas.microsoft.com/office/drawing/2014/main" id="{91BABCF8-19DC-4801-A38F-64EEDFDF31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3214" y="3296124"/>
            <a:ext cx="329968" cy="343717"/>
          </a:xfrm>
          <a:prstGeom prst="rect">
            <a:avLst/>
          </a:prstGeom>
        </p:spPr>
      </p:pic>
      <p:pic>
        <p:nvPicPr>
          <p:cNvPr id="21" name="Picture 20" descr="green checkmark">
            <a:hlinkClick r:id="" action="ppaction://noaction">
              <a:snd r:embed="rId13" name="21. 7. Hand.wav"/>
            </a:hlinkClick>
            <a:extLst>
              <a:ext uri="{FF2B5EF4-FFF2-40B4-BE49-F238E27FC236}">
                <a16:creationId xmlns:a16="http://schemas.microsoft.com/office/drawing/2014/main" id="{34DE5171-745A-493F-9317-7D86310411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1797" y="3705238"/>
            <a:ext cx="329968" cy="343717"/>
          </a:xfrm>
          <a:prstGeom prst="rect">
            <a:avLst/>
          </a:prstGeom>
        </p:spPr>
      </p:pic>
      <p:pic>
        <p:nvPicPr>
          <p:cNvPr id="22" name="Picture 21" descr="green checkmark">
            <a:hlinkClick r:id="" action="ppaction://noaction">
              <a:snd r:embed="rId14" name="21. 8. Wild.wav"/>
            </a:hlinkClick>
            <a:extLst>
              <a:ext uri="{FF2B5EF4-FFF2-40B4-BE49-F238E27FC236}">
                <a16:creationId xmlns:a16="http://schemas.microsoft.com/office/drawing/2014/main" id="{31F3D363-9AA9-4716-A997-A250FC91BC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45112" y="4079237"/>
            <a:ext cx="329968" cy="343717"/>
          </a:xfrm>
          <a:prstGeom prst="rect">
            <a:avLst/>
          </a:prstGeom>
        </p:spPr>
      </p:pic>
      <p:pic>
        <p:nvPicPr>
          <p:cNvPr id="23" name="Picture 22" descr="green checkmark">
            <a:hlinkClick r:id="" action="ppaction://noaction">
              <a:snd r:embed="rId15" name="21. 9. Standard.wav"/>
            </a:hlinkClick>
            <a:extLst>
              <a:ext uri="{FF2B5EF4-FFF2-40B4-BE49-F238E27FC236}">
                <a16:creationId xmlns:a16="http://schemas.microsoft.com/office/drawing/2014/main" id="{90030ECF-78C2-40BD-8709-5915C11318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22024" y="4485735"/>
            <a:ext cx="329968" cy="343717"/>
          </a:xfrm>
          <a:prstGeom prst="rect">
            <a:avLst/>
          </a:prstGeom>
        </p:spPr>
      </p:pic>
      <p:pic>
        <p:nvPicPr>
          <p:cNvPr id="24" name="Picture 23" descr="green checkmark">
            <a:hlinkClick r:id="" action="ppaction://noaction">
              <a:snd r:embed="rId15" name="21. 9. Standard.wav"/>
            </a:hlinkClick>
            <a:extLst>
              <a:ext uri="{FF2B5EF4-FFF2-40B4-BE49-F238E27FC236}">
                <a16:creationId xmlns:a16="http://schemas.microsoft.com/office/drawing/2014/main" id="{23B67B32-6FF9-41C8-9485-75EC5F1144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45112" y="4481896"/>
            <a:ext cx="329968" cy="343717"/>
          </a:xfrm>
          <a:prstGeom prst="rect">
            <a:avLst/>
          </a:prstGeom>
        </p:spPr>
      </p:pic>
      <p:pic>
        <p:nvPicPr>
          <p:cNvPr id="25" name="Picture 24" descr="green checkmark">
            <a:hlinkClick r:id="" action="ppaction://noaction">
              <a:snd r:embed="rId16" name="21. 10. Kandidat.wav"/>
            </a:hlinkClick>
            <a:extLst>
              <a:ext uri="{FF2B5EF4-FFF2-40B4-BE49-F238E27FC236}">
                <a16:creationId xmlns:a16="http://schemas.microsoft.com/office/drawing/2014/main" id="{FD7738C1-93BC-4EC2-A9CF-65BB7B718A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19841" y="4876933"/>
            <a:ext cx="329968" cy="343717"/>
          </a:xfrm>
          <a:prstGeom prst="rect">
            <a:avLst/>
          </a:prstGeom>
        </p:spPr>
      </p:pic>
      <p:pic>
        <p:nvPicPr>
          <p:cNvPr id="26" name="Picture 25" descr="green checkmark">
            <a:hlinkClick r:id="" action="ppaction://noaction">
              <a:snd r:embed="rId17" name="21. 11. Studie.wav"/>
            </a:hlinkClick>
            <a:extLst>
              <a:ext uri="{FF2B5EF4-FFF2-40B4-BE49-F238E27FC236}">
                <a16:creationId xmlns:a16="http://schemas.microsoft.com/office/drawing/2014/main" id="{2F04A940-BC2F-4D32-88A7-E8C69A21BF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19841" y="5272677"/>
            <a:ext cx="329968" cy="343717"/>
          </a:xfrm>
          <a:prstGeom prst="rect">
            <a:avLst/>
          </a:prstGeom>
        </p:spPr>
      </p:pic>
      <p:sp>
        <p:nvSpPr>
          <p:cNvPr id="2" name="Speech Bubble: Rectangle with Corners Rounded 1">
            <a:extLst>
              <a:ext uri="{FF2B5EF4-FFF2-40B4-BE49-F238E27FC236}">
                <a16:creationId xmlns:a16="http://schemas.microsoft.com/office/drawing/2014/main" id="{C0A2C183-50DC-472A-BAA6-A2E238C20F17}"/>
              </a:ext>
            </a:extLst>
          </p:cNvPr>
          <p:cNvSpPr/>
          <p:nvPr/>
        </p:nvSpPr>
        <p:spPr>
          <a:xfrm>
            <a:off x="6867575" y="2547440"/>
            <a:ext cx="2965890" cy="1442250"/>
          </a:xfrm>
          <a:prstGeom prst="wedgeRoundRectCallout">
            <a:avLst>
              <a:gd name="adj1" fmla="val -76799"/>
              <a:gd name="adj2" fmla="val 2049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Say </a:t>
            </a:r>
            <a:r>
              <a:rPr kumimoji="0" lang="en-GB" sz="2400" b="1" i="1" u="none" strike="noStrike" kern="1200" cap="none" spc="0" normalizeH="0" baseline="0" noProof="0" dirty="0">
                <a:ln>
                  <a:noFill/>
                </a:ln>
                <a:solidFill>
                  <a:prstClr val="white"/>
                </a:solidFill>
                <a:effectLst/>
                <a:uLnTx/>
                <a:uFillTx/>
                <a:latin typeface="Century Gothic" panose="020F0302020204030204"/>
                <a:ea typeface="+mn-ea"/>
                <a:cs typeface="+mn-cs"/>
              </a:rPr>
              <a:t>Schade!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mean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(It’s a )pity! or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(What a) shame!’</a:t>
            </a: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T1.2 Week 2 Slides 2-3; 16</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
        <p:nvSpPr>
          <p:cNvPr id="2" name="Rectangle 1">
            <a:extLst>
              <a:ext uri="{FF2B5EF4-FFF2-40B4-BE49-F238E27FC236}">
                <a16:creationId xmlns:a16="http://schemas.microsoft.com/office/drawing/2014/main" id="{7068BE42-1CAE-AE45-9C86-368A27A18059}"/>
              </a:ext>
            </a:extLst>
          </p:cNvPr>
          <p:cNvSpPr/>
          <p:nvPr/>
        </p:nvSpPr>
        <p:spPr>
          <a:xfrm>
            <a:off x="5971607" y="3244334"/>
            <a:ext cx="248786" cy="369332"/>
          </a:xfrm>
          <a:prstGeom prst="rect">
            <a:avLst/>
          </a:prstGeom>
        </p:spPr>
        <p:txBody>
          <a:bodyPr wrap="none">
            <a:spAutoFit/>
          </a:bodyPr>
          <a:lstStyle/>
          <a:p>
            <a:r>
              <a:rPr lang="en-GB" dirty="0"/>
              <a:t> </a:t>
            </a:r>
            <a:endParaRPr lang="en-US" dirty="0"/>
          </a:p>
        </p:txBody>
      </p:sp>
    </p:spTree>
    <p:extLst>
      <p:ext uri="{BB962C8B-B14F-4D97-AF65-F5344CB8AC3E}">
        <p14:creationId xmlns:p14="http://schemas.microsoft.com/office/powerpoint/2010/main" val="2372275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 descr="background rectangle"/>
          <p:cNvPicPr preferRelativeResize="0"/>
          <p:nvPr/>
        </p:nvPicPr>
        <p:blipFill rotWithShape="1">
          <a:blip r:embed="rId3">
            <a:alphaModFix/>
          </a:blip>
          <a:srcRect/>
          <a:stretch/>
        </p:blipFill>
        <p:spPr>
          <a:xfrm>
            <a:off x="0" y="294041"/>
            <a:ext cx="2920181" cy="869950"/>
          </a:xfrm>
          <a:prstGeom prst="rect">
            <a:avLst/>
          </a:prstGeom>
          <a:noFill/>
          <a:ln>
            <a:noFill/>
          </a:ln>
        </p:spPr>
      </p:pic>
      <p:sp>
        <p:nvSpPr>
          <p:cNvPr id="116" name="Google Shape;116;p2"/>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GB" sz="3600" b="1">
                <a:solidFill>
                  <a:schemeClr val="lt1"/>
                </a:solidFill>
              </a:rPr>
              <a:t>Phonetik</a:t>
            </a:r>
            <a:endParaRPr sz="3600" b="1">
              <a:solidFill>
                <a:schemeClr val="lt1"/>
              </a:solidFill>
            </a:endParaRPr>
          </a:p>
        </p:txBody>
      </p:sp>
      <p:sp>
        <p:nvSpPr>
          <p:cNvPr id="117" name="Google Shape;117;p2"/>
          <p:cNvSpPr/>
          <p:nvPr/>
        </p:nvSpPr>
        <p:spPr>
          <a:xfrm>
            <a:off x="9614264" y="170893"/>
            <a:ext cx="2343064"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u="none" strike="noStrike" cap="none" dirty="0" err="1">
                <a:solidFill>
                  <a:srgbClr val="FFFFFF"/>
                </a:solidFill>
                <a:latin typeface="Century Gothic" panose="020B0502020202020204" pitchFamily="34" charset="0"/>
                <a:ea typeface="Arial"/>
                <a:cs typeface="Arial"/>
                <a:sym typeface="Arial"/>
              </a:rPr>
              <a:t>sprechen</a:t>
            </a:r>
            <a:r>
              <a:rPr lang="en-GB" sz="2000" u="none" strike="noStrike" cap="none" dirty="0">
                <a:solidFill>
                  <a:srgbClr val="FFFFFF"/>
                </a:solidFill>
                <a:latin typeface="Century Gothic" panose="020B0502020202020204" pitchFamily="34" charset="0"/>
                <a:ea typeface="Arial"/>
                <a:cs typeface="Arial"/>
                <a:sym typeface="Arial"/>
              </a:rPr>
              <a:t> / </a:t>
            </a:r>
            <a:r>
              <a:rPr lang="en-GB" sz="2000" u="none" strike="noStrike" cap="none" dirty="0" err="1">
                <a:solidFill>
                  <a:srgbClr val="FFFFFF"/>
                </a:solidFill>
                <a:latin typeface="Century Gothic" panose="020B0502020202020204" pitchFamily="34" charset="0"/>
                <a:ea typeface="Arial"/>
                <a:cs typeface="Arial"/>
                <a:sym typeface="Arial"/>
              </a:rPr>
              <a:t>hören</a:t>
            </a:r>
            <a:endParaRPr sz="2000" u="none" strike="noStrike" cap="none" dirty="0">
              <a:solidFill>
                <a:srgbClr val="FFFFFF"/>
              </a:solidFill>
              <a:latin typeface="Century Gothic" panose="020B0502020202020204" pitchFamily="34" charset="0"/>
              <a:ea typeface="Arial"/>
              <a:cs typeface="Arial"/>
              <a:sym typeface="Arial"/>
            </a:endParaRPr>
          </a:p>
        </p:txBody>
      </p:sp>
      <p:sp>
        <p:nvSpPr>
          <p:cNvPr id="118" name="Google Shape;118;p2"/>
          <p:cNvSpPr txBox="1"/>
          <p:nvPr/>
        </p:nvSpPr>
        <p:spPr>
          <a:xfrm>
            <a:off x="284558" y="1256000"/>
            <a:ext cx="11481618"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Arial"/>
              <a:buNone/>
            </a:pPr>
            <a:r>
              <a:rPr lang="en-GB" sz="2400" u="none" strike="noStrike" cap="none" dirty="0">
                <a:solidFill>
                  <a:srgbClr val="1F3864"/>
                </a:solidFill>
                <a:latin typeface="Century Gothic" panose="020B0502020202020204" pitchFamily="34" charset="0"/>
                <a:ea typeface="Arial"/>
                <a:cs typeface="Arial"/>
                <a:sym typeface="Arial"/>
              </a:rPr>
              <a:t>As you know -d- </a:t>
            </a:r>
            <a:r>
              <a:rPr lang="en-GB" sz="2400" dirty="0">
                <a:solidFill>
                  <a:srgbClr val="1F3864"/>
                </a:solidFill>
                <a:latin typeface="Century Gothic" panose="020B0502020202020204" pitchFamily="34" charset="0"/>
                <a:ea typeface="Arial"/>
                <a:cs typeface="Arial"/>
                <a:sym typeface="Arial"/>
              </a:rPr>
              <a:t>at the beginning or in the middle of a word is pronounced as in English.  </a:t>
            </a:r>
            <a:r>
              <a:rPr lang="en-GB" sz="2400" u="none" strike="noStrike" cap="none" dirty="0">
                <a:solidFill>
                  <a:srgbClr val="1F3864"/>
                </a:solidFill>
                <a:latin typeface="Century Gothic" panose="020B0502020202020204" pitchFamily="34" charset="0"/>
                <a:ea typeface="Arial"/>
                <a:cs typeface="Arial"/>
                <a:sym typeface="Arial"/>
              </a:rPr>
              <a:t> </a:t>
            </a:r>
            <a:endParaRPr dirty="0"/>
          </a:p>
        </p:txBody>
      </p:sp>
      <p:graphicFrame>
        <p:nvGraphicFramePr>
          <p:cNvPr id="119" name="Google Shape;119;p2"/>
          <p:cNvGraphicFramePr/>
          <p:nvPr/>
        </p:nvGraphicFramePr>
        <p:xfrm>
          <a:off x="606469" y="2179006"/>
          <a:ext cx="939950" cy="749225"/>
        </p:xfrm>
        <a:graphic>
          <a:graphicData uri="http://schemas.openxmlformats.org/drawingml/2006/table">
            <a:tbl>
              <a:tblPr firstRow="1" bandRow="1">
                <a:noFill/>
              </a:tblPr>
              <a:tblGrid>
                <a:gridCol w="939950">
                  <a:extLst>
                    <a:ext uri="{9D8B030D-6E8A-4147-A177-3AD203B41FA5}">
                      <a16:colId xmlns:a16="http://schemas.microsoft.com/office/drawing/2014/main" val="20000"/>
                    </a:ext>
                  </a:extLst>
                </a:gridCol>
              </a:tblGrid>
              <a:tr h="74922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0000"/>
                  </a:ext>
                </a:extLst>
              </a:tr>
            </a:tbl>
          </a:graphicData>
        </a:graphic>
      </p:graphicFrame>
      <p:sp>
        <p:nvSpPr>
          <p:cNvPr id="120" name="Google Shape;120;p2"/>
          <p:cNvSpPr/>
          <p:nvPr/>
        </p:nvSpPr>
        <p:spPr>
          <a:xfrm>
            <a:off x="879476" y="2350735"/>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u="none" strike="noStrike" cap="none" dirty="0">
                <a:solidFill>
                  <a:srgbClr val="FFFFFF"/>
                </a:solidFill>
                <a:latin typeface="Century Gothic" panose="020B0502020202020204" pitchFamily="34" charset="0"/>
                <a:ea typeface="Arial"/>
                <a:cs typeface="Arial"/>
                <a:sym typeface="Arial"/>
              </a:rPr>
              <a:t>1</a:t>
            </a:r>
            <a:endParaRPr dirty="0"/>
          </a:p>
        </p:txBody>
      </p:sp>
      <p:sp>
        <p:nvSpPr>
          <p:cNvPr id="121" name="Google Shape;121;p2"/>
          <p:cNvSpPr txBox="1"/>
          <p:nvPr/>
        </p:nvSpPr>
        <p:spPr>
          <a:xfrm>
            <a:off x="1700981" y="2332397"/>
            <a:ext cx="319374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Arial"/>
              <a:buNone/>
            </a:pPr>
            <a:r>
              <a:rPr lang="en-GB" sz="2400" u="none" strike="noStrike" cap="none" dirty="0" err="1">
                <a:solidFill>
                  <a:srgbClr val="1F3864"/>
                </a:solidFill>
                <a:latin typeface="Century Gothic" panose="020B0502020202020204" pitchFamily="34" charset="0"/>
                <a:ea typeface="Arial"/>
                <a:cs typeface="Arial"/>
                <a:sym typeface="Arial"/>
              </a:rPr>
              <a:t>landen</a:t>
            </a:r>
            <a:endParaRPr sz="2400" u="none" strike="noStrike" cap="none" dirty="0">
              <a:solidFill>
                <a:srgbClr val="1F3864"/>
              </a:solidFill>
              <a:latin typeface="Century Gothic" panose="020B0502020202020204" pitchFamily="34" charset="0"/>
              <a:ea typeface="Arial"/>
              <a:cs typeface="Arial"/>
              <a:sym typeface="Arial"/>
            </a:endParaRPr>
          </a:p>
        </p:txBody>
      </p:sp>
      <p:sp>
        <p:nvSpPr>
          <p:cNvPr id="122" name="Google Shape;122;p2"/>
          <p:cNvSpPr txBox="1"/>
          <p:nvPr/>
        </p:nvSpPr>
        <p:spPr>
          <a:xfrm>
            <a:off x="1700981" y="3919722"/>
            <a:ext cx="319374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Arial"/>
              <a:buNone/>
            </a:pPr>
            <a:r>
              <a:rPr lang="en-GB" sz="2400" dirty="0">
                <a:solidFill>
                  <a:srgbClr val="1F3864"/>
                </a:solidFill>
                <a:latin typeface="Century Gothic" panose="020B0502020202020204" pitchFamily="34" charset="0"/>
                <a:ea typeface="Arial"/>
                <a:cs typeface="Arial"/>
                <a:sym typeface="Arial"/>
              </a:rPr>
              <a:t>Saarland</a:t>
            </a:r>
            <a:endParaRPr sz="2400" u="none" strike="noStrike" cap="none" dirty="0">
              <a:solidFill>
                <a:srgbClr val="1F3864"/>
              </a:solidFill>
              <a:latin typeface="Century Gothic" panose="020B0502020202020204" pitchFamily="34" charset="0"/>
              <a:ea typeface="Arial"/>
              <a:cs typeface="Arial"/>
              <a:sym typeface="Arial"/>
            </a:endParaRPr>
          </a:p>
        </p:txBody>
      </p:sp>
      <p:pic>
        <p:nvPicPr>
          <p:cNvPr id="123" name="Google Shape;123;p2" descr="Map&#10;&#10;Description automatically generated"/>
          <p:cNvPicPr preferRelativeResize="0"/>
          <p:nvPr/>
        </p:nvPicPr>
        <p:blipFill rotWithShape="1">
          <a:blip r:embed="rId4">
            <a:alphaModFix/>
          </a:blip>
          <a:srcRect/>
          <a:stretch/>
        </p:blipFill>
        <p:spPr>
          <a:xfrm>
            <a:off x="6409340" y="1704391"/>
            <a:ext cx="2088734" cy="2918755"/>
          </a:xfrm>
          <a:prstGeom prst="rect">
            <a:avLst/>
          </a:prstGeom>
          <a:noFill/>
          <a:ln>
            <a:noFill/>
          </a:ln>
        </p:spPr>
      </p:pic>
      <p:graphicFrame>
        <p:nvGraphicFramePr>
          <p:cNvPr id="124" name="Google Shape;124;p2"/>
          <p:cNvGraphicFramePr/>
          <p:nvPr/>
        </p:nvGraphicFramePr>
        <p:xfrm>
          <a:off x="612436" y="5458219"/>
          <a:ext cx="939950" cy="749225"/>
        </p:xfrm>
        <a:graphic>
          <a:graphicData uri="http://schemas.openxmlformats.org/drawingml/2006/table">
            <a:tbl>
              <a:tblPr firstRow="1" bandRow="1">
                <a:noFill/>
              </a:tblPr>
              <a:tblGrid>
                <a:gridCol w="939950">
                  <a:extLst>
                    <a:ext uri="{9D8B030D-6E8A-4147-A177-3AD203B41FA5}">
                      <a16:colId xmlns:a16="http://schemas.microsoft.com/office/drawing/2014/main" val="20000"/>
                    </a:ext>
                  </a:extLst>
                </a:gridCol>
              </a:tblGrid>
              <a:tr h="74922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0000"/>
                  </a:ext>
                </a:extLst>
              </a:tr>
            </a:tbl>
          </a:graphicData>
        </a:graphic>
      </p:graphicFrame>
      <p:graphicFrame>
        <p:nvGraphicFramePr>
          <p:cNvPr id="125" name="Google Shape;125;p2"/>
          <p:cNvGraphicFramePr/>
          <p:nvPr/>
        </p:nvGraphicFramePr>
        <p:xfrm>
          <a:off x="606466" y="3788384"/>
          <a:ext cx="939950" cy="749225"/>
        </p:xfrm>
        <a:graphic>
          <a:graphicData uri="http://schemas.openxmlformats.org/drawingml/2006/table">
            <a:tbl>
              <a:tblPr firstRow="1" bandRow="1">
                <a:noFill/>
              </a:tblPr>
              <a:tblGrid>
                <a:gridCol w="939950">
                  <a:extLst>
                    <a:ext uri="{9D8B030D-6E8A-4147-A177-3AD203B41FA5}">
                      <a16:colId xmlns:a16="http://schemas.microsoft.com/office/drawing/2014/main" val="20000"/>
                    </a:ext>
                  </a:extLst>
                </a:gridCol>
              </a:tblGrid>
              <a:tr h="74922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0000"/>
                  </a:ext>
                </a:extLst>
              </a:tr>
            </a:tbl>
          </a:graphicData>
        </a:graphic>
      </p:graphicFrame>
      <p:sp>
        <p:nvSpPr>
          <p:cNvPr id="126" name="Google Shape;126;p2"/>
          <p:cNvSpPr/>
          <p:nvPr/>
        </p:nvSpPr>
        <p:spPr>
          <a:xfrm>
            <a:off x="909296" y="3971586"/>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u="none" strike="noStrike" cap="none" dirty="0">
                <a:solidFill>
                  <a:srgbClr val="FFFFFF"/>
                </a:solidFill>
                <a:latin typeface="Century Gothic" panose="020B0502020202020204" pitchFamily="34" charset="0"/>
                <a:ea typeface="Arial"/>
                <a:cs typeface="Arial"/>
                <a:sym typeface="Arial"/>
              </a:rPr>
              <a:t>2</a:t>
            </a:r>
            <a:endParaRPr dirty="0"/>
          </a:p>
        </p:txBody>
      </p:sp>
      <p:sp>
        <p:nvSpPr>
          <p:cNvPr id="127" name="Google Shape;127;p2"/>
          <p:cNvSpPr/>
          <p:nvPr/>
        </p:nvSpPr>
        <p:spPr>
          <a:xfrm>
            <a:off x="885446" y="5653864"/>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u="none" strike="noStrike" cap="none" dirty="0">
                <a:solidFill>
                  <a:srgbClr val="FFFFFF"/>
                </a:solidFill>
                <a:latin typeface="Century Gothic" panose="020B0502020202020204" pitchFamily="34" charset="0"/>
                <a:ea typeface="Arial"/>
                <a:cs typeface="Arial"/>
                <a:sym typeface="Arial"/>
              </a:rPr>
              <a:t>3</a:t>
            </a:r>
            <a:endParaRPr dirty="0"/>
          </a:p>
        </p:txBody>
      </p:sp>
      <p:sp>
        <p:nvSpPr>
          <p:cNvPr id="128" name="Google Shape;128;p2"/>
          <p:cNvSpPr txBox="1"/>
          <p:nvPr/>
        </p:nvSpPr>
        <p:spPr>
          <a:xfrm>
            <a:off x="1649361" y="5602000"/>
            <a:ext cx="319374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Arial"/>
              <a:buNone/>
            </a:pPr>
            <a:r>
              <a:rPr lang="en-GB" sz="2400" dirty="0">
                <a:solidFill>
                  <a:srgbClr val="1F3864"/>
                </a:solidFill>
                <a:latin typeface="Century Gothic" panose="020B0502020202020204" pitchFamily="34" charset="0"/>
                <a:ea typeface="Arial"/>
                <a:cs typeface="Arial"/>
                <a:sym typeface="Arial"/>
              </a:rPr>
              <a:t>die </a:t>
            </a:r>
            <a:r>
              <a:rPr lang="en-GB" sz="2400" dirty="0" err="1">
                <a:solidFill>
                  <a:srgbClr val="1F3864"/>
                </a:solidFill>
                <a:latin typeface="Century Gothic" panose="020B0502020202020204" pitchFamily="34" charset="0"/>
                <a:ea typeface="Arial"/>
                <a:cs typeface="Arial"/>
                <a:sym typeface="Arial"/>
              </a:rPr>
              <a:t>Landschaft</a:t>
            </a:r>
            <a:endParaRPr sz="2400" u="none" strike="noStrike" cap="none" dirty="0">
              <a:solidFill>
                <a:srgbClr val="1F3864"/>
              </a:solidFill>
              <a:latin typeface="Century Gothic" panose="020B0502020202020204" pitchFamily="34" charset="0"/>
              <a:ea typeface="Arial"/>
              <a:cs typeface="Arial"/>
              <a:sym typeface="Arial"/>
            </a:endParaRPr>
          </a:p>
        </p:txBody>
      </p:sp>
      <p:pic>
        <p:nvPicPr>
          <p:cNvPr id="129" name="Google Shape;129;p2"/>
          <p:cNvPicPr preferRelativeResize="0"/>
          <p:nvPr/>
        </p:nvPicPr>
        <p:blipFill rotWithShape="1">
          <a:blip r:embed="rId5">
            <a:alphaModFix/>
          </a:blip>
          <a:srcRect/>
          <a:stretch/>
        </p:blipFill>
        <p:spPr>
          <a:xfrm rot="1243760">
            <a:off x="3043510" y="1878189"/>
            <a:ext cx="2197608" cy="1098804"/>
          </a:xfrm>
          <a:prstGeom prst="rect">
            <a:avLst/>
          </a:prstGeom>
          <a:noFill/>
          <a:ln>
            <a:noFill/>
          </a:ln>
        </p:spPr>
      </p:pic>
      <p:pic>
        <p:nvPicPr>
          <p:cNvPr id="130" name="Google Shape;130;p2" descr="A picture containing nature, silhouette&#10;&#10;Description automatically generated"/>
          <p:cNvPicPr preferRelativeResize="0"/>
          <p:nvPr/>
        </p:nvPicPr>
        <p:blipFill rotWithShape="1">
          <a:blip r:embed="rId6">
            <a:alphaModFix/>
          </a:blip>
          <a:srcRect/>
          <a:stretch/>
        </p:blipFill>
        <p:spPr>
          <a:xfrm>
            <a:off x="4157061" y="5075363"/>
            <a:ext cx="2132450" cy="1236155"/>
          </a:xfrm>
          <a:prstGeom prst="rect">
            <a:avLst/>
          </a:prstGeom>
          <a:noFill/>
          <a:ln>
            <a:noFill/>
          </a:ln>
        </p:spPr>
      </p:pic>
      <p:cxnSp>
        <p:nvCxnSpPr>
          <p:cNvPr id="131" name="Google Shape;131;p2"/>
          <p:cNvCxnSpPr/>
          <p:nvPr/>
        </p:nvCxnSpPr>
        <p:spPr>
          <a:xfrm rot="10800000" flipH="1">
            <a:off x="6137433" y="3817544"/>
            <a:ext cx="392471" cy="102178"/>
          </a:xfrm>
          <a:prstGeom prst="straightConnector1">
            <a:avLst/>
          </a:prstGeom>
          <a:noFill/>
          <a:ln w="38100" cap="flat" cmpd="sng">
            <a:solidFill>
              <a:srgbClr val="FA6500"/>
            </a:solidFill>
            <a:prstDash val="solid"/>
            <a:miter lim="800000"/>
            <a:headEnd type="none" w="sm" len="sm"/>
            <a:tailEnd type="triangle" w="med" len="med"/>
          </a:ln>
        </p:spPr>
      </p:cxnSp>
      <p:sp>
        <p:nvSpPr>
          <p:cNvPr id="132" name="Google Shape;132;p2"/>
          <p:cNvSpPr txBox="1"/>
          <p:nvPr/>
        </p:nvSpPr>
        <p:spPr>
          <a:xfrm>
            <a:off x="284558" y="3043801"/>
            <a:ext cx="568593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Arial"/>
              <a:buNone/>
            </a:pPr>
            <a:r>
              <a:rPr lang="en-GB" sz="2400" u="none" strike="noStrike" cap="none" dirty="0">
                <a:solidFill>
                  <a:srgbClr val="1F3864"/>
                </a:solidFill>
                <a:latin typeface="Century Gothic" panose="020B0502020202020204" pitchFamily="34" charset="0"/>
                <a:ea typeface="Arial"/>
                <a:cs typeface="Arial"/>
                <a:sym typeface="Arial"/>
              </a:rPr>
              <a:t>At the end of a word -d sounds like t.</a:t>
            </a:r>
            <a:endParaRPr dirty="0"/>
          </a:p>
        </p:txBody>
      </p:sp>
      <p:sp>
        <p:nvSpPr>
          <p:cNvPr id="133" name="Google Shape;133;p2"/>
          <p:cNvSpPr txBox="1"/>
          <p:nvPr/>
        </p:nvSpPr>
        <p:spPr>
          <a:xfrm>
            <a:off x="284558" y="4623146"/>
            <a:ext cx="1148161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Arial"/>
              <a:buNone/>
            </a:pPr>
            <a:r>
              <a:rPr lang="en-GB" sz="2400" u="none" strike="noStrike" cap="none" dirty="0">
                <a:solidFill>
                  <a:srgbClr val="1F3864"/>
                </a:solidFill>
                <a:latin typeface="Century Gothic" panose="020B0502020202020204" pitchFamily="34" charset="0"/>
                <a:ea typeface="Arial"/>
                <a:cs typeface="Arial"/>
                <a:sym typeface="Arial"/>
              </a:rPr>
              <a:t>If d ends a word within a compound, it also sounds like t, though softer.</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3" descr="background rectangle"/>
          <p:cNvPicPr preferRelativeResize="0"/>
          <p:nvPr/>
        </p:nvPicPr>
        <p:blipFill rotWithShape="1">
          <a:blip r:embed="rId3">
            <a:alphaModFix/>
          </a:blip>
          <a:srcRect/>
          <a:stretch/>
        </p:blipFill>
        <p:spPr>
          <a:xfrm>
            <a:off x="0" y="294041"/>
            <a:ext cx="2920181" cy="869950"/>
          </a:xfrm>
          <a:prstGeom prst="rect">
            <a:avLst/>
          </a:prstGeom>
          <a:noFill/>
          <a:ln>
            <a:noFill/>
          </a:ln>
        </p:spPr>
      </p:pic>
      <p:sp>
        <p:nvSpPr>
          <p:cNvPr id="140" name="Google Shape;140;p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GB" sz="3600" b="1">
                <a:solidFill>
                  <a:schemeClr val="lt1"/>
                </a:solidFill>
              </a:rPr>
              <a:t>Phonetik</a:t>
            </a:r>
            <a:endParaRPr sz="3600" b="1">
              <a:solidFill>
                <a:schemeClr val="lt1"/>
              </a:solidFill>
            </a:endParaRPr>
          </a:p>
        </p:txBody>
      </p:sp>
      <p:sp>
        <p:nvSpPr>
          <p:cNvPr id="141" name="Google Shape;141;p3"/>
          <p:cNvSpPr/>
          <p:nvPr/>
        </p:nvSpPr>
        <p:spPr>
          <a:xfrm>
            <a:off x="9614264" y="170893"/>
            <a:ext cx="2343064"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u="none" strike="noStrike" cap="none" dirty="0" err="1">
                <a:solidFill>
                  <a:srgbClr val="FFFFFF"/>
                </a:solidFill>
                <a:latin typeface="Century Gothic" panose="020B0502020202020204" pitchFamily="34" charset="0"/>
                <a:ea typeface="Arial"/>
                <a:cs typeface="Arial"/>
                <a:sym typeface="Arial"/>
              </a:rPr>
              <a:t>hören</a:t>
            </a:r>
            <a:r>
              <a:rPr lang="en-GB" sz="2000" u="none" strike="noStrike" cap="none" dirty="0">
                <a:solidFill>
                  <a:srgbClr val="FFFFFF"/>
                </a:solidFill>
                <a:latin typeface="Century Gothic" panose="020B0502020202020204" pitchFamily="34" charset="0"/>
                <a:ea typeface="Arial"/>
                <a:cs typeface="Arial"/>
                <a:sym typeface="Arial"/>
              </a:rPr>
              <a:t> / </a:t>
            </a:r>
            <a:r>
              <a:rPr lang="en-GB" sz="2000" u="none" strike="noStrike" cap="none" dirty="0" err="1">
                <a:solidFill>
                  <a:srgbClr val="FFFFFF"/>
                </a:solidFill>
                <a:latin typeface="Century Gothic" panose="020B0502020202020204" pitchFamily="34" charset="0"/>
                <a:ea typeface="Arial"/>
                <a:cs typeface="Arial"/>
                <a:sym typeface="Arial"/>
              </a:rPr>
              <a:t>sprechen</a:t>
            </a:r>
            <a:endParaRPr sz="2000" u="none" strike="noStrike" cap="none" dirty="0">
              <a:solidFill>
                <a:srgbClr val="FFFFFF"/>
              </a:solidFill>
              <a:latin typeface="Century Gothic" panose="020B0502020202020204" pitchFamily="34" charset="0"/>
              <a:ea typeface="Arial"/>
              <a:cs typeface="Arial"/>
              <a:sym typeface="Arial"/>
            </a:endParaRPr>
          </a:p>
        </p:txBody>
      </p:sp>
      <p:sp>
        <p:nvSpPr>
          <p:cNvPr id="142" name="Google Shape;142;p3"/>
          <p:cNvSpPr txBox="1"/>
          <p:nvPr/>
        </p:nvSpPr>
        <p:spPr>
          <a:xfrm>
            <a:off x="2920181" y="291363"/>
            <a:ext cx="8087788"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Arial"/>
              <a:buNone/>
            </a:pPr>
            <a:r>
              <a:rPr lang="en-GB" sz="2400" u="none" strike="noStrike" cap="none" dirty="0" err="1">
                <a:solidFill>
                  <a:srgbClr val="1F3864"/>
                </a:solidFill>
                <a:latin typeface="Century Gothic" panose="020B0502020202020204" pitchFamily="34" charset="0"/>
                <a:ea typeface="Arial"/>
                <a:cs typeface="Arial"/>
                <a:sym typeface="Arial"/>
              </a:rPr>
              <a:t>Hör</a:t>
            </a:r>
            <a:r>
              <a:rPr lang="en-GB" sz="2400" u="none" strike="noStrike" cap="none" dirty="0">
                <a:solidFill>
                  <a:srgbClr val="1F3864"/>
                </a:solidFill>
                <a:latin typeface="Century Gothic" panose="020B0502020202020204" pitchFamily="34" charset="0"/>
                <a:ea typeface="Arial"/>
                <a:cs typeface="Arial"/>
                <a:sym typeface="Arial"/>
              </a:rPr>
              <a:t> </a:t>
            </a:r>
            <a:r>
              <a:rPr lang="en-GB" sz="2400" u="none" strike="noStrike" cap="none" dirty="0" err="1">
                <a:solidFill>
                  <a:srgbClr val="1F3864"/>
                </a:solidFill>
                <a:latin typeface="Century Gothic" panose="020B0502020202020204" pitchFamily="34" charset="0"/>
                <a:ea typeface="Arial"/>
                <a:cs typeface="Arial"/>
                <a:sym typeface="Arial"/>
              </a:rPr>
              <a:t>zu</a:t>
            </a:r>
            <a:r>
              <a:rPr lang="en-GB" sz="2400" u="none" strike="noStrike" cap="none" dirty="0">
                <a:solidFill>
                  <a:srgbClr val="1F3864"/>
                </a:solidFill>
                <a:latin typeface="Century Gothic" panose="020B0502020202020204" pitchFamily="34" charset="0"/>
                <a:ea typeface="Arial"/>
                <a:cs typeface="Arial"/>
                <a:sym typeface="Arial"/>
              </a:rPr>
              <a:t>. Welches Wort </a:t>
            </a:r>
            <a:r>
              <a:rPr lang="en-GB" sz="2400" u="none" strike="noStrike" cap="none" dirty="0" err="1">
                <a:solidFill>
                  <a:srgbClr val="1F3864"/>
                </a:solidFill>
                <a:latin typeface="Century Gothic" panose="020B0502020202020204" pitchFamily="34" charset="0"/>
                <a:ea typeface="Arial"/>
                <a:cs typeface="Arial"/>
                <a:sym typeface="Arial"/>
              </a:rPr>
              <a:t>ist</a:t>
            </a:r>
            <a:r>
              <a:rPr lang="en-GB" sz="2400" u="none" strike="noStrike" cap="none" dirty="0">
                <a:solidFill>
                  <a:srgbClr val="1F3864"/>
                </a:solidFill>
                <a:latin typeface="Century Gothic" panose="020B0502020202020204" pitchFamily="34" charset="0"/>
                <a:ea typeface="Arial"/>
                <a:cs typeface="Arial"/>
                <a:sym typeface="Arial"/>
              </a:rPr>
              <a:t> es? </a:t>
            </a:r>
            <a:br>
              <a:rPr lang="en-GB" sz="2400" u="none" strike="noStrike" cap="none" dirty="0">
                <a:solidFill>
                  <a:srgbClr val="1F3864"/>
                </a:solidFill>
                <a:latin typeface="Century Gothic" panose="020B0502020202020204" pitchFamily="34" charset="0"/>
                <a:ea typeface="Arial"/>
                <a:cs typeface="Arial"/>
                <a:sym typeface="Arial"/>
              </a:rPr>
            </a:br>
            <a:r>
              <a:rPr lang="en-GB" sz="2400" u="none" strike="noStrike" cap="none" dirty="0">
                <a:solidFill>
                  <a:srgbClr val="1F3864"/>
                </a:solidFill>
                <a:latin typeface="Century Gothic" panose="020B0502020202020204" pitchFamily="34" charset="0"/>
                <a:ea typeface="Arial"/>
                <a:cs typeface="Arial"/>
                <a:sym typeface="Arial"/>
              </a:rPr>
              <a:t>Sag die </a:t>
            </a:r>
            <a:r>
              <a:rPr lang="en-GB" sz="2400" u="none" strike="noStrike" cap="none" dirty="0" err="1">
                <a:solidFill>
                  <a:srgbClr val="1F3864"/>
                </a:solidFill>
                <a:latin typeface="Century Gothic" panose="020B0502020202020204" pitchFamily="34" charset="0"/>
                <a:ea typeface="Arial"/>
                <a:cs typeface="Arial"/>
                <a:sym typeface="Arial"/>
              </a:rPr>
              <a:t>Singularform</a:t>
            </a:r>
            <a:r>
              <a:rPr lang="en-GB" sz="2400" u="none" strike="noStrike" cap="none" dirty="0">
                <a:solidFill>
                  <a:srgbClr val="1F3864"/>
                </a:solidFill>
                <a:latin typeface="Century Gothic" panose="020B0502020202020204" pitchFamily="34" charset="0"/>
                <a:ea typeface="Arial"/>
                <a:cs typeface="Arial"/>
                <a:sym typeface="Arial"/>
              </a:rPr>
              <a:t>.</a:t>
            </a:r>
            <a:endParaRPr dirty="0"/>
          </a:p>
        </p:txBody>
      </p:sp>
      <p:graphicFrame>
        <p:nvGraphicFramePr>
          <p:cNvPr id="143" name="Google Shape;143;p3"/>
          <p:cNvGraphicFramePr/>
          <p:nvPr/>
        </p:nvGraphicFramePr>
        <p:xfrm>
          <a:off x="142066" y="1193486"/>
          <a:ext cx="690975" cy="5061000"/>
        </p:xfrm>
        <a:graphic>
          <a:graphicData uri="http://schemas.openxmlformats.org/drawingml/2006/table">
            <a:tbl>
              <a:tblPr firstRow="1" bandRow="1">
                <a:noFill/>
              </a:tblPr>
              <a:tblGrid>
                <a:gridCol w="690975">
                  <a:extLst>
                    <a:ext uri="{9D8B030D-6E8A-4147-A177-3AD203B41FA5}">
                      <a16:colId xmlns:a16="http://schemas.microsoft.com/office/drawing/2014/main" val="20000"/>
                    </a:ext>
                  </a:extLst>
                </a:gridCol>
              </a:tblGrid>
              <a:tr h="63262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0000"/>
                  </a:ext>
                </a:extLst>
              </a:tr>
              <a:tr h="63262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0001"/>
                  </a:ext>
                </a:extLst>
              </a:tr>
              <a:tr h="63262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0002"/>
                  </a:ext>
                </a:extLst>
              </a:tr>
              <a:tr h="63262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0003"/>
                  </a:ext>
                </a:extLst>
              </a:tr>
              <a:tr h="63262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0004"/>
                  </a:ext>
                </a:extLst>
              </a:tr>
              <a:tr h="63262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0005"/>
                  </a:ext>
                </a:extLst>
              </a:tr>
              <a:tr h="63262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0006"/>
                  </a:ext>
                </a:extLst>
              </a:tr>
              <a:tr h="63262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0007"/>
                  </a:ext>
                </a:extLst>
              </a:tr>
            </a:tbl>
          </a:graphicData>
        </a:graphic>
      </p:graphicFrame>
      <p:sp>
        <p:nvSpPr>
          <p:cNvPr id="144" name="Google Shape;144;p3"/>
          <p:cNvSpPr/>
          <p:nvPr/>
        </p:nvSpPr>
        <p:spPr>
          <a:xfrm>
            <a:off x="297269" y="1321220"/>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u="none" strike="noStrike" cap="none" dirty="0">
                <a:solidFill>
                  <a:srgbClr val="FFFFFF"/>
                </a:solidFill>
                <a:latin typeface="Century Gothic" panose="020B0502020202020204" pitchFamily="34" charset="0"/>
                <a:ea typeface="Arial"/>
                <a:cs typeface="Arial"/>
                <a:sym typeface="Arial"/>
              </a:rPr>
              <a:t>1</a:t>
            </a:r>
            <a:endParaRPr dirty="0"/>
          </a:p>
        </p:txBody>
      </p:sp>
      <p:sp>
        <p:nvSpPr>
          <p:cNvPr id="145" name="Google Shape;145;p3"/>
          <p:cNvSpPr/>
          <p:nvPr/>
        </p:nvSpPr>
        <p:spPr>
          <a:xfrm>
            <a:off x="297269" y="1965985"/>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u="none" strike="noStrike" cap="none" dirty="0">
                <a:solidFill>
                  <a:srgbClr val="FFFFFF"/>
                </a:solidFill>
                <a:latin typeface="Century Gothic" panose="020B0502020202020204" pitchFamily="34" charset="0"/>
                <a:ea typeface="Arial"/>
                <a:cs typeface="Arial"/>
                <a:sym typeface="Arial"/>
              </a:rPr>
              <a:t>2</a:t>
            </a:r>
            <a:endParaRPr dirty="0"/>
          </a:p>
        </p:txBody>
      </p:sp>
      <p:sp>
        <p:nvSpPr>
          <p:cNvPr id="146" name="Google Shape;146;p3"/>
          <p:cNvSpPr/>
          <p:nvPr/>
        </p:nvSpPr>
        <p:spPr>
          <a:xfrm>
            <a:off x="290588" y="2588978"/>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u="none" strike="noStrike" cap="none" dirty="0">
                <a:solidFill>
                  <a:srgbClr val="FFFFFF"/>
                </a:solidFill>
                <a:latin typeface="Century Gothic" panose="020B0502020202020204" pitchFamily="34" charset="0"/>
                <a:ea typeface="Arial"/>
                <a:cs typeface="Arial"/>
                <a:sym typeface="Arial"/>
              </a:rPr>
              <a:t>3</a:t>
            </a:r>
            <a:endParaRPr dirty="0"/>
          </a:p>
        </p:txBody>
      </p:sp>
      <p:sp>
        <p:nvSpPr>
          <p:cNvPr id="147" name="Google Shape;147;p3"/>
          <p:cNvSpPr/>
          <p:nvPr/>
        </p:nvSpPr>
        <p:spPr>
          <a:xfrm>
            <a:off x="297269" y="3214126"/>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u="none" strike="noStrike" cap="none" dirty="0">
                <a:solidFill>
                  <a:srgbClr val="FFFFFF"/>
                </a:solidFill>
                <a:latin typeface="Century Gothic" panose="020B0502020202020204" pitchFamily="34" charset="0"/>
                <a:ea typeface="Arial"/>
                <a:cs typeface="Arial"/>
                <a:sym typeface="Arial"/>
              </a:rPr>
              <a:t>4</a:t>
            </a:r>
            <a:endParaRPr dirty="0"/>
          </a:p>
        </p:txBody>
      </p:sp>
      <p:sp>
        <p:nvSpPr>
          <p:cNvPr id="148" name="Google Shape;148;p3"/>
          <p:cNvSpPr/>
          <p:nvPr/>
        </p:nvSpPr>
        <p:spPr>
          <a:xfrm>
            <a:off x="290588" y="3848176"/>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u="none" strike="noStrike" cap="none" dirty="0">
                <a:solidFill>
                  <a:srgbClr val="FFFFFF"/>
                </a:solidFill>
                <a:latin typeface="Century Gothic" panose="020B0502020202020204" pitchFamily="34" charset="0"/>
                <a:ea typeface="Arial"/>
                <a:cs typeface="Arial"/>
                <a:sym typeface="Arial"/>
              </a:rPr>
              <a:t>5</a:t>
            </a:r>
            <a:endParaRPr dirty="0"/>
          </a:p>
        </p:txBody>
      </p:sp>
      <p:sp>
        <p:nvSpPr>
          <p:cNvPr id="149" name="Google Shape;149;p3"/>
          <p:cNvSpPr/>
          <p:nvPr/>
        </p:nvSpPr>
        <p:spPr>
          <a:xfrm>
            <a:off x="290588" y="4471169"/>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u="none" strike="noStrike" cap="none" dirty="0">
                <a:solidFill>
                  <a:srgbClr val="FFFFFF"/>
                </a:solidFill>
                <a:latin typeface="Century Gothic" panose="020B0502020202020204" pitchFamily="34" charset="0"/>
                <a:ea typeface="Arial"/>
                <a:cs typeface="Arial"/>
                <a:sym typeface="Arial"/>
              </a:rPr>
              <a:t>6</a:t>
            </a:r>
            <a:endParaRPr dirty="0"/>
          </a:p>
        </p:txBody>
      </p:sp>
      <p:sp>
        <p:nvSpPr>
          <p:cNvPr id="150" name="Google Shape;150;p3"/>
          <p:cNvSpPr/>
          <p:nvPr/>
        </p:nvSpPr>
        <p:spPr>
          <a:xfrm>
            <a:off x="290588" y="5107316"/>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u="none" strike="noStrike" cap="none" dirty="0">
                <a:solidFill>
                  <a:srgbClr val="FFFFFF"/>
                </a:solidFill>
                <a:latin typeface="Century Gothic" panose="020B0502020202020204" pitchFamily="34" charset="0"/>
                <a:ea typeface="Arial"/>
                <a:cs typeface="Arial"/>
                <a:sym typeface="Arial"/>
              </a:rPr>
              <a:t>7</a:t>
            </a:r>
            <a:endParaRPr dirty="0"/>
          </a:p>
        </p:txBody>
      </p:sp>
      <p:sp>
        <p:nvSpPr>
          <p:cNvPr id="151" name="Google Shape;151;p3"/>
          <p:cNvSpPr/>
          <p:nvPr/>
        </p:nvSpPr>
        <p:spPr>
          <a:xfrm>
            <a:off x="297269" y="5743463"/>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u="none" strike="noStrike" cap="none" dirty="0">
                <a:solidFill>
                  <a:srgbClr val="FFFFFF"/>
                </a:solidFill>
                <a:latin typeface="Century Gothic" panose="020B0502020202020204" pitchFamily="34" charset="0"/>
                <a:ea typeface="Arial"/>
                <a:cs typeface="Arial"/>
                <a:sym typeface="Arial"/>
              </a:rPr>
              <a:t>8</a:t>
            </a:r>
            <a:endParaRPr dirty="0"/>
          </a:p>
        </p:txBody>
      </p:sp>
      <p:graphicFrame>
        <p:nvGraphicFramePr>
          <p:cNvPr id="152" name="Google Shape;152;p3"/>
          <p:cNvGraphicFramePr/>
          <p:nvPr/>
        </p:nvGraphicFramePr>
        <p:xfrm>
          <a:off x="1375954" y="1242830"/>
          <a:ext cx="10415500" cy="5011750"/>
        </p:xfrm>
        <a:graphic>
          <a:graphicData uri="http://schemas.openxmlformats.org/drawingml/2006/table">
            <a:tbl>
              <a:tblPr firstRow="1" bandRow="1">
                <a:noFill/>
              </a:tblPr>
              <a:tblGrid>
                <a:gridCol w="2603875">
                  <a:extLst>
                    <a:ext uri="{9D8B030D-6E8A-4147-A177-3AD203B41FA5}">
                      <a16:colId xmlns:a16="http://schemas.microsoft.com/office/drawing/2014/main" val="20000"/>
                    </a:ext>
                  </a:extLst>
                </a:gridCol>
                <a:gridCol w="2603875">
                  <a:extLst>
                    <a:ext uri="{9D8B030D-6E8A-4147-A177-3AD203B41FA5}">
                      <a16:colId xmlns:a16="http://schemas.microsoft.com/office/drawing/2014/main" val="20001"/>
                    </a:ext>
                  </a:extLst>
                </a:gridCol>
                <a:gridCol w="2603875">
                  <a:extLst>
                    <a:ext uri="{9D8B030D-6E8A-4147-A177-3AD203B41FA5}">
                      <a16:colId xmlns:a16="http://schemas.microsoft.com/office/drawing/2014/main" val="20002"/>
                    </a:ext>
                  </a:extLst>
                </a:gridCol>
                <a:gridCol w="2603875">
                  <a:extLst>
                    <a:ext uri="{9D8B030D-6E8A-4147-A177-3AD203B41FA5}">
                      <a16:colId xmlns:a16="http://schemas.microsoft.com/office/drawing/2014/main" val="20003"/>
                    </a:ext>
                  </a:extLst>
                </a:gridCol>
              </a:tblGrid>
              <a:tr h="2505875">
                <a:tc>
                  <a:txBody>
                    <a:bodyPr/>
                    <a:lstStyle/>
                    <a:p>
                      <a:pPr marL="0" marR="0" lvl="0" indent="0" algn="l" rtl="0">
                        <a:spcBef>
                          <a:spcPts val="0"/>
                        </a:spcBef>
                        <a:spcAft>
                          <a:spcPts val="0"/>
                        </a:spcAft>
                        <a:buNone/>
                      </a:pPr>
                      <a:endParaRPr sz="18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chemeClr val="lt1"/>
                    </a:solidFill>
                  </a:tcPr>
                </a:tc>
                <a:extLst>
                  <a:ext uri="{0D108BD9-81ED-4DB2-BD59-A6C34878D82A}">
                    <a16:rowId xmlns:a16="http://schemas.microsoft.com/office/drawing/2014/main" val="10000"/>
                  </a:ext>
                </a:extLst>
              </a:tr>
              <a:tr h="2505875">
                <a:tc>
                  <a:txBody>
                    <a:bodyPr/>
                    <a:lstStyle/>
                    <a:p>
                      <a:pPr marL="0" marR="0" lvl="0" indent="0" algn="l" rtl="0">
                        <a:spcBef>
                          <a:spcPts val="0"/>
                        </a:spcBef>
                        <a:spcAft>
                          <a:spcPts val="0"/>
                        </a:spcAft>
                        <a:buNone/>
                      </a:pPr>
                      <a:endParaRPr sz="18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53" name="Google Shape;153;p3"/>
          <p:cNvSpPr txBox="1"/>
          <p:nvPr/>
        </p:nvSpPr>
        <p:spPr>
          <a:xfrm>
            <a:off x="1759131" y="3314256"/>
            <a:ext cx="21248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Arial"/>
              <a:buNone/>
            </a:pPr>
            <a:r>
              <a:rPr lang="en-GB" sz="2400" u="none" strike="noStrike" cap="none" dirty="0">
                <a:solidFill>
                  <a:srgbClr val="1F3864"/>
                </a:solidFill>
                <a:latin typeface="Century Gothic" panose="020B0502020202020204" pitchFamily="34" charset="0"/>
                <a:ea typeface="Arial"/>
                <a:cs typeface="Arial"/>
                <a:sym typeface="Arial"/>
              </a:rPr>
              <a:t>[die Wand]</a:t>
            </a:r>
            <a:endParaRPr dirty="0"/>
          </a:p>
        </p:txBody>
      </p:sp>
      <p:sp>
        <p:nvSpPr>
          <p:cNvPr id="154" name="Google Shape;154;p3"/>
          <p:cNvSpPr txBox="1"/>
          <p:nvPr/>
        </p:nvSpPr>
        <p:spPr>
          <a:xfrm>
            <a:off x="1758318" y="5792901"/>
            <a:ext cx="21248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Arial"/>
              <a:buNone/>
            </a:pPr>
            <a:r>
              <a:rPr lang="en-GB" sz="2400" u="none" strike="noStrike" cap="none" dirty="0">
                <a:solidFill>
                  <a:srgbClr val="1F3864"/>
                </a:solidFill>
                <a:latin typeface="Century Gothic" panose="020B0502020202020204" pitchFamily="34" charset="0"/>
                <a:ea typeface="Arial"/>
                <a:cs typeface="Arial"/>
                <a:sym typeface="Arial"/>
              </a:rPr>
              <a:t>[das Land]</a:t>
            </a:r>
            <a:endParaRPr dirty="0"/>
          </a:p>
        </p:txBody>
      </p:sp>
      <p:sp>
        <p:nvSpPr>
          <p:cNvPr id="155" name="Google Shape;155;p3"/>
          <p:cNvSpPr txBox="1"/>
          <p:nvPr/>
        </p:nvSpPr>
        <p:spPr>
          <a:xfrm>
            <a:off x="4229926" y="5792901"/>
            <a:ext cx="236559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400"/>
              <a:buFont typeface="Arial"/>
              <a:buNone/>
            </a:pPr>
            <a:r>
              <a:rPr lang="en-GB" sz="2400" u="none" strike="noStrike" cap="none" dirty="0">
                <a:solidFill>
                  <a:srgbClr val="1F3864"/>
                </a:solidFill>
                <a:latin typeface="Century Gothic" panose="020B0502020202020204" pitchFamily="34" charset="0"/>
                <a:ea typeface="Arial"/>
                <a:cs typeface="Arial"/>
                <a:sym typeface="Arial"/>
              </a:rPr>
              <a:t>[der </a:t>
            </a:r>
            <a:r>
              <a:rPr lang="en-GB" sz="2400" u="none" strike="noStrike" cap="none" dirty="0" err="1">
                <a:solidFill>
                  <a:srgbClr val="1F3864"/>
                </a:solidFill>
                <a:latin typeface="Century Gothic" panose="020B0502020202020204" pitchFamily="34" charset="0"/>
                <a:ea typeface="Arial"/>
                <a:cs typeface="Arial"/>
                <a:sym typeface="Arial"/>
              </a:rPr>
              <a:t>Verband</a:t>
            </a:r>
            <a:r>
              <a:rPr lang="en-GB" sz="2400" u="none" strike="noStrike" cap="none" dirty="0">
                <a:solidFill>
                  <a:srgbClr val="1F3864"/>
                </a:solidFill>
                <a:latin typeface="Century Gothic" panose="020B0502020202020204" pitchFamily="34" charset="0"/>
                <a:ea typeface="Arial"/>
                <a:cs typeface="Arial"/>
                <a:sym typeface="Arial"/>
              </a:rPr>
              <a:t>]</a:t>
            </a:r>
            <a:endParaRPr dirty="0"/>
          </a:p>
        </p:txBody>
      </p:sp>
      <p:sp>
        <p:nvSpPr>
          <p:cNvPr id="156" name="Google Shape;156;p3"/>
          <p:cNvSpPr txBox="1"/>
          <p:nvPr/>
        </p:nvSpPr>
        <p:spPr>
          <a:xfrm>
            <a:off x="7040880" y="3287033"/>
            <a:ext cx="21248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Arial"/>
              <a:buNone/>
            </a:pPr>
            <a:r>
              <a:rPr lang="en-GB" sz="2400" u="none" strike="noStrike" cap="none" dirty="0">
                <a:solidFill>
                  <a:srgbClr val="1F3864"/>
                </a:solidFill>
                <a:latin typeface="Century Gothic" panose="020B0502020202020204" pitchFamily="34" charset="0"/>
                <a:ea typeface="Arial"/>
                <a:cs typeface="Arial"/>
                <a:sym typeface="Arial"/>
              </a:rPr>
              <a:t>[die Hand]</a:t>
            </a:r>
            <a:endParaRPr dirty="0"/>
          </a:p>
        </p:txBody>
      </p:sp>
      <p:sp>
        <p:nvSpPr>
          <p:cNvPr id="157" name="Google Shape;157;p3"/>
          <p:cNvSpPr txBox="1"/>
          <p:nvPr/>
        </p:nvSpPr>
        <p:spPr>
          <a:xfrm>
            <a:off x="6896599" y="5834729"/>
            <a:ext cx="212489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400"/>
              <a:buFont typeface="Arial"/>
              <a:buNone/>
            </a:pPr>
            <a:r>
              <a:rPr lang="en-GB" sz="2400" u="none" strike="noStrike" cap="none" dirty="0">
                <a:solidFill>
                  <a:srgbClr val="1F3864"/>
                </a:solidFill>
                <a:latin typeface="Century Gothic" panose="020B0502020202020204" pitchFamily="34" charset="0"/>
                <a:ea typeface="Arial"/>
                <a:cs typeface="Arial"/>
                <a:sym typeface="Arial"/>
              </a:rPr>
              <a:t>[der Strand]</a:t>
            </a:r>
            <a:endParaRPr dirty="0"/>
          </a:p>
        </p:txBody>
      </p:sp>
      <p:sp>
        <p:nvSpPr>
          <p:cNvPr id="158" name="Google Shape;158;p3"/>
          <p:cNvSpPr txBox="1"/>
          <p:nvPr/>
        </p:nvSpPr>
        <p:spPr>
          <a:xfrm>
            <a:off x="4020371" y="3287033"/>
            <a:ext cx="250806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Arial"/>
              <a:buNone/>
            </a:pPr>
            <a:r>
              <a:rPr lang="en-GB" sz="2400" u="none" strike="noStrike" cap="none" dirty="0">
                <a:solidFill>
                  <a:srgbClr val="1F3864"/>
                </a:solidFill>
                <a:latin typeface="Century Gothic" panose="020B0502020202020204" pitchFamily="34" charset="0"/>
                <a:ea typeface="Arial"/>
                <a:cs typeface="Arial"/>
                <a:sym typeface="Arial"/>
              </a:rPr>
              <a:t>[das Armband]</a:t>
            </a:r>
            <a:endParaRPr dirty="0"/>
          </a:p>
        </p:txBody>
      </p:sp>
      <p:sp>
        <p:nvSpPr>
          <p:cNvPr id="159" name="Google Shape;159;p3"/>
          <p:cNvSpPr txBox="1"/>
          <p:nvPr/>
        </p:nvSpPr>
        <p:spPr>
          <a:xfrm>
            <a:off x="9678212" y="3314256"/>
            <a:ext cx="21248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Arial"/>
              <a:buNone/>
            </a:pPr>
            <a:r>
              <a:rPr lang="en-GB" sz="2400" u="none" strike="noStrike" cap="none" dirty="0">
                <a:solidFill>
                  <a:srgbClr val="1F3864"/>
                </a:solidFill>
                <a:latin typeface="Century Gothic" panose="020B0502020202020204" pitchFamily="34" charset="0"/>
                <a:ea typeface="Arial"/>
                <a:cs typeface="Arial"/>
                <a:sym typeface="Arial"/>
              </a:rPr>
              <a:t>[der Brand]</a:t>
            </a:r>
            <a:endParaRPr dirty="0"/>
          </a:p>
        </p:txBody>
      </p:sp>
      <p:sp>
        <p:nvSpPr>
          <p:cNvPr id="160" name="Google Shape;160;p3"/>
          <p:cNvSpPr txBox="1"/>
          <p:nvPr/>
        </p:nvSpPr>
        <p:spPr>
          <a:xfrm>
            <a:off x="9686108" y="5813815"/>
            <a:ext cx="21248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Arial"/>
              <a:buNone/>
            </a:pPr>
            <a:r>
              <a:rPr lang="en-GB" sz="2400" u="none" strike="noStrike" cap="none" dirty="0">
                <a:solidFill>
                  <a:srgbClr val="1F3864"/>
                </a:solidFill>
                <a:latin typeface="Century Gothic" panose="020B0502020202020204" pitchFamily="34" charset="0"/>
                <a:ea typeface="Arial"/>
                <a:cs typeface="Arial"/>
                <a:sym typeface="Arial"/>
              </a:rPr>
              <a:t>[der Stand]</a:t>
            </a:r>
            <a:endParaRPr dirty="0"/>
          </a:p>
        </p:txBody>
      </p:sp>
      <p:pic>
        <p:nvPicPr>
          <p:cNvPr id="161" name="Google Shape;161;p3" descr="Space, Empty, Wood Floor, Plant"/>
          <p:cNvPicPr preferRelativeResize="0"/>
          <p:nvPr/>
        </p:nvPicPr>
        <p:blipFill rotWithShape="1">
          <a:blip r:embed="rId4">
            <a:alphaModFix/>
          </a:blip>
          <a:srcRect/>
          <a:stretch/>
        </p:blipFill>
        <p:spPr>
          <a:xfrm>
            <a:off x="1716264" y="1516854"/>
            <a:ext cx="2028825" cy="1619250"/>
          </a:xfrm>
          <a:prstGeom prst="rect">
            <a:avLst/>
          </a:prstGeom>
          <a:noFill/>
          <a:ln>
            <a:noFill/>
          </a:ln>
        </p:spPr>
      </p:pic>
      <p:pic>
        <p:nvPicPr>
          <p:cNvPr id="162" name="Google Shape;162;p3" descr="Bangle, Bracelet, Cuff, Fashion, Female, Jewelry"/>
          <p:cNvPicPr preferRelativeResize="0"/>
          <p:nvPr/>
        </p:nvPicPr>
        <p:blipFill rotWithShape="1">
          <a:blip r:embed="rId5">
            <a:alphaModFix/>
          </a:blip>
          <a:srcRect/>
          <a:stretch/>
        </p:blipFill>
        <p:spPr>
          <a:xfrm>
            <a:off x="4377499" y="1446593"/>
            <a:ext cx="1862575" cy="1753011"/>
          </a:xfrm>
          <a:prstGeom prst="rect">
            <a:avLst/>
          </a:prstGeom>
          <a:noFill/>
          <a:ln>
            <a:noFill/>
          </a:ln>
        </p:spPr>
      </p:pic>
      <p:pic>
        <p:nvPicPr>
          <p:cNvPr id="163" name="Google Shape;163;p3" descr="Hands, Team, United, Together, People"/>
          <p:cNvPicPr preferRelativeResize="0"/>
          <p:nvPr/>
        </p:nvPicPr>
        <p:blipFill rotWithShape="1">
          <a:blip r:embed="rId6">
            <a:alphaModFix/>
          </a:blip>
          <a:srcRect/>
          <a:stretch/>
        </p:blipFill>
        <p:spPr>
          <a:xfrm>
            <a:off x="7023483" y="1731728"/>
            <a:ext cx="1871124" cy="1404376"/>
          </a:xfrm>
          <a:prstGeom prst="rect">
            <a:avLst/>
          </a:prstGeom>
          <a:noFill/>
          <a:ln>
            <a:noFill/>
          </a:ln>
        </p:spPr>
      </p:pic>
      <p:pic>
        <p:nvPicPr>
          <p:cNvPr id="164" name="Google Shape;164;p3" descr="Fire, Flame, Red, Heat, Hot, Fire, Fire"/>
          <p:cNvPicPr preferRelativeResize="0"/>
          <p:nvPr/>
        </p:nvPicPr>
        <p:blipFill rotWithShape="1">
          <a:blip r:embed="rId7">
            <a:alphaModFix/>
          </a:blip>
          <a:srcRect/>
          <a:stretch/>
        </p:blipFill>
        <p:spPr>
          <a:xfrm>
            <a:off x="9959975" y="1335889"/>
            <a:ext cx="1288830" cy="1938948"/>
          </a:xfrm>
          <a:prstGeom prst="rect">
            <a:avLst/>
          </a:prstGeom>
          <a:noFill/>
          <a:ln>
            <a:noFill/>
          </a:ln>
        </p:spPr>
      </p:pic>
      <p:pic>
        <p:nvPicPr>
          <p:cNvPr id="165" name="Google Shape;165;p3" descr="Germany, Flag, Map, Europe, Nation"/>
          <p:cNvPicPr preferRelativeResize="0"/>
          <p:nvPr/>
        </p:nvPicPr>
        <p:blipFill rotWithShape="1">
          <a:blip r:embed="rId8">
            <a:alphaModFix/>
          </a:blip>
          <a:srcRect/>
          <a:stretch/>
        </p:blipFill>
        <p:spPr>
          <a:xfrm>
            <a:off x="2187341" y="3926948"/>
            <a:ext cx="1152759" cy="1804319"/>
          </a:xfrm>
          <a:prstGeom prst="rect">
            <a:avLst/>
          </a:prstGeom>
          <a:noFill/>
          <a:ln>
            <a:noFill/>
          </a:ln>
        </p:spPr>
      </p:pic>
      <p:pic>
        <p:nvPicPr>
          <p:cNvPr id="166" name="Google Shape;166;p3" descr="Beach, Vacation, Summer, Tropical"/>
          <p:cNvPicPr preferRelativeResize="0"/>
          <p:nvPr/>
        </p:nvPicPr>
        <p:blipFill rotWithShape="1">
          <a:blip r:embed="rId9">
            <a:alphaModFix/>
          </a:blip>
          <a:srcRect/>
          <a:stretch/>
        </p:blipFill>
        <p:spPr>
          <a:xfrm>
            <a:off x="6778620" y="4197963"/>
            <a:ext cx="2242871" cy="1404376"/>
          </a:xfrm>
          <a:prstGeom prst="rect">
            <a:avLst/>
          </a:prstGeom>
          <a:noFill/>
          <a:ln>
            <a:noFill/>
          </a:ln>
        </p:spPr>
      </p:pic>
      <p:pic>
        <p:nvPicPr>
          <p:cNvPr id="167" name="Google Shape;167;p3" descr="Fruit Seller, Fruit Stand, Vendor, Market, Fruit, Fresh"/>
          <p:cNvPicPr preferRelativeResize="0"/>
          <p:nvPr/>
        </p:nvPicPr>
        <p:blipFill rotWithShape="1">
          <a:blip r:embed="rId10">
            <a:alphaModFix/>
          </a:blip>
          <a:srcRect/>
          <a:stretch/>
        </p:blipFill>
        <p:spPr>
          <a:xfrm>
            <a:off x="9237645" y="4093083"/>
            <a:ext cx="2337606" cy="1555969"/>
          </a:xfrm>
          <a:prstGeom prst="rect">
            <a:avLst/>
          </a:prstGeom>
          <a:noFill/>
          <a:ln>
            <a:noFill/>
          </a:ln>
        </p:spPr>
      </p:pic>
      <p:sp>
        <p:nvSpPr>
          <p:cNvPr id="168" name="Google Shape;168;p3"/>
          <p:cNvSpPr/>
          <p:nvPr/>
        </p:nvSpPr>
        <p:spPr>
          <a:xfrm>
            <a:off x="1449682" y="3341267"/>
            <a:ext cx="2368736" cy="4076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ea typeface="Arial"/>
              <a:cs typeface="Arial"/>
              <a:sym typeface="Arial"/>
            </a:endParaRPr>
          </a:p>
        </p:txBody>
      </p:sp>
      <p:sp>
        <p:nvSpPr>
          <p:cNvPr id="169" name="Google Shape;169;p3"/>
          <p:cNvSpPr/>
          <p:nvPr/>
        </p:nvSpPr>
        <p:spPr>
          <a:xfrm>
            <a:off x="4124418" y="3327802"/>
            <a:ext cx="2368736" cy="4076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ea typeface="Arial"/>
              <a:cs typeface="Arial"/>
              <a:sym typeface="Arial"/>
            </a:endParaRPr>
          </a:p>
        </p:txBody>
      </p:sp>
      <p:sp>
        <p:nvSpPr>
          <p:cNvPr id="170" name="Google Shape;170;p3"/>
          <p:cNvSpPr/>
          <p:nvPr/>
        </p:nvSpPr>
        <p:spPr>
          <a:xfrm>
            <a:off x="6805320" y="3314044"/>
            <a:ext cx="2368736" cy="4076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ea typeface="Arial"/>
              <a:cs typeface="Arial"/>
              <a:sym typeface="Arial"/>
            </a:endParaRPr>
          </a:p>
        </p:txBody>
      </p:sp>
      <p:sp>
        <p:nvSpPr>
          <p:cNvPr id="171" name="Google Shape;171;p3"/>
          <p:cNvSpPr/>
          <p:nvPr/>
        </p:nvSpPr>
        <p:spPr>
          <a:xfrm>
            <a:off x="9302505" y="3314044"/>
            <a:ext cx="2368736" cy="4076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ea typeface="Arial"/>
              <a:cs typeface="Arial"/>
              <a:sym typeface="Arial"/>
            </a:endParaRPr>
          </a:p>
        </p:txBody>
      </p:sp>
      <p:sp>
        <p:nvSpPr>
          <p:cNvPr id="172" name="Google Shape;172;p3"/>
          <p:cNvSpPr/>
          <p:nvPr/>
        </p:nvSpPr>
        <p:spPr>
          <a:xfrm>
            <a:off x="9302505" y="5819912"/>
            <a:ext cx="2368736" cy="4076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ea typeface="Arial"/>
              <a:cs typeface="Arial"/>
              <a:sym typeface="Arial"/>
            </a:endParaRPr>
          </a:p>
        </p:txBody>
      </p:sp>
      <p:sp>
        <p:nvSpPr>
          <p:cNvPr id="173" name="Google Shape;173;p3"/>
          <p:cNvSpPr/>
          <p:nvPr/>
        </p:nvSpPr>
        <p:spPr>
          <a:xfrm>
            <a:off x="6715687" y="5832533"/>
            <a:ext cx="2368736" cy="4076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ea typeface="Arial"/>
              <a:cs typeface="Arial"/>
              <a:sym typeface="Arial"/>
            </a:endParaRPr>
          </a:p>
        </p:txBody>
      </p:sp>
      <p:sp>
        <p:nvSpPr>
          <p:cNvPr id="174" name="Google Shape;174;p3"/>
          <p:cNvSpPr/>
          <p:nvPr/>
        </p:nvSpPr>
        <p:spPr>
          <a:xfrm>
            <a:off x="4204108" y="5844565"/>
            <a:ext cx="2368736" cy="4076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ea typeface="Arial"/>
              <a:cs typeface="Arial"/>
              <a:sym typeface="Arial"/>
            </a:endParaRPr>
          </a:p>
        </p:txBody>
      </p:sp>
      <p:sp>
        <p:nvSpPr>
          <p:cNvPr id="175" name="Google Shape;175;p3"/>
          <p:cNvSpPr/>
          <p:nvPr/>
        </p:nvSpPr>
        <p:spPr>
          <a:xfrm>
            <a:off x="1405913" y="5821081"/>
            <a:ext cx="2368736" cy="4076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ea typeface="Arial"/>
              <a:cs typeface="Arial"/>
              <a:sym typeface="Arial"/>
            </a:endParaRPr>
          </a:p>
        </p:txBody>
      </p:sp>
      <p:pic>
        <p:nvPicPr>
          <p:cNvPr id="176" name="Google Shape;176;p3" descr="A picture containing accessory, handwear, bandage&#10;&#10;Description automatically generated"/>
          <p:cNvPicPr preferRelativeResize="0"/>
          <p:nvPr/>
        </p:nvPicPr>
        <p:blipFill rotWithShape="1">
          <a:blip r:embed="rId11">
            <a:alphaModFix/>
          </a:blip>
          <a:srcRect/>
          <a:stretch/>
        </p:blipFill>
        <p:spPr>
          <a:xfrm>
            <a:off x="4390747" y="4197963"/>
            <a:ext cx="2069230" cy="14172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7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6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17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17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17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16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17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1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16"/>
          <p:cNvSpPr/>
          <p:nvPr/>
        </p:nvSpPr>
        <p:spPr>
          <a:xfrm>
            <a:off x="9614264" y="170893"/>
            <a:ext cx="2343064"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u="none" strike="noStrike" cap="none" dirty="0" err="1">
                <a:solidFill>
                  <a:srgbClr val="FFFFFF"/>
                </a:solidFill>
                <a:latin typeface="Century Gothic" panose="020B0502020202020204" pitchFamily="34" charset="0"/>
                <a:ea typeface="Arial"/>
                <a:cs typeface="Arial"/>
                <a:sym typeface="Arial"/>
              </a:rPr>
              <a:t>hören</a:t>
            </a:r>
            <a:r>
              <a:rPr lang="en-GB" sz="2000" u="none" strike="noStrike" cap="none" dirty="0">
                <a:solidFill>
                  <a:srgbClr val="FFFFFF"/>
                </a:solidFill>
                <a:latin typeface="Century Gothic" panose="020B0502020202020204" pitchFamily="34" charset="0"/>
                <a:ea typeface="Arial"/>
                <a:cs typeface="Arial"/>
                <a:sym typeface="Arial"/>
              </a:rPr>
              <a:t> / </a:t>
            </a:r>
            <a:r>
              <a:rPr lang="en-GB" sz="2000" u="none" strike="noStrike" cap="none" dirty="0" err="1">
                <a:solidFill>
                  <a:srgbClr val="FFFFFF"/>
                </a:solidFill>
                <a:latin typeface="Century Gothic" panose="020B0502020202020204" pitchFamily="34" charset="0"/>
                <a:ea typeface="Arial"/>
                <a:cs typeface="Arial"/>
                <a:sym typeface="Arial"/>
              </a:rPr>
              <a:t>sprechen</a:t>
            </a:r>
            <a:endParaRPr sz="2000" u="none" strike="noStrike" cap="none" dirty="0">
              <a:solidFill>
                <a:srgbClr val="FFFFFF"/>
              </a:solidFill>
              <a:latin typeface="Century Gothic" panose="020B0502020202020204" pitchFamily="34" charset="0"/>
              <a:ea typeface="Arial"/>
              <a:cs typeface="Arial"/>
              <a:sym typeface="Arial"/>
            </a:endParaRPr>
          </a:p>
        </p:txBody>
      </p:sp>
      <p:sp>
        <p:nvSpPr>
          <p:cNvPr id="653" name="Google Shape;653;p16"/>
          <p:cNvSpPr txBox="1"/>
          <p:nvPr/>
        </p:nvSpPr>
        <p:spPr>
          <a:xfrm>
            <a:off x="3000545" y="349634"/>
            <a:ext cx="510356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Arial"/>
              <a:buNone/>
            </a:pPr>
            <a:r>
              <a:rPr lang="en-GB" sz="2400" dirty="0" err="1">
                <a:solidFill>
                  <a:srgbClr val="1F3864"/>
                </a:solidFill>
                <a:latin typeface="Century Gothic" panose="020B0502020202020204" pitchFamily="34" charset="0"/>
                <a:ea typeface="Arial"/>
                <a:cs typeface="Arial"/>
                <a:sym typeface="Arial"/>
              </a:rPr>
              <a:t>Hör</a:t>
            </a:r>
            <a:r>
              <a:rPr lang="en-GB" sz="2400" dirty="0">
                <a:solidFill>
                  <a:srgbClr val="1F3864"/>
                </a:solidFill>
                <a:latin typeface="Century Gothic" panose="020B0502020202020204" pitchFamily="34" charset="0"/>
                <a:ea typeface="Arial"/>
                <a:cs typeface="Arial"/>
                <a:sym typeface="Arial"/>
              </a:rPr>
              <a:t> </a:t>
            </a:r>
            <a:r>
              <a:rPr lang="en-GB" sz="2400" dirty="0" err="1">
                <a:solidFill>
                  <a:srgbClr val="1F3864"/>
                </a:solidFill>
                <a:latin typeface="Century Gothic" panose="020B0502020202020204" pitchFamily="34" charset="0"/>
                <a:ea typeface="Arial"/>
                <a:cs typeface="Arial"/>
                <a:sym typeface="Arial"/>
              </a:rPr>
              <a:t>zu</a:t>
            </a:r>
            <a:r>
              <a:rPr lang="en-GB" sz="2400" dirty="0">
                <a:solidFill>
                  <a:srgbClr val="1F3864"/>
                </a:solidFill>
                <a:latin typeface="Century Gothic" panose="020B0502020202020204" pitchFamily="34" charset="0"/>
                <a:ea typeface="Arial"/>
                <a:cs typeface="Arial"/>
                <a:sym typeface="Arial"/>
              </a:rPr>
              <a:t>. Wie oft </a:t>
            </a:r>
            <a:r>
              <a:rPr lang="en-GB" sz="2400" dirty="0" err="1">
                <a:solidFill>
                  <a:srgbClr val="1F3864"/>
                </a:solidFill>
                <a:latin typeface="Century Gothic" panose="020B0502020202020204" pitchFamily="34" charset="0"/>
                <a:ea typeface="Arial"/>
                <a:cs typeface="Arial"/>
                <a:sym typeface="Arial"/>
              </a:rPr>
              <a:t>hörst</a:t>
            </a:r>
            <a:r>
              <a:rPr lang="en-GB" sz="2400" dirty="0">
                <a:solidFill>
                  <a:srgbClr val="1F3864"/>
                </a:solidFill>
                <a:latin typeface="Century Gothic" panose="020B0502020202020204" pitchFamily="34" charset="0"/>
                <a:ea typeface="Arial"/>
                <a:cs typeface="Arial"/>
                <a:sym typeface="Arial"/>
              </a:rPr>
              <a:t> du [d]?</a:t>
            </a:r>
            <a:br>
              <a:rPr lang="en-GB" sz="2400" dirty="0">
                <a:solidFill>
                  <a:srgbClr val="1F3864"/>
                </a:solidFill>
                <a:latin typeface="Century Gothic" panose="020B0502020202020204" pitchFamily="34" charset="0"/>
                <a:ea typeface="Arial"/>
                <a:cs typeface="Arial"/>
                <a:sym typeface="Arial"/>
              </a:rPr>
            </a:br>
            <a:r>
              <a:rPr lang="en-GB" sz="2400" dirty="0">
                <a:solidFill>
                  <a:srgbClr val="1F3864"/>
                </a:solidFill>
                <a:latin typeface="Century Gothic" panose="020B0502020202020204" pitchFamily="34" charset="0"/>
                <a:ea typeface="Arial"/>
                <a:cs typeface="Arial"/>
                <a:sym typeface="Arial"/>
              </a:rPr>
              <a:t>Include all [d] sounds.</a:t>
            </a:r>
            <a:endParaRPr sz="2400" u="none" strike="noStrike" cap="none" dirty="0">
              <a:solidFill>
                <a:srgbClr val="1F3864"/>
              </a:solidFill>
              <a:latin typeface="Century Gothic" panose="020B0502020202020204" pitchFamily="34" charset="0"/>
              <a:ea typeface="Arial"/>
              <a:cs typeface="Arial"/>
              <a:sym typeface="Arial"/>
            </a:endParaRPr>
          </a:p>
        </p:txBody>
      </p:sp>
      <p:graphicFrame>
        <p:nvGraphicFramePr>
          <p:cNvPr id="654" name="Google Shape;654;p16"/>
          <p:cNvGraphicFramePr/>
          <p:nvPr/>
        </p:nvGraphicFramePr>
        <p:xfrm>
          <a:off x="196961" y="807148"/>
          <a:ext cx="7103000" cy="5241100"/>
        </p:xfrm>
        <a:graphic>
          <a:graphicData uri="http://schemas.openxmlformats.org/drawingml/2006/table">
            <a:tbl>
              <a:tblPr firstRow="1" bandRow="1">
                <a:noFill/>
              </a:tblPr>
              <a:tblGrid>
                <a:gridCol w="345425">
                  <a:extLst>
                    <a:ext uri="{9D8B030D-6E8A-4147-A177-3AD203B41FA5}">
                      <a16:colId xmlns:a16="http://schemas.microsoft.com/office/drawing/2014/main" val="20000"/>
                    </a:ext>
                  </a:extLst>
                </a:gridCol>
                <a:gridCol w="5995575">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tblGrid>
              <a:tr h="766900">
                <a:tc>
                  <a:txBody>
                    <a:bodyPr/>
                    <a:lstStyle/>
                    <a:p>
                      <a:pPr marL="0" marR="0" lvl="0" indent="0" algn="l" rtl="0">
                        <a:spcBef>
                          <a:spcPts val="0"/>
                        </a:spcBef>
                        <a:spcAft>
                          <a:spcPts val="0"/>
                        </a:spcAft>
                        <a:buNone/>
                      </a:pPr>
                      <a:endParaRPr sz="2000" dirty="0">
                        <a:solidFill>
                          <a:schemeClr val="dk2"/>
                        </a:solidFill>
                      </a:endParaRPr>
                    </a:p>
                  </a:txBody>
                  <a:tcPr marL="91450" marR="91450" marT="45725" marB="45725"/>
                </a:tc>
                <a:tc>
                  <a:txBody>
                    <a:bodyPr/>
                    <a:lstStyle/>
                    <a:p>
                      <a:pPr marL="0" marR="0" lvl="0" indent="0" algn="l" rtl="0">
                        <a:spcBef>
                          <a:spcPts val="0"/>
                        </a:spcBef>
                        <a:spcAft>
                          <a:spcPts val="0"/>
                        </a:spcAft>
                        <a:buNone/>
                      </a:pPr>
                      <a:endParaRPr sz="2000">
                        <a:solidFill>
                          <a:schemeClr val="dk2"/>
                        </a:solidFill>
                      </a:endParaRPr>
                    </a:p>
                  </a:txBody>
                  <a:tcPr marL="91450" marR="91450" marT="45725" marB="45725" anchor="ctr"/>
                </a:tc>
                <a:tc>
                  <a:txBody>
                    <a:bodyPr/>
                    <a:lstStyle/>
                    <a:p>
                      <a:pPr marL="0" marR="0" lvl="0" indent="0" algn="ctr" rtl="0">
                        <a:spcBef>
                          <a:spcPts val="0"/>
                        </a:spcBef>
                        <a:spcAft>
                          <a:spcPts val="0"/>
                        </a:spcAft>
                        <a:buNone/>
                      </a:pPr>
                      <a:r>
                        <a:rPr lang="en-GB" sz="2000">
                          <a:solidFill>
                            <a:schemeClr val="dk2"/>
                          </a:solidFill>
                        </a:rPr>
                        <a:t>[-d-]</a:t>
                      </a:r>
                      <a:endParaRPr sz="2000">
                        <a:solidFill>
                          <a:schemeClr val="dk2"/>
                        </a:solidFill>
                      </a:endParaRPr>
                    </a:p>
                  </a:txBody>
                  <a:tcPr marL="91450" marR="91450" marT="45725" marB="45725" anchor="ctr"/>
                </a:tc>
                <a:extLst>
                  <a:ext uri="{0D108BD9-81ED-4DB2-BD59-A6C34878D82A}">
                    <a16:rowId xmlns:a16="http://schemas.microsoft.com/office/drawing/2014/main" val="10000"/>
                  </a:ext>
                </a:extLst>
              </a:tr>
              <a:tr h="74570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0000"/>
                        </a:lnSpc>
                        <a:spcBef>
                          <a:spcPts val="0"/>
                        </a:spcBef>
                        <a:spcAft>
                          <a:spcPts val="0"/>
                        </a:spcAft>
                        <a:buClr>
                          <a:srgbClr val="1F3864"/>
                        </a:buClr>
                        <a:buSzPts val="2000"/>
                        <a:buFont typeface="Arial"/>
                        <a:buNone/>
                      </a:pPr>
                      <a:r>
                        <a:rPr lang="en-GB" sz="2000" b="0" i="0" u="none" strike="noStrike" cap="none" dirty="0">
                          <a:solidFill>
                            <a:srgbClr val="1F3864"/>
                          </a:solidFill>
                          <a:latin typeface="Century Gothic" panose="020B0502020202020204" pitchFamily="34" charset="0"/>
                          <a:ea typeface="Arial"/>
                          <a:cs typeface="Arial"/>
                          <a:sym typeface="Arial"/>
                        </a:rPr>
                        <a:t>Deutschland hat </a:t>
                      </a:r>
                      <a:r>
                        <a:rPr lang="en-GB" sz="2000" b="0" i="0" u="none" strike="noStrike" cap="none" dirty="0" err="1">
                          <a:solidFill>
                            <a:srgbClr val="1F3864"/>
                          </a:solidFill>
                          <a:latin typeface="Century Gothic" panose="020B0502020202020204" pitchFamily="34" charset="0"/>
                          <a:ea typeface="Arial"/>
                          <a:cs typeface="Arial"/>
                          <a:sym typeface="Arial"/>
                        </a:rPr>
                        <a:t>sechzehn</a:t>
                      </a:r>
                      <a:r>
                        <a:rPr lang="en-GB" sz="2000" b="0" i="0" u="none" strike="noStrike" cap="none" dirty="0">
                          <a:solidFill>
                            <a:srgbClr val="1F3864"/>
                          </a:solidFill>
                          <a:latin typeface="Century Gothic" panose="020B0502020202020204" pitchFamily="34" charset="0"/>
                          <a:ea typeface="Arial"/>
                          <a:cs typeface="Arial"/>
                          <a:sym typeface="Arial"/>
                        </a:rPr>
                        <a:t> </a:t>
                      </a:r>
                      <a:r>
                        <a:rPr lang="en-GB" sz="2000" b="0" i="0" u="none" strike="noStrike" cap="none" dirty="0" err="1">
                          <a:solidFill>
                            <a:srgbClr val="1F3864"/>
                          </a:solidFill>
                          <a:latin typeface="Century Gothic" panose="020B0502020202020204" pitchFamily="34" charset="0"/>
                          <a:ea typeface="Arial"/>
                          <a:cs typeface="Arial"/>
                          <a:sym typeface="Arial"/>
                        </a:rPr>
                        <a:t>Bundesländer</a:t>
                      </a:r>
                      <a:r>
                        <a:rPr lang="en-GB" sz="2000" b="0" i="0" u="none" strike="noStrike" cap="none" dirty="0">
                          <a:solidFill>
                            <a:srgbClr val="1F3864"/>
                          </a:solidFill>
                          <a:latin typeface="Century Gothic" panose="020B0502020202020204" pitchFamily="34" charset="0"/>
                          <a:ea typeface="Arial"/>
                          <a:cs typeface="Arial"/>
                          <a:sym typeface="Arial"/>
                        </a:rPr>
                        <a:t>, die alle </a:t>
                      </a:r>
                      <a:r>
                        <a:rPr lang="en-GB" sz="2000" b="0" i="0" u="none" strike="noStrike" cap="none" dirty="0" err="1">
                          <a:solidFill>
                            <a:srgbClr val="1F3864"/>
                          </a:solidFill>
                          <a:latin typeface="Century Gothic" panose="020B0502020202020204" pitchFamily="34" charset="0"/>
                          <a:ea typeface="Arial"/>
                          <a:cs typeface="Arial"/>
                          <a:sym typeface="Arial"/>
                        </a:rPr>
                        <a:t>eigene</a:t>
                      </a:r>
                      <a:r>
                        <a:rPr lang="en-GB" sz="2000" b="0" i="0" u="none" strike="noStrike" cap="none" dirty="0">
                          <a:solidFill>
                            <a:srgbClr val="1F3864"/>
                          </a:solidFill>
                          <a:latin typeface="Century Gothic" panose="020B0502020202020204" pitchFamily="34" charset="0"/>
                          <a:ea typeface="Arial"/>
                          <a:cs typeface="Arial"/>
                          <a:sym typeface="Arial"/>
                        </a:rPr>
                        <a:t> </a:t>
                      </a:r>
                      <a:r>
                        <a:rPr lang="en-GB" sz="2000" b="0" i="0" u="none" strike="noStrike" cap="none" dirty="0" err="1">
                          <a:solidFill>
                            <a:srgbClr val="1F3864"/>
                          </a:solidFill>
                          <a:latin typeface="Century Gothic" panose="020B0502020202020204" pitchFamily="34" charset="0"/>
                          <a:ea typeface="Arial"/>
                          <a:cs typeface="Arial"/>
                          <a:sym typeface="Arial"/>
                        </a:rPr>
                        <a:t>Regierungen</a:t>
                      </a:r>
                      <a:r>
                        <a:rPr lang="en-GB" sz="2000" b="0" i="0" u="none" strike="noStrike" cap="none" dirty="0">
                          <a:solidFill>
                            <a:srgbClr val="1F3864"/>
                          </a:solidFill>
                          <a:latin typeface="Century Gothic" panose="020B0502020202020204" pitchFamily="34" charset="0"/>
                          <a:ea typeface="Arial"/>
                          <a:cs typeface="Arial"/>
                          <a:sym typeface="Arial"/>
                        </a:rPr>
                        <a:t> </a:t>
                      </a:r>
                      <a:r>
                        <a:rPr lang="en-GB" sz="2000" b="0" i="0" u="none" strike="noStrike" cap="none" dirty="0" err="1">
                          <a:solidFill>
                            <a:srgbClr val="1F3864"/>
                          </a:solidFill>
                          <a:latin typeface="Century Gothic" panose="020B0502020202020204" pitchFamily="34" charset="0"/>
                          <a:ea typeface="Arial"/>
                          <a:cs typeface="Arial"/>
                          <a:sym typeface="Arial"/>
                        </a:rPr>
                        <a:t>haben</a:t>
                      </a:r>
                      <a:r>
                        <a:rPr lang="en-GB" sz="2000" b="0" i="0" u="none" strike="noStrike" cap="none" dirty="0">
                          <a:solidFill>
                            <a:srgbClr val="1F3864"/>
                          </a:solidFill>
                          <a:latin typeface="Century Gothic" panose="020B0502020202020204" pitchFamily="34" charset="0"/>
                          <a:ea typeface="Arial"/>
                          <a:cs typeface="Arial"/>
                          <a:sym typeface="Arial"/>
                        </a:rPr>
                        <a:t>. </a:t>
                      </a:r>
                      <a:endParaRPr sz="2000" b="0" i="0" u="none" strike="noStrike" cap="none" dirty="0">
                        <a:solidFill>
                          <a:srgbClr val="1F3864"/>
                        </a:solidFill>
                        <a:latin typeface="Century Gothic" panose="020B0502020202020204" pitchFamily="34" charset="0"/>
                        <a:ea typeface="Arial"/>
                        <a:cs typeface="Arial"/>
                        <a:sym typeface="Arial"/>
                      </a:endParaRPr>
                    </a:p>
                  </a:txBody>
                  <a:tcPr marL="91450" marR="91450" marT="45725" marB="45725" anchor="ctr"/>
                </a:tc>
                <a:tc>
                  <a:txBody>
                    <a:bodyPr/>
                    <a:lstStyle/>
                    <a:p>
                      <a:pPr marL="0" marR="0" lvl="0" indent="0" algn="ctr" rtl="0">
                        <a:spcBef>
                          <a:spcPts val="0"/>
                        </a:spcBef>
                        <a:spcAft>
                          <a:spcPts val="0"/>
                        </a:spcAft>
                        <a:buNone/>
                      </a:pPr>
                      <a:r>
                        <a:rPr lang="en-GB" sz="2800" b="1">
                          <a:solidFill>
                            <a:srgbClr val="1E4E79"/>
                          </a:solidFill>
                        </a:rPr>
                        <a:t>5</a:t>
                      </a:r>
                      <a:endParaRPr sz="2800" b="1">
                        <a:solidFill>
                          <a:srgbClr val="1E4E79"/>
                        </a:solidFill>
                      </a:endParaRPr>
                    </a:p>
                  </a:txBody>
                  <a:tcPr marL="91450" marR="91450" marT="45725" marB="45725" anchor="ctr"/>
                </a:tc>
                <a:extLst>
                  <a:ext uri="{0D108BD9-81ED-4DB2-BD59-A6C34878D82A}">
                    <a16:rowId xmlns:a16="http://schemas.microsoft.com/office/drawing/2014/main" val="10001"/>
                  </a:ext>
                </a:extLst>
              </a:tr>
              <a:tr h="74570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0000"/>
                        </a:lnSpc>
                        <a:spcBef>
                          <a:spcPts val="0"/>
                        </a:spcBef>
                        <a:spcAft>
                          <a:spcPts val="0"/>
                        </a:spcAft>
                        <a:buClr>
                          <a:srgbClr val="1F3864"/>
                        </a:buClr>
                        <a:buSzPts val="2000"/>
                        <a:buFont typeface="Arial"/>
                        <a:buNone/>
                      </a:pPr>
                      <a:r>
                        <a:rPr lang="en-GB" sz="2000" b="0" i="0" u="none" strike="noStrike" cap="none" dirty="0">
                          <a:solidFill>
                            <a:srgbClr val="1F3864"/>
                          </a:solidFill>
                          <a:latin typeface="Century Gothic" panose="020B0502020202020204" pitchFamily="34" charset="0"/>
                          <a:ea typeface="Arial"/>
                          <a:cs typeface="Arial"/>
                          <a:sym typeface="Arial"/>
                        </a:rPr>
                        <a:t>Bayern </a:t>
                      </a:r>
                      <a:r>
                        <a:rPr lang="en-GB" sz="2000" b="0" i="0" u="none" strike="noStrike" cap="none" dirty="0" err="1">
                          <a:solidFill>
                            <a:srgbClr val="1F3864"/>
                          </a:solidFill>
                          <a:latin typeface="Century Gothic" panose="020B0502020202020204" pitchFamily="34" charset="0"/>
                          <a:ea typeface="Arial"/>
                          <a:cs typeface="Arial"/>
                          <a:sym typeface="Arial"/>
                        </a:rPr>
                        <a:t>ist</a:t>
                      </a:r>
                      <a:r>
                        <a:rPr lang="en-GB" sz="2000" b="0" i="0" u="none" strike="noStrike" cap="none" dirty="0">
                          <a:solidFill>
                            <a:srgbClr val="1F3864"/>
                          </a:solidFill>
                          <a:latin typeface="Century Gothic" panose="020B0502020202020204" pitchFamily="34" charset="0"/>
                          <a:ea typeface="Arial"/>
                          <a:cs typeface="Arial"/>
                          <a:sym typeface="Arial"/>
                        </a:rPr>
                        <a:t> </a:t>
                      </a:r>
                      <a:r>
                        <a:rPr lang="en-GB" sz="2000" b="0" i="0" u="none" strike="noStrike" cap="none" dirty="0" err="1">
                          <a:solidFill>
                            <a:srgbClr val="1F3864"/>
                          </a:solidFill>
                          <a:latin typeface="Century Gothic" panose="020B0502020202020204" pitchFamily="34" charset="0"/>
                          <a:ea typeface="Arial"/>
                          <a:cs typeface="Arial"/>
                          <a:sym typeface="Arial"/>
                        </a:rPr>
                        <a:t>ein</a:t>
                      </a:r>
                      <a:r>
                        <a:rPr lang="en-GB" sz="2000" b="0" i="0" u="none" strike="noStrike" cap="none" dirty="0">
                          <a:solidFill>
                            <a:srgbClr val="1F3864"/>
                          </a:solidFill>
                          <a:latin typeface="Century Gothic" panose="020B0502020202020204" pitchFamily="34" charset="0"/>
                          <a:ea typeface="Arial"/>
                          <a:cs typeface="Arial"/>
                          <a:sym typeface="Arial"/>
                        </a:rPr>
                        <a:t> </a:t>
                      </a:r>
                      <a:r>
                        <a:rPr lang="en-GB" sz="2000" b="0" i="0" u="none" strike="noStrike" cap="none" dirty="0" err="1">
                          <a:solidFill>
                            <a:srgbClr val="1F3864"/>
                          </a:solidFill>
                          <a:latin typeface="Century Gothic" panose="020B0502020202020204" pitchFamily="34" charset="0"/>
                          <a:ea typeface="Arial"/>
                          <a:cs typeface="Arial"/>
                          <a:sym typeface="Arial"/>
                        </a:rPr>
                        <a:t>großes</a:t>
                      </a:r>
                      <a:r>
                        <a:rPr lang="en-GB" sz="2000" b="0" i="0" u="none" strike="noStrike" cap="none" dirty="0">
                          <a:solidFill>
                            <a:srgbClr val="1F3864"/>
                          </a:solidFill>
                          <a:latin typeface="Century Gothic" panose="020B0502020202020204" pitchFamily="34" charset="0"/>
                          <a:ea typeface="Arial"/>
                          <a:cs typeface="Arial"/>
                          <a:sym typeface="Arial"/>
                        </a:rPr>
                        <a:t> </a:t>
                      </a:r>
                      <a:r>
                        <a:rPr lang="en-GB" sz="2000" b="0" i="0" u="none" strike="noStrike" cap="none" dirty="0" err="1">
                          <a:solidFill>
                            <a:srgbClr val="1F3864"/>
                          </a:solidFill>
                          <a:latin typeface="Century Gothic" panose="020B0502020202020204" pitchFamily="34" charset="0"/>
                          <a:ea typeface="Arial"/>
                          <a:cs typeface="Arial"/>
                          <a:sym typeface="Arial"/>
                        </a:rPr>
                        <a:t>Bundesland</a:t>
                      </a:r>
                      <a:r>
                        <a:rPr lang="en-GB" sz="2000" b="0" i="0" u="none" strike="noStrike" cap="none" dirty="0">
                          <a:solidFill>
                            <a:srgbClr val="1F3864"/>
                          </a:solidFill>
                          <a:latin typeface="Century Gothic" panose="020B0502020202020204" pitchFamily="34" charset="0"/>
                          <a:ea typeface="Arial"/>
                          <a:cs typeface="Arial"/>
                          <a:sym typeface="Arial"/>
                        </a:rPr>
                        <a:t>, das </a:t>
                      </a:r>
                      <a:r>
                        <a:rPr lang="en-GB" sz="2000" b="0" i="0" u="none" strike="noStrike" cap="none" dirty="0" err="1">
                          <a:solidFill>
                            <a:srgbClr val="1F3864"/>
                          </a:solidFill>
                          <a:latin typeface="Century Gothic" panose="020B0502020202020204" pitchFamily="34" charset="0"/>
                          <a:ea typeface="Arial"/>
                          <a:cs typeface="Arial"/>
                          <a:sym typeface="Arial"/>
                        </a:rPr>
                        <a:t>im</a:t>
                      </a:r>
                      <a:r>
                        <a:rPr lang="en-GB" sz="2000" b="0" i="0" u="none" strike="noStrike" cap="none" dirty="0">
                          <a:solidFill>
                            <a:srgbClr val="1F3864"/>
                          </a:solidFill>
                          <a:latin typeface="Century Gothic" panose="020B0502020202020204" pitchFamily="34" charset="0"/>
                          <a:ea typeface="Arial"/>
                          <a:cs typeface="Arial"/>
                          <a:sym typeface="Arial"/>
                        </a:rPr>
                        <a:t> </a:t>
                      </a:r>
                      <a:r>
                        <a:rPr lang="en-GB" sz="2000" b="0" i="0" u="none" strike="noStrike" cap="none" dirty="0" err="1">
                          <a:solidFill>
                            <a:srgbClr val="1F3864"/>
                          </a:solidFill>
                          <a:latin typeface="Century Gothic" panose="020B0502020202020204" pitchFamily="34" charset="0"/>
                          <a:ea typeface="Arial"/>
                          <a:cs typeface="Arial"/>
                          <a:sym typeface="Arial"/>
                        </a:rPr>
                        <a:t>Süden</a:t>
                      </a:r>
                      <a:r>
                        <a:rPr lang="en-GB" sz="2000" b="0" i="0" u="none" strike="noStrike" cap="none" dirty="0">
                          <a:solidFill>
                            <a:srgbClr val="1F3864"/>
                          </a:solidFill>
                          <a:latin typeface="Century Gothic" panose="020B0502020202020204" pitchFamily="34" charset="0"/>
                          <a:ea typeface="Arial"/>
                          <a:cs typeface="Arial"/>
                          <a:sym typeface="Arial"/>
                        </a:rPr>
                        <a:t> von Deutschland </a:t>
                      </a:r>
                      <a:r>
                        <a:rPr lang="en-GB" sz="2000" b="0" i="0" u="none" strike="noStrike" cap="none" dirty="0" err="1">
                          <a:solidFill>
                            <a:srgbClr val="1F3864"/>
                          </a:solidFill>
                          <a:latin typeface="Century Gothic" panose="020B0502020202020204" pitchFamily="34" charset="0"/>
                          <a:ea typeface="Arial"/>
                          <a:cs typeface="Arial"/>
                          <a:sym typeface="Arial"/>
                        </a:rPr>
                        <a:t>liegt</a:t>
                      </a:r>
                      <a:r>
                        <a:rPr lang="en-GB" sz="2000" b="0" i="0" u="none" strike="noStrike" cap="none" dirty="0">
                          <a:solidFill>
                            <a:srgbClr val="1F3864"/>
                          </a:solidFill>
                          <a:latin typeface="Century Gothic" panose="020B0502020202020204" pitchFamily="34" charset="0"/>
                          <a:ea typeface="Arial"/>
                          <a:cs typeface="Arial"/>
                          <a:sym typeface="Arial"/>
                        </a:rPr>
                        <a:t>.</a:t>
                      </a:r>
                      <a:endParaRPr dirty="0"/>
                    </a:p>
                  </a:txBody>
                  <a:tcPr marL="91450" marR="91450" marT="45725" marB="45725" anchor="ctr"/>
                </a:tc>
                <a:tc>
                  <a:txBody>
                    <a:bodyPr/>
                    <a:lstStyle/>
                    <a:p>
                      <a:pPr marL="0" marR="0" lvl="0" indent="0" algn="ctr" rtl="0">
                        <a:spcBef>
                          <a:spcPts val="0"/>
                        </a:spcBef>
                        <a:spcAft>
                          <a:spcPts val="0"/>
                        </a:spcAft>
                        <a:buNone/>
                      </a:pPr>
                      <a:r>
                        <a:rPr lang="en-GB" sz="2800" b="1">
                          <a:solidFill>
                            <a:srgbClr val="1E4E79"/>
                          </a:solidFill>
                        </a:rPr>
                        <a:t>6</a:t>
                      </a:r>
                      <a:endParaRPr sz="2800" b="1">
                        <a:solidFill>
                          <a:srgbClr val="1E4E79"/>
                        </a:solidFill>
                      </a:endParaRPr>
                    </a:p>
                  </a:txBody>
                  <a:tcPr marL="91450" marR="91450" marT="45725" marB="45725" anchor="ctr"/>
                </a:tc>
                <a:extLst>
                  <a:ext uri="{0D108BD9-81ED-4DB2-BD59-A6C34878D82A}">
                    <a16:rowId xmlns:a16="http://schemas.microsoft.com/office/drawing/2014/main" val="10002"/>
                  </a:ext>
                </a:extLst>
              </a:tr>
              <a:tr h="74570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0000"/>
                        </a:lnSpc>
                        <a:spcBef>
                          <a:spcPts val="0"/>
                        </a:spcBef>
                        <a:spcAft>
                          <a:spcPts val="0"/>
                        </a:spcAft>
                        <a:buClr>
                          <a:srgbClr val="1F3864"/>
                        </a:buClr>
                        <a:buSzPts val="2000"/>
                        <a:buFont typeface="Arial"/>
                        <a:buNone/>
                      </a:pPr>
                      <a:r>
                        <a:rPr lang="en-GB" sz="2000" b="0" i="0" u="none" strike="noStrike" cap="none" dirty="0">
                          <a:solidFill>
                            <a:srgbClr val="1F3864"/>
                          </a:solidFill>
                          <a:latin typeface="Century Gothic" panose="020B0502020202020204" pitchFamily="34" charset="0"/>
                          <a:ea typeface="Arial"/>
                          <a:cs typeface="Arial"/>
                          <a:sym typeface="Arial"/>
                        </a:rPr>
                        <a:t>Die Stadt Dortmund </a:t>
                      </a:r>
                      <a:r>
                        <a:rPr lang="en-GB" sz="2000" b="0" i="0" u="none" strike="noStrike" cap="none" dirty="0" err="1">
                          <a:solidFill>
                            <a:srgbClr val="1F3864"/>
                          </a:solidFill>
                          <a:latin typeface="Century Gothic" panose="020B0502020202020204" pitchFamily="34" charset="0"/>
                          <a:ea typeface="Arial"/>
                          <a:cs typeface="Arial"/>
                          <a:sym typeface="Arial"/>
                        </a:rPr>
                        <a:t>liegt</a:t>
                      </a:r>
                      <a:r>
                        <a:rPr lang="en-GB" sz="2000" b="0" i="0" u="none" strike="noStrike" cap="none" dirty="0">
                          <a:solidFill>
                            <a:srgbClr val="1F3864"/>
                          </a:solidFill>
                          <a:latin typeface="Century Gothic" panose="020B0502020202020204" pitchFamily="34" charset="0"/>
                          <a:ea typeface="Arial"/>
                          <a:cs typeface="Arial"/>
                          <a:sym typeface="Arial"/>
                        </a:rPr>
                        <a:t> in </a:t>
                      </a:r>
                      <a:r>
                        <a:rPr lang="en-GB" sz="2000" b="0" i="0" u="none" strike="noStrike" cap="none" dirty="0" err="1">
                          <a:solidFill>
                            <a:srgbClr val="1F3864"/>
                          </a:solidFill>
                          <a:latin typeface="Century Gothic" panose="020B0502020202020204" pitchFamily="34" charset="0"/>
                          <a:ea typeface="Arial"/>
                          <a:cs typeface="Arial"/>
                          <a:sym typeface="Arial"/>
                        </a:rPr>
                        <a:t>einem</a:t>
                      </a:r>
                      <a:r>
                        <a:rPr lang="en-GB" sz="2000" b="0" i="0" u="none" strike="noStrike" cap="none" dirty="0">
                          <a:solidFill>
                            <a:srgbClr val="1F3864"/>
                          </a:solidFill>
                          <a:latin typeface="Century Gothic" panose="020B0502020202020204" pitchFamily="34" charset="0"/>
                          <a:ea typeface="Arial"/>
                          <a:cs typeface="Arial"/>
                          <a:sym typeface="Arial"/>
                        </a:rPr>
                        <a:t> </a:t>
                      </a:r>
                      <a:r>
                        <a:rPr lang="en-GB" sz="2000" b="0" i="0" u="none" strike="noStrike" cap="none" dirty="0" err="1">
                          <a:solidFill>
                            <a:srgbClr val="1F3864"/>
                          </a:solidFill>
                          <a:latin typeface="Century Gothic" panose="020B0502020202020204" pitchFamily="34" charset="0"/>
                          <a:ea typeface="Arial"/>
                          <a:cs typeface="Arial"/>
                          <a:sym typeface="Arial"/>
                        </a:rPr>
                        <a:t>Bundesland</a:t>
                      </a:r>
                      <a:r>
                        <a:rPr lang="en-GB" sz="2000" b="0" i="0" u="none" strike="noStrike" cap="none" dirty="0">
                          <a:solidFill>
                            <a:srgbClr val="1F3864"/>
                          </a:solidFill>
                          <a:latin typeface="Century Gothic" panose="020B0502020202020204" pitchFamily="34" charset="0"/>
                          <a:ea typeface="Arial"/>
                          <a:cs typeface="Arial"/>
                          <a:sym typeface="Arial"/>
                        </a:rPr>
                        <a:t>, das Nordrhein-Westfalen </a:t>
                      </a:r>
                      <a:r>
                        <a:rPr lang="en-GB" sz="2000" b="0" i="0" u="none" strike="noStrike" cap="none" dirty="0" err="1">
                          <a:solidFill>
                            <a:srgbClr val="1F3864"/>
                          </a:solidFill>
                          <a:latin typeface="Century Gothic" panose="020B0502020202020204" pitchFamily="34" charset="0"/>
                          <a:ea typeface="Arial"/>
                          <a:cs typeface="Arial"/>
                          <a:sym typeface="Arial"/>
                        </a:rPr>
                        <a:t>heißt</a:t>
                      </a:r>
                      <a:r>
                        <a:rPr lang="en-GB" sz="2000" b="0" i="0" u="none" strike="noStrike" cap="none" dirty="0">
                          <a:solidFill>
                            <a:srgbClr val="1F3864"/>
                          </a:solidFill>
                          <a:latin typeface="Century Gothic" panose="020B0502020202020204" pitchFamily="34" charset="0"/>
                          <a:ea typeface="Arial"/>
                          <a:cs typeface="Arial"/>
                          <a:sym typeface="Arial"/>
                        </a:rPr>
                        <a:t>. </a:t>
                      </a:r>
                      <a:endParaRPr dirty="0"/>
                    </a:p>
                  </a:txBody>
                  <a:tcPr marL="91450" marR="91450" marT="45725" marB="45725" anchor="ctr"/>
                </a:tc>
                <a:tc>
                  <a:txBody>
                    <a:bodyPr/>
                    <a:lstStyle/>
                    <a:p>
                      <a:pPr marL="0" marR="0" lvl="0" indent="0" algn="ctr" rtl="0">
                        <a:spcBef>
                          <a:spcPts val="0"/>
                        </a:spcBef>
                        <a:spcAft>
                          <a:spcPts val="0"/>
                        </a:spcAft>
                        <a:buNone/>
                      </a:pPr>
                      <a:r>
                        <a:rPr lang="en-GB" sz="2800" b="1">
                          <a:solidFill>
                            <a:srgbClr val="1E4E79"/>
                          </a:solidFill>
                        </a:rPr>
                        <a:t>6</a:t>
                      </a:r>
                      <a:endParaRPr sz="2800" b="1">
                        <a:solidFill>
                          <a:srgbClr val="1E4E79"/>
                        </a:solidFill>
                      </a:endParaRPr>
                    </a:p>
                  </a:txBody>
                  <a:tcPr marL="91450" marR="91450" marT="45725" marB="45725" anchor="ctr"/>
                </a:tc>
                <a:extLst>
                  <a:ext uri="{0D108BD9-81ED-4DB2-BD59-A6C34878D82A}">
                    <a16:rowId xmlns:a16="http://schemas.microsoft.com/office/drawing/2014/main" val="10003"/>
                  </a:ext>
                </a:extLst>
              </a:tr>
              <a:tr h="74570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0000"/>
                        </a:lnSpc>
                        <a:spcBef>
                          <a:spcPts val="0"/>
                        </a:spcBef>
                        <a:spcAft>
                          <a:spcPts val="0"/>
                        </a:spcAft>
                        <a:buClr>
                          <a:srgbClr val="1F3864"/>
                        </a:buClr>
                        <a:buSzPts val="2000"/>
                        <a:buFont typeface="Arial"/>
                        <a:buNone/>
                      </a:pPr>
                      <a:r>
                        <a:rPr lang="en-GB" sz="2000" b="0" i="0" u="none" strike="noStrike" cap="none" dirty="0">
                          <a:solidFill>
                            <a:srgbClr val="1F3864"/>
                          </a:solidFill>
                          <a:latin typeface="Century Gothic" panose="020B0502020202020204" pitchFamily="34" charset="0"/>
                          <a:ea typeface="Arial"/>
                          <a:cs typeface="Arial"/>
                          <a:sym typeface="Arial"/>
                        </a:rPr>
                        <a:t>Ein </a:t>
                      </a:r>
                      <a:r>
                        <a:rPr lang="en-GB" sz="2000" b="0" i="0" u="none" strike="noStrike" cap="none" dirty="0" err="1">
                          <a:solidFill>
                            <a:srgbClr val="1F3864"/>
                          </a:solidFill>
                          <a:latin typeface="Century Gothic" panose="020B0502020202020204" pitchFamily="34" charset="0"/>
                          <a:ea typeface="Arial"/>
                          <a:cs typeface="Arial"/>
                          <a:sym typeface="Arial"/>
                        </a:rPr>
                        <a:t>Dortmunder</a:t>
                      </a:r>
                      <a:r>
                        <a:rPr lang="en-GB" sz="2000" b="0" i="0" u="none" strike="noStrike" cap="none" dirty="0">
                          <a:solidFill>
                            <a:srgbClr val="1F3864"/>
                          </a:solidFill>
                          <a:latin typeface="Century Gothic" panose="020B0502020202020204" pitchFamily="34" charset="0"/>
                          <a:ea typeface="Arial"/>
                          <a:cs typeface="Arial"/>
                          <a:sym typeface="Arial"/>
                        </a:rPr>
                        <a:t> </a:t>
                      </a:r>
                      <a:r>
                        <a:rPr lang="en-GB" sz="2000" b="0" i="0" u="none" strike="noStrike" cap="none" dirty="0" err="1">
                          <a:solidFill>
                            <a:srgbClr val="1F3864"/>
                          </a:solidFill>
                          <a:latin typeface="Century Gothic" panose="020B0502020202020204" pitchFamily="34" charset="0"/>
                          <a:ea typeface="Arial"/>
                          <a:cs typeface="Arial"/>
                          <a:sym typeface="Arial"/>
                        </a:rPr>
                        <a:t>ist</a:t>
                      </a:r>
                      <a:r>
                        <a:rPr lang="en-GB" sz="2000" b="0" i="0" u="none" strike="noStrike" cap="none" dirty="0">
                          <a:solidFill>
                            <a:srgbClr val="1F3864"/>
                          </a:solidFill>
                          <a:latin typeface="Century Gothic" panose="020B0502020202020204" pitchFamily="34" charset="0"/>
                          <a:ea typeface="Arial"/>
                          <a:cs typeface="Arial"/>
                          <a:sym typeface="Arial"/>
                        </a:rPr>
                        <a:t> </a:t>
                      </a:r>
                      <a:r>
                        <a:rPr lang="en-GB" sz="2000" b="0" i="0" u="none" strike="noStrike" cap="none" dirty="0" err="1">
                          <a:solidFill>
                            <a:srgbClr val="1F3864"/>
                          </a:solidFill>
                          <a:latin typeface="Century Gothic" panose="020B0502020202020204" pitchFamily="34" charset="0"/>
                          <a:ea typeface="Arial"/>
                          <a:cs typeface="Arial"/>
                          <a:sym typeface="Arial"/>
                        </a:rPr>
                        <a:t>jemand</a:t>
                      </a:r>
                      <a:r>
                        <a:rPr lang="en-GB" sz="2000" b="0" i="0" u="none" strike="noStrike" cap="none" dirty="0">
                          <a:solidFill>
                            <a:srgbClr val="1F3864"/>
                          </a:solidFill>
                          <a:latin typeface="Century Gothic" panose="020B0502020202020204" pitchFamily="34" charset="0"/>
                          <a:ea typeface="Arial"/>
                          <a:cs typeface="Arial"/>
                          <a:sym typeface="Arial"/>
                        </a:rPr>
                        <a:t>, der in Dortmund </a:t>
                      </a:r>
                      <a:r>
                        <a:rPr lang="en-GB" sz="2000" b="0" i="0" u="none" strike="noStrike" cap="none" dirty="0" err="1">
                          <a:solidFill>
                            <a:srgbClr val="1F3864"/>
                          </a:solidFill>
                          <a:latin typeface="Century Gothic" panose="020B0502020202020204" pitchFamily="34" charset="0"/>
                          <a:ea typeface="Arial"/>
                          <a:cs typeface="Arial"/>
                          <a:sym typeface="Arial"/>
                        </a:rPr>
                        <a:t>wohnt</a:t>
                      </a:r>
                      <a:r>
                        <a:rPr lang="en-GB" sz="2000" b="0" i="0" u="none" strike="noStrike" cap="none" dirty="0">
                          <a:solidFill>
                            <a:srgbClr val="1F3864"/>
                          </a:solidFill>
                          <a:latin typeface="Century Gothic" panose="020B0502020202020204" pitchFamily="34" charset="0"/>
                          <a:ea typeface="Arial"/>
                          <a:cs typeface="Arial"/>
                          <a:sym typeface="Arial"/>
                        </a:rPr>
                        <a:t>. </a:t>
                      </a:r>
                      <a:endParaRPr dirty="0"/>
                    </a:p>
                  </a:txBody>
                  <a:tcPr marL="91450" marR="91450" marT="45725" marB="45725" anchor="ctr"/>
                </a:tc>
                <a:tc>
                  <a:txBody>
                    <a:bodyPr/>
                    <a:lstStyle/>
                    <a:p>
                      <a:pPr marL="0" marR="0" lvl="0" indent="0" algn="ctr" rtl="0">
                        <a:spcBef>
                          <a:spcPts val="0"/>
                        </a:spcBef>
                        <a:spcAft>
                          <a:spcPts val="0"/>
                        </a:spcAft>
                        <a:buNone/>
                      </a:pPr>
                      <a:r>
                        <a:rPr lang="en-GB" sz="2800" b="1">
                          <a:solidFill>
                            <a:srgbClr val="1E4E79"/>
                          </a:solidFill>
                        </a:rPr>
                        <a:t>6</a:t>
                      </a:r>
                      <a:endParaRPr sz="2800" b="1">
                        <a:solidFill>
                          <a:srgbClr val="1E4E79"/>
                        </a:solidFill>
                      </a:endParaRPr>
                    </a:p>
                  </a:txBody>
                  <a:tcPr marL="91450" marR="91450" marT="45725" marB="45725" anchor="ctr"/>
                </a:tc>
                <a:extLst>
                  <a:ext uri="{0D108BD9-81ED-4DB2-BD59-A6C34878D82A}">
                    <a16:rowId xmlns:a16="http://schemas.microsoft.com/office/drawing/2014/main" val="10004"/>
                  </a:ext>
                </a:extLst>
              </a:tr>
              <a:tr h="74570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0000"/>
                        </a:lnSpc>
                        <a:spcBef>
                          <a:spcPts val="0"/>
                        </a:spcBef>
                        <a:spcAft>
                          <a:spcPts val="0"/>
                        </a:spcAft>
                        <a:buClr>
                          <a:srgbClr val="1F3864"/>
                        </a:buClr>
                        <a:buSzPts val="2000"/>
                        <a:buFont typeface="Arial"/>
                        <a:buNone/>
                      </a:pPr>
                      <a:r>
                        <a:rPr lang="en-GB" sz="2000" b="0" i="0" u="none" strike="noStrike" cap="none" dirty="0">
                          <a:solidFill>
                            <a:srgbClr val="1F3864"/>
                          </a:solidFill>
                          <a:latin typeface="Century Gothic" panose="020B0502020202020204" pitchFamily="34" charset="0"/>
                          <a:ea typeface="Arial"/>
                          <a:cs typeface="Arial"/>
                          <a:sym typeface="Arial"/>
                        </a:rPr>
                        <a:t>Die </a:t>
                      </a:r>
                      <a:r>
                        <a:rPr lang="en-GB" sz="2000" b="0" i="0" u="none" strike="noStrike" cap="none" dirty="0" err="1">
                          <a:solidFill>
                            <a:srgbClr val="1F3864"/>
                          </a:solidFill>
                          <a:latin typeface="Century Gothic" panose="020B0502020202020204" pitchFamily="34" charset="0"/>
                          <a:ea typeface="Arial"/>
                          <a:cs typeface="Arial"/>
                          <a:sym typeface="Arial"/>
                        </a:rPr>
                        <a:t>Niederlande</a:t>
                      </a:r>
                      <a:r>
                        <a:rPr lang="en-GB" sz="2000" b="0" i="0" u="none" strike="noStrike" cap="none" dirty="0">
                          <a:solidFill>
                            <a:srgbClr val="1F3864"/>
                          </a:solidFill>
                          <a:latin typeface="Century Gothic" panose="020B0502020202020204" pitchFamily="34" charset="0"/>
                          <a:ea typeface="Arial"/>
                          <a:cs typeface="Arial"/>
                          <a:sym typeface="Arial"/>
                        </a:rPr>
                        <a:t> </a:t>
                      </a:r>
                      <a:r>
                        <a:rPr lang="en-GB" sz="2000" b="0" i="0" u="none" strike="noStrike" cap="none" dirty="0" err="1">
                          <a:solidFill>
                            <a:srgbClr val="1F3864"/>
                          </a:solidFill>
                          <a:latin typeface="Century Gothic" panose="020B0502020202020204" pitchFamily="34" charset="0"/>
                          <a:ea typeface="Arial"/>
                          <a:cs typeface="Arial"/>
                          <a:sym typeface="Arial"/>
                        </a:rPr>
                        <a:t>sind</a:t>
                      </a:r>
                      <a:r>
                        <a:rPr lang="en-GB" sz="2000" b="0" i="0" u="none" strike="noStrike" cap="none" dirty="0">
                          <a:solidFill>
                            <a:srgbClr val="1F3864"/>
                          </a:solidFill>
                          <a:latin typeface="Century Gothic" panose="020B0502020202020204" pitchFamily="34" charset="0"/>
                          <a:ea typeface="Arial"/>
                          <a:cs typeface="Arial"/>
                          <a:sym typeface="Arial"/>
                        </a:rPr>
                        <a:t> </a:t>
                      </a:r>
                      <a:r>
                        <a:rPr lang="en-GB" sz="2000" b="0" i="0" u="none" strike="noStrike" cap="none" dirty="0" err="1">
                          <a:solidFill>
                            <a:srgbClr val="1F3864"/>
                          </a:solidFill>
                          <a:latin typeface="Century Gothic" panose="020B0502020202020204" pitchFamily="34" charset="0"/>
                          <a:ea typeface="Arial"/>
                          <a:cs typeface="Arial"/>
                          <a:sym typeface="Arial"/>
                        </a:rPr>
                        <a:t>ein</a:t>
                      </a:r>
                      <a:r>
                        <a:rPr lang="en-GB" sz="2000" b="0" i="0" u="none" strike="noStrike" cap="none" dirty="0">
                          <a:solidFill>
                            <a:srgbClr val="1F3864"/>
                          </a:solidFill>
                          <a:latin typeface="Century Gothic" panose="020B0502020202020204" pitchFamily="34" charset="0"/>
                          <a:ea typeface="Arial"/>
                          <a:cs typeface="Arial"/>
                          <a:sym typeface="Arial"/>
                        </a:rPr>
                        <a:t> Land, das links von </a:t>
                      </a:r>
                      <a:r>
                        <a:rPr lang="en-GB" sz="2000" b="0" i="0" u="none" strike="noStrike" cap="none" dirty="0" err="1">
                          <a:solidFill>
                            <a:srgbClr val="1F3864"/>
                          </a:solidFill>
                          <a:latin typeface="Century Gothic" panose="020B0502020202020204" pitchFamily="34" charset="0"/>
                          <a:ea typeface="Arial"/>
                          <a:cs typeface="Arial"/>
                          <a:sym typeface="Arial"/>
                        </a:rPr>
                        <a:t>Norddeutschland</a:t>
                      </a:r>
                      <a:r>
                        <a:rPr lang="en-GB" sz="2000" b="0" i="0" u="none" strike="noStrike" cap="none" dirty="0">
                          <a:solidFill>
                            <a:srgbClr val="1F3864"/>
                          </a:solidFill>
                          <a:latin typeface="Century Gothic" panose="020B0502020202020204" pitchFamily="34" charset="0"/>
                          <a:ea typeface="Arial"/>
                          <a:cs typeface="Arial"/>
                          <a:sym typeface="Arial"/>
                        </a:rPr>
                        <a:t> </a:t>
                      </a:r>
                      <a:r>
                        <a:rPr lang="en-GB" sz="2000" b="0" i="0" u="none" strike="noStrike" cap="none" dirty="0" err="1">
                          <a:solidFill>
                            <a:srgbClr val="1F3864"/>
                          </a:solidFill>
                          <a:latin typeface="Century Gothic" panose="020B0502020202020204" pitchFamily="34" charset="0"/>
                          <a:ea typeface="Arial"/>
                          <a:cs typeface="Arial"/>
                          <a:sym typeface="Arial"/>
                        </a:rPr>
                        <a:t>liegt</a:t>
                      </a:r>
                      <a:r>
                        <a:rPr lang="en-GB" sz="2000" b="0" i="0" u="none" strike="noStrike" cap="none" dirty="0">
                          <a:solidFill>
                            <a:srgbClr val="1F3864"/>
                          </a:solidFill>
                          <a:latin typeface="Century Gothic" panose="020B0502020202020204" pitchFamily="34" charset="0"/>
                          <a:ea typeface="Arial"/>
                          <a:cs typeface="Arial"/>
                          <a:sym typeface="Arial"/>
                        </a:rPr>
                        <a:t>. </a:t>
                      </a:r>
                      <a:endParaRPr dirty="0"/>
                    </a:p>
                  </a:txBody>
                  <a:tcPr marL="91450" marR="91450" marT="45725" marB="45725" anchor="ctr"/>
                </a:tc>
                <a:tc>
                  <a:txBody>
                    <a:bodyPr/>
                    <a:lstStyle/>
                    <a:p>
                      <a:pPr marL="0" marR="0" lvl="0" indent="0" algn="ctr" rtl="0">
                        <a:spcBef>
                          <a:spcPts val="0"/>
                        </a:spcBef>
                        <a:spcAft>
                          <a:spcPts val="0"/>
                        </a:spcAft>
                        <a:buNone/>
                      </a:pPr>
                      <a:r>
                        <a:rPr lang="en-GB" sz="2800" b="1">
                          <a:solidFill>
                            <a:srgbClr val="1E4E79"/>
                          </a:solidFill>
                        </a:rPr>
                        <a:t>7</a:t>
                      </a:r>
                      <a:endParaRPr sz="2800" b="1">
                        <a:solidFill>
                          <a:srgbClr val="1E4E79"/>
                        </a:solidFill>
                      </a:endParaRPr>
                    </a:p>
                  </a:txBody>
                  <a:tcPr marL="91450" marR="91450" marT="45725" marB="45725" anchor="ctr"/>
                </a:tc>
                <a:extLst>
                  <a:ext uri="{0D108BD9-81ED-4DB2-BD59-A6C34878D82A}">
                    <a16:rowId xmlns:a16="http://schemas.microsoft.com/office/drawing/2014/main" val="10005"/>
                  </a:ext>
                </a:extLst>
              </a:tr>
              <a:tr h="74570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0000"/>
                        </a:lnSpc>
                        <a:spcBef>
                          <a:spcPts val="0"/>
                        </a:spcBef>
                        <a:spcAft>
                          <a:spcPts val="0"/>
                        </a:spcAft>
                        <a:buClr>
                          <a:srgbClr val="1F3864"/>
                        </a:buClr>
                        <a:buSzPts val="2000"/>
                        <a:buFont typeface="Arial"/>
                        <a:buNone/>
                      </a:pPr>
                      <a:r>
                        <a:rPr lang="en-GB" sz="2000" b="0" i="0" u="none" strike="noStrike" cap="none" dirty="0">
                          <a:solidFill>
                            <a:srgbClr val="1F3864"/>
                          </a:solidFill>
                          <a:latin typeface="Century Gothic" panose="020B0502020202020204" pitchFamily="34" charset="0"/>
                          <a:ea typeface="Arial"/>
                          <a:cs typeface="Arial"/>
                          <a:sym typeface="Arial"/>
                        </a:rPr>
                        <a:t>Die </a:t>
                      </a:r>
                      <a:r>
                        <a:rPr lang="en-GB" sz="2000" b="0" i="0" u="none" strike="noStrike" cap="none" dirty="0" err="1">
                          <a:solidFill>
                            <a:srgbClr val="1F3864"/>
                          </a:solidFill>
                          <a:latin typeface="Century Gothic" panose="020B0502020202020204" pitchFamily="34" charset="0"/>
                          <a:ea typeface="Arial"/>
                          <a:cs typeface="Arial"/>
                          <a:sym typeface="Arial"/>
                        </a:rPr>
                        <a:t>Niederlande</a:t>
                      </a:r>
                      <a:r>
                        <a:rPr lang="en-GB" sz="2000" b="0" i="0" u="none" strike="noStrike" cap="none" dirty="0">
                          <a:solidFill>
                            <a:srgbClr val="1F3864"/>
                          </a:solidFill>
                          <a:latin typeface="Century Gothic" panose="020B0502020202020204" pitchFamily="34" charset="0"/>
                          <a:ea typeface="Arial"/>
                          <a:cs typeface="Arial"/>
                          <a:sym typeface="Arial"/>
                        </a:rPr>
                        <a:t> </a:t>
                      </a:r>
                      <a:r>
                        <a:rPr lang="en-GB" sz="2000" b="0" i="0" u="none" strike="noStrike" cap="none" dirty="0" err="1">
                          <a:solidFill>
                            <a:srgbClr val="1F3864"/>
                          </a:solidFill>
                          <a:latin typeface="Century Gothic" panose="020B0502020202020204" pitchFamily="34" charset="0"/>
                          <a:ea typeface="Arial"/>
                          <a:cs typeface="Arial"/>
                          <a:sym typeface="Arial"/>
                        </a:rPr>
                        <a:t>haben</a:t>
                      </a:r>
                      <a:r>
                        <a:rPr lang="en-GB" sz="2000" b="0" i="0" u="none" strike="noStrike" cap="none" dirty="0">
                          <a:solidFill>
                            <a:srgbClr val="1F3864"/>
                          </a:solidFill>
                          <a:latin typeface="Century Gothic" panose="020B0502020202020204" pitchFamily="34" charset="0"/>
                          <a:ea typeface="Arial"/>
                          <a:cs typeface="Arial"/>
                          <a:sym typeface="Arial"/>
                        </a:rPr>
                        <a:t> </a:t>
                      </a:r>
                      <a:r>
                        <a:rPr lang="en-GB" sz="2000" b="0" i="0" u="none" strike="noStrike" cap="none" dirty="0" err="1">
                          <a:solidFill>
                            <a:srgbClr val="1F3864"/>
                          </a:solidFill>
                          <a:latin typeface="Century Gothic" panose="020B0502020202020204" pitchFamily="34" charset="0"/>
                          <a:ea typeface="Arial"/>
                          <a:cs typeface="Arial"/>
                          <a:sym typeface="Arial"/>
                        </a:rPr>
                        <a:t>Inseln</a:t>
                      </a:r>
                      <a:r>
                        <a:rPr lang="en-GB" sz="2000" b="0" i="0" u="none" strike="noStrike" cap="none" dirty="0">
                          <a:solidFill>
                            <a:srgbClr val="1F3864"/>
                          </a:solidFill>
                          <a:latin typeface="Century Gothic" panose="020B0502020202020204" pitchFamily="34" charset="0"/>
                          <a:ea typeface="Arial"/>
                          <a:cs typeface="Arial"/>
                          <a:sym typeface="Arial"/>
                        </a:rPr>
                        <a:t>, die in der </a:t>
                      </a:r>
                      <a:r>
                        <a:rPr lang="en-GB" sz="2000" b="0" i="0" u="none" strike="noStrike" cap="none" dirty="0" err="1">
                          <a:solidFill>
                            <a:srgbClr val="1F3864"/>
                          </a:solidFill>
                          <a:latin typeface="Century Gothic" panose="020B0502020202020204" pitchFamily="34" charset="0"/>
                          <a:ea typeface="Arial"/>
                          <a:cs typeface="Arial"/>
                          <a:sym typeface="Arial"/>
                        </a:rPr>
                        <a:t>Nordsee</a:t>
                      </a:r>
                      <a:r>
                        <a:rPr lang="en-GB" sz="2000" b="0" i="0" u="none" strike="noStrike" cap="none" dirty="0">
                          <a:solidFill>
                            <a:srgbClr val="1F3864"/>
                          </a:solidFill>
                          <a:latin typeface="Century Gothic" panose="020B0502020202020204" pitchFamily="34" charset="0"/>
                          <a:ea typeface="Arial"/>
                          <a:cs typeface="Arial"/>
                          <a:sym typeface="Arial"/>
                        </a:rPr>
                        <a:t> </a:t>
                      </a:r>
                      <a:r>
                        <a:rPr lang="en-GB" sz="2000" b="0" i="0" u="none" strike="noStrike" cap="none" dirty="0" err="1">
                          <a:solidFill>
                            <a:srgbClr val="1F3864"/>
                          </a:solidFill>
                          <a:latin typeface="Century Gothic" panose="020B0502020202020204" pitchFamily="34" charset="0"/>
                          <a:ea typeface="Arial"/>
                          <a:cs typeface="Arial"/>
                          <a:sym typeface="Arial"/>
                        </a:rPr>
                        <a:t>liegen</a:t>
                      </a:r>
                      <a:r>
                        <a:rPr lang="en-GB" sz="2000" b="0" i="0" u="none" strike="noStrike" cap="none" dirty="0">
                          <a:solidFill>
                            <a:srgbClr val="1F3864"/>
                          </a:solidFill>
                          <a:latin typeface="Century Gothic" panose="020B0502020202020204" pitchFamily="34" charset="0"/>
                          <a:ea typeface="Arial"/>
                          <a:cs typeface="Arial"/>
                          <a:sym typeface="Arial"/>
                        </a:rPr>
                        <a:t>.</a:t>
                      </a:r>
                      <a:endParaRPr sz="2000" dirty="0">
                        <a:solidFill>
                          <a:srgbClr val="1E4E79"/>
                        </a:solidFill>
                      </a:endParaRPr>
                    </a:p>
                  </a:txBody>
                  <a:tcPr marL="91450" marR="91450" marT="45725" marB="45725" anchor="ctr"/>
                </a:tc>
                <a:tc>
                  <a:txBody>
                    <a:bodyPr/>
                    <a:lstStyle/>
                    <a:p>
                      <a:pPr marL="0" marR="0" lvl="0" indent="0" algn="ctr" rtl="0">
                        <a:spcBef>
                          <a:spcPts val="0"/>
                        </a:spcBef>
                        <a:spcAft>
                          <a:spcPts val="0"/>
                        </a:spcAft>
                        <a:buNone/>
                      </a:pPr>
                      <a:r>
                        <a:rPr lang="en-GB" sz="2800" b="1">
                          <a:solidFill>
                            <a:srgbClr val="1E4E79"/>
                          </a:solidFill>
                        </a:rPr>
                        <a:t>5</a:t>
                      </a:r>
                      <a:endParaRPr sz="2800" b="1">
                        <a:solidFill>
                          <a:srgbClr val="1E4E79"/>
                        </a:solidFill>
                      </a:endParaRPr>
                    </a:p>
                  </a:txBody>
                  <a:tcPr marL="91450" marR="91450" marT="45725" marB="45725" anchor="ctr"/>
                </a:tc>
                <a:extLst>
                  <a:ext uri="{0D108BD9-81ED-4DB2-BD59-A6C34878D82A}">
                    <a16:rowId xmlns:a16="http://schemas.microsoft.com/office/drawing/2014/main" val="10006"/>
                  </a:ext>
                </a:extLst>
              </a:tr>
            </a:tbl>
          </a:graphicData>
        </a:graphic>
      </p:graphicFrame>
      <p:sp>
        <p:nvSpPr>
          <p:cNvPr id="655" name="Google Shape;655;p16" descr="text box hiding answer"/>
          <p:cNvSpPr txBox="1"/>
          <p:nvPr/>
        </p:nvSpPr>
        <p:spPr>
          <a:xfrm>
            <a:off x="611762" y="2438891"/>
            <a:ext cx="5902646" cy="615553"/>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Arial"/>
              <a:buNone/>
            </a:pPr>
            <a:endParaRPr sz="2000" u="none" strike="noStrike" cap="none" dirty="0">
              <a:solidFill>
                <a:srgbClr val="1E4E79"/>
              </a:solidFill>
              <a:latin typeface="Century Gothic" panose="020B0502020202020204" pitchFamily="34" charset="0"/>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endParaRPr sz="2000" u="none" strike="noStrike" cap="none" dirty="0">
              <a:solidFill>
                <a:srgbClr val="1E4E79"/>
              </a:solidFill>
              <a:latin typeface="Century Gothic" panose="020B0502020202020204" pitchFamily="34" charset="0"/>
              <a:ea typeface="Arial"/>
              <a:cs typeface="Arial"/>
              <a:sym typeface="Arial"/>
            </a:endParaRPr>
          </a:p>
        </p:txBody>
      </p:sp>
      <p:sp>
        <p:nvSpPr>
          <p:cNvPr id="656" name="Google Shape;656;p16" descr="text box hiding answer"/>
          <p:cNvSpPr txBox="1"/>
          <p:nvPr/>
        </p:nvSpPr>
        <p:spPr>
          <a:xfrm>
            <a:off x="6679247" y="1784810"/>
            <a:ext cx="417710" cy="307777"/>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Arial"/>
              <a:buNone/>
            </a:pPr>
            <a:endParaRPr sz="2000" u="none" strike="noStrike" cap="none" dirty="0">
              <a:solidFill>
                <a:srgbClr val="1E4E79"/>
              </a:solidFill>
              <a:latin typeface="Century Gothic" panose="020B0502020202020204" pitchFamily="34" charset="0"/>
              <a:ea typeface="Arial"/>
              <a:cs typeface="Arial"/>
              <a:sym typeface="Arial"/>
            </a:endParaRPr>
          </a:p>
        </p:txBody>
      </p:sp>
      <p:sp>
        <p:nvSpPr>
          <p:cNvPr id="657" name="Google Shape;657;p16" descr="text box hiding answer"/>
          <p:cNvSpPr txBox="1"/>
          <p:nvPr/>
        </p:nvSpPr>
        <p:spPr>
          <a:xfrm>
            <a:off x="6708836" y="2480535"/>
            <a:ext cx="400095" cy="307777"/>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Arial"/>
              <a:buNone/>
            </a:pPr>
            <a:endParaRPr sz="2000" u="none" strike="noStrike" cap="none" dirty="0">
              <a:solidFill>
                <a:srgbClr val="1E4E79"/>
              </a:solidFill>
              <a:latin typeface="Century Gothic" panose="020B0502020202020204" pitchFamily="34" charset="0"/>
              <a:ea typeface="Arial"/>
              <a:cs typeface="Arial"/>
              <a:sym typeface="Arial"/>
            </a:endParaRPr>
          </a:p>
        </p:txBody>
      </p:sp>
      <p:sp>
        <p:nvSpPr>
          <p:cNvPr id="658" name="Google Shape;658;p16" descr="text box hiding answer"/>
          <p:cNvSpPr txBox="1"/>
          <p:nvPr/>
        </p:nvSpPr>
        <p:spPr>
          <a:xfrm>
            <a:off x="555778" y="3121508"/>
            <a:ext cx="5764652" cy="615553"/>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Arial"/>
              <a:buNone/>
            </a:pPr>
            <a:endParaRPr sz="2000" u="none" strike="noStrike" cap="none" dirty="0">
              <a:solidFill>
                <a:srgbClr val="1E4E79"/>
              </a:solidFill>
              <a:latin typeface="Century Gothic" panose="020B0502020202020204" pitchFamily="34" charset="0"/>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endParaRPr sz="2000" u="none" strike="noStrike" cap="none" dirty="0">
              <a:solidFill>
                <a:srgbClr val="1E4E79"/>
              </a:solidFill>
              <a:latin typeface="Century Gothic" panose="020B0502020202020204" pitchFamily="34" charset="0"/>
              <a:ea typeface="Arial"/>
              <a:cs typeface="Arial"/>
              <a:sym typeface="Arial"/>
            </a:endParaRPr>
          </a:p>
        </p:txBody>
      </p:sp>
      <p:sp>
        <p:nvSpPr>
          <p:cNvPr id="659" name="Google Shape;659;p16" descr="text box hiding answer"/>
          <p:cNvSpPr txBox="1"/>
          <p:nvPr/>
        </p:nvSpPr>
        <p:spPr>
          <a:xfrm>
            <a:off x="6689880" y="3199041"/>
            <a:ext cx="417710" cy="307777"/>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Arial"/>
              <a:buNone/>
            </a:pPr>
            <a:endParaRPr sz="2000" u="none" strike="noStrike" cap="none" dirty="0">
              <a:solidFill>
                <a:srgbClr val="1E4E79"/>
              </a:solidFill>
              <a:latin typeface="Century Gothic" panose="020B0502020202020204" pitchFamily="34" charset="0"/>
              <a:ea typeface="Arial"/>
              <a:cs typeface="Arial"/>
              <a:sym typeface="Arial"/>
            </a:endParaRPr>
          </a:p>
        </p:txBody>
      </p:sp>
      <p:sp>
        <p:nvSpPr>
          <p:cNvPr id="660" name="Google Shape;660;p16" descr="text box hiding answer"/>
          <p:cNvSpPr txBox="1"/>
          <p:nvPr/>
        </p:nvSpPr>
        <p:spPr>
          <a:xfrm>
            <a:off x="631322" y="3885209"/>
            <a:ext cx="5648358" cy="615553"/>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Arial"/>
              <a:buNone/>
            </a:pPr>
            <a:endParaRPr sz="2000" u="none" strike="noStrike" cap="none" dirty="0">
              <a:solidFill>
                <a:srgbClr val="1E4E79"/>
              </a:solidFill>
              <a:latin typeface="Century Gothic" panose="020B0502020202020204" pitchFamily="34" charset="0"/>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endParaRPr sz="2000" u="none" strike="noStrike" cap="none" dirty="0">
              <a:solidFill>
                <a:srgbClr val="1E4E79"/>
              </a:solidFill>
              <a:latin typeface="Century Gothic" panose="020B0502020202020204" pitchFamily="34" charset="0"/>
              <a:ea typeface="Arial"/>
              <a:cs typeface="Arial"/>
              <a:sym typeface="Arial"/>
            </a:endParaRPr>
          </a:p>
        </p:txBody>
      </p:sp>
      <p:sp>
        <p:nvSpPr>
          <p:cNvPr id="661" name="Google Shape;661;p16" descr="text box hiding answer"/>
          <p:cNvSpPr txBox="1"/>
          <p:nvPr/>
        </p:nvSpPr>
        <p:spPr>
          <a:xfrm>
            <a:off x="6731876" y="3998741"/>
            <a:ext cx="400095" cy="307777"/>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Arial"/>
              <a:buNone/>
            </a:pPr>
            <a:endParaRPr sz="2000" u="none" strike="noStrike" cap="none" dirty="0">
              <a:solidFill>
                <a:srgbClr val="1E4E79"/>
              </a:solidFill>
              <a:latin typeface="Century Gothic" panose="020B0502020202020204" pitchFamily="34" charset="0"/>
              <a:ea typeface="Arial"/>
              <a:cs typeface="Arial"/>
              <a:sym typeface="Arial"/>
            </a:endParaRPr>
          </a:p>
        </p:txBody>
      </p:sp>
      <p:sp>
        <p:nvSpPr>
          <p:cNvPr id="662" name="Google Shape;662;p16" descr="text box hiding answer"/>
          <p:cNvSpPr txBox="1"/>
          <p:nvPr/>
        </p:nvSpPr>
        <p:spPr>
          <a:xfrm>
            <a:off x="631322" y="4618194"/>
            <a:ext cx="5648359" cy="615553"/>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Arial"/>
              <a:buNone/>
            </a:pPr>
            <a:endParaRPr sz="2000" u="none" strike="noStrike" cap="none" dirty="0">
              <a:solidFill>
                <a:srgbClr val="1E4E79"/>
              </a:solidFill>
              <a:latin typeface="Century Gothic" panose="020B0502020202020204" pitchFamily="34" charset="0"/>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endParaRPr sz="2000" u="none" strike="noStrike" cap="none" dirty="0">
              <a:solidFill>
                <a:srgbClr val="1E4E79"/>
              </a:solidFill>
              <a:latin typeface="Century Gothic" panose="020B0502020202020204" pitchFamily="34" charset="0"/>
              <a:ea typeface="Arial"/>
              <a:cs typeface="Arial"/>
              <a:sym typeface="Arial"/>
            </a:endParaRPr>
          </a:p>
        </p:txBody>
      </p:sp>
      <p:sp>
        <p:nvSpPr>
          <p:cNvPr id="663" name="Google Shape;663;p16" descr="text box hiding answer"/>
          <p:cNvSpPr txBox="1"/>
          <p:nvPr/>
        </p:nvSpPr>
        <p:spPr>
          <a:xfrm>
            <a:off x="6621455" y="4704020"/>
            <a:ext cx="417710" cy="307777"/>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Arial"/>
              <a:buNone/>
            </a:pPr>
            <a:endParaRPr sz="2000" u="none" strike="noStrike" cap="none" dirty="0">
              <a:solidFill>
                <a:srgbClr val="1E4E79"/>
              </a:solidFill>
              <a:latin typeface="Century Gothic" panose="020B0502020202020204" pitchFamily="34" charset="0"/>
              <a:ea typeface="Arial"/>
              <a:cs typeface="Arial"/>
              <a:sym typeface="Arial"/>
            </a:endParaRPr>
          </a:p>
        </p:txBody>
      </p:sp>
      <p:sp>
        <p:nvSpPr>
          <p:cNvPr id="664" name="Google Shape;664;p16" descr="text box hiding answer"/>
          <p:cNvSpPr txBox="1"/>
          <p:nvPr/>
        </p:nvSpPr>
        <p:spPr>
          <a:xfrm>
            <a:off x="640080" y="5363920"/>
            <a:ext cx="5791200" cy="615553"/>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Arial"/>
              <a:buNone/>
            </a:pPr>
            <a:endParaRPr sz="2000" u="none" strike="noStrike" cap="none" dirty="0">
              <a:solidFill>
                <a:srgbClr val="1E4E79"/>
              </a:solidFill>
              <a:latin typeface="Century Gothic" panose="020B0502020202020204" pitchFamily="34" charset="0"/>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endParaRPr sz="2000" u="none" strike="noStrike" cap="none" dirty="0">
              <a:solidFill>
                <a:srgbClr val="1E4E79"/>
              </a:solidFill>
              <a:latin typeface="Century Gothic" panose="020B0502020202020204" pitchFamily="34" charset="0"/>
              <a:ea typeface="Arial"/>
              <a:cs typeface="Arial"/>
              <a:sym typeface="Arial"/>
            </a:endParaRPr>
          </a:p>
        </p:txBody>
      </p:sp>
      <p:sp>
        <p:nvSpPr>
          <p:cNvPr id="665" name="Google Shape;665;p16" descr="text box hiding answer"/>
          <p:cNvSpPr txBox="1"/>
          <p:nvPr/>
        </p:nvSpPr>
        <p:spPr>
          <a:xfrm>
            <a:off x="6830310" y="5470621"/>
            <a:ext cx="400095" cy="307777"/>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Arial"/>
              <a:buNone/>
            </a:pPr>
            <a:endParaRPr sz="2000" u="none" strike="noStrike" cap="none" dirty="0">
              <a:solidFill>
                <a:srgbClr val="1E4E79"/>
              </a:solidFill>
              <a:latin typeface="Century Gothic" panose="020B0502020202020204" pitchFamily="34" charset="0"/>
              <a:ea typeface="Arial"/>
              <a:cs typeface="Arial"/>
              <a:sym typeface="Arial"/>
            </a:endParaRPr>
          </a:p>
        </p:txBody>
      </p:sp>
      <p:sp>
        <p:nvSpPr>
          <p:cNvPr id="666" name="Google Shape;666;p16"/>
          <p:cNvSpPr/>
          <p:nvPr/>
        </p:nvSpPr>
        <p:spPr>
          <a:xfrm>
            <a:off x="27422" y="1784810"/>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u="none" strike="noStrike" cap="none" dirty="0">
                <a:solidFill>
                  <a:srgbClr val="FFFFFF"/>
                </a:solidFill>
                <a:latin typeface="Century Gothic" panose="020B0502020202020204" pitchFamily="34" charset="0"/>
                <a:ea typeface="Arial"/>
                <a:cs typeface="Arial"/>
                <a:sym typeface="Arial"/>
              </a:rPr>
              <a:t>1</a:t>
            </a:r>
            <a:endParaRPr dirty="0"/>
          </a:p>
        </p:txBody>
      </p:sp>
      <p:sp>
        <p:nvSpPr>
          <p:cNvPr id="667" name="Google Shape;667;p16"/>
          <p:cNvSpPr/>
          <p:nvPr/>
        </p:nvSpPr>
        <p:spPr>
          <a:xfrm>
            <a:off x="31112" y="2548746"/>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dirty="0">
                <a:solidFill>
                  <a:srgbClr val="FFFFFF"/>
                </a:solidFill>
                <a:latin typeface="Century Gothic" panose="020B0502020202020204" pitchFamily="34" charset="0"/>
                <a:ea typeface="Arial"/>
                <a:cs typeface="Arial"/>
                <a:sym typeface="Arial"/>
              </a:rPr>
              <a:t>2</a:t>
            </a:r>
            <a:endParaRPr sz="2000" u="none" strike="noStrike" cap="none" dirty="0">
              <a:solidFill>
                <a:srgbClr val="FFFFFF"/>
              </a:solidFill>
              <a:latin typeface="Century Gothic" panose="020B0502020202020204" pitchFamily="34" charset="0"/>
              <a:ea typeface="Arial"/>
              <a:cs typeface="Arial"/>
              <a:sym typeface="Arial"/>
            </a:endParaRPr>
          </a:p>
        </p:txBody>
      </p:sp>
      <p:sp>
        <p:nvSpPr>
          <p:cNvPr id="668" name="Google Shape;668;p16"/>
          <p:cNvSpPr/>
          <p:nvPr/>
        </p:nvSpPr>
        <p:spPr>
          <a:xfrm>
            <a:off x="0" y="3220532"/>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dirty="0">
                <a:solidFill>
                  <a:srgbClr val="FFFFFF"/>
                </a:solidFill>
                <a:latin typeface="Century Gothic" panose="020B0502020202020204" pitchFamily="34" charset="0"/>
                <a:ea typeface="Arial"/>
                <a:cs typeface="Arial"/>
                <a:sym typeface="Arial"/>
              </a:rPr>
              <a:t>3</a:t>
            </a:r>
            <a:endParaRPr sz="2000" u="none" strike="noStrike" cap="none" dirty="0">
              <a:solidFill>
                <a:srgbClr val="FFFFFF"/>
              </a:solidFill>
              <a:latin typeface="Century Gothic" panose="020B0502020202020204" pitchFamily="34" charset="0"/>
              <a:ea typeface="Arial"/>
              <a:cs typeface="Arial"/>
              <a:sym typeface="Arial"/>
            </a:endParaRPr>
          </a:p>
        </p:txBody>
      </p:sp>
      <p:sp>
        <p:nvSpPr>
          <p:cNvPr id="669" name="Google Shape;669;p16"/>
          <p:cNvSpPr/>
          <p:nvPr/>
        </p:nvSpPr>
        <p:spPr>
          <a:xfrm>
            <a:off x="27422" y="3981335"/>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dirty="0">
                <a:solidFill>
                  <a:srgbClr val="FFFFFF"/>
                </a:solidFill>
                <a:latin typeface="Century Gothic" panose="020B0502020202020204" pitchFamily="34" charset="0"/>
                <a:ea typeface="Arial"/>
                <a:cs typeface="Arial"/>
                <a:sym typeface="Arial"/>
              </a:rPr>
              <a:t>4</a:t>
            </a:r>
            <a:endParaRPr sz="2000" u="none" strike="noStrike" cap="none" dirty="0">
              <a:solidFill>
                <a:srgbClr val="FFFFFF"/>
              </a:solidFill>
              <a:latin typeface="Century Gothic" panose="020B0502020202020204" pitchFamily="34" charset="0"/>
              <a:ea typeface="Arial"/>
              <a:cs typeface="Arial"/>
              <a:sym typeface="Arial"/>
            </a:endParaRPr>
          </a:p>
        </p:txBody>
      </p:sp>
      <p:sp>
        <p:nvSpPr>
          <p:cNvPr id="670" name="Google Shape;670;p16"/>
          <p:cNvSpPr/>
          <p:nvPr/>
        </p:nvSpPr>
        <p:spPr>
          <a:xfrm>
            <a:off x="20220" y="4747000"/>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dirty="0">
                <a:solidFill>
                  <a:srgbClr val="FFFFFF"/>
                </a:solidFill>
                <a:latin typeface="Century Gothic" panose="020B0502020202020204" pitchFamily="34" charset="0"/>
                <a:ea typeface="Arial"/>
                <a:cs typeface="Arial"/>
                <a:sym typeface="Arial"/>
              </a:rPr>
              <a:t>5</a:t>
            </a:r>
            <a:endParaRPr sz="2000" u="none" strike="noStrike" cap="none" dirty="0">
              <a:solidFill>
                <a:srgbClr val="FFFFFF"/>
              </a:solidFill>
              <a:latin typeface="Century Gothic" panose="020B0502020202020204" pitchFamily="34" charset="0"/>
              <a:ea typeface="Arial"/>
              <a:cs typeface="Arial"/>
              <a:sym typeface="Arial"/>
            </a:endParaRPr>
          </a:p>
        </p:txBody>
      </p:sp>
      <p:sp>
        <p:nvSpPr>
          <p:cNvPr id="671" name="Google Shape;671;p16"/>
          <p:cNvSpPr/>
          <p:nvPr/>
        </p:nvSpPr>
        <p:spPr>
          <a:xfrm>
            <a:off x="10529" y="5471944"/>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dirty="0">
                <a:solidFill>
                  <a:srgbClr val="FFFFFF"/>
                </a:solidFill>
                <a:latin typeface="Century Gothic" panose="020B0502020202020204" pitchFamily="34" charset="0"/>
                <a:ea typeface="Arial"/>
                <a:cs typeface="Arial"/>
                <a:sym typeface="Arial"/>
              </a:rPr>
              <a:t>6</a:t>
            </a:r>
            <a:endParaRPr sz="2000" u="none" strike="noStrike" cap="none" dirty="0">
              <a:solidFill>
                <a:srgbClr val="FFFFFF"/>
              </a:solidFill>
              <a:latin typeface="Century Gothic" panose="020B0502020202020204" pitchFamily="34" charset="0"/>
              <a:ea typeface="Arial"/>
              <a:cs typeface="Arial"/>
              <a:sym typeface="Arial"/>
            </a:endParaRPr>
          </a:p>
        </p:txBody>
      </p:sp>
      <p:pic>
        <p:nvPicPr>
          <p:cNvPr id="672" name="Google Shape;672;p16" descr="Map&#10;&#10;Description automatically generated"/>
          <p:cNvPicPr preferRelativeResize="0"/>
          <p:nvPr/>
        </p:nvPicPr>
        <p:blipFill rotWithShape="1">
          <a:blip r:embed="rId3">
            <a:alphaModFix/>
          </a:blip>
          <a:srcRect/>
          <a:stretch/>
        </p:blipFill>
        <p:spPr>
          <a:xfrm>
            <a:off x="7332930" y="876643"/>
            <a:ext cx="4844372" cy="5171639"/>
          </a:xfrm>
          <a:prstGeom prst="rect">
            <a:avLst/>
          </a:prstGeom>
          <a:noFill/>
          <a:ln>
            <a:noFill/>
          </a:ln>
        </p:spPr>
      </p:pic>
      <p:sp>
        <p:nvSpPr>
          <p:cNvPr id="673" name="Google Shape;673;p16" descr="text box hiding answer"/>
          <p:cNvSpPr txBox="1"/>
          <p:nvPr/>
        </p:nvSpPr>
        <p:spPr>
          <a:xfrm>
            <a:off x="555778" y="1659253"/>
            <a:ext cx="5764652" cy="615553"/>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Arial"/>
              <a:buNone/>
            </a:pPr>
            <a:endParaRPr sz="2000" u="none" strike="noStrike" cap="none" dirty="0">
              <a:solidFill>
                <a:srgbClr val="1E4E79"/>
              </a:solidFill>
              <a:latin typeface="Century Gothic" panose="020B0502020202020204" pitchFamily="34" charset="0"/>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endParaRPr sz="2000" u="none" strike="noStrike" cap="none" dirty="0">
              <a:solidFill>
                <a:srgbClr val="1E4E79"/>
              </a:solidFill>
              <a:latin typeface="Century Gothic" panose="020B0502020202020204" pitchFamily="34" charset="0"/>
              <a:ea typeface="Arial"/>
              <a:cs typeface="Arial"/>
              <a:sym typeface="Arial"/>
            </a:endParaRPr>
          </a:p>
        </p:txBody>
      </p:sp>
      <p:pic>
        <p:nvPicPr>
          <p:cNvPr id="674" name="Google Shape;674;p16" descr="background rectangle"/>
          <p:cNvPicPr preferRelativeResize="0"/>
          <p:nvPr/>
        </p:nvPicPr>
        <p:blipFill rotWithShape="1">
          <a:blip r:embed="rId4">
            <a:alphaModFix/>
          </a:blip>
          <a:srcRect/>
          <a:stretch/>
        </p:blipFill>
        <p:spPr>
          <a:xfrm>
            <a:off x="0" y="294041"/>
            <a:ext cx="2920181" cy="869950"/>
          </a:xfrm>
          <a:prstGeom prst="rect">
            <a:avLst/>
          </a:prstGeom>
          <a:noFill/>
          <a:ln>
            <a:noFill/>
          </a:ln>
        </p:spPr>
      </p:pic>
      <p:sp>
        <p:nvSpPr>
          <p:cNvPr id="675" name="Google Shape;675;p16"/>
          <p:cNvSpPr txBox="1">
            <a:spLocks noGrp="1"/>
          </p:cNvSpPr>
          <p:nvPr>
            <p:ph type="title"/>
          </p:nvPr>
        </p:nvSpPr>
        <p:spPr>
          <a:xfrm>
            <a:off x="-32970" y="335286"/>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GB" sz="3600" b="1">
                <a:solidFill>
                  <a:schemeClr val="lt1"/>
                </a:solidFill>
              </a:rPr>
              <a:t>Phonetik</a:t>
            </a:r>
            <a:endParaRPr sz="3600" b="1">
              <a:solidFill>
                <a:schemeClr val="lt1"/>
              </a:solidFill>
            </a:endParaRPr>
          </a:p>
        </p:txBody>
      </p:sp>
      <p:sp>
        <p:nvSpPr>
          <p:cNvPr id="676" name="Google Shape;676;p16"/>
          <p:cNvSpPr/>
          <p:nvPr/>
        </p:nvSpPr>
        <p:spPr>
          <a:xfrm>
            <a:off x="7465809" y="5389000"/>
            <a:ext cx="3013364" cy="1119366"/>
          </a:xfrm>
          <a:prstGeom prst="wedgeRoundRectCallout">
            <a:avLst>
              <a:gd name="adj1" fmla="val -1843"/>
              <a:gd name="adj2" fmla="val -69870"/>
              <a:gd name="adj3" fmla="val 16667"/>
            </a:avLst>
          </a:prstGeom>
          <a:solidFill>
            <a:srgbClr val="115076"/>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2000" dirty="0" err="1">
                <a:solidFill>
                  <a:schemeClr val="lt1"/>
                </a:solidFill>
                <a:latin typeface="Century Gothic" panose="020B0502020202020204" pitchFamily="34" charset="0"/>
                <a:ea typeface="Arial"/>
                <a:cs typeface="Arial"/>
                <a:sym typeface="Arial"/>
              </a:rPr>
              <a:t>Bundesland</a:t>
            </a:r>
            <a:r>
              <a:rPr lang="en-GB" sz="2000" dirty="0">
                <a:solidFill>
                  <a:schemeClr val="lt1"/>
                </a:solidFill>
                <a:latin typeface="Century Gothic" panose="020B0502020202020204" pitchFamily="34" charset="0"/>
                <a:ea typeface="Arial"/>
                <a:cs typeface="Arial"/>
                <a:sym typeface="Arial"/>
              </a:rPr>
              <a:t> (state, province) is similar to the English county.</a:t>
            </a:r>
            <a:endParaRPr sz="2000" u="none" strike="noStrike" cap="none" dirty="0">
              <a:solidFill>
                <a:schemeClr val="lt1"/>
              </a:solidFill>
              <a:latin typeface="Century Gothic" panose="020B0502020202020204" pitchFamily="34" charset="0"/>
              <a:ea typeface="Arial"/>
              <a:cs typeface="Arial"/>
              <a:sym typeface="Arial"/>
            </a:endParaRPr>
          </a:p>
        </p:txBody>
      </p:sp>
      <p:sp>
        <p:nvSpPr>
          <p:cNvPr id="677" name="Google Shape;677;p16"/>
          <p:cNvSpPr/>
          <p:nvPr/>
        </p:nvSpPr>
        <p:spPr>
          <a:xfrm>
            <a:off x="7332930" y="773990"/>
            <a:ext cx="2444767" cy="830997"/>
          </a:xfrm>
          <a:prstGeom prst="wedgeRoundRectCallout">
            <a:avLst>
              <a:gd name="adj1" fmla="val -20544"/>
              <a:gd name="adj2" fmla="val 99306"/>
              <a:gd name="adj3" fmla="val 16667"/>
            </a:avLst>
          </a:prstGeom>
          <a:solidFill>
            <a:srgbClr val="115076"/>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chemeClr val="lt1"/>
                </a:solidFill>
                <a:latin typeface="Century Gothic" panose="020B0502020202020204" pitchFamily="34" charset="0"/>
                <a:ea typeface="Arial"/>
                <a:cs typeface="Arial"/>
                <a:sym typeface="Arial"/>
              </a:rPr>
              <a:t>die </a:t>
            </a:r>
            <a:r>
              <a:rPr lang="en-GB" sz="2000" dirty="0" err="1">
                <a:solidFill>
                  <a:schemeClr val="lt1"/>
                </a:solidFill>
                <a:latin typeface="Century Gothic" panose="020B0502020202020204" pitchFamily="34" charset="0"/>
                <a:ea typeface="Arial"/>
                <a:cs typeface="Arial"/>
                <a:sym typeface="Arial"/>
              </a:rPr>
              <a:t>Niederlande</a:t>
            </a:r>
            <a:r>
              <a:rPr lang="en-GB" sz="2000" dirty="0">
                <a:solidFill>
                  <a:schemeClr val="lt1"/>
                </a:solidFill>
                <a:latin typeface="Century Gothic" panose="020B0502020202020204" pitchFamily="34" charset="0"/>
                <a:ea typeface="Arial"/>
                <a:cs typeface="Arial"/>
                <a:sym typeface="Arial"/>
              </a:rPr>
              <a:t> – Netherlands  </a:t>
            </a:r>
            <a:endParaRPr sz="2000" u="none" strike="noStrike" cap="none" dirty="0">
              <a:solidFill>
                <a:schemeClr val="lt1"/>
              </a:solidFill>
              <a:latin typeface="Century Gothic" panose="020B0502020202020204" pitchFamily="34" charset="0"/>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67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65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65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
                                          </p:stCondLst>
                                        </p:cTn>
                                        <p:tgtEl>
                                          <p:spTgt spid="65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65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1"/>
                                          </p:stCondLst>
                                        </p:cTn>
                                        <p:tgtEl>
                                          <p:spTgt spid="65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66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1"/>
                                          </p:stCondLst>
                                        </p:cTn>
                                        <p:tgtEl>
                                          <p:spTgt spid="66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66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66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1"/>
                                          </p:stCondLst>
                                        </p:cTn>
                                        <p:tgtEl>
                                          <p:spTgt spid="66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1"/>
                                          </p:stCondLst>
                                        </p:cTn>
                                        <p:tgtEl>
                                          <p:spTgt spid="66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T3.1 Week 4 Slides 2-3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
        <p:nvSpPr>
          <p:cNvPr id="2" name="Rectangle 1">
            <a:extLst>
              <a:ext uri="{FF2B5EF4-FFF2-40B4-BE49-F238E27FC236}">
                <a16:creationId xmlns:a16="http://schemas.microsoft.com/office/drawing/2014/main" id="{7068BE42-1CAE-AE45-9C86-368A27A18059}"/>
              </a:ext>
            </a:extLst>
          </p:cNvPr>
          <p:cNvSpPr/>
          <p:nvPr/>
        </p:nvSpPr>
        <p:spPr>
          <a:xfrm>
            <a:off x="5971607" y="3244334"/>
            <a:ext cx="248786" cy="369332"/>
          </a:xfrm>
          <a:prstGeom prst="rect">
            <a:avLst/>
          </a:prstGeom>
        </p:spPr>
        <p:txBody>
          <a:bodyPr wrap="none">
            <a:spAutoFit/>
          </a:bodyPr>
          <a:lstStyle/>
          <a:p>
            <a:r>
              <a:rPr lang="en-GB" dirty="0"/>
              <a:t> </a:t>
            </a:r>
            <a:endParaRPr lang="en-US" dirty="0"/>
          </a:p>
        </p:txBody>
      </p:sp>
    </p:spTree>
    <p:extLst>
      <p:ext uri="{BB962C8B-B14F-4D97-AF65-F5344CB8AC3E}">
        <p14:creationId xmlns:p14="http://schemas.microsoft.com/office/powerpoint/2010/main" val="1658596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56764"/>
            <a:ext cx="11313527" cy="27699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Week 5 Slides 2-8</a:t>
            </a: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graphicFrame>
        <p:nvGraphicFramePr>
          <p:cNvPr id="6" name="Table 5">
            <a:extLst>
              <a:ext uri="{FF2B5EF4-FFF2-40B4-BE49-F238E27FC236}">
                <a16:creationId xmlns:a16="http://schemas.microsoft.com/office/drawing/2014/main" id="{0D1070C9-C976-4C71-84BB-BCD7341CD200}"/>
              </a:ext>
            </a:extLst>
          </p:cNvPr>
          <p:cNvGraphicFramePr>
            <a:graphicFrameLocks noGrp="1"/>
          </p:cNvGraphicFramePr>
          <p:nvPr/>
        </p:nvGraphicFramePr>
        <p:xfrm>
          <a:off x="339143" y="2146418"/>
          <a:ext cx="5756857" cy="3415582"/>
        </p:xfrm>
        <a:graphic>
          <a:graphicData uri="http://schemas.openxmlformats.org/drawingml/2006/table">
            <a:tbl>
              <a:tblPr firstRow="1" bandRow="1">
                <a:tableStyleId>{ED083AE6-46FA-4A59-8FB0-9F97EB10719F}</a:tableStyleId>
              </a:tblPr>
              <a:tblGrid>
                <a:gridCol w="738095">
                  <a:extLst>
                    <a:ext uri="{9D8B030D-6E8A-4147-A177-3AD203B41FA5}">
                      <a16:colId xmlns:a16="http://schemas.microsoft.com/office/drawing/2014/main" val="830909093"/>
                    </a:ext>
                  </a:extLst>
                </a:gridCol>
                <a:gridCol w="3061173">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a:p>
                  </a:txBody>
                  <a:tcPr/>
                </a:tc>
                <a:tc>
                  <a:txBody>
                    <a:bodyPr/>
                    <a:lstStyle/>
                    <a:p>
                      <a:endParaRPr lang="en-GB" dirty="0">
                        <a:solidFill>
                          <a:srgbClr val="115076"/>
                        </a:solidFill>
                      </a:endParaRPr>
                    </a:p>
                  </a:txBody>
                  <a:tcPr/>
                </a:tc>
                <a:tc>
                  <a:txBody>
                    <a:bodyPr/>
                    <a:lstStyle/>
                    <a:p>
                      <a:pPr algn="ctr"/>
                      <a:r>
                        <a:rPr lang="en-GB" sz="3200" dirty="0">
                          <a:solidFill>
                            <a:srgbClr val="115076"/>
                          </a:solidFill>
                        </a:rPr>
                        <a:t>‘b’</a:t>
                      </a:r>
                    </a:p>
                  </a:txBody>
                  <a:tcPr anchor="ctr"/>
                </a:tc>
                <a:tc>
                  <a:txBody>
                    <a:bodyPr/>
                    <a:lstStyle/>
                    <a:p>
                      <a:pPr algn="ctr"/>
                      <a:r>
                        <a:rPr lang="en-GB" sz="3200" dirty="0">
                          <a:solidFill>
                            <a:srgbClr val="115076"/>
                          </a:solidFill>
                        </a:rPr>
                        <a:t>‘p’</a:t>
                      </a:r>
                    </a:p>
                  </a:txBody>
                  <a:tcPr anchor="ct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b="0" dirty="0" err="1">
                          <a:solidFill>
                            <a:srgbClr val="115076"/>
                          </a:solidFill>
                        </a:rPr>
                        <a:t>lie</a:t>
                      </a:r>
                      <a:r>
                        <a:rPr lang="en-GB" sz="2800" b="1" dirty="0" err="1">
                          <a:solidFill>
                            <a:srgbClr val="115076"/>
                          </a:solidFill>
                        </a:rPr>
                        <a:t>b</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rPr>
                        <a:t>hal</a:t>
                      </a:r>
                      <a:r>
                        <a:rPr lang="en-GB" sz="2800" b="1" dirty="0" err="1">
                          <a:solidFill>
                            <a:srgbClr val="115076"/>
                          </a:solidFill>
                        </a:rPr>
                        <a:t>b</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Prinzi</a:t>
                      </a:r>
                      <a:r>
                        <a:rPr lang="en-GB" sz="2800" b="1" dirty="0" err="1">
                          <a:solidFill>
                            <a:srgbClr val="115076"/>
                          </a:solidFill>
                        </a:rPr>
                        <a:t>p</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gel</a:t>
                      </a:r>
                      <a:r>
                        <a:rPr lang="en-GB" sz="2800" b="1" dirty="0" err="1">
                          <a:solidFill>
                            <a:srgbClr val="115076"/>
                          </a:solidFill>
                        </a:rPr>
                        <a:t>b</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sp>
        <p:nvSpPr>
          <p:cNvPr id="7" name="Action Button: Custom 16">
            <a:hlinkClick r:id="" action="ppaction://noaction" highlightClick="1">
              <a:snd r:embed="rId4" name="9.3.1.4 slide 2 1.wav"/>
            </a:hlinkClick>
            <a:extLst>
              <a:ext uri="{FF2B5EF4-FFF2-40B4-BE49-F238E27FC236}">
                <a16:creationId xmlns:a16="http://schemas.microsoft.com/office/drawing/2014/main" id="{B3EB06B9-61E1-41FA-9846-F8C46EFD17AC}"/>
              </a:ext>
            </a:extLst>
          </p:cNvPr>
          <p:cNvSpPr/>
          <p:nvPr/>
        </p:nvSpPr>
        <p:spPr>
          <a:xfrm>
            <a:off x="470182" y="29142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5" name="9.3.1.4 slide 2 2.wav"/>
            </a:hlinkClick>
            <a:extLst>
              <a:ext uri="{FF2B5EF4-FFF2-40B4-BE49-F238E27FC236}">
                <a16:creationId xmlns:a16="http://schemas.microsoft.com/office/drawing/2014/main" id="{1F8B9A05-8B01-449A-968A-6634EDC604C7}"/>
              </a:ext>
            </a:extLst>
          </p:cNvPr>
          <p:cNvSpPr/>
          <p:nvPr/>
        </p:nvSpPr>
        <p:spPr>
          <a:xfrm>
            <a:off x="468104" y="35907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9.3.1.4 slide 2 3.wav"/>
            </a:hlinkClick>
            <a:extLst>
              <a:ext uri="{FF2B5EF4-FFF2-40B4-BE49-F238E27FC236}">
                <a16:creationId xmlns:a16="http://schemas.microsoft.com/office/drawing/2014/main" id="{9D74947B-789C-48EC-9B49-5966D932327B}"/>
              </a:ext>
            </a:extLst>
          </p:cNvPr>
          <p:cNvSpPr/>
          <p:nvPr/>
        </p:nvSpPr>
        <p:spPr>
          <a:xfrm>
            <a:off x="468104" y="43053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7" name="9.3.1.4 slide 2 4.wav"/>
            </a:hlinkClick>
            <a:extLst>
              <a:ext uri="{FF2B5EF4-FFF2-40B4-BE49-F238E27FC236}">
                <a16:creationId xmlns:a16="http://schemas.microsoft.com/office/drawing/2014/main" id="{47790842-9410-4265-B5D8-53593FA4F62B}"/>
              </a:ext>
            </a:extLst>
          </p:cNvPr>
          <p:cNvSpPr/>
          <p:nvPr/>
        </p:nvSpPr>
        <p:spPr>
          <a:xfrm>
            <a:off x="468104" y="50385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graphicFrame>
        <p:nvGraphicFramePr>
          <p:cNvPr id="11" name="Table 10">
            <a:extLst>
              <a:ext uri="{FF2B5EF4-FFF2-40B4-BE49-F238E27FC236}">
                <a16:creationId xmlns:a16="http://schemas.microsoft.com/office/drawing/2014/main" id="{4BDB1DC0-1D93-4476-9017-4CD03D301FA1}"/>
              </a:ext>
            </a:extLst>
          </p:cNvPr>
          <p:cNvGraphicFramePr>
            <a:graphicFrameLocks noGrp="1"/>
          </p:cNvGraphicFramePr>
          <p:nvPr/>
        </p:nvGraphicFramePr>
        <p:xfrm>
          <a:off x="6200469" y="2146418"/>
          <a:ext cx="5756857" cy="3415582"/>
        </p:xfrm>
        <a:graphic>
          <a:graphicData uri="http://schemas.openxmlformats.org/drawingml/2006/table">
            <a:tbl>
              <a:tblPr firstRow="1" bandRow="1">
                <a:tableStyleId>{ED083AE6-46FA-4A59-8FB0-9F97EB10719F}</a:tableStyleId>
              </a:tblPr>
              <a:tblGrid>
                <a:gridCol w="738950">
                  <a:extLst>
                    <a:ext uri="{9D8B030D-6E8A-4147-A177-3AD203B41FA5}">
                      <a16:colId xmlns:a16="http://schemas.microsoft.com/office/drawing/2014/main" val="830909093"/>
                    </a:ext>
                  </a:extLst>
                </a:gridCol>
                <a:gridCol w="3060318">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a:p>
                  </a:txBody>
                  <a:tcPr/>
                </a:tc>
                <a:tc>
                  <a:txBody>
                    <a:bodyPr/>
                    <a:lstStyle/>
                    <a:p>
                      <a:endParaRPr lang="en-GB" dirty="0">
                        <a:solidFill>
                          <a:srgbClr val="115076"/>
                        </a:solidFill>
                      </a:endParaRPr>
                    </a:p>
                  </a:txBody>
                  <a:tcPr/>
                </a:tc>
                <a:tc>
                  <a:txBody>
                    <a:bodyPr/>
                    <a:lstStyle/>
                    <a:p>
                      <a:pPr algn="ctr"/>
                      <a:r>
                        <a:rPr lang="en-GB" sz="3200" dirty="0">
                          <a:solidFill>
                            <a:srgbClr val="115076"/>
                          </a:solidFill>
                        </a:rPr>
                        <a:t>‘b’</a:t>
                      </a:r>
                    </a:p>
                  </a:txBody>
                  <a:tcPr anchor="ctr"/>
                </a:tc>
                <a:tc>
                  <a:txBody>
                    <a:bodyPr/>
                    <a:lstStyle/>
                    <a:p>
                      <a:pPr algn="ctr"/>
                      <a:r>
                        <a:rPr lang="en-GB" sz="3200" dirty="0">
                          <a:solidFill>
                            <a:srgbClr val="115076"/>
                          </a:solidFill>
                        </a:rPr>
                        <a:t>‘p’</a:t>
                      </a:r>
                    </a:p>
                  </a:txBody>
                  <a:tcPr anchor="ct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b="0" dirty="0">
                          <a:solidFill>
                            <a:srgbClr val="115076"/>
                          </a:solidFill>
                        </a:rPr>
                        <a:t>Lam</a:t>
                      </a:r>
                      <a:r>
                        <a:rPr lang="en-GB" sz="2800" b="1" dirty="0">
                          <a:solidFill>
                            <a:srgbClr val="115076"/>
                          </a:solidFill>
                        </a:rPr>
                        <a:t>pe</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rPr>
                        <a:t>Isoto</a:t>
                      </a:r>
                      <a:r>
                        <a:rPr lang="en-GB" sz="2800" b="1" dirty="0" err="1">
                          <a:solidFill>
                            <a:srgbClr val="115076"/>
                          </a:solidFill>
                        </a:rPr>
                        <a:t>p</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Maßsta</a:t>
                      </a:r>
                      <a:r>
                        <a:rPr lang="en-GB" sz="2800" b="1" dirty="0" err="1">
                          <a:solidFill>
                            <a:srgbClr val="115076"/>
                          </a:solidFill>
                        </a:rPr>
                        <a:t>b</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0" dirty="0" err="1">
                          <a:solidFill>
                            <a:srgbClr val="115076"/>
                          </a:solidFill>
                        </a:rPr>
                        <a:t>kna</a:t>
                      </a:r>
                      <a:r>
                        <a:rPr lang="en-GB" sz="2800" b="1" dirty="0" err="1">
                          <a:solidFill>
                            <a:srgbClr val="115076"/>
                          </a:solidFill>
                        </a:rPr>
                        <a:t>pp</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sp>
        <p:nvSpPr>
          <p:cNvPr id="12" name="Action Button: Custom 16">
            <a:hlinkClick r:id="" action="ppaction://noaction" highlightClick="1">
              <a:snd r:embed="rId8" name="9.3.1.4 slide 2 5.wav"/>
            </a:hlinkClick>
            <a:extLst>
              <a:ext uri="{FF2B5EF4-FFF2-40B4-BE49-F238E27FC236}">
                <a16:creationId xmlns:a16="http://schemas.microsoft.com/office/drawing/2014/main" id="{27357CF5-0B0E-4F44-A514-214967F32BAE}"/>
              </a:ext>
            </a:extLst>
          </p:cNvPr>
          <p:cNvSpPr/>
          <p:nvPr/>
        </p:nvSpPr>
        <p:spPr>
          <a:xfrm>
            <a:off x="6394138" y="29142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9.3.1.4 slide 2 6.wav"/>
            </a:hlinkClick>
            <a:extLst>
              <a:ext uri="{FF2B5EF4-FFF2-40B4-BE49-F238E27FC236}">
                <a16:creationId xmlns:a16="http://schemas.microsoft.com/office/drawing/2014/main" id="{7DF10F34-4BD6-4D9D-8B07-AB7B394EEFC3}"/>
              </a:ext>
            </a:extLst>
          </p:cNvPr>
          <p:cNvSpPr/>
          <p:nvPr/>
        </p:nvSpPr>
        <p:spPr>
          <a:xfrm>
            <a:off x="6392060" y="35907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9.3.1.4 slide 2 7.wav"/>
            </a:hlinkClick>
            <a:extLst>
              <a:ext uri="{FF2B5EF4-FFF2-40B4-BE49-F238E27FC236}">
                <a16:creationId xmlns:a16="http://schemas.microsoft.com/office/drawing/2014/main" id="{B22BA99B-ABFE-4687-92F6-985A1CE96741}"/>
              </a:ext>
            </a:extLst>
          </p:cNvPr>
          <p:cNvSpPr/>
          <p:nvPr/>
        </p:nvSpPr>
        <p:spPr>
          <a:xfrm>
            <a:off x="6392060" y="43053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11" name="9.3.1.4 slide 2 8.wav"/>
            </a:hlinkClick>
            <a:extLst>
              <a:ext uri="{FF2B5EF4-FFF2-40B4-BE49-F238E27FC236}">
                <a16:creationId xmlns:a16="http://schemas.microsoft.com/office/drawing/2014/main" id="{10710C80-DBDC-48A3-90B9-43B015BB522D}"/>
              </a:ext>
            </a:extLst>
          </p:cNvPr>
          <p:cNvSpPr/>
          <p:nvPr/>
        </p:nvSpPr>
        <p:spPr>
          <a:xfrm>
            <a:off x="6392060" y="50385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365437DE-BC96-44AD-A2E5-9D65541602C3}"/>
              </a:ext>
            </a:extLst>
          </p:cNvPr>
          <p:cNvSpPr txBox="1"/>
          <p:nvPr/>
        </p:nvSpPr>
        <p:spPr>
          <a:xfrm>
            <a:off x="104995" y="1282414"/>
            <a:ext cx="11965085" cy="461665"/>
          </a:xfrm>
          <a:prstGeom prst="rect">
            <a:avLst/>
          </a:prstGeom>
          <a:noFill/>
        </p:spPr>
        <p:txBody>
          <a:bodyPr wrap="square" rtlCol="0">
            <a:spAutoFit/>
          </a:bodyPr>
          <a:lstStyle/>
          <a:p>
            <a:r>
              <a:rPr lang="en-US" sz="2400" dirty="0">
                <a:solidFill>
                  <a:schemeClr val="accent5">
                    <a:lumMod val="50000"/>
                  </a:schemeClr>
                </a:solidFill>
              </a:rPr>
              <a:t>Mia und Katja </a:t>
            </a:r>
            <a:r>
              <a:rPr lang="en-US" sz="2400" dirty="0" err="1">
                <a:solidFill>
                  <a:schemeClr val="accent5">
                    <a:lumMod val="50000"/>
                  </a:schemeClr>
                </a:solidFill>
              </a:rPr>
              <a:t>lernen</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a:t>
            </a:r>
            <a:r>
              <a:rPr lang="en-US" sz="2400" dirty="0" err="1">
                <a:solidFill>
                  <a:schemeClr val="accent5">
                    <a:lumMod val="50000"/>
                  </a:schemeClr>
                </a:solidFill>
              </a:rPr>
              <a:t>eine</a:t>
            </a:r>
            <a:r>
              <a:rPr lang="en-US" sz="2400" dirty="0">
                <a:solidFill>
                  <a:schemeClr val="accent5">
                    <a:lumMod val="50000"/>
                  </a:schemeClr>
                </a:solidFill>
              </a:rPr>
              <a:t> </a:t>
            </a:r>
            <a:r>
              <a:rPr lang="en-US" sz="2400" dirty="0" err="1">
                <a:solidFill>
                  <a:schemeClr val="accent5">
                    <a:lumMod val="50000"/>
                  </a:schemeClr>
                </a:solidFill>
              </a:rPr>
              <a:t>Chemieprüfung</a:t>
            </a:r>
            <a:r>
              <a:rPr lang="en-US" sz="2400" dirty="0">
                <a:solidFill>
                  <a:schemeClr val="accent5">
                    <a:lumMod val="50000"/>
                  </a:schemeClr>
                </a:solidFill>
              </a:rPr>
              <a:t>. </a:t>
            </a:r>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das </a:t>
            </a:r>
            <a:r>
              <a:rPr lang="en-US" sz="2400" dirty="0" err="1">
                <a:solidFill>
                  <a:schemeClr val="accent5">
                    <a:lumMod val="50000"/>
                  </a:schemeClr>
                </a:solidFill>
              </a:rPr>
              <a:t>mit</a:t>
            </a:r>
            <a:r>
              <a:rPr lang="en-US" sz="2400" dirty="0">
                <a:solidFill>
                  <a:schemeClr val="accent5">
                    <a:lumMod val="50000"/>
                  </a:schemeClr>
                </a:solidFill>
              </a:rPr>
              <a:t> ‘b’ </a:t>
            </a:r>
            <a:r>
              <a:rPr lang="en-US" sz="2400" dirty="0" err="1">
                <a:solidFill>
                  <a:schemeClr val="accent5">
                    <a:lumMod val="50000"/>
                  </a:schemeClr>
                </a:solidFill>
              </a:rPr>
              <a:t>oder</a:t>
            </a:r>
            <a:r>
              <a:rPr lang="en-US" sz="2400" dirty="0">
                <a:solidFill>
                  <a:schemeClr val="accent5">
                    <a:lumMod val="50000"/>
                  </a:schemeClr>
                </a:solidFill>
              </a:rPr>
              <a:t> ‘p’?</a:t>
            </a:r>
          </a:p>
        </p:txBody>
      </p:sp>
      <p:sp>
        <p:nvSpPr>
          <p:cNvPr id="17" name="Rectangle 16">
            <a:extLst>
              <a:ext uri="{FF2B5EF4-FFF2-40B4-BE49-F238E27FC236}">
                <a16:creationId xmlns:a16="http://schemas.microsoft.com/office/drawing/2014/main" id="{5E49CEC8-85F6-4E3B-B884-8DD1BFC6A5F6}"/>
              </a:ext>
            </a:extLst>
          </p:cNvPr>
          <p:cNvSpPr/>
          <p:nvPr/>
        </p:nvSpPr>
        <p:spPr>
          <a:xfrm>
            <a:off x="1528526" y="2981424"/>
            <a:ext cx="488585" cy="3926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18" name="Rectangle 17">
            <a:extLst>
              <a:ext uri="{FF2B5EF4-FFF2-40B4-BE49-F238E27FC236}">
                <a16:creationId xmlns:a16="http://schemas.microsoft.com/office/drawing/2014/main" id="{1EF12A04-5E24-41EF-97A3-0EC66BCD0B90}"/>
              </a:ext>
            </a:extLst>
          </p:cNvPr>
          <p:cNvSpPr/>
          <p:nvPr/>
        </p:nvSpPr>
        <p:spPr>
          <a:xfrm>
            <a:off x="1703553" y="3675062"/>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19" name="Rectangle 18">
            <a:extLst>
              <a:ext uri="{FF2B5EF4-FFF2-40B4-BE49-F238E27FC236}">
                <a16:creationId xmlns:a16="http://schemas.microsoft.com/office/drawing/2014/main" id="{B470A892-80BD-4FF8-8E16-A1D57A57F272}"/>
              </a:ext>
            </a:extLst>
          </p:cNvPr>
          <p:cNvSpPr/>
          <p:nvPr/>
        </p:nvSpPr>
        <p:spPr>
          <a:xfrm>
            <a:off x="2017111" y="4422221"/>
            <a:ext cx="488585" cy="3926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0" name="Rectangle 19">
            <a:extLst>
              <a:ext uri="{FF2B5EF4-FFF2-40B4-BE49-F238E27FC236}">
                <a16:creationId xmlns:a16="http://schemas.microsoft.com/office/drawing/2014/main" id="{072387AA-E842-410C-9A78-F5C347CE30F3}"/>
              </a:ext>
            </a:extLst>
          </p:cNvPr>
          <p:cNvSpPr/>
          <p:nvPr/>
        </p:nvSpPr>
        <p:spPr>
          <a:xfrm>
            <a:off x="1715552" y="5067244"/>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1" name="Rectangle 20">
            <a:extLst>
              <a:ext uri="{FF2B5EF4-FFF2-40B4-BE49-F238E27FC236}">
                <a16:creationId xmlns:a16="http://schemas.microsoft.com/office/drawing/2014/main" id="{60FF5E2A-EF77-47B8-9712-FA78EE7B4832}"/>
              </a:ext>
            </a:extLst>
          </p:cNvPr>
          <p:cNvSpPr/>
          <p:nvPr/>
        </p:nvSpPr>
        <p:spPr>
          <a:xfrm>
            <a:off x="7785464" y="3038656"/>
            <a:ext cx="594274" cy="3903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2" name="Rectangle 21">
            <a:extLst>
              <a:ext uri="{FF2B5EF4-FFF2-40B4-BE49-F238E27FC236}">
                <a16:creationId xmlns:a16="http://schemas.microsoft.com/office/drawing/2014/main" id="{8B2B0246-690D-40E5-9343-539E545BDF4F}"/>
              </a:ext>
            </a:extLst>
          </p:cNvPr>
          <p:cNvSpPr/>
          <p:nvPr/>
        </p:nvSpPr>
        <p:spPr>
          <a:xfrm>
            <a:off x="7812960" y="3699724"/>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3" name="Rectangle 22">
            <a:extLst>
              <a:ext uri="{FF2B5EF4-FFF2-40B4-BE49-F238E27FC236}">
                <a16:creationId xmlns:a16="http://schemas.microsoft.com/office/drawing/2014/main" id="{0B9B8ABB-1354-4299-B551-9C11FD0AE41D}"/>
              </a:ext>
            </a:extLst>
          </p:cNvPr>
          <p:cNvSpPr/>
          <p:nvPr/>
        </p:nvSpPr>
        <p:spPr>
          <a:xfrm>
            <a:off x="8288482" y="4390108"/>
            <a:ext cx="594274" cy="3903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4" name="Rectangle 23">
            <a:extLst>
              <a:ext uri="{FF2B5EF4-FFF2-40B4-BE49-F238E27FC236}">
                <a16:creationId xmlns:a16="http://schemas.microsoft.com/office/drawing/2014/main" id="{CA0A3D86-F8D0-4B6B-9160-C89C0994F4B6}"/>
              </a:ext>
            </a:extLst>
          </p:cNvPr>
          <p:cNvSpPr/>
          <p:nvPr/>
        </p:nvSpPr>
        <p:spPr>
          <a:xfrm>
            <a:off x="7691040" y="5067244"/>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pic>
        <p:nvPicPr>
          <p:cNvPr id="25" name="Picture 24" descr="green checkmark">
            <a:extLst>
              <a:ext uri="{FF2B5EF4-FFF2-40B4-BE49-F238E27FC236}">
                <a16:creationId xmlns:a16="http://schemas.microsoft.com/office/drawing/2014/main" id="{880B27C3-71DF-44CB-876B-9106535A85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04467" y="2858748"/>
            <a:ext cx="422131" cy="439720"/>
          </a:xfrm>
          <a:prstGeom prst="rect">
            <a:avLst/>
          </a:prstGeom>
        </p:spPr>
      </p:pic>
      <p:pic>
        <p:nvPicPr>
          <p:cNvPr id="26" name="Picture 25" descr="green checkmark">
            <a:extLst>
              <a:ext uri="{FF2B5EF4-FFF2-40B4-BE49-F238E27FC236}">
                <a16:creationId xmlns:a16="http://schemas.microsoft.com/office/drawing/2014/main" id="{8478E90F-3D0B-4479-BA8D-8ACECD8590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81021" y="3604772"/>
            <a:ext cx="422131" cy="439720"/>
          </a:xfrm>
          <a:prstGeom prst="rect">
            <a:avLst/>
          </a:prstGeom>
        </p:spPr>
      </p:pic>
      <p:pic>
        <p:nvPicPr>
          <p:cNvPr id="27" name="Picture 26" descr="green checkmark">
            <a:extLst>
              <a:ext uri="{FF2B5EF4-FFF2-40B4-BE49-F238E27FC236}">
                <a16:creationId xmlns:a16="http://schemas.microsoft.com/office/drawing/2014/main" id="{5491AA99-7205-48F5-9669-B626B5EE87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30784" y="4350022"/>
            <a:ext cx="422131" cy="439720"/>
          </a:xfrm>
          <a:prstGeom prst="rect">
            <a:avLst/>
          </a:prstGeom>
        </p:spPr>
      </p:pic>
      <p:pic>
        <p:nvPicPr>
          <p:cNvPr id="28" name="Picture 27" descr="green checkmark">
            <a:extLst>
              <a:ext uri="{FF2B5EF4-FFF2-40B4-BE49-F238E27FC236}">
                <a16:creationId xmlns:a16="http://schemas.microsoft.com/office/drawing/2014/main" id="{491507D4-07EF-426A-97E7-1DBD90E6972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04467" y="4847384"/>
            <a:ext cx="422131" cy="439720"/>
          </a:xfrm>
          <a:prstGeom prst="rect">
            <a:avLst/>
          </a:prstGeom>
        </p:spPr>
      </p:pic>
      <p:pic>
        <p:nvPicPr>
          <p:cNvPr id="29" name="Picture 28" descr="green checkmark">
            <a:extLst>
              <a:ext uri="{FF2B5EF4-FFF2-40B4-BE49-F238E27FC236}">
                <a16:creationId xmlns:a16="http://schemas.microsoft.com/office/drawing/2014/main" id="{12A43C4F-FD88-49E2-9650-86042951BC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9687" y="2914224"/>
            <a:ext cx="422131" cy="439720"/>
          </a:xfrm>
          <a:prstGeom prst="rect">
            <a:avLst/>
          </a:prstGeom>
        </p:spPr>
      </p:pic>
      <p:pic>
        <p:nvPicPr>
          <p:cNvPr id="30" name="Picture 29" descr="green checkmark">
            <a:extLst>
              <a:ext uri="{FF2B5EF4-FFF2-40B4-BE49-F238E27FC236}">
                <a16:creationId xmlns:a16="http://schemas.microsoft.com/office/drawing/2014/main" id="{9B3C1376-6BA6-426F-BB24-EBF1DCE053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9687" y="3590738"/>
            <a:ext cx="422131" cy="439720"/>
          </a:xfrm>
          <a:prstGeom prst="rect">
            <a:avLst/>
          </a:prstGeom>
        </p:spPr>
      </p:pic>
      <p:pic>
        <p:nvPicPr>
          <p:cNvPr id="31" name="Picture 30" descr="green checkmark">
            <a:extLst>
              <a:ext uri="{FF2B5EF4-FFF2-40B4-BE49-F238E27FC236}">
                <a16:creationId xmlns:a16="http://schemas.microsoft.com/office/drawing/2014/main" id="{E0F0D2AE-6C92-45B4-B58B-B7DA30C567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47280" y="4261593"/>
            <a:ext cx="422131" cy="439720"/>
          </a:xfrm>
          <a:prstGeom prst="rect">
            <a:avLst/>
          </a:prstGeom>
        </p:spPr>
      </p:pic>
      <p:pic>
        <p:nvPicPr>
          <p:cNvPr id="32" name="Picture 31" descr="green checkmark">
            <a:extLst>
              <a:ext uri="{FF2B5EF4-FFF2-40B4-BE49-F238E27FC236}">
                <a16:creationId xmlns:a16="http://schemas.microsoft.com/office/drawing/2014/main" id="{E912A296-3433-408A-B4D4-0FBAC9FA39B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55495" y="4885257"/>
            <a:ext cx="422131" cy="439720"/>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B19C1814-A432-47DE-BFFF-7074FFE76ED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46995" y="221455"/>
            <a:ext cx="1032135" cy="1053432"/>
          </a:xfrm>
          <a:prstGeom prst="rect">
            <a:avLst/>
          </a:prstGeom>
        </p:spPr>
      </p:pic>
      <p:pic>
        <p:nvPicPr>
          <p:cNvPr id="36" name="Picture 35" descr="A cartoon of a person&#10;&#10;Description automatically generated with low confidence">
            <a:extLst>
              <a:ext uri="{FF2B5EF4-FFF2-40B4-BE49-F238E27FC236}">
                <a16:creationId xmlns:a16="http://schemas.microsoft.com/office/drawing/2014/main" id="{33D4044C-CDAD-4AD7-A91C-E267685ECF4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83937" y="247046"/>
            <a:ext cx="695688" cy="1094026"/>
          </a:xfrm>
          <a:prstGeom prst="rect">
            <a:avLst/>
          </a:prstGeom>
        </p:spPr>
      </p:pic>
    </p:spTree>
    <p:extLst>
      <p:ext uri="{BB962C8B-B14F-4D97-AF65-F5344CB8AC3E}">
        <p14:creationId xmlns:p14="http://schemas.microsoft.com/office/powerpoint/2010/main" val="173034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graphicFrame>
        <p:nvGraphicFramePr>
          <p:cNvPr id="6" name="Table 5">
            <a:extLst>
              <a:ext uri="{FF2B5EF4-FFF2-40B4-BE49-F238E27FC236}">
                <a16:creationId xmlns:a16="http://schemas.microsoft.com/office/drawing/2014/main" id="{0D1070C9-C976-4C71-84BB-BCD7341CD200}"/>
              </a:ext>
            </a:extLst>
          </p:cNvPr>
          <p:cNvGraphicFramePr>
            <a:graphicFrameLocks noGrp="1"/>
          </p:cNvGraphicFramePr>
          <p:nvPr/>
        </p:nvGraphicFramePr>
        <p:xfrm>
          <a:off x="339143" y="2146418"/>
          <a:ext cx="5756857" cy="3415582"/>
        </p:xfrm>
        <a:graphic>
          <a:graphicData uri="http://schemas.openxmlformats.org/drawingml/2006/table">
            <a:tbl>
              <a:tblPr firstRow="1" bandRow="1">
                <a:tableStyleId>{ED083AE6-46FA-4A59-8FB0-9F97EB10719F}</a:tableStyleId>
              </a:tblPr>
              <a:tblGrid>
                <a:gridCol w="738095">
                  <a:extLst>
                    <a:ext uri="{9D8B030D-6E8A-4147-A177-3AD203B41FA5}">
                      <a16:colId xmlns:a16="http://schemas.microsoft.com/office/drawing/2014/main" val="830909093"/>
                    </a:ext>
                  </a:extLst>
                </a:gridCol>
                <a:gridCol w="3061173">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a:p>
                  </a:txBody>
                  <a:tcPr/>
                </a:tc>
                <a:tc>
                  <a:txBody>
                    <a:bodyPr/>
                    <a:lstStyle/>
                    <a:p>
                      <a:endParaRPr lang="en-GB" dirty="0">
                        <a:solidFill>
                          <a:srgbClr val="115076"/>
                        </a:solidFill>
                      </a:endParaRPr>
                    </a:p>
                  </a:txBody>
                  <a:tcPr/>
                </a:tc>
                <a:tc>
                  <a:txBody>
                    <a:bodyPr/>
                    <a:lstStyle/>
                    <a:p>
                      <a:pPr algn="ctr"/>
                      <a:r>
                        <a:rPr lang="en-GB" sz="3200" dirty="0">
                          <a:solidFill>
                            <a:srgbClr val="115076"/>
                          </a:solidFill>
                        </a:rPr>
                        <a:t>‘d’</a:t>
                      </a:r>
                    </a:p>
                  </a:txBody>
                  <a:tcPr anchor="ctr"/>
                </a:tc>
                <a:tc>
                  <a:txBody>
                    <a:bodyPr/>
                    <a:lstStyle/>
                    <a:p>
                      <a:pPr algn="ctr"/>
                      <a:r>
                        <a:rPr lang="en-GB" sz="3200" dirty="0">
                          <a:solidFill>
                            <a:srgbClr val="115076"/>
                          </a:solidFill>
                        </a:rPr>
                        <a:t>‘t’</a:t>
                      </a:r>
                    </a:p>
                  </a:txBody>
                  <a:tcPr anchor="ct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b="0" dirty="0" err="1">
                          <a:solidFill>
                            <a:srgbClr val="115076"/>
                          </a:solidFill>
                        </a:rPr>
                        <a:t>Urwal</a:t>
                      </a:r>
                      <a:r>
                        <a:rPr lang="en-GB" sz="2800" b="1" dirty="0" err="1">
                          <a:solidFill>
                            <a:srgbClr val="115076"/>
                          </a:solidFill>
                        </a:rPr>
                        <a:t>d</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rPr>
                        <a:t>Mitgliedsstaa</a:t>
                      </a:r>
                      <a:r>
                        <a:rPr lang="en-GB" sz="2800" b="1" dirty="0" err="1">
                          <a:solidFill>
                            <a:srgbClr val="115076"/>
                          </a:solidFill>
                        </a:rPr>
                        <a:t>t</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a:solidFill>
                            <a:srgbClr val="115076"/>
                          </a:solidFill>
                        </a:rPr>
                        <a:t>Stran</a:t>
                      </a:r>
                      <a:r>
                        <a:rPr lang="en-GB" sz="2800" b="1" dirty="0">
                          <a:solidFill>
                            <a:srgbClr val="115076"/>
                          </a:solidFill>
                        </a:rPr>
                        <a:t>d</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Tierar</a:t>
                      </a:r>
                      <a:r>
                        <a:rPr lang="en-GB" sz="2800" b="1" dirty="0" err="1">
                          <a:solidFill>
                            <a:srgbClr val="115076"/>
                          </a:solidFill>
                        </a:rPr>
                        <a:t>t</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sp>
        <p:nvSpPr>
          <p:cNvPr id="7" name="Action Button: Custom 16">
            <a:hlinkClick r:id="" action="ppaction://noaction" highlightClick="1">
              <a:snd r:embed="rId4" name="9.3.1.4 slide 3 1.wav"/>
            </a:hlinkClick>
            <a:extLst>
              <a:ext uri="{FF2B5EF4-FFF2-40B4-BE49-F238E27FC236}">
                <a16:creationId xmlns:a16="http://schemas.microsoft.com/office/drawing/2014/main" id="{B3EB06B9-61E1-41FA-9846-F8C46EFD17AC}"/>
              </a:ext>
            </a:extLst>
          </p:cNvPr>
          <p:cNvSpPr/>
          <p:nvPr/>
        </p:nvSpPr>
        <p:spPr>
          <a:xfrm>
            <a:off x="470182" y="29142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5" name="9.3.1.4 slide 3 2 .wav"/>
            </a:hlinkClick>
            <a:extLst>
              <a:ext uri="{FF2B5EF4-FFF2-40B4-BE49-F238E27FC236}">
                <a16:creationId xmlns:a16="http://schemas.microsoft.com/office/drawing/2014/main" id="{1F8B9A05-8B01-449A-968A-6634EDC604C7}"/>
              </a:ext>
            </a:extLst>
          </p:cNvPr>
          <p:cNvSpPr/>
          <p:nvPr/>
        </p:nvSpPr>
        <p:spPr>
          <a:xfrm>
            <a:off x="468104" y="35907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9.3.1.4 slide 3 3.wav"/>
            </a:hlinkClick>
            <a:extLst>
              <a:ext uri="{FF2B5EF4-FFF2-40B4-BE49-F238E27FC236}">
                <a16:creationId xmlns:a16="http://schemas.microsoft.com/office/drawing/2014/main" id="{9D74947B-789C-48EC-9B49-5966D932327B}"/>
              </a:ext>
            </a:extLst>
          </p:cNvPr>
          <p:cNvSpPr/>
          <p:nvPr/>
        </p:nvSpPr>
        <p:spPr>
          <a:xfrm>
            <a:off x="468104" y="43053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7" name="9.3.1.4 slide 3 4.wav"/>
            </a:hlinkClick>
            <a:extLst>
              <a:ext uri="{FF2B5EF4-FFF2-40B4-BE49-F238E27FC236}">
                <a16:creationId xmlns:a16="http://schemas.microsoft.com/office/drawing/2014/main" id="{47790842-9410-4265-B5D8-53593FA4F62B}"/>
              </a:ext>
            </a:extLst>
          </p:cNvPr>
          <p:cNvSpPr/>
          <p:nvPr/>
        </p:nvSpPr>
        <p:spPr>
          <a:xfrm>
            <a:off x="468104" y="50385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graphicFrame>
        <p:nvGraphicFramePr>
          <p:cNvPr id="11" name="Table 10">
            <a:extLst>
              <a:ext uri="{FF2B5EF4-FFF2-40B4-BE49-F238E27FC236}">
                <a16:creationId xmlns:a16="http://schemas.microsoft.com/office/drawing/2014/main" id="{4BDB1DC0-1D93-4476-9017-4CD03D301FA1}"/>
              </a:ext>
            </a:extLst>
          </p:cNvPr>
          <p:cNvGraphicFramePr>
            <a:graphicFrameLocks noGrp="1"/>
          </p:cNvGraphicFramePr>
          <p:nvPr/>
        </p:nvGraphicFramePr>
        <p:xfrm>
          <a:off x="6200469" y="2146418"/>
          <a:ext cx="5756857" cy="3415582"/>
        </p:xfrm>
        <a:graphic>
          <a:graphicData uri="http://schemas.openxmlformats.org/drawingml/2006/table">
            <a:tbl>
              <a:tblPr firstRow="1" bandRow="1">
                <a:tableStyleId>{ED083AE6-46FA-4A59-8FB0-9F97EB10719F}</a:tableStyleId>
              </a:tblPr>
              <a:tblGrid>
                <a:gridCol w="738950">
                  <a:extLst>
                    <a:ext uri="{9D8B030D-6E8A-4147-A177-3AD203B41FA5}">
                      <a16:colId xmlns:a16="http://schemas.microsoft.com/office/drawing/2014/main" val="830909093"/>
                    </a:ext>
                  </a:extLst>
                </a:gridCol>
                <a:gridCol w="3060318">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a:p>
                  </a:txBody>
                  <a:tcPr/>
                </a:tc>
                <a:tc>
                  <a:txBody>
                    <a:bodyPr/>
                    <a:lstStyle/>
                    <a:p>
                      <a:endParaRPr lang="en-GB" dirty="0">
                        <a:solidFill>
                          <a:srgbClr val="115076"/>
                        </a:solidFill>
                      </a:endParaRPr>
                    </a:p>
                  </a:txBody>
                  <a:tcPr/>
                </a:tc>
                <a:tc>
                  <a:txBody>
                    <a:bodyPr/>
                    <a:lstStyle/>
                    <a:p>
                      <a:pPr algn="ctr"/>
                      <a:r>
                        <a:rPr lang="en-GB" sz="3200" dirty="0">
                          <a:solidFill>
                            <a:srgbClr val="115076"/>
                          </a:solidFill>
                        </a:rPr>
                        <a:t>‘d’</a:t>
                      </a:r>
                    </a:p>
                  </a:txBody>
                  <a:tcPr anchor="ctr"/>
                </a:tc>
                <a:tc>
                  <a:txBody>
                    <a:bodyPr/>
                    <a:lstStyle/>
                    <a:p>
                      <a:pPr algn="ctr"/>
                      <a:r>
                        <a:rPr lang="en-GB" sz="3200" dirty="0">
                          <a:solidFill>
                            <a:srgbClr val="115076"/>
                          </a:solidFill>
                        </a:rPr>
                        <a:t>‘t’</a:t>
                      </a:r>
                    </a:p>
                  </a:txBody>
                  <a:tcPr anchor="ct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b="0" dirty="0">
                          <a:solidFill>
                            <a:srgbClr val="115076"/>
                          </a:solidFill>
                        </a:rPr>
                        <a:t>Bran</a:t>
                      </a:r>
                      <a:r>
                        <a:rPr lang="en-GB" sz="2800" b="1" dirty="0">
                          <a:solidFill>
                            <a:srgbClr val="115076"/>
                          </a:solidFill>
                        </a:rPr>
                        <a:t>d</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rPr>
                        <a:t>Gebie</a:t>
                      </a:r>
                      <a:r>
                        <a:rPr lang="en-GB" sz="2800" b="1" dirty="0" err="1">
                          <a:solidFill>
                            <a:srgbClr val="115076"/>
                          </a:solidFill>
                        </a:rPr>
                        <a:t>t</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Solda</a:t>
                      </a:r>
                      <a:r>
                        <a:rPr lang="en-GB" sz="2800" b="1" dirty="0" err="1">
                          <a:solidFill>
                            <a:srgbClr val="115076"/>
                          </a:solidFill>
                        </a:rPr>
                        <a:t>t</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0" dirty="0" err="1">
                          <a:solidFill>
                            <a:srgbClr val="115076"/>
                          </a:solidFill>
                        </a:rPr>
                        <a:t>dutzen</a:t>
                      </a:r>
                      <a:r>
                        <a:rPr lang="en-GB" sz="2800" b="1" dirty="0" err="1">
                          <a:solidFill>
                            <a:srgbClr val="115076"/>
                          </a:solidFill>
                        </a:rPr>
                        <a:t>d</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sp>
        <p:nvSpPr>
          <p:cNvPr id="12" name="Action Button: Custom 16">
            <a:hlinkClick r:id="" action="ppaction://noaction" highlightClick="1">
              <a:snd r:embed="rId8" name="9.3.1.4 slide 3 5.wav"/>
            </a:hlinkClick>
            <a:extLst>
              <a:ext uri="{FF2B5EF4-FFF2-40B4-BE49-F238E27FC236}">
                <a16:creationId xmlns:a16="http://schemas.microsoft.com/office/drawing/2014/main" id="{27357CF5-0B0E-4F44-A514-214967F32BAE}"/>
              </a:ext>
            </a:extLst>
          </p:cNvPr>
          <p:cNvSpPr/>
          <p:nvPr/>
        </p:nvSpPr>
        <p:spPr>
          <a:xfrm>
            <a:off x="6394138" y="29142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9.3.1.4 slide 3 6.wav"/>
            </a:hlinkClick>
            <a:extLst>
              <a:ext uri="{FF2B5EF4-FFF2-40B4-BE49-F238E27FC236}">
                <a16:creationId xmlns:a16="http://schemas.microsoft.com/office/drawing/2014/main" id="{7DF10F34-4BD6-4D9D-8B07-AB7B394EEFC3}"/>
              </a:ext>
            </a:extLst>
          </p:cNvPr>
          <p:cNvSpPr/>
          <p:nvPr/>
        </p:nvSpPr>
        <p:spPr>
          <a:xfrm>
            <a:off x="6392060" y="35907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9.3.1.4 slide 3 7.wav"/>
            </a:hlinkClick>
            <a:extLst>
              <a:ext uri="{FF2B5EF4-FFF2-40B4-BE49-F238E27FC236}">
                <a16:creationId xmlns:a16="http://schemas.microsoft.com/office/drawing/2014/main" id="{B22BA99B-ABFE-4687-92F6-985A1CE96741}"/>
              </a:ext>
            </a:extLst>
          </p:cNvPr>
          <p:cNvSpPr/>
          <p:nvPr/>
        </p:nvSpPr>
        <p:spPr>
          <a:xfrm>
            <a:off x="6392060" y="43053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11" name="9.3.1.4 slide 3 8.wav"/>
            </a:hlinkClick>
            <a:extLst>
              <a:ext uri="{FF2B5EF4-FFF2-40B4-BE49-F238E27FC236}">
                <a16:creationId xmlns:a16="http://schemas.microsoft.com/office/drawing/2014/main" id="{10710C80-DBDC-48A3-90B9-43B015BB522D}"/>
              </a:ext>
            </a:extLst>
          </p:cNvPr>
          <p:cNvSpPr/>
          <p:nvPr/>
        </p:nvSpPr>
        <p:spPr>
          <a:xfrm>
            <a:off x="6392060" y="50385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365437DE-BC96-44AD-A2E5-9D65541602C3}"/>
              </a:ext>
            </a:extLst>
          </p:cNvPr>
          <p:cNvSpPr txBox="1"/>
          <p:nvPr/>
        </p:nvSpPr>
        <p:spPr>
          <a:xfrm>
            <a:off x="104995" y="1282414"/>
            <a:ext cx="11965085" cy="830997"/>
          </a:xfrm>
          <a:prstGeom prst="rect">
            <a:avLst/>
          </a:prstGeom>
          <a:noFill/>
        </p:spPr>
        <p:txBody>
          <a:bodyPr wrap="square" rtlCol="0">
            <a:spAutoFit/>
          </a:bodyPr>
          <a:lstStyle/>
          <a:p>
            <a:r>
              <a:rPr lang="en-US" sz="2400" dirty="0">
                <a:solidFill>
                  <a:schemeClr val="accent5">
                    <a:lumMod val="50000"/>
                  </a:schemeClr>
                </a:solidFill>
              </a:rPr>
              <a:t>Wolfgang und Mehmet </a:t>
            </a:r>
            <a:r>
              <a:rPr lang="en-US" sz="2400" dirty="0" err="1">
                <a:solidFill>
                  <a:schemeClr val="accent5">
                    <a:lumMod val="50000"/>
                  </a:schemeClr>
                </a:solidFill>
              </a:rPr>
              <a:t>lernen</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a:t>
            </a:r>
            <a:r>
              <a:rPr lang="en-US" sz="2400" dirty="0" err="1">
                <a:solidFill>
                  <a:schemeClr val="accent5">
                    <a:lumMod val="50000"/>
                  </a:schemeClr>
                </a:solidFill>
              </a:rPr>
              <a:t>eine</a:t>
            </a:r>
            <a:r>
              <a:rPr lang="en-US" sz="2400" dirty="0">
                <a:solidFill>
                  <a:schemeClr val="accent5">
                    <a:lumMod val="50000"/>
                  </a:schemeClr>
                </a:solidFill>
              </a:rPr>
              <a:t> </a:t>
            </a:r>
            <a:r>
              <a:rPr lang="en-US" sz="2400" dirty="0" err="1">
                <a:solidFill>
                  <a:schemeClr val="accent5">
                    <a:lumMod val="50000"/>
                  </a:schemeClr>
                </a:solidFill>
              </a:rPr>
              <a:t>Erdkundeprüfung</a:t>
            </a:r>
            <a:r>
              <a:rPr lang="en-US" sz="2400" dirty="0">
                <a:solidFill>
                  <a:schemeClr val="accent5">
                    <a:lumMod val="50000"/>
                  </a:schemeClr>
                </a:solidFill>
              </a:rPr>
              <a:t>. </a:t>
            </a:r>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das </a:t>
            </a:r>
            <a:r>
              <a:rPr lang="en-US" sz="2400" dirty="0" err="1">
                <a:solidFill>
                  <a:schemeClr val="accent5">
                    <a:lumMod val="50000"/>
                  </a:schemeClr>
                </a:solidFill>
              </a:rPr>
              <a:t>mit</a:t>
            </a:r>
            <a:r>
              <a:rPr lang="en-US" sz="2400" dirty="0">
                <a:solidFill>
                  <a:schemeClr val="accent5">
                    <a:lumMod val="50000"/>
                  </a:schemeClr>
                </a:solidFill>
              </a:rPr>
              <a:t> ‘d’ </a:t>
            </a:r>
            <a:r>
              <a:rPr lang="en-US" sz="2400" dirty="0" err="1">
                <a:solidFill>
                  <a:schemeClr val="accent5">
                    <a:lumMod val="50000"/>
                  </a:schemeClr>
                </a:solidFill>
              </a:rPr>
              <a:t>oder</a:t>
            </a:r>
            <a:r>
              <a:rPr lang="en-US" sz="2400" dirty="0">
                <a:solidFill>
                  <a:schemeClr val="accent5">
                    <a:lumMod val="50000"/>
                  </a:schemeClr>
                </a:solidFill>
              </a:rPr>
              <a:t> ‘t’?</a:t>
            </a:r>
          </a:p>
        </p:txBody>
      </p:sp>
      <p:sp>
        <p:nvSpPr>
          <p:cNvPr id="17" name="Rectangle 16">
            <a:extLst>
              <a:ext uri="{FF2B5EF4-FFF2-40B4-BE49-F238E27FC236}">
                <a16:creationId xmlns:a16="http://schemas.microsoft.com/office/drawing/2014/main" id="{5E49CEC8-85F6-4E3B-B884-8DD1BFC6A5F6}"/>
              </a:ext>
            </a:extLst>
          </p:cNvPr>
          <p:cNvSpPr/>
          <p:nvPr/>
        </p:nvSpPr>
        <p:spPr>
          <a:xfrm>
            <a:off x="2127513" y="2968278"/>
            <a:ext cx="488585" cy="3926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18" name="Rectangle 17">
            <a:extLst>
              <a:ext uri="{FF2B5EF4-FFF2-40B4-BE49-F238E27FC236}">
                <a16:creationId xmlns:a16="http://schemas.microsoft.com/office/drawing/2014/main" id="{1EF12A04-5E24-41EF-97A3-0EC66BCD0B90}"/>
              </a:ext>
            </a:extLst>
          </p:cNvPr>
          <p:cNvSpPr/>
          <p:nvPr/>
        </p:nvSpPr>
        <p:spPr>
          <a:xfrm>
            <a:off x="3403600" y="3637838"/>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19" name="Rectangle 18">
            <a:extLst>
              <a:ext uri="{FF2B5EF4-FFF2-40B4-BE49-F238E27FC236}">
                <a16:creationId xmlns:a16="http://schemas.microsoft.com/office/drawing/2014/main" id="{B470A892-80BD-4FF8-8E16-A1D57A57F272}"/>
              </a:ext>
            </a:extLst>
          </p:cNvPr>
          <p:cNvSpPr/>
          <p:nvPr/>
        </p:nvSpPr>
        <p:spPr>
          <a:xfrm>
            <a:off x="2049965" y="4352413"/>
            <a:ext cx="488585" cy="3926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0" name="Rectangle 19">
            <a:extLst>
              <a:ext uri="{FF2B5EF4-FFF2-40B4-BE49-F238E27FC236}">
                <a16:creationId xmlns:a16="http://schemas.microsoft.com/office/drawing/2014/main" id="{072387AA-E842-410C-9A78-F5C347CE30F3}"/>
              </a:ext>
            </a:extLst>
          </p:cNvPr>
          <p:cNvSpPr/>
          <p:nvPr/>
        </p:nvSpPr>
        <p:spPr>
          <a:xfrm>
            <a:off x="2076667" y="5038552"/>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1" name="Rectangle 20">
            <a:extLst>
              <a:ext uri="{FF2B5EF4-FFF2-40B4-BE49-F238E27FC236}">
                <a16:creationId xmlns:a16="http://schemas.microsoft.com/office/drawing/2014/main" id="{60FF5E2A-EF77-47B8-9712-FA78EE7B4832}"/>
              </a:ext>
            </a:extLst>
          </p:cNvPr>
          <p:cNvSpPr/>
          <p:nvPr/>
        </p:nvSpPr>
        <p:spPr>
          <a:xfrm>
            <a:off x="7803209" y="3017654"/>
            <a:ext cx="594274" cy="3903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2" name="Rectangle 21">
            <a:extLst>
              <a:ext uri="{FF2B5EF4-FFF2-40B4-BE49-F238E27FC236}">
                <a16:creationId xmlns:a16="http://schemas.microsoft.com/office/drawing/2014/main" id="{8B2B0246-690D-40E5-9343-539E545BDF4F}"/>
              </a:ext>
            </a:extLst>
          </p:cNvPr>
          <p:cNvSpPr/>
          <p:nvPr/>
        </p:nvSpPr>
        <p:spPr>
          <a:xfrm>
            <a:off x="8100346" y="3699724"/>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3" name="Rectangle 22">
            <a:extLst>
              <a:ext uri="{FF2B5EF4-FFF2-40B4-BE49-F238E27FC236}">
                <a16:creationId xmlns:a16="http://schemas.microsoft.com/office/drawing/2014/main" id="{0B9B8ABB-1354-4299-B551-9C11FD0AE41D}"/>
              </a:ext>
            </a:extLst>
          </p:cNvPr>
          <p:cNvSpPr/>
          <p:nvPr/>
        </p:nvSpPr>
        <p:spPr>
          <a:xfrm>
            <a:off x="7994649" y="4396095"/>
            <a:ext cx="613783" cy="3903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4" name="Rectangle 23">
            <a:extLst>
              <a:ext uri="{FF2B5EF4-FFF2-40B4-BE49-F238E27FC236}">
                <a16:creationId xmlns:a16="http://schemas.microsoft.com/office/drawing/2014/main" id="{CA0A3D86-F8D0-4B6B-9160-C89C0994F4B6}"/>
              </a:ext>
            </a:extLst>
          </p:cNvPr>
          <p:cNvSpPr/>
          <p:nvPr/>
        </p:nvSpPr>
        <p:spPr>
          <a:xfrm>
            <a:off x="8187430" y="5067244"/>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pic>
        <p:nvPicPr>
          <p:cNvPr id="25" name="Picture 24" descr="green checkmark">
            <a:extLst>
              <a:ext uri="{FF2B5EF4-FFF2-40B4-BE49-F238E27FC236}">
                <a16:creationId xmlns:a16="http://schemas.microsoft.com/office/drawing/2014/main" id="{880B27C3-71DF-44CB-876B-9106535A85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04467" y="2858748"/>
            <a:ext cx="422131" cy="439720"/>
          </a:xfrm>
          <a:prstGeom prst="rect">
            <a:avLst/>
          </a:prstGeom>
        </p:spPr>
      </p:pic>
      <p:pic>
        <p:nvPicPr>
          <p:cNvPr id="26" name="Picture 25" descr="green checkmark">
            <a:extLst>
              <a:ext uri="{FF2B5EF4-FFF2-40B4-BE49-F238E27FC236}">
                <a16:creationId xmlns:a16="http://schemas.microsoft.com/office/drawing/2014/main" id="{8478E90F-3D0B-4479-BA8D-8ACECD8590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43198" y="3547018"/>
            <a:ext cx="422131" cy="439720"/>
          </a:xfrm>
          <a:prstGeom prst="rect">
            <a:avLst/>
          </a:prstGeom>
        </p:spPr>
      </p:pic>
      <p:pic>
        <p:nvPicPr>
          <p:cNvPr id="27" name="Picture 26" descr="green checkmark">
            <a:extLst>
              <a:ext uri="{FF2B5EF4-FFF2-40B4-BE49-F238E27FC236}">
                <a16:creationId xmlns:a16="http://schemas.microsoft.com/office/drawing/2014/main" id="{5491AA99-7205-48F5-9669-B626B5EE87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04467" y="4203621"/>
            <a:ext cx="422131" cy="439720"/>
          </a:xfrm>
          <a:prstGeom prst="rect">
            <a:avLst/>
          </a:prstGeom>
        </p:spPr>
      </p:pic>
      <p:pic>
        <p:nvPicPr>
          <p:cNvPr id="28" name="Picture 27" descr="green checkmark">
            <a:extLst>
              <a:ext uri="{FF2B5EF4-FFF2-40B4-BE49-F238E27FC236}">
                <a16:creationId xmlns:a16="http://schemas.microsoft.com/office/drawing/2014/main" id="{491507D4-07EF-426A-97E7-1DBD90E6972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31581" y="4994832"/>
            <a:ext cx="422131" cy="439720"/>
          </a:xfrm>
          <a:prstGeom prst="rect">
            <a:avLst/>
          </a:prstGeom>
        </p:spPr>
      </p:pic>
      <p:pic>
        <p:nvPicPr>
          <p:cNvPr id="29" name="Picture 28" descr="green checkmark">
            <a:extLst>
              <a:ext uri="{FF2B5EF4-FFF2-40B4-BE49-F238E27FC236}">
                <a16:creationId xmlns:a16="http://schemas.microsoft.com/office/drawing/2014/main" id="{12A43C4F-FD88-49E2-9650-86042951BC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24010" y="2968278"/>
            <a:ext cx="422131" cy="439720"/>
          </a:xfrm>
          <a:prstGeom prst="rect">
            <a:avLst/>
          </a:prstGeom>
        </p:spPr>
      </p:pic>
      <p:pic>
        <p:nvPicPr>
          <p:cNvPr id="30" name="Picture 29" descr="green checkmark">
            <a:extLst>
              <a:ext uri="{FF2B5EF4-FFF2-40B4-BE49-F238E27FC236}">
                <a16:creationId xmlns:a16="http://schemas.microsoft.com/office/drawing/2014/main" id="{9B3C1376-6BA6-426F-BB24-EBF1DCE053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9687" y="3590738"/>
            <a:ext cx="422131" cy="439720"/>
          </a:xfrm>
          <a:prstGeom prst="rect">
            <a:avLst/>
          </a:prstGeom>
        </p:spPr>
      </p:pic>
      <p:pic>
        <p:nvPicPr>
          <p:cNvPr id="31" name="Picture 30" descr="green checkmark">
            <a:extLst>
              <a:ext uri="{FF2B5EF4-FFF2-40B4-BE49-F238E27FC236}">
                <a16:creationId xmlns:a16="http://schemas.microsoft.com/office/drawing/2014/main" id="{E0F0D2AE-6C92-45B4-B58B-B7DA30C567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25244" y="4305313"/>
            <a:ext cx="422131" cy="439720"/>
          </a:xfrm>
          <a:prstGeom prst="rect">
            <a:avLst/>
          </a:prstGeom>
        </p:spPr>
      </p:pic>
      <p:pic>
        <p:nvPicPr>
          <p:cNvPr id="32" name="Picture 31" descr="green checkmark">
            <a:extLst>
              <a:ext uri="{FF2B5EF4-FFF2-40B4-BE49-F238E27FC236}">
                <a16:creationId xmlns:a16="http://schemas.microsoft.com/office/drawing/2014/main" id="{E912A296-3433-408A-B4D4-0FBAC9FA39B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42974" y="4994832"/>
            <a:ext cx="422131" cy="439720"/>
          </a:xfrm>
          <a:prstGeom prst="rect">
            <a:avLst/>
          </a:prstGeom>
        </p:spPr>
      </p:pic>
      <p:pic>
        <p:nvPicPr>
          <p:cNvPr id="35" name="Picture 34" descr="A cartoon of a child&#10;&#10;Description automatically generated with low confidence">
            <a:extLst>
              <a:ext uri="{FF2B5EF4-FFF2-40B4-BE49-F238E27FC236}">
                <a16:creationId xmlns:a16="http://schemas.microsoft.com/office/drawing/2014/main" id="{3A153B75-4DB7-46F9-A152-9229BAE98CC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45172" y="181731"/>
            <a:ext cx="1148317" cy="1104985"/>
          </a:xfrm>
          <a:prstGeom prst="rect">
            <a:avLst/>
          </a:prstGeom>
        </p:spPr>
      </p:pic>
      <p:pic>
        <p:nvPicPr>
          <p:cNvPr id="38" name="Picture 37" descr="A picture containing clipart&#10;&#10;Description automatically generated">
            <a:extLst>
              <a:ext uri="{FF2B5EF4-FFF2-40B4-BE49-F238E27FC236}">
                <a16:creationId xmlns:a16="http://schemas.microsoft.com/office/drawing/2014/main" id="{2B359BF4-F614-4530-85F4-23F0709CFEB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28643" y="230968"/>
            <a:ext cx="868006" cy="1074574"/>
          </a:xfrm>
          <a:prstGeom prst="rect">
            <a:avLst/>
          </a:prstGeom>
        </p:spPr>
      </p:pic>
    </p:spTree>
    <p:extLst>
      <p:ext uri="{BB962C8B-B14F-4D97-AF65-F5344CB8AC3E}">
        <p14:creationId xmlns:p14="http://schemas.microsoft.com/office/powerpoint/2010/main" val="408425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604" y="608173"/>
            <a:ext cx="10515600" cy="1325563"/>
          </a:xfrm>
        </p:spPr>
        <p:txBody>
          <a:bodyPr>
            <a:noAutofit/>
          </a:bodyPr>
          <a:lstStyle/>
          <a:p>
            <a:r>
              <a:rPr lang="en-GB" sz="20000" b="1" dirty="0">
                <a:solidFill>
                  <a:srgbClr val="FFCC00"/>
                </a:solidFill>
              </a:rPr>
              <a:t>-d</a:t>
            </a:r>
            <a:endParaRPr lang="en-GB" sz="20000" b="1" dirty="0"/>
          </a:p>
        </p:txBody>
      </p:sp>
      <p:pic>
        <p:nvPicPr>
          <p:cNvPr id="4" name="Picture 3" descr="blue plus sign"/>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914700" y="727562"/>
            <a:ext cx="4362599" cy="4362599"/>
          </a:xfrm>
          <a:prstGeom prst="rect">
            <a:avLst/>
          </a:prstGeom>
        </p:spPr>
      </p:pic>
      <p:sp>
        <p:nvSpPr>
          <p:cNvPr id="2" name="Rectangle 1"/>
          <p:cNvSpPr/>
          <p:nvPr/>
        </p:nvSpPr>
        <p:spPr>
          <a:xfrm>
            <a:off x="4539323" y="4222371"/>
            <a:ext cx="31133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d</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8268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d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und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und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604" y="608173"/>
            <a:ext cx="10515600" cy="1325563"/>
          </a:xfrm>
        </p:spPr>
        <p:txBody>
          <a:bodyPr>
            <a:noAutofit/>
          </a:bodyPr>
          <a:lstStyle/>
          <a:p>
            <a:r>
              <a:rPr lang="en-GB" sz="20000" b="1" dirty="0">
                <a:solidFill>
                  <a:srgbClr val="FFCC00"/>
                </a:solidFill>
              </a:rPr>
              <a:t>-d</a:t>
            </a:r>
            <a:endParaRPr lang="en-GB" sz="20000" b="1" dirty="0"/>
          </a:p>
        </p:txBody>
      </p:sp>
      <p:sp>
        <p:nvSpPr>
          <p:cNvPr id="2" name="Rectangle 1"/>
          <p:cNvSpPr/>
          <p:nvPr/>
        </p:nvSpPr>
        <p:spPr>
          <a:xfrm>
            <a:off x="4539323" y="4222371"/>
            <a:ext cx="31133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d</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2161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d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und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604" y="608173"/>
            <a:ext cx="10515600" cy="1325563"/>
          </a:xfrm>
        </p:spPr>
        <p:txBody>
          <a:bodyPr>
            <a:noAutofit/>
          </a:bodyPr>
          <a:lstStyle/>
          <a:p>
            <a:r>
              <a:rPr lang="en-GB" sz="20000" b="1" dirty="0">
                <a:solidFill>
                  <a:srgbClr val="FFCC00"/>
                </a:solidFill>
              </a:rPr>
              <a:t>-d</a:t>
            </a:r>
            <a:endParaRPr lang="en-GB" sz="20000" b="1" dirty="0"/>
          </a:p>
        </p:txBody>
      </p:sp>
      <p:pic>
        <p:nvPicPr>
          <p:cNvPr id="4" name="Picture 3" descr="blue plus sign"/>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914700" y="727562"/>
            <a:ext cx="4362599" cy="4362599"/>
          </a:xfrm>
          <a:prstGeom prst="rect">
            <a:avLst/>
          </a:prstGeom>
        </p:spPr>
      </p:pic>
      <p:sp>
        <p:nvSpPr>
          <p:cNvPr id="2" name="Rectangle 1"/>
          <p:cNvSpPr/>
          <p:nvPr/>
        </p:nvSpPr>
        <p:spPr>
          <a:xfrm>
            <a:off x="4539323" y="4222371"/>
            <a:ext cx="31133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d</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8790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C9369DE-E9D7-E94A-B515-AE9D4334A0FC}"/>
              </a:ext>
            </a:extLst>
          </p:cNvPr>
          <p:cNvSpPr>
            <a:spLocks noGrp="1"/>
          </p:cNvSpPr>
          <p:nvPr>
            <p:ph type="title"/>
          </p:nvPr>
        </p:nvSpPr>
        <p:spPr>
          <a:xfrm>
            <a:off x="4799674" y="215479"/>
            <a:ext cx="2290011" cy="1498723"/>
          </a:xfrm>
        </p:spPr>
        <p:txBody>
          <a:bodyPr>
            <a:noAutofit/>
          </a:bodyPr>
          <a:lstStyle/>
          <a:p>
            <a:pPr algn="ctr"/>
            <a:r>
              <a:rPr lang="en-GB" sz="12000" dirty="0">
                <a:solidFill>
                  <a:srgbClr val="002060"/>
                </a:solidFill>
                <a:cs typeface="Calibri" panose="020F0502020204030204" pitchFamily="34" charset="0"/>
              </a:rPr>
              <a:t>-d</a:t>
            </a:r>
            <a:endParaRPr lang="en-US" sz="12000" dirty="0"/>
          </a:p>
        </p:txBody>
      </p:sp>
      <p:sp>
        <p:nvSpPr>
          <p:cNvPr id="4" name="Rounded Rectangle 3"/>
          <p:cNvSpPr/>
          <p:nvPr/>
        </p:nvSpPr>
        <p:spPr>
          <a:xfrm>
            <a:off x="4271110" y="212790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a:solidFill>
                  <a:srgbClr val="002060"/>
                </a:solidFill>
                <a:latin typeface="Century Gothic" panose="020B0502020202020204" pitchFamily="34" charset="0"/>
              </a:rPr>
              <a:t>un</a:t>
            </a:r>
            <a:r>
              <a:rPr lang="en-GB" sz="6000" dirty="0">
                <a:solidFill>
                  <a:srgbClr val="FFCC00"/>
                </a:solidFill>
                <a:latin typeface="Century Gothic" panose="020B0502020202020204" pitchFamily="34" charset="0"/>
              </a:rPr>
              <a:t>d</a:t>
            </a:r>
          </a:p>
        </p:txBody>
      </p:sp>
      <p:sp>
        <p:nvSpPr>
          <p:cNvPr id="5" name="Rectangle 4"/>
          <p:cNvSpPr/>
          <p:nvPr/>
        </p:nvSpPr>
        <p:spPr>
          <a:xfrm>
            <a:off x="4925676" y="4891696"/>
            <a:ext cx="231505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Grun</a:t>
            </a:r>
            <a:r>
              <a:rPr lang="en-GB" sz="5400" dirty="0" err="1">
                <a:solidFill>
                  <a:srgbClr val="FFCC00"/>
                </a:solidFill>
                <a:latin typeface="Century Gothic" panose="020B0502020202020204" pitchFamily="34" charset="0"/>
              </a:rPr>
              <a:t>d</a:t>
            </a:r>
            <a:endParaRPr lang="en-GB" sz="5400" dirty="0">
              <a:solidFill>
                <a:srgbClr val="FFCC00"/>
              </a:solidFill>
              <a:latin typeface="Century Gothic" panose="020B0502020202020204" pitchFamily="34" charset="0"/>
            </a:endParaRPr>
          </a:p>
        </p:txBody>
      </p:sp>
      <p:sp>
        <p:nvSpPr>
          <p:cNvPr id="6" name="Rectangle 5"/>
          <p:cNvSpPr/>
          <p:nvPr/>
        </p:nvSpPr>
        <p:spPr>
          <a:xfrm>
            <a:off x="497308" y="3350947"/>
            <a:ext cx="334556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Han</a:t>
            </a:r>
            <a:r>
              <a:rPr lang="en-GB" sz="5400" dirty="0">
                <a:solidFill>
                  <a:srgbClr val="FFCC00"/>
                </a:solidFill>
                <a:latin typeface="Century Gothic" panose="020B0502020202020204" pitchFamily="34" charset="0"/>
              </a:rPr>
              <a:t>d</a:t>
            </a:r>
          </a:p>
        </p:txBody>
      </p:sp>
      <p:sp>
        <p:nvSpPr>
          <p:cNvPr id="7" name="Rectangle 6"/>
          <p:cNvSpPr/>
          <p:nvPr/>
        </p:nvSpPr>
        <p:spPr>
          <a:xfrm>
            <a:off x="8947444" y="3350947"/>
            <a:ext cx="2392307"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Kin</a:t>
            </a:r>
            <a:r>
              <a:rPr lang="en-GB" sz="5400" dirty="0">
                <a:solidFill>
                  <a:srgbClr val="FFCC00"/>
                </a:solidFill>
                <a:latin typeface="Century Gothic" panose="020B0502020202020204" pitchFamily="34" charset="0"/>
              </a:rPr>
              <a:t>d</a:t>
            </a:r>
          </a:p>
        </p:txBody>
      </p:sp>
      <p:sp>
        <p:nvSpPr>
          <p:cNvPr id="8" name="Rectangle 7"/>
          <p:cNvSpPr/>
          <p:nvPr/>
        </p:nvSpPr>
        <p:spPr>
          <a:xfrm>
            <a:off x="361431" y="519826"/>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run</a:t>
            </a:r>
            <a:r>
              <a:rPr lang="en-GB" sz="5400" dirty="0" err="1">
                <a:solidFill>
                  <a:srgbClr val="FFCC00"/>
                </a:solidFill>
                <a:latin typeface="Century Gothic" panose="020B0502020202020204" pitchFamily="34" charset="0"/>
              </a:rPr>
              <a:t>d</a:t>
            </a:r>
            <a:endParaRPr lang="en-GB" sz="5400" dirty="0">
              <a:solidFill>
                <a:srgbClr val="FFCC00"/>
              </a:solidFill>
              <a:latin typeface="Century Gothic" panose="020B0502020202020204" pitchFamily="34" charset="0"/>
            </a:endParaRPr>
          </a:p>
        </p:txBody>
      </p:sp>
      <p:sp>
        <p:nvSpPr>
          <p:cNvPr id="9" name="Rectangle 8"/>
          <p:cNvSpPr/>
          <p:nvPr/>
        </p:nvSpPr>
        <p:spPr>
          <a:xfrm>
            <a:off x="9206481" y="519826"/>
            <a:ext cx="1874231"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Lan</a:t>
            </a:r>
            <a:r>
              <a:rPr lang="en-GB" sz="5400" dirty="0">
                <a:solidFill>
                  <a:srgbClr val="FFCC00"/>
                </a:solidFill>
                <a:latin typeface="Century Gothic" panose="020B0502020202020204" pitchFamily="34" charset="0"/>
              </a:rPr>
              <a:t>d</a:t>
            </a:r>
          </a:p>
        </p:txBody>
      </p:sp>
      <p:pic>
        <p:nvPicPr>
          <p:cNvPr id="10" name="Picture 9" descr="blue plus sign"/>
          <p:cNvPicPr>
            <a:picLocks noChangeAspect="1"/>
          </p:cNvPicPr>
          <p:nvPr/>
        </p:nvPicPr>
        <p:blipFill>
          <a:blip r:embed="rId10">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20124" y="2220322"/>
            <a:ext cx="1704846" cy="1704846"/>
          </a:xfrm>
          <a:prstGeom prst="rect">
            <a:avLst/>
          </a:prstGeom>
        </p:spPr>
      </p:pic>
      <p:sp>
        <p:nvSpPr>
          <p:cNvPr id="2" name="Oval 1" descr="blue dot"/>
          <p:cNvSpPr/>
          <p:nvPr/>
        </p:nvSpPr>
        <p:spPr>
          <a:xfrm>
            <a:off x="1488610" y="1495481"/>
            <a:ext cx="1362957" cy="1352391"/>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11" name="Picture 4" descr="countrysid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40942" y="1941798"/>
            <a:ext cx="1173019" cy="87976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Germany"/>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31071" y="1529536"/>
            <a:ext cx="1562569" cy="1562569"/>
          </a:xfrm>
          <a:prstGeom prst="rect">
            <a:avLst/>
          </a:prstGeom>
        </p:spPr>
      </p:pic>
      <p:pic>
        <p:nvPicPr>
          <p:cNvPr id="3" name="Picture 2" descr="han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89341" y="4326602"/>
            <a:ext cx="1309188" cy="1524818"/>
          </a:xfrm>
          <a:prstGeom prst="rect">
            <a:avLst/>
          </a:prstGeom>
        </p:spPr>
      </p:pic>
      <p:pic>
        <p:nvPicPr>
          <p:cNvPr id="13" name="Picture 12" descr="kind fac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13575" y="4360712"/>
            <a:ext cx="1560131" cy="1586663"/>
          </a:xfrm>
          <a:prstGeom prst="rect">
            <a:avLst/>
          </a:prstGeom>
        </p:spPr>
      </p:pic>
      <p:sp>
        <p:nvSpPr>
          <p:cNvPr id="14" name="TextBox 13"/>
          <p:cNvSpPr txBox="1"/>
          <p:nvPr/>
        </p:nvSpPr>
        <p:spPr>
          <a:xfrm>
            <a:off x="4914158" y="5630360"/>
            <a:ext cx="2516777"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[reason]</a:t>
            </a:r>
          </a:p>
        </p:txBody>
      </p:sp>
    </p:spTree>
    <p:extLst>
      <p:ext uri="{BB962C8B-B14F-4D97-AF65-F5344CB8AC3E}">
        <p14:creationId xmlns:p14="http://schemas.microsoft.com/office/powerpoint/2010/main" val="110446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d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und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rund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rund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Land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6" name="Land new.wav"/>
                                        </p:tgtEl>
                                      </p:cMediaNode>
                                    </p:audio>
                                  </p:sub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Hand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subTnLst>
                                    <p:audio>
                                      <p:cMediaNode>
                                        <p:cTn display="0" masterRel="sameClick">
                                          <p:stCondLst>
                                            <p:cond evt="begin" delay="0">
                                              <p:tn val="46"/>
                                            </p:cond>
                                          </p:stCondLst>
                                          <p:endCondLst>
                                            <p:cond evt="onStopAudio" delay="0">
                                              <p:tgtEl>
                                                <p:sldTgt/>
                                              </p:tgtEl>
                                            </p:cond>
                                          </p:endCondLst>
                                        </p:cTn>
                                        <p:tgtEl>
                                          <p:sndTgt r:embed="rId7" name="Hand new.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subTnLst>
                                    <p:audio>
                                      <p:cMediaNode>
                                        <p:cTn display="0" masterRel="sameClick">
                                          <p:stCondLst>
                                            <p:cond evt="begin" delay="0">
                                              <p:tn val="51"/>
                                            </p:cond>
                                          </p:stCondLst>
                                          <p:endCondLst>
                                            <p:cond evt="onStopAudio" delay="0">
                                              <p:tgtEl>
                                                <p:sldTgt/>
                                              </p:tgtEl>
                                            </p:cond>
                                          </p:endCondLst>
                                        </p:cTn>
                                        <p:tgtEl>
                                          <p:sndTgt r:embed="rId8" name="Grund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8" name="Grund new.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Kind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9" name="Kind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p:bldP spid="5" grpId="0"/>
      <p:bldP spid="6" grpId="0"/>
      <p:bldP spid="7" grpId="0"/>
      <p:bldP spid="8" grpId="0"/>
      <p:bldP spid="9" grpId="0"/>
      <p:bldP spid="2"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4013F-3095-134A-A93C-6F2FD3A37CC6}"/>
              </a:ext>
            </a:extLst>
          </p:cNvPr>
          <p:cNvSpPr>
            <a:spLocks noGrp="1"/>
          </p:cNvSpPr>
          <p:nvPr>
            <p:ph type="title"/>
          </p:nvPr>
        </p:nvSpPr>
        <p:spPr>
          <a:xfrm>
            <a:off x="4442345" y="73743"/>
            <a:ext cx="3004670" cy="1777247"/>
          </a:xfrm>
        </p:spPr>
        <p:txBody>
          <a:bodyPr>
            <a:noAutofit/>
          </a:bodyPr>
          <a:lstStyle/>
          <a:p>
            <a:pPr algn="ctr"/>
            <a:r>
              <a:rPr lang="en-GB" sz="12000" dirty="0">
                <a:solidFill>
                  <a:srgbClr val="002060"/>
                </a:solidFill>
                <a:cs typeface="Calibri" panose="020F0502020204030204" pitchFamily="34" charset="0"/>
              </a:rPr>
              <a:t>-d</a:t>
            </a:r>
            <a:endParaRPr lang="en-US" sz="12000" dirty="0"/>
          </a:p>
        </p:txBody>
      </p:sp>
      <p:sp>
        <p:nvSpPr>
          <p:cNvPr id="4" name="Rounded Rectangle 3"/>
          <p:cNvSpPr/>
          <p:nvPr/>
        </p:nvSpPr>
        <p:spPr>
          <a:xfrm>
            <a:off x="4271110" y="212790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a:solidFill>
                  <a:srgbClr val="002060"/>
                </a:solidFill>
                <a:latin typeface="Century Gothic" panose="020B0502020202020204" pitchFamily="34" charset="0"/>
              </a:rPr>
              <a:t>un</a:t>
            </a:r>
            <a:r>
              <a:rPr lang="en-GB" sz="6000" dirty="0">
                <a:solidFill>
                  <a:srgbClr val="FFCC00"/>
                </a:solidFill>
                <a:latin typeface="Century Gothic" panose="020B0502020202020204" pitchFamily="34" charset="0"/>
              </a:rPr>
              <a:t>d</a:t>
            </a:r>
          </a:p>
        </p:txBody>
      </p:sp>
      <p:sp>
        <p:nvSpPr>
          <p:cNvPr id="5" name="Rectangle 4"/>
          <p:cNvSpPr/>
          <p:nvPr/>
        </p:nvSpPr>
        <p:spPr>
          <a:xfrm>
            <a:off x="4925676" y="4891696"/>
            <a:ext cx="231505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Grun</a:t>
            </a:r>
            <a:r>
              <a:rPr lang="en-GB" sz="5400" dirty="0" err="1">
                <a:solidFill>
                  <a:srgbClr val="FFCC00"/>
                </a:solidFill>
                <a:latin typeface="Century Gothic" panose="020B0502020202020204" pitchFamily="34" charset="0"/>
              </a:rPr>
              <a:t>d</a:t>
            </a:r>
            <a:endParaRPr lang="en-GB" sz="5400" dirty="0">
              <a:solidFill>
                <a:srgbClr val="FFCC00"/>
              </a:solidFill>
              <a:latin typeface="Century Gothic" panose="020B0502020202020204" pitchFamily="34" charset="0"/>
            </a:endParaRPr>
          </a:p>
        </p:txBody>
      </p:sp>
      <p:sp>
        <p:nvSpPr>
          <p:cNvPr id="6" name="Rectangle 5"/>
          <p:cNvSpPr/>
          <p:nvPr/>
        </p:nvSpPr>
        <p:spPr>
          <a:xfrm>
            <a:off x="497308" y="3350947"/>
            <a:ext cx="334556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Han</a:t>
            </a:r>
            <a:r>
              <a:rPr lang="en-GB" sz="5400" dirty="0">
                <a:solidFill>
                  <a:srgbClr val="FFCC00"/>
                </a:solidFill>
                <a:latin typeface="Century Gothic" panose="020B0502020202020204" pitchFamily="34" charset="0"/>
              </a:rPr>
              <a:t>d</a:t>
            </a:r>
          </a:p>
        </p:txBody>
      </p:sp>
      <p:sp>
        <p:nvSpPr>
          <p:cNvPr id="7" name="Rectangle 6"/>
          <p:cNvSpPr/>
          <p:nvPr/>
        </p:nvSpPr>
        <p:spPr>
          <a:xfrm>
            <a:off x="8947444" y="3350947"/>
            <a:ext cx="2392307"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Kin</a:t>
            </a:r>
            <a:r>
              <a:rPr lang="en-GB" sz="5400" dirty="0">
                <a:solidFill>
                  <a:srgbClr val="FFCC00"/>
                </a:solidFill>
                <a:latin typeface="Century Gothic" panose="020B0502020202020204" pitchFamily="34" charset="0"/>
              </a:rPr>
              <a:t>d</a:t>
            </a:r>
          </a:p>
        </p:txBody>
      </p:sp>
      <p:sp>
        <p:nvSpPr>
          <p:cNvPr id="8" name="Rectangle 7"/>
          <p:cNvSpPr/>
          <p:nvPr/>
        </p:nvSpPr>
        <p:spPr>
          <a:xfrm>
            <a:off x="361431" y="519826"/>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run</a:t>
            </a:r>
            <a:r>
              <a:rPr lang="en-GB" sz="5400" dirty="0" err="1">
                <a:solidFill>
                  <a:srgbClr val="FFCC00"/>
                </a:solidFill>
                <a:latin typeface="Century Gothic" panose="020B0502020202020204" pitchFamily="34" charset="0"/>
              </a:rPr>
              <a:t>d</a:t>
            </a:r>
            <a:endParaRPr lang="en-GB" sz="5400" dirty="0">
              <a:solidFill>
                <a:srgbClr val="FFCC00"/>
              </a:solidFill>
              <a:latin typeface="Century Gothic" panose="020B0502020202020204" pitchFamily="34" charset="0"/>
            </a:endParaRPr>
          </a:p>
        </p:txBody>
      </p:sp>
      <p:sp>
        <p:nvSpPr>
          <p:cNvPr id="9" name="Rectangle 8"/>
          <p:cNvSpPr/>
          <p:nvPr/>
        </p:nvSpPr>
        <p:spPr>
          <a:xfrm>
            <a:off x="9206481" y="519826"/>
            <a:ext cx="1874231"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Lan</a:t>
            </a:r>
            <a:r>
              <a:rPr lang="en-GB" sz="5400" dirty="0">
                <a:solidFill>
                  <a:srgbClr val="FFCC00"/>
                </a:solidFill>
                <a:latin typeface="Century Gothic" panose="020B0502020202020204" pitchFamily="34" charset="0"/>
              </a:rPr>
              <a:t>d</a:t>
            </a:r>
          </a:p>
        </p:txBody>
      </p:sp>
      <p:pic>
        <p:nvPicPr>
          <p:cNvPr id="10" name="Picture 9" descr="blue plus sign"/>
          <p:cNvPicPr>
            <a:picLocks noChangeAspect="1"/>
          </p:cNvPicPr>
          <p:nvPr/>
        </p:nvPicPr>
        <p:blipFill>
          <a:blip r:embed="rId10">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20124" y="2220322"/>
            <a:ext cx="1704846" cy="1704846"/>
          </a:xfrm>
          <a:prstGeom prst="rect">
            <a:avLst/>
          </a:prstGeom>
        </p:spPr>
      </p:pic>
    </p:spTree>
    <p:extLst>
      <p:ext uri="{BB962C8B-B14F-4D97-AF65-F5344CB8AC3E}">
        <p14:creationId xmlns:p14="http://schemas.microsoft.com/office/powerpoint/2010/main" val="395911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d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und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rund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Land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Hand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8" name="Grund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Kind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9336-15EB-CD4F-AA35-A18A0151B018}"/>
              </a:ext>
            </a:extLst>
          </p:cNvPr>
          <p:cNvSpPr>
            <a:spLocks noGrp="1"/>
          </p:cNvSpPr>
          <p:nvPr>
            <p:ph type="title"/>
          </p:nvPr>
        </p:nvSpPr>
        <p:spPr>
          <a:xfrm>
            <a:off x="4667969" y="14990"/>
            <a:ext cx="2559455" cy="1915114"/>
          </a:xfrm>
        </p:spPr>
        <p:txBody>
          <a:bodyPr>
            <a:noAutofit/>
          </a:bodyPr>
          <a:lstStyle/>
          <a:p>
            <a:pPr algn="ctr"/>
            <a:r>
              <a:rPr lang="en-GB" sz="12000" dirty="0">
                <a:solidFill>
                  <a:srgbClr val="002060"/>
                </a:solidFill>
                <a:cs typeface="Calibri" panose="020F0502020204030204" pitchFamily="34" charset="0"/>
              </a:rPr>
              <a:t>-d</a:t>
            </a:r>
            <a:endParaRPr lang="en-US" sz="12000" dirty="0"/>
          </a:p>
        </p:txBody>
      </p:sp>
      <p:sp>
        <p:nvSpPr>
          <p:cNvPr id="4" name="Rounded Rectangle 3"/>
          <p:cNvSpPr/>
          <p:nvPr/>
        </p:nvSpPr>
        <p:spPr>
          <a:xfrm>
            <a:off x="4271110" y="212790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a:solidFill>
                  <a:srgbClr val="002060"/>
                </a:solidFill>
                <a:latin typeface="Century Gothic" panose="020B0502020202020204" pitchFamily="34" charset="0"/>
              </a:rPr>
              <a:t>un</a:t>
            </a:r>
            <a:r>
              <a:rPr lang="en-GB" sz="6000" dirty="0">
                <a:solidFill>
                  <a:srgbClr val="FFCC00"/>
                </a:solidFill>
                <a:latin typeface="Century Gothic" panose="020B0502020202020204" pitchFamily="34" charset="0"/>
              </a:rPr>
              <a:t>d</a:t>
            </a:r>
          </a:p>
        </p:txBody>
      </p:sp>
      <p:sp>
        <p:nvSpPr>
          <p:cNvPr id="5" name="Rectangle 4"/>
          <p:cNvSpPr/>
          <p:nvPr/>
        </p:nvSpPr>
        <p:spPr>
          <a:xfrm>
            <a:off x="4925676" y="4891696"/>
            <a:ext cx="231505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Grun</a:t>
            </a:r>
            <a:r>
              <a:rPr lang="en-GB" sz="5400" dirty="0" err="1">
                <a:solidFill>
                  <a:srgbClr val="FFCC00"/>
                </a:solidFill>
                <a:latin typeface="Century Gothic" panose="020B0502020202020204" pitchFamily="34" charset="0"/>
              </a:rPr>
              <a:t>d</a:t>
            </a:r>
            <a:endParaRPr lang="en-GB" sz="5400" dirty="0">
              <a:solidFill>
                <a:srgbClr val="FFCC00"/>
              </a:solidFill>
              <a:latin typeface="Century Gothic" panose="020B0502020202020204" pitchFamily="34" charset="0"/>
            </a:endParaRPr>
          </a:p>
        </p:txBody>
      </p:sp>
      <p:sp>
        <p:nvSpPr>
          <p:cNvPr id="6" name="Rectangle 5"/>
          <p:cNvSpPr/>
          <p:nvPr/>
        </p:nvSpPr>
        <p:spPr>
          <a:xfrm>
            <a:off x="497308" y="3350947"/>
            <a:ext cx="334556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Han</a:t>
            </a:r>
            <a:r>
              <a:rPr lang="en-GB" sz="5400" dirty="0">
                <a:solidFill>
                  <a:srgbClr val="FFCC00"/>
                </a:solidFill>
                <a:latin typeface="Century Gothic" panose="020B0502020202020204" pitchFamily="34" charset="0"/>
              </a:rPr>
              <a:t>d</a:t>
            </a:r>
          </a:p>
        </p:txBody>
      </p:sp>
      <p:sp>
        <p:nvSpPr>
          <p:cNvPr id="7" name="Rectangle 6"/>
          <p:cNvSpPr/>
          <p:nvPr/>
        </p:nvSpPr>
        <p:spPr>
          <a:xfrm>
            <a:off x="8947444" y="3350947"/>
            <a:ext cx="2392307"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Kin</a:t>
            </a:r>
            <a:r>
              <a:rPr lang="en-GB" sz="5400" dirty="0">
                <a:solidFill>
                  <a:srgbClr val="FFCC00"/>
                </a:solidFill>
                <a:latin typeface="Century Gothic" panose="020B0502020202020204" pitchFamily="34" charset="0"/>
              </a:rPr>
              <a:t>d</a:t>
            </a:r>
          </a:p>
        </p:txBody>
      </p:sp>
      <p:sp>
        <p:nvSpPr>
          <p:cNvPr id="8" name="Rectangle 7"/>
          <p:cNvSpPr/>
          <p:nvPr/>
        </p:nvSpPr>
        <p:spPr>
          <a:xfrm>
            <a:off x="361431" y="519826"/>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run</a:t>
            </a:r>
            <a:r>
              <a:rPr lang="en-GB" sz="5400" dirty="0" err="1">
                <a:solidFill>
                  <a:srgbClr val="FFCC00"/>
                </a:solidFill>
                <a:latin typeface="Century Gothic" panose="020B0502020202020204" pitchFamily="34" charset="0"/>
              </a:rPr>
              <a:t>d</a:t>
            </a:r>
            <a:endParaRPr lang="en-GB" sz="5400" dirty="0">
              <a:solidFill>
                <a:srgbClr val="FFCC00"/>
              </a:solidFill>
              <a:latin typeface="Century Gothic" panose="020B0502020202020204" pitchFamily="34" charset="0"/>
            </a:endParaRPr>
          </a:p>
        </p:txBody>
      </p:sp>
      <p:sp>
        <p:nvSpPr>
          <p:cNvPr id="9" name="Rectangle 8"/>
          <p:cNvSpPr/>
          <p:nvPr/>
        </p:nvSpPr>
        <p:spPr>
          <a:xfrm>
            <a:off x="9206481" y="519826"/>
            <a:ext cx="1874231"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Lan</a:t>
            </a:r>
            <a:r>
              <a:rPr lang="en-GB" sz="5400" dirty="0">
                <a:solidFill>
                  <a:srgbClr val="FFCC00"/>
                </a:solidFill>
                <a:latin typeface="Century Gothic" panose="020B0502020202020204" pitchFamily="34" charset="0"/>
              </a:rPr>
              <a:t>d</a:t>
            </a:r>
          </a:p>
        </p:txBody>
      </p:sp>
      <p:pic>
        <p:nvPicPr>
          <p:cNvPr id="10" name="Picture 9" descr="blue plus sign"/>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20124" y="2220322"/>
            <a:ext cx="1704846" cy="1704846"/>
          </a:xfrm>
          <a:prstGeom prst="rect">
            <a:avLst/>
          </a:prstGeom>
        </p:spPr>
      </p:pic>
    </p:spTree>
    <p:extLst>
      <p:ext uri="{BB962C8B-B14F-4D97-AF65-F5344CB8AC3E}">
        <p14:creationId xmlns:p14="http://schemas.microsoft.com/office/powerpoint/2010/main" val="274407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B7717-E659-D54E-B3D2-2FF33758CDA3}"/>
              </a:ext>
            </a:extLst>
          </p:cNvPr>
          <p:cNvSpPr>
            <a:spLocks noGrp="1"/>
          </p:cNvSpPr>
          <p:nvPr>
            <p:ph type="title"/>
          </p:nvPr>
        </p:nvSpPr>
        <p:spPr>
          <a:xfrm>
            <a:off x="11143281" y="450227"/>
            <a:ext cx="130588" cy="45719"/>
          </a:xfrm>
        </p:spPr>
        <p:txBody>
          <a:bodyPr>
            <a:normAutofit fontScale="90000"/>
          </a:bodyPr>
          <a:lstStyle/>
          <a:p>
            <a:r>
              <a:rPr lang="en-GB" sz="100" b="1" dirty="0" err="1">
                <a:solidFill>
                  <a:prstClr val="white"/>
                </a:solidFill>
              </a:rPr>
              <a:t>Phonetik</a:t>
            </a:r>
            <a:endParaRPr lang="en-US" sz="100" dirty="0"/>
          </a:p>
        </p:txBody>
      </p:sp>
      <p:sp>
        <p:nvSpPr>
          <p:cNvPr id="3" name="TextBox 2">
            <a:extLst>
              <a:ext uri="{FF2B5EF4-FFF2-40B4-BE49-F238E27FC236}">
                <a16:creationId xmlns:a16="http://schemas.microsoft.com/office/drawing/2014/main" id="{E34FDD09-8A13-3A4D-8196-2367A448B271}"/>
              </a:ext>
            </a:extLst>
          </p:cNvPr>
          <p:cNvSpPr txBox="1"/>
          <p:nvPr/>
        </p:nvSpPr>
        <p:spPr>
          <a:xfrm>
            <a:off x="1074005" y="835351"/>
            <a:ext cx="2258952" cy="523220"/>
          </a:xfrm>
          <a:prstGeom prst="rect">
            <a:avLst/>
          </a:prstGeom>
          <a:noFill/>
        </p:spPr>
        <p:txBody>
          <a:bodyPr wrap="none" rtlCol="0">
            <a:spAutoFit/>
          </a:bodyPr>
          <a:lstStyle/>
          <a:p>
            <a:r>
              <a:rPr lang="en-US" sz="2800" dirty="0">
                <a:solidFill>
                  <a:schemeClr val="accent1">
                    <a:lumMod val="50000"/>
                  </a:schemeClr>
                </a:solidFill>
                <a:latin typeface="Century Gothic" panose="020B0502020202020204" pitchFamily="34" charset="0"/>
              </a:rPr>
              <a:t>das </a:t>
            </a:r>
            <a:r>
              <a:rPr lang="en-US" sz="2800" dirty="0" err="1">
                <a:solidFill>
                  <a:schemeClr val="accent1">
                    <a:lumMod val="50000"/>
                  </a:schemeClr>
                </a:solidFill>
                <a:latin typeface="Century Gothic" panose="020B0502020202020204" pitchFamily="34" charset="0"/>
              </a:rPr>
              <a:t>Fahrra</a:t>
            </a:r>
            <a:r>
              <a:rPr lang="en-US" sz="2800" dirty="0" err="1">
                <a:solidFill>
                  <a:srgbClr val="DAA520"/>
                </a:solidFill>
                <a:latin typeface="Century Gothic" panose="020B0502020202020204" pitchFamily="34" charset="0"/>
              </a:rPr>
              <a:t>d</a:t>
            </a:r>
            <a:endParaRPr lang="en-US" sz="2800" dirty="0">
              <a:solidFill>
                <a:srgbClr val="DAA520"/>
              </a:solidFill>
              <a:latin typeface="Century Gothic" panose="020B0502020202020204" pitchFamily="34" charset="0"/>
            </a:endParaRPr>
          </a:p>
        </p:txBody>
      </p:sp>
      <p:sp>
        <p:nvSpPr>
          <p:cNvPr id="5" name="TextBox 4">
            <a:extLst>
              <a:ext uri="{FF2B5EF4-FFF2-40B4-BE49-F238E27FC236}">
                <a16:creationId xmlns:a16="http://schemas.microsoft.com/office/drawing/2014/main" id="{294FC029-8E68-1C44-951B-77A27F891D64}"/>
              </a:ext>
            </a:extLst>
          </p:cNvPr>
          <p:cNvSpPr txBox="1"/>
          <p:nvPr/>
        </p:nvSpPr>
        <p:spPr>
          <a:xfrm>
            <a:off x="1066607" y="4750195"/>
            <a:ext cx="1662635" cy="523220"/>
          </a:xfrm>
          <a:prstGeom prst="rect">
            <a:avLst/>
          </a:prstGeom>
          <a:noFill/>
        </p:spPr>
        <p:txBody>
          <a:bodyPr wrap="none" rtlCol="0">
            <a:spAutoFit/>
          </a:bodyPr>
          <a:lstStyle/>
          <a:p>
            <a:r>
              <a:rPr lang="en-US" sz="2800" dirty="0">
                <a:solidFill>
                  <a:schemeClr val="accent1">
                    <a:lumMod val="50000"/>
                  </a:schemeClr>
                </a:solidFill>
                <a:latin typeface="Century Gothic" panose="020B0502020202020204" pitchFamily="34" charset="0"/>
              </a:rPr>
              <a:t>das Kin</a:t>
            </a:r>
            <a:r>
              <a:rPr lang="en-US" sz="2800" dirty="0">
                <a:solidFill>
                  <a:srgbClr val="DAA520"/>
                </a:solidFill>
                <a:latin typeface="Century Gothic" panose="020B0502020202020204" pitchFamily="34" charset="0"/>
              </a:rPr>
              <a:t>d</a:t>
            </a:r>
          </a:p>
        </p:txBody>
      </p:sp>
      <p:sp>
        <p:nvSpPr>
          <p:cNvPr id="6" name="TextBox 5">
            <a:extLst>
              <a:ext uri="{FF2B5EF4-FFF2-40B4-BE49-F238E27FC236}">
                <a16:creationId xmlns:a16="http://schemas.microsoft.com/office/drawing/2014/main" id="{76BC4486-2FA5-464D-BF40-9454EC546F4A}"/>
              </a:ext>
            </a:extLst>
          </p:cNvPr>
          <p:cNvSpPr txBox="1"/>
          <p:nvPr/>
        </p:nvSpPr>
        <p:spPr>
          <a:xfrm>
            <a:off x="1066607" y="1813676"/>
            <a:ext cx="1789272" cy="523220"/>
          </a:xfrm>
          <a:prstGeom prst="rect">
            <a:avLst/>
          </a:prstGeom>
          <a:noFill/>
        </p:spPr>
        <p:txBody>
          <a:bodyPr wrap="none" rtlCol="0">
            <a:spAutoFit/>
          </a:bodyPr>
          <a:lstStyle/>
          <a:p>
            <a:r>
              <a:rPr lang="en-US" sz="2800" dirty="0">
                <a:solidFill>
                  <a:schemeClr val="accent1">
                    <a:lumMod val="50000"/>
                  </a:schemeClr>
                </a:solidFill>
                <a:latin typeface="Century Gothic" panose="020B0502020202020204" pitchFamily="34" charset="0"/>
              </a:rPr>
              <a:t>das Lan</a:t>
            </a:r>
            <a:r>
              <a:rPr lang="en-US" sz="2800" dirty="0">
                <a:solidFill>
                  <a:srgbClr val="DAA520"/>
                </a:solidFill>
                <a:latin typeface="Century Gothic" panose="020B0502020202020204" pitchFamily="34" charset="0"/>
              </a:rPr>
              <a:t>d</a:t>
            </a:r>
          </a:p>
        </p:txBody>
      </p:sp>
      <p:sp>
        <p:nvSpPr>
          <p:cNvPr id="7" name="TextBox 6">
            <a:extLst>
              <a:ext uri="{FF2B5EF4-FFF2-40B4-BE49-F238E27FC236}">
                <a16:creationId xmlns:a16="http://schemas.microsoft.com/office/drawing/2014/main" id="{0CF14B84-E7DB-6A49-9A3F-E1FD11683341}"/>
              </a:ext>
            </a:extLst>
          </p:cNvPr>
          <p:cNvSpPr txBox="1"/>
          <p:nvPr/>
        </p:nvSpPr>
        <p:spPr>
          <a:xfrm>
            <a:off x="1052585" y="3765616"/>
            <a:ext cx="2209259" cy="523220"/>
          </a:xfrm>
          <a:prstGeom prst="rect">
            <a:avLst/>
          </a:prstGeom>
          <a:noFill/>
        </p:spPr>
        <p:txBody>
          <a:bodyPr wrap="none" rtlCol="0">
            <a:spAutoFit/>
          </a:bodyPr>
          <a:lstStyle/>
          <a:p>
            <a:r>
              <a:rPr lang="en-US" sz="2800" dirty="0">
                <a:solidFill>
                  <a:schemeClr val="accent1">
                    <a:lumMod val="50000"/>
                  </a:schemeClr>
                </a:solidFill>
                <a:latin typeface="Century Gothic" panose="020B0502020202020204" pitchFamily="34" charset="0"/>
              </a:rPr>
              <a:t>die </a:t>
            </a:r>
            <a:r>
              <a:rPr lang="en-US" sz="2800" dirty="0" err="1">
                <a:solidFill>
                  <a:schemeClr val="accent1">
                    <a:lumMod val="50000"/>
                  </a:schemeClr>
                </a:solidFill>
                <a:latin typeface="Century Gothic" panose="020B0502020202020204" pitchFamily="34" charset="0"/>
              </a:rPr>
              <a:t>Antwor</a:t>
            </a:r>
            <a:r>
              <a:rPr lang="en-US" sz="2800" dirty="0" err="1">
                <a:solidFill>
                  <a:srgbClr val="DAA520"/>
                </a:solidFill>
                <a:latin typeface="Century Gothic" panose="020B0502020202020204" pitchFamily="34" charset="0"/>
              </a:rPr>
              <a:t>t</a:t>
            </a:r>
            <a:endParaRPr lang="en-US" sz="2800" dirty="0">
              <a:solidFill>
                <a:srgbClr val="DAA520"/>
              </a:solidFill>
              <a:latin typeface="Century Gothic" panose="020B0502020202020204" pitchFamily="34" charset="0"/>
            </a:endParaRPr>
          </a:p>
        </p:txBody>
      </p:sp>
      <p:sp>
        <p:nvSpPr>
          <p:cNvPr id="8" name="TextBox 7">
            <a:extLst>
              <a:ext uri="{FF2B5EF4-FFF2-40B4-BE49-F238E27FC236}">
                <a16:creationId xmlns:a16="http://schemas.microsoft.com/office/drawing/2014/main" id="{EB24BBC8-A606-CF40-95F7-0E39A1D89731}"/>
              </a:ext>
            </a:extLst>
          </p:cNvPr>
          <p:cNvSpPr txBox="1"/>
          <p:nvPr/>
        </p:nvSpPr>
        <p:spPr>
          <a:xfrm>
            <a:off x="1057690" y="2831558"/>
            <a:ext cx="1455848" cy="523220"/>
          </a:xfrm>
          <a:prstGeom prst="rect">
            <a:avLst/>
          </a:prstGeom>
          <a:noFill/>
        </p:spPr>
        <p:txBody>
          <a:bodyPr wrap="none" rtlCol="0">
            <a:spAutoFit/>
          </a:bodyPr>
          <a:lstStyle/>
          <a:p>
            <a:r>
              <a:rPr lang="en-US" sz="2800" dirty="0">
                <a:solidFill>
                  <a:schemeClr val="accent1">
                    <a:lumMod val="50000"/>
                  </a:schemeClr>
                </a:solidFill>
                <a:latin typeface="Century Gothic" panose="020B0502020202020204" pitchFamily="34" charset="0"/>
              </a:rPr>
              <a:t>der Hu</a:t>
            </a:r>
            <a:r>
              <a:rPr lang="en-US" sz="2800" dirty="0">
                <a:solidFill>
                  <a:srgbClr val="DAA520"/>
                </a:solidFill>
                <a:latin typeface="Century Gothic" panose="020B0502020202020204" pitchFamily="34" charset="0"/>
              </a:rPr>
              <a:t>t</a:t>
            </a:r>
          </a:p>
        </p:txBody>
      </p:sp>
      <p:sp>
        <p:nvSpPr>
          <p:cNvPr id="9" name="TextBox 8">
            <a:extLst>
              <a:ext uri="{FF2B5EF4-FFF2-40B4-BE49-F238E27FC236}">
                <a16:creationId xmlns:a16="http://schemas.microsoft.com/office/drawing/2014/main" id="{E5466E9C-23E0-2D4F-88B0-D69259294773}"/>
              </a:ext>
            </a:extLst>
          </p:cNvPr>
          <p:cNvSpPr txBox="1"/>
          <p:nvPr/>
        </p:nvSpPr>
        <p:spPr>
          <a:xfrm>
            <a:off x="1066607" y="5699628"/>
            <a:ext cx="1608133" cy="523220"/>
          </a:xfrm>
          <a:prstGeom prst="rect">
            <a:avLst/>
          </a:prstGeom>
          <a:noFill/>
        </p:spPr>
        <p:txBody>
          <a:bodyPr wrap="none" rtlCol="0">
            <a:spAutoFit/>
          </a:bodyPr>
          <a:lstStyle/>
          <a:p>
            <a:r>
              <a:rPr lang="en-US" sz="2800" dirty="0">
                <a:solidFill>
                  <a:schemeClr val="accent1">
                    <a:lumMod val="50000"/>
                  </a:schemeClr>
                </a:solidFill>
                <a:latin typeface="Century Gothic" panose="020B0502020202020204" pitchFamily="34" charset="0"/>
              </a:rPr>
              <a:t>die Wel</a:t>
            </a:r>
            <a:r>
              <a:rPr lang="en-US" sz="2800" dirty="0">
                <a:solidFill>
                  <a:srgbClr val="DAA520"/>
                </a:solidFill>
                <a:latin typeface="Century Gothic" panose="020B0502020202020204" pitchFamily="34" charset="0"/>
              </a:rPr>
              <a:t>t</a:t>
            </a:r>
          </a:p>
        </p:txBody>
      </p:sp>
      <p:sp>
        <p:nvSpPr>
          <p:cNvPr id="11" name="TextBox 10">
            <a:extLst>
              <a:ext uri="{FF2B5EF4-FFF2-40B4-BE49-F238E27FC236}">
                <a16:creationId xmlns:a16="http://schemas.microsoft.com/office/drawing/2014/main" id="{8383DB2E-51ED-2A47-88AA-51F5E73394CE}"/>
              </a:ext>
            </a:extLst>
          </p:cNvPr>
          <p:cNvSpPr txBox="1"/>
          <p:nvPr/>
        </p:nvSpPr>
        <p:spPr>
          <a:xfrm>
            <a:off x="7058893" y="875371"/>
            <a:ext cx="2850460" cy="523220"/>
          </a:xfrm>
          <a:prstGeom prst="rect">
            <a:avLst/>
          </a:prstGeom>
          <a:noFill/>
        </p:spPr>
        <p:txBody>
          <a:bodyPr wrap="none" rtlCol="0">
            <a:spAutoFit/>
          </a:bodyPr>
          <a:lstStyle/>
          <a:p>
            <a:r>
              <a:rPr lang="en-US" sz="2800" dirty="0">
                <a:solidFill>
                  <a:schemeClr val="accent1">
                    <a:lumMod val="50000"/>
                  </a:schemeClr>
                </a:solidFill>
                <a:latin typeface="Century Gothic" panose="020B0502020202020204" pitchFamily="34" charset="0"/>
              </a:rPr>
              <a:t>die </a:t>
            </a:r>
            <a:r>
              <a:rPr lang="en-US" sz="2800" dirty="0" err="1">
                <a:solidFill>
                  <a:schemeClr val="accent1">
                    <a:lumMod val="50000"/>
                  </a:schemeClr>
                </a:solidFill>
                <a:latin typeface="Century Gothic" panose="020B0502020202020204" pitchFamily="34" charset="0"/>
              </a:rPr>
              <a:t>Möglichkei</a:t>
            </a:r>
            <a:r>
              <a:rPr lang="en-US" sz="2800" dirty="0" err="1">
                <a:solidFill>
                  <a:srgbClr val="DAA520"/>
                </a:solidFill>
                <a:latin typeface="Century Gothic" panose="020B0502020202020204" pitchFamily="34" charset="0"/>
              </a:rPr>
              <a:t>t</a:t>
            </a:r>
            <a:endParaRPr lang="en-US" sz="2800" dirty="0">
              <a:solidFill>
                <a:srgbClr val="DAA520"/>
              </a:solidFill>
              <a:latin typeface="Century Gothic" panose="020B0502020202020204" pitchFamily="34" charset="0"/>
            </a:endParaRPr>
          </a:p>
        </p:txBody>
      </p:sp>
      <p:sp>
        <p:nvSpPr>
          <p:cNvPr id="12" name="TextBox 11">
            <a:extLst>
              <a:ext uri="{FF2B5EF4-FFF2-40B4-BE49-F238E27FC236}">
                <a16:creationId xmlns:a16="http://schemas.microsoft.com/office/drawing/2014/main" id="{44A7EDF6-070A-614B-89DC-331EFB97F216}"/>
              </a:ext>
            </a:extLst>
          </p:cNvPr>
          <p:cNvSpPr txBox="1"/>
          <p:nvPr/>
        </p:nvSpPr>
        <p:spPr>
          <a:xfrm>
            <a:off x="7058893" y="1796458"/>
            <a:ext cx="2303836" cy="523220"/>
          </a:xfrm>
          <a:prstGeom prst="rect">
            <a:avLst/>
          </a:prstGeom>
          <a:noFill/>
        </p:spPr>
        <p:txBody>
          <a:bodyPr wrap="none" rtlCol="0">
            <a:spAutoFit/>
          </a:bodyPr>
          <a:lstStyle/>
          <a:p>
            <a:r>
              <a:rPr lang="en-US" sz="2800" dirty="0">
                <a:solidFill>
                  <a:schemeClr val="accent1">
                    <a:lumMod val="50000"/>
                  </a:schemeClr>
                </a:solidFill>
                <a:latin typeface="Century Gothic" panose="020B0502020202020204" pitchFamily="34" charset="0"/>
              </a:rPr>
              <a:t>das </a:t>
            </a:r>
            <a:r>
              <a:rPr lang="en-US" sz="2800" dirty="0" err="1">
                <a:solidFill>
                  <a:schemeClr val="accent1">
                    <a:lumMod val="50000"/>
                  </a:schemeClr>
                </a:solidFill>
                <a:latin typeface="Century Gothic" panose="020B0502020202020204" pitchFamily="34" charset="0"/>
              </a:rPr>
              <a:t>Mitglie</a:t>
            </a:r>
            <a:r>
              <a:rPr lang="en-US" sz="2800" dirty="0" err="1">
                <a:solidFill>
                  <a:srgbClr val="DAA520"/>
                </a:solidFill>
                <a:latin typeface="Century Gothic" panose="020B0502020202020204" pitchFamily="34" charset="0"/>
              </a:rPr>
              <a:t>d</a:t>
            </a:r>
            <a:endParaRPr lang="en-US" sz="2800" dirty="0">
              <a:solidFill>
                <a:srgbClr val="DAA520"/>
              </a:solidFill>
              <a:latin typeface="Century Gothic" panose="020B0502020202020204" pitchFamily="34" charset="0"/>
            </a:endParaRPr>
          </a:p>
        </p:txBody>
      </p:sp>
      <p:sp>
        <p:nvSpPr>
          <p:cNvPr id="13" name="TextBox 12">
            <a:extLst>
              <a:ext uri="{FF2B5EF4-FFF2-40B4-BE49-F238E27FC236}">
                <a16:creationId xmlns:a16="http://schemas.microsoft.com/office/drawing/2014/main" id="{3F4F58E4-1524-7144-97B8-10C487219B12}"/>
              </a:ext>
            </a:extLst>
          </p:cNvPr>
          <p:cNvSpPr txBox="1"/>
          <p:nvPr/>
        </p:nvSpPr>
        <p:spPr>
          <a:xfrm>
            <a:off x="7058893" y="2781037"/>
            <a:ext cx="1452642" cy="523220"/>
          </a:xfrm>
          <a:prstGeom prst="rect">
            <a:avLst/>
          </a:prstGeom>
          <a:noFill/>
        </p:spPr>
        <p:txBody>
          <a:bodyPr wrap="none" rtlCol="0">
            <a:spAutoFit/>
          </a:bodyPr>
          <a:lstStyle/>
          <a:p>
            <a:r>
              <a:rPr lang="en-US" sz="2800" dirty="0">
                <a:solidFill>
                  <a:schemeClr val="accent1">
                    <a:lumMod val="50000"/>
                  </a:schemeClr>
                </a:solidFill>
                <a:latin typeface="Century Gothic" panose="020B0502020202020204" pitchFamily="34" charset="0"/>
              </a:rPr>
              <a:t>die </a:t>
            </a:r>
            <a:r>
              <a:rPr lang="en-US" sz="2800" dirty="0" err="1">
                <a:solidFill>
                  <a:schemeClr val="accent1">
                    <a:lumMod val="50000"/>
                  </a:schemeClr>
                </a:solidFill>
                <a:latin typeface="Century Gothic" panose="020B0502020202020204" pitchFamily="34" charset="0"/>
              </a:rPr>
              <a:t>Luf</a:t>
            </a:r>
            <a:r>
              <a:rPr lang="en-US" sz="2800" dirty="0" err="1">
                <a:solidFill>
                  <a:srgbClr val="DAA520"/>
                </a:solidFill>
                <a:latin typeface="Century Gothic" panose="020B0502020202020204" pitchFamily="34" charset="0"/>
              </a:rPr>
              <a:t>t</a:t>
            </a:r>
            <a:endParaRPr lang="en-US" sz="2800" dirty="0">
              <a:solidFill>
                <a:srgbClr val="DAA520"/>
              </a:solidFill>
              <a:latin typeface="Century Gothic" panose="020B0502020202020204" pitchFamily="34" charset="0"/>
            </a:endParaRPr>
          </a:p>
        </p:txBody>
      </p:sp>
      <p:sp>
        <p:nvSpPr>
          <p:cNvPr id="14" name="TextBox 13">
            <a:extLst>
              <a:ext uri="{FF2B5EF4-FFF2-40B4-BE49-F238E27FC236}">
                <a16:creationId xmlns:a16="http://schemas.microsoft.com/office/drawing/2014/main" id="{E6171183-9DCE-3D49-9BFA-B95A6060990E}"/>
              </a:ext>
            </a:extLst>
          </p:cNvPr>
          <p:cNvSpPr txBox="1"/>
          <p:nvPr/>
        </p:nvSpPr>
        <p:spPr>
          <a:xfrm>
            <a:off x="7058893" y="3777143"/>
            <a:ext cx="3031599" cy="523220"/>
          </a:xfrm>
          <a:prstGeom prst="rect">
            <a:avLst/>
          </a:prstGeom>
          <a:noFill/>
        </p:spPr>
        <p:txBody>
          <a:bodyPr wrap="none" rtlCol="0">
            <a:spAutoFit/>
          </a:bodyPr>
          <a:lstStyle/>
          <a:p>
            <a:r>
              <a:rPr lang="en-US" sz="2800" dirty="0">
                <a:solidFill>
                  <a:schemeClr val="accent1">
                    <a:lumMod val="50000"/>
                  </a:schemeClr>
                </a:solidFill>
                <a:latin typeface="Century Gothic" panose="020B0502020202020204" pitchFamily="34" charset="0"/>
              </a:rPr>
              <a:t>der  </a:t>
            </a:r>
            <a:r>
              <a:rPr lang="en-US" sz="2800" dirty="0" err="1">
                <a:solidFill>
                  <a:schemeClr val="accent1">
                    <a:lumMod val="50000"/>
                  </a:schemeClr>
                </a:solidFill>
                <a:latin typeface="Century Gothic" panose="020B0502020202020204" pitchFamily="34" charset="0"/>
              </a:rPr>
              <a:t>Unterschie</a:t>
            </a:r>
            <a:r>
              <a:rPr lang="en-US" sz="2800" dirty="0" err="1">
                <a:solidFill>
                  <a:srgbClr val="DAA520"/>
                </a:solidFill>
                <a:latin typeface="Century Gothic" panose="020B0502020202020204" pitchFamily="34" charset="0"/>
              </a:rPr>
              <a:t>d</a:t>
            </a:r>
            <a:endParaRPr lang="en-US" sz="2800" dirty="0">
              <a:solidFill>
                <a:srgbClr val="DAA520"/>
              </a:solidFill>
              <a:latin typeface="Century Gothic" panose="020B0502020202020204" pitchFamily="34" charset="0"/>
            </a:endParaRPr>
          </a:p>
        </p:txBody>
      </p:sp>
      <p:sp>
        <p:nvSpPr>
          <p:cNvPr id="15" name="TextBox 14">
            <a:extLst>
              <a:ext uri="{FF2B5EF4-FFF2-40B4-BE49-F238E27FC236}">
                <a16:creationId xmlns:a16="http://schemas.microsoft.com/office/drawing/2014/main" id="{9EFAB3CC-C13E-CB41-B76C-DA393DF8E8EA}"/>
              </a:ext>
            </a:extLst>
          </p:cNvPr>
          <p:cNvSpPr txBox="1"/>
          <p:nvPr/>
        </p:nvSpPr>
        <p:spPr>
          <a:xfrm>
            <a:off x="7058893" y="4750195"/>
            <a:ext cx="2414444" cy="523220"/>
          </a:xfrm>
          <a:prstGeom prst="rect">
            <a:avLst/>
          </a:prstGeom>
          <a:noFill/>
        </p:spPr>
        <p:txBody>
          <a:bodyPr wrap="none" rtlCol="0">
            <a:spAutoFit/>
          </a:bodyPr>
          <a:lstStyle/>
          <a:p>
            <a:r>
              <a:rPr lang="en-US" sz="2800" dirty="0">
                <a:solidFill>
                  <a:schemeClr val="accent1">
                    <a:lumMod val="50000"/>
                  </a:schemeClr>
                </a:solidFill>
                <a:latin typeface="Century Gothic" panose="020B0502020202020204" pitchFamily="34" charset="0"/>
              </a:rPr>
              <a:t>der </a:t>
            </a:r>
            <a:r>
              <a:rPr lang="en-US" sz="2800" dirty="0" err="1">
                <a:solidFill>
                  <a:schemeClr val="accent1">
                    <a:lumMod val="50000"/>
                  </a:schemeClr>
                </a:solidFill>
                <a:latin typeface="Century Gothic" panose="020B0502020202020204" pitchFamily="34" charset="0"/>
              </a:rPr>
              <a:t>Umstan</a:t>
            </a:r>
            <a:r>
              <a:rPr lang="en-US" sz="2800" dirty="0" err="1">
                <a:solidFill>
                  <a:srgbClr val="DAA520"/>
                </a:solidFill>
                <a:latin typeface="Century Gothic" panose="020B0502020202020204" pitchFamily="34" charset="0"/>
              </a:rPr>
              <a:t>d</a:t>
            </a:r>
            <a:endParaRPr lang="en-US" sz="2800" dirty="0">
              <a:solidFill>
                <a:srgbClr val="DAA520"/>
              </a:solidFill>
              <a:latin typeface="Century Gothic" panose="020B0502020202020204" pitchFamily="34" charset="0"/>
            </a:endParaRPr>
          </a:p>
        </p:txBody>
      </p:sp>
      <p:sp>
        <p:nvSpPr>
          <p:cNvPr id="17" name="TextBox 16">
            <a:extLst>
              <a:ext uri="{FF2B5EF4-FFF2-40B4-BE49-F238E27FC236}">
                <a16:creationId xmlns:a16="http://schemas.microsoft.com/office/drawing/2014/main" id="{C3FB55D3-4EDF-6847-BE62-86A93CA23F0B}"/>
              </a:ext>
            </a:extLst>
          </p:cNvPr>
          <p:cNvSpPr txBox="1"/>
          <p:nvPr/>
        </p:nvSpPr>
        <p:spPr>
          <a:xfrm>
            <a:off x="7058119" y="5699628"/>
            <a:ext cx="2023311" cy="523220"/>
          </a:xfrm>
          <a:prstGeom prst="rect">
            <a:avLst/>
          </a:prstGeom>
          <a:noFill/>
        </p:spPr>
        <p:txBody>
          <a:bodyPr wrap="none" rtlCol="0">
            <a:spAutoFit/>
          </a:bodyPr>
          <a:lstStyle/>
          <a:p>
            <a:r>
              <a:rPr lang="en-US" sz="2800" dirty="0">
                <a:solidFill>
                  <a:schemeClr val="accent1">
                    <a:lumMod val="50000"/>
                  </a:schemeClr>
                </a:solidFill>
                <a:latin typeface="Century Gothic" panose="020B0502020202020204" pitchFamily="34" charset="0"/>
              </a:rPr>
              <a:t>der Mona</a:t>
            </a:r>
            <a:r>
              <a:rPr lang="en-US" sz="2800" dirty="0">
                <a:solidFill>
                  <a:srgbClr val="DAA520"/>
                </a:solidFill>
                <a:latin typeface="Century Gothic" panose="020B0502020202020204" pitchFamily="34" charset="0"/>
              </a:rPr>
              <a:t>t</a:t>
            </a:r>
          </a:p>
        </p:txBody>
      </p:sp>
      <p:sp>
        <p:nvSpPr>
          <p:cNvPr id="18" name="Action Button: Custom 17">
            <a:hlinkClick r:id="" action="ppaction://noaction" highlightClick="1">
              <a:snd r:embed="rId3" name="die fahrraeder.wav"/>
            </a:hlinkClick>
            <a:extLst>
              <a:ext uri="{FF2B5EF4-FFF2-40B4-BE49-F238E27FC236}">
                <a16:creationId xmlns:a16="http://schemas.microsoft.com/office/drawing/2014/main" id="{2D8FFB1C-4454-404F-806C-B6323A08EF60}"/>
              </a:ext>
            </a:extLst>
          </p:cNvPr>
          <p:cNvSpPr/>
          <p:nvPr/>
        </p:nvSpPr>
        <p:spPr>
          <a:xfrm>
            <a:off x="374615" y="847026"/>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1</a:t>
            </a:r>
          </a:p>
        </p:txBody>
      </p:sp>
      <p:sp>
        <p:nvSpPr>
          <p:cNvPr id="19" name="Action Button: Custom 18">
            <a:hlinkClick r:id="" action="ppaction://noaction" highlightClick="1">
              <a:snd r:embed="rId4" name="die laender.wav"/>
            </a:hlinkClick>
            <a:extLst>
              <a:ext uri="{FF2B5EF4-FFF2-40B4-BE49-F238E27FC236}">
                <a16:creationId xmlns:a16="http://schemas.microsoft.com/office/drawing/2014/main" id="{6C27AD1C-094F-4B4A-8420-5E8ECE295139}"/>
              </a:ext>
            </a:extLst>
          </p:cNvPr>
          <p:cNvSpPr/>
          <p:nvPr/>
        </p:nvSpPr>
        <p:spPr>
          <a:xfrm>
            <a:off x="374615" y="1831605"/>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2</a:t>
            </a:r>
          </a:p>
        </p:txBody>
      </p:sp>
      <p:sp>
        <p:nvSpPr>
          <p:cNvPr id="20" name="Action Button: Custom 19">
            <a:hlinkClick r:id="" action="ppaction://noaction" highlightClick="1">
              <a:snd r:embed="rId5" name="die hute.wav"/>
            </a:hlinkClick>
            <a:extLst>
              <a:ext uri="{FF2B5EF4-FFF2-40B4-BE49-F238E27FC236}">
                <a16:creationId xmlns:a16="http://schemas.microsoft.com/office/drawing/2014/main" id="{CA7EE9C7-ECEE-3F49-86D8-B32F544E1E70}"/>
              </a:ext>
            </a:extLst>
          </p:cNvPr>
          <p:cNvSpPr/>
          <p:nvPr/>
        </p:nvSpPr>
        <p:spPr>
          <a:xfrm>
            <a:off x="374615" y="2816184"/>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3</a:t>
            </a:r>
          </a:p>
        </p:txBody>
      </p:sp>
      <p:sp>
        <p:nvSpPr>
          <p:cNvPr id="21" name="Action Button: Custom 20">
            <a:hlinkClick r:id="" action="ppaction://noaction" highlightClick="1">
              <a:snd r:embed="rId6" name="die antworten.wav"/>
            </a:hlinkClick>
            <a:extLst>
              <a:ext uri="{FF2B5EF4-FFF2-40B4-BE49-F238E27FC236}">
                <a16:creationId xmlns:a16="http://schemas.microsoft.com/office/drawing/2014/main" id="{AAD53B5A-B38D-2C4D-846C-F2DF7E996DDD}"/>
              </a:ext>
            </a:extLst>
          </p:cNvPr>
          <p:cNvSpPr/>
          <p:nvPr/>
        </p:nvSpPr>
        <p:spPr>
          <a:xfrm>
            <a:off x="374615" y="3800763"/>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4</a:t>
            </a:r>
          </a:p>
        </p:txBody>
      </p:sp>
      <p:sp>
        <p:nvSpPr>
          <p:cNvPr id="22" name="Action Button: Custom 21">
            <a:hlinkClick r:id="" action="ppaction://noaction" highlightClick="1">
              <a:snd r:embed="rId7" name="die kinder.wav"/>
            </a:hlinkClick>
            <a:extLst>
              <a:ext uri="{FF2B5EF4-FFF2-40B4-BE49-F238E27FC236}">
                <a16:creationId xmlns:a16="http://schemas.microsoft.com/office/drawing/2014/main" id="{2169CADF-6F92-7A4C-958E-1C6720E1184A}"/>
              </a:ext>
            </a:extLst>
          </p:cNvPr>
          <p:cNvSpPr/>
          <p:nvPr/>
        </p:nvSpPr>
        <p:spPr>
          <a:xfrm>
            <a:off x="374615" y="4785342"/>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5</a:t>
            </a:r>
          </a:p>
        </p:txBody>
      </p:sp>
      <p:sp>
        <p:nvSpPr>
          <p:cNvPr id="23" name="Action Button: Custom 22">
            <a:hlinkClick r:id="" action="ppaction://noaction" highlightClick="1">
              <a:snd r:embed="rId8" name="die welten.wav"/>
            </a:hlinkClick>
            <a:extLst>
              <a:ext uri="{FF2B5EF4-FFF2-40B4-BE49-F238E27FC236}">
                <a16:creationId xmlns:a16="http://schemas.microsoft.com/office/drawing/2014/main" id="{40258A6A-1BC3-D445-A1EC-C3E2296686B1}"/>
              </a:ext>
            </a:extLst>
          </p:cNvPr>
          <p:cNvSpPr/>
          <p:nvPr/>
        </p:nvSpPr>
        <p:spPr>
          <a:xfrm>
            <a:off x="374615" y="5769921"/>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6</a:t>
            </a:r>
          </a:p>
        </p:txBody>
      </p:sp>
      <p:sp>
        <p:nvSpPr>
          <p:cNvPr id="24" name="Action Button: Custom 23">
            <a:hlinkClick r:id="" action="ppaction://noaction" highlightClick="1">
              <a:snd r:embed="rId9" name="die moeglichkeiten.wav"/>
            </a:hlinkClick>
            <a:extLst>
              <a:ext uri="{FF2B5EF4-FFF2-40B4-BE49-F238E27FC236}">
                <a16:creationId xmlns:a16="http://schemas.microsoft.com/office/drawing/2014/main" id="{7C459D51-ECC8-6B4C-81B0-C6157AB55035}"/>
              </a:ext>
            </a:extLst>
          </p:cNvPr>
          <p:cNvSpPr/>
          <p:nvPr/>
        </p:nvSpPr>
        <p:spPr>
          <a:xfrm>
            <a:off x="6355062" y="870497"/>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7</a:t>
            </a:r>
          </a:p>
        </p:txBody>
      </p:sp>
      <p:sp>
        <p:nvSpPr>
          <p:cNvPr id="25" name="Action Button: Custom 24">
            <a:hlinkClick r:id="" action="ppaction://noaction" highlightClick="1">
              <a:snd r:embed="rId10" name="die mitglieder.wav"/>
            </a:hlinkClick>
            <a:extLst>
              <a:ext uri="{FF2B5EF4-FFF2-40B4-BE49-F238E27FC236}">
                <a16:creationId xmlns:a16="http://schemas.microsoft.com/office/drawing/2014/main" id="{A9CF61A9-91C5-044D-88B2-ED75B2E24172}"/>
              </a:ext>
            </a:extLst>
          </p:cNvPr>
          <p:cNvSpPr/>
          <p:nvPr/>
        </p:nvSpPr>
        <p:spPr>
          <a:xfrm>
            <a:off x="6355062" y="1813676"/>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8</a:t>
            </a:r>
          </a:p>
        </p:txBody>
      </p:sp>
      <p:sp>
        <p:nvSpPr>
          <p:cNvPr id="26" name="Action Button: Custom 25">
            <a:hlinkClick r:id="" action="ppaction://noaction" highlightClick="1">
              <a:snd r:embed="rId11" name="die luefte.wav"/>
            </a:hlinkClick>
            <a:extLst>
              <a:ext uri="{FF2B5EF4-FFF2-40B4-BE49-F238E27FC236}">
                <a16:creationId xmlns:a16="http://schemas.microsoft.com/office/drawing/2014/main" id="{79E182E1-B675-C34A-8BB6-AE016B4B740B}"/>
              </a:ext>
            </a:extLst>
          </p:cNvPr>
          <p:cNvSpPr/>
          <p:nvPr/>
        </p:nvSpPr>
        <p:spPr>
          <a:xfrm>
            <a:off x="6387681" y="2816184"/>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9</a:t>
            </a:r>
          </a:p>
        </p:txBody>
      </p:sp>
      <p:sp>
        <p:nvSpPr>
          <p:cNvPr id="27" name="Action Button: Custom 26">
            <a:hlinkClick r:id="" action="ppaction://noaction" highlightClick="1">
              <a:snd r:embed="rId12" name="die unterschiede.wav"/>
            </a:hlinkClick>
            <a:extLst>
              <a:ext uri="{FF2B5EF4-FFF2-40B4-BE49-F238E27FC236}">
                <a16:creationId xmlns:a16="http://schemas.microsoft.com/office/drawing/2014/main" id="{ED6C2750-07DD-9E4B-A7B8-970EA4751DE5}"/>
              </a:ext>
            </a:extLst>
          </p:cNvPr>
          <p:cNvSpPr/>
          <p:nvPr/>
        </p:nvSpPr>
        <p:spPr>
          <a:xfrm>
            <a:off x="6366762" y="3827241"/>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latin typeface="Century Gothic" panose="020B0502020202020204" pitchFamily="34" charset="0"/>
              </a:rPr>
              <a:t>10</a:t>
            </a:r>
          </a:p>
        </p:txBody>
      </p:sp>
      <p:sp>
        <p:nvSpPr>
          <p:cNvPr id="28" name="Action Button: Custom 27">
            <a:hlinkClick r:id="" action="ppaction://noaction" highlightClick="1">
              <a:snd r:embed="rId13" name="die umstaende.wav"/>
            </a:hlinkClick>
            <a:extLst>
              <a:ext uri="{FF2B5EF4-FFF2-40B4-BE49-F238E27FC236}">
                <a16:creationId xmlns:a16="http://schemas.microsoft.com/office/drawing/2014/main" id="{7C33F7D4-2E8B-FA42-868A-F6C335CFBF99}"/>
              </a:ext>
            </a:extLst>
          </p:cNvPr>
          <p:cNvSpPr/>
          <p:nvPr/>
        </p:nvSpPr>
        <p:spPr>
          <a:xfrm>
            <a:off x="6353159" y="4788622"/>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latin typeface="Century Gothic" panose="020B0502020202020204" pitchFamily="34" charset="0"/>
              </a:rPr>
              <a:t>11</a:t>
            </a:r>
          </a:p>
        </p:txBody>
      </p:sp>
      <p:sp>
        <p:nvSpPr>
          <p:cNvPr id="29" name="Action Button: Custom 28">
            <a:hlinkClick r:id="" action="ppaction://noaction" highlightClick="1">
              <a:snd r:embed="rId14" name="die monate.wav"/>
            </a:hlinkClick>
            <a:extLst>
              <a:ext uri="{FF2B5EF4-FFF2-40B4-BE49-F238E27FC236}">
                <a16:creationId xmlns:a16="http://schemas.microsoft.com/office/drawing/2014/main" id="{B19712AE-0D58-0E4B-A0E3-7E9A79F602D7}"/>
              </a:ext>
            </a:extLst>
          </p:cNvPr>
          <p:cNvSpPr/>
          <p:nvPr/>
        </p:nvSpPr>
        <p:spPr>
          <a:xfrm>
            <a:off x="6366762" y="5769921"/>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latin typeface="Century Gothic" panose="020B0502020202020204" pitchFamily="34" charset="0"/>
              </a:rPr>
              <a:t>12</a:t>
            </a:r>
          </a:p>
        </p:txBody>
      </p:sp>
      <p:sp>
        <p:nvSpPr>
          <p:cNvPr id="42" name="TextBox 41">
            <a:extLst>
              <a:ext uri="{FF2B5EF4-FFF2-40B4-BE49-F238E27FC236}">
                <a16:creationId xmlns:a16="http://schemas.microsoft.com/office/drawing/2014/main" id="{1872E525-2E80-A145-B2A1-04E40DE3B6C7}"/>
              </a:ext>
            </a:extLst>
          </p:cNvPr>
          <p:cNvSpPr txBox="1"/>
          <p:nvPr/>
        </p:nvSpPr>
        <p:spPr>
          <a:xfrm>
            <a:off x="342314" y="199585"/>
            <a:ext cx="8265404" cy="461665"/>
          </a:xfrm>
          <a:prstGeom prst="rect">
            <a:avLst/>
          </a:prstGeom>
          <a:noFill/>
        </p:spPr>
        <p:txBody>
          <a:bodyPr wrap="none" rtlCol="0">
            <a:spAutoFit/>
          </a:bodyPr>
          <a:lstStyle/>
          <a:p>
            <a:r>
              <a:rPr lang="en-US" sz="2400" dirty="0" err="1">
                <a:solidFill>
                  <a:schemeClr val="accent1">
                    <a:lumMod val="50000"/>
                  </a:schemeClr>
                </a:solidFill>
                <a:latin typeface="Century Gothic" panose="020B0502020202020204" pitchFamily="34" charset="0"/>
              </a:rPr>
              <a:t>Hör</a:t>
            </a:r>
            <a:r>
              <a:rPr lang="en-US" sz="2400" dirty="0">
                <a:solidFill>
                  <a:schemeClr val="accent1">
                    <a:lumMod val="50000"/>
                  </a:schemeClr>
                </a:solidFill>
                <a:latin typeface="Century Gothic" panose="020B0502020202020204" pitchFamily="34" charset="0"/>
              </a:rPr>
              <a:t> die </a:t>
            </a:r>
            <a:r>
              <a:rPr lang="en-US" sz="2400" dirty="0" err="1">
                <a:solidFill>
                  <a:schemeClr val="accent1">
                    <a:lumMod val="50000"/>
                  </a:schemeClr>
                </a:solidFill>
                <a:latin typeface="Century Gothic" panose="020B0502020202020204" pitchFamily="34" charset="0"/>
              </a:rPr>
              <a:t>Pluralformen</a:t>
            </a:r>
            <a:r>
              <a:rPr lang="en-US" sz="2400" dirty="0">
                <a:solidFill>
                  <a:schemeClr val="accent1">
                    <a:lumMod val="50000"/>
                  </a:schemeClr>
                </a:solidFill>
                <a:latin typeface="Century Gothic" panose="020B0502020202020204" pitchFamily="34" charset="0"/>
              </a:rPr>
              <a:t> an. </a:t>
            </a:r>
            <a:r>
              <a:rPr lang="en-US" sz="2400" dirty="0" err="1">
                <a:solidFill>
                  <a:schemeClr val="accent1">
                    <a:lumMod val="50000"/>
                  </a:schemeClr>
                </a:solidFill>
                <a:latin typeface="Century Gothic" panose="020B0502020202020204" pitchFamily="34" charset="0"/>
              </a:rPr>
              <a:t>Endet</a:t>
            </a:r>
            <a:r>
              <a:rPr lang="en-US" sz="2400" dirty="0">
                <a:solidFill>
                  <a:schemeClr val="accent1">
                    <a:lumMod val="50000"/>
                  </a:schemeClr>
                </a:solidFill>
                <a:latin typeface="Century Gothic" panose="020B0502020202020204" pitchFamily="34" charset="0"/>
              </a:rPr>
              <a:t> das Wort </a:t>
            </a:r>
            <a:r>
              <a:rPr lang="en-US" sz="2400" dirty="0" err="1">
                <a:solidFill>
                  <a:schemeClr val="accent1">
                    <a:lumMod val="50000"/>
                  </a:schemeClr>
                </a:solidFill>
                <a:latin typeface="Century Gothic" panose="020B0502020202020204" pitchFamily="34" charset="0"/>
              </a:rPr>
              <a:t>mit</a:t>
            </a:r>
            <a:r>
              <a:rPr lang="en-US" sz="2400" dirty="0">
                <a:solidFill>
                  <a:schemeClr val="accent1">
                    <a:lumMod val="50000"/>
                  </a:schemeClr>
                </a:solidFill>
                <a:latin typeface="Century Gothic" panose="020B0502020202020204" pitchFamily="34" charset="0"/>
              </a:rPr>
              <a:t> -d </a:t>
            </a:r>
            <a:r>
              <a:rPr lang="en-US" sz="2400" dirty="0" err="1">
                <a:solidFill>
                  <a:schemeClr val="accent1">
                    <a:lumMod val="50000"/>
                  </a:schemeClr>
                </a:solidFill>
                <a:latin typeface="Century Gothic" panose="020B0502020202020204" pitchFamily="34" charset="0"/>
              </a:rPr>
              <a:t>oder</a:t>
            </a:r>
            <a:r>
              <a:rPr lang="en-US" sz="2400" dirty="0">
                <a:solidFill>
                  <a:schemeClr val="accent1">
                    <a:lumMod val="50000"/>
                  </a:schemeClr>
                </a:solidFill>
                <a:latin typeface="Century Gothic" panose="020B0502020202020204" pitchFamily="34" charset="0"/>
              </a:rPr>
              <a:t> -t?</a:t>
            </a:r>
          </a:p>
        </p:txBody>
      </p:sp>
      <p:grpSp>
        <p:nvGrpSpPr>
          <p:cNvPr id="44" name="Group 43"/>
          <p:cNvGrpSpPr/>
          <p:nvPr/>
        </p:nvGrpSpPr>
        <p:grpSpPr>
          <a:xfrm>
            <a:off x="2975081" y="861486"/>
            <a:ext cx="252000" cy="442903"/>
            <a:chOff x="2975081" y="861486"/>
            <a:chExt cx="252000" cy="442903"/>
          </a:xfrm>
        </p:grpSpPr>
        <p:sp>
          <p:nvSpPr>
            <p:cNvPr id="16" name="Rectangle 15"/>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3" name="Rectangle 42"/>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45" name="Group 44"/>
          <p:cNvGrpSpPr/>
          <p:nvPr/>
        </p:nvGrpSpPr>
        <p:grpSpPr>
          <a:xfrm>
            <a:off x="2502108" y="1840049"/>
            <a:ext cx="252000" cy="442903"/>
            <a:chOff x="2975081" y="861486"/>
            <a:chExt cx="252000" cy="442903"/>
          </a:xfrm>
        </p:grpSpPr>
        <p:sp>
          <p:nvSpPr>
            <p:cNvPr id="46" name="Rectangle 45"/>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7" name="Rectangle 46"/>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48" name="Group 47"/>
          <p:cNvGrpSpPr/>
          <p:nvPr/>
        </p:nvGrpSpPr>
        <p:grpSpPr>
          <a:xfrm>
            <a:off x="2290711" y="2857544"/>
            <a:ext cx="105779" cy="442903"/>
            <a:chOff x="2975081" y="861486"/>
            <a:chExt cx="252000" cy="442903"/>
          </a:xfrm>
        </p:grpSpPr>
        <p:sp>
          <p:nvSpPr>
            <p:cNvPr id="49" name="Rectangle 48"/>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0" name="Rectangle 49"/>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51" name="Group 50"/>
          <p:cNvGrpSpPr/>
          <p:nvPr/>
        </p:nvGrpSpPr>
        <p:grpSpPr>
          <a:xfrm>
            <a:off x="3021277" y="3790079"/>
            <a:ext cx="144000" cy="442903"/>
            <a:chOff x="2975081" y="861486"/>
            <a:chExt cx="252000" cy="442903"/>
          </a:xfrm>
        </p:grpSpPr>
        <p:sp>
          <p:nvSpPr>
            <p:cNvPr id="52" name="Rectangle 51"/>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3" name="Rectangle 52"/>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54" name="Group 53"/>
          <p:cNvGrpSpPr/>
          <p:nvPr/>
        </p:nvGrpSpPr>
        <p:grpSpPr>
          <a:xfrm>
            <a:off x="2376108" y="4776590"/>
            <a:ext cx="252000" cy="442903"/>
            <a:chOff x="2975081" y="861486"/>
            <a:chExt cx="252000" cy="442903"/>
          </a:xfrm>
        </p:grpSpPr>
        <p:sp>
          <p:nvSpPr>
            <p:cNvPr id="55" name="Rectangle 54"/>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6" name="Rectangle 55"/>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57" name="Group 56"/>
          <p:cNvGrpSpPr/>
          <p:nvPr/>
        </p:nvGrpSpPr>
        <p:grpSpPr>
          <a:xfrm>
            <a:off x="2444720" y="5721366"/>
            <a:ext cx="127030" cy="442903"/>
            <a:chOff x="2975081" y="861486"/>
            <a:chExt cx="252000" cy="442903"/>
          </a:xfrm>
        </p:grpSpPr>
        <p:sp>
          <p:nvSpPr>
            <p:cNvPr id="58" name="Rectangle 57"/>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9" name="Rectangle 58"/>
            <p:cNvSpPr/>
            <p:nvPr/>
          </p:nvSpPr>
          <p:spPr>
            <a:xfrm>
              <a:off x="2975081" y="1262495"/>
              <a:ext cx="252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60" name="Group 59"/>
          <p:cNvGrpSpPr/>
          <p:nvPr/>
        </p:nvGrpSpPr>
        <p:grpSpPr>
          <a:xfrm>
            <a:off x="9665733" y="901542"/>
            <a:ext cx="127030" cy="442903"/>
            <a:chOff x="2975081" y="861486"/>
            <a:chExt cx="252000" cy="442903"/>
          </a:xfrm>
        </p:grpSpPr>
        <p:sp>
          <p:nvSpPr>
            <p:cNvPr id="61" name="Rectangle 60"/>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2" name="Rectangle 61"/>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63" name="Group 62"/>
          <p:cNvGrpSpPr/>
          <p:nvPr/>
        </p:nvGrpSpPr>
        <p:grpSpPr>
          <a:xfrm>
            <a:off x="9008130" y="1825058"/>
            <a:ext cx="252000" cy="442903"/>
            <a:chOff x="2975081" y="861486"/>
            <a:chExt cx="252000" cy="442903"/>
          </a:xfrm>
        </p:grpSpPr>
        <p:sp>
          <p:nvSpPr>
            <p:cNvPr id="64" name="Rectangle 63"/>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5" name="Rectangle 64"/>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66" name="Group 65"/>
          <p:cNvGrpSpPr/>
          <p:nvPr/>
        </p:nvGrpSpPr>
        <p:grpSpPr>
          <a:xfrm>
            <a:off x="8278283" y="2810786"/>
            <a:ext cx="127030" cy="442903"/>
            <a:chOff x="2975081" y="861486"/>
            <a:chExt cx="252000" cy="442903"/>
          </a:xfrm>
        </p:grpSpPr>
        <p:sp>
          <p:nvSpPr>
            <p:cNvPr id="67" name="Rectangle 66"/>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8" name="Rectangle 67"/>
            <p:cNvSpPr/>
            <p:nvPr/>
          </p:nvSpPr>
          <p:spPr>
            <a:xfrm>
              <a:off x="2975081" y="1262495"/>
              <a:ext cx="252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69" name="Group 68"/>
          <p:cNvGrpSpPr/>
          <p:nvPr/>
        </p:nvGrpSpPr>
        <p:grpSpPr>
          <a:xfrm>
            <a:off x="9723165" y="3804671"/>
            <a:ext cx="252000" cy="442903"/>
            <a:chOff x="2975081" y="861486"/>
            <a:chExt cx="252000" cy="442903"/>
          </a:xfrm>
        </p:grpSpPr>
        <p:sp>
          <p:nvSpPr>
            <p:cNvPr id="70" name="Rectangle 69"/>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1" name="Rectangle 70"/>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72" name="Group 71"/>
          <p:cNvGrpSpPr/>
          <p:nvPr/>
        </p:nvGrpSpPr>
        <p:grpSpPr>
          <a:xfrm>
            <a:off x="9112173" y="4778112"/>
            <a:ext cx="252000" cy="442903"/>
            <a:chOff x="2975081" y="861486"/>
            <a:chExt cx="252000" cy="442903"/>
          </a:xfrm>
        </p:grpSpPr>
        <p:sp>
          <p:nvSpPr>
            <p:cNvPr id="73" name="Rectangle 72"/>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4" name="Rectangle 73"/>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75" name="Group 74"/>
          <p:cNvGrpSpPr/>
          <p:nvPr/>
        </p:nvGrpSpPr>
        <p:grpSpPr>
          <a:xfrm>
            <a:off x="8843833" y="5726230"/>
            <a:ext cx="127030" cy="442903"/>
            <a:chOff x="2975081" y="861486"/>
            <a:chExt cx="252000" cy="442903"/>
          </a:xfrm>
        </p:grpSpPr>
        <p:sp>
          <p:nvSpPr>
            <p:cNvPr id="76" name="Rectangle 75"/>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7" name="Rectangle 76"/>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sp>
        <p:nvSpPr>
          <p:cNvPr id="78" name="Oval Callout 77">
            <a:extLst>
              <a:ext uri="{FF2B5EF4-FFF2-40B4-BE49-F238E27FC236}">
                <a16:creationId xmlns:a16="http://schemas.microsoft.com/office/drawing/2014/main" id="{25121052-222D-0141-BE99-127A9BCD4E24}"/>
              </a:ext>
            </a:extLst>
          </p:cNvPr>
          <p:cNvSpPr/>
          <p:nvPr/>
        </p:nvSpPr>
        <p:spPr>
          <a:xfrm>
            <a:off x="2317742" y="2453166"/>
            <a:ext cx="6405852" cy="2056054"/>
          </a:xfrm>
          <a:prstGeom prst="wedgeEllipseCallout">
            <a:avLst>
              <a:gd name="adj1" fmla="val -41954"/>
              <a:gd name="adj2" fmla="val 63219"/>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entury Gothic" panose="020B0502020202020204" pitchFamily="34" charset="0"/>
              </a:rPr>
              <a:t>Some of these plurals use rule 4, -</a:t>
            </a:r>
            <a:r>
              <a:rPr lang="en-US" sz="2400" dirty="0" err="1">
                <a:latin typeface="Century Gothic" panose="020B0502020202020204" pitchFamily="34" charset="0"/>
              </a:rPr>
              <a:t>er</a:t>
            </a:r>
            <a:r>
              <a:rPr lang="en-US" sz="2400" dirty="0">
                <a:latin typeface="Century Gothic" panose="020B0502020202020204" pitchFamily="34" charset="0"/>
              </a:rPr>
              <a:t> plus umlaut if possible:</a:t>
            </a:r>
          </a:p>
          <a:p>
            <a:pPr algn="ctr"/>
            <a:r>
              <a:rPr lang="en-US" sz="2400" dirty="0" err="1">
                <a:latin typeface="Century Gothic" panose="020B0502020202020204" pitchFamily="34" charset="0"/>
              </a:rPr>
              <a:t>Mitglieder</a:t>
            </a:r>
            <a:r>
              <a:rPr lang="en-US" sz="2400" dirty="0">
                <a:latin typeface="Century Gothic" panose="020B0502020202020204" pitchFamily="34" charset="0"/>
              </a:rPr>
              <a:t>, </a:t>
            </a:r>
            <a:r>
              <a:rPr lang="en-US" sz="2400" dirty="0" err="1">
                <a:latin typeface="Century Gothic" panose="020B0502020202020204" pitchFamily="34" charset="0"/>
              </a:rPr>
              <a:t>Fahrräder</a:t>
            </a:r>
            <a:r>
              <a:rPr lang="en-US" sz="2400" dirty="0">
                <a:latin typeface="Century Gothic" panose="020B0502020202020204" pitchFamily="34" charset="0"/>
              </a:rPr>
              <a:t>, Länder, Kinder</a:t>
            </a:r>
          </a:p>
        </p:txBody>
      </p:sp>
      <p:sp>
        <p:nvSpPr>
          <p:cNvPr id="79" name="Rounded Rectangle 11">
            <a:extLst>
              <a:ext uri="{FF2B5EF4-FFF2-40B4-BE49-F238E27FC236}">
                <a16:creationId xmlns:a16="http://schemas.microsoft.com/office/drawing/2014/main" id="{483D7EB9-C2AA-4190-98DE-925F861600E9}"/>
              </a:ext>
            </a:extLst>
          </p:cNvPr>
          <p:cNvSpPr/>
          <p:nvPr/>
        </p:nvSpPr>
        <p:spPr>
          <a:xfrm>
            <a:off x="10569844" y="247046"/>
            <a:ext cx="13874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4340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4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4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5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5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57"/>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6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6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6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6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0"/>
                                          </p:stCondLst>
                                        </p:cTn>
                                        <p:tgtEl>
                                          <p:spTgt spid="72"/>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7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1" grpId="0"/>
      <p:bldP spid="12" grpId="0"/>
      <p:bldP spid="13" grpId="0"/>
      <p:bldP spid="14" grpId="0"/>
      <p:bldP spid="15" grpId="0"/>
      <p:bldP spid="17" grpId="0"/>
      <p:bldP spid="7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3434</Words>
  <Application>Microsoft Macintosh PowerPoint</Application>
  <PresentationFormat>Widescreen</PresentationFormat>
  <Paragraphs>495</Paragraphs>
  <Slides>21</Slides>
  <Notes>21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Calibri</vt:lpstr>
      <vt:lpstr>Century Gothic</vt:lpstr>
      <vt:lpstr>Office Theme</vt:lpstr>
      <vt:lpstr>1_Office Theme</vt:lpstr>
      <vt:lpstr>German phonics collection</vt:lpstr>
      <vt:lpstr>[-d]</vt:lpstr>
      <vt:lpstr>-d</vt:lpstr>
      <vt:lpstr>-d</vt:lpstr>
      <vt:lpstr>-d</vt:lpstr>
      <vt:lpstr>-d</vt:lpstr>
      <vt:lpstr>-d</vt:lpstr>
      <vt:lpstr>-d</vt:lpstr>
      <vt:lpstr>Phonetik</vt:lpstr>
      <vt:lpstr>[-d]</vt:lpstr>
      <vt:lpstr>-d</vt:lpstr>
      <vt:lpstr>-d</vt:lpstr>
      <vt:lpstr>hören / schreiben</vt:lpstr>
      <vt:lpstr>Phonetik</vt:lpstr>
      <vt:lpstr>[-d]</vt:lpstr>
      <vt:lpstr>Phonetik</vt:lpstr>
      <vt:lpstr>Phonetik</vt:lpstr>
      <vt:lpstr>Phonetik</vt:lpstr>
      <vt:lpstr>[-d]</vt:lpstr>
      <vt:lpstr>Phonetik</vt:lpstr>
      <vt:lpstr>Phonetik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Mary Richardson</cp:lastModifiedBy>
  <cp:revision>7</cp:revision>
  <dcterms:created xsi:type="dcterms:W3CDTF">2021-02-16T11:22:39Z</dcterms:created>
  <dcterms:modified xsi:type="dcterms:W3CDTF">2022-07-14T15:14:26Z</dcterms:modified>
</cp:coreProperties>
</file>