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9" r:id="rId3"/>
    <p:sldId id="282" r:id="rId4"/>
    <p:sldId id="599" r:id="rId5"/>
    <p:sldId id="600" r:id="rId6"/>
    <p:sldId id="601" r:id="rId7"/>
    <p:sldId id="602" r:id="rId8"/>
    <p:sldId id="603" r:id="rId9"/>
    <p:sldId id="604" r:id="rId10"/>
    <p:sldId id="284" r:id="rId11"/>
    <p:sldId id="605" r:id="rId12"/>
    <p:sldId id="606" r:id="rId13"/>
    <p:sldId id="607" r:id="rId14"/>
    <p:sldId id="608" r:id="rId15"/>
    <p:sldId id="609" r:id="rId16"/>
    <p:sldId id="610" r:id="rId17"/>
    <p:sldId id="467" r:id="rId18"/>
    <p:sldId id="381" r:id="rId19"/>
    <p:sldId id="597" r:id="rId20"/>
    <p:sldId id="266" r:id="rId21"/>
    <p:sldId id="289" r:id="rId22"/>
    <p:sldId id="598" r:id="rId23"/>
    <p:sldId id="611" r:id="rId24"/>
    <p:sldId id="614" r:id="rId25"/>
    <p:sldId id="615" r:id="rId26"/>
    <p:sldId id="616" r:id="rId27"/>
    <p:sldId id="261" r:id="rId28"/>
    <p:sldId id="277" r:id="rId29"/>
    <p:sldId id="344" r:id="rId30"/>
    <p:sldId id="612" r:id="rId31"/>
    <p:sldId id="617" r:id="rId32"/>
    <p:sldId id="733" r:id="rId33"/>
    <p:sldId id="73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CDAF04-2E56-4C68-ABBE-029426231D28}" v="12" dt="2021-02-16T14:50:22.8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6947" autoAdjust="0"/>
  </p:normalViewPr>
  <p:slideViewPr>
    <p:cSldViewPr snapToGrid="0">
      <p:cViewPr varScale="1">
        <p:scale>
          <a:sx n="84" d="100"/>
          <a:sy n="84" d="100"/>
        </p:scale>
        <p:origin x="16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1DDA8522-4CF6-4B80-B660-8314BCB2FFA1}" type="datetimeFigureOut">
              <a:rPr lang="en-GB" smtClean="0"/>
              <a:pPr/>
              <a:t>15/07/2022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CFBBE469-149C-499D-A4D2-70CBC4857CC5}" type="slidenum">
              <a:rPr lang="en-GB" smtClean="0"/>
              <a:pPr/>
              <a:t>‹#›</a:t>
            </a:fld>
            <a:endParaRPr lang="en-GB" dirty="0"/>
          </a:p>
        </p:txBody>
      </p:sp>
    </p:spTree>
    <p:extLst>
      <p:ext uri="{BB962C8B-B14F-4D97-AF65-F5344CB8AC3E}">
        <p14:creationId xmlns:p14="http://schemas.microsoft.com/office/powerpoint/2010/main" val="3310673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a:solidFill>
                  <a:schemeClr val="tx1"/>
                </a:solidFill>
                <a:effectLs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reden</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talking between your right hand and your left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err="1"/>
              <a:t>reden</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reden</a:t>
            </a:r>
            <a:r>
              <a:rPr lang="en-GB" sz="1200" b="1" baseline="0" dirty="0"/>
              <a:t> </a:t>
            </a:r>
            <a:r>
              <a:rPr lang="en-GB" sz="1200" baseline="0" dirty="0"/>
              <a:t>[356]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54005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62640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11890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err="1"/>
              <a:t>reden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reden</a:t>
            </a:r>
            <a:r>
              <a:rPr lang="en-GB" sz="1200" b="1" baseline="0" dirty="0"/>
              <a:t> </a:t>
            </a:r>
            <a:r>
              <a:rPr lang="en-GB" sz="1200" baseline="0" dirty="0"/>
              <a:t>[356]; </a:t>
            </a:r>
            <a:r>
              <a:rPr lang="en-GB" sz="1200" b="1" baseline="0" dirty="0"/>
              <a:t>Regel </a:t>
            </a:r>
            <a:r>
              <a:rPr lang="en-GB" sz="1200" b="0" baseline="0" dirty="0"/>
              <a:t>[484] </a:t>
            </a:r>
            <a:r>
              <a:rPr lang="en-GB" sz="1200" b="1" baseline="0" dirty="0"/>
              <a:t>rot</a:t>
            </a:r>
            <a:r>
              <a:rPr lang="en-GB" sz="1200" baseline="0" dirty="0"/>
              <a:t>[381]; </a:t>
            </a:r>
            <a:r>
              <a:rPr lang="en-GB" sz="1200" b="1" baseline="0" dirty="0" err="1"/>
              <a:t>warum</a:t>
            </a:r>
            <a:r>
              <a:rPr lang="en-GB" sz="1200" b="1" baseline="0" dirty="0"/>
              <a:t>? </a:t>
            </a:r>
            <a:r>
              <a:rPr lang="en-GB" sz="1200" baseline="0" dirty="0"/>
              <a:t>[246]; </a:t>
            </a:r>
            <a:r>
              <a:rPr lang="en-GB" sz="1200" b="1" baseline="0" dirty="0" err="1"/>
              <a:t>Reise</a:t>
            </a:r>
            <a:r>
              <a:rPr lang="en-GB" sz="1200" b="1" baseline="0" dirty="0"/>
              <a:t> </a:t>
            </a:r>
            <a:r>
              <a:rPr lang="en-GB" sz="1200" baseline="0" dirty="0"/>
              <a:t>[786]; </a:t>
            </a:r>
            <a:r>
              <a:rPr lang="en-GB" sz="1200" b="1" baseline="0" dirty="0" err="1"/>
              <a:t>Beruf</a:t>
            </a:r>
            <a:r>
              <a:rPr lang="en-GB" sz="1200" b="1" baseline="0" dirty="0"/>
              <a:t> </a:t>
            </a:r>
            <a:r>
              <a:rPr lang="en-GB" sz="1200" baseline="0" dirty="0"/>
              <a:t>[477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1066227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3774756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50634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baseline="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Aim: </a:t>
            </a:r>
            <a:r>
              <a:rPr lang="en-US" b="0"/>
              <a:t>Students are challenged</a:t>
            </a:r>
            <a:r>
              <a:rPr lang="en-US" b="0" baseline="0"/>
              <a:t> to distinguish between the sounds of the ‘r’ at the beginning of a word or syllable and the post-vocalic ‘r’. </a:t>
            </a:r>
            <a:r>
              <a:rPr lang="en-US" b="0"/>
              <a:t>Click on the number to play the audio.</a:t>
            </a:r>
            <a:r>
              <a:rPr lang="en-US" b="0" baseline="0"/>
              <a:t> Words from the new and revisited vocabulary sets for this week are used.</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Procedure:</a:t>
            </a:r>
          </a:p>
          <a:p>
            <a:r>
              <a:rPr lang="en-US" b="0"/>
              <a:t>1. Click on the number to play the audio.</a:t>
            </a:r>
            <a:r>
              <a:rPr lang="en-US" b="0" baseline="0"/>
              <a:t> </a:t>
            </a:r>
          </a:p>
          <a:p>
            <a:r>
              <a:rPr lang="en-US" b="0" baseline="0"/>
              <a:t>2. Students tick the appropriate column.</a:t>
            </a:r>
          </a:p>
          <a:p>
            <a:r>
              <a:rPr lang="en-US" b="0" baseline="0"/>
              <a:t>3. Click to reveal the answers one by one.</a:t>
            </a:r>
          </a:p>
          <a:p>
            <a:endParaRPr lang="en-US" b="1"/>
          </a:p>
          <a:p>
            <a:r>
              <a:rPr lang="en-US" b="1"/>
              <a:t>Transcript:</a:t>
            </a:r>
            <a:endParaRPr lang="en-US"/>
          </a:p>
          <a:p>
            <a:r>
              <a:rPr lang="en-US"/>
              <a:t>1. </a:t>
            </a:r>
            <a:r>
              <a:rPr lang="de-DE"/>
              <a:t>dürfen</a:t>
            </a:r>
          </a:p>
          <a:p>
            <a:r>
              <a:rPr lang="en-US"/>
              <a:t>2. </a:t>
            </a:r>
            <a:r>
              <a:rPr lang="de-DE" b="0"/>
              <a:t>die Straße </a:t>
            </a:r>
          </a:p>
          <a:p>
            <a:r>
              <a:rPr lang="en-US"/>
              <a:t>3. ruhig</a:t>
            </a:r>
            <a:endParaRPr lang="en-US" dirty="0"/>
          </a:p>
          <a:p>
            <a:r>
              <a:rPr lang="en-US" dirty="0"/>
              <a:t>4</a:t>
            </a:r>
            <a:r>
              <a:rPr lang="en-US"/>
              <a:t>. </a:t>
            </a:r>
            <a:r>
              <a:rPr lang="de-DE" b="0"/>
              <a:t>der Markt</a:t>
            </a:r>
          </a:p>
          <a:p>
            <a:r>
              <a:rPr lang="en-US"/>
              <a:t>5. </a:t>
            </a:r>
            <a:r>
              <a:rPr lang="de-DE" b="0"/>
              <a:t>springen</a:t>
            </a:r>
          </a:p>
          <a:p>
            <a:r>
              <a:rPr lang="en-US"/>
              <a:t>6. </a:t>
            </a:r>
            <a:r>
              <a:rPr lang="de-DE" b="0"/>
              <a:t>die Party </a:t>
            </a:r>
          </a:p>
          <a:p>
            <a:endParaRPr lang="en-US"/>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455210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51056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[2]</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reading aloud / saying 10 previously taught SSC, in unknown words (apart from Deutschland, which starts the task off). Here, 9 additional towns on the Bodensee are used.</a:t>
            </a:r>
          </a:p>
          <a:p>
            <a:endParaRPr lang="en-GB" baseline="0" dirty="0"/>
          </a:p>
          <a:p>
            <a:r>
              <a:rPr lang="en-GB" b="1" baseline="0" dirty="0"/>
              <a:t>Procedure:</a:t>
            </a:r>
            <a:br>
              <a:rPr lang="en-GB" baseline="0" dirty="0"/>
            </a:br>
            <a:r>
              <a:rPr lang="en-GB" baseline="0" dirty="0"/>
              <a:t>1. Students work in pairs to pronounce each of the towns.</a:t>
            </a:r>
            <a:br>
              <a:rPr lang="en-GB" baseline="0" dirty="0"/>
            </a:br>
            <a:r>
              <a:rPr lang="en-GB" baseline="0" dirty="0"/>
              <a:t>2. Click number to hear and check pronunciation. </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 [</a:t>
            </a:r>
            <a:r>
              <a:rPr lang="en-GB" baseline="0" dirty="0" err="1"/>
              <a:t>sch</a:t>
            </a:r>
            <a:r>
              <a:rPr lang="en-GB" baseline="0" dirty="0"/>
              <a:t>]</a:t>
            </a:r>
            <a:br>
              <a:rPr lang="en-GB" baseline="0" dirty="0"/>
            </a:br>
            <a:br>
              <a:rPr lang="en-GB" baseline="0" dirty="0"/>
            </a:br>
            <a:r>
              <a:rPr lang="en-GB" b="1" baseline="0" dirty="0"/>
              <a:t>Transcript:</a:t>
            </a:r>
            <a:br>
              <a:rPr lang="en-GB" baseline="0" dirty="0"/>
            </a:br>
            <a:r>
              <a:rPr lang="en-GB" baseline="0" dirty="0"/>
              <a:t>1 Deutschland</a:t>
            </a:r>
            <a:br>
              <a:rPr lang="en-GB" baseline="0" dirty="0"/>
            </a:br>
            <a:r>
              <a:rPr lang="en-GB" baseline="0" dirty="0"/>
              <a:t>2 Friedrichshafen</a:t>
            </a:r>
            <a:br>
              <a:rPr lang="en-GB" baseline="0" dirty="0"/>
            </a:br>
            <a:r>
              <a:rPr lang="en-GB" baseline="0" dirty="0"/>
              <a:t>3 </a:t>
            </a:r>
            <a:r>
              <a:rPr lang="en-GB" baseline="0" dirty="0" err="1"/>
              <a:t>Bregenz</a:t>
            </a:r>
            <a:br>
              <a:rPr lang="en-GB" baseline="0" dirty="0"/>
            </a:br>
            <a:r>
              <a:rPr lang="en-GB" baseline="0" dirty="0"/>
              <a:t>4 Rorschach</a:t>
            </a:r>
            <a:br>
              <a:rPr lang="en-GB" baseline="0" dirty="0"/>
            </a:br>
            <a:r>
              <a:rPr lang="en-GB" baseline="0" dirty="0"/>
              <a:t>5 </a:t>
            </a:r>
            <a:r>
              <a:rPr lang="en-GB" baseline="0" dirty="0" err="1"/>
              <a:t>Altnau</a:t>
            </a:r>
            <a:br>
              <a:rPr lang="en-GB" baseline="0" dirty="0"/>
            </a:br>
            <a:r>
              <a:rPr lang="en-GB" baseline="0" dirty="0"/>
              <a:t>6 Konstanz</a:t>
            </a:r>
            <a:br>
              <a:rPr lang="en-GB" baseline="0" dirty="0"/>
            </a:br>
            <a:r>
              <a:rPr lang="en-GB" baseline="0" dirty="0"/>
              <a:t>7 </a:t>
            </a:r>
            <a:r>
              <a:rPr lang="en-GB" baseline="0" dirty="0" err="1"/>
              <a:t>Reichenau</a:t>
            </a:r>
            <a:br>
              <a:rPr lang="en-GB" baseline="0" dirty="0"/>
            </a:br>
            <a:r>
              <a:rPr lang="en-GB" baseline="0" dirty="0"/>
              <a:t>8 Stein am </a:t>
            </a:r>
            <a:r>
              <a:rPr lang="en-GB" baseline="0" dirty="0" err="1"/>
              <a:t>Rhein</a:t>
            </a:r>
            <a:br>
              <a:rPr lang="en-GB" baseline="0" dirty="0"/>
            </a:br>
            <a:r>
              <a:rPr lang="en-GB" baseline="0" dirty="0"/>
              <a:t>9 Ludwigshafen</a:t>
            </a:r>
            <a:endParaRPr lang="en-GB" dirty="0"/>
          </a:p>
        </p:txBody>
      </p:sp>
      <p:sp>
        <p:nvSpPr>
          <p:cNvPr id="4" name="Slide Number Placeholder 3"/>
          <p:cNvSpPr>
            <a:spLocks noGrp="1"/>
          </p:cNvSpPr>
          <p:nvPr>
            <p:ph type="sldNum" sz="quarter" idx="10"/>
          </p:nvPr>
        </p:nvSpPr>
        <p:spPr/>
        <p:txBody>
          <a:bodyPr/>
          <a:lstStyle/>
          <a:p>
            <a:fld id="{4F565670-0FAF-47B5-BB13-49D74F7BBA74}" type="slidenum">
              <a:rPr lang="en-GB" smtClean="0"/>
              <a:t>19</a:t>
            </a:fld>
            <a:endParaRPr lang="en-GB"/>
          </a:p>
        </p:txBody>
      </p:sp>
    </p:spTree>
    <p:extLst>
      <p:ext uri="{BB962C8B-B14F-4D97-AF65-F5344CB8AC3E}">
        <p14:creationId xmlns:p14="http://schemas.microsoft.com/office/powerpoint/2010/main" val="3584464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Phonetik</a:t>
            </a:r>
            <a:r>
              <a:rPr lang="en-GB" b="1" baseline="0" dirty="0"/>
              <a:t> [1]  </a:t>
            </a:r>
            <a:br>
              <a:rPr lang="en-GB" b="1" baseline="0" dirty="0"/>
            </a:br>
            <a:r>
              <a:rPr lang="en-GB" b="1" baseline="0" dirty="0"/>
              <a:t>Time:  5 minutes</a:t>
            </a:r>
          </a:p>
          <a:p>
            <a:br>
              <a:rPr lang="en-GB" b="0" baseline="0" dirty="0"/>
            </a:br>
            <a:r>
              <a:rPr lang="en-GB" b="1" baseline="0" dirty="0"/>
              <a:t>Aim: </a:t>
            </a:r>
            <a:r>
              <a:rPr lang="en-GB" baseline="0" dirty="0"/>
              <a:t>To practise recognising and transcribing 14 previously taught SSC, in unknown words.</a:t>
            </a:r>
          </a:p>
          <a:p>
            <a:r>
              <a:rPr lang="en-GB" b="1" i="1" baseline="0" dirty="0"/>
              <a:t>Note: </a:t>
            </a:r>
            <a:r>
              <a:rPr lang="en-GB" baseline="0" dirty="0"/>
              <a:t>These are real German band names.</a:t>
            </a:r>
            <a:br>
              <a:rPr lang="en-GB" baseline="0" dirty="0"/>
            </a:br>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br>
              <a:rPr lang="en-GB" baseline="0" dirty="0"/>
            </a:br>
            <a:r>
              <a:rPr lang="en-GB" b="1" baseline="0" dirty="0"/>
              <a:t>SSC revisited here</a:t>
            </a:r>
            <a:r>
              <a:rPr lang="en-GB" baseline="0" dirty="0"/>
              <a:t>: [z] [j] [r-consonantal] [o-long] [</a:t>
            </a:r>
            <a:r>
              <a:rPr lang="en-GB" baseline="0" dirty="0" err="1"/>
              <a:t>sch</a:t>
            </a:r>
            <a:r>
              <a:rPr lang="en-GB" baseline="0" dirty="0"/>
              <a:t>] [v] [r-vocalic] [ö-long] [</a:t>
            </a:r>
            <a:r>
              <a:rPr lang="en-GB" baseline="0" dirty="0" err="1"/>
              <a:t>ei</a:t>
            </a:r>
            <a:r>
              <a:rPr lang="en-GB" baseline="0" dirty="0"/>
              <a:t>] [</a:t>
            </a:r>
            <a:r>
              <a:rPr lang="en-GB" baseline="0" dirty="0" err="1"/>
              <a:t>st</a:t>
            </a:r>
            <a:r>
              <a:rPr lang="en-GB" baseline="0" dirty="0"/>
              <a:t>] [-</a:t>
            </a:r>
            <a:r>
              <a:rPr lang="en-GB" baseline="0" dirty="0" err="1"/>
              <a:t>er</a:t>
            </a:r>
            <a:r>
              <a:rPr lang="en-GB" baseline="0" dirty="0"/>
              <a:t>] [</a:t>
            </a:r>
            <a:r>
              <a:rPr lang="en-GB" baseline="0" dirty="0" err="1"/>
              <a:t>st</a:t>
            </a:r>
            <a:r>
              <a:rPr lang="en-GB" baseline="0" dirty="0"/>
              <a:t>] [ä] [-e]</a:t>
            </a:r>
            <a:endParaRPr lang="en-GB" b="0" baseline="0" dirty="0"/>
          </a:p>
          <a:p>
            <a:endParaRPr lang="en-GB" b="1" baseline="0" dirty="0"/>
          </a:p>
          <a:p>
            <a:r>
              <a:rPr lang="en-GB" b="1" baseline="0" dirty="0"/>
              <a:t>Transcript:</a:t>
            </a:r>
            <a:br>
              <a:rPr lang="en-GB" b="0" baseline="0" dirty="0"/>
            </a:br>
            <a:r>
              <a:rPr lang="en-GB" b="0" baseline="0" dirty="0"/>
              <a:t>[1] die </a:t>
            </a:r>
            <a:r>
              <a:rPr lang="en-GB" b="0" baseline="0" dirty="0" err="1"/>
              <a:t>Prinzen</a:t>
            </a:r>
            <a:endParaRPr lang="en-GB" b="0" baseline="0" dirty="0"/>
          </a:p>
          <a:p>
            <a:r>
              <a:rPr lang="en-GB" b="0" baseline="0" dirty="0"/>
              <a:t>[2] </a:t>
            </a:r>
            <a:r>
              <a:rPr lang="en-GB" b="0" baseline="0" dirty="0" err="1"/>
              <a:t>Juli</a:t>
            </a:r>
            <a:endParaRPr lang="en-GB" b="0" baseline="0" dirty="0"/>
          </a:p>
          <a:p>
            <a:r>
              <a:rPr lang="en-GB" b="0" baseline="0" dirty="0"/>
              <a:t>[3] Fettes </a:t>
            </a:r>
            <a:r>
              <a:rPr lang="en-GB" b="0" baseline="0" dirty="0" err="1"/>
              <a:t>Brot</a:t>
            </a:r>
            <a:endParaRPr lang="en-GB" b="0" baseline="0" dirty="0"/>
          </a:p>
          <a:p>
            <a:r>
              <a:rPr lang="en-GB" b="0" baseline="0" dirty="0"/>
              <a:t>[4] die </a:t>
            </a:r>
            <a:r>
              <a:rPr lang="en-GB" b="0" baseline="0" dirty="0" err="1"/>
              <a:t>Fantastischen</a:t>
            </a:r>
            <a:r>
              <a:rPr lang="en-GB" b="0" baseline="0" dirty="0"/>
              <a:t> </a:t>
            </a:r>
            <a:r>
              <a:rPr lang="en-GB" b="0" baseline="0" dirty="0" err="1"/>
              <a:t>Vier</a:t>
            </a:r>
            <a:endParaRPr lang="en-GB" b="0" baseline="0" dirty="0"/>
          </a:p>
          <a:p>
            <a:r>
              <a:rPr lang="en-GB" b="0" baseline="0" dirty="0"/>
              <a:t>[5] </a:t>
            </a:r>
            <a:r>
              <a:rPr lang="en-GB" b="0" baseline="0" dirty="0" err="1"/>
              <a:t>Söhne</a:t>
            </a:r>
            <a:r>
              <a:rPr lang="en-GB" b="0" baseline="0" dirty="0"/>
              <a:t> </a:t>
            </a:r>
            <a:r>
              <a:rPr lang="en-GB" b="0" baseline="0" dirty="0" err="1"/>
              <a:t>Mannheims</a:t>
            </a:r>
            <a:endParaRPr lang="en-GB" b="0" baseline="0" dirty="0"/>
          </a:p>
          <a:p>
            <a:r>
              <a:rPr lang="en-GB" b="0" baseline="0" dirty="0"/>
              <a:t>[6] </a:t>
            </a:r>
            <a:r>
              <a:rPr lang="en-GB" b="0" baseline="0" dirty="0" err="1"/>
              <a:t>Sportfreunde</a:t>
            </a:r>
            <a:r>
              <a:rPr lang="en-GB" b="0" baseline="0" dirty="0"/>
              <a:t> Stiller</a:t>
            </a:r>
          </a:p>
          <a:p>
            <a:r>
              <a:rPr lang="en-GB" b="0" baseline="0" dirty="0"/>
              <a:t>[7] </a:t>
            </a:r>
            <a:r>
              <a:rPr lang="en-GB" b="0" baseline="0" dirty="0" err="1"/>
              <a:t>Rosenstolz</a:t>
            </a:r>
            <a:endParaRPr lang="en-GB" b="0" baseline="0" dirty="0"/>
          </a:p>
          <a:p>
            <a:r>
              <a:rPr lang="en-GB" b="0" baseline="0" dirty="0"/>
              <a:t>[8] die </a:t>
            </a:r>
            <a:r>
              <a:rPr lang="en-GB" b="0" baseline="0" dirty="0" err="1"/>
              <a:t>Ärzte</a:t>
            </a:r>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15545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44476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reden</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talking between your right hand and your left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err="1"/>
              <a:t>reden</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reden</a:t>
            </a:r>
            <a:r>
              <a:rPr lang="en-GB" sz="1200" b="1" baseline="0" dirty="0"/>
              <a:t> </a:t>
            </a:r>
            <a:r>
              <a:rPr lang="en-GB" sz="1200" baseline="0" dirty="0"/>
              <a:t>[356]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57559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err="1"/>
              <a:t>reden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reden</a:t>
            </a:r>
            <a:r>
              <a:rPr lang="en-GB" sz="1200" b="1" baseline="0" dirty="0"/>
              <a:t> </a:t>
            </a:r>
            <a:r>
              <a:rPr lang="en-GB" sz="1200" baseline="0" dirty="0"/>
              <a:t>[356]; </a:t>
            </a:r>
            <a:r>
              <a:rPr lang="en-GB" sz="1200" b="1" baseline="0" dirty="0"/>
              <a:t>Regel </a:t>
            </a:r>
            <a:r>
              <a:rPr lang="en-GB" sz="1200" b="0" baseline="0" dirty="0"/>
              <a:t>[484] </a:t>
            </a:r>
            <a:r>
              <a:rPr lang="en-GB" sz="1200" b="1" baseline="0" dirty="0"/>
              <a:t>rot</a:t>
            </a:r>
            <a:r>
              <a:rPr lang="en-GB" sz="1200" baseline="0" dirty="0"/>
              <a:t>[381]; </a:t>
            </a:r>
            <a:r>
              <a:rPr lang="en-GB" sz="1200" b="1" baseline="0" dirty="0" err="1"/>
              <a:t>warum</a:t>
            </a:r>
            <a:r>
              <a:rPr lang="en-GB" sz="1200" b="1" baseline="0" dirty="0"/>
              <a:t>? </a:t>
            </a:r>
            <a:r>
              <a:rPr lang="en-GB" sz="1200" baseline="0" dirty="0"/>
              <a:t>[246]; </a:t>
            </a:r>
            <a:r>
              <a:rPr lang="en-GB" sz="1200" b="1" baseline="0" dirty="0" err="1"/>
              <a:t>Reise</a:t>
            </a:r>
            <a:r>
              <a:rPr lang="en-GB" sz="1200" b="1" baseline="0" dirty="0"/>
              <a:t> </a:t>
            </a:r>
            <a:r>
              <a:rPr lang="en-GB" sz="1200" baseline="0" dirty="0"/>
              <a:t>[786]; </a:t>
            </a:r>
            <a:r>
              <a:rPr lang="en-GB" sz="1200" b="1" baseline="0" dirty="0" err="1"/>
              <a:t>Beruf</a:t>
            </a:r>
            <a:r>
              <a:rPr lang="en-GB" sz="1200" b="1" baseline="0" dirty="0"/>
              <a:t> </a:t>
            </a:r>
            <a:r>
              <a:rPr lang="en-GB" sz="1200" baseline="0" dirty="0"/>
              <a:t>[477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1194294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2347054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30992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br>
              <a:rPr lang="en-GB" dirty="0"/>
            </a:br>
            <a:br>
              <a:rPr lang="en-GB" b="1" dirty="0"/>
            </a:br>
            <a:r>
              <a:rPr lang="en-GB" b="1" dirty="0"/>
              <a:t>Aim: </a:t>
            </a:r>
            <a:r>
              <a:rPr lang="en-GB" b="0" dirty="0"/>
              <a:t>Listening for and noticing the SSC [r] in a sentence context.</a:t>
            </a:r>
            <a:br>
              <a:rPr lang="en-GB" dirty="0"/>
            </a:br>
            <a:br>
              <a:rPr lang="en-GB" dirty="0"/>
            </a:br>
            <a:r>
              <a:rPr lang="en-GB" b="1" dirty="0"/>
              <a:t>Procedure:</a:t>
            </a:r>
            <a:br>
              <a:rPr lang="en-GB" dirty="0"/>
            </a:br>
            <a:r>
              <a:rPr lang="en-GB" dirty="0"/>
              <a:t>1. Click on a number to hear the sentence. Click on the number again to repeat if necessary.</a:t>
            </a:r>
          </a:p>
          <a:p>
            <a:r>
              <a:rPr lang="en-GB" dirty="0"/>
              <a:t>2. Write down how many Rs you hear in each sentence.</a:t>
            </a:r>
          </a:p>
          <a:p>
            <a:r>
              <a:rPr lang="en-GB" dirty="0"/>
              <a:t>3. Click to see the sentence and check the answer.</a:t>
            </a:r>
          </a:p>
          <a:p>
            <a:r>
              <a:rPr lang="en-GB" dirty="0"/>
              <a:t>4. Check understanding of sentences.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Ihre</a:t>
            </a:r>
            <a:r>
              <a:rPr lang="en-GB" dirty="0"/>
              <a:t> </a:t>
            </a:r>
            <a:r>
              <a:rPr lang="en-GB" dirty="0" err="1"/>
              <a:t>Schwester</a:t>
            </a:r>
            <a:r>
              <a:rPr lang="en-GB" dirty="0"/>
              <a:t> </a:t>
            </a:r>
            <a:r>
              <a:rPr lang="en-GB" dirty="0" err="1"/>
              <a:t>trägt</a:t>
            </a:r>
            <a:r>
              <a:rPr lang="en-GB" dirty="0"/>
              <a:t> </a:t>
            </a:r>
            <a:r>
              <a:rPr lang="en-GB" dirty="0" err="1"/>
              <a:t>einen</a:t>
            </a:r>
            <a:r>
              <a:rPr lang="en-GB" dirty="0"/>
              <a:t> </a:t>
            </a:r>
            <a:r>
              <a:rPr lang="en-GB" dirty="0" err="1"/>
              <a:t>roten</a:t>
            </a:r>
            <a:r>
              <a:rPr lang="en-GB" dirty="0"/>
              <a:t> Rock.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Sein </a:t>
            </a:r>
            <a:r>
              <a:rPr lang="en-GB" dirty="0" err="1"/>
              <a:t>großer</a:t>
            </a:r>
            <a:r>
              <a:rPr lang="en-GB" dirty="0"/>
              <a:t> </a:t>
            </a:r>
            <a:r>
              <a:rPr lang="en-GB" dirty="0" err="1"/>
              <a:t>Bruder</a:t>
            </a:r>
            <a:r>
              <a:rPr lang="en-GB" dirty="0"/>
              <a:t> </a:t>
            </a:r>
            <a:r>
              <a:rPr lang="en-GB" dirty="0" err="1"/>
              <a:t>reist</a:t>
            </a:r>
            <a:r>
              <a:rPr lang="en-GB" dirty="0"/>
              <a:t> </a:t>
            </a:r>
            <a:r>
              <a:rPr lang="en-GB" dirty="0" err="1"/>
              <a:t>nach</a:t>
            </a:r>
            <a:r>
              <a:rPr lang="en-GB" dirty="0"/>
              <a:t> Rom.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Deine</a:t>
            </a:r>
            <a:r>
              <a:rPr lang="en-GB" dirty="0"/>
              <a:t> </a:t>
            </a:r>
            <a:r>
              <a:rPr lang="en-GB" dirty="0" err="1"/>
              <a:t>Eltern</a:t>
            </a:r>
            <a:r>
              <a:rPr lang="en-GB" dirty="0"/>
              <a:t> </a:t>
            </a:r>
            <a:r>
              <a:rPr lang="en-GB" dirty="0" err="1"/>
              <a:t>fahren</a:t>
            </a:r>
            <a:r>
              <a:rPr lang="en-GB" dirty="0"/>
              <a:t> </a:t>
            </a:r>
            <a:r>
              <a:rPr lang="en-GB" dirty="0" err="1"/>
              <a:t>immer</a:t>
            </a:r>
            <a:r>
              <a:rPr lang="en-GB" dirty="0"/>
              <a:t> </a:t>
            </a:r>
            <a:r>
              <a:rPr lang="en-GB" dirty="0" err="1"/>
              <a:t>über</a:t>
            </a:r>
            <a:r>
              <a:rPr lang="en-GB" dirty="0"/>
              <a:t> die </a:t>
            </a:r>
            <a:r>
              <a:rPr lang="en-GB" dirty="0" err="1"/>
              <a:t>Brücke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Das </a:t>
            </a:r>
            <a:r>
              <a:rPr lang="en-GB" dirty="0" err="1"/>
              <a:t>traurige</a:t>
            </a:r>
            <a:r>
              <a:rPr lang="en-GB" dirty="0"/>
              <a:t> Kind </a:t>
            </a:r>
            <a:r>
              <a:rPr lang="en-GB" dirty="0" err="1"/>
              <a:t>erlebt</a:t>
            </a:r>
            <a:r>
              <a:rPr lang="en-GB" dirty="0"/>
              <a:t> die Kultur.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Wir</a:t>
            </a:r>
            <a:r>
              <a:rPr lang="en-GB" dirty="0"/>
              <a:t> </a:t>
            </a:r>
            <a:r>
              <a:rPr lang="en-GB" dirty="0" err="1"/>
              <a:t>verbringen</a:t>
            </a:r>
            <a:r>
              <a:rPr lang="en-GB" dirty="0"/>
              <a:t> </a:t>
            </a:r>
            <a:r>
              <a:rPr lang="en-GB" dirty="0" err="1"/>
              <a:t>eine</a:t>
            </a:r>
            <a:r>
              <a:rPr lang="en-GB" dirty="0"/>
              <a:t> </a:t>
            </a:r>
            <a:r>
              <a:rPr lang="en-GB" dirty="0" err="1"/>
              <a:t>schöne</a:t>
            </a:r>
            <a:r>
              <a:rPr lang="en-GB" dirty="0"/>
              <a:t> Zeit in Frankfurt.</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 minute</a:t>
            </a:r>
            <a:br>
              <a:rPr lang="en-GB" dirty="0"/>
            </a:br>
            <a:br>
              <a:rPr lang="en-GB" b="1" dirty="0"/>
            </a:br>
            <a:r>
              <a:rPr lang="en-GB" b="1" dirty="0"/>
              <a:t>Aim: </a:t>
            </a:r>
            <a:r>
              <a:rPr lang="en-GB" b="0" dirty="0"/>
              <a:t>To automatize pronunciation of the SSC [r] by saying words containing the SSC in a speeded fashion. All the words are known.</a:t>
            </a:r>
            <a:br>
              <a:rPr lang="en-GB" dirty="0"/>
            </a:br>
            <a:br>
              <a:rPr lang="en-GB" dirty="0"/>
            </a:br>
            <a:r>
              <a:rPr lang="en-GB" b="1" dirty="0"/>
              <a:t>Procedure:</a:t>
            </a:r>
            <a:br>
              <a:rPr lang="en-GB" dirty="0"/>
            </a:br>
            <a:r>
              <a:rPr lang="en-GB" dirty="0"/>
              <a:t>1. Say a many of these words out loud in 30 seconds</a:t>
            </a:r>
          </a:p>
          <a:p>
            <a:r>
              <a:rPr lang="en-GB" dirty="0"/>
              <a:t>2. Click on </a:t>
            </a:r>
            <a:r>
              <a:rPr lang="en-GB" i="1" dirty="0"/>
              <a:t>Los! </a:t>
            </a:r>
            <a:r>
              <a:rPr lang="en-GB" i="0" dirty="0"/>
              <a:t>to start the timer.</a:t>
            </a:r>
            <a:endParaRPr lang="en-GB" i="1"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consolidation of </a:t>
            </a:r>
            <a:r>
              <a:rPr lang="en-US" dirty="0"/>
              <a:t>SSC [r] with some known and some unfamiliar vocabulary. Several words pick up on the pronunciation difference between masculine role nouns and their feminine equivalents, which involves the SSC [r] </a:t>
            </a:r>
            <a:r>
              <a:rPr lang="en-US" i="1" dirty="0"/>
              <a:t>within </a:t>
            </a:r>
            <a:r>
              <a:rPr lang="en-US" dirty="0"/>
              <a:t>words.  Pronunciation is very different from English, formed at the back of the throat without using the lips at all.</a:t>
            </a:r>
            <a:br>
              <a:rPr lang="en-US" dirty="0"/>
            </a:br>
            <a:endParaRPr lang="en-US" b="1" dirty="0"/>
          </a:p>
          <a:p>
            <a:r>
              <a:rPr lang="en-US" b="1" dirty="0"/>
              <a:t>Procedure:</a:t>
            </a:r>
          </a:p>
          <a:p>
            <a:pPr marL="228600" indent="-228600">
              <a:buAutoNum type="arabicPeriod"/>
            </a:pPr>
            <a:r>
              <a:rPr lang="en-US" b="0" dirty="0"/>
              <a:t>Click to highlight a word.</a:t>
            </a:r>
          </a:p>
          <a:p>
            <a:pPr marL="228600" indent="-228600">
              <a:buAutoNum type="arabicPeriod"/>
            </a:pPr>
            <a:r>
              <a:rPr lang="en-US" b="0" dirty="0"/>
              <a:t>Say the word out loud, focusing on the SSC.</a:t>
            </a:r>
          </a:p>
          <a:p>
            <a:pPr marL="228600" indent="-228600">
              <a:buFont typeface="+mj-lt"/>
              <a:buAutoNum type="arabicPeriod"/>
            </a:pPr>
            <a:r>
              <a:rPr lang="en-US" b="0" dirty="0"/>
              <a:t>Click on the number button next to the word to check pronunciation.</a:t>
            </a:r>
          </a:p>
          <a:p>
            <a:pPr marL="228600" indent="-228600">
              <a:buFont typeface="+mj-lt"/>
              <a:buAutoNum type="arabicPeriod"/>
            </a:pPr>
            <a:r>
              <a:rPr lang="en-US" b="0" dirty="0"/>
              <a:t>Repeat as needed.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and </a:t>
            </a:r>
            <a:r>
              <a:rPr lang="en-GB" b="1" baseline="0" dirty="0"/>
              <a:t>word frequency (1 is the most frequent word in German): </a:t>
            </a:r>
            <a:endParaRPr lang="en-US" dirty="0"/>
          </a:p>
          <a:p>
            <a:r>
              <a:rPr lang="en-US" sz="1200" kern="1200" dirty="0">
                <a:solidFill>
                  <a:schemeClr val="tx1"/>
                </a:solidFill>
                <a:effectLst/>
                <a:ea typeface="+mn-ea"/>
                <a:cs typeface="+mn-cs"/>
              </a:rPr>
              <a:t>1. </a:t>
            </a:r>
            <a:r>
              <a:rPr lang="en-US" sz="1200" kern="1200" dirty="0" err="1">
                <a:solidFill>
                  <a:schemeClr val="tx1"/>
                </a:solidFill>
                <a:effectLst/>
                <a:ea typeface="+mn-ea"/>
                <a:cs typeface="+mn-cs"/>
              </a:rPr>
              <a:t>Sängerin</a:t>
            </a:r>
            <a:endParaRPr lang="en-GB" sz="1200" kern="1200" dirty="0">
              <a:solidFill>
                <a:schemeClr val="tx1"/>
              </a:solidFill>
              <a:effectLst/>
              <a:ea typeface="+mn-ea"/>
              <a:cs typeface="+mn-cs"/>
            </a:endParaRPr>
          </a:p>
          <a:p>
            <a:r>
              <a:rPr lang="en-US" sz="1200" kern="1200" dirty="0">
                <a:solidFill>
                  <a:schemeClr val="tx1"/>
                </a:solidFill>
                <a:effectLst/>
                <a:ea typeface="+mn-ea"/>
                <a:cs typeface="+mn-cs"/>
              </a:rPr>
              <a:t>2. </a:t>
            </a:r>
            <a:r>
              <a:rPr lang="en-US" sz="1200" kern="1200" dirty="0" err="1">
                <a:solidFill>
                  <a:schemeClr val="tx1"/>
                </a:solidFill>
                <a:effectLst/>
                <a:ea typeface="+mn-ea"/>
                <a:cs typeface="+mn-cs"/>
              </a:rPr>
              <a:t>Partnerin</a:t>
            </a:r>
            <a:endParaRPr lang="en-GB" sz="1200" kern="1200" dirty="0">
              <a:solidFill>
                <a:schemeClr val="tx1"/>
              </a:solidFill>
              <a:effectLst/>
              <a:ea typeface="+mn-ea"/>
              <a:cs typeface="+mn-cs"/>
            </a:endParaRPr>
          </a:p>
          <a:p>
            <a:r>
              <a:rPr lang="en-US" sz="1200" kern="1200" dirty="0">
                <a:solidFill>
                  <a:schemeClr val="tx1"/>
                </a:solidFill>
                <a:effectLst/>
                <a:ea typeface="+mn-ea"/>
                <a:cs typeface="+mn-cs"/>
              </a:rPr>
              <a:t>3. </a:t>
            </a:r>
            <a:r>
              <a:rPr lang="en-US" sz="1200" kern="1200" dirty="0" err="1">
                <a:solidFill>
                  <a:schemeClr val="tx1"/>
                </a:solidFill>
                <a:effectLst/>
                <a:ea typeface="+mn-ea"/>
                <a:cs typeface="+mn-cs"/>
              </a:rPr>
              <a:t>Schülerin</a:t>
            </a:r>
            <a:endParaRPr lang="en-GB" sz="1200" kern="1200" dirty="0">
              <a:solidFill>
                <a:schemeClr val="tx1"/>
              </a:solidFill>
              <a:effectLst/>
              <a:ea typeface="+mn-ea"/>
              <a:cs typeface="+mn-cs"/>
            </a:endParaRPr>
          </a:p>
          <a:p>
            <a:r>
              <a:rPr lang="en-US" sz="1200" kern="1200" dirty="0">
                <a:solidFill>
                  <a:schemeClr val="tx1"/>
                </a:solidFill>
                <a:effectLst/>
                <a:ea typeface="+mn-ea"/>
                <a:cs typeface="+mn-cs"/>
              </a:rPr>
              <a:t>4. </a:t>
            </a:r>
            <a:r>
              <a:rPr lang="en-US" sz="1200" kern="1200" dirty="0" err="1">
                <a:solidFill>
                  <a:schemeClr val="tx1"/>
                </a:solidFill>
                <a:effectLst/>
                <a:ea typeface="+mn-ea"/>
                <a:cs typeface="+mn-cs"/>
              </a:rPr>
              <a:t>Kanzlerin</a:t>
            </a:r>
            <a:endParaRPr lang="en-GB" sz="1200" kern="1200" dirty="0">
              <a:solidFill>
                <a:schemeClr val="tx1"/>
              </a:solidFill>
              <a:effectLst/>
              <a:ea typeface="+mn-ea"/>
              <a:cs typeface="+mn-cs"/>
            </a:endParaRPr>
          </a:p>
          <a:p>
            <a:r>
              <a:rPr lang="en-US" sz="1200" kern="1200" dirty="0">
                <a:solidFill>
                  <a:schemeClr val="tx1"/>
                </a:solidFill>
                <a:effectLst/>
                <a:ea typeface="+mn-ea"/>
                <a:cs typeface="+mn-cs"/>
              </a:rPr>
              <a:t>5. </a:t>
            </a:r>
            <a:r>
              <a:rPr lang="en-US" sz="1200" kern="1200" dirty="0" err="1">
                <a:solidFill>
                  <a:schemeClr val="tx1"/>
                </a:solidFill>
                <a:effectLst/>
                <a:ea typeface="+mn-ea"/>
                <a:cs typeface="+mn-cs"/>
              </a:rPr>
              <a:t>Touristin</a:t>
            </a:r>
            <a:endParaRPr lang="en-GB" sz="1200" kern="1200" dirty="0">
              <a:solidFill>
                <a:schemeClr val="tx1"/>
              </a:solidFill>
              <a:effectLst/>
              <a:ea typeface="+mn-ea"/>
              <a:cs typeface="+mn-cs"/>
            </a:endParaRPr>
          </a:p>
          <a:p>
            <a:r>
              <a:rPr lang="en-US" sz="1200" kern="1200" dirty="0">
                <a:solidFill>
                  <a:schemeClr val="tx1"/>
                </a:solidFill>
                <a:effectLst/>
                <a:ea typeface="+mn-ea"/>
                <a:cs typeface="+mn-cs"/>
              </a:rPr>
              <a:t>6. </a:t>
            </a:r>
            <a:r>
              <a:rPr lang="en-US" sz="1200" kern="1200" dirty="0" err="1">
                <a:solidFill>
                  <a:schemeClr val="tx1"/>
                </a:solidFill>
                <a:effectLst/>
                <a:ea typeface="+mn-ea"/>
                <a:cs typeface="+mn-cs"/>
              </a:rPr>
              <a:t>Lehrerin</a:t>
            </a:r>
            <a:endParaRPr lang="en-GB" sz="1200" kern="1200" dirty="0">
              <a:solidFill>
                <a:schemeClr val="tx1"/>
              </a:solidFill>
              <a:effectLst/>
              <a:ea typeface="+mn-ea"/>
              <a:cs typeface="+mn-cs"/>
            </a:endParaRPr>
          </a:p>
          <a:p>
            <a:r>
              <a:rPr lang="en-US" sz="1200" kern="1200" dirty="0">
                <a:solidFill>
                  <a:schemeClr val="tx1"/>
                </a:solidFill>
                <a:effectLst/>
                <a:ea typeface="+mn-ea"/>
                <a:cs typeface="+mn-cs"/>
              </a:rPr>
              <a:t>7. </a:t>
            </a:r>
            <a:r>
              <a:rPr lang="en-US" sz="1200" kern="1200" dirty="0" err="1">
                <a:solidFill>
                  <a:schemeClr val="tx1"/>
                </a:solidFill>
                <a:effectLst/>
                <a:ea typeface="+mn-ea"/>
                <a:cs typeface="+mn-cs"/>
              </a:rPr>
              <a:t>Bankerin</a:t>
            </a:r>
            <a:endParaRPr lang="en-GB" sz="1200" kern="1200" dirty="0">
              <a:solidFill>
                <a:schemeClr val="tx1"/>
              </a:solidFill>
              <a:effectLst/>
              <a:ea typeface="+mn-ea"/>
              <a:cs typeface="+mn-cs"/>
            </a:endParaRPr>
          </a:p>
          <a:p>
            <a:r>
              <a:rPr lang="en-US" sz="1200" kern="1200" dirty="0">
                <a:solidFill>
                  <a:schemeClr val="tx1"/>
                </a:solidFill>
                <a:effectLst/>
                <a:ea typeface="+mn-ea"/>
                <a:cs typeface="+mn-cs"/>
              </a:rPr>
              <a:t>8. </a:t>
            </a:r>
            <a:r>
              <a:rPr lang="en-US" sz="1200" kern="1200" dirty="0" err="1">
                <a:solidFill>
                  <a:schemeClr val="tx1"/>
                </a:solidFill>
                <a:effectLst/>
                <a:ea typeface="+mn-ea"/>
                <a:cs typeface="+mn-cs"/>
              </a:rPr>
              <a:t>Musikerin</a:t>
            </a:r>
            <a:endParaRPr lang="en-GB" sz="1200" kern="1200" dirty="0">
              <a:solidFill>
                <a:schemeClr val="tx1"/>
              </a:solidFill>
              <a:effectLst/>
              <a:ea typeface="+mn-ea"/>
              <a:cs typeface="+mn-cs"/>
            </a:endParaRPr>
          </a:p>
          <a:p>
            <a:r>
              <a:rPr lang="en-US" sz="1200" kern="1200" dirty="0">
                <a:solidFill>
                  <a:schemeClr val="tx1"/>
                </a:solidFill>
                <a:effectLst/>
                <a:ea typeface="+mn-ea"/>
                <a:cs typeface="+mn-cs"/>
              </a:rPr>
              <a:t>9. </a:t>
            </a:r>
            <a:r>
              <a:rPr lang="en-US" sz="1200" kern="1200" dirty="0" err="1">
                <a:solidFill>
                  <a:schemeClr val="tx1"/>
                </a:solidFill>
                <a:effectLst/>
                <a:ea typeface="+mn-ea"/>
                <a:cs typeface="+mn-cs"/>
              </a:rPr>
              <a:t>Sportlerin</a:t>
            </a:r>
            <a:endParaRPr lang="en-GB" sz="1200" kern="1200" dirty="0">
              <a:solidFill>
                <a:schemeClr val="tx1"/>
              </a:solidFill>
              <a:effectLst/>
              <a:ea typeface="+mn-ea"/>
              <a:cs typeface="+mn-cs"/>
            </a:endParaRPr>
          </a:p>
          <a:p>
            <a:r>
              <a:rPr lang="en-US" sz="1200" kern="1200" dirty="0">
                <a:solidFill>
                  <a:schemeClr val="tx1"/>
                </a:solidFill>
                <a:effectLst/>
                <a:ea typeface="+mn-ea"/>
                <a:cs typeface="+mn-cs"/>
              </a:rPr>
              <a:t>10. </a:t>
            </a:r>
            <a:r>
              <a:rPr lang="en-US" sz="1200" kern="1200" dirty="0" err="1">
                <a:solidFill>
                  <a:schemeClr val="tx1"/>
                </a:solidFill>
                <a:effectLst/>
                <a:ea typeface="+mn-ea"/>
                <a:cs typeface="+mn-cs"/>
              </a:rPr>
              <a:t>Kaiserin</a:t>
            </a:r>
            <a:br>
              <a:rPr lang="en-GB" dirty="0"/>
            </a:br>
            <a:br>
              <a:rPr lang="en-GB" dirty="0"/>
            </a:b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55670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reden</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talking between your right hand and your left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err="1"/>
              <a:t>reden</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reden</a:t>
            </a:r>
            <a:r>
              <a:rPr lang="en-GB" sz="1200" b="1" baseline="0" dirty="0"/>
              <a:t> </a:t>
            </a:r>
            <a:r>
              <a:rPr lang="en-GB" sz="1200" baseline="0" dirty="0"/>
              <a:t>[356]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43767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SSC [r] in different positions in words.</a:t>
            </a:r>
            <a:br>
              <a:rPr lang="en-GB" dirty="0"/>
            </a:br>
            <a:br>
              <a:rPr lang="en-GB" dirty="0"/>
            </a:br>
            <a:r>
              <a:rPr lang="en-GB" b="1" dirty="0"/>
              <a:t>Procedure:</a:t>
            </a:r>
            <a:br>
              <a:rPr lang="en-GB" dirty="0"/>
            </a:br>
            <a:r>
              <a:rPr lang="en-GB" dirty="0"/>
              <a:t>1. Click on the audio buttons to hear each paragraph. </a:t>
            </a:r>
          </a:p>
          <a:p>
            <a:r>
              <a:rPr lang="en-GB" dirty="0"/>
              <a:t>2. Students transcribe the blanked out words using their knowledge of [r]. (The blanked out words are mostly cognates to aid understanding of the text).</a:t>
            </a:r>
          </a:p>
          <a:p>
            <a:r>
              <a:rPr lang="en-GB" dirty="0"/>
              <a:t>4.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de-DE" sz="1200" dirty="0">
                <a:solidFill>
                  <a:schemeClr val="accent5">
                    <a:lumMod val="50000"/>
                  </a:schemeClr>
                </a:solidFill>
              </a:rPr>
              <a:t>Es gibt schon </a:t>
            </a:r>
            <a:r>
              <a:rPr lang="de-DE" sz="1200" b="1" dirty="0">
                <a:solidFill>
                  <a:schemeClr val="accent5">
                    <a:lumMod val="50000"/>
                  </a:schemeClr>
                </a:solidFill>
              </a:rPr>
              <a:t>Rekordtemperaturen</a:t>
            </a:r>
            <a:r>
              <a:rPr lang="de-DE" sz="1200" dirty="0">
                <a:solidFill>
                  <a:schemeClr val="accent5">
                    <a:lumMod val="50000"/>
                  </a:schemeClr>
                </a:solidFill>
              </a:rPr>
              <a:t> und Waldbrände* in </a:t>
            </a:r>
            <a:r>
              <a:rPr lang="de-DE" sz="1200" b="1" dirty="0">
                <a:solidFill>
                  <a:schemeClr val="accent5">
                    <a:lumMod val="50000"/>
                  </a:schemeClr>
                </a:solidFill>
              </a:rPr>
              <a:t>Nordamerika</a:t>
            </a:r>
            <a:r>
              <a:rPr lang="de-DE" sz="1200" dirty="0">
                <a:solidFill>
                  <a:schemeClr val="accent5">
                    <a:lumMod val="50000"/>
                  </a:schemeClr>
                </a:solidFill>
              </a:rPr>
              <a:t> und Sibirien. Wir wollen keine hohen Temperaturen und </a:t>
            </a:r>
            <a:r>
              <a:rPr lang="de-DE" sz="1200" b="1" dirty="0">
                <a:solidFill>
                  <a:schemeClr val="accent5">
                    <a:lumMod val="50000"/>
                  </a:schemeClr>
                </a:solidFill>
              </a:rPr>
              <a:t>extremes</a:t>
            </a:r>
            <a:r>
              <a:rPr lang="de-DE" sz="1200" dirty="0">
                <a:solidFill>
                  <a:schemeClr val="accent5">
                    <a:lumMod val="50000"/>
                  </a:schemeClr>
                </a:solidFill>
              </a:rPr>
              <a:t> Wetter. Deshalb brauchen wir eine schnelle </a:t>
            </a:r>
            <a:r>
              <a:rPr lang="de-DE" sz="1200" b="1" dirty="0">
                <a:solidFill>
                  <a:schemeClr val="accent5">
                    <a:lumMod val="50000"/>
                  </a:schemeClr>
                </a:solidFill>
              </a:rPr>
              <a:t>Reduzierung</a:t>
            </a:r>
            <a:r>
              <a:rPr lang="de-DE" sz="1200" dirty="0">
                <a:solidFill>
                  <a:schemeClr val="accent5">
                    <a:lumMod val="50000"/>
                  </a:schemeClr>
                </a:solidFill>
              </a:rPr>
              <a:t> von Emissionen.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de-DE" sz="1200" dirty="0">
                <a:solidFill>
                  <a:schemeClr val="accent5">
                    <a:lumMod val="50000"/>
                  </a:schemeClr>
                </a:solidFill>
              </a:rPr>
              <a:t>2021 hat Deutschland </a:t>
            </a:r>
            <a:r>
              <a:rPr lang="de-DE" sz="1200" b="1" dirty="0">
                <a:solidFill>
                  <a:schemeClr val="accent5">
                    <a:lumMod val="50000"/>
                  </a:schemeClr>
                </a:solidFill>
              </a:rPr>
              <a:t>versprochen</a:t>
            </a:r>
            <a:r>
              <a:rPr lang="de-DE" sz="1200" dirty="0">
                <a:solidFill>
                  <a:schemeClr val="accent5">
                    <a:lumMod val="50000"/>
                  </a:schemeClr>
                </a:solidFill>
              </a:rPr>
              <a:t>, bis 2045 klimaneutral* zu sein. Das wird </a:t>
            </a:r>
            <a:r>
              <a:rPr lang="de-DE" sz="1200" b="1" dirty="0">
                <a:solidFill>
                  <a:schemeClr val="accent5">
                    <a:lumMod val="50000"/>
                  </a:schemeClr>
                </a:solidFill>
              </a:rPr>
              <a:t>schwierig</a:t>
            </a:r>
            <a:r>
              <a:rPr lang="de-DE" sz="1200" dirty="0">
                <a:solidFill>
                  <a:schemeClr val="accent5">
                    <a:lumMod val="50000"/>
                  </a:schemeClr>
                </a:solidFill>
              </a:rPr>
              <a:t> sein und viel Geld kosten. Das Land muss jetzt mehr </a:t>
            </a:r>
            <a:r>
              <a:rPr lang="de-DE" sz="1200" b="1" dirty="0">
                <a:solidFill>
                  <a:schemeClr val="accent5">
                    <a:lumMod val="50000"/>
                  </a:schemeClr>
                </a:solidFill>
              </a:rPr>
              <a:t>grüne</a:t>
            </a:r>
            <a:r>
              <a:rPr lang="de-DE" sz="1200" dirty="0">
                <a:solidFill>
                  <a:schemeClr val="accent5">
                    <a:lumMod val="50000"/>
                  </a:schemeClr>
                </a:solidFill>
              </a:rPr>
              <a:t> Technologien und </a:t>
            </a:r>
            <a:r>
              <a:rPr lang="de-DE" sz="1200" b="1" dirty="0">
                <a:solidFill>
                  <a:schemeClr val="accent5">
                    <a:lumMod val="50000"/>
                  </a:schemeClr>
                </a:solidFill>
              </a:rPr>
              <a:t>Infrastruktur </a:t>
            </a:r>
            <a:r>
              <a:rPr lang="de-DE" sz="1200" dirty="0">
                <a:solidFill>
                  <a:schemeClr val="accent5">
                    <a:lumMod val="50000"/>
                  </a:schemeClr>
                </a:solidFill>
              </a:rPr>
              <a:t>benutzen. </a:t>
            </a:r>
            <a:endParaRPr lang="en-US" sz="1200" dirty="0">
              <a:solidFill>
                <a:schemeClr val="accent5">
                  <a:lumMod val="50000"/>
                </a:schemeClr>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Source: </a:t>
            </a:r>
            <a:r>
              <a:rPr lang="en-GB" b="0" dirty="0"/>
              <a:t>https://www.dw.com/de/deutschland-klimaneutral-2045-kosten/a-59197085</a:t>
            </a:r>
          </a:p>
          <a:p>
            <a:br>
              <a:rPr lang="en-GB" dirty="0"/>
            </a:br>
            <a:r>
              <a:rPr lang="en-GB" b="1" baseline="0" dirty="0"/>
              <a:t>Word frequency (1 is the most frequent word in German): </a:t>
            </a:r>
            <a:br>
              <a:rPr lang="en-GB" baseline="0" dirty="0"/>
            </a:br>
            <a:r>
              <a:rPr lang="en-GB" baseline="0" dirty="0" err="1"/>
              <a:t>Temperatur</a:t>
            </a:r>
            <a:r>
              <a:rPr lang="en-GB" baseline="0" dirty="0"/>
              <a:t> [873] Brand [3937] </a:t>
            </a:r>
            <a:r>
              <a:rPr lang="en-GB" baseline="0" dirty="0" err="1"/>
              <a:t>Sibirien</a:t>
            </a:r>
            <a:r>
              <a:rPr lang="en-GB" baseline="0" dirty="0"/>
              <a:t> [&gt;5009] Wetter [1881] Emission [&gt;500] Klima [3146] </a:t>
            </a:r>
            <a:r>
              <a:rPr lang="en-GB" baseline="0" dirty="0" err="1"/>
              <a:t>Technologie</a:t>
            </a:r>
            <a:r>
              <a:rPr lang="en-GB" baseline="0" dirty="0"/>
              <a:t> [2170] </a:t>
            </a:r>
            <a:r>
              <a:rPr lang="en-GB" baseline="0" dirty="0" err="1"/>
              <a:t>Infrastruktur</a:t>
            </a:r>
            <a:r>
              <a:rPr lang="en-GB" baseline="0" dirty="0"/>
              <a:t> [2807]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b="1" dirty="0"/>
          </a:p>
          <a:p>
            <a:r>
              <a:rPr lang="en-GB" b="1" dirty="0"/>
              <a:t>Aim: </a:t>
            </a:r>
            <a:r>
              <a:rPr lang="en-GB" b="0" dirty="0"/>
              <a:t>to practise saying [r] in different positions in words. To simulate a real-life example where German speakers would over-enunciate the sound to be clearer.</a:t>
            </a:r>
            <a:br>
              <a:rPr lang="en-GB" dirty="0"/>
            </a:br>
            <a:br>
              <a:rPr lang="en-GB" dirty="0"/>
            </a:br>
            <a:r>
              <a:rPr lang="en-GB" b="1" dirty="0"/>
              <a:t>Procedure:</a:t>
            </a:r>
            <a:br>
              <a:rPr lang="en-GB" dirty="0"/>
            </a:br>
            <a:r>
              <a:rPr lang="en-GB" dirty="0"/>
              <a:t>1. Explain the task. The group have gone to see an environment activist and need to register at the desk. </a:t>
            </a:r>
          </a:p>
          <a:p>
            <a:r>
              <a:rPr lang="en-GB" b="0" dirty="0"/>
              <a:t>2. Partner A turns away from the board.</a:t>
            </a:r>
          </a:p>
          <a:p>
            <a:r>
              <a:rPr lang="en-GB" b="0" dirty="0"/>
              <a:t>3. Click to reveal the characters’ names and addresses</a:t>
            </a:r>
          </a:p>
          <a:p>
            <a:r>
              <a:rPr lang="en-GB" b="0" dirty="0"/>
              <a:t>4. Partner B carefully reads out the names and addresses, over enunciating the ‘r’ sound where need be for clarity.</a:t>
            </a:r>
          </a:p>
          <a:p>
            <a:r>
              <a:rPr lang="en-GB" b="0" dirty="0"/>
              <a:t>5. Partner A notes down what they hear.</a:t>
            </a:r>
          </a:p>
          <a:p>
            <a:r>
              <a:rPr lang="en-GB" b="0" dirty="0"/>
              <a:t>6. Partner A turns around to check answers.</a:t>
            </a:r>
          </a:p>
          <a:p>
            <a:r>
              <a:rPr lang="en-GB" b="0" dirty="0"/>
              <a:t>7. If desired, click the people image to hear native speaker audio.</a:t>
            </a:r>
          </a:p>
          <a:p>
            <a:r>
              <a:rPr lang="en-GB" b="0" dirty="0"/>
              <a:t>8. Click to reveal the following slide and partners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95291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4982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9310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42892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err="1"/>
              <a:t>reden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reden</a:t>
            </a:r>
            <a:r>
              <a:rPr lang="en-GB" sz="1200" b="1" baseline="0" dirty="0"/>
              <a:t> </a:t>
            </a:r>
            <a:r>
              <a:rPr lang="en-GB" sz="1200" baseline="0" dirty="0"/>
              <a:t>[356]; </a:t>
            </a:r>
            <a:r>
              <a:rPr lang="en-GB" sz="1200" b="1" baseline="0" dirty="0"/>
              <a:t>Regel </a:t>
            </a:r>
            <a:r>
              <a:rPr lang="en-GB" sz="1200" b="0" baseline="0" dirty="0"/>
              <a:t>[484] </a:t>
            </a:r>
            <a:r>
              <a:rPr lang="en-GB" sz="1200" b="1" baseline="0" dirty="0"/>
              <a:t>rot</a:t>
            </a:r>
            <a:r>
              <a:rPr lang="en-GB" sz="1200" baseline="0" dirty="0"/>
              <a:t>[381]; </a:t>
            </a:r>
            <a:r>
              <a:rPr lang="en-GB" sz="1200" b="1" baseline="0" dirty="0" err="1"/>
              <a:t>warum</a:t>
            </a:r>
            <a:r>
              <a:rPr lang="en-GB" sz="1200" b="1" baseline="0" dirty="0"/>
              <a:t>? </a:t>
            </a:r>
            <a:r>
              <a:rPr lang="en-GB" sz="1200" baseline="0" dirty="0"/>
              <a:t>[246]; </a:t>
            </a:r>
            <a:r>
              <a:rPr lang="en-GB" sz="1200" b="1" baseline="0" dirty="0" err="1"/>
              <a:t>Reise</a:t>
            </a:r>
            <a:r>
              <a:rPr lang="en-GB" sz="1200" b="1" baseline="0" dirty="0"/>
              <a:t> </a:t>
            </a:r>
            <a:r>
              <a:rPr lang="en-GB" sz="1200" baseline="0" dirty="0"/>
              <a:t>[786]; </a:t>
            </a:r>
            <a:r>
              <a:rPr lang="en-GB" sz="1200" b="1" baseline="0" dirty="0" err="1"/>
              <a:t>Beruf</a:t>
            </a:r>
            <a:r>
              <a:rPr lang="en-GB" sz="1200" b="1" baseline="0" dirty="0"/>
              <a:t> </a:t>
            </a:r>
            <a:r>
              <a:rPr lang="en-GB" sz="1200" baseline="0" dirty="0"/>
              <a:t>[477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003571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972550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8719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84CF4-3E04-428C-94A1-DA11A82583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8A5D28D-7C24-4BC5-94E3-C617A8E154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74C21ED-6D61-4177-B006-0FB3BD95BD66}"/>
              </a:ext>
            </a:extLst>
          </p:cNvPr>
          <p:cNvSpPr>
            <a:spLocks noGrp="1"/>
          </p:cNvSpPr>
          <p:nvPr>
            <p:ph type="dt" sz="half" idx="10"/>
          </p:nvPr>
        </p:nvSpPr>
        <p:spPr/>
        <p:txBody>
          <a:bodyPr/>
          <a:lstStyle/>
          <a:p>
            <a:fld id="{4616B1B4-8C64-4EA3-9ECF-8F9AB26ED590}" type="datetimeFigureOut">
              <a:rPr lang="en-GB" smtClean="0"/>
              <a:t>15/07/2022</a:t>
            </a:fld>
            <a:endParaRPr lang="en-GB"/>
          </a:p>
        </p:txBody>
      </p:sp>
      <p:sp>
        <p:nvSpPr>
          <p:cNvPr id="5" name="Footer Placeholder 4">
            <a:extLst>
              <a:ext uri="{FF2B5EF4-FFF2-40B4-BE49-F238E27FC236}">
                <a16:creationId xmlns:a16="http://schemas.microsoft.com/office/drawing/2014/main" id="{7BB55289-6AC8-493C-B992-A599C4EB8A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8D30EE-D691-4F63-A69B-BA7F64F43860}"/>
              </a:ext>
            </a:extLst>
          </p:cNvPr>
          <p:cNvSpPr>
            <a:spLocks noGrp="1"/>
          </p:cNvSpPr>
          <p:nvPr>
            <p:ph type="sldNum" sz="quarter" idx="12"/>
          </p:nvPr>
        </p:nvSpPr>
        <p:spPr/>
        <p:txBody>
          <a:bodyPr/>
          <a:lstStyle/>
          <a:p>
            <a:fld id="{EAC49C2A-64AB-49E1-A820-0E29975C0C79}" type="slidenum">
              <a:rPr lang="en-GB" smtClean="0"/>
              <a:t>‹#›</a:t>
            </a:fld>
            <a:endParaRPr lang="en-GB"/>
          </a:p>
        </p:txBody>
      </p:sp>
    </p:spTree>
    <p:extLst>
      <p:ext uri="{BB962C8B-B14F-4D97-AF65-F5344CB8AC3E}">
        <p14:creationId xmlns:p14="http://schemas.microsoft.com/office/powerpoint/2010/main" val="208660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AFC99-713B-4ECA-9F98-AA46D042D55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C2FAA0-C3F0-4A5F-B2C2-1D6B3044E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390A77-D010-48C4-AE97-B821FFA97B69}"/>
              </a:ext>
            </a:extLst>
          </p:cNvPr>
          <p:cNvSpPr>
            <a:spLocks noGrp="1"/>
          </p:cNvSpPr>
          <p:nvPr>
            <p:ph type="dt" sz="half" idx="10"/>
          </p:nvPr>
        </p:nvSpPr>
        <p:spPr/>
        <p:txBody>
          <a:bodyPr/>
          <a:lstStyle/>
          <a:p>
            <a:fld id="{4616B1B4-8C64-4EA3-9ECF-8F9AB26ED590}" type="datetimeFigureOut">
              <a:rPr lang="en-GB" smtClean="0"/>
              <a:t>15/07/2022</a:t>
            </a:fld>
            <a:endParaRPr lang="en-GB"/>
          </a:p>
        </p:txBody>
      </p:sp>
      <p:sp>
        <p:nvSpPr>
          <p:cNvPr id="5" name="Footer Placeholder 4">
            <a:extLst>
              <a:ext uri="{FF2B5EF4-FFF2-40B4-BE49-F238E27FC236}">
                <a16:creationId xmlns:a16="http://schemas.microsoft.com/office/drawing/2014/main" id="{B3D75F32-81EF-4368-BD59-C60FF63AB0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F42F8D-A680-4D4A-A71D-A761318ADA24}"/>
              </a:ext>
            </a:extLst>
          </p:cNvPr>
          <p:cNvSpPr>
            <a:spLocks noGrp="1"/>
          </p:cNvSpPr>
          <p:nvPr>
            <p:ph type="sldNum" sz="quarter" idx="12"/>
          </p:nvPr>
        </p:nvSpPr>
        <p:spPr/>
        <p:txBody>
          <a:bodyPr/>
          <a:lstStyle/>
          <a:p>
            <a:fld id="{EAC49C2A-64AB-49E1-A820-0E29975C0C79}" type="slidenum">
              <a:rPr lang="en-GB" smtClean="0"/>
              <a:t>‹#›</a:t>
            </a:fld>
            <a:endParaRPr lang="en-GB"/>
          </a:p>
        </p:txBody>
      </p:sp>
    </p:spTree>
    <p:extLst>
      <p:ext uri="{BB962C8B-B14F-4D97-AF65-F5344CB8AC3E}">
        <p14:creationId xmlns:p14="http://schemas.microsoft.com/office/powerpoint/2010/main" val="866613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48479-A53F-4D8A-866B-26E18FD30B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5F472B5-5CFC-4A93-90F8-4B47C26A25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0CB677-8313-4A79-B6CB-D52C22F13C18}"/>
              </a:ext>
            </a:extLst>
          </p:cNvPr>
          <p:cNvSpPr>
            <a:spLocks noGrp="1"/>
          </p:cNvSpPr>
          <p:nvPr>
            <p:ph type="dt" sz="half" idx="10"/>
          </p:nvPr>
        </p:nvSpPr>
        <p:spPr/>
        <p:txBody>
          <a:bodyPr/>
          <a:lstStyle/>
          <a:p>
            <a:fld id="{4616B1B4-8C64-4EA3-9ECF-8F9AB26ED590}" type="datetimeFigureOut">
              <a:rPr lang="en-GB" smtClean="0"/>
              <a:t>15/07/2022</a:t>
            </a:fld>
            <a:endParaRPr lang="en-GB"/>
          </a:p>
        </p:txBody>
      </p:sp>
      <p:sp>
        <p:nvSpPr>
          <p:cNvPr id="5" name="Footer Placeholder 4">
            <a:extLst>
              <a:ext uri="{FF2B5EF4-FFF2-40B4-BE49-F238E27FC236}">
                <a16:creationId xmlns:a16="http://schemas.microsoft.com/office/drawing/2014/main" id="{590AC191-B746-42BD-96CE-8EA14FF701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AF4568-A51F-490A-8688-E15BD8B0D353}"/>
              </a:ext>
            </a:extLst>
          </p:cNvPr>
          <p:cNvSpPr>
            <a:spLocks noGrp="1"/>
          </p:cNvSpPr>
          <p:nvPr>
            <p:ph type="sldNum" sz="quarter" idx="12"/>
          </p:nvPr>
        </p:nvSpPr>
        <p:spPr/>
        <p:txBody>
          <a:bodyPr/>
          <a:lstStyle/>
          <a:p>
            <a:fld id="{EAC49C2A-64AB-49E1-A820-0E29975C0C79}" type="slidenum">
              <a:rPr lang="en-GB" smtClean="0"/>
              <a:t>‹#›</a:t>
            </a:fld>
            <a:endParaRPr lang="en-GB"/>
          </a:p>
        </p:txBody>
      </p:sp>
    </p:spTree>
    <p:extLst>
      <p:ext uri="{BB962C8B-B14F-4D97-AF65-F5344CB8AC3E}">
        <p14:creationId xmlns:p14="http://schemas.microsoft.com/office/powerpoint/2010/main" val="3818083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753474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260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18223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0338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0861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15666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672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70417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E4C00-1963-44D9-AA4D-91C86889FF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6BA737-DD79-4EDB-B054-2F97740765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A33985-8047-4607-B480-AE31442AA519}"/>
              </a:ext>
            </a:extLst>
          </p:cNvPr>
          <p:cNvSpPr>
            <a:spLocks noGrp="1"/>
          </p:cNvSpPr>
          <p:nvPr>
            <p:ph type="dt" sz="half" idx="10"/>
          </p:nvPr>
        </p:nvSpPr>
        <p:spPr/>
        <p:txBody>
          <a:bodyPr/>
          <a:lstStyle/>
          <a:p>
            <a:fld id="{4616B1B4-8C64-4EA3-9ECF-8F9AB26ED590}" type="datetimeFigureOut">
              <a:rPr lang="en-GB" smtClean="0"/>
              <a:t>15/07/2022</a:t>
            </a:fld>
            <a:endParaRPr lang="en-GB"/>
          </a:p>
        </p:txBody>
      </p:sp>
      <p:sp>
        <p:nvSpPr>
          <p:cNvPr id="5" name="Footer Placeholder 4">
            <a:extLst>
              <a:ext uri="{FF2B5EF4-FFF2-40B4-BE49-F238E27FC236}">
                <a16:creationId xmlns:a16="http://schemas.microsoft.com/office/drawing/2014/main" id="{6FA4A902-7D4D-495C-B959-B59E0A482E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AC7879-83F6-4B17-B8D0-51FA846FD64B}"/>
              </a:ext>
            </a:extLst>
          </p:cNvPr>
          <p:cNvSpPr>
            <a:spLocks noGrp="1"/>
          </p:cNvSpPr>
          <p:nvPr>
            <p:ph type="sldNum" sz="quarter" idx="12"/>
          </p:nvPr>
        </p:nvSpPr>
        <p:spPr/>
        <p:txBody>
          <a:bodyPr/>
          <a:lstStyle/>
          <a:p>
            <a:fld id="{EAC49C2A-64AB-49E1-A820-0E29975C0C79}" type="slidenum">
              <a:rPr lang="en-GB" smtClean="0"/>
              <a:t>‹#›</a:t>
            </a:fld>
            <a:endParaRPr lang="en-GB"/>
          </a:p>
        </p:txBody>
      </p:sp>
    </p:spTree>
    <p:extLst>
      <p:ext uri="{BB962C8B-B14F-4D97-AF65-F5344CB8AC3E}">
        <p14:creationId xmlns:p14="http://schemas.microsoft.com/office/powerpoint/2010/main" val="3588808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084764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108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6350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53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A382A-AB95-4E9D-965E-8F1877601D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F37BC86-48A2-4871-86D0-00033D01D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D51C2D-F8FD-4A4E-8A3C-DDCA68F8D857}"/>
              </a:ext>
            </a:extLst>
          </p:cNvPr>
          <p:cNvSpPr>
            <a:spLocks noGrp="1"/>
          </p:cNvSpPr>
          <p:nvPr>
            <p:ph type="dt" sz="half" idx="10"/>
          </p:nvPr>
        </p:nvSpPr>
        <p:spPr/>
        <p:txBody>
          <a:bodyPr/>
          <a:lstStyle/>
          <a:p>
            <a:fld id="{4616B1B4-8C64-4EA3-9ECF-8F9AB26ED590}" type="datetimeFigureOut">
              <a:rPr lang="en-GB" smtClean="0"/>
              <a:t>15/07/2022</a:t>
            </a:fld>
            <a:endParaRPr lang="en-GB"/>
          </a:p>
        </p:txBody>
      </p:sp>
      <p:sp>
        <p:nvSpPr>
          <p:cNvPr id="5" name="Footer Placeholder 4">
            <a:extLst>
              <a:ext uri="{FF2B5EF4-FFF2-40B4-BE49-F238E27FC236}">
                <a16:creationId xmlns:a16="http://schemas.microsoft.com/office/drawing/2014/main" id="{B0DB01C7-01F6-4FCD-99EA-E929558D6E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E41E37-E3F2-446B-A7C3-C2B70FD50FC9}"/>
              </a:ext>
            </a:extLst>
          </p:cNvPr>
          <p:cNvSpPr>
            <a:spLocks noGrp="1"/>
          </p:cNvSpPr>
          <p:nvPr>
            <p:ph type="sldNum" sz="quarter" idx="12"/>
          </p:nvPr>
        </p:nvSpPr>
        <p:spPr/>
        <p:txBody>
          <a:bodyPr/>
          <a:lstStyle/>
          <a:p>
            <a:fld id="{EAC49C2A-64AB-49E1-A820-0E29975C0C79}" type="slidenum">
              <a:rPr lang="en-GB" smtClean="0"/>
              <a:t>‹#›</a:t>
            </a:fld>
            <a:endParaRPr lang="en-GB"/>
          </a:p>
        </p:txBody>
      </p:sp>
    </p:spTree>
    <p:extLst>
      <p:ext uri="{BB962C8B-B14F-4D97-AF65-F5344CB8AC3E}">
        <p14:creationId xmlns:p14="http://schemas.microsoft.com/office/powerpoint/2010/main" val="2478125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1EDA-67F8-4711-81CD-FBF03CE379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38656D-1E27-41E8-AA00-F896D12C1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CAC2002-57CB-458F-9EFD-A5D5403F0C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082D9B-CDE6-4732-ABF5-CDFD0748FDCC}"/>
              </a:ext>
            </a:extLst>
          </p:cNvPr>
          <p:cNvSpPr>
            <a:spLocks noGrp="1"/>
          </p:cNvSpPr>
          <p:nvPr>
            <p:ph type="dt" sz="half" idx="10"/>
          </p:nvPr>
        </p:nvSpPr>
        <p:spPr/>
        <p:txBody>
          <a:bodyPr/>
          <a:lstStyle/>
          <a:p>
            <a:fld id="{4616B1B4-8C64-4EA3-9ECF-8F9AB26ED590}" type="datetimeFigureOut">
              <a:rPr lang="en-GB" smtClean="0"/>
              <a:t>15/07/2022</a:t>
            </a:fld>
            <a:endParaRPr lang="en-GB"/>
          </a:p>
        </p:txBody>
      </p:sp>
      <p:sp>
        <p:nvSpPr>
          <p:cNvPr id="6" name="Footer Placeholder 5">
            <a:extLst>
              <a:ext uri="{FF2B5EF4-FFF2-40B4-BE49-F238E27FC236}">
                <a16:creationId xmlns:a16="http://schemas.microsoft.com/office/drawing/2014/main" id="{8CB21AFB-6DD2-472E-877E-62ED9C4FF1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752718-11B3-4FE9-8133-92062E4F4A7A}"/>
              </a:ext>
            </a:extLst>
          </p:cNvPr>
          <p:cNvSpPr>
            <a:spLocks noGrp="1"/>
          </p:cNvSpPr>
          <p:nvPr>
            <p:ph type="sldNum" sz="quarter" idx="12"/>
          </p:nvPr>
        </p:nvSpPr>
        <p:spPr/>
        <p:txBody>
          <a:bodyPr/>
          <a:lstStyle/>
          <a:p>
            <a:fld id="{EAC49C2A-64AB-49E1-A820-0E29975C0C79}" type="slidenum">
              <a:rPr lang="en-GB" smtClean="0"/>
              <a:t>‹#›</a:t>
            </a:fld>
            <a:endParaRPr lang="en-GB"/>
          </a:p>
        </p:txBody>
      </p:sp>
    </p:spTree>
    <p:extLst>
      <p:ext uri="{BB962C8B-B14F-4D97-AF65-F5344CB8AC3E}">
        <p14:creationId xmlns:p14="http://schemas.microsoft.com/office/powerpoint/2010/main" val="366311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D50B2-C74A-4833-A10F-9180F33C96D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8E9A8B-3B71-40FA-B404-6DDD26BF9C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3D2A4D-C146-4579-985F-18B3281F48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278E49-C58E-40B5-BE07-37E38DC8DC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9C5024-3076-4092-8F92-100D97D2E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28B2E0E-CE60-4CC0-AFD7-31EAC97284CC}"/>
              </a:ext>
            </a:extLst>
          </p:cNvPr>
          <p:cNvSpPr>
            <a:spLocks noGrp="1"/>
          </p:cNvSpPr>
          <p:nvPr>
            <p:ph type="dt" sz="half" idx="10"/>
          </p:nvPr>
        </p:nvSpPr>
        <p:spPr/>
        <p:txBody>
          <a:bodyPr/>
          <a:lstStyle/>
          <a:p>
            <a:fld id="{4616B1B4-8C64-4EA3-9ECF-8F9AB26ED590}" type="datetimeFigureOut">
              <a:rPr lang="en-GB" smtClean="0"/>
              <a:t>15/07/2022</a:t>
            </a:fld>
            <a:endParaRPr lang="en-GB"/>
          </a:p>
        </p:txBody>
      </p:sp>
      <p:sp>
        <p:nvSpPr>
          <p:cNvPr id="8" name="Footer Placeholder 7">
            <a:extLst>
              <a:ext uri="{FF2B5EF4-FFF2-40B4-BE49-F238E27FC236}">
                <a16:creationId xmlns:a16="http://schemas.microsoft.com/office/drawing/2014/main" id="{D2026701-4424-4AD9-8C04-E48F7812365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F398F5-2720-43C2-AB75-AE6E6DDE1CBA}"/>
              </a:ext>
            </a:extLst>
          </p:cNvPr>
          <p:cNvSpPr>
            <a:spLocks noGrp="1"/>
          </p:cNvSpPr>
          <p:nvPr>
            <p:ph type="sldNum" sz="quarter" idx="12"/>
          </p:nvPr>
        </p:nvSpPr>
        <p:spPr/>
        <p:txBody>
          <a:bodyPr/>
          <a:lstStyle/>
          <a:p>
            <a:fld id="{EAC49C2A-64AB-49E1-A820-0E29975C0C79}" type="slidenum">
              <a:rPr lang="en-GB" smtClean="0"/>
              <a:t>‹#›</a:t>
            </a:fld>
            <a:endParaRPr lang="en-GB"/>
          </a:p>
        </p:txBody>
      </p:sp>
    </p:spTree>
    <p:extLst>
      <p:ext uri="{BB962C8B-B14F-4D97-AF65-F5344CB8AC3E}">
        <p14:creationId xmlns:p14="http://schemas.microsoft.com/office/powerpoint/2010/main" val="690049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77483-904E-44C2-8F91-D0F6315091E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CC2DF4B-75CE-4AEF-93CD-A1EFF3B810DE}"/>
              </a:ext>
            </a:extLst>
          </p:cNvPr>
          <p:cNvSpPr>
            <a:spLocks noGrp="1"/>
          </p:cNvSpPr>
          <p:nvPr>
            <p:ph type="dt" sz="half" idx="10"/>
          </p:nvPr>
        </p:nvSpPr>
        <p:spPr/>
        <p:txBody>
          <a:bodyPr/>
          <a:lstStyle/>
          <a:p>
            <a:fld id="{4616B1B4-8C64-4EA3-9ECF-8F9AB26ED590}" type="datetimeFigureOut">
              <a:rPr lang="en-GB" smtClean="0"/>
              <a:t>15/07/2022</a:t>
            </a:fld>
            <a:endParaRPr lang="en-GB"/>
          </a:p>
        </p:txBody>
      </p:sp>
      <p:sp>
        <p:nvSpPr>
          <p:cNvPr id="4" name="Footer Placeholder 3">
            <a:extLst>
              <a:ext uri="{FF2B5EF4-FFF2-40B4-BE49-F238E27FC236}">
                <a16:creationId xmlns:a16="http://schemas.microsoft.com/office/drawing/2014/main" id="{E04F0BC5-0DC2-4730-8D25-12BFD383125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0AA13C-1D8C-402E-A697-E81ACD5C44CD}"/>
              </a:ext>
            </a:extLst>
          </p:cNvPr>
          <p:cNvSpPr>
            <a:spLocks noGrp="1"/>
          </p:cNvSpPr>
          <p:nvPr>
            <p:ph type="sldNum" sz="quarter" idx="12"/>
          </p:nvPr>
        </p:nvSpPr>
        <p:spPr/>
        <p:txBody>
          <a:bodyPr/>
          <a:lstStyle/>
          <a:p>
            <a:fld id="{EAC49C2A-64AB-49E1-A820-0E29975C0C79}" type="slidenum">
              <a:rPr lang="en-GB" smtClean="0"/>
              <a:t>‹#›</a:t>
            </a:fld>
            <a:endParaRPr lang="en-GB"/>
          </a:p>
        </p:txBody>
      </p:sp>
    </p:spTree>
    <p:extLst>
      <p:ext uri="{BB962C8B-B14F-4D97-AF65-F5344CB8AC3E}">
        <p14:creationId xmlns:p14="http://schemas.microsoft.com/office/powerpoint/2010/main" val="429998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5630CD-1A8A-4AA8-AC86-C56BFA042191}"/>
              </a:ext>
            </a:extLst>
          </p:cNvPr>
          <p:cNvSpPr>
            <a:spLocks noGrp="1"/>
          </p:cNvSpPr>
          <p:nvPr>
            <p:ph type="dt" sz="half" idx="10"/>
          </p:nvPr>
        </p:nvSpPr>
        <p:spPr/>
        <p:txBody>
          <a:bodyPr/>
          <a:lstStyle/>
          <a:p>
            <a:fld id="{4616B1B4-8C64-4EA3-9ECF-8F9AB26ED590}" type="datetimeFigureOut">
              <a:rPr lang="en-GB" smtClean="0"/>
              <a:t>15/07/2022</a:t>
            </a:fld>
            <a:endParaRPr lang="en-GB"/>
          </a:p>
        </p:txBody>
      </p:sp>
      <p:sp>
        <p:nvSpPr>
          <p:cNvPr id="3" name="Footer Placeholder 2">
            <a:extLst>
              <a:ext uri="{FF2B5EF4-FFF2-40B4-BE49-F238E27FC236}">
                <a16:creationId xmlns:a16="http://schemas.microsoft.com/office/drawing/2014/main" id="{6D53F6EC-47BC-4C2C-A4D3-13F431C7D8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4B2516D-219D-4D8A-90ED-46B6BB2A04C8}"/>
              </a:ext>
            </a:extLst>
          </p:cNvPr>
          <p:cNvSpPr>
            <a:spLocks noGrp="1"/>
          </p:cNvSpPr>
          <p:nvPr>
            <p:ph type="sldNum" sz="quarter" idx="12"/>
          </p:nvPr>
        </p:nvSpPr>
        <p:spPr/>
        <p:txBody>
          <a:bodyPr/>
          <a:lstStyle/>
          <a:p>
            <a:fld id="{EAC49C2A-64AB-49E1-A820-0E29975C0C79}" type="slidenum">
              <a:rPr lang="en-GB" smtClean="0"/>
              <a:t>‹#›</a:t>
            </a:fld>
            <a:endParaRPr lang="en-GB"/>
          </a:p>
        </p:txBody>
      </p:sp>
    </p:spTree>
    <p:extLst>
      <p:ext uri="{BB962C8B-B14F-4D97-AF65-F5344CB8AC3E}">
        <p14:creationId xmlns:p14="http://schemas.microsoft.com/office/powerpoint/2010/main" val="2078289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519B-7B25-43D5-B3A6-BE9BE555F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C7726E5-23F4-41FA-AEF5-ADD5CB9BB4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D55C18-ADE6-41C5-87BE-CF0396C5A0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656F1-CF50-4817-8756-26EA9D37E7C9}"/>
              </a:ext>
            </a:extLst>
          </p:cNvPr>
          <p:cNvSpPr>
            <a:spLocks noGrp="1"/>
          </p:cNvSpPr>
          <p:nvPr>
            <p:ph type="dt" sz="half" idx="10"/>
          </p:nvPr>
        </p:nvSpPr>
        <p:spPr/>
        <p:txBody>
          <a:bodyPr/>
          <a:lstStyle/>
          <a:p>
            <a:fld id="{4616B1B4-8C64-4EA3-9ECF-8F9AB26ED590}" type="datetimeFigureOut">
              <a:rPr lang="en-GB" smtClean="0"/>
              <a:t>15/07/2022</a:t>
            </a:fld>
            <a:endParaRPr lang="en-GB"/>
          </a:p>
        </p:txBody>
      </p:sp>
      <p:sp>
        <p:nvSpPr>
          <p:cNvPr id="6" name="Footer Placeholder 5">
            <a:extLst>
              <a:ext uri="{FF2B5EF4-FFF2-40B4-BE49-F238E27FC236}">
                <a16:creationId xmlns:a16="http://schemas.microsoft.com/office/drawing/2014/main" id="{E90032E8-1349-4171-BF73-9FE8DAB5B3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9796E5-A586-426B-84C2-06E3A45EE6D4}"/>
              </a:ext>
            </a:extLst>
          </p:cNvPr>
          <p:cNvSpPr>
            <a:spLocks noGrp="1"/>
          </p:cNvSpPr>
          <p:nvPr>
            <p:ph type="sldNum" sz="quarter" idx="12"/>
          </p:nvPr>
        </p:nvSpPr>
        <p:spPr/>
        <p:txBody>
          <a:bodyPr/>
          <a:lstStyle/>
          <a:p>
            <a:fld id="{EAC49C2A-64AB-49E1-A820-0E29975C0C79}" type="slidenum">
              <a:rPr lang="en-GB" smtClean="0"/>
              <a:t>‹#›</a:t>
            </a:fld>
            <a:endParaRPr lang="en-GB"/>
          </a:p>
        </p:txBody>
      </p:sp>
    </p:spTree>
    <p:extLst>
      <p:ext uri="{BB962C8B-B14F-4D97-AF65-F5344CB8AC3E}">
        <p14:creationId xmlns:p14="http://schemas.microsoft.com/office/powerpoint/2010/main" val="1866622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74855-1170-4C03-B5E3-129963253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65CAF1C-2A7F-4B43-AB92-45ECEA2E6C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45F2A9E-059F-46B0-A603-43F47D8F66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45F45C-72C9-4F97-9268-352F373A065B}"/>
              </a:ext>
            </a:extLst>
          </p:cNvPr>
          <p:cNvSpPr>
            <a:spLocks noGrp="1"/>
          </p:cNvSpPr>
          <p:nvPr>
            <p:ph type="dt" sz="half" idx="10"/>
          </p:nvPr>
        </p:nvSpPr>
        <p:spPr/>
        <p:txBody>
          <a:bodyPr/>
          <a:lstStyle/>
          <a:p>
            <a:fld id="{4616B1B4-8C64-4EA3-9ECF-8F9AB26ED590}" type="datetimeFigureOut">
              <a:rPr lang="en-GB" smtClean="0"/>
              <a:t>15/07/2022</a:t>
            </a:fld>
            <a:endParaRPr lang="en-GB"/>
          </a:p>
        </p:txBody>
      </p:sp>
      <p:sp>
        <p:nvSpPr>
          <p:cNvPr id="6" name="Footer Placeholder 5">
            <a:extLst>
              <a:ext uri="{FF2B5EF4-FFF2-40B4-BE49-F238E27FC236}">
                <a16:creationId xmlns:a16="http://schemas.microsoft.com/office/drawing/2014/main" id="{24AFDB5E-D534-468B-A1A6-6753DD3F4B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519611-84E3-4F73-AC55-D95899CE14E2}"/>
              </a:ext>
            </a:extLst>
          </p:cNvPr>
          <p:cNvSpPr>
            <a:spLocks noGrp="1"/>
          </p:cNvSpPr>
          <p:nvPr>
            <p:ph type="sldNum" sz="quarter" idx="12"/>
          </p:nvPr>
        </p:nvSpPr>
        <p:spPr/>
        <p:txBody>
          <a:bodyPr/>
          <a:lstStyle/>
          <a:p>
            <a:fld id="{EAC49C2A-64AB-49E1-A820-0E29975C0C79}" type="slidenum">
              <a:rPr lang="en-GB" smtClean="0"/>
              <a:t>‹#›</a:t>
            </a:fld>
            <a:endParaRPr lang="en-GB"/>
          </a:p>
        </p:txBody>
      </p:sp>
    </p:spTree>
    <p:extLst>
      <p:ext uri="{BB962C8B-B14F-4D97-AF65-F5344CB8AC3E}">
        <p14:creationId xmlns:p14="http://schemas.microsoft.com/office/powerpoint/2010/main" val="2137060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C2263E-1ED9-48B0-9620-F017799C2E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CED6474-1752-4CB0-A799-49BBB2FF4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4F49CB4-708E-47C3-AB44-9EAA522756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4616B1B4-8C64-4EA3-9ECF-8F9AB26ED590}" type="datetimeFigureOut">
              <a:rPr lang="en-GB" smtClean="0"/>
              <a:pPr/>
              <a:t>15/07/2022</a:t>
            </a:fld>
            <a:endParaRPr lang="en-GB" dirty="0"/>
          </a:p>
        </p:txBody>
      </p:sp>
      <p:sp>
        <p:nvSpPr>
          <p:cNvPr id="5" name="Footer Placeholder 4">
            <a:extLst>
              <a:ext uri="{FF2B5EF4-FFF2-40B4-BE49-F238E27FC236}">
                <a16:creationId xmlns:a16="http://schemas.microsoft.com/office/drawing/2014/main" id="{618144E0-C5AC-4C9A-AD39-F0E173A90A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C35D48FC-9132-4553-9AB4-75CD16EEE4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EAC49C2A-64AB-49E1-A820-0E29975C0C79}" type="slidenum">
              <a:rPr lang="en-GB" smtClean="0"/>
              <a:pPr/>
              <a:t>‹#›</a:t>
            </a:fld>
            <a:endParaRPr lang="en-GB" dirty="0"/>
          </a:p>
        </p:txBody>
      </p:sp>
    </p:spTree>
    <p:extLst>
      <p:ext uri="{BB962C8B-B14F-4D97-AF65-F5344CB8AC3E}">
        <p14:creationId xmlns:p14="http://schemas.microsoft.com/office/powerpoint/2010/main" val="1538637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0175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13.xml"/><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jpe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jpeg"/><Relationship Id="rId19"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jpeg"/><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3.png"/><Relationship Id="rId7" Type="http://schemas.openxmlformats.org/officeDocument/2006/relationships/audio" Target="../media/audio9.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image" Target="../media/image17.gif"/><Relationship Id="rId10" Type="http://schemas.openxmlformats.org/officeDocument/2006/relationships/audio" Target="../media/audio12.wav"/><Relationship Id="rId4" Type="http://schemas.openxmlformats.org/officeDocument/2006/relationships/image" Target="../media/image16.png"/><Relationship Id="rId9" Type="http://schemas.openxmlformats.org/officeDocument/2006/relationships/audio" Target="../media/audio11.wav"/></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3.png"/><Relationship Id="rId7" Type="http://schemas.openxmlformats.org/officeDocument/2006/relationships/audio" Target="../media/audio16.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image" Target="../media/image18.jpeg"/><Relationship Id="rId9" Type="http://schemas.openxmlformats.org/officeDocument/2006/relationships/audio" Target="../media/audio18.wav"/></Relationships>
</file>

<file path=ppt/slides/_rels/slide19.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3" Type="http://schemas.openxmlformats.org/officeDocument/2006/relationships/image" Target="../media/image3.png"/><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image" Target="../media/image18.jpeg"/><Relationship Id="rId9" Type="http://schemas.openxmlformats.org/officeDocument/2006/relationships/audio" Target="../media/audio25.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3" Type="http://schemas.openxmlformats.org/officeDocument/2006/relationships/image" Target="../media/image3.png"/><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image" Target="../media/image20.gif"/><Relationship Id="rId10" Type="http://schemas.openxmlformats.org/officeDocument/2006/relationships/audio" Target="../media/audio34.wav"/><Relationship Id="rId4" Type="http://schemas.openxmlformats.org/officeDocument/2006/relationships/image" Target="../media/image19.gif"/><Relationship Id="rId9" Type="http://schemas.openxmlformats.org/officeDocument/2006/relationships/audio" Target="../media/audio33.wav"/></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23.xml"/><Relationship Id="rId16"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7.jpe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jpeg"/><Relationship Id="rId19"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7.jpeg"/><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3.png"/><Relationship Id="rId7" Type="http://schemas.openxmlformats.org/officeDocument/2006/relationships/audio" Target="../media/audio41.wav"/><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audio" Target="../media/audio40.wav"/><Relationship Id="rId5" Type="http://schemas.openxmlformats.org/officeDocument/2006/relationships/audio" Target="../media/audio39.wav"/><Relationship Id="rId4" Type="http://schemas.openxmlformats.org/officeDocument/2006/relationships/audio" Target="../media/audio38.wav"/><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3" Type="http://schemas.openxmlformats.org/officeDocument/2006/relationships/image" Target="../media/image3.png"/><Relationship Id="rId7" Type="http://schemas.openxmlformats.org/officeDocument/2006/relationships/audio" Target="../media/audio46.wav"/><Relationship Id="rId12" Type="http://schemas.openxmlformats.org/officeDocument/2006/relationships/audio" Target="../media/audio51.wav"/><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0" Type="http://schemas.openxmlformats.org/officeDocument/2006/relationships/audio" Target="../media/audio49.wav"/><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3.jpe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0.xml"/><Relationship Id="rId11" Type="http://schemas.openxmlformats.org/officeDocument/2006/relationships/image" Target="../media/image25.png"/><Relationship Id="rId5" Type="http://schemas.openxmlformats.org/officeDocument/2006/relationships/slideLayout" Target="../slideLayouts/slideLayout13.xml"/><Relationship Id="rId10" Type="http://schemas.openxmlformats.org/officeDocument/2006/relationships/image" Target="../media/image24.jpeg"/><Relationship Id="rId4" Type="http://schemas.openxmlformats.org/officeDocument/2006/relationships/audio" Target="../media/media2.mp3"/><Relationship Id="rId9" Type="http://schemas.openxmlformats.org/officeDocument/2006/relationships/audio" Target="../media/audio53.wav"/></Relationships>
</file>

<file path=ppt/slides/_rels/slide31.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31.svg"/><Relationship Id="rId3" Type="http://schemas.openxmlformats.org/officeDocument/2006/relationships/image" Target="../media/image3.png"/><Relationship Id="rId7" Type="http://schemas.openxmlformats.org/officeDocument/2006/relationships/image" Target="../media/image27.gif"/><Relationship Id="rId12"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audio" Target="../media/audio55.wav"/><Relationship Id="rId11" Type="http://schemas.openxmlformats.org/officeDocument/2006/relationships/image" Target="../media/image29.png"/><Relationship Id="rId5" Type="http://schemas.openxmlformats.org/officeDocument/2006/relationships/image" Target="../media/image20.gif"/><Relationship Id="rId10" Type="http://schemas.openxmlformats.org/officeDocument/2006/relationships/audio" Target="../media/audio57.wav"/><Relationship Id="rId4" Type="http://schemas.openxmlformats.org/officeDocument/2006/relationships/audio" Target="../media/audio54.wav"/><Relationship Id="rId9" Type="http://schemas.openxmlformats.org/officeDocument/2006/relationships/image" Target="../media/image28.jpeg"/></Relationships>
</file>

<file path=ppt/slides/_rels/slide32.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image" Target="../media/image31.svg"/><Relationship Id="rId3" Type="http://schemas.openxmlformats.org/officeDocument/2006/relationships/image" Target="../media/image3.png"/><Relationship Id="rId7" Type="http://schemas.openxmlformats.org/officeDocument/2006/relationships/image" Target="../media/image33.png"/><Relationship Id="rId12"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32.gif"/><Relationship Id="rId11" Type="http://schemas.openxmlformats.org/officeDocument/2006/relationships/image" Target="../media/image35.png"/><Relationship Id="rId5" Type="http://schemas.openxmlformats.org/officeDocument/2006/relationships/audio" Target="../media/audio59.wav"/><Relationship Id="rId10" Type="http://schemas.openxmlformats.org/officeDocument/2006/relationships/audio" Target="../media/audio61.wav"/><Relationship Id="rId4" Type="http://schemas.openxmlformats.org/officeDocument/2006/relationships/audio" Target="../media/audio58.wav"/><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6.xml"/><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jpe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jpeg"/><Relationship Id="rId19"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jpeg"/><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consonantal [r]</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a:solidFill>
                  <a:prstClr val="white"/>
                </a:solidFill>
                <a:latin typeface="Century Gothic" panose="020B0502020202020204" pitchFamily="34" charset="0"/>
              </a:rPr>
              <a:t>21</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07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two people speaking to each othe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1961" y="741249"/>
            <a:ext cx="4434840" cy="3182112"/>
          </a:xfrm>
          <a:prstGeom prst="rect">
            <a:avLst/>
          </a:prstGeom>
        </p:spPr>
      </p:pic>
      <p:pic>
        <p:nvPicPr>
          <p:cNvPr id="5" name="Picture 4" descr="two people speaking to each othe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6934" y="2293089"/>
            <a:ext cx="3436333" cy="2009859"/>
          </a:xfrm>
          <a:prstGeom prst="rect">
            <a:avLst/>
          </a:prstGeom>
        </p:spPr>
      </p:pic>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0115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reden new.wav"/>
                                        </p:tgtEl>
                                      </p:cMediaNode>
                                    </p:audio>
                                  </p:sub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2354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two people speaking to each othe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1961" y="741249"/>
            <a:ext cx="4434840" cy="3182112"/>
          </a:xfrm>
          <a:prstGeom prst="rect">
            <a:avLst/>
          </a:prstGeom>
        </p:spPr>
      </p:pic>
      <p:pic>
        <p:nvPicPr>
          <p:cNvPr id="5" name="Picture 4" descr="two people speaking to each othe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6934" y="2293089"/>
            <a:ext cx="3436333" cy="2009859"/>
          </a:xfrm>
          <a:prstGeom prst="rect">
            <a:avLst/>
          </a:prstGeom>
        </p:spPr>
      </p:pic>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8597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177321C-B678-7842-84E8-C48D9144AC9D}"/>
              </a:ext>
            </a:extLst>
          </p:cNvPr>
          <p:cNvSpPr>
            <a:spLocks noGrp="1"/>
          </p:cNvSpPr>
          <p:nvPr>
            <p:ph type="title"/>
          </p:nvPr>
        </p:nvSpPr>
        <p:spPr>
          <a:xfrm>
            <a:off x="5102221" y="-68805"/>
            <a:ext cx="1987553" cy="1594272"/>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descr="two people speaking to each othe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pic>
        <p:nvPicPr>
          <p:cNvPr id="2" name="Picture 1" descr="docto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91284" y="4384865"/>
            <a:ext cx="596691" cy="1731573"/>
          </a:xfrm>
          <a:prstGeom prst="rect">
            <a:avLst/>
          </a:prstGeom>
        </p:spPr>
      </p:pic>
      <p:pic>
        <p:nvPicPr>
          <p:cNvPr id="3" name="Picture 2" descr="boy with tire"/>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9953" y="4790364"/>
            <a:ext cx="1322896" cy="1322896"/>
          </a:xfrm>
          <a:prstGeom prst="rect">
            <a:avLst/>
          </a:prstGeom>
        </p:spPr>
      </p:pic>
      <p:pic>
        <p:nvPicPr>
          <p:cNvPr id="12" name="Picture 11" descr="man in sui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2545" y="4388042"/>
            <a:ext cx="605846" cy="1725218"/>
          </a:xfrm>
          <a:prstGeom prst="rect">
            <a:avLst/>
          </a:prstGeom>
        </p:spPr>
      </p:pic>
      <p:pic>
        <p:nvPicPr>
          <p:cNvPr id="13" name="Picture 12" descr="dog with a forbidden sig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74589" y="1644976"/>
            <a:ext cx="854468" cy="854468"/>
          </a:xfrm>
          <a:prstGeom prst="rect">
            <a:avLst/>
          </a:prstGeom>
        </p:spPr>
      </p:pic>
      <p:pic>
        <p:nvPicPr>
          <p:cNvPr id="14" name="Picture 13" descr="red spla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66244" y="1517340"/>
            <a:ext cx="1646770" cy="1558943"/>
          </a:xfrm>
          <a:prstGeom prst="rect">
            <a:avLst/>
          </a:prstGeom>
        </p:spPr>
      </p:pic>
      <p:pic>
        <p:nvPicPr>
          <p:cNvPr id="15" name="Picture 14" descr="footprint in a forbidden sign"/>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64268" y="1663238"/>
            <a:ext cx="836206" cy="836206"/>
          </a:xfrm>
          <a:prstGeom prst="rect">
            <a:avLst/>
          </a:prstGeom>
        </p:spPr>
      </p:pic>
      <p:pic>
        <p:nvPicPr>
          <p:cNvPr id="16" name="Picture 15" descr="car driving away">
            <a:extLst>
              <a:ext uri="{C183D7F6-B498-43B3-948B-1728B52AA6E4}">
                <adec:decorative xmlns:adec="http://schemas.microsoft.com/office/drawing/2017/decorative" val="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83951" y="5214593"/>
            <a:ext cx="2024097" cy="1087269"/>
          </a:xfrm>
          <a:prstGeom prst="rect">
            <a:avLst/>
          </a:prstGeom>
        </p:spPr>
      </p:pic>
      <p:pic>
        <p:nvPicPr>
          <p:cNvPr id="17" name="Picture 16" descr="question mark"/>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73275" y="4671873"/>
            <a:ext cx="812998" cy="1157555"/>
          </a:xfrm>
          <a:prstGeom prst="rect">
            <a:avLst/>
          </a:prstGeom>
        </p:spPr>
      </p:pic>
    </p:spTree>
    <p:extLst>
      <p:ext uri="{BB962C8B-B14F-4D97-AF65-F5344CB8AC3E}">
        <p14:creationId xmlns:p14="http://schemas.microsoft.com/office/powerpoint/2010/main" val="99327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 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5" name="Regel new.wav"/>
                                        </p:tgtEl>
                                      </p:cMediaNode>
                                    </p:audio>
                                  </p:sub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rot new.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6" name="rot new.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warum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subTnLst>
                                    <p:audio>
                                      <p:cMediaNode>
                                        <p:cTn display="0" masterRel="sameClick">
                                          <p:stCondLst>
                                            <p:cond evt="begin" delay="0">
                                              <p:tn val="49"/>
                                            </p:cond>
                                          </p:stCondLst>
                                          <p:endCondLst>
                                            <p:cond evt="onStopAudio" delay="0">
                                              <p:tgtEl>
                                                <p:sldTgt/>
                                              </p:tgtEl>
                                            </p:cond>
                                          </p:endCondLst>
                                        </p:cTn>
                                        <p:tgtEl>
                                          <p:sndTgt r:embed="rId7" name="warum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8" name="Reise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8" name="Reise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subTnLst>
                                    <p:audio>
                                      <p:cMediaNode>
                                        <p:cTn display="0" masterRel="sameClick">
                                          <p:stCondLst>
                                            <p:cond evt="begin" delay="0">
                                              <p:tn val="64"/>
                                            </p:cond>
                                          </p:stCondLst>
                                          <p:endCondLst>
                                            <p:cond evt="onStopAudio" delay="0">
                                              <p:tgtEl>
                                                <p:sldTgt/>
                                              </p:tgtEl>
                                            </p:cond>
                                          </p:endCondLst>
                                        </p:cTn>
                                        <p:tgtEl>
                                          <p:sndTgt r:embed="rId9" name="Beruf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subTnLst>
                                    <p:audio>
                                      <p:cMediaNode>
                                        <p:cTn display="0" masterRel="sameClick">
                                          <p:stCondLst>
                                            <p:cond evt="begin" delay="0">
                                              <p:tn val="69"/>
                                            </p:cond>
                                          </p:stCondLst>
                                          <p:endCondLst>
                                            <p:cond evt="onStopAudio" delay="0">
                                              <p:tgtEl>
                                                <p:sldTgt/>
                                              </p:tgtEl>
                                            </p:cond>
                                          </p:endCondLst>
                                        </p:cTn>
                                        <p:tgtEl>
                                          <p:sndTgt r:embed="rId9" name="Beruf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DB5D-6574-794F-B068-5E6CABBC16AF}"/>
              </a:ext>
            </a:extLst>
          </p:cNvPr>
          <p:cNvSpPr>
            <a:spLocks noGrp="1"/>
          </p:cNvSpPr>
          <p:nvPr>
            <p:ph type="title"/>
          </p:nvPr>
        </p:nvSpPr>
        <p:spPr>
          <a:xfrm>
            <a:off x="5255792" y="-10573"/>
            <a:ext cx="1680411" cy="1481978"/>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descr="two people speaking to each othe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291371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 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6" name="rot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warum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8" name="Reise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9" name="Beru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8625E6C-9E96-EC42-AF2D-91DB64665A4C}"/>
              </a:ext>
            </a:extLst>
          </p:cNvPr>
          <p:cNvSpPr>
            <a:spLocks noGrp="1"/>
          </p:cNvSpPr>
          <p:nvPr>
            <p:ph type="title"/>
          </p:nvPr>
        </p:nvSpPr>
        <p:spPr>
          <a:xfrm>
            <a:off x="5104215" y="-191757"/>
            <a:ext cx="1987553" cy="1850946"/>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024838" y="628052"/>
            <a:ext cx="210987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egel</a:t>
            </a:r>
          </a:p>
        </p:txBody>
      </p:sp>
      <p:sp>
        <p:nvSpPr>
          <p:cNvPr id="6" name="Rectangle 5"/>
          <p:cNvSpPr/>
          <p:nvPr/>
        </p:nvSpPr>
        <p:spPr>
          <a:xfrm>
            <a:off x="8803573" y="3464712"/>
            <a:ext cx="26759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uf</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45401" y="628023"/>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00334" y="354308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um</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 name="Rectangle 8"/>
          <p:cNvSpPr/>
          <p:nvPr/>
        </p:nvSpPr>
        <p:spPr>
          <a:xfrm>
            <a:off x="5139647" y="4498167"/>
            <a:ext cx="191270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eise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two people speaking to each othe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34872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9764830B-CD5C-204D-A795-95E5F96EB48C}"/>
              </a:ext>
            </a:extLst>
          </p:cNvPr>
          <p:cNvSpPr>
            <a:spLocks noGrp="1"/>
          </p:cNvSpPr>
          <p:nvPr>
            <p:ph type="title"/>
          </p:nvPr>
        </p:nvSpPr>
        <p:spPr>
          <a:xfrm>
            <a:off x="105001" y="25758"/>
            <a:ext cx="10515600" cy="1325563"/>
          </a:xfrm>
        </p:spPr>
        <p:txBody>
          <a:bodyPr>
            <a:normAutofit/>
          </a:bodyPr>
          <a:lstStyle/>
          <a:p>
            <a:r>
              <a:rPr lang="en-US" sz="4000" b="1" dirty="0" err="1">
                <a:solidFill>
                  <a:schemeClr val="bg1"/>
                </a:solidFill>
              </a:rPr>
              <a:t>Welcher</a:t>
            </a:r>
            <a:r>
              <a:rPr lang="en-US" sz="4000" b="1" dirty="0">
                <a:solidFill>
                  <a:schemeClr val="bg1"/>
                </a:solidFill>
              </a:rPr>
              <a:t> R?</a:t>
            </a:r>
          </a:p>
        </p:txBody>
      </p:sp>
      <p:graphicFrame>
        <p:nvGraphicFramePr>
          <p:cNvPr id="4" name="Content Placeholder 3">
            <a:extLst>
              <a:ext uri="{FF2B5EF4-FFF2-40B4-BE49-F238E27FC236}">
                <a16:creationId xmlns:a16="http://schemas.microsoft.com/office/drawing/2014/main" id="{16086862-CECF-7748-A204-AB3BB415ECEA}"/>
              </a:ext>
            </a:extLst>
          </p:cNvPr>
          <p:cNvGraphicFramePr>
            <a:graphicFrameLocks noGrp="1"/>
          </p:cNvGraphicFramePr>
          <p:nvPr>
            <p:ph idx="1"/>
          </p:nvPr>
        </p:nvGraphicFramePr>
        <p:xfrm>
          <a:off x="1162998" y="1858656"/>
          <a:ext cx="6550152" cy="4245990"/>
        </p:xfrm>
        <a:graphic>
          <a:graphicData uri="http://schemas.openxmlformats.org/drawingml/2006/table">
            <a:tbl>
              <a:tblPr firstRow="1" bandRow="1">
                <a:tableStyleId>{5940675A-B579-460E-94D1-54222C63F5DA}</a:tableStyleId>
              </a:tblPr>
              <a:tblGrid>
                <a:gridCol w="810700">
                  <a:extLst>
                    <a:ext uri="{9D8B030D-6E8A-4147-A177-3AD203B41FA5}">
                      <a16:colId xmlns:a16="http://schemas.microsoft.com/office/drawing/2014/main" val="3950126640"/>
                    </a:ext>
                  </a:extLst>
                </a:gridCol>
                <a:gridCol w="2685356">
                  <a:extLst>
                    <a:ext uri="{9D8B030D-6E8A-4147-A177-3AD203B41FA5}">
                      <a16:colId xmlns:a16="http://schemas.microsoft.com/office/drawing/2014/main" val="3344912302"/>
                    </a:ext>
                  </a:extLst>
                </a:gridCol>
                <a:gridCol w="3054096">
                  <a:extLst>
                    <a:ext uri="{9D8B030D-6E8A-4147-A177-3AD203B41FA5}">
                      <a16:colId xmlns:a16="http://schemas.microsoft.com/office/drawing/2014/main" val="1205356158"/>
                    </a:ext>
                  </a:extLst>
                </a:gridCol>
              </a:tblGrid>
              <a:tr h="606570">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r>
                        <a:rPr lang="en-US" sz="2800" b="1" dirty="0">
                          <a:solidFill>
                            <a:schemeClr val="accent1">
                              <a:lumMod val="50000"/>
                            </a:schemeClr>
                          </a:solidFill>
                          <a:latin typeface="Century Gothic" panose="020B0502020202020204" pitchFamily="34" charset="0"/>
                        </a:rPr>
                        <a:t>‘r’</a:t>
                      </a:r>
                      <a:r>
                        <a:rPr lang="en-US" sz="2800" b="1" baseline="0" dirty="0">
                          <a:solidFill>
                            <a:schemeClr val="accent1">
                              <a:lumMod val="50000"/>
                            </a:schemeClr>
                          </a:solidFill>
                          <a:latin typeface="Century Gothic" panose="020B0502020202020204" pitchFamily="34" charset="0"/>
                        </a:rPr>
                        <a:t> </a:t>
                      </a:r>
                      <a:r>
                        <a:rPr lang="en-US" sz="2800" b="1" dirty="0">
                          <a:solidFill>
                            <a:schemeClr val="accent1">
                              <a:lumMod val="50000"/>
                            </a:schemeClr>
                          </a:solidFill>
                          <a:latin typeface="Century Gothic" panose="020B0502020202020204" pitchFamily="34" charset="0"/>
                        </a:rPr>
                        <a:t>as in ‘</a:t>
                      </a:r>
                      <a:r>
                        <a:rPr lang="en-US" sz="2800" b="1" dirty="0">
                          <a:solidFill>
                            <a:srgbClr val="DAA520"/>
                          </a:solidFill>
                          <a:latin typeface="Century Gothic" panose="020B0502020202020204" pitchFamily="34" charset="0"/>
                        </a:rPr>
                        <a:t>R</a:t>
                      </a:r>
                      <a:r>
                        <a:rPr lang="en-US" sz="2800" b="1" dirty="0">
                          <a:solidFill>
                            <a:schemeClr val="accent1">
                              <a:lumMod val="50000"/>
                            </a:schemeClr>
                          </a:solidFill>
                          <a:latin typeface="Century Gothic" panose="020B0502020202020204" pitchFamily="34" charset="0"/>
                        </a:rPr>
                        <a:t>egel’</a:t>
                      </a:r>
                    </a:p>
                  </a:txBody>
                  <a:tcPr/>
                </a:tc>
                <a:tc>
                  <a:txBody>
                    <a:bodyPr/>
                    <a:lstStyle/>
                    <a:p>
                      <a:pPr algn="ctr"/>
                      <a:r>
                        <a:rPr lang="en-US" sz="2800" b="1" dirty="0">
                          <a:solidFill>
                            <a:schemeClr val="accent1">
                              <a:lumMod val="50000"/>
                            </a:schemeClr>
                          </a:solidFill>
                          <a:latin typeface="Century Gothic" panose="020B0502020202020204" pitchFamily="34" charset="0"/>
                        </a:rPr>
                        <a:t>‘r’ as in ‘Wo</a:t>
                      </a:r>
                      <a:r>
                        <a:rPr lang="en-US" sz="2800" b="1" dirty="0">
                          <a:solidFill>
                            <a:srgbClr val="DAA520"/>
                          </a:solidFill>
                          <a:latin typeface="Century Gothic" panose="020B0502020202020204" pitchFamily="34" charset="0"/>
                        </a:rPr>
                        <a:t>r</a:t>
                      </a:r>
                      <a:r>
                        <a:rPr lang="en-US" sz="2800" b="1" dirty="0">
                          <a:solidFill>
                            <a:schemeClr val="accent1">
                              <a:lumMod val="50000"/>
                            </a:schemeClr>
                          </a:solidFill>
                          <a:latin typeface="Century Gothic" panose="020B0502020202020204" pitchFamily="34" charset="0"/>
                        </a:rPr>
                        <a:t>t’</a:t>
                      </a:r>
                    </a:p>
                  </a:txBody>
                  <a:tcPr/>
                </a:tc>
                <a:extLst>
                  <a:ext uri="{0D108BD9-81ED-4DB2-BD59-A6C34878D82A}">
                    <a16:rowId xmlns:a16="http://schemas.microsoft.com/office/drawing/2014/main" val="2715129028"/>
                  </a:ext>
                </a:extLst>
              </a:tr>
              <a:tr h="606570">
                <a:tc>
                  <a:txBody>
                    <a:bodyPr/>
                    <a:lstStyle/>
                    <a:p>
                      <a:pPr algn="ctr"/>
                      <a:r>
                        <a:rPr lang="en-US" sz="2800" dirty="0">
                          <a:solidFill>
                            <a:srgbClr val="1F4E79"/>
                          </a:solidFill>
                          <a:latin typeface="Century Gothic" panose="020B0502020202020204" pitchFamily="34" charset="0"/>
                        </a:rPr>
                        <a:t>1</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205066383"/>
                  </a:ext>
                </a:extLst>
              </a:tr>
              <a:tr h="606570">
                <a:tc>
                  <a:txBody>
                    <a:bodyPr/>
                    <a:lstStyle/>
                    <a:p>
                      <a:pPr algn="ctr"/>
                      <a:r>
                        <a:rPr lang="en-US" sz="2800" dirty="0">
                          <a:solidFill>
                            <a:srgbClr val="1F4E79"/>
                          </a:solidFill>
                          <a:latin typeface="Century Gothic" panose="020B0502020202020204" pitchFamily="34" charset="0"/>
                        </a:rPr>
                        <a:t>2</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053432651"/>
                  </a:ext>
                </a:extLst>
              </a:tr>
              <a:tr h="606570">
                <a:tc>
                  <a:txBody>
                    <a:bodyPr/>
                    <a:lstStyle/>
                    <a:p>
                      <a:pPr algn="ctr"/>
                      <a:r>
                        <a:rPr lang="en-US" sz="2800" dirty="0">
                          <a:solidFill>
                            <a:srgbClr val="1F4E79"/>
                          </a:solidFill>
                          <a:latin typeface="Century Gothic" panose="020B0502020202020204" pitchFamily="34" charset="0"/>
                        </a:rPr>
                        <a:t>3</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491358385"/>
                  </a:ext>
                </a:extLst>
              </a:tr>
              <a:tr h="606570">
                <a:tc>
                  <a:txBody>
                    <a:bodyPr/>
                    <a:lstStyle/>
                    <a:p>
                      <a:pPr algn="ctr"/>
                      <a:r>
                        <a:rPr lang="en-US" sz="2800" dirty="0">
                          <a:solidFill>
                            <a:srgbClr val="1F4E79"/>
                          </a:solidFill>
                          <a:latin typeface="Century Gothic" panose="020B0502020202020204" pitchFamily="34" charset="0"/>
                        </a:rPr>
                        <a:t>4</a:t>
                      </a:r>
                    </a:p>
                  </a:txBody>
                  <a:tcPr/>
                </a:tc>
                <a:tc>
                  <a:txBody>
                    <a:bodyPr/>
                    <a:lstStyle/>
                    <a:p>
                      <a:pPr algn="ctr"/>
                      <a:endParaRPr lang="en-US" sz="2800" dirty="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2284724033"/>
                  </a:ext>
                </a:extLst>
              </a:tr>
              <a:tr h="606570">
                <a:tc>
                  <a:txBody>
                    <a:bodyPr/>
                    <a:lstStyle/>
                    <a:p>
                      <a:pPr algn="ctr"/>
                      <a:r>
                        <a:rPr lang="en-US" sz="2800" dirty="0">
                          <a:solidFill>
                            <a:srgbClr val="1F4E79"/>
                          </a:solidFill>
                          <a:latin typeface="Century Gothic" panose="020B0502020202020204" pitchFamily="34" charset="0"/>
                        </a:rPr>
                        <a:t>5</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a:solidFill>
                          <a:srgbClr val="1F4E79"/>
                        </a:solidFill>
                        <a:latin typeface="Century Gothic" panose="020B0502020202020204" pitchFamily="34" charset="0"/>
                      </a:endParaRPr>
                    </a:p>
                  </a:txBody>
                  <a:tcPr/>
                </a:tc>
                <a:extLst>
                  <a:ext uri="{0D108BD9-81ED-4DB2-BD59-A6C34878D82A}">
                    <a16:rowId xmlns:a16="http://schemas.microsoft.com/office/drawing/2014/main" val="1228795362"/>
                  </a:ext>
                </a:extLst>
              </a:tr>
              <a:tr h="606570">
                <a:tc>
                  <a:txBody>
                    <a:bodyPr/>
                    <a:lstStyle/>
                    <a:p>
                      <a:pPr algn="ctr"/>
                      <a:r>
                        <a:rPr lang="en-US" sz="2800" dirty="0">
                          <a:solidFill>
                            <a:srgbClr val="1F4E79"/>
                          </a:solidFill>
                          <a:latin typeface="Century Gothic" panose="020B0502020202020204" pitchFamily="34" charset="0"/>
                        </a:rPr>
                        <a:t>6</a:t>
                      </a:r>
                    </a:p>
                  </a:txBody>
                  <a:tcPr/>
                </a:tc>
                <a:tc>
                  <a:txBody>
                    <a:bodyPr/>
                    <a:lstStyle/>
                    <a:p>
                      <a:pPr algn="ctr"/>
                      <a:endParaRPr lang="en-US" sz="2800">
                        <a:solidFill>
                          <a:srgbClr val="1F4E79"/>
                        </a:solidFill>
                        <a:latin typeface="Century Gothic" panose="020B0502020202020204" pitchFamily="34" charset="0"/>
                      </a:endParaRPr>
                    </a:p>
                  </a:txBody>
                  <a:tcPr/>
                </a:tc>
                <a:tc>
                  <a:txBody>
                    <a:bodyPr/>
                    <a:lstStyle/>
                    <a:p>
                      <a:pPr algn="ctr"/>
                      <a:endParaRPr lang="en-US" sz="2800" dirty="0">
                        <a:solidFill>
                          <a:srgbClr val="1F4E79"/>
                        </a:solidFill>
                        <a:latin typeface="Century Gothic" panose="020B0502020202020204" pitchFamily="34" charset="0"/>
                      </a:endParaRPr>
                    </a:p>
                  </a:txBody>
                  <a:tcPr/>
                </a:tc>
                <a:extLst>
                  <a:ext uri="{0D108BD9-81ED-4DB2-BD59-A6C34878D82A}">
                    <a16:rowId xmlns:a16="http://schemas.microsoft.com/office/drawing/2014/main" val="1194421421"/>
                  </a:ext>
                </a:extLst>
              </a:tr>
            </a:tbl>
          </a:graphicData>
        </a:graphic>
      </p:graphicFrame>
      <p:pic>
        <p:nvPicPr>
          <p:cNvPr id="5" name="Picture 4">
            <a:extLst>
              <a:ext uri="{FF2B5EF4-FFF2-40B4-BE49-F238E27FC236}">
                <a16:creationId xmlns:a16="http://schemas.microsoft.com/office/drawing/2014/main" id="{EB5B1F15-79EB-C541-B3E9-BE2744BD4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2516974"/>
            <a:ext cx="493476" cy="514037"/>
          </a:xfrm>
          <a:prstGeom prst="rect">
            <a:avLst/>
          </a:prstGeom>
        </p:spPr>
      </p:pic>
      <p:pic>
        <p:nvPicPr>
          <p:cNvPr id="6" name="Picture 5">
            <a:extLst>
              <a:ext uri="{FF2B5EF4-FFF2-40B4-BE49-F238E27FC236}">
                <a16:creationId xmlns:a16="http://schemas.microsoft.com/office/drawing/2014/main" id="{940C4798-AAC8-0849-8D38-DC78E6C63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117503"/>
            <a:ext cx="493476" cy="514037"/>
          </a:xfrm>
          <a:prstGeom prst="rect">
            <a:avLst/>
          </a:prstGeom>
        </p:spPr>
      </p:pic>
      <p:pic>
        <p:nvPicPr>
          <p:cNvPr id="7" name="Picture 6">
            <a:extLst>
              <a:ext uri="{FF2B5EF4-FFF2-40B4-BE49-F238E27FC236}">
                <a16:creationId xmlns:a16="http://schemas.microsoft.com/office/drawing/2014/main" id="{537D209A-4C59-F34E-BCF7-09A08B231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3748588"/>
            <a:ext cx="493476" cy="514037"/>
          </a:xfrm>
          <a:prstGeom prst="rect">
            <a:avLst/>
          </a:prstGeom>
        </p:spPr>
      </p:pic>
      <p:pic>
        <p:nvPicPr>
          <p:cNvPr id="8" name="Picture 7">
            <a:extLst>
              <a:ext uri="{FF2B5EF4-FFF2-40B4-BE49-F238E27FC236}">
                <a16:creationId xmlns:a16="http://schemas.microsoft.com/office/drawing/2014/main" id="{F93AA097-1A96-634E-A074-0C36BA1F8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4282216"/>
            <a:ext cx="493476" cy="514037"/>
          </a:xfrm>
          <a:prstGeom prst="rect">
            <a:avLst/>
          </a:prstGeom>
        </p:spPr>
      </p:pic>
      <p:pic>
        <p:nvPicPr>
          <p:cNvPr id="9" name="Picture 8">
            <a:extLst>
              <a:ext uri="{FF2B5EF4-FFF2-40B4-BE49-F238E27FC236}">
                <a16:creationId xmlns:a16="http://schemas.microsoft.com/office/drawing/2014/main" id="{7EDB6123-E054-6347-86DB-BE7BEC56B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597" y="4943854"/>
            <a:ext cx="493476" cy="514037"/>
          </a:xfrm>
          <a:prstGeom prst="rect">
            <a:avLst/>
          </a:prstGeom>
        </p:spPr>
      </p:pic>
      <p:pic>
        <p:nvPicPr>
          <p:cNvPr id="10" name="Picture 9">
            <a:extLst>
              <a:ext uri="{FF2B5EF4-FFF2-40B4-BE49-F238E27FC236}">
                <a16:creationId xmlns:a16="http://schemas.microsoft.com/office/drawing/2014/main" id="{5E5D8AE3-5650-0240-B3A9-ECCF6E2DC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262" y="5457891"/>
            <a:ext cx="493476" cy="514037"/>
          </a:xfrm>
          <a:prstGeom prst="rect">
            <a:avLst/>
          </a:prstGeom>
        </p:spPr>
      </p:pic>
      <p:pic>
        <p:nvPicPr>
          <p:cNvPr id="11" name="Picture 10">
            <a:extLst>
              <a:ext uri="{FF2B5EF4-FFF2-40B4-BE49-F238E27FC236}">
                <a16:creationId xmlns:a16="http://schemas.microsoft.com/office/drawing/2014/main" id="{890E52A7-80B7-204A-876B-FA2260AE3DC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42832" y="534515"/>
            <a:ext cx="2086170" cy="2154550"/>
          </a:xfrm>
          <a:prstGeom prst="rect">
            <a:avLst/>
          </a:prstGeom>
        </p:spPr>
      </p:pic>
      <p:sp>
        <p:nvSpPr>
          <p:cNvPr id="18" name="Action Button: Custom 17">
            <a:hlinkClick r:id="" action="ppaction://noaction" highlightClick="1">
              <a:snd r:embed="rId6" name="35.1.wav"/>
            </a:hlinkClick>
            <a:extLst>
              <a:ext uri="{FF2B5EF4-FFF2-40B4-BE49-F238E27FC236}">
                <a16:creationId xmlns:a16="http://schemas.microsoft.com/office/drawing/2014/main" id="{F07E3867-F7FA-2C4A-BC70-84310E19BCAB}"/>
              </a:ext>
            </a:extLst>
          </p:cNvPr>
          <p:cNvSpPr/>
          <p:nvPr/>
        </p:nvSpPr>
        <p:spPr>
          <a:xfrm>
            <a:off x="1355895" y="2516974"/>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19" name="Action Button: Custom 18">
            <a:hlinkClick r:id="" action="ppaction://noaction" highlightClick="1">
              <a:snd r:embed="rId7" name="35.2.wav"/>
            </a:hlinkClick>
            <a:extLst>
              <a:ext uri="{FF2B5EF4-FFF2-40B4-BE49-F238E27FC236}">
                <a16:creationId xmlns:a16="http://schemas.microsoft.com/office/drawing/2014/main" id="{C3E5AF3D-3994-4C43-8588-9E9CCEE761C0}"/>
              </a:ext>
            </a:extLst>
          </p:cNvPr>
          <p:cNvSpPr/>
          <p:nvPr/>
        </p:nvSpPr>
        <p:spPr>
          <a:xfrm>
            <a:off x="1355894" y="3137097"/>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20" name="Action Button: Custom 19">
            <a:hlinkClick r:id="" action="ppaction://noaction" highlightClick="1">
              <a:snd r:embed="rId8" name="35.3.wav"/>
            </a:hlinkClick>
            <a:extLst>
              <a:ext uri="{FF2B5EF4-FFF2-40B4-BE49-F238E27FC236}">
                <a16:creationId xmlns:a16="http://schemas.microsoft.com/office/drawing/2014/main" id="{5FCCF282-087E-564A-BD93-369FFAFE68A5}"/>
              </a:ext>
            </a:extLst>
          </p:cNvPr>
          <p:cNvSpPr/>
          <p:nvPr/>
        </p:nvSpPr>
        <p:spPr>
          <a:xfrm>
            <a:off x="1355893" y="3742419"/>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21" name="Action Button: Custom 20">
            <a:hlinkClick r:id="" action="ppaction://noaction" highlightClick="1">
              <a:snd r:embed="rId9" name="35.4.wav"/>
            </a:hlinkClick>
            <a:extLst>
              <a:ext uri="{FF2B5EF4-FFF2-40B4-BE49-F238E27FC236}">
                <a16:creationId xmlns:a16="http://schemas.microsoft.com/office/drawing/2014/main" id="{8A35A801-A8D6-7D41-AD2C-8867498F7C77}"/>
              </a:ext>
            </a:extLst>
          </p:cNvPr>
          <p:cNvSpPr/>
          <p:nvPr/>
        </p:nvSpPr>
        <p:spPr>
          <a:xfrm>
            <a:off x="1344460" y="4336805"/>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22" name="Action Button: Custom 21">
            <a:hlinkClick r:id="" action="ppaction://noaction" highlightClick="1">
              <a:snd r:embed="rId10" name="35.5.wav"/>
            </a:hlinkClick>
            <a:extLst>
              <a:ext uri="{FF2B5EF4-FFF2-40B4-BE49-F238E27FC236}">
                <a16:creationId xmlns:a16="http://schemas.microsoft.com/office/drawing/2014/main" id="{F59E8C6F-052D-3443-8EAA-F491A2406530}"/>
              </a:ext>
            </a:extLst>
          </p:cNvPr>
          <p:cNvSpPr/>
          <p:nvPr/>
        </p:nvSpPr>
        <p:spPr>
          <a:xfrm>
            <a:off x="1344460" y="4931719"/>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23" name="Action Button: Custom 22">
            <a:hlinkClick r:id="" action="ppaction://noaction" highlightClick="1">
              <a:snd r:embed="rId11" name="35.6.wav"/>
            </a:hlinkClick>
            <a:extLst>
              <a:ext uri="{FF2B5EF4-FFF2-40B4-BE49-F238E27FC236}">
                <a16:creationId xmlns:a16="http://schemas.microsoft.com/office/drawing/2014/main" id="{CEBFFF0E-EDCC-6C44-BF79-EBA3FC3667CD}"/>
              </a:ext>
            </a:extLst>
          </p:cNvPr>
          <p:cNvSpPr/>
          <p:nvPr/>
        </p:nvSpPr>
        <p:spPr>
          <a:xfrm>
            <a:off x="1355892" y="5536514"/>
            <a:ext cx="461473"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2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0157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pPr algn="l"/>
            <a:r>
              <a:rPr lang="en-GB" sz="3600" dirty="0">
                <a:solidFill>
                  <a:prstClr val="white"/>
                </a:solidFill>
              </a:rPr>
              <a:t>consonantal [r]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4062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6 Slides 2-3</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20; 29</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3934419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710018"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Kreuzlingen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454217" y="3047774"/>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Friedrichshafen</a:t>
            </a:r>
          </a:p>
        </p:txBody>
      </p:sp>
      <p:sp>
        <p:nvSpPr>
          <p:cNvPr id="18" name="TextBox 17"/>
          <p:cNvSpPr txBox="1"/>
          <p:nvPr/>
        </p:nvSpPr>
        <p:spPr>
          <a:xfrm>
            <a:off x="5873384" y="2645265"/>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Hagnau</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p:cNvSpPr txBox="1"/>
          <p:nvPr/>
        </p:nvSpPr>
        <p:spPr>
          <a:xfrm>
            <a:off x="6390939" y="5440526"/>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Altenrhein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p:cNvSpPr txBox="1"/>
          <p:nvPr/>
        </p:nvSpPr>
        <p:spPr>
          <a:xfrm>
            <a:off x="4909805"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Wallhausen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p:cNvSpPr txBox="1"/>
          <p:nvPr/>
        </p:nvSpPr>
        <p:spPr>
          <a:xfrm>
            <a:off x="1662233" y="3791757"/>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Steckborn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p:cNvSpPr txBox="1"/>
          <p:nvPr/>
        </p:nvSpPr>
        <p:spPr>
          <a:xfrm>
            <a:off x="4536449" y="4348539"/>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Romanshorn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p:cNvSpPr txBox="1"/>
          <p:nvPr/>
        </p:nvSpPr>
        <p:spPr>
          <a:xfrm>
            <a:off x="1746295" y="2226906"/>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Radolfzell</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p:cNvSpPr txBox="1"/>
          <p:nvPr/>
        </p:nvSpPr>
        <p:spPr>
          <a:xfrm>
            <a:off x="2197156" y="180785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Allensbach</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474879" y="230487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892851" y="187280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562347" y="27197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102840" y="550909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38606" y="442694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4" name="Action Button: Custom 24">
            <a:hlinkClick r:id="" action="ppaction://noaction" highlightClick="1">
              <a:snd r:embed="rId11" name="2. 2. Steckborn.wav"/>
            </a:hlinkClick>
            <a:extLst>
              <a:ext uri="{FF2B5EF4-FFF2-40B4-BE49-F238E27FC236}">
                <a16:creationId xmlns:a16="http://schemas.microsoft.com/office/drawing/2014/main" id="{E56C3004-E6FA-49F3-B12D-655F2D168FF0}"/>
              </a:ext>
            </a:extLst>
          </p:cNvPr>
          <p:cNvSpPr/>
          <p:nvPr/>
        </p:nvSpPr>
        <p:spPr>
          <a:xfrm>
            <a:off x="1329378" y="386032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 name="Right Arrow 2"/>
          <p:cNvSpPr/>
          <p:nvPr/>
        </p:nvSpPr>
        <p:spPr>
          <a:xfrm rot="2716782">
            <a:off x="3334232" y="2387875"/>
            <a:ext cx="684300" cy="13404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ight Arrow 44"/>
          <p:cNvSpPr/>
          <p:nvPr/>
        </p:nvSpPr>
        <p:spPr>
          <a:xfrm rot="8183223">
            <a:off x="4333067" y="2265798"/>
            <a:ext cx="378504"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ight Arrow 45"/>
          <p:cNvSpPr/>
          <p:nvPr/>
        </p:nvSpPr>
        <p:spPr>
          <a:xfrm rot="18933156">
            <a:off x="2902125" y="3666328"/>
            <a:ext cx="324000" cy="130242"/>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3" name="Group 52"/>
          <p:cNvGrpSpPr/>
          <p:nvPr/>
        </p:nvGrpSpPr>
        <p:grpSpPr>
          <a:xfrm>
            <a:off x="4044078" y="3694640"/>
            <a:ext cx="313200" cy="326565"/>
            <a:chOff x="4044078" y="3694640"/>
            <a:chExt cx="313200" cy="326565"/>
          </a:xfrm>
        </p:grpSpPr>
        <p:sp>
          <p:nvSpPr>
            <p:cNvPr id="26" name="Rectangle 2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4" name="Group 53"/>
          <p:cNvGrpSpPr/>
          <p:nvPr/>
        </p:nvGrpSpPr>
        <p:grpSpPr>
          <a:xfrm>
            <a:off x="1739065" y="3814675"/>
            <a:ext cx="228858" cy="326565"/>
            <a:chOff x="4044078" y="3694640"/>
            <a:chExt cx="313200" cy="326565"/>
          </a:xfrm>
        </p:grpSpPr>
        <p:sp>
          <p:nvSpPr>
            <p:cNvPr id="55" name="Rectangle 54"/>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8" name="Group 57"/>
          <p:cNvGrpSpPr/>
          <p:nvPr/>
        </p:nvGrpSpPr>
        <p:grpSpPr>
          <a:xfrm>
            <a:off x="2615219" y="2251249"/>
            <a:ext cx="114414" cy="326565"/>
            <a:chOff x="4044078" y="3694640"/>
            <a:chExt cx="313200" cy="326565"/>
          </a:xfrm>
        </p:grpSpPr>
        <p:sp>
          <p:nvSpPr>
            <p:cNvPr id="59" name="Rectangle 58"/>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59"/>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2" name="Group 61"/>
          <p:cNvGrpSpPr/>
          <p:nvPr/>
        </p:nvGrpSpPr>
        <p:grpSpPr>
          <a:xfrm>
            <a:off x="3360589" y="1896006"/>
            <a:ext cx="313089" cy="260231"/>
            <a:chOff x="4044078" y="3760974"/>
            <a:chExt cx="313200" cy="260231"/>
          </a:xfrm>
        </p:grpSpPr>
        <p:sp>
          <p:nvSpPr>
            <p:cNvPr id="63" name="Rectangle 62"/>
            <p:cNvSpPr/>
            <p:nvPr/>
          </p:nvSpPr>
          <p:spPr>
            <a:xfrm>
              <a:off x="4044078" y="3760974"/>
              <a:ext cx="313200" cy="260231"/>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6" name="Group 65"/>
          <p:cNvGrpSpPr/>
          <p:nvPr/>
        </p:nvGrpSpPr>
        <p:grpSpPr>
          <a:xfrm>
            <a:off x="5002499" y="1870063"/>
            <a:ext cx="230400" cy="270518"/>
            <a:chOff x="4044078" y="3750687"/>
            <a:chExt cx="313200" cy="270518"/>
          </a:xfrm>
        </p:grpSpPr>
        <p:sp>
          <p:nvSpPr>
            <p:cNvPr id="67" name="Rectangle 66"/>
            <p:cNvSpPr/>
            <p:nvPr/>
          </p:nvSpPr>
          <p:spPr>
            <a:xfrm>
              <a:off x="4044078" y="3750687"/>
              <a:ext cx="313200" cy="270518"/>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9" name="Group 68"/>
          <p:cNvGrpSpPr/>
          <p:nvPr/>
        </p:nvGrpSpPr>
        <p:grpSpPr>
          <a:xfrm>
            <a:off x="6620930" y="2667555"/>
            <a:ext cx="314182" cy="326565"/>
            <a:chOff x="4044078" y="3694640"/>
            <a:chExt cx="313200" cy="326565"/>
          </a:xfrm>
        </p:grpSpPr>
        <p:sp>
          <p:nvSpPr>
            <p:cNvPr id="70" name="Rectangle 69"/>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3" name="Group 72"/>
          <p:cNvGrpSpPr/>
          <p:nvPr/>
        </p:nvGrpSpPr>
        <p:grpSpPr>
          <a:xfrm>
            <a:off x="7747511" y="3070640"/>
            <a:ext cx="224564" cy="326565"/>
            <a:chOff x="4044078" y="3694640"/>
            <a:chExt cx="313200" cy="326565"/>
          </a:xfrm>
        </p:grpSpPr>
        <p:sp>
          <p:nvSpPr>
            <p:cNvPr id="74" name="Rectangle 73"/>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7" name="Group 76"/>
          <p:cNvGrpSpPr/>
          <p:nvPr/>
        </p:nvGrpSpPr>
        <p:grpSpPr>
          <a:xfrm>
            <a:off x="8283122" y="3070311"/>
            <a:ext cx="304774" cy="326565"/>
            <a:chOff x="4044078" y="3694640"/>
            <a:chExt cx="313200" cy="326565"/>
          </a:xfrm>
        </p:grpSpPr>
        <p:sp>
          <p:nvSpPr>
            <p:cNvPr id="78" name="Rectangle 77"/>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Rectangle 79"/>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1" name="Group 80"/>
          <p:cNvGrpSpPr/>
          <p:nvPr/>
        </p:nvGrpSpPr>
        <p:grpSpPr>
          <a:xfrm>
            <a:off x="7357789" y="5520640"/>
            <a:ext cx="216000" cy="268960"/>
            <a:chOff x="4044078" y="3752245"/>
            <a:chExt cx="313200" cy="268960"/>
          </a:xfrm>
        </p:grpSpPr>
        <p:sp>
          <p:nvSpPr>
            <p:cNvPr id="82" name="Rectangle 81"/>
            <p:cNvSpPr/>
            <p:nvPr/>
          </p:nvSpPr>
          <p:spPr>
            <a:xfrm>
              <a:off x="4044078" y="3752245"/>
              <a:ext cx="313200" cy="26896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Rectangle 82"/>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83"/>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5" name="Group 84"/>
          <p:cNvGrpSpPr/>
          <p:nvPr/>
        </p:nvGrpSpPr>
        <p:grpSpPr>
          <a:xfrm>
            <a:off x="4626230" y="4370471"/>
            <a:ext cx="154800" cy="326565"/>
            <a:chOff x="4044078" y="3694640"/>
            <a:chExt cx="313200" cy="326565"/>
          </a:xfrm>
        </p:grpSpPr>
        <p:sp>
          <p:nvSpPr>
            <p:cNvPr id="86" name="Rectangle 8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Rectangle 8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89"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657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5235224" y="3925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 name="TextBox 7"/>
          <p:cNvSpPr txBox="1"/>
          <p:nvPr/>
        </p:nvSpPr>
        <p:spPr>
          <a:xfrm>
            <a:off x="4705809" y="3999588"/>
            <a:ext cx="1530910"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Altnau</a:t>
            </a:r>
            <a:endParaRPr lang="en-GB" sz="2000" dirty="0">
              <a:solidFill>
                <a:schemeClr val="accent1">
                  <a:lumMod val="50000"/>
                </a:schemeClr>
              </a:solidFill>
              <a:latin typeface="Century Gothic" panose="020B0502020202020204" pitchFamily="34" charset="0"/>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0" name="Oval 9"/>
          <p:cNvSpPr/>
          <p:nvPr/>
        </p:nvSpPr>
        <p:spPr>
          <a:xfrm>
            <a:off x="7147951" y="5459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1" name="Oval 10"/>
          <p:cNvSpPr/>
          <p:nvPr/>
        </p:nvSpPr>
        <p:spPr>
          <a:xfrm>
            <a:off x="9126665" y="5141214"/>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Oval 12"/>
          <p:cNvSpPr/>
          <p:nvPr/>
        </p:nvSpPr>
        <p:spPr>
          <a:xfrm>
            <a:off x="3814487" y="153455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Oval 13"/>
          <p:cNvSpPr/>
          <p:nvPr/>
        </p:nvSpPr>
        <p:spPr>
          <a:xfrm>
            <a:off x="4825142" y="3336808"/>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5" name="Oval 14"/>
          <p:cNvSpPr/>
          <p:nvPr/>
        </p:nvSpPr>
        <p:spPr>
          <a:xfrm>
            <a:off x="2179831" y="332867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6" name="Oval 15"/>
          <p:cNvSpPr/>
          <p:nvPr/>
        </p:nvSpPr>
        <p:spPr>
          <a:xfrm>
            <a:off x="3917667" y="303944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7" name="TextBox 16"/>
          <p:cNvSpPr txBox="1"/>
          <p:nvPr/>
        </p:nvSpPr>
        <p:spPr>
          <a:xfrm>
            <a:off x="7672423" y="3277215"/>
            <a:ext cx="344070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Friedrichshafen</a:t>
            </a:r>
          </a:p>
        </p:txBody>
      </p:sp>
      <p:sp>
        <p:nvSpPr>
          <p:cNvPr id="18" name="TextBox 17"/>
          <p:cNvSpPr txBox="1"/>
          <p:nvPr/>
        </p:nvSpPr>
        <p:spPr>
          <a:xfrm>
            <a:off x="6339685" y="5524055"/>
            <a:ext cx="195827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Rorschach</a:t>
            </a:r>
          </a:p>
        </p:txBody>
      </p:sp>
      <p:sp>
        <p:nvSpPr>
          <p:cNvPr id="19" name="TextBox 18"/>
          <p:cNvSpPr txBox="1"/>
          <p:nvPr/>
        </p:nvSpPr>
        <p:spPr>
          <a:xfrm>
            <a:off x="9647702" y="4977099"/>
            <a:ext cx="2284151"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Bregenz</a:t>
            </a:r>
            <a:endParaRPr lang="en-GB" sz="2000" dirty="0">
              <a:solidFill>
                <a:schemeClr val="accent1">
                  <a:lumMod val="50000"/>
                </a:schemeClr>
              </a:solidFill>
              <a:latin typeface="Century Gothic" panose="020B0502020202020204" pitchFamily="34" charset="0"/>
            </a:endParaRPr>
          </a:p>
        </p:txBody>
      </p:sp>
      <p:sp>
        <p:nvSpPr>
          <p:cNvPr id="20" name="TextBox 19"/>
          <p:cNvSpPr txBox="1"/>
          <p:nvPr/>
        </p:nvSpPr>
        <p:spPr>
          <a:xfrm>
            <a:off x="4365529" y="1368528"/>
            <a:ext cx="195827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Ludwigshafen</a:t>
            </a:r>
          </a:p>
        </p:txBody>
      </p:sp>
      <p:sp>
        <p:nvSpPr>
          <p:cNvPr id="21" name="TextBox 20"/>
          <p:cNvSpPr txBox="1"/>
          <p:nvPr/>
        </p:nvSpPr>
        <p:spPr>
          <a:xfrm>
            <a:off x="3418736" y="3456171"/>
            <a:ext cx="1958273"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Reichenau</a:t>
            </a:r>
            <a:endParaRPr lang="en-GB" sz="2000" dirty="0">
              <a:solidFill>
                <a:schemeClr val="accent1">
                  <a:lumMod val="50000"/>
                </a:schemeClr>
              </a:solidFill>
              <a:latin typeface="Century Gothic" panose="020B0502020202020204" pitchFamily="34" charset="0"/>
            </a:endParaRPr>
          </a:p>
        </p:txBody>
      </p:sp>
      <p:sp>
        <p:nvSpPr>
          <p:cNvPr id="22" name="TextBox 21"/>
          <p:cNvSpPr txBox="1"/>
          <p:nvPr/>
        </p:nvSpPr>
        <p:spPr>
          <a:xfrm>
            <a:off x="5362892" y="3358136"/>
            <a:ext cx="230061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Konstanz</a:t>
            </a:r>
          </a:p>
        </p:txBody>
      </p:sp>
      <p:sp>
        <p:nvSpPr>
          <p:cNvPr id="23" name="TextBox 22"/>
          <p:cNvSpPr txBox="1"/>
          <p:nvPr/>
        </p:nvSpPr>
        <p:spPr>
          <a:xfrm>
            <a:off x="429853" y="3447489"/>
            <a:ext cx="221353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Stein am </a:t>
            </a:r>
            <a:r>
              <a:rPr lang="en-GB" sz="2000" dirty="0" err="1">
                <a:solidFill>
                  <a:schemeClr val="accent1">
                    <a:lumMod val="50000"/>
                  </a:schemeClr>
                </a:solidFill>
                <a:latin typeface="Century Gothic" panose="020B0502020202020204" pitchFamily="34" charset="0"/>
              </a:rPr>
              <a:t>Rhein</a:t>
            </a:r>
            <a:endParaRPr lang="en-GB" sz="2000" dirty="0">
              <a:solidFill>
                <a:schemeClr val="accent1">
                  <a:lumMod val="50000"/>
                </a:schemeClr>
              </a:solidFill>
              <a:latin typeface="Century Gothic" panose="020B0502020202020204" pitchFamily="34" charset="0"/>
            </a:endParaRPr>
          </a:p>
        </p:txBody>
      </p:sp>
      <p:sp>
        <p:nvSpPr>
          <p:cNvPr id="25" name="Action Button: Custom 24">
            <a:hlinkClick r:id="" action="ppaction://noaction" highlightClick="1">
              <a:snd r:embed="rId5" name="Deutschland.wav"/>
            </a:hlinkClick>
          </p:cNvPr>
          <p:cNvSpPr/>
          <p:nvPr/>
        </p:nvSpPr>
        <p:spPr>
          <a:xfrm>
            <a:off x="6807298" y="173443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1</a:t>
            </a:r>
          </a:p>
        </p:txBody>
      </p:sp>
      <p:sp>
        <p:nvSpPr>
          <p:cNvPr id="26" name="Action Button: Custom 25">
            <a:hlinkClick r:id="" action="ppaction://noaction" highlightClick="1">
              <a:snd r:embed="rId6" name="Reichenau.wav"/>
            </a:hlinkClick>
          </p:cNvPr>
          <p:cNvSpPr/>
          <p:nvPr/>
        </p:nvSpPr>
        <p:spPr>
          <a:xfrm>
            <a:off x="3148402" y="351878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7</a:t>
            </a:r>
          </a:p>
        </p:txBody>
      </p:sp>
      <p:sp>
        <p:nvSpPr>
          <p:cNvPr id="27" name="Action Button: Custom 26">
            <a:hlinkClick r:id="" action="ppaction://noaction" highlightClick="1">
              <a:snd r:embed="rId7" name="Bregenz.wav"/>
            </a:hlinkClick>
          </p:cNvPr>
          <p:cNvSpPr/>
          <p:nvPr/>
        </p:nvSpPr>
        <p:spPr>
          <a:xfrm>
            <a:off x="9317237" y="50456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3</a:t>
            </a:r>
          </a:p>
        </p:txBody>
      </p:sp>
      <p:sp>
        <p:nvSpPr>
          <p:cNvPr id="28" name="Action Button: Custom 27">
            <a:hlinkClick r:id="" action="ppaction://noaction" highlightClick="1">
              <a:snd r:embed="rId8" name="Stein am Rhein.wav"/>
            </a:hlinkClick>
          </p:cNvPr>
          <p:cNvSpPr/>
          <p:nvPr/>
        </p:nvSpPr>
        <p:spPr>
          <a:xfrm>
            <a:off x="141754" y="350952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8</a:t>
            </a:r>
          </a:p>
        </p:txBody>
      </p:sp>
      <p:sp>
        <p:nvSpPr>
          <p:cNvPr id="29" name="Action Button: Custom 28">
            <a:hlinkClick r:id="" action="ppaction://noaction" highlightClick="1">
              <a:snd r:embed="rId9" name="Ludwigshafen.wav"/>
            </a:hlinkClick>
          </p:cNvPr>
          <p:cNvSpPr/>
          <p:nvPr/>
        </p:nvSpPr>
        <p:spPr>
          <a:xfrm>
            <a:off x="4022170" y="143615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9</a:t>
            </a:r>
          </a:p>
        </p:txBody>
      </p:sp>
      <p:sp>
        <p:nvSpPr>
          <p:cNvPr id="30" name="Action Button: Custom 29">
            <a:hlinkClick r:id="" action="ppaction://noaction" highlightClick="1">
              <a:snd r:embed="rId10" name="Konstanz.wav"/>
            </a:hlinkClick>
          </p:cNvPr>
          <p:cNvSpPr/>
          <p:nvPr/>
        </p:nvSpPr>
        <p:spPr>
          <a:xfrm>
            <a:off x="5071363" y="341434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6</a:t>
            </a:r>
          </a:p>
        </p:txBody>
      </p:sp>
      <p:sp>
        <p:nvSpPr>
          <p:cNvPr id="31" name="Action Button: Custom 30">
            <a:hlinkClick r:id="" action="ppaction://noaction" highlightClick="1">
              <a:snd r:embed="rId11" name="Friedrichshafen.wav"/>
            </a:hlinkClick>
          </p:cNvPr>
          <p:cNvSpPr/>
          <p:nvPr/>
        </p:nvSpPr>
        <p:spPr>
          <a:xfrm>
            <a:off x="7384324" y="3340686"/>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2</a:t>
            </a:r>
          </a:p>
        </p:txBody>
      </p:sp>
      <p:sp>
        <p:nvSpPr>
          <p:cNvPr id="32" name="Action Button: Custom 31">
            <a:hlinkClick r:id="" action="ppaction://noaction" highlightClick="1">
              <a:snd r:embed="rId12" name="Rorschach.wav"/>
            </a:hlinkClick>
          </p:cNvPr>
          <p:cNvSpPr/>
          <p:nvPr/>
        </p:nvSpPr>
        <p:spPr>
          <a:xfrm>
            <a:off x="6028652" y="5590835"/>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4</a:t>
            </a:r>
          </a:p>
        </p:txBody>
      </p:sp>
      <p:sp>
        <p:nvSpPr>
          <p:cNvPr id="33" name="Action Button: Custom 32">
            <a:hlinkClick r:id="" action="ppaction://noaction" highlightClick="1">
              <a:snd r:embed="rId13" name="Altnau.wav"/>
            </a:hlinkClick>
          </p:cNvPr>
          <p:cNvSpPr/>
          <p:nvPr/>
        </p:nvSpPr>
        <p:spPr>
          <a:xfrm>
            <a:off x="4430753" y="406815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5</a:t>
            </a:r>
          </a:p>
        </p:txBody>
      </p:sp>
      <p:sp>
        <p:nvSpPr>
          <p:cNvPr id="35" name="Right Arrow 34"/>
          <p:cNvSpPr/>
          <p:nvPr/>
        </p:nvSpPr>
        <p:spPr>
          <a:xfrm rot="16724732">
            <a:off x="3770938" y="3303629"/>
            <a:ext cx="360000"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7" name="Rounded Rectangle 11">
            <a:extLst>
              <a:ext uri="{FF2B5EF4-FFF2-40B4-BE49-F238E27FC236}">
                <a16:creationId xmlns:a16="http://schemas.microsoft.com/office/drawing/2014/main" id="{483D7EB9-C2AA-4190-98DE-925F861600E9}"/>
              </a:ext>
            </a:extLst>
          </p:cNvPr>
          <p:cNvSpPr/>
          <p:nvPr/>
        </p:nvSpPr>
        <p:spPr>
          <a:xfrm>
            <a:off x="9878518" y="247046"/>
            <a:ext cx="20788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67273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pPr algn="l"/>
            <a:r>
              <a:rPr lang="en-GB" sz="3600" dirty="0">
                <a:solidFill>
                  <a:prstClr val="white"/>
                </a:solidFill>
              </a:rPr>
              <a:t>consonantal [r]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4472C4">
                    <a:lumMod val="50000"/>
                  </a:srgbClr>
                </a:solidFill>
                <a:latin typeface="Century Gothic" panose="020F0302020204030204"/>
              </a:rPr>
              <a:t>Y7 T2.2 </a:t>
            </a:r>
            <a:r>
              <a:rPr lang="en-US" sz="5400">
                <a:solidFill>
                  <a:srgbClr val="4472C4">
                    <a:lumMod val="50000"/>
                  </a:srgbClr>
                </a:solidFill>
                <a:latin typeface="Century Gothic" panose="020F0302020204030204"/>
              </a:rPr>
              <a:t>Week 3 </a:t>
            </a:r>
            <a:r>
              <a:rPr lang="en-US" sz="5400" dirty="0">
                <a:solidFill>
                  <a:srgbClr val="4472C4">
                    <a:lumMod val="50000"/>
                  </a:srgbClr>
                </a:solidFill>
                <a:latin typeface="Century Gothic" panose="020F0302020204030204"/>
              </a:rPr>
              <a:t>Slides 14-19</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18602"/>
            <a:ext cx="7110983" cy="707849"/>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heißt</a:t>
            </a:r>
            <a:r>
              <a:rPr lang="en-GB" sz="3200" b="1" dirty="0">
                <a:solidFill>
                  <a:schemeClr val="bg1"/>
                </a:solidFill>
              </a:rPr>
              <a:t> die Band?</a:t>
            </a:r>
          </a:p>
        </p:txBody>
      </p:sp>
      <p:sp>
        <p:nvSpPr>
          <p:cNvPr id="2" name="TextBox 1"/>
          <p:cNvSpPr txBox="1"/>
          <p:nvPr/>
        </p:nvSpPr>
        <p:spPr>
          <a:xfrm>
            <a:off x="114300" y="1140783"/>
            <a:ext cx="11005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telefoniert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deutsche Bands.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6" name="Picture 5" descr="A close up of a logo&#10;&#10;Description automatically generated">
            <a:extLst>
              <a:ext uri="{FF2B5EF4-FFF2-40B4-BE49-F238E27FC236}">
                <a16:creationId xmlns:a16="http://schemas.microsoft.com/office/drawing/2014/main" id="{1CA25CAB-E7A3-4E95-92F8-05B12B9B68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00100" y="1621111"/>
            <a:ext cx="1504424" cy="1962590"/>
          </a:xfrm>
          <a:prstGeom prst="rect">
            <a:avLst/>
          </a:prstGeom>
        </p:spPr>
      </p:pic>
      <p:pic>
        <p:nvPicPr>
          <p:cNvPr id="7" name="Picture 6"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02330" y="4665750"/>
            <a:ext cx="1560498" cy="1726983"/>
          </a:xfrm>
          <a:prstGeom prst="rect">
            <a:avLst/>
          </a:prstGeom>
        </p:spPr>
      </p:pic>
      <p:graphicFrame>
        <p:nvGraphicFramePr>
          <p:cNvPr id="8" name="Table 7"/>
          <p:cNvGraphicFramePr>
            <a:graphicFrameLocks noGrp="1"/>
          </p:cNvGraphicFramePr>
          <p:nvPr/>
        </p:nvGraphicFramePr>
        <p:xfrm>
          <a:off x="2837024" y="1686427"/>
          <a:ext cx="6274309" cy="4436792"/>
        </p:xfrm>
        <a:graphic>
          <a:graphicData uri="http://schemas.openxmlformats.org/drawingml/2006/table">
            <a:tbl>
              <a:tblPr firstRow="1" bandRow="1">
                <a:tableStyleId>{5940675A-B579-460E-94D1-54222C63F5DA}</a:tableStyleId>
              </a:tblPr>
              <a:tblGrid>
                <a:gridCol w="1103086">
                  <a:extLst>
                    <a:ext uri="{9D8B030D-6E8A-4147-A177-3AD203B41FA5}">
                      <a16:colId xmlns:a16="http://schemas.microsoft.com/office/drawing/2014/main" val="20000"/>
                    </a:ext>
                  </a:extLst>
                </a:gridCol>
                <a:gridCol w="5171223">
                  <a:extLst>
                    <a:ext uri="{9D8B030D-6E8A-4147-A177-3AD203B41FA5}">
                      <a16:colId xmlns:a16="http://schemas.microsoft.com/office/drawing/2014/main" val="20001"/>
                    </a:ext>
                  </a:extLst>
                </a:gridCol>
              </a:tblGrid>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P r </a:t>
                      </a:r>
                      <a:r>
                        <a:rPr lang="en-GB" sz="2400" dirty="0" err="1">
                          <a:solidFill>
                            <a:schemeClr val="accent1">
                              <a:lumMod val="50000"/>
                            </a:schemeClr>
                          </a:solidFill>
                        </a:rPr>
                        <a:t>i</a:t>
                      </a:r>
                      <a:r>
                        <a:rPr lang="en-GB" sz="2400" dirty="0">
                          <a:solidFill>
                            <a:schemeClr val="accent1">
                              <a:lumMod val="50000"/>
                            </a:schemeClr>
                          </a:solidFill>
                        </a:rPr>
                        <a:t> n z e n</a:t>
                      </a:r>
                    </a:p>
                  </a:txBody>
                  <a:tcPr anchor="ctr"/>
                </a:tc>
                <a:extLst>
                  <a:ext uri="{0D108BD9-81ED-4DB2-BD59-A6C34878D82A}">
                    <a16:rowId xmlns:a16="http://schemas.microsoft.com/office/drawing/2014/main" val="10000"/>
                  </a:ext>
                </a:extLst>
              </a:tr>
              <a:tr h="554599">
                <a:tc>
                  <a:txBody>
                    <a:bodyPr/>
                    <a:lstStyle/>
                    <a:p>
                      <a:pPr algn="ctr"/>
                      <a:endParaRPr lang="en-GB" sz="2400">
                        <a:solidFill>
                          <a:schemeClr val="accent1">
                            <a:lumMod val="50000"/>
                          </a:schemeClr>
                        </a:solidFill>
                      </a:endParaRPr>
                    </a:p>
                  </a:txBody>
                  <a:tcPr anchor="ctr"/>
                </a:tc>
                <a:tc>
                  <a:txBody>
                    <a:bodyPr/>
                    <a:lstStyle/>
                    <a:p>
                      <a:r>
                        <a:rPr lang="en-GB" sz="2400" dirty="0">
                          <a:solidFill>
                            <a:schemeClr val="accent1">
                              <a:lumMod val="50000"/>
                            </a:schemeClr>
                          </a:solidFill>
                        </a:rPr>
                        <a:t>J u l </a:t>
                      </a:r>
                      <a:r>
                        <a:rPr lang="en-GB" sz="2400" dirty="0" err="1">
                          <a:solidFill>
                            <a:schemeClr val="accent1">
                              <a:lumMod val="50000"/>
                            </a:schemeClr>
                          </a:solidFill>
                        </a:rPr>
                        <a:t>i</a:t>
                      </a:r>
                      <a:endParaRPr lang="en-GB" sz="2400" dirty="0">
                        <a:solidFill>
                          <a:schemeClr val="accent1">
                            <a:lumMod val="50000"/>
                          </a:schemeClr>
                        </a:solidFill>
                      </a:endParaRPr>
                    </a:p>
                  </a:txBody>
                  <a:tcPr anchor="ctr"/>
                </a:tc>
                <a:extLst>
                  <a:ext uri="{0D108BD9-81ED-4DB2-BD59-A6C34878D82A}">
                    <a16:rowId xmlns:a16="http://schemas.microsoft.com/office/drawing/2014/main" val="10001"/>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F e t </a:t>
                      </a:r>
                      <a:r>
                        <a:rPr lang="en-GB" sz="2400" dirty="0" err="1">
                          <a:solidFill>
                            <a:schemeClr val="accent1">
                              <a:lumMod val="50000"/>
                            </a:schemeClr>
                          </a:solidFill>
                        </a:rPr>
                        <a:t>t</a:t>
                      </a:r>
                      <a:r>
                        <a:rPr lang="en-GB" sz="2400" dirty="0">
                          <a:solidFill>
                            <a:schemeClr val="accent1">
                              <a:lumMod val="50000"/>
                            </a:schemeClr>
                          </a:solidFill>
                        </a:rPr>
                        <a:t> e s  B r o t</a:t>
                      </a:r>
                    </a:p>
                  </a:txBody>
                  <a:tcPr anchor="ctr"/>
                </a:tc>
                <a:extLst>
                  <a:ext uri="{0D108BD9-81ED-4DB2-BD59-A6C34878D82A}">
                    <a16:rowId xmlns:a16="http://schemas.microsoft.com/office/drawing/2014/main" val="10002"/>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F</a:t>
                      </a:r>
                      <a:r>
                        <a:rPr lang="en-GB" sz="2400" baseline="0" dirty="0">
                          <a:solidFill>
                            <a:schemeClr val="accent1">
                              <a:lumMod val="50000"/>
                            </a:schemeClr>
                          </a:solidFill>
                        </a:rPr>
                        <a:t> a n t a s t </a:t>
                      </a:r>
                      <a:r>
                        <a:rPr lang="en-GB" sz="2400" baseline="0" dirty="0" err="1">
                          <a:solidFill>
                            <a:schemeClr val="accent1">
                              <a:lumMod val="50000"/>
                            </a:schemeClr>
                          </a:solidFill>
                        </a:rPr>
                        <a:t>i</a:t>
                      </a:r>
                      <a:r>
                        <a:rPr lang="en-GB" sz="2400" baseline="0" dirty="0">
                          <a:solidFill>
                            <a:schemeClr val="accent1">
                              <a:lumMod val="50000"/>
                            </a:schemeClr>
                          </a:solidFill>
                        </a:rPr>
                        <a:t> s c h e n  V </a:t>
                      </a:r>
                      <a:r>
                        <a:rPr lang="en-GB" sz="2400" baseline="0" dirty="0" err="1">
                          <a:solidFill>
                            <a:schemeClr val="accent1">
                              <a:lumMod val="50000"/>
                            </a:schemeClr>
                          </a:solidFill>
                        </a:rPr>
                        <a:t>i</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3"/>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ö h n e  M a n </a:t>
                      </a:r>
                      <a:r>
                        <a:rPr lang="en-GB" sz="2400" dirty="0" err="1">
                          <a:solidFill>
                            <a:schemeClr val="accent1">
                              <a:lumMod val="50000"/>
                            </a:schemeClr>
                          </a:solidFill>
                        </a:rPr>
                        <a:t>n</a:t>
                      </a:r>
                      <a:r>
                        <a:rPr lang="en-GB" sz="2400" dirty="0">
                          <a:solidFill>
                            <a:schemeClr val="accent1">
                              <a:lumMod val="50000"/>
                            </a:schemeClr>
                          </a:solidFill>
                        </a:rPr>
                        <a:t> h e </a:t>
                      </a:r>
                      <a:r>
                        <a:rPr lang="en-GB" sz="2400" dirty="0" err="1">
                          <a:solidFill>
                            <a:schemeClr val="accent1">
                              <a:lumMod val="50000"/>
                            </a:schemeClr>
                          </a:solidFill>
                        </a:rPr>
                        <a:t>i</a:t>
                      </a:r>
                      <a:r>
                        <a:rPr lang="en-GB" sz="2400" dirty="0">
                          <a:solidFill>
                            <a:schemeClr val="accent1">
                              <a:lumMod val="50000"/>
                            </a:schemeClr>
                          </a:solidFill>
                        </a:rPr>
                        <a:t> m s</a:t>
                      </a:r>
                    </a:p>
                  </a:txBody>
                  <a:tcPr anchor="ctr"/>
                </a:tc>
                <a:extLst>
                  <a:ext uri="{0D108BD9-81ED-4DB2-BD59-A6C34878D82A}">
                    <a16:rowId xmlns:a16="http://schemas.microsoft.com/office/drawing/2014/main" val="10004"/>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p o r t f r e u n d e  S t </a:t>
                      </a:r>
                      <a:r>
                        <a:rPr lang="en-GB" sz="2400" dirty="0" err="1">
                          <a:solidFill>
                            <a:schemeClr val="accent1">
                              <a:lumMod val="50000"/>
                            </a:schemeClr>
                          </a:solidFill>
                        </a:rPr>
                        <a:t>i</a:t>
                      </a:r>
                      <a:r>
                        <a:rPr lang="en-GB" sz="2400" baseline="0" dirty="0">
                          <a:solidFill>
                            <a:schemeClr val="accent1">
                              <a:lumMod val="50000"/>
                            </a:schemeClr>
                          </a:solidFill>
                        </a:rPr>
                        <a:t> l </a:t>
                      </a:r>
                      <a:r>
                        <a:rPr lang="en-GB" sz="2400" baseline="0" dirty="0" err="1">
                          <a:solidFill>
                            <a:schemeClr val="accent1">
                              <a:lumMod val="50000"/>
                            </a:schemeClr>
                          </a:solidFill>
                        </a:rPr>
                        <a:t>l</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5"/>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R</a:t>
                      </a:r>
                      <a:r>
                        <a:rPr lang="en-GB" sz="2400" baseline="0" dirty="0">
                          <a:solidFill>
                            <a:schemeClr val="accent1">
                              <a:lumMod val="50000"/>
                            </a:schemeClr>
                          </a:solidFill>
                        </a:rPr>
                        <a:t> o s e n s t o l z  </a:t>
                      </a:r>
                      <a:endParaRPr lang="en-GB" sz="2400" dirty="0">
                        <a:solidFill>
                          <a:schemeClr val="accent1">
                            <a:lumMod val="50000"/>
                          </a:schemeClr>
                        </a:solidFill>
                      </a:endParaRPr>
                    </a:p>
                  </a:txBody>
                  <a:tcPr anchor="ctr"/>
                </a:tc>
                <a:extLst>
                  <a:ext uri="{0D108BD9-81ED-4DB2-BD59-A6C34878D82A}">
                    <a16:rowId xmlns:a16="http://schemas.microsoft.com/office/drawing/2014/main" val="10006"/>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Ä r t z e</a:t>
                      </a:r>
                    </a:p>
                  </a:txBody>
                  <a:tcPr anchor="ctr"/>
                </a:tc>
                <a:extLst>
                  <a:ext uri="{0D108BD9-81ED-4DB2-BD59-A6C34878D82A}">
                    <a16:rowId xmlns:a16="http://schemas.microsoft.com/office/drawing/2014/main" val="10007"/>
                  </a:ext>
                </a:extLst>
              </a:tr>
            </a:tbl>
          </a:graphicData>
        </a:graphic>
      </p:graphicFrame>
      <p:sp>
        <p:nvSpPr>
          <p:cNvPr id="9" name="Action Button: Custom 37">
            <a:hlinkClick r:id="" action="ppaction://noaction" highlightClick="1">
              <a:snd r:embed="rId6" name="diePrinzen.wav"/>
            </a:hlinkClick>
            <a:extLst>
              <a:ext uri="{FF2B5EF4-FFF2-40B4-BE49-F238E27FC236}">
                <a16:creationId xmlns:a16="http://schemas.microsoft.com/office/drawing/2014/main" id="{7882C47C-AA04-41D9-AC15-937513285AB4}"/>
              </a:ext>
            </a:extLst>
          </p:cNvPr>
          <p:cNvSpPr/>
          <p:nvPr/>
        </p:nvSpPr>
        <p:spPr>
          <a:xfrm>
            <a:off x="3145265" y="177680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41">
            <a:hlinkClick r:id="" action="ppaction://noaction" highlightClick="1">
              <a:snd r:embed="rId7" name="Juli.wav"/>
            </a:hlinkClick>
            <a:extLst>
              <a:ext uri="{FF2B5EF4-FFF2-40B4-BE49-F238E27FC236}">
                <a16:creationId xmlns:a16="http://schemas.microsoft.com/office/drawing/2014/main" id="{B7CD06E0-0881-42CF-BA7C-91B865190BB4}"/>
              </a:ext>
            </a:extLst>
          </p:cNvPr>
          <p:cNvSpPr/>
          <p:nvPr/>
        </p:nvSpPr>
        <p:spPr>
          <a:xfrm>
            <a:off x="3145265" y="2307801"/>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45">
            <a:hlinkClick r:id="" action="ppaction://noaction" highlightClick="1">
              <a:snd r:embed="rId8" name="FettesBrot.wav"/>
            </a:hlinkClick>
            <a:extLst>
              <a:ext uri="{FF2B5EF4-FFF2-40B4-BE49-F238E27FC236}">
                <a16:creationId xmlns:a16="http://schemas.microsoft.com/office/drawing/2014/main" id="{E72565A6-77D7-4E4C-B791-9CF838BC77DC}"/>
              </a:ext>
            </a:extLst>
          </p:cNvPr>
          <p:cNvSpPr/>
          <p:nvPr/>
        </p:nvSpPr>
        <p:spPr>
          <a:xfrm>
            <a:off x="3145265" y="2878509"/>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49">
            <a:hlinkClick r:id="" action="ppaction://noaction" highlightClick="1">
              <a:snd r:embed="rId9" name="dieFantastischenVier.wav"/>
            </a:hlinkClick>
            <a:extLst>
              <a:ext uri="{FF2B5EF4-FFF2-40B4-BE49-F238E27FC236}">
                <a16:creationId xmlns:a16="http://schemas.microsoft.com/office/drawing/2014/main" id="{83324CFD-7DBF-4398-A8AA-CEF67A3CD991}"/>
              </a:ext>
            </a:extLst>
          </p:cNvPr>
          <p:cNvSpPr/>
          <p:nvPr/>
        </p:nvSpPr>
        <p:spPr>
          <a:xfrm>
            <a:off x="3145585" y="34520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Action Button: Custom 53">
            <a:hlinkClick r:id="" action="ppaction://noaction" highlightClick="1">
              <a:snd r:embed="rId10" name="SohneMannheims.wav"/>
            </a:hlinkClick>
            <a:extLst>
              <a:ext uri="{FF2B5EF4-FFF2-40B4-BE49-F238E27FC236}">
                <a16:creationId xmlns:a16="http://schemas.microsoft.com/office/drawing/2014/main" id="{4959F375-B663-48BB-BA6D-94B40647917F}"/>
              </a:ext>
            </a:extLst>
          </p:cNvPr>
          <p:cNvSpPr/>
          <p:nvPr/>
        </p:nvSpPr>
        <p:spPr>
          <a:xfrm>
            <a:off x="3153682" y="399058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Action Button: Custom 37">
            <a:hlinkClick r:id="" action="ppaction://noaction" highlightClick="1">
              <a:snd r:embed="rId11" name="SportfreundeStiller.wav"/>
            </a:hlinkClick>
            <a:extLst>
              <a:ext uri="{FF2B5EF4-FFF2-40B4-BE49-F238E27FC236}">
                <a16:creationId xmlns:a16="http://schemas.microsoft.com/office/drawing/2014/main" id="{FDE69016-FD67-410C-AE1C-5D28CB20405E}"/>
              </a:ext>
            </a:extLst>
          </p:cNvPr>
          <p:cNvSpPr/>
          <p:nvPr/>
        </p:nvSpPr>
        <p:spPr>
          <a:xfrm>
            <a:off x="3153682" y="4541106"/>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Action Button: Custom 41">
            <a:hlinkClick r:id="" action="ppaction://noaction" highlightClick="1">
              <a:snd r:embed="rId12" name="Rosenstolz.wav"/>
            </a:hlinkClick>
            <a:extLst>
              <a:ext uri="{FF2B5EF4-FFF2-40B4-BE49-F238E27FC236}">
                <a16:creationId xmlns:a16="http://schemas.microsoft.com/office/drawing/2014/main" id="{E71FEAF7-D7FD-4056-867E-912FC9CB7B89}"/>
              </a:ext>
            </a:extLst>
          </p:cNvPr>
          <p:cNvSpPr/>
          <p:nvPr/>
        </p:nvSpPr>
        <p:spPr>
          <a:xfrm>
            <a:off x="3149381" y="5104285"/>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45">
            <a:hlinkClick r:id="" action="ppaction://noaction" highlightClick="1">
              <a:snd r:embed="rId13" name="dieArzte.wav"/>
            </a:hlinkClick>
            <a:extLst>
              <a:ext uri="{FF2B5EF4-FFF2-40B4-BE49-F238E27FC236}">
                <a16:creationId xmlns:a16="http://schemas.microsoft.com/office/drawing/2014/main" id="{CA714F06-18C6-4CF3-A12B-A3E03D649753}"/>
              </a:ext>
            </a:extLst>
          </p:cNvPr>
          <p:cNvSpPr/>
          <p:nvPr/>
        </p:nvSpPr>
        <p:spPr>
          <a:xfrm>
            <a:off x="3147120" y="56674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7" name="Rounded Rectangle 16"/>
          <p:cNvSpPr/>
          <p:nvPr/>
        </p:nvSpPr>
        <p:spPr>
          <a:xfrm>
            <a:off x="5377533" y="177680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Rounded Rectangle 17"/>
          <p:cNvSpPr/>
          <p:nvPr/>
        </p:nvSpPr>
        <p:spPr>
          <a:xfrm>
            <a:off x="4027704" y="2341813"/>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9" name="Rounded Rectangle 18"/>
          <p:cNvSpPr/>
          <p:nvPr/>
        </p:nvSpPr>
        <p:spPr>
          <a:xfrm>
            <a:off x="6590317" y="346295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0" name="Rounded Rectangle 19"/>
          <p:cNvSpPr/>
          <p:nvPr/>
        </p:nvSpPr>
        <p:spPr>
          <a:xfrm>
            <a:off x="6873349" y="346257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1" name="Rounded Rectangle 20"/>
          <p:cNvSpPr/>
          <p:nvPr/>
        </p:nvSpPr>
        <p:spPr>
          <a:xfrm>
            <a:off x="6334503" y="3455891"/>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2" name="Rounded Rectangle 21"/>
          <p:cNvSpPr/>
          <p:nvPr/>
        </p:nvSpPr>
        <p:spPr>
          <a:xfrm>
            <a:off x="7787262" y="344608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3" name="Rounded Rectangle 22"/>
          <p:cNvSpPr/>
          <p:nvPr/>
        </p:nvSpPr>
        <p:spPr>
          <a:xfrm>
            <a:off x="8464412" y="34460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4" name="Rounded Rectangle 23"/>
          <p:cNvSpPr/>
          <p:nvPr/>
        </p:nvSpPr>
        <p:spPr>
          <a:xfrm>
            <a:off x="4236070" y="399058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5" name="Rounded Rectangle 24"/>
          <p:cNvSpPr/>
          <p:nvPr/>
        </p:nvSpPr>
        <p:spPr>
          <a:xfrm>
            <a:off x="6873349" y="399381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6" name="Rounded Rectangle 25"/>
          <p:cNvSpPr/>
          <p:nvPr/>
        </p:nvSpPr>
        <p:spPr>
          <a:xfrm>
            <a:off x="7109829" y="399907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7" name="Rounded Rectangle 26"/>
          <p:cNvSpPr/>
          <p:nvPr/>
        </p:nvSpPr>
        <p:spPr>
          <a:xfrm>
            <a:off x="5654367" y="28813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8" name="Rounded Rectangle 27"/>
          <p:cNvSpPr/>
          <p:nvPr/>
        </p:nvSpPr>
        <p:spPr>
          <a:xfrm>
            <a:off x="5901357" y="288664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9" name="Rounded Rectangle 28"/>
          <p:cNvSpPr/>
          <p:nvPr/>
        </p:nvSpPr>
        <p:spPr>
          <a:xfrm>
            <a:off x="6960902" y="455351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0" name="Rounded Rectangle 29"/>
          <p:cNvSpPr/>
          <p:nvPr/>
        </p:nvSpPr>
        <p:spPr>
          <a:xfrm>
            <a:off x="7186872" y="454826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Rounded Rectangle 30"/>
          <p:cNvSpPr/>
          <p:nvPr/>
        </p:nvSpPr>
        <p:spPr>
          <a:xfrm>
            <a:off x="7833266" y="4553520"/>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2" name="Rounded Rectangle 31"/>
          <p:cNvSpPr/>
          <p:nvPr/>
        </p:nvSpPr>
        <p:spPr>
          <a:xfrm>
            <a:off x="8080256" y="4548269"/>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3" name="Rounded Rectangle 32"/>
          <p:cNvSpPr/>
          <p:nvPr/>
        </p:nvSpPr>
        <p:spPr>
          <a:xfrm>
            <a:off x="5247940" y="510953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4" name="Rounded Rectangle 33"/>
          <p:cNvSpPr/>
          <p:nvPr/>
        </p:nvSpPr>
        <p:spPr>
          <a:xfrm>
            <a:off x="5484420" y="51042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5" name="Rounded Rectangle 34"/>
          <p:cNvSpPr/>
          <p:nvPr/>
        </p:nvSpPr>
        <p:spPr>
          <a:xfrm>
            <a:off x="4561390"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6" name="Rounded Rectangle 35"/>
          <p:cNvSpPr/>
          <p:nvPr/>
        </p:nvSpPr>
        <p:spPr>
          <a:xfrm>
            <a:off x="5446882"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0" name="Rounded Rectangle 11">
            <a:extLst>
              <a:ext uri="{FF2B5EF4-FFF2-40B4-BE49-F238E27FC236}">
                <a16:creationId xmlns:a16="http://schemas.microsoft.com/office/drawing/2014/main" id="{483D7EB9-C2AA-4190-98DE-925F861600E9}"/>
              </a:ext>
            </a:extLst>
          </p:cNvPr>
          <p:cNvSpPr/>
          <p:nvPr/>
        </p:nvSpPr>
        <p:spPr>
          <a:xfrm>
            <a:off x="10672997" y="247046"/>
            <a:ext cx="12843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84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pPr algn="l"/>
            <a:r>
              <a:rPr lang="en-GB" sz="3600" dirty="0">
                <a:solidFill>
                  <a:prstClr val="white"/>
                </a:solidFill>
              </a:rPr>
              <a:t>consonantal [r]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T1.1 Week 6 Slides 2; 4-6; 10-11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4189988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two people speaking to each othe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1961" y="741249"/>
            <a:ext cx="4434840" cy="3182112"/>
          </a:xfrm>
          <a:prstGeom prst="rect">
            <a:avLst/>
          </a:prstGeom>
        </p:spPr>
      </p:pic>
      <p:pic>
        <p:nvPicPr>
          <p:cNvPr id="5" name="Picture 4" descr="two people speaking to each othe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6934" y="2293089"/>
            <a:ext cx="3436333" cy="2009859"/>
          </a:xfrm>
          <a:prstGeom prst="rect">
            <a:avLst/>
          </a:prstGeom>
        </p:spPr>
      </p:pic>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009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reden new.wav"/>
                                        </p:tgtEl>
                                      </p:cMediaNode>
                                    </p:audio>
                                  </p:sub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177321C-B678-7842-84E8-C48D9144AC9D}"/>
              </a:ext>
            </a:extLst>
          </p:cNvPr>
          <p:cNvSpPr>
            <a:spLocks noGrp="1"/>
          </p:cNvSpPr>
          <p:nvPr>
            <p:ph type="title"/>
          </p:nvPr>
        </p:nvSpPr>
        <p:spPr>
          <a:xfrm>
            <a:off x="5102221" y="-68805"/>
            <a:ext cx="1987553" cy="1594272"/>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descr="two people speaking to each othe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pic>
        <p:nvPicPr>
          <p:cNvPr id="2" name="Picture 1" descr="docto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91284" y="4384865"/>
            <a:ext cx="596691" cy="1731573"/>
          </a:xfrm>
          <a:prstGeom prst="rect">
            <a:avLst/>
          </a:prstGeom>
        </p:spPr>
      </p:pic>
      <p:pic>
        <p:nvPicPr>
          <p:cNvPr id="3" name="Picture 2" descr="boy with tire"/>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9953" y="4790364"/>
            <a:ext cx="1322896" cy="1322896"/>
          </a:xfrm>
          <a:prstGeom prst="rect">
            <a:avLst/>
          </a:prstGeom>
        </p:spPr>
      </p:pic>
      <p:pic>
        <p:nvPicPr>
          <p:cNvPr id="12" name="Picture 11" descr="man in sui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2545" y="4388042"/>
            <a:ext cx="605846" cy="1725218"/>
          </a:xfrm>
          <a:prstGeom prst="rect">
            <a:avLst/>
          </a:prstGeom>
        </p:spPr>
      </p:pic>
      <p:pic>
        <p:nvPicPr>
          <p:cNvPr id="13" name="Picture 12" descr="dog with a forbidden sig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74589" y="1644976"/>
            <a:ext cx="854468" cy="854468"/>
          </a:xfrm>
          <a:prstGeom prst="rect">
            <a:avLst/>
          </a:prstGeom>
        </p:spPr>
      </p:pic>
      <p:pic>
        <p:nvPicPr>
          <p:cNvPr id="14" name="Picture 13" descr="red spla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66244" y="1517340"/>
            <a:ext cx="1646770" cy="1558943"/>
          </a:xfrm>
          <a:prstGeom prst="rect">
            <a:avLst/>
          </a:prstGeom>
        </p:spPr>
      </p:pic>
      <p:pic>
        <p:nvPicPr>
          <p:cNvPr id="15" name="Picture 14" descr="footprint in a forbidden sign"/>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64268" y="1663238"/>
            <a:ext cx="836206" cy="836206"/>
          </a:xfrm>
          <a:prstGeom prst="rect">
            <a:avLst/>
          </a:prstGeom>
        </p:spPr>
      </p:pic>
      <p:pic>
        <p:nvPicPr>
          <p:cNvPr id="16" name="Picture 15" descr="car driving away">
            <a:extLst>
              <a:ext uri="{C183D7F6-B498-43B3-948B-1728B52AA6E4}">
                <adec:decorative xmlns:adec="http://schemas.microsoft.com/office/drawing/2017/decorative" val="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83951" y="5214593"/>
            <a:ext cx="2024097" cy="1087269"/>
          </a:xfrm>
          <a:prstGeom prst="rect">
            <a:avLst/>
          </a:prstGeom>
        </p:spPr>
      </p:pic>
      <p:pic>
        <p:nvPicPr>
          <p:cNvPr id="17" name="Picture 16" descr="question mark"/>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73275" y="4671873"/>
            <a:ext cx="812998" cy="1157555"/>
          </a:xfrm>
          <a:prstGeom prst="rect">
            <a:avLst/>
          </a:prstGeom>
        </p:spPr>
      </p:pic>
    </p:spTree>
    <p:extLst>
      <p:ext uri="{BB962C8B-B14F-4D97-AF65-F5344CB8AC3E}">
        <p14:creationId xmlns:p14="http://schemas.microsoft.com/office/powerpoint/2010/main" val="335267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 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5" name="Regel new.wav"/>
                                        </p:tgtEl>
                                      </p:cMediaNode>
                                    </p:audio>
                                  </p:sub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rot new.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6" name="rot new.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warum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subTnLst>
                                    <p:audio>
                                      <p:cMediaNode>
                                        <p:cTn display="0" masterRel="sameClick">
                                          <p:stCondLst>
                                            <p:cond evt="begin" delay="0">
                                              <p:tn val="49"/>
                                            </p:cond>
                                          </p:stCondLst>
                                          <p:endCondLst>
                                            <p:cond evt="onStopAudio" delay="0">
                                              <p:tgtEl>
                                                <p:sldTgt/>
                                              </p:tgtEl>
                                            </p:cond>
                                          </p:endCondLst>
                                        </p:cTn>
                                        <p:tgtEl>
                                          <p:sndTgt r:embed="rId7" name="warum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8" name="Reise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8" name="Reise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subTnLst>
                                    <p:audio>
                                      <p:cMediaNode>
                                        <p:cTn display="0" masterRel="sameClick">
                                          <p:stCondLst>
                                            <p:cond evt="begin" delay="0">
                                              <p:tn val="64"/>
                                            </p:cond>
                                          </p:stCondLst>
                                          <p:endCondLst>
                                            <p:cond evt="onStopAudio" delay="0">
                                              <p:tgtEl>
                                                <p:sldTgt/>
                                              </p:tgtEl>
                                            </p:cond>
                                          </p:endCondLst>
                                        </p:cTn>
                                        <p:tgtEl>
                                          <p:sndTgt r:embed="rId9" name="Beruf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subTnLst>
                                    <p:audio>
                                      <p:cMediaNode>
                                        <p:cTn display="0" masterRel="sameClick">
                                          <p:stCondLst>
                                            <p:cond evt="begin" delay="0">
                                              <p:tn val="69"/>
                                            </p:cond>
                                          </p:stCondLst>
                                          <p:endCondLst>
                                            <p:cond evt="onStopAudio" delay="0">
                                              <p:tgtEl>
                                                <p:sldTgt/>
                                              </p:tgtEl>
                                            </p:cond>
                                          </p:endCondLst>
                                        </p:cTn>
                                        <p:tgtEl>
                                          <p:sndTgt r:embed="rId9" name="Beruf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DB5D-6574-794F-B068-5E6CABBC16AF}"/>
              </a:ext>
            </a:extLst>
          </p:cNvPr>
          <p:cNvSpPr>
            <a:spLocks noGrp="1"/>
          </p:cNvSpPr>
          <p:nvPr>
            <p:ph type="title"/>
          </p:nvPr>
        </p:nvSpPr>
        <p:spPr>
          <a:xfrm>
            <a:off x="5255792" y="-10573"/>
            <a:ext cx="1680411" cy="1481978"/>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descr="two people speaking to each othe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252201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 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6" name="rot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warum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8" name="Reise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9" name="Beru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8625E6C-9E96-EC42-AF2D-91DB64665A4C}"/>
              </a:ext>
            </a:extLst>
          </p:cNvPr>
          <p:cNvSpPr>
            <a:spLocks noGrp="1"/>
          </p:cNvSpPr>
          <p:nvPr>
            <p:ph type="title"/>
          </p:nvPr>
        </p:nvSpPr>
        <p:spPr>
          <a:xfrm>
            <a:off x="5104215" y="-191757"/>
            <a:ext cx="1987553" cy="1850946"/>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024838" y="628052"/>
            <a:ext cx="210987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egel</a:t>
            </a:r>
          </a:p>
        </p:txBody>
      </p:sp>
      <p:sp>
        <p:nvSpPr>
          <p:cNvPr id="6" name="Rectangle 5"/>
          <p:cNvSpPr/>
          <p:nvPr/>
        </p:nvSpPr>
        <p:spPr>
          <a:xfrm>
            <a:off x="8803573" y="3464712"/>
            <a:ext cx="26759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uf</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45401" y="628023"/>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00334" y="354308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um</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 name="Rectangle 8"/>
          <p:cNvSpPr/>
          <p:nvPr/>
        </p:nvSpPr>
        <p:spPr>
          <a:xfrm>
            <a:off x="5139647" y="4498167"/>
            <a:ext cx="191270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eise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two people speaking to each othe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8774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err="1">
                <a:solidFill>
                  <a:schemeClr val="bg1"/>
                </a:solidFill>
              </a:rPr>
              <a:t>Phonetik</a:t>
            </a:r>
            <a:endParaRPr lang="en-GB" sz="3600" b="1">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err="1">
                <a:solidFill>
                  <a:prstClr val="white"/>
                </a:solidFill>
                <a:latin typeface="Century Gothic" panose="020B0502020202020204" pitchFamily="34" charset="0"/>
              </a:rPr>
              <a:t>hören</a:t>
            </a:r>
            <a:r>
              <a:rPr lang="en-GB" b="1">
                <a:solidFill>
                  <a:prstClr val="white"/>
                </a:solidFill>
                <a:latin typeface="Century Gothic" panose="020B0502020202020204" pitchFamily="34" charset="0"/>
              </a:rPr>
              <a:t> / </a:t>
            </a:r>
            <a:r>
              <a:rPr lang="en-GB" b="1" err="1">
                <a:solidFill>
                  <a:prstClr val="white"/>
                </a:solidFill>
                <a:latin typeface="Century Gothic" panose="020B0502020202020204" pitchFamily="34" charset="0"/>
              </a:rPr>
              <a:t>schreiben</a:t>
            </a:r>
            <a:endParaRPr lang="en-GB" b="1">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5563891" cy="461665"/>
          </a:xfrm>
          <a:prstGeom prst="rect">
            <a:avLst/>
          </a:prstGeom>
          <a:noFill/>
        </p:spPr>
        <p:txBody>
          <a:bodyPr wrap="square" rtlCol="0">
            <a:spAutoFit/>
          </a:bodyPr>
          <a:lstStyle/>
          <a:p>
            <a:r>
              <a:rPr lang="de-DE" sz="2400" dirty="0">
                <a:solidFill>
                  <a:schemeClr val="accent5">
                    <a:lumMod val="50000"/>
                  </a:schemeClr>
                </a:solidFill>
              </a:rPr>
              <a:t>Wie oft hörst du [</a:t>
            </a:r>
            <a:r>
              <a:rPr lang="de-DE" sz="2400" b="1" dirty="0">
                <a:solidFill>
                  <a:schemeClr val="accent5">
                    <a:lumMod val="50000"/>
                  </a:schemeClr>
                </a:solidFill>
              </a:rPr>
              <a:t>r</a:t>
            </a:r>
            <a:r>
              <a:rPr lang="de-DE" sz="2400" dirty="0">
                <a:solidFill>
                  <a:schemeClr val="accent5">
                    <a:lumMod val="50000"/>
                  </a:schemeClr>
                </a:solidFill>
              </a:rPr>
              <a:t>]?</a:t>
            </a:r>
          </a:p>
        </p:txBody>
      </p:sp>
      <p:sp>
        <p:nvSpPr>
          <p:cNvPr id="6" name="Action Button: Custom 16">
            <a:hlinkClick r:id="" action="ppaction://noaction" highlightClick="1">
              <a:snd r:embed="rId4" name="1.wav"/>
            </a:hlinkClick>
            <a:extLst>
              <a:ext uri="{FF2B5EF4-FFF2-40B4-BE49-F238E27FC236}">
                <a16:creationId xmlns:a16="http://schemas.microsoft.com/office/drawing/2014/main" id="{3855CBE7-A9C2-1A40-8DBC-104206797EB7}"/>
              </a:ext>
            </a:extLst>
          </p:cNvPr>
          <p:cNvSpPr/>
          <p:nvPr/>
        </p:nvSpPr>
        <p:spPr>
          <a:xfrm>
            <a:off x="325763" y="20807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5" name="2.wav"/>
            </a:hlinkClick>
            <a:extLst>
              <a:ext uri="{FF2B5EF4-FFF2-40B4-BE49-F238E27FC236}">
                <a16:creationId xmlns:a16="http://schemas.microsoft.com/office/drawing/2014/main" id="{EF2B50D8-93FC-5D45-9BBC-9281AFC736E6}"/>
              </a:ext>
            </a:extLst>
          </p:cNvPr>
          <p:cNvSpPr/>
          <p:nvPr/>
        </p:nvSpPr>
        <p:spPr>
          <a:xfrm>
            <a:off x="325763" y="27206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Action Button: Custom 16">
            <a:hlinkClick r:id="" action="ppaction://noaction" highlightClick="1">
              <a:snd r:embed="rId6" name="3.wav"/>
            </a:hlinkClick>
            <a:extLst>
              <a:ext uri="{FF2B5EF4-FFF2-40B4-BE49-F238E27FC236}">
                <a16:creationId xmlns:a16="http://schemas.microsoft.com/office/drawing/2014/main" id="{8753BD0F-D8F7-DB4D-944E-920796F5CD55}"/>
              </a:ext>
            </a:extLst>
          </p:cNvPr>
          <p:cNvSpPr/>
          <p:nvPr/>
        </p:nvSpPr>
        <p:spPr>
          <a:xfrm>
            <a:off x="323685" y="34097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9" name="Action Button: Custom 8">
            <a:hlinkClick r:id="" action="ppaction://noaction" highlightClick="1">
              <a:snd r:embed="rId7" name="4.wav"/>
            </a:hlinkClick>
            <a:extLst>
              <a:ext uri="{FF2B5EF4-FFF2-40B4-BE49-F238E27FC236}">
                <a16:creationId xmlns:a16="http://schemas.microsoft.com/office/drawing/2014/main" id="{60E488F1-93F9-744F-93D8-0578850C09F9}"/>
              </a:ext>
            </a:extLst>
          </p:cNvPr>
          <p:cNvSpPr/>
          <p:nvPr/>
        </p:nvSpPr>
        <p:spPr>
          <a:xfrm>
            <a:off x="323685" y="40926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10" name="Action Button: Custom 16">
            <a:hlinkClick r:id="" action="ppaction://noaction" highlightClick="1">
              <a:snd r:embed="rId8" name="5.wav"/>
            </a:hlinkClick>
            <a:extLst>
              <a:ext uri="{FF2B5EF4-FFF2-40B4-BE49-F238E27FC236}">
                <a16:creationId xmlns:a16="http://schemas.microsoft.com/office/drawing/2014/main" id="{6D872263-9569-7F40-A022-794AF8F756EA}"/>
              </a:ext>
            </a:extLst>
          </p:cNvPr>
          <p:cNvSpPr/>
          <p:nvPr/>
        </p:nvSpPr>
        <p:spPr>
          <a:xfrm>
            <a:off x="323685" y="48883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pic>
        <p:nvPicPr>
          <p:cNvPr id="13" name="Picture 12" descr="A picture containing drawing&#10;&#10;Description automatically generated">
            <a:extLst>
              <a:ext uri="{FF2B5EF4-FFF2-40B4-BE49-F238E27FC236}">
                <a16:creationId xmlns:a16="http://schemas.microsoft.com/office/drawing/2014/main" id="{56C289D7-2078-934F-A8A7-2957E396B2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4366" y="141845"/>
            <a:ext cx="2329940" cy="1720090"/>
          </a:xfrm>
          <a:prstGeom prst="rect">
            <a:avLst/>
          </a:prstGeom>
        </p:spPr>
      </p:pic>
      <p:sp>
        <p:nvSpPr>
          <p:cNvPr id="14" name="TextBox 13">
            <a:extLst>
              <a:ext uri="{FF2B5EF4-FFF2-40B4-BE49-F238E27FC236}">
                <a16:creationId xmlns:a16="http://schemas.microsoft.com/office/drawing/2014/main" id="{2392152C-A83E-D14B-8532-5BCBEB81CA7F}"/>
              </a:ext>
            </a:extLst>
          </p:cNvPr>
          <p:cNvSpPr txBox="1"/>
          <p:nvPr/>
        </p:nvSpPr>
        <p:spPr>
          <a:xfrm>
            <a:off x="1064707" y="2028891"/>
            <a:ext cx="5851282" cy="461665"/>
          </a:xfrm>
          <a:prstGeom prst="rect">
            <a:avLst/>
          </a:prstGeom>
          <a:noFill/>
        </p:spPr>
        <p:txBody>
          <a:bodyPr wrap="none" rtlCol="0">
            <a:spAutoFit/>
          </a:bodyPr>
          <a:lstStyle/>
          <a:p>
            <a:r>
              <a:rPr lang="en-GB" sz="2400" dirty="0" err="1">
                <a:solidFill>
                  <a:srgbClr val="115076"/>
                </a:solidFill>
              </a:rPr>
              <a:t>Ih</a:t>
            </a:r>
            <a:r>
              <a:rPr lang="en-GB" sz="2400" b="1" dirty="0" err="1">
                <a:solidFill>
                  <a:srgbClr val="DAA520"/>
                </a:solidFill>
              </a:rPr>
              <a:t>r</a:t>
            </a:r>
            <a:r>
              <a:rPr lang="en-GB" sz="2400" dirty="0" err="1">
                <a:solidFill>
                  <a:srgbClr val="115076"/>
                </a:solidFill>
              </a:rPr>
              <a:t>e</a:t>
            </a:r>
            <a:r>
              <a:rPr lang="en-GB" sz="2400" dirty="0">
                <a:solidFill>
                  <a:srgbClr val="115076"/>
                </a:solidFill>
              </a:rPr>
              <a:t> </a:t>
            </a:r>
            <a:r>
              <a:rPr lang="en-GB" sz="2400" dirty="0" err="1">
                <a:solidFill>
                  <a:srgbClr val="115076"/>
                </a:solidFill>
              </a:rPr>
              <a:t>Schweste</a:t>
            </a:r>
            <a:r>
              <a:rPr lang="en-GB" sz="2400" b="1" dirty="0" err="1">
                <a:solidFill>
                  <a:srgbClr val="DAA520"/>
                </a:solidFill>
              </a:rPr>
              <a:t>r</a:t>
            </a:r>
            <a:r>
              <a:rPr lang="en-GB" sz="2400" dirty="0">
                <a:solidFill>
                  <a:srgbClr val="115076"/>
                </a:solidFill>
              </a:rPr>
              <a:t> </a:t>
            </a:r>
            <a:r>
              <a:rPr lang="en-GB" sz="2400" dirty="0" err="1">
                <a:solidFill>
                  <a:srgbClr val="115076"/>
                </a:solidFill>
              </a:rPr>
              <a:t>t</a:t>
            </a:r>
            <a:r>
              <a:rPr lang="en-GB" sz="2400" b="1" dirty="0" err="1">
                <a:solidFill>
                  <a:srgbClr val="DAA520"/>
                </a:solidFill>
              </a:rPr>
              <a:t>r</a:t>
            </a:r>
            <a:r>
              <a:rPr lang="en-GB" sz="2400" dirty="0" err="1">
                <a:solidFill>
                  <a:srgbClr val="115076"/>
                </a:solidFill>
              </a:rPr>
              <a:t>ägt</a:t>
            </a:r>
            <a:r>
              <a:rPr lang="en-GB" sz="2400" dirty="0">
                <a:solidFill>
                  <a:srgbClr val="115076"/>
                </a:solidFill>
              </a:rPr>
              <a:t> </a:t>
            </a:r>
            <a:r>
              <a:rPr lang="en-GB" sz="2400" dirty="0" err="1">
                <a:solidFill>
                  <a:srgbClr val="115076"/>
                </a:solidFill>
              </a:rPr>
              <a:t>einen</a:t>
            </a:r>
            <a:r>
              <a:rPr lang="en-GB" sz="2400" dirty="0">
                <a:solidFill>
                  <a:srgbClr val="115076"/>
                </a:solidFill>
              </a:rPr>
              <a:t> </a:t>
            </a:r>
            <a:r>
              <a:rPr lang="en-GB" sz="2400" b="1" dirty="0" err="1">
                <a:solidFill>
                  <a:srgbClr val="DAA520"/>
                </a:solidFill>
              </a:rPr>
              <a:t>r</a:t>
            </a:r>
            <a:r>
              <a:rPr lang="en-GB" sz="2400" dirty="0" err="1">
                <a:solidFill>
                  <a:srgbClr val="115076"/>
                </a:solidFill>
              </a:rPr>
              <a:t>oten</a:t>
            </a:r>
            <a:r>
              <a:rPr lang="en-GB" sz="2400" b="1" dirty="0">
                <a:solidFill>
                  <a:srgbClr val="DAA520"/>
                </a:solidFill>
              </a:rPr>
              <a:t> R</a:t>
            </a:r>
            <a:r>
              <a:rPr lang="en-GB" sz="2400" dirty="0">
                <a:solidFill>
                  <a:srgbClr val="115076"/>
                </a:solidFill>
              </a:rPr>
              <a:t>ock.</a:t>
            </a:r>
          </a:p>
        </p:txBody>
      </p:sp>
      <p:sp>
        <p:nvSpPr>
          <p:cNvPr id="15" name="TextBox 14">
            <a:extLst>
              <a:ext uri="{FF2B5EF4-FFF2-40B4-BE49-F238E27FC236}">
                <a16:creationId xmlns:a16="http://schemas.microsoft.com/office/drawing/2014/main" id="{8AB7258D-3314-0040-9D27-F7B97F443B3B}"/>
              </a:ext>
            </a:extLst>
          </p:cNvPr>
          <p:cNvSpPr txBox="1"/>
          <p:nvPr/>
        </p:nvSpPr>
        <p:spPr>
          <a:xfrm>
            <a:off x="1064707" y="2687821"/>
            <a:ext cx="5264583" cy="461665"/>
          </a:xfrm>
          <a:prstGeom prst="rect">
            <a:avLst/>
          </a:prstGeom>
          <a:noFill/>
        </p:spPr>
        <p:txBody>
          <a:bodyPr wrap="none" rtlCol="0">
            <a:spAutoFit/>
          </a:bodyPr>
          <a:lstStyle/>
          <a:p>
            <a:pPr lvl="0">
              <a:defRPr/>
            </a:pPr>
            <a:r>
              <a:rPr lang="en-GB" sz="2400" dirty="0">
                <a:solidFill>
                  <a:srgbClr val="115076"/>
                </a:solidFill>
              </a:rPr>
              <a:t>Sein </a:t>
            </a:r>
            <a:r>
              <a:rPr lang="en-GB" sz="2400" dirty="0" err="1">
                <a:solidFill>
                  <a:srgbClr val="115076"/>
                </a:solidFill>
              </a:rPr>
              <a:t>g</a:t>
            </a:r>
            <a:r>
              <a:rPr lang="en-GB" sz="2400" b="1" dirty="0" err="1">
                <a:solidFill>
                  <a:srgbClr val="DAA520"/>
                </a:solidFill>
              </a:rPr>
              <a:t>r</a:t>
            </a:r>
            <a:r>
              <a:rPr lang="en-GB" sz="2400" dirty="0" err="1">
                <a:solidFill>
                  <a:srgbClr val="115076"/>
                </a:solidFill>
              </a:rPr>
              <a:t>oße</a:t>
            </a:r>
            <a:r>
              <a:rPr lang="en-GB" sz="2400" b="1" dirty="0" err="1">
                <a:solidFill>
                  <a:srgbClr val="DAA520"/>
                </a:solidFill>
              </a:rPr>
              <a:t>r</a:t>
            </a:r>
            <a:r>
              <a:rPr lang="en-GB" sz="2400" dirty="0">
                <a:solidFill>
                  <a:srgbClr val="115076"/>
                </a:solidFill>
              </a:rPr>
              <a:t> </a:t>
            </a:r>
            <a:r>
              <a:rPr lang="en-GB" sz="2400" dirty="0" err="1">
                <a:solidFill>
                  <a:srgbClr val="115076"/>
                </a:solidFill>
              </a:rPr>
              <a:t>B</a:t>
            </a:r>
            <a:r>
              <a:rPr lang="en-GB" sz="2400" b="1" dirty="0" err="1">
                <a:solidFill>
                  <a:srgbClr val="DAA520"/>
                </a:solidFill>
              </a:rPr>
              <a:t>r</a:t>
            </a:r>
            <a:r>
              <a:rPr lang="en-GB" sz="2400" dirty="0" err="1">
                <a:solidFill>
                  <a:srgbClr val="115076"/>
                </a:solidFill>
              </a:rPr>
              <a:t>ude</a:t>
            </a:r>
            <a:r>
              <a:rPr lang="en-GB" sz="2400" b="1" dirty="0" err="1">
                <a:solidFill>
                  <a:srgbClr val="DAA520"/>
                </a:solidFill>
              </a:rPr>
              <a:t>r</a:t>
            </a:r>
            <a:r>
              <a:rPr lang="en-GB" sz="2400" dirty="0">
                <a:solidFill>
                  <a:srgbClr val="115076"/>
                </a:solidFill>
              </a:rPr>
              <a:t> </a:t>
            </a:r>
            <a:r>
              <a:rPr lang="en-GB" sz="2400" b="1" dirty="0" err="1">
                <a:solidFill>
                  <a:srgbClr val="DAA520"/>
                </a:solidFill>
              </a:rPr>
              <a:t>r</a:t>
            </a:r>
            <a:r>
              <a:rPr lang="en-GB" sz="2400" dirty="0" err="1">
                <a:solidFill>
                  <a:srgbClr val="115076"/>
                </a:solidFill>
              </a:rPr>
              <a:t>eist</a:t>
            </a:r>
            <a:r>
              <a:rPr lang="en-GB" sz="2400" dirty="0">
                <a:solidFill>
                  <a:srgbClr val="115076"/>
                </a:solidFill>
              </a:rPr>
              <a:t> </a:t>
            </a:r>
            <a:r>
              <a:rPr lang="en-GB" sz="2400" dirty="0" err="1">
                <a:solidFill>
                  <a:srgbClr val="115076"/>
                </a:solidFill>
              </a:rPr>
              <a:t>nach</a:t>
            </a:r>
            <a:r>
              <a:rPr lang="en-GB" sz="2400" dirty="0">
                <a:solidFill>
                  <a:srgbClr val="115076"/>
                </a:solidFill>
              </a:rPr>
              <a:t> </a:t>
            </a:r>
            <a:r>
              <a:rPr lang="en-GB" sz="2400" b="1" dirty="0">
                <a:solidFill>
                  <a:srgbClr val="DAA520"/>
                </a:solidFill>
              </a:rPr>
              <a:t>R</a:t>
            </a:r>
            <a:r>
              <a:rPr lang="en-GB" sz="2400" dirty="0">
                <a:solidFill>
                  <a:srgbClr val="115076"/>
                </a:solidFill>
              </a:rPr>
              <a:t>om.</a:t>
            </a:r>
          </a:p>
        </p:txBody>
      </p:sp>
      <p:sp>
        <p:nvSpPr>
          <p:cNvPr id="17" name="TextBox 16">
            <a:extLst>
              <a:ext uri="{FF2B5EF4-FFF2-40B4-BE49-F238E27FC236}">
                <a16:creationId xmlns:a16="http://schemas.microsoft.com/office/drawing/2014/main" id="{24EA458F-24F4-A041-9F77-A0CAD7C063B4}"/>
              </a:ext>
            </a:extLst>
          </p:cNvPr>
          <p:cNvSpPr txBox="1"/>
          <p:nvPr/>
        </p:nvSpPr>
        <p:spPr>
          <a:xfrm>
            <a:off x="1064704" y="3401447"/>
            <a:ext cx="6548588" cy="461665"/>
          </a:xfrm>
          <a:prstGeom prst="rect">
            <a:avLst/>
          </a:prstGeom>
          <a:noFill/>
        </p:spPr>
        <p:txBody>
          <a:bodyPr wrap="none" rtlCol="0">
            <a:spAutoFit/>
          </a:bodyPr>
          <a:lstStyle/>
          <a:p>
            <a:pPr lvl="0">
              <a:defRPr/>
            </a:pPr>
            <a:r>
              <a:rPr lang="en-GB" sz="2400" dirty="0" err="1">
                <a:solidFill>
                  <a:srgbClr val="115076"/>
                </a:solidFill>
              </a:rPr>
              <a:t>Deine</a:t>
            </a:r>
            <a:r>
              <a:rPr lang="en-GB" sz="2400" dirty="0">
                <a:solidFill>
                  <a:srgbClr val="115076"/>
                </a:solidFill>
              </a:rPr>
              <a:t> </a:t>
            </a:r>
            <a:r>
              <a:rPr lang="en-GB" sz="2400" dirty="0" err="1">
                <a:solidFill>
                  <a:srgbClr val="115076"/>
                </a:solidFill>
              </a:rPr>
              <a:t>Elte</a:t>
            </a:r>
            <a:r>
              <a:rPr lang="en-GB" sz="2400" b="1" dirty="0" err="1">
                <a:solidFill>
                  <a:srgbClr val="DAA520"/>
                </a:solidFill>
              </a:rPr>
              <a:t>r</a:t>
            </a:r>
            <a:r>
              <a:rPr lang="en-GB" sz="2400" dirty="0" err="1">
                <a:solidFill>
                  <a:srgbClr val="115076"/>
                </a:solidFill>
              </a:rPr>
              <a:t>n</a:t>
            </a:r>
            <a:r>
              <a:rPr lang="en-GB" sz="2400" dirty="0">
                <a:solidFill>
                  <a:srgbClr val="115076"/>
                </a:solidFill>
              </a:rPr>
              <a:t> </a:t>
            </a:r>
            <a:r>
              <a:rPr lang="en-GB" sz="2400" dirty="0" err="1">
                <a:solidFill>
                  <a:srgbClr val="115076"/>
                </a:solidFill>
              </a:rPr>
              <a:t>fah</a:t>
            </a:r>
            <a:r>
              <a:rPr lang="en-GB" sz="2400" b="1" dirty="0" err="1">
                <a:solidFill>
                  <a:srgbClr val="DAA520"/>
                </a:solidFill>
              </a:rPr>
              <a:t>r</a:t>
            </a:r>
            <a:r>
              <a:rPr lang="en-GB" sz="2400" dirty="0" err="1">
                <a:solidFill>
                  <a:srgbClr val="115076"/>
                </a:solidFill>
              </a:rPr>
              <a:t>en</a:t>
            </a:r>
            <a:r>
              <a:rPr lang="en-GB" sz="2400" dirty="0">
                <a:solidFill>
                  <a:srgbClr val="115076"/>
                </a:solidFill>
              </a:rPr>
              <a:t> </a:t>
            </a:r>
            <a:r>
              <a:rPr lang="en-GB" sz="2400" dirty="0" err="1">
                <a:solidFill>
                  <a:srgbClr val="115076"/>
                </a:solidFill>
              </a:rPr>
              <a:t>imme</a:t>
            </a:r>
            <a:r>
              <a:rPr lang="en-GB" sz="2400" b="1" dirty="0" err="1">
                <a:solidFill>
                  <a:srgbClr val="DAA520"/>
                </a:solidFill>
              </a:rPr>
              <a:t>r</a:t>
            </a:r>
            <a:r>
              <a:rPr lang="en-GB" sz="2400" dirty="0">
                <a:solidFill>
                  <a:srgbClr val="115076"/>
                </a:solidFill>
              </a:rPr>
              <a:t> </a:t>
            </a:r>
            <a:r>
              <a:rPr lang="en-GB" sz="2400" dirty="0" err="1">
                <a:solidFill>
                  <a:srgbClr val="115076"/>
                </a:solidFill>
              </a:rPr>
              <a:t>übe</a:t>
            </a:r>
            <a:r>
              <a:rPr lang="en-GB" sz="2400" b="1" dirty="0" err="1">
                <a:solidFill>
                  <a:srgbClr val="DAA520"/>
                </a:solidFill>
              </a:rPr>
              <a:t>r</a:t>
            </a:r>
            <a:r>
              <a:rPr lang="en-GB" sz="2400" dirty="0">
                <a:solidFill>
                  <a:srgbClr val="115076"/>
                </a:solidFill>
              </a:rPr>
              <a:t> die </a:t>
            </a:r>
            <a:r>
              <a:rPr lang="en-GB" sz="2400" dirty="0" err="1">
                <a:solidFill>
                  <a:srgbClr val="115076"/>
                </a:solidFill>
              </a:rPr>
              <a:t>B</a:t>
            </a:r>
            <a:r>
              <a:rPr lang="en-GB" sz="2400" b="1" dirty="0" err="1">
                <a:solidFill>
                  <a:srgbClr val="DAA520"/>
                </a:solidFill>
              </a:rPr>
              <a:t>r</a:t>
            </a:r>
            <a:r>
              <a:rPr lang="en-GB" sz="2400" dirty="0" err="1">
                <a:solidFill>
                  <a:srgbClr val="115076"/>
                </a:solidFill>
              </a:rPr>
              <a:t>ücke</a:t>
            </a:r>
            <a:r>
              <a:rPr lang="en-GB" sz="2400" dirty="0">
                <a:solidFill>
                  <a:srgbClr val="115076"/>
                </a:solidFill>
              </a:rPr>
              <a:t>.</a:t>
            </a:r>
          </a:p>
        </p:txBody>
      </p:sp>
      <p:sp>
        <p:nvSpPr>
          <p:cNvPr id="18" name="TextBox 17">
            <a:extLst>
              <a:ext uri="{FF2B5EF4-FFF2-40B4-BE49-F238E27FC236}">
                <a16:creationId xmlns:a16="http://schemas.microsoft.com/office/drawing/2014/main" id="{26BA7D8D-8B0D-C44F-A6CB-1462F3358951}"/>
              </a:ext>
            </a:extLst>
          </p:cNvPr>
          <p:cNvSpPr txBox="1"/>
          <p:nvPr/>
        </p:nvSpPr>
        <p:spPr>
          <a:xfrm>
            <a:off x="1064705" y="4059815"/>
            <a:ext cx="5291833" cy="461665"/>
          </a:xfrm>
          <a:prstGeom prst="rect">
            <a:avLst/>
          </a:prstGeom>
          <a:noFill/>
        </p:spPr>
        <p:txBody>
          <a:bodyPr wrap="none" rtlCol="0">
            <a:spAutoFit/>
          </a:bodyPr>
          <a:lstStyle/>
          <a:p>
            <a:pPr>
              <a:defRPr/>
            </a:pPr>
            <a:r>
              <a:rPr lang="en-GB" sz="2400" dirty="0">
                <a:solidFill>
                  <a:srgbClr val="115076"/>
                </a:solidFill>
              </a:rPr>
              <a:t>Das </a:t>
            </a:r>
            <a:r>
              <a:rPr lang="en-GB" sz="2400" dirty="0" err="1">
                <a:solidFill>
                  <a:srgbClr val="115076"/>
                </a:solidFill>
              </a:rPr>
              <a:t>t</a:t>
            </a:r>
            <a:r>
              <a:rPr lang="en-GB" sz="2400" b="1" dirty="0" err="1">
                <a:solidFill>
                  <a:srgbClr val="DAA520"/>
                </a:solidFill>
              </a:rPr>
              <a:t>r</a:t>
            </a:r>
            <a:r>
              <a:rPr lang="en-GB" sz="2400" dirty="0" err="1">
                <a:solidFill>
                  <a:srgbClr val="115076"/>
                </a:solidFill>
              </a:rPr>
              <a:t>au</a:t>
            </a:r>
            <a:r>
              <a:rPr lang="en-GB" sz="2400" b="1" dirty="0" err="1">
                <a:solidFill>
                  <a:srgbClr val="DAA520"/>
                </a:solidFill>
              </a:rPr>
              <a:t>r</a:t>
            </a:r>
            <a:r>
              <a:rPr lang="en-GB" sz="2400" dirty="0" err="1">
                <a:solidFill>
                  <a:srgbClr val="115076"/>
                </a:solidFill>
              </a:rPr>
              <a:t>ige</a:t>
            </a:r>
            <a:r>
              <a:rPr lang="en-GB" sz="2400" dirty="0">
                <a:solidFill>
                  <a:srgbClr val="115076"/>
                </a:solidFill>
              </a:rPr>
              <a:t> Kind </a:t>
            </a:r>
            <a:r>
              <a:rPr lang="en-GB" sz="2400" dirty="0" err="1">
                <a:solidFill>
                  <a:srgbClr val="115076"/>
                </a:solidFill>
              </a:rPr>
              <a:t>e</a:t>
            </a:r>
            <a:r>
              <a:rPr lang="en-GB" sz="2400" b="1" dirty="0" err="1">
                <a:solidFill>
                  <a:srgbClr val="DAA520"/>
                </a:solidFill>
              </a:rPr>
              <a:t>r</a:t>
            </a:r>
            <a:r>
              <a:rPr lang="en-GB" sz="2400" dirty="0" err="1">
                <a:solidFill>
                  <a:srgbClr val="115076"/>
                </a:solidFill>
              </a:rPr>
              <a:t>lebt</a:t>
            </a:r>
            <a:r>
              <a:rPr lang="en-GB" sz="2400" dirty="0">
                <a:solidFill>
                  <a:srgbClr val="115076"/>
                </a:solidFill>
              </a:rPr>
              <a:t> die Kultu</a:t>
            </a:r>
            <a:r>
              <a:rPr lang="en-GB" sz="2400" b="1" dirty="0">
                <a:solidFill>
                  <a:srgbClr val="DAA520"/>
                </a:solidFill>
              </a:rPr>
              <a:t>r</a:t>
            </a:r>
            <a:r>
              <a:rPr lang="en-GB" sz="2400" dirty="0">
                <a:solidFill>
                  <a:srgbClr val="115076"/>
                </a:solidFill>
              </a:rPr>
              <a:t>.</a:t>
            </a:r>
          </a:p>
        </p:txBody>
      </p:sp>
      <p:sp>
        <p:nvSpPr>
          <p:cNvPr id="19" name="TextBox 18">
            <a:extLst>
              <a:ext uri="{FF2B5EF4-FFF2-40B4-BE49-F238E27FC236}">
                <a16:creationId xmlns:a16="http://schemas.microsoft.com/office/drawing/2014/main" id="{53704988-E4A8-F44C-BEB1-69886249E549}"/>
              </a:ext>
            </a:extLst>
          </p:cNvPr>
          <p:cNvSpPr txBox="1"/>
          <p:nvPr/>
        </p:nvSpPr>
        <p:spPr>
          <a:xfrm>
            <a:off x="1064706" y="4855518"/>
            <a:ext cx="6619120" cy="461665"/>
          </a:xfrm>
          <a:prstGeom prst="rect">
            <a:avLst/>
          </a:prstGeom>
          <a:noFill/>
        </p:spPr>
        <p:txBody>
          <a:bodyPr wrap="none" rtlCol="0">
            <a:spAutoFit/>
          </a:bodyPr>
          <a:lstStyle/>
          <a:p>
            <a:pPr lvl="0">
              <a:defRPr/>
            </a:pPr>
            <a:r>
              <a:rPr lang="en-GB" sz="2400" dirty="0" err="1">
                <a:solidFill>
                  <a:srgbClr val="115076"/>
                </a:solidFill>
              </a:rPr>
              <a:t>Wi</a:t>
            </a:r>
            <a:r>
              <a:rPr lang="en-GB" sz="2400" b="1" dirty="0" err="1">
                <a:solidFill>
                  <a:srgbClr val="DAA520"/>
                </a:solidFill>
              </a:rPr>
              <a:t>r</a:t>
            </a:r>
            <a:r>
              <a:rPr lang="en-GB" sz="2400" dirty="0">
                <a:solidFill>
                  <a:srgbClr val="115076"/>
                </a:solidFill>
              </a:rPr>
              <a:t> </a:t>
            </a:r>
            <a:r>
              <a:rPr lang="en-GB" sz="2400" dirty="0" err="1">
                <a:solidFill>
                  <a:srgbClr val="115076"/>
                </a:solidFill>
              </a:rPr>
              <a:t>ve</a:t>
            </a:r>
            <a:r>
              <a:rPr lang="en-GB" sz="2400" b="1" dirty="0" err="1">
                <a:solidFill>
                  <a:srgbClr val="DAA520"/>
                </a:solidFill>
              </a:rPr>
              <a:t>r</a:t>
            </a:r>
            <a:r>
              <a:rPr lang="en-GB" sz="2400" dirty="0" err="1">
                <a:solidFill>
                  <a:srgbClr val="115076"/>
                </a:solidFill>
              </a:rPr>
              <a:t>b</a:t>
            </a:r>
            <a:r>
              <a:rPr lang="en-GB" sz="2400" b="1" dirty="0" err="1">
                <a:solidFill>
                  <a:srgbClr val="DAA520"/>
                </a:solidFill>
              </a:rPr>
              <a:t>r</a:t>
            </a:r>
            <a:r>
              <a:rPr lang="en-GB" sz="2400" dirty="0" err="1">
                <a:solidFill>
                  <a:srgbClr val="115076"/>
                </a:solidFill>
              </a:rPr>
              <a:t>ingen</a:t>
            </a:r>
            <a:r>
              <a:rPr lang="en-GB" sz="2400" dirty="0">
                <a:solidFill>
                  <a:srgbClr val="115076"/>
                </a:solidFill>
              </a:rPr>
              <a:t> </a:t>
            </a:r>
            <a:r>
              <a:rPr lang="en-GB" sz="2400" dirty="0" err="1">
                <a:solidFill>
                  <a:srgbClr val="115076"/>
                </a:solidFill>
              </a:rPr>
              <a:t>eine</a:t>
            </a:r>
            <a:r>
              <a:rPr lang="en-GB" sz="2400" dirty="0">
                <a:solidFill>
                  <a:srgbClr val="115076"/>
                </a:solidFill>
              </a:rPr>
              <a:t> </a:t>
            </a:r>
            <a:r>
              <a:rPr lang="en-GB" sz="2400" dirty="0" err="1">
                <a:solidFill>
                  <a:srgbClr val="115076"/>
                </a:solidFill>
              </a:rPr>
              <a:t>schöne</a:t>
            </a:r>
            <a:r>
              <a:rPr lang="en-GB" sz="2400" dirty="0">
                <a:solidFill>
                  <a:srgbClr val="115076"/>
                </a:solidFill>
              </a:rPr>
              <a:t> Zeit in F</a:t>
            </a:r>
            <a:r>
              <a:rPr lang="en-GB" sz="2400" b="1" dirty="0">
                <a:solidFill>
                  <a:srgbClr val="DAA520"/>
                </a:solidFill>
              </a:rPr>
              <a:t>r</a:t>
            </a:r>
            <a:r>
              <a:rPr lang="en-GB" sz="2400" dirty="0">
                <a:solidFill>
                  <a:srgbClr val="115076"/>
                </a:solidFill>
              </a:rPr>
              <a:t>ankfu</a:t>
            </a:r>
            <a:r>
              <a:rPr lang="en-GB" sz="2400" b="1" dirty="0">
                <a:solidFill>
                  <a:srgbClr val="DAA520"/>
                </a:solidFill>
              </a:rPr>
              <a:t>r</a:t>
            </a:r>
            <a:r>
              <a:rPr lang="en-GB" sz="2400" dirty="0">
                <a:solidFill>
                  <a:srgbClr val="115076"/>
                </a:solidFill>
              </a:rPr>
              <a:t>t.</a:t>
            </a:r>
          </a:p>
        </p:txBody>
      </p:sp>
      <p:sp>
        <p:nvSpPr>
          <p:cNvPr id="11" name="Rectangle: Rounded Corners 10">
            <a:extLst>
              <a:ext uri="{FF2B5EF4-FFF2-40B4-BE49-F238E27FC236}">
                <a16:creationId xmlns:a16="http://schemas.microsoft.com/office/drawing/2014/main" id="{041C8BC4-525C-41C9-9903-944F253F2A4A}"/>
              </a:ext>
            </a:extLst>
          </p:cNvPr>
          <p:cNvSpPr/>
          <p:nvPr/>
        </p:nvSpPr>
        <p:spPr>
          <a:xfrm>
            <a:off x="7591983" y="2039797"/>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cxnSp>
        <p:nvCxnSpPr>
          <p:cNvPr id="16" name="Straight Connector 15">
            <a:extLst>
              <a:ext uri="{FF2B5EF4-FFF2-40B4-BE49-F238E27FC236}">
                <a16:creationId xmlns:a16="http://schemas.microsoft.com/office/drawing/2014/main" id="{5524F358-837F-448F-A1D2-1CCD721AEFB5}"/>
              </a:ext>
            </a:extLst>
          </p:cNvPr>
          <p:cNvCxnSpPr/>
          <p:nvPr/>
        </p:nvCxnSpPr>
        <p:spPr>
          <a:xfrm>
            <a:off x="8018192" y="2262634"/>
            <a:ext cx="4228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F500173-8DC8-4D04-9631-B6CD90592E86}"/>
              </a:ext>
            </a:extLst>
          </p:cNvPr>
          <p:cNvSpPr/>
          <p:nvPr/>
        </p:nvSpPr>
        <p:spPr>
          <a:xfrm>
            <a:off x="7591983" y="2649875"/>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sp>
        <p:nvSpPr>
          <p:cNvPr id="21" name="Rectangle: Rounded Corners 20">
            <a:extLst>
              <a:ext uri="{FF2B5EF4-FFF2-40B4-BE49-F238E27FC236}">
                <a16:creationId xmlns:a16="http://schemas.microsoft.com/office/drawing/2014/main" id="{62B2BB51-50E1-44C6-A2BF-F9555BDC3BFA}"/>
              </a:ext>
            </a:extLst>
          </p:cNvPr>
          <p:cNvSpPr/>
          <p:nvPr/>
        </p:nvSpPr>
        <p:spPr>
          <a:xfrm>
            <a:off x="7591983" y="3393500"/>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cxnSp>
        <p:nvCxnSpPr>
          <p:cNvPr id="22" name="Straight Connector 21">
            <a:extLst>
              <a:ext uri="{FF2B5EF4-FFF2-40B4-BE49-F238E27FC236}">
                <a16:creationId xmlns:a16="http://schemas.microsoft.com/office/drawing/2014/main" id="{195AFC5D-53F1-4670-83DE-5E3633037865}"/>
              </a:ext>
            </a:extLst>
          </p:cNvPr>
          <p:cNvCxnSpPr/>
          <p:nvPr/>
        </p:nvCxnSpPr>
        <p:spPr>
          <a:xfrm>
            <a:off x="7898627" y="2873105"/>
            <a:ext cx="4228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969A6-FA91-4D85-A8FB-8DDE0E2E3600}"/>
              </a:ext>
            </a:extLst>
          </p:cNvPr>
          <p:cNvCxnSpPr/>
          <p:nvPr/>
        </p:nvCxnSpPr>
        <p:spPr>
          <a:xfrm>
            <a:off x="8018192" y="3616735"/>
            <a:ext cx="4228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069EC0D-EF52-4466-8EA3-95C1715311E2}"/>
              </a:ext>
            </a:extLst>
          </p:cNvPr>
          <p:cNvSpPr/>
          <p:nvPr/>
        </p:nvSpPr>
        <p:spPr>
          <a:xfrm>
            <a:off x="7591983" y="4035716"/>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sp>
        <p:nvSpPr>
          <p:cNvPr id="26" name="Rectangle: Rounded Corners 25">
            <a:extLst>
              <a:ext uri="{FF2B5EF4-FFF2-40B4-BE49-F238E27FC236}">
                <a16:creationId xmlns:a16="http://schemas.microsoft.com/office/drawing/2014/main" id="{A88B8166-8842-4707-B1A6-255D613137F4}"/>
              </a:ext>
            </a:extLst>
          </p:cNvPr>
          <p:cNvSpPr/>
          <p:nvPr/>
        </p:nvSpPr>
        <p:spPr>
          <a:xfrm>
            <a:off x="7591983" y="4822686"/>
            <a:ext cx="1275234" cy="461665"/>
          </a:xfrm>
          <a:prstGeom prst="roundRect">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  </a:t>
            </a:r>
          </a:p>
        </p:txBody>
      </p:sp>
      <p:cxnSp>
        <p:nvCxnSpPr>
          <p:cNvPr id="27" name="Straight Connector 26">
            <a:extLst>
              <a:ext uri="{FF2B5EF4-FFF2-40B4-BE49-F238E27FC236}">
                <a16:creationId xmlns:a16="http://schemas.microsoft.com/office/drawing/2014/main" id="{633021B0-5402-4533-B12A-06B3A7B96B08}"/>
              </a:ext>
            </a:extLst>
          </p:cNvPr>
          <p:cNvCxnSpPr/>
          <p:nvPr/>
        </p:nvCxnSpPr>
        <p:spPr>
          <a:xfrm>
            <a:off x="8018192" y="5045921"/>
            <a:ext cx="4228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11" grpId="0" animBg="1"/>
      <p:bldP spid="20" grpId="0" animBg="1"/>
      <p:bldP spid="21" grpId="0" animBg="1"/>
      <p:bldP spid="24"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err="1">
                <a:solidFill>
                  <a:schemeClr val="bg1"/>
                </a:solidFill>
              </a:rPr>
              <a:t>Phonetik</a:t>
            </a:r>
            <a:endParaRPr lang="en-GB" sz="3600" b="1">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err="1">
                <a:solidFill>
                  <a:prstClr val="white"/>
                </a:solidFill>
                <a:latin typeface="Century Gothic" panose="020B0502020202020204" pitchFamily="34" charset="0"/>
              </a:rPr>
              <a:t>lesen</a:t>
            </a:r>
            <a:r>
              <a:rPr lang="en-GB" b="1">
                <a:solidFill>
                  <a:prstClr val="white"/>
                </a:solidFill>
                <a:latin typeface="Century Gothic" panose="020B0502020202020204" pitchFamily="34" charset="0"/>
              </a:rPr>
              <a:t> / </a:t>
            </a:r>
            <a:r>
              <a:rPr lang="en-GB" b="1" err="1">
                <a:solidFill>
                  <a:prstClr val="white"/>
                </a:solidFill>
                <a:latin typeface="Century Gothic" panose="020B0502020202020204" pitchFamily="34" charset="0"/>
              </a:rPr>
              <a:t>sprechen</a:t>
            </a:r>
            <a:endParaRPr lang="en-GB" b="1">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1307303" cy="461665"/>
          </a:xfrm>
          <a:prstGeom prst="rect">
            <a:avLst/>
          </a:prstGeom>
          <a:noFill/>
        </p:spPr>
        <p:txBody>
          <a:bodyPr wrap="square" rtlCol="0">
            <a:spAutoFit/>
          </a:bodyPr>
          <a:lstStyle/>
          <a:p>
            <a:r>
              <a:rPr lang="en-US" sz="2400" dirty="0" err="1">
                <a:solidFill>
                  <a:schemeClr val="accent5">
                    <a:lumMod val="50000"/>
                  </a:schemeClr>
                </a:solidFill>
              </a:rPr>
              <a:t>reden</a:t>
            </a:r>
            <a:endParaRPr lang="en-US" sz="2400" dirty="0">
              <a:solidFill>
                <a:schemeClr val="accent5">
                  <a:lumMod val="50000"/>
                </a:schemeClr>
              </a:solidFill>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dirty="0">
                <a:solidFill>
                  <a:srgbClr val="5B9BD5">
                    <a:lumMod val="50000"/>
                  </a:srgbClr>
                </a:solidFill>
                <a:latin typeface="Century Gothic" panose="020B0502020202020204" pitchFamily="34" charset="0"/>
              </a:rPr>
              <a:t>30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dirty="0" err="1">
                <a:solidFill>
                  <a:srgbClr val="5B9BD5">
                    <a:lumMod val="50000"/>
                  </a:srgbClr>
                </a:solidFill>
                <a:latin typeface="Century Gothic" panose="020B0502020202020204" pitchFamily="34" charset="0"/>
              </a:rPr>
              <a:t>Sekunden</a:t>
            </a:r>
            <a:endParaRPr lang="en-GB"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a:solidFill>
                  <a:prstClr val="white"/>
                </a:solidFill>
              </a:rPr>
              <a:t>LOS!</a:t>
            </a:r>
          </a:p>
        </p:txBody>
      </p:sp>
      <p:sp>
        <p:nvSpPr>
          <p:cNvPr id="2" name="TextBox 1">
            <a:extLst>
              <a:ext uri="{FF2B5EF4-FFF2-40B4-BE49-F238E27FC236}">
                <a16:creationId xmlns:a16="http://schemas.microsoft.com/office/drawing/2014/main" id="{73564A07-AA26-8A42-8A7E-F92871D05ECE}"/>
              </a:ext>
            </a:extLst>
          </p:cNvPr>
          <p:cNvSpPr txBox="1"/>
          <p:nvPr/>
        </p:nvSpPr>
        <p:spPr>
          <a:xfrm>
            <a:off x="1645920" y="5303520"/>
            <a:ext cx="583814" cy="461665"/>
          </a:xfrm>
          <a:prstGeom prst="rect">
            <a:avLst/>
          </a:prstGeom>
          <a:noFill/>
        </p:spPr>
        <p:txBody>
          <a:bodyPr wrap="none" rtlCol="0">
            <a:spAutoFit/>
          </a:bodyPr>
          <a:lstStyle/>
          <a:p>
            <a:pPr algn="l"/>
            <a:r>
              <a:rPr lang="en-US" sz="2400" dirty="0">
                <a:solidFill>
                  <a:schemeClr val="accent5">
                    <a:lumMod val="50000"/>
                  </a:schemeClr>
                </a:solidFill>
              </a:rPr>
              <a:t>rot</a:t>
            </a:r>
          </a:p>
        </p:txBody>
      </p:sp>
      <p:sp>
        <p:nvSpPr>
          <p:cNvPr id="16" name="TextBox 15">
            <a:extLst>
              <a:ext uri="{FF2B5EF4-FFF2-40B4-BE49-F238E27FC236}">
                <a16:creationId xmlns:a16="http://schemas.microsoft.com/office/drawing/2014/main" id="{6ECBAAAE-A512-024F-B04A-22CB1353CC03}"/>
              </a:ext>
            </a:extLst>
          </p:cNvPr>
          <p:cNvSpPr txBox="1"/>
          <p:nvPr/>
        </p:nvSpPr>
        <p:spPr>
          <a:xfrm>
            <a:off x="771270" y="3217492"/>
            <a:ext cx="1047082" cy="461665"/>
          </a:xfrm>
          <a:prstGeom prst="rect">
            <a:avLst/>
          </a:prstGeom>
          <a:noFill/>
        </p:spPr>
        <p:txBody>
          <a:bodyPr wrap="none" rtlCol="0">
            <a:spAutoFit/>
          </a:bodyPr>
          <a:lstStyle/>
          <a:p>
            <a:pPr algn="l"/>
            <a:r>
              <a:rPr lang="en-US" sz="2400" dirty="0" err="1">
                <a:solidFill>
                  <a:schemeClr val="accent5">
                    <a:lumMod val="50000"/>
                  </a:schemeClr>
                </a:solidFill>
              </a:rPr>
              <a:t>reisen</a:t>
            </a:r>
            <a:endParaRPr lang="en-US" sz="2400" dirty="0">
              <a:solidFill>
                <a:schemeClr val="accent5">
                  <a:lumMod val="50000"/>
                </a:schemeClr>
              </a:solidFill>
            </a:endParaRPr>
          </a:p>
        </p:txBody>
      </p:sp>
      <p:sp>
        <p:nvSpPr>
          <p:cNvPr id="19" name="TextBox 18">
            <a:extLst>
              <a:ext uri="{FF2B5EF4-FFF2-40B4-BE49-F238E27FC236}">
                <a16:creationId xmlns:a16="http://schemas.microsoft.com/office/drawing/2014/main" id="{F765ADFC-4D92-B945-8999-8A58AA3F7523}"/>
              </a:ext>
            </a:extLst>
          </p:cNvPr>
          <p:cNvSpPr txBox="1"/>
          <p:nvPr/>
        </p:nvSpPr>
        <p:spPr>
          <a:xfrm>
            <a:off x="6254496" y="3877056"/>
            <a:ext cx="1027845" cy="461665"/>
          </a:xfrm>
          <a:prstGeom prst="rect">
            <a:avLst/>
          </a:prstGeom>
          <a:noFill/>
        </p:spPr>
        <p:txBody>
          <a:bodyPr wrap="none" rtlCol="0">
            <a:spAutoFit/>
          </a:bodyPr>
          <a:lstStyle/>
          <a:p>
            <a:pPr algn="l"/>
            <a:r>
              <a:rPr lang="en-US" sz="2400" dirty="0" err="1">
                <a:solidFill>
                  <a:schemeClr val="accent5">
                    <a:lumMod val="50000"/>
                  </a:schemeClr>
                </a:solidFill>
              </a:rPr>
              <a:t>Markt</a:t>
            </a:r>
            <a:endParaRPr lang="en-US" sz="2400" dirty="0">
              <a:solidFill>
                <a:schemeClr val="accent5">
                  <a:lumMod val="50000"/>
                </a:schemeClr>
              </a:solidFill>
            </a:endParaRPr>
          </a:p>
        </p:txBody>
      </p:sp>
      <p:sp>
        <p:nvSpPr>
          <p:cNvPr id="21" name="TextBox 20">
            <a:extLst>
              <a:ext uri="{FF2B5EF4-FFF2-40B4-BE49-F238E27FC236}">
                <a16:creationId xmlns:a16="http://schemas.microsoft.com/office/drawing/2014/main" id="{65E5BC4C-B34F-FD4E-89E7-490CC7281015}"/>
              </a:ext>
            </a:extLst>
          </p:cNvPr>
          <p:cNvSpPr txBox="1"/>
          <p:nvPr/>
        </p:nvSpPr>
        <p:spPr>
          <a:xfrm>
            <a:off x="4956048" y="4828032"/>
            <a:ext cx="998991" cy="461665"/>
          </a:xfrm>
          <a:prstGeom prst="rect">
            <a:avLst/>
          </a:prstGeom>
          <a:noFill/>
        </p:spPr>
        <p:txBody>
          <a:bodyPr wrap="none" rtlCol="0">
            <a:spAutoFit/>
          </a:bodyPr>
          <a:lstStyle/>
          <a:p>
            <a:pPr algn="l"/>
            <a:r>
              <a:rPr lang="en-US" sz="2400" dirty="0">
                <a:solidFill>
                  <a:schemeClr val="accent5">
                    <a:lumMod val="50000"/>
                  </a:schemeClr>
                </a:solidFill>
              </a:rPr>
              <a:t>Kultur</a:t>
            </a:r>
          </a:p>
        </p:txBody>
      </p:sp>
      <p:sp>
        <p:nvSpPr>
          <p:cNvPr id="22" name="TextBox 21">
            <a:extLst>
              <a:ext uri="{FF2B5EF4-FFF2-40B4-BE49-F238E27FC236}">
                <a16:creationId xmlns:a16="http://schemas.microsoft.com/office/drawing/2014/main" id="{726C619B-049F-9F4E-836E-8F7B0F3EC0C4}"/>
              </a:ext>
            </a:extLst>
          </p:cNvPr>
          <p:cNvSpPr txBox="1"/>
          <p:nvPr/>
        </p:nvSpPr>
        <p:spPr>
          <a:xfrm>
            <a:off x="5047564" y="3145536"/>
            <a:ext cx="1356462" cy="461665"/>
          </a:xfrm>
          <a:prstGeom prst="rect">
            <a:avLst/>
          </a:prstGeom>
          <a:noFill/>
        </p:spPr>
        <p:txBody>
          <a:bodyPr wrap="none" rtlCol="0">
            <a:spAutoFit/>
          </a:bodyPr>
          <a:lstStyle/>
          <a:p>
            <a:pPr algn="l"/>
            <a:r>
              <a:rPr lang="en-US" sz="2400" dirty="0">
                <a:solidFill>
                  <a:schemeClr val="accent5">
                    <a:lumMod val="50000"/>
                  </a:schemeClr>
                </a:solidFill>
              </a:rPr>
              <a:t>Morgen</a:t>
            </a:r>
          </a:p>
        </p:txBody>
      </p:sp>
      <p:sp>
        <p:nvSpPr>
          <p:cNvPr id="23" name="TextBox 22">
            <a:extLst>
              <a:ext uri="{FF2B5EF4-FFF2-40B4-BE49-F238E27FC236}">
                <a16:creationId xmlns:a16="http://schemas.microsoft.com/office/drawing/2014/main" id="{C56DE7B7-7A96-6846-B9F8-88ECB1C73D91}"/>
              </a:ext>
            </a:extLst>
          </p:cNvPr>
          <p:cNvSpPr txBox="1"/>
          <p:nvPr/>
        </p:nvSpPr>
        <p:spPr>
          <a:xfrm>
            <a:off x="4645152" y="2194560"/>
            <a:ext cx="878767" cy="461665"/>
          </a:xfrm>
          <a:prstGeom prst="rect">
            <a:avLst/>
          </a:prstGeom>
          <a:noFill/>
        </p:spPr>
        <p:txBody>
          <a:bodyPr wrap="none" rtlCol="0">
            <a:spAutoFit/>
          </a:bodyPr>
          <a:lstStyle/>
          <a:p>
            <a:pPr algn="l"/>
            <a:r>
              <a:rPr lang="en-US" sz="2400" dirty="0">
                <a:solidFill>
                  <a:schemeClr val="accent5">
                    <a:lumMod val="50000"/>
                  </a:schemeClr>
                </a:solidFill>
              </a:rPr>
              <a:t>Wort</a:t>
            </a:r>
          </a:p>
        </p:txBody>
      </p:sp>
      <p:sp>
        <p:nvSpPr>
          <p:cNvPr id="24" name="TextBox 23">
            <a:extLst>
              <a:ext uri="{FF2B5EF4-FFF2-40B4-BE49-F238E27FC236}">
                <a16:creationId xmlns:a16="http://schemas.microsoft.com/office/drawing/2014/main" id="{7500B443-9A36-1444-B3C2-0D360353DFA7}"/>
              </a:ext>
            </a:extLst>
          </p:cNvPr>
          <p:cNvSpPr txBox="1"/>
          <p:nvPr/>
        </p:nvSpPr>
        <p:spPr>
          <a:xfrm>
            <a:off x="2011680" y="4151376"/>
            <a:ext cx="1146468" cy="461665"/>
          </a:xfrm>
          <a:prstGeom prst="rect">
            <a:avLst/>
          </a:prstGeom>
          <a:noFill/>
        </p:spPr>
        <p:txBody>
          <a:bodyPr wrap="none" rtlCol="0">
            <a:spAutoFit/>
          </a:bodyPr>
          <a:lstStyle/>
          <a:p>
            <a:pPr algn="l"/>
            <a:r>
              <a:rPr lang="en-US" sz="2400" dirty="0" err="1">
                <a:solidFill>
                  <a:schemeClr val="accent5">
                    <a:lumMod val="50000"/>
                  </a:schemeClr>
                </a:solidFill>
              </a:rPr>
              <a:t>Bruder</a:t>
            </a:r>
            <a:endParaRPr lang="en-US" sz="2400" dirty="0">
              <a:solidFill>
                <a:schemeClr val="accent5">
                  <a:lumMod val="50000"/>
                </a:schemeClr>
              </a:solidFill>
            </a:endParaRPr>
          </a:p>
        </p:txBody>
      </p:sp>
      <p:sp>
        <p:nvSpPr>
          <p:cNvPr id="25" name="TextBox 24">
            <a:extLst>
              <a:ext uri="{FF2B5EF4-FFF2-40B4-BE49-F238E27FC236}">
                <a16:creationId xmlns:a16="http://schemas.microsoft.com/office/drawing/2014/main" id="{8B28773A-0B90-5D41-A36D-114882169015}"/>
              </a:ext>
            </a:extLst>
          </p:cNvPr>
          <p:cNvSpPr txBox="1"/>
          <p:nvPr/>
        </p:nvSpPr>
        <p:spPr>
          <a:xfrm>
            <a:off x="2631018" y="2505456"/>
            <a:ext cx="1699504" cy="461665"/>
          </a:xfrm>
          <a:prstGeom prst="rect">
            <a:avLst/>
          </a:prstGeom>
          <a:noFill/>
        </p:spPr>
        <p:txBody>
          <a:bodyPr wrap="none" rtlCol="0">
            <a:spAutoFit/>
          </a:bodyPr>
          <a:lstStyle/>
          <a:p>
            <a:pPr algn="l"/>
            <a:r>
              <a:rPr lang="en-US" sz="2400" dirty="0" err="1">
                <a:solidFill>
                  <a:schemeClr val="accent5">
                    <a:lumMod val="50000"/>
                  </a:schemeClr>
                </a:solidFill>
              </a:rPr>
              <a:t>Schwester</a:t>
            </a:r>
            <a:endParaRPr lang="en-US" sz="2400" dirty="0">
              <a:solidFill>
                <a:schemeClr val="accent5">
                  <a:lumMod val="50000"/>
                </a:schemeClr>
              </a:solidFill>
            </a:endParaRPr>
          </a:p>
        </p:txBody>
      </p:sp>
      <p:sp>
        <p:nvSpPr>
          <p:cNvPr id="26" name="TextBox 25">
            <a:extLst>
              <a:ext uri="{FF2B5EF4-FFF2-40B4-BE49-F238E27FC236}">
                <a16:creationId xmlns:a16="http://schemas.microsoft.com/office/drawing/2014/main" id="{7D1696E5-0EDA-8F4A-BFE4-C91D3B792F51}"/>
              </a:ext>
            </a:extLst>
          </p:cNvPr>
          <p:cNvSpPr txBox="1"/>
          <p:nvPr/>
        </p:nvSpPr>
        <p:spPr>
          <a:xfrm>
            <a:off x="7866338" y="2157984"/>
            <a:ext cx="995785" cy="461665"/>
          </a:xfrm>
          <a:prstGeom prst="rect">
            <a:avLst/>
          </a:prstGeom>
          <a:noFill/>
        </p:spPr>
        <p:txBody>
          <a:bodyPr wrap="none" rtlCol="0">
            <a:spAutoFit/>
          </a:bodyPr>
          <a:lstStyle/>
          <a:p>
            <a:pPr algn="l"/>
            <a:r>
              <a:rPr lang="en-US" sz="2400" dirty="0" err="1">
                <a:solidFill>
                  <a:schemeClr val="accent5">
                    <a:lumMod val="50000"/>
                  </a:schemeClr>
                </a:solidFill>
              </a:rPr>
              <a:t>Eltern</a:t>
            </a:r>
            <a:endParaRPr lang="en-US" sz="2400" dirty="0">
              <a:solidFill>
                <a:schemeClr val="accent5">
                  <a:lumMod val="50000"/>
                </a:schemeClr>
              </a:solidFill>
            </a:endParaRPr>
          </a:p>
        </p:txBody>
      </p:sp>
      <p:sp>
        <p:nvSpPr>
          <p:cNvPr id="27" name="TextBox 26">
            <a:extLst>
              <a:ext uri="{FF2B5EF4-FFF2-40B4-BE49-F238E27FC236}">
                <a16:creationId xmlns:a16="http://schemas.microsoft.com/office/drawing/2014/main" id="{BE2BA71C-9911-F848-9D9B-9E791AAA12AB}"/>
              </a:ext>
            </a:extLst>
          </p:cNvPr>
          <p:cNvSpPr txBox="1"/>
          <p:nvPr/>
        </p:nvSpPr>
        <p:spPr>
          <a:xfrm>
            <a:off x="7754112" y="5340096"/>
            <a:ext cx="856325" cy="461665"/>
          </a:xfrm>
          <a:prstGeom prst="rect">
            <a:avLst/>
          </a:prstGeom>
          <a:noFill/>
        </p:spPr>
        <p:txBody>
          <a:bodyPr wrap="none" rtlCol="0">
            <a:spAutoFit/>
          </a:bodyPr>
          <a:lstStyle/>
          <a:p>
            <a:pPr algn="l"/>
            <a:r>
              <a:rPr lang="en-US" sz="2400" dirty="0" err="1">
                <a:solidFill>
                  <a:schemeClr val="accent5">
                    <a:lumMod val="50000"/>
                  </a:schemeClr>
                </a:solidFill>
              </a:rPr>
              <a:t>groß</a:t>
            </a:r>
            <a:endParaRPr lang="en-US" sz="2400" dirty="0">
              <a:solidFill>
                <a:schemeClr val="accent5">
                  <a:lumMod val="50000"/>
                </a:schemeClr>
              </a:solidFill>
            </a:endParaRPr>
          </a:p>
        </p:txBody>
      </p:sp>
      <p:sp>
        <p:nvSpPr>
          <p:cNvPr id="28" name="TextBox 27">
            <a:extLst>
              <a:ext uri="{FF2B5EF4-FFF2-40B4-BE49-F238E27FC236}">
                <a16:creationId xmlns:a16="http://schemas.microsoft.com/office/drawing/2014/main" id="{B805699B-9E26-B44D-9D8D-5D4A2E6B68C7}"/>
              </a:ext>
            </a:extLst>
          </p:cNvPr>
          <p:cNvSpPr txBox="1"/>
          <p:nvPr/>
        </p:nvSpPr>
        <p:spPr>
          <a:xfrm>
            <a:off x="8321040" y="3529584"/>
            <a:ext cx="1159292" cy="461665"/>
          </a:xfrm>
          <a:prstGeom prst="rect">
            <a:avLst/>
          </a:prstGeom>
          <a:noFill/>
        </p:spPr>
        <p:txBody>
          <a:bodyPr wrap="none" rtlCol="0">
            <a:spAutoFit/>
          </a:bodyPr>
          <a:lstStyle/>
          <a:p>
            <a:pPr algn="l"/>
            <a:r>
              <a:rPr lang="en-US" sz="2400" dirty="0" err="1">
                <a:solidFill>
                  <a:schemeClr val="accent5">
                    <a:lumMod val="50000"/>
                  </a:schemeClr>
                </a:solidFill>
              </a:rPr>
              <a:t>fahren</a:t>
            </a:r>
            <a:endParaRPr lang="en-US" sz="2400" dirty="0">
              <a:solidFill>
                <a:schemeClr val="accent5">
                  <a:lumMod val="50000"/>
                </a:schemeClr>
              </a:solidFill>
            </a:endParaRPr>
          </a:p>
        </p:txBody>
      </p:sp>
      <p:sp>
        <p:nvSpPr>
          <p:cNvPr id="29" name="TextBox 28">
            <a:extLst>
              <a:ext uri="{FF2B5EF4-FFF2-40B4-BE49-F238E27FC236}">
                <a16:creationId xmlns:a16="http://schemas.microsoft.com/office/drawing/2014/main" id="{D2E948D9-9C36-FE4E-9B5B-44C75BB8ACF1}"/>
              </a:ext>
            </a:extLst>
          </p:cNvPr>
          <p:cNvSpPr txBox="1"/>
          <p:nvPr/>
        </p:nvSpPr>
        <p:spPr>
          <a:xfrm>
            <a:off x="6126480" y="1755648"/>
            <a:ext cx="891591" cy="461665"/>
          </a:xfrm>
          <a:prstGeom prst="rect">
            <a:avLst/>
          </a:prstGeom>
          <a:noFill/>
        </p:spPr>
        <p:txBody>
          <a:bodyPr wrap="none" rtlCol="0">
            <a:spAutoFit/>
          </a:bodyPr>
          <a:lstStyle/>
          <a:p>
            <a:pPr algn="l"/>
            <a:r>
              <a:rPr lang="en-US" sz="2400" dirty="0" err="1">
                <a:solidFill>
                  <a:schemeClr val="accent5">
                    <a:lumMod val="50000"/>
                  </a:schemeClr>
                </a:solidFill>
              </a:rPr>
              <a:t>oder</a:t>
            </a:r>
            <a:endParaRPr lang="en-US" sz="2400" dirty="0">
              <a:solidFill>
                <a:schemeClr val="accent5">
                  <a:lumMod val="50000"/>
                </a:schemeClr>
              </a:solidFill>
            </a:endParaRPr>
          </a:p>
        </p:txBody>
      </p:sp>
      <p:sp>
        <p:nvSpPr>
          <p:cNvPr id="30" name="TextBox 29">
            <a:extLst>
              <a:ext uri="{FF2B5EF4-FFF2-40B4-BE49-F238E27FC236}">
                <a16:creationId xmlns:a16="http://schemas.microsoft.com/office/drawing/2014/main" id="{55128CB1-91D4-254B-B40B-31ACAF871E54}"/>
              </a:ext>
            </a:extLst>
          </p:cNvPr>
          <p:cNvSpPr txBox="1"/>
          <p:nvPr/>
        </p:nvSpPr>
        <p:spPr>
          <a:xfrm>
            <a:off x="3163824" y="5815584"/>
            <a:ext cx="898003" cy="461665"/>
          </a:xfrm>
          <a:prstGeom prst="rect">
            <a:avLst/>
          </a:prstGeom>
          <a:noFill/>
        </p:spPr>
        <p:txBody>
          <a:bodyPr wrap="none" rtlCol="0">
            <a:spAutoFit/>
          </a:bodyPr>
          <a:lstStyle/>
          <a:p>
            <a:pPr algn="l"/>
            <a:r>
              <a:rPr lang="en-US" sz="2400" dirty="0" err="1">
                <a:solidFill>
                  <a:schemeClr val="accent5">
                    <a:lumMod val="50000"/>
                  </a:schemeClr>
                </a:solidFill>
              </a:rPr>
              <a:t>aber</a:t>
            </a:r>
            <a:endParaRPr lang="en-US" sz="2400" dirty="0">
              <a:solidFill>
                <a:schemeClr val="accent5">
                  <a:lumMod val="50000"/>
                </a:schemeClr>
              </a:solidFill>
            </a:endParaRPr>
          </a:p>
        </p:txBody>
      </p:sp>
      <p:sp>
        <p:nvSpPr>
          <p:cNvPr id="31" name="TextBox 30">
            <a:extLst>
              <a:ext uri="{FF2B5EF4-FFF2-40B4-BE49-F238E27FC236}">
                <a16:creationId xmlns:a16="http://schemas.microsoft.com/office/drawing/2014/main" id="{6FC781B3-9951-0441-81E3-2F08A68E6658}"/>
              </a:ext>
            </a:extLst>
          </p:cNvPr>
          <p:cNvSpPr txBox="1"/>
          <p:nvPr/>
        </p:nvSpPr>
        <p:spPr>
          <a:xfrm>
            <a:off x="7059168" y="3108960"/>
            <a:ext cx="1047082" cy="461665"/>
          </a:xfrm>
          <a:prstGeom prst="rect">
            <a:avLst/>
          </a:prstGeom>
          <a:noFill/>
        </p:spPr>
        <p:txBody>
          <a:bodyPr wrap="none" rtlCol="0">
            <a:spAutoFit/>
          </a:bodyPr>
          <a:lstStyle/>
          <a:p>
            <a:pPr algn="l"/>
            <a:r>
              <a:rPr lang="en-US" sz="2400" dirty="0" err="1">
                <a:solidFill>
                  <a:schemeClr val="accent5">
                    <a:lumMod val="50000"/>
                  </a:schemeClr>
                </a:solidFill>
              </a:rPr>
              <a:t>Farbe</a:t>
            </a:r>
            <a:endParaRPr lang="en-US" sz="2400" dirty="0">
              <a:solidFill>
                <a:schemeClr val="accent5">
                  <a:lumMod val="50000"/>
                </a:schemeClr>
              </a:solidFill>
            </a:endParaRPr>
          </a:p>
        </p:txBody>
      </p:sp>
      <p:sp>
        <p:nvSpPr>
          <p:cNvPr id="32" name="TextBox 31">
            <a:extLst>
              <a:ext uri="{FF2B5EF4-FFF2-40B4-BE49-F238E27FC236}">
                <a16:creationId xmlns:a16="http://schemas.microsoft.com/office/drawing/2014/main" id="{0F05249F-C774-274D-9B8F-0BE5CCDB8A48}"/>
              </a:ext>
            </a:extLst>
          </p:cNvPr>
          <p:cNvSpPr txBox="1"/>
          <p:nvPr/>
        </p:nvSpPr>
        <p:spPr>
          <a:xfrm>
            <a:off x="7845552" y="1170432"/>
            <a:ext cx="670376" cy="461665"/>
          </a:xfrm>
          <a:prstGeom prst="rect">
            <a:avLst/>
          </a:prstGeom>
          <a:noFill/>
        </p:spPr>
        <p:txBody>
          <a:bodyPr wrap="none" rtlCol="0">
            <a:spAutoFit/>
          </a:bodyPr>
          <a:lstStyle/>
          <a:p>
            <a:pPr algn="l"/>
            <a:r>
              <a:rPr lang="en-US" sz="2400" dirty="0">
                <a:solidFill>
                  <a:schemeClr val="accent5">
                    <a:lumMod val="50000"/>
                  </a:schemeClr>
                </a:solidFill>
              </a:rPr>
              <a:t>Tier</a:t>
            </a:r>
          </a:p>
        </p:txBody>
      </p:sp>
      <p:sp>
        <p:nvSpPr>
          <p:cNvPr id="33" name="TextBox 32">
            <a:extLst>
              <a:ext uri="{FF2B5EF4-FFF2-40B4-BE49-F238E27FC236}">
                <a16:creationId xmlns:a16="http://schemas.microsoft.com/office/drawing/2014/main" id="{771C9453-CD5C-7242-B966-7FEBAE972611}"/>
              </a:ext>
            </a:extLst>
          </p:cNvPr>
          <p:cNvSpPr txBox="1"/>
          <p:nvPr/>
        </p:nvSpPr>
        <p:spPr>
          <a:xfrm>
            <a:off x="3968496" y="4462272"/>
            <a:ext cx="824265" cy="461665"/>
          </a:xfrm>
          <a:prstGeom prst="rect">
            <a:avLst/>
          </a:prstGeom>
          <a:noFill/>
        </p:spPr>
        <p:txBody>
          <a:bodyPr wrap="none" rtlCol="0">
            <a:spAutoFit/>
          </a:bodyPr>
          <a:lstStyle/>
          <a:p>
            <a:pPr algn="l"/>
            <a:r>
              <a:rPr lang="en-US" sz="2400" dirty="0">
                <a:solidFill>
                  <a:schemeClr val="accent5">
                    <a:lumMod val="50000"/>
                  </a:schemeClr>
                </a:solidFill>
              </a:rPr>
              <a:t>Frau</a:t>
            </a:r>
          </a:p>
        </p:txBody>
      </p:sp>
      <p:sp>
        <p:nvSpPr>
          <p:cNvPr id="34" name="TextBox 33">
            <a:extLst>
              <a:ext uri="{FF2B5EF4-FFF2-40B4-BE49-F238E27FC236}">
                <a16:creationId xmlns:a16="http://schemas.microsoft.com/office/drawing/2014/main" id="{1929BD49-94F9-A74E-8CA8-ABC2900287EC}"/>
              </a:ext>
            </a:extLst>
          </p:cNvPr>
          <p:cNvSpPr txBox="1"/>
          <p:nvPr/>
        </p:nvSpPr>
        <p:spPr>
          <a:xfrm>
            <a:off x="896112" y="3986784"/>
            <a:ext cx="1043876" cy="461665"/>
          </a:xfrm>
          <a:prstGeom prst="rect">
            <a:avLst/>
          </a:prstGeom>
          <a:noFill/>
        </p:spPr>
        <p:txBody>
          <a:bodyPr wrap="none" rtlCol="0">
            <a:spAutoFit/>
          </a:bodyPr>
          <a:lstStyle/>
          <a:p>
            <a:pPr algn="l"/>
            <a:r>
              <a:rPr lang="en-US" sz="2400" dirty="0" err="1">
                <a:solidFill>
                  <a:schemeClr val="accent5">
                    <a:lumMod val="50000"/>
                  </a:schemeClr>
                </a:solidFill>
              </a:rPr>
              <a:t>Frage</a:t>
            </a:r>
            <a:endParaRPr lang="en-US" sz="2400" dirty="0">
              <a:solidFill>
                <a:schemeClr val="accent5">
                  <a:lumMod val="50000"/>
                </a:schemeClr>
              </a:solidFill>
            </a:endParaRPr>
          </a:p>
        </p:txBody>
      </p:sp>
      <p:sp>
        <p:nvSpPr>
          <p:cNvPr id="35" name="TextBox 34">
            <a:extLst>
              <a:ext uri="{FF2B5EF4-FFF2-40B4-BE49-F238E27FC236}">
                <a16:creationId xmlns:a16="http://schemas.microsoft.com/office/drawing/2014/main" id="{A5E3EF83-0EB4-A243-8678-B68A8052B129}"/>
              </a:ext>
            </a:extLst>
          </p:cNvPr>
          <p:cNvSpPr txBox="1"/>
          <p:nvPr/>
        </p:nvSpPr>
        <p:spPr>
          <a:xfrm>
            <a:off x="5471607" y="5767631"/>
            <a:ext cx="780983" cy="461665"/>
          </a:xfrm>
          <a:prstGeom prst="rect">
            <a:avLst/>
          </a:prstGeom>
          <a:noFill/>
        </p:spPr>
        <p:txBody>
          <a:bodyPr wrap="none" rtlCol="0">
            <a:spAutoFit/>
          </a:bodyPr>
          <a:lstStyle/>
          <a:p>
            <a:pPr algn="l"/>
            <a:r>
              <a:rPr lang="en-US" sz="2400" dirty="0">
                <a:solidFill>
                  <a:schemeClr val="accent5">
                    <a:lumMod val="50000"/>
                  </a:schemeClr>
                </a:solidFill>
              </a:rPr>
              <a:t>Herr</a:t>
            </a:r>
          </a:p>
        </p:txBody>
      </p:sp>
      <p:sp>
        <p:nvSpPr>
          <p:cNvPr id="36" name="TextBox 35">
            <a:extLst>
              <a:ext uri="{FF2B5EF4-FFF2-40B4-BE49-F238E27FC236}">
                <a16:creationId xmlns:a16="http://schemas.microsoft.com/office/drawing/2014/main" id="{47127490-CAC1-C945-AD87-C122F71E7CCB}"/>
              </a:ext>
            </a:extLst>
          </p:cNvPr>
          <p:cNvSpPr txBox="1"/>
          <p:nvPr/>
        </p:nvSpPr>
        <p:spPr>
          <a:xfrm>
            <a:off x="2615184" y="3456432"/>
            <a:ext cx="1422184" cy="461665"/>
          </a:xfrm>
          <a:prstGeom prst="rect">
            <a:avLst/>
          </a:prstGeom>
          <a:noFill/>
        </p:spPr>
        <p:txBody>
          <a:bodyPr wrap="none" rtlCol="0">
            <a:spAutoFit/>
          </a:bodyPr>
          <a:lstStyle/>
          <a:p>
            <a:pPr algn="l"/>
            <a:r>
              <a:rPr lang="en-US" sz="2400" dirty="0">
                <a:solidFill>
                  <a:schemeClr val="accent5">
                    <a:lumMod val="50000"/>
                  </a:schemeClr>
                </a:solidFill>
              </a:rPr>
              <a:t>Problem</a:t>
            </a:r>
          </a:p>
        </p:txBody>
      </p:sp>
      <p:sp>
        <p:nvSpPr>
          <p:cNvPr id="37" name="TextBox 36">
            <a:extLst>
              <a:ext uri="{FF2B5EF4-FFF2-40B4-BE49-F238E27FC236}">
                <a16:creationId xmlns:a16="http://schemas.microsoft.com/office/drawing/2014/main" id="{E901B722-DBCA-0D4F-A5E2-438202AAB16D}"/>
              </a:ext>
            </a:extLst>
          </p:cNvPr>
          <p:cNvSpPr txBox="1"/>
          <p:nvPr/>
        </p:nvSpPr>
        <p:spPr>
          <a:xfrm>
            <a:off x="548640" y="5943600"/>
            <a:ext cx="1132041" cy="461665"/>
          </a:xfrm>
          <a:prstGeom prst="rect">
            <a:avLst/>
          </a:prstGeom>
          <a:noFill/>
        </p:spPr>
        <p:txBody>
          <a:bodyPr wrap="none" rtlCol="0">
            <a:spAutoFit/>
          </a:bodyPr>
          <a:lstStyle/>
          <a:p>
            <a:pPr algn="l"/>
            <a:r>
              <a:rPr lang="en-US" sz="2400" dirty="0" err="1">
                <a:solidFill>
                  <a:schemeClr val="accent5">
                    <a:lumMod val="50000"/>
                  </a:schemeClr>
                </a:solidFill>
              </a:rPr>
              <a:t>Grund</a:t>
            </a:r>
            <a:endParaRPr lang="en-US" sz="2400" dirty="0">
              <a:solidFill>
                <a:schemeClr val="accent5">
                  <a:lumMod val="50000"/>
                </a:schemeClr>
              </a:solidFill>
            </a:endParaRPr>
          </a:p>
        </p:txBody>
      </p:sp>
      <p:sp>
        <p:nvSpPr>
          <p:cNvPr id="38" name="TextBox 37">
            <a:extLst>
              <a:ext uri="{FF2B5EF4-FFF2-40B4-BE49-F238E27FC236}">
                <a16:creationId xmlns:a16="http://schemas.microsoft.com/office/drawing/2014/main" id="{7F17B960-6603-D147-A769-29B3D1DC6AEC}"/>
              </a:ext>
            </a:extLst>
          </p:cNvPr>
          <p:cNvSpPr txBox="1"/>
          <p:nvPr/>
        </p:nvSpPr>
        <p:spPr>
          <a:xfrm>
            <a:off x="475488" y="4956048"/>
            <a:ext cx="1011815" cy="461665"/>
          </a:xfrm>
          <a:prstGeom prst="rect">
            <a:avLst/>
          </a:prstGeom>
          <a:noFill/>
        </p:spPr>
        <p:txBody>
          <a:bodyPr wrap="none" rtlCol="0">
            <a:spAutoFit/>
          </a:bodyPr>
          <a:lstStyle/>
          <a:p>
            <a:pPr algn="l"/>
            <a:r>
              <a:rPr lang="en-US" sz="2400" dirty="0" err="1">
                <a:solidFill>
                  <a:schemeClr val="accent5">
                    <a:lumMod val="50000"/>
                  </a:schemeClr>
                </a:solidFill>
              </a:rPr>
              <a:t>leider</a:t>
            </a:r>
            <a:endParaRPr lang="en-US" sz="2400" dirty="0">
              <a:solidFill>
                <a:schemeClr val="accent5">
                  <a:lumMod val="50000"/>
                </a:schemeClr>
              </a:solidFill>
            </a:endParaRPr>
          </a:p>
        </p:txBody>
      </p:sp>
      <p:sp>
        <p:nvSpPr>
          <p:cNvPr id="40" name="TextBox 39">
            <a:extLst>
              <a:ext uri="{FF2B5EF4-FFF2-40B4-BE49-F238E27FC236}">
                <a16:creationId xmlns:a16="http://schemas.microsoft.com/office/drawing/2014/main" id="{06FBA938-1A3E-CC41-8542-6013A8FDB12B}"/>
              </a:ext>
            </a:extLst>
          </p:cNvPr>
          <p:cNvSpPr txBox="1"/>
          <p:nvPr/>
        </p:nvSpPr>
        <p:spPr>
          <a:xfrm>
            <a:off x="329184" y="2359152"/>
            <a:ext cx="1350050" cy="461665"/>
          </a:xfrm>
          <a:prstGeom prst="rect">
            <a:avLst/>
          </a:prstGeom>
          <a:noFill/>
        </p:spPr>
        <p:txBody>
          <a:bodyPr wrap="none" rtlCol="0">
            <a:spAutoFit/>
          </a:bodyPr>
          <a:lstStyle/>
          <a:p>
            <a:pPr algn="l"/>
            <a:r>
              <a:rPr lang="en-US" sz="2400" dirty="0" err="1">
                <a:solidFill>
                  <a:schemeClr val="accent5">
                    <a:lumMod val="50000"/>
                  </a:schemeClr>
                </a:solidFill>
              </a:rPr>
              <a:t>Lehrerin</a:t>
            </a:r>
            <a:endParaRPr lang="en-US" sz="2400" dirty="0">
              <a:solidFill>
                <a:schemeClr val="accent5">
                  <a:lumMod val="50000"/>
                </a:schemeClr>
              </a:solidFill>
            </a:endParaRPr>
          </a:p>
        </p:txBody>
      </p:sp>
      <p:sp>
        <p:nvSpPr>
          <p:cNvPr id="41" name="TextBox 40">
            <a:extLst>
              <a:ext uri="{FF2B5EF4-FFF2-40B4-BE49-F238E27FC236}">
                <a16:creationId xmlns:a16="http://schemas.microsoft.com/office/drawing/2014/main" id="{504522B4-54AC-D44B-BC1C-87DE9870D989}"/>
              </a:ext>
            </a:extLst>
          </p:cNvPr>
          <p:cNvSpPr txBox="1"/>
          <p:nvPr/>
        </p:nvSpPr>
        <p:spPr>
          <a:xfrm>
            <a:off x="1774988" y="1680734"/>
            <a:ext cx="1114408" cy="461665"/>
          </a:xfrm>
          <a:prstGeom prst="rect">
            <a:avLst/>
          </a:prstGeom>
          <a:noFill/>
        </p:spPr>
        <p:txBody>
          <a:bodyPr wrap="none" rtlCol="0">
            <a:spAutoFit/>
          </a:bodyPr>
          <a:lstStyle/>
          <a:p>
            <a:pPr algn="l"/>
            <a:r>
              <a:rPr lang="en-US" sz="2400" dirty="0" err="1">
                <a:solidFill>
                  <a:schemeClr val="accent5">
                    <a:lumMod val="50000"/>
                  </a:schemeClr>
                </a:solidFill>
              </a:rPr>
              <a:t>lernen</a:t>
            </a:r>
            <a:endParaRPr lang="en-US" sz="2400" dirty="0">
              <a:solidFill>
                <a:schemeClr val="accent5">
                  <a:lumMod val="50000"/>
                </a:schemeClr>
              </a:solidFill>
            </a:endParaRPr>
          </a:p>
        </p:txBody>
      </p:sp>
      <p:sp>
        <p:nvSpPr>
          <p:cNvPr id="43" name="TextBox 42">
            <a:extLst>
              <a:ext uri="{FF2B5EF4-FFF2-40B4-BE49-F238E27FC236}">
                <a16:creationId xmlns:a16="http://schemas.microsoft.com/office/drawing/2014/main" id="{B2E7FB81-5FFB-C841-92D2-76E0C662B8E2}"/>
              </a:ext>
            </a:extLst>
          </p:cNvPr>
          <p:cNvSpPr txBox="1"/>
          <p:nvPr/>
        </p:nvSpPr>
        <p:spPr>
          <a:xfrm>
            <a:off x="3694176" y="1536192"/>
            <a:ext cx="1643399" cy="461665"/>
          </a:xfrm>
          <a:prstGeom prst="rect">
            <a:avLst/>
          </a:prstGeom>
          <a:noFill/>
        </p:spPr>
        <p:txBody>
          <a:bodyPr wrap="none" rtlCol="0">
            <a:spAutoFit/>
          </a:bodyPr>
          <a:lstStyle/>
          <a:p>
            <a:pPr algn="l"/>
            <a:r>
              <a:rPr lang="en-US" sz="2400" dirty="0" err="1">
                <a:solidFill>
                  <a:schemeClr val="accent5">
                    <a:lumMod val="50000"/>
                  </a:schemeClr>
                </a:solidFill>
              </a:rPr>
              <a:t>schreiben</a:t>
            </a:r>
            <a:endParaRPr lang="en-US" sz="2400" dirty="0">
              <a:solidFill>
                <a:schemeClr val="accent5">
                  <a:lumMod val="50000"/>
                </a:schemeClr>
              </a:solidFill>
            </a:endParaRPr>
          </a:p>
        </p:txBody>
      </p:sp>
      <p:sp>
        <p:nvSpPr>
          <p:cNvPr id="44" name="TextBox 43">
            <a:extLst>
              <a:ext uri="{FF2B5EF4-FFF2-40B4-BE49-F238E27FC236}">
                <a16:creationId xmlns:a16="http://schemas.microsoft.com/office/drawing/2014/main" id="{00D77492-E689-074C-98A2-8D7A7739214C}"/>
              </a:ext>
            </a:extLst>
          </p:cNvPr>
          <p:cNvSpPr txBox="1"/>
          <p:nvPr/>
        </p:nvSpPr>
        <p:spPr>
          <a:xfrm>
            <a:off x="2615184" y="5027478"/>
            <a:ext cx="1116011" cy="461665"/>
          </a:xfrm>
          <a:prstGeom prst="rect">
            <a:avLst/>
          </a:prstGeom>
          <a:noFill/>
        </p:spPr>
        <p:txBody>
          <a:bodyPr wrap="none" rtlCol="0">
            <a:spAutoFit/>
          </a:bodyPr>
          <a:lstStyle/>
          <a:p>
            <a:pPr algn="l"/>
            <a:r>
              <a:rPr lang="en-US" sz="2400" dirty="0" err="1">
                <a:solidFill>
                  <a:schemeClr val="accent5">
                    <a:lumMod val="50000"/>
                  </a:schemeClr>
                </a:solidFill>
              </a:rPr>
              <a:t>Straße</a:t>
            </a:r>
            <a:endParaRPr lang="en-US" sz="2400" dirty="0">
              <a:solidFill>
                <a:schemeClr val="accent5">
                  <a:lumMod val="50000"/>
                </a:schemeClr>
              </a:solidFill>
            </a:endParaRPr>
          </a:p>
        </p:txBody>
      </p:sp>
      <p:sp>
        <p:nvSpPr>
          <p:cNvPr id="45" name="TextBox 44">
            <a:extLst>
              <a:ext uri="{FF2B5EF4-FFF2-40B4-BE49-F238E27FC236}">
                <a16:creationId xmlns:a16="http://schemas.microsoft.com/office/drawing/2014/main" id="{3D6BE268-D796-3549-8457-F176BA455426}"/>
              </a:ext>
            </a:extLst>
          </p:cNvPr>
          <p:cNvSpPr txBox="1"/>
          <p:nvPr/>
        </p:nvSpPr>
        <p:spPr>
          <a:xfrm>
            <a:off x="7031986" y="4645152"/>
            <a:ext cx="864339" cy="461665"/>
          </a:xfrm>
          <a:prstGeom prst="rect">
            <a:avLst/>
          </a:prstGeom>
          <a:noFill/>
        </p:spPr>
        <p:txBody>
          <a:bodyPr wrap="none" rtlCol="0">
            <a:spAutoFit/>
          </a:bodyPr>
          <a:lstStyle/>
          <a:p>
            <a:pPr algn="l"/>
            <a:r>
              <a:rPr lang="en-US" sz="2400" dirty="0" err="1">
                <a:solidFill>
                  <a:schemeClr val="accent5">
                    <a:lumMod val="50000"/>
                  </a:schemeClr>
                </a:solidFill>
              </a:rPr>
              <a:t>rund</a:t>
            </a:r>
            <a:endParaRPr lang="en-US" sz="2400" dirty="0">
              <a:solidFill>
                <a:schemeClr val="accent5">
                  <a:lumMod val="50000"/>
                </a:schemeClr>
              </a:solidFill>
            </a:endParaRP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7"/>
                                        </p:tgtEl>
                                      </p:cBhvr>
                                    </p:animEffect>
                                    <p:set>
                                      <p:cBhvr>
                                        <p:cTn id="7" dur="1" fill="hold">
                                          <p:stCondLst>
                                            <p:cond delay="2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Karaoke SSC</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95709" y="247046"/>
            <a:ext cx="126161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err="1">
                <a:solidFill>
                  <a:prstClr val="white"/>
                </a:solidFill>
                <a:latin typeface="Century Gothic" panose="020B0502020202020204" pitchFamily="34" charset="0"/>
              </a:rPr>
              <a:t>sprechen</a:t>
            </a:r>
            <a:endParaRPr lang="en-GB" b="1">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9102545" cy="461665"/>
          </a:xfrm>
          <a:prstGeom prst="rect">
            <a:avLst/>
          </a:prstGeom>
          <a:noFill/>
        </p:spPr>
        <p:txBody>
          <a:bodyPr wrap="square" rtlCol="0">
            <a:spAutoFit/>
          </a:bodyPr>
          <a:lstStyle/>
          <a:p>
            <a:r>
              <a:rPr lang="en-US" sz="2400">
                <a:solidFill>
                  <a:schemeClr val="accent5">
                    <a:lumMod val="50000"/>
                  </a:schemeClr>
                </a:solidFill>
              </a:rPr>
              <a:t>Sag das deutsche Wort </a:t>
            </a:r>
            <a:r>
              <a:rPr lang="en-US" sz="2400" err="1">
                <a:solidFill>
                  <a:schemeClr val="accent5">
                    <a:lumMod val="50000"/>
                  </a:schemeClr>
                </a:solidFill>
              </a:rPr>
              <a:t>für</a:t>
            </a:r>
            <a:r>
              <a:rPr lang="en-US" sz="2400">
                <a:solidFill>
                  <a:schemeClr val="accent5">
                    <a:lumMod val="50000"/>
                  </a:schemeClr>
                </a:solidFill>
              </a:rPr>
              <a:t> </a:t>
            </a:r>
            <a:r>
              <a:rPr lang="en-US" sz="2400" err="1">
                <a:solidFill>
                  <a:schemeClr val="accent5">
                    <a:lumMod val="50000"/>
                  </a:schemeClr>
                </a:solidFill>
              </a:rPr>
              <a:t>jede</a:t>
            </a:r>
            <a:r>
              <a:rPr lang="en-US" sz="2400">
                <a:solidFill>
                  <a:schemeClr val="accent5">
                    <a:lumMod val="50000"/>
                  </a:schemeClr>
                </a:solidFill>
              </a:rPr>
              <a:t> </a:t>
            </a:r>
            <a:r>
              <a:rPr lang="en-US" sz="2400" err="1">
                <a:solidFill>
                  <a:schemeClr val="accent5">
                    <a:lumMod val="50000"/>
                  </a:schemeClr>
                </a:solidFill>
              </a:rPr>
              <a:t>Nummer</a:t>
            </a:r>
            <a:r>
              <a:rPr lang="en-US" sz="2400">
                <a:solidFill>
                  <a:schemeClr val="accent5">
                    <a:lumMod val="50000"/>
                  </a:schemeClr>
                </a:solidFill>
              </a:rPr>
              <a:t>.</a:t>
            </a:r>
          </a:p>
        </p:txBody>
      </p:sp>
      <p:sp>
        <p:nvSpPr>
          <p:cNvPr id="6" name="TextBox 5">
            <a:extLst>
              <a:ext uri="{FF2B5EF4-FFF2-40B4-BE49-F238E27FC236}">
                <a16:creationId xmlns:a16="http://schemas.microsoft.com/office/drawing/2014/main" id="{B78AC31A-A091-4C85-A624-65AD5240E6BA}"/>
              </a:ext>
            </a:extLst>
          </p:cNvPr>
          <p:cNvSpPr txBox="1"/>
          <p:nvPr/>
        </p:nvSpPr>
        <p:spPr>
          <a:xfrm>
            <a:off x="2466213" y="3336071"/>
            <a:ext cx="156353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err="1">
                <a:solidFill>
                  <a:srgbClr val="1F4E79"/>
                </a:solidFill>
                <a:latin typeface="Century Gothic" panose="020B0502020202020204" pitchFamily="34" charset="0"/>
              </a:rPr>
              <a:t>Sängerin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8560C12B-6D88-47CC-BF2A-06B8B599E4E7}"/>
              </a:ext>
            </a:extLst>
          </p:cNvPr>
          <p:cNvSpPr txBox="1"/>
          <p:nvPr/>
        </p:nvSpPr>
        <p:spPr>
          <a:xfrm>
            <a:off x="4687439" y="2750518"/>
            <a:ext cx="167492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err="1">
                <a:solidFill>
                  <a:srgbClr val="1F4E79"/>
                </a:solidFill>
                <a:latin typeface="Century Gothic" panose="020B0502020202020204" pitchFamily="34" charset="0"/>
              </a:rPr>
              <a:t>Partnerin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9414CBDD-6C27-4E4D-972B-1118A0F7D09D}"/>
              </a:ext>
            </a:extLst>
          </p:cNvPr>
          <p:cNvSpPr txBox="1"/>
          <p:nvPr/>
        </p:nvSpPr>
        <p:spPr>
          <a:xfrm>
            <a:off x="6443733" y="2046963"/>
            <a:ext cx="1583765"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err="1">
                <a:solidFill>
                  <a:srgbClr val="1F4E79"/>
                </a:solidFill>
                <a:latin typeface="Century Gothic" panose="020B0502020202020204" pitchFamily="34" charset="0"/>
              </a:rPr>
              <a:t>Schülerin</a:t>
            </a:r>
            <a:endParaRPr lang="fr-FR" sz="2400">
              <a:solidFill>
                <a:srgbClr val="1F4E79"/>
              </a:solidFill>
              <a:latin typeface="Century Gothic" panose="020B0502020202020204" pitchFamily="34" charset="0"/>
            </a:endParaRPr>
          </a:p>
        </p:txBody>
      </p:sp>
      <p:sp>
        <p:nvSpPr>
          <p:cNvPr id="9" name="TextBox 8">
            <a:extLst>
              <a:ext uri="{FF2B5EF4-FFF2-40B4-BE49-F238E27FC236}">
                <a16:creationId xmlns:a16="http://schemas.microsoft.com/office/drawing/2014/main" id="{EE7825C5-6DB3-4B63-B63D-74A83BD6662A}"/>
              </a:ext>
            </a:extLst>
          </p:cNvPr>
          <p:cNvSpPr txBox="1"/>
          <p:nvPr/>
        </p:nvSpPr>
        <p:spPr>
          <a:xfrm>
            <a:off x="4117673" y="3988579"/>
            <a:ext cx="1937399"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err="1">
                <a:solidFill>
                  <a:srgbClr val="1F4E79"/>
                </a:solidFill>
                <a:latin typeface="Century Gothic" panose="020B0502020202020204" pitchFamily="34" charset="0"/>
              </a:rPr>
              <a:t>Kanzlerin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659F78B-8E1F-4502-84D2-0FE3AED58FAF}"/>
              </a:ext>
            </a:extLst>
          </p:cNvPr>
          <p:cNvSpPr txBox="1"/>
          <p:nvPr/>
        </p:nvSpPr>
        <p:spPr>
          <a:xfrm flipH="1">
            <a:off x="2467189" y="4732871"/>
            <a:ext cx="1918714"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noProof="0" err="1">
                <a:solidFill>
                  <a:srgbClr val="1F4E79"/>
                </a:solidFill>
                <a:latin typeface="Century Gothic" panose="020B0502020202020204" pitchFamily="34" charset="0"/>
              </a:rPr>
              <a:t>Touristin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E3CCECD-0227-4733-8828-0AB0D020C7C6}"/>
              </a:ext>
            </a:extLst>
          </p:cNvPr>
          <p:cNvSpPr txBox="1"/>
          <p:nvPr/>
        </p:nvSpPr>
        <p:spPr>
          <a:xfrm>
            <a:off x="6166344" y="3372988"/>
            <a:ext cx="2331170"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err="1">
                <a:solidFill>
                  <a:srgbClr val="1F4E79"/>
                </a:solidFill>
                <a:latin typeface="Century Gothic" panose="020B0502020202020204" pitchFamily="34" charset="0"/>
              </a:rPr>
              <a:t>Kaiserin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A6759C6F-D37C-49CA-B400-07CC9232AB89}"/>
              </a:ext>
            </a:extLst>
          </p:cNvPr>
          <p:cNvSpPr txBox="1"/>
          <p:nvPr/>
        </p:nvSpPr>
        <p:spPr>
          <a:xfrm>
            <a:off x="5774008" y="4712525"/>
            <a:ext cx="1918715" cy="461665"/>
          </a:xfrm>
          <a:prstGeom prst="rect">
            <a:avLst/>
          </a:prstGeom>
          <a:noFill/>
          <a:ln>
            <a:solidFill>
              <a:schemeClr val="accent1">
                <a:lumMod val="50000"/>
              </a:schemeClr>
            </a:solidFill>
          </a:ln>
        </p:spPr>
        <p:txBody>
          <a:bodyPr wrap="square" rtlCol="0">
            <a:spAutoFit/>
          </a:bodyPr>
          <a:lstStyle/>
          <a:p>
            <a:pPr lvl="0" algn="ctr">
              <a:defRPr/>
            </a:pPr>
            <a:r>
              <a:rPr lang="fr-FR" sz="2400" err="1">
                <a:solidFill>
                  <a:srgbClr val="1F4E79"/>
                </a:solidFill>
                <a:latin typeface="Century Gothic" panose="020B0502020202020204" pitchFamily="34" charset="0"/>
              </a:rPr>
              <a:t>Sportlerin</a:t>
            </a:r>
            <a:endParaRPr lang="fr-FR" sz="2400">
              <a:solidFill>
                <a:srgbClr val="1F4E79"/>
              </a:solidFill>
              <a:latin typeface="Century Gothic" panose="020B0502020202020204" pitchFamily="34" charset="0"/>
            </a:endParaRPr>
          </a:p>
        </p:txBody>
      </p:sp>
      <p:sp>
        <p:nvSpPr>
          <p:cNvPr id="13" name="TextBox 12">
            <a:extLst>
              <a:ext uri="{FF2B5EF4-FFF2-40B4-BE49-F238E27FC236}">
                <a16:creationId xmlns:a16="http://schemas.microsoft.com/office/drawing/2014/main" id="{191B75F1-FEAE-4048-8109-DB4EB90CCBF3}"/>
              </a:ext>
            </a:extLst>
          </p:cNvPr>
          <p:cNvSpPr txBox="1"/>
          <p:nvPr/>
        </p:nvSpPr>
        <p:spPr>
          <a:xfrm>
            <a:off x="3564717" y="5671905"/>
            <a:ext cx="1836437"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err="1">
                <a:solidFill>
                  <a:srgbClr val="1F4E79"/>
                </a:solidFill>
                <a:latin typeface="Century Gothic" panose="020B0502020202020204" pitchFamily="34" charset="0"/>
              </a:rPr>
              <a:t>Musikerin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74471356-3BDA-445D-917D-C59B32F3053A}"/>
              </a:ext>
            </a:extLst>
          </p:cNvPr>
          <p:cNvSpPr txBox="1"/>
          <p:nvPr/>
        </p:nvSpPr>
        <p:spPr>
          <a:xfrm>
            <a:off x="1933960" y="2083882"/>
            <a:ext cx="2135125" cy="461665"/>
          </a:xfrm>
          <a:prstGeom prst="rect">
            <a:avLst/>
          </a:prstGeom>
          <a:noFill/>
          <a:ln>
            <a:solidFill>
              <a:schemeClr val="accent1">
                <a:lumMod val="50000"/>
              </a:schemeClr>
            </a:solidFill>
          </a:ln>
        </p:spPr>
        <p:txBody>
          <a:bodyPr wrap="square" rtlCol="0">
            <a:spAutoFit/>
          </a:bodyPr>
          <a:lstStyle/>
          <a:p>
            <a:pPr lvl="0" algn="ctr">
              <a:defRPr/>
            </a:pPr>
            <a:r>
              <a:rPr lang="fr-FR" sz="2400" err="1">
                <a:solidFill>
                  <a:srgbClr val="1F4E79"/>
                </a:solidFill>
                <a:latin typeface="Century Gothic" panose="020B0502020202020204" pitchFamily="34" charset="0"/>
              </a:rPr>
              <a:t>Lehrerin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D4803906-C1C7-4C8B-AC90-8D49CC2FA492}"/>
              </a:ext>
            </a:extLst>
          </p:cNvPr>
          <p:cNvSpPr txBox="1"/>
          <p:nvPr/>
        </p:nvSpPr>
        <p:spPr>
          <a:xfrm>
            <a:off x="6864270" y="5654885"/>
            <a:ext cx="149756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err="1">
                <a:solidFill>
                  <a:srgbClr val="1F4E79"/>
                </a:solidFill>
                <a:latin typeface="Century Gothic" panose="020B0502020202020204" pitchFamily="34" charset="0"/>
              </a:rPr>
              <a:t>Bankerin</a:t>
            </a:r>
            <a:endParaRPr kumimoji="0" lang="fr-FR" sz="2400" b="0" i="0" u="none" strike="noStrike" kern="1200" cap="none" spc="0" normalizeH="0" baseline="0" noProof="0">
              <a:ln>
                <a:noFill/>
              </a:ln>
              <a:solidFill>
                <a:srgbClr val="1F4E79"/>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4" name="1.wav"/>
            </a:hlinkClick>
            <a:extLst>
              <a:ext uri="{FF2B5EF4-FFF2-40B4-BE49-F238E27FC236}">
                <a16:creationId xmlns:a16="http://schemas.microsoft.com/office/drawing/2014/main" id="{4ADE1D05-CF06-4DC3-AD23-CA8C047D8692}"/>
              </a:ext>
            </a:extLst>
          </p:cNvPr>
          <p:cNvSpPr/>
          <p:nvPr/>
        </p:nvSpPr>
        <p:spPr>
          <a:xfrm>
            <a:off x="1954520" y="3336071"/>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17" name="Action Button: Custom 16">
            <a:hlinkClick r:id="" action="ppaction://noaction" highlightClick="1">
              <a:snd r:embed="rId5" name="10.wav"/>
            </a:hlinkClick>
            <a:extLst>
              <a:ext uri="{FF2B5EF4-FFF2-40B4-BE49-F238E27FC236}">
                <a16:creationId xmlns:a16="http://schemas.microsoft.com/office/drawing/2014/main" id="{E1E217F3-316C-412C-937D-099BEA80C81A}"/>
              </a:ext>
            </a:extLst>
          </p:cNvPr>
          <p:cNvSpPr/>
          <p:nvPr/>
        </p:nvSpPr>
        <p:spPr>
          <a:xfrm>
            <a:off x="5654651" y="3373188"/>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10</a:t>
            </a:r>
          </a:p>
        </p:txBody>
      </p:sp>
      <p:sp>
        <p:nvSpPr>
          <p:cNvPr id="18" name="Action Button: Custom 16">
            <a:hlinkClick r:id="" action="ppaction://noaction" highlightClick="1">
              <a:snd r:embed="rId6" name="9.wav"/>
            </a:hlinkClick>
            <a:extLst>
              <a:ext uri="{FF2B5EF4-FFF2-40B4-BE49-F238E27FC236}">
                <a16:creationId xmlns:a16="http://schemas.microsoft.com/office/drawing/2014/main" id="{741AEB69-B1A1-4EEB-BAE3-FBBAF048ACB7}"/>
              </a:ext>
            </a:extLst>
          </p:cNvPr>
          <p:cNvSpPr/>
          <p:nvPr/>
        </p:nvSpPr>
        <p:spPr>
          <a:xfrm>
            <a:off x="5262822" y="4711613"/>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9</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Action Button: Custom 16">
            <a:hlinkClick r:id="" action="ppaction://noaction" highlightClick="1">
              <a:snd r:embed="rId7" name="8.wav"/>
            </a:hlinkClick>
            <a:extLst>
              <a:ext uri="{FF2B5EF4-FFF2-40B4-BE49-F238E27FC236}">
                <a16:creationId xmlns:a16="http://schemas.microsoft.com/office/drawing/2014/main" id="{11C0E8A4-248C-4864-90F0-15BB765E03F5}"/>
              </a:ext>
            </a:extLst>
          </p:cNvPr>
          <p:cNvSpPr/>
          <p:nvPr/>
        </p:nvSpPr>
        <p:spPr>
          <a:xfrm>
            <a:off x="3060197" y="5675726"/>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8</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0" name="Action Button: Custom 16">
            <a:hlinkClick r:id="" action="ppaction://noaction" highlightClick="1">
              <a:snd r:embed="rId8" name="7.wav"/>
            </a:hlinkClick>
            <a:extLst>
              <a:ext uri="{FF2B5EF4-FFF2-40B4-BE49-F238E27FC236}">
                <a16:creationId xmlns:a16="http://schemas.microsoft.com/office/drawing/2014/main" id="{B9D6D802-86D5-4716-B128-0CF2CCC7DC46}"/>
              </a:ext>
            </a:extLst>
          </p:cNvPr>
          <p:cNvSpPr/>
          <p:nvPr/>
        </p:nvSpPr>
        <p:spPr>
          <a:xfrm>
            <a:off x="6352577" y="5659641"/>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7</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Action Button: Custom 16">
            <a:hlinkClick r:id="" action="ppaction://noaction" highlightClick="1">
              <a:snd r:embed="rId9" name="6.wav"/>
            </a:hlinkClick>
            <a:extLst>
              <a:ext uri="{FF2B5EF4-FFF2-40B4-BE49-F238E27FC236}">
                <a16:creationId xmlns:a16="http://schemas.microsoft.com/office/drawing/2014/main" id="{893CA9F9-9403-44A0-8875-7B275DAC6FC3}"/>
              </a:ext>
            </a:extLst>
          </p:cNvPr>
          <p:cNvSpPr/>
          <p:nvPr/>
        </p:nvSpPr>
        <p:spPr>
          <a:xfrm>
            <a:off x="1422267" y="2076628"/>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6</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Action Button: Custom 16">
            <a:hlinkClick r:id="" action="ppaction://noaction" highlightClick="1">
              <a:snd r:embed="rId10" name="5.wav"/>
            </a:hlinkClick>
            <a:extLst>
              <a:ext uri="{FF2B5EF4-FFF2-40B4-BE49-F238E27FC236}">
                <a16:creationId xmlns:a16="http://schemas.microsoft.com/office/drawing/2014/main" id="{A85AC438-655F-4C5A-BDEA-5F8B4D009D1A}"/>
              </a:ext>
            </a:extLst>
          </p:cNvPr>
          <p:cNvSpPr/>
          <p:nvPr/>
        </p:nvSpPr>
        <p:spPr>
          <a:xfrm>
            <a:off x="1974504" y="4727357"/>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11" name="4.wav"/>
            </a:hlinkClick>
            <a:extLst>
              <a:ext uri="{FF2B5EF4-FFF2-40B4-BE49-F238E27FC236}">
                <a16:creationId xmlns:a16="http://schemas.microsoft.com/office/drawing/2014/main" id="{796BFB71-7B20-4CF0-B386-EBF5F6BC938A}"/>
              </a:ext>
            </a:extLst>
          </p:cNvPr>
          <p:cNvSpPr/>
          <p:nvPr/>
        </p:nvSpPr>
        <p:spPr>
          <a:xfrm>
            <a:off x="3605980" y="3988579"/>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4</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Action Button: Custom 16">
            <a:hlinkClick r:id="" action="ppaction://noaction" highlightClick="1">
              <a:snd r:embed="rId12" name="3.wav"/>
            </a:hlinkClick>
            <a:extLst>
              <a:ext uri="{FF2B5EF4-FFF2-40B4-BE49-F238E27FC236}">
                <a16:creationId xmlns:a16="http://schemas.microsoft.com/office/drawing/2014/main" id="{97A47CAC-004F-4F1A-BFC0-80F59E0D33FC}"/>
              </a:ext>
            </a:extLst>
          </p:cNvPr>
          <p:cNvSpPr/>
          <p:nvPr/>
        </p:nvSpPr>
        <p:spPr>
          <a:xfrm>
            <a:off x="5911985" y="2041945"/>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3</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Action Button: Custom 16">
            <a:hlinkClick r:id="" action="ppaction://noaction" highlightClick="1">
              <a:snd r:embed="rId13" name="2.wav"/>
            </a:hlinkClick>
            <a:extLst>
              <a:ext uri="{FF2B5EF4-FFF2-40B4-BE49-F238E27FC236}">
                <a16:creationId xmlns:a16="http://schemas.microsoft.com/office/drawing/2014/main" id="{2297B77D-BA3F-4894-80CB-76388DD37516}"/>
              </a:ext>
            </a:extLst>
          </p:cNvPr>
          <p:cNvSpPr/>
          <p:nvPr/>
        </p:nvSpPr>
        <p:spPr>
          <a:xfrm>
            <a:off x="4175746" y="2743750"/>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2</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26" name="Picture 2" descr="Singing, Music, Sound, Entertainment, Concert">
            <a:extLst>
              <a:ext uri="{FF2B5EF4-FFF2-40B4-BE49-F238E27FC236}">
                <a16:creationId xmlns:a16="http://schemas.microsoft.com/office/drawing/2014/main" id="{DC6F8245-C867-4029-9942-E059CC6270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115280" y="2589197"/>
            <a:ext cx="2075224" cy="3722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56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7"/>
                                        </p:tgtEl>
                                        <p:attrNameLst>
                                          <p:attrName>fillcolor</p:attrName>
                                        </p:attrNameLst>
                                      </p:cBhvr>
                                      <p:to>
                                        <a:schemeClr val="accent2"/>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8"/>
                                        </p:tgtEl>
                                        <p:attrNameLst>
                                          <p:attrName>fillcolor</p:attrName>
                                        </p:attrNameLst>
                                      </p:cBhvr>
                                      <p:to>
                                        <a:schemeClr val="accent2"/>
                                      </p:to>
                                    </p:animClr>
                                    <p:set>
                                      <p:cBhvr>
                                        <p:cTn id="19" dur="2000" fill="hold"/>
                                        <p:tgtEl>
                                          <p:spTgt spid="8"/>
                                        </p:tgtEl>
                                        <p:attrNameLst>
                                          <p:attrName>fill.type</p:attrName>
                                        </p:attrNameLst>
                                      </p:cBhvr>
                                      <p:to>
                                        <p:strVal val="solid"/>
                                      </p:to>
                                    </p:set>
                                    <p:set>
                                      <p:cBhvr>
                                        <p:cTn id="20" dur="2000" fill="hold"/>
                                        <p:tgtEl>
                                          <p:spTgt spid="8"/>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9"/>
                                        </p:tgtEl>
                                        <p:attrNameLst>
                                          <p:attrName>fillcolor</p:attrName>
                                        </p:attrNameLst>
                                      </p:cBhvr>
                                      <p:to>
                                        <a:schemeClr val="accent2"/>
                                      </p:to>
                                    </p:animClr>
                                    <p:set>
                                      <p:cBhvr>
                                        <p:cTn id="25" dur="2000" fill="hold"/>
                                        <p:tgtEl>
                                          <p:spTgt spid="9"/>
                                        </p:tgtEl>
                                        <p:attrNameLst>
                                          <p:attrName>fill.type</p:attrName>
                                        </p:attrNameLst>
                                      </p:cBhvr>
                                      <p:to>
                                        <p:strVal val="solid"/>
                                      </p:to>
                                    </p:set>
                                    <p:set>
                                      <p:cBhvr>
                                        <p:cTn id="26" dur="2000" fill="hold"/>
                                        <p:tgtEl>
                                          <p:spTgt spid="9"/>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0"/>
                                        </p:tgtEl>
                                        <p:attrNameLst>
                                          <p:attrName>fillcolor</p:attrName>
                                        </p:attrNameLst>
                                      </p:cBhvr>
                                      <p:to>
                                        <a:schemeClr val="accent2"/>
                                      </p:to>
                                    </p:animClr>
                                    <p:set>
                                      <p:cBhvr>
                                        <p:cTn id="31" dur="2000" fill="hold"/>
                                        <p:tgtEl>
                                          <p:spTgt spid="10"/>
                                        </p:tgtEl>
                                        <p:attrNameLst>
                                          <p:attrName>fill.type</p:attrName>
                                        </p:attrNameLst>
                                      </p:cBhvr>
                                      <p:to>
                                        <p:strVal val="solid"/>
                                      </p:to>
                                    </p:set>
                                    <p:set>
                                      <p:cBhvr>
                                        <p:cTn id="32" dur="2000" fill="hold"/>
                                        <p:tgtEl>
                                          <p:spTgt spid="10"/>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4"/>
                                        </p:tgtEl>
                                        <p:attrNameLst>
                                          <p:attrName>fillcolor</p:attrName>
                                        </p:attrNameLst>
                                      </p:cBhvr>
                                      <p:to>
                                        <a:schemeClr val="accent2"/>
                                      </p:to>
                                    </p:animClr>
                                    <p:set>
                                      <p:cBhvr>
                                        <p:cTn id="37" dur="2000" fill="hold"/>
                                        <p:tgtEl>
                                          <p:spTgt spid="14"/>
                                        </p:tgtEl>
                                        <p:attrNameLst>
                                          <p:attrName>fill.type</p:attrName>
                                        </p:attrNameLst>
                                      </p:cBhvr>
                                      <p:to>
                                        <p:strVal val="solid"/>
                                      </p:to>
                                    </p:set>
                                    <p:set>
                                      <p:cBhvr>
                                        <p:cTn id="38" dur="2000" fill="hold"/>
                                        <p:tgtEl>
                                          <p:spTgt spid="14"/>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3"/>
                                        </p:tgtEl>
                                        <p:attrNameLst>
                                          <p:attrName>fillcolor</p:attrName>
                                        </p:attrNameLst>
                                      </p:cBhvr>
                                      <p:to>
                                        <a:schemeClr val="accent2"/>
                                      </p:to>
                                    </p:animClr>
                                    <p:set>
                                      <p:cBhvr>
                                        <p:cTn id="49" dur="2000" fill="hold"/>
                                        <p:tgtEl>
                                          <p:spTgt spid="13"/>
                                        </p:tgtEl>
                                        <p:attrNameLst>
                                          <p:attrName>fill.type</p:attrName>
                                        </p:attrNameLst>
                                      </p:cBhvr>
                                      <p:to>
                                        <p:strVal val="solid"/>
                                      </p:to>
                                    </p:set>
                                    <p:set>
                                      <p:cBhvr>
                                        <p:cTn id="50" dur="2000" fill="hold"/>
                                        <p:tgtEl>
                                          <p:spTgt spid="13"/>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2"/>
                                        </p:tgtEl>
                                        <p:attrNameLst>
                                          <p:attrName>fillcolor</p:attrName>
                                        </p:attrNameLst>
                                      </p:cBhvr>
                                      <p:to>
                                        <a:schemeClr val="accent2"/>
                                      </p:to>
                                    </p:animClr>
                                    <p:set>
                                      <p:cBhvr>
                                        <p:cTn id="55" dur="2000" fill="hold"/>
                                        <p:tgtEl>
                                          <p:spTgt spid="12"/>
                                        </p:tgtEl>
                                        <p:attrNameLst>
                                          <p:attrName>fill.type</p:attrName>
                                        </p:attrNameLst>
                                      </p:cBhvr>
                                      <p:to>
                                        <p:strVal val="solid"/>
                                      </p:to>
                                    </p:set>
                                    <p:set>
                                      <p:cBhvr>
                                        <p:cTn id="56" dur="2000" fill="hold"/>
                                        <p:tgtEl>
                                          <p:spTgt spid="12"/>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1"/>
                                        </p:tgtEl>
                                        <p:attrNameLst>
                                          <p:attrName>fillcolor</p:attrName>
                                        </p:attrNameLst>
                                      </p:cBhvr>
                                      <p:to>
                                        <a:schemeClr val="accent2"/>
                                      </p:to>
                                    </p:animClr>
                                    <p:set>
                                      <p:cBhvr>
                                        <p:cTn id="61" dur="2000" fill="hold"/>
                                        <p:tgtEl>
                                          <p:spTgt spid="11"/>
                                        </p:tgtEl>
                                        <p:attrNameLst>
                                          <p:attrName>fill.type</p:attrName>
                                        </p:attrNameLst>
                                      </p:cBhvr>
                                      <p:to>
                                        <p:strVal val="solid"/>
                                      </p:to>
                                    </p:set>
                                    <p:set>
                                      <p:cBhvr>
                                        <p:cTn id="62"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pPr algn="l"/>
            <a:r>
              <a:rPr lang="en-GB" sz="3600" dirty="0">
                <a:solidFill>
                  <a:prstClr val="white"/>
                </a:solidFill>
              </a:rPr>
              <a:t>vocalic [r]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Consolidation [4]</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T3.2 Week 1 Slides 2;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254002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two people speaking to each othe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1961" y="741249"/>
            <a:ext cx="4434840" cy="3182112"/>
          </a:xfrm>
          <a:prstGeom prst="rect">
            <a:avLst/>
          </a:prstGeom>
        </p:spPr>
      </p:pic>
      <p:pic>
        <p:nvPicPr>
          <p:cNvPr id="5" name="Picture 4" descr="two people speaking to each othe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6934" y="2293089"/>
            <a:ext cx="3436333" cy="2009859"/>
          </a:xfrm>
          <a:prstGeom prst="rect">
            <a:avLst/>
          </a:prstGeom>
        </p:spPr>
      </p:pic>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337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reden new.wav"/>
                                        </p:tgtEl>
                                      </p:cMediaNode>
                                    </p:audio>
                                  </p:sub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61521F7-2161-4B6A-B6CA-B5C8A42666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4290" y="711775"/>
            <a:ext cx="4747709" cy="203508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4041"/>
            <a:ext cx="292281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748145" y="2685927"/>
            <a:ext cx="11083637" cy="2677656"/>
          </a:xfrm>
          <a:prstGeom prst="rect">
            <a:avLst/>
          </a:prstGeom>
          <a:noFill/>
        </p:spPr>
        <p:txBody>
          <a:bodyPr wrap="square" rtlCol="0">
            <a:spAutoFit/>
          </a:bodyPr>
          <a:lstStyle/>
          <a:p>
            <a:r>
              <a:rPr lang="de-DE" sz="2400" dirty="0">
                <a:solidFill>
                  <a:schemeClr val="accent5">
                    <a:lumMod val="50000"/>
                  </a:schemeClr>
                </a:solidFill>
              </a:rPr>
              <a:t>Es gibt schon </a:t>
            </a:r>
            <a:r>
              <a:rPr lang="de-DE" sz="2400" b="1" dirty="0">
                <a:solidFill>
                  <a:schemeClr val="accent5">
                    <a:lumMod val="50000"/>
                  </a:schemeClr>
                </a:solidFill>
              </a:rPr>
              <a:t>Rekordtemperaturen</a:t>
            </a:r>
            <a:r>
              <a:rPr lang="de-DE" sz="2400" dirty="0">
                <a:solidFill>
                  <a:schemeClr val="accent5">
                    <a:lumMod val="50000"/>
                  </a:schemeClr>
                </a:solidFill>
              </a:rPr>
              <a:t> und Waldbrände* in </a:t>
            </a:r>
            <a:r>
              <a:rPr lang="de-DE" sz="2400" b="1" dirty="0">
                <a:solidFill>
                  <a:schemeClr val="accent5">
                    <a:lumMod val="50000"/>
                  </a:schemeClr>
                </a:solidFill>
              </a:rPr>
              <a:t>Nordamerika  </a:t>
            </a:r>
            <a:r>
              <a:rPr lang="de-DE" sz="2400" dirty="0">
                <a:solidFill>
                  <a:schemeClr val="accent5">
                    <a:lumMod val="50000"/>
                  </a:schemeClr>
                </a:solidFill>
              </a:rPr>
              <a:t>und Sibirien. Wir wollen keine hohen Temperaturen und </a:t>
            </a:r>
            <a:r>
              <a:rPr lang="de-DE" sz="2400" b="1" dirty="0">
                <a:solidFill>
                  <a:schemeClr val="accent5">
                    <a:lumMod val="50000"/>
                  </a:schemeClr>
                </a:solidFill>
              </a:rPr>
              <a:t>extremes</a:t>
            </a:r>
            <a:r>
              <a:rPr lang="de-DE" sz="2400" dirty="0">
                <a:solidFill>
                  <a:schemeClr val="accent5">
                    <a:lumMod val="50000"/>
                  </a:schemeClr>
                </a:solidFill>
              </a:rPr>
              <a:t>  Wetter. Deshalb brauchen wir eine schnelle  </a:t>
            </a:r>
            <a:r>
              <a:rPr lang="de-DE" sz="2400" b="1" dirty="0">
                <a:solidFill>
                  <a:schemeClr val="accent5">
                    <a:lumMod val="50000"/>
                  </a:schemeClr>
                </a:solidFill>
              </a:rPr>
              <a:t>Reduzierung</a:t>
            </a:r>
            <a:r>
              <a:rPr lang="de-DE" sz="2400" dirty="0">
                <a:solidFill>
                  <a:schemeClr val="accent5">
                    <a:lumMod val="50000"/>
                  </a:schemeClr>
                </a:solidFill>
              </a:rPr>
              <a:t>  von Emissionen.  </a:t>
            </a:r>
          </a:p>
          <a:p>
            <a:endParaRPr lang="de-DE" sz="2400" dirty="0">
              <a:solidFill>
                <a:schemeClr val="accent5">
                  <a:lumMod val="50000"/>
                </a:schemeClr>
              </a:solidFill>
            </a:endParaRPr>
          </a:p>
          <a:p>
            <a:r>
              <a:rPr lang="de-DE" sz="2400" dirty="0">
                <a:solidFill>
                  <a:schemeClr val="accent5">
                    <a:lumMod val="50000"/>
                  </a:schemeClr>
                </a:solidFill>
              </a:rPr>
              <a:t>2021 hat Deutschland  </a:t>
            </a:r>
            <a:r>
              <a:rPr lang="de-DE" sz="2400" b="1" dirty="0">
                <a:solidFill>
                  <a:schemeClr val="accent5">
                    <a:lumMod val="50000"/>
                  </a:schemeClr>
                </a:solidFill>
              </a:rPr>
              <a:t>versprochen</a:t>
            </a:r>
            <a:r>
              <a:rPr lang="de-DE" sz="2400" dirty="0">
                <a:solidFill>
                  <a:schemeClr val="accent5">
                    <a:lumMod val="50000"/>
                  </a:schemeClr>
                </a:solidFill>
              </a:rPr>
              <a:t>,  bis 2045 klimaneutral* zu sein. Das wird   </a:t>
            </a:r>
            <a:r>
              <a:rPr lang="de-DE" sz="2400" b="1" dirty="0">
                <a:solidFill>
                  <a:schemeClr val="accent5">
                    <a:lumMod val="50000"/>
                  </a:schemeClr>
                </a:solidFill>
              </a:rPr>
              <a:t>schwierig</a:t>
            </a:r>
            <a:r>
              <a:rPr lang="de-DE" sz="2400" dirty="0">
                <a:solidFill>
                  <a:schemeClr val="accent5">
                    <a:lumMod val="50000"/>
                  </a:schemeClr>
                </a:solidFill>
              </a:rPr>
              <a:t>     sein und viel Geld kosten. Das Land muss jetzt mehr </a:t>
            </a:r>
            <a:r>
              <a:rPr lang="de-DE" sz="2400" b="1" dirty="0">
                <a:solidFill>
                  <a:schemeClr val="accent5">
                    <a:lumMod val="50000"/>
                  </a:schemeClr>
                </a:solidFill>
              </a:rPr>
              <a:t>grüne</a:t>
            </a:r>
            <a:r>
              <a:rPr lang="de-DE" sz="2400" dirty="0">
                <a:solidFill>
                  <a:schemeClr val="accent5">
                    <a:lumMod val="50000"/>
                  </a:schemeClr>
                </a:solidFill>
              </a:rPr>
              <a:t> Technologien und     </a:t>
            </a:r>
            <a:r>
              <a:rPr lang="de-DE" sz="2400" b="1" dirty="0">
                <a:solidFill>
                  <a:schemeClr val="accent5">
                    <a:lumMod val="50000"/>
                  </a:schemeClr>
                </a:solidFill>
              </a:rPr>
              <a:t>Infrastruktur   </a:t>
            </a:r>
            <a:r>
              <a:rPr lang="de-DE" sz="2400" dirty="0">
                <a:solidFill>
                  <a:schemeClr val="accent5">
                    <a:lumMod val="50000"/>
                  </a:schemeClr>
                </a:solidFill>
              </a:rPr>
              <a:t>   benutzen. </a:t>
            </a:r>
            <a:endParaRPr lang="en-US" sz="2400" dirty="0">
              <a:solidFill>
                <a:schemeClr val="accent5">
                  <a:lumMod val="50000"/>
                </a:schemeClr>
              </a:solidFill>
            </a:endParaRPr>
          </a:p>
        </p:txBody>
      </p:sp>
      <p:sp>
        <p:nvSpPr>
          <p:cNvPr id="6" name="Action Button: Custom 16">
            <a:hlinkClick r:id="" action="ppaction://noaction" highlightClick="1"/>
            <a:extLst>
              <a:ext uri="{FF2B5EF4-FFF2-40B4-BE49-F238E27FC236}">
                <a16:creationId xmlns:a16="http://schemas.microsoft.com/office/drawing/2014/main" id="{1CD6DD29-B729-46FE-9226-C944DA15FD69}"/>
              </a:ext>
            </a:extLst>
          </p:cNvPr>
          <p:cNvSpPr/>
          <p:nvPr/>
        </p:nvSpPr>
        <p:spPr>
          <a:xfrm>
            <a:off x="132551" y="27844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9" name="1.wav"/>
            </a:hlinkClick>
            <a:extLst>
              <a:ext uri="{FF2B5EF4-FFF2-40B4-BE49-F238E27FC236}">
                <a16:creationId xmlns:a16="http://schemas.microsoft.com/office/drawing/2014/main" id="{64F60579-82F0-48FB-8C54-179CF128027D}"/>
              </a:ext>
            </a:extLst>
          </p:cNvPr>
          <p:cNvSpPr/>
          <p:nvPr/>
        </p:nvSpPr>
        <p:spPr>
          <a:xfrm>
            <a:off x="132551" y="42846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TextBox 7">
            <a:extLst>
              <a:ext uri="{FF2B5EF4-FFF2-40B4-BE49-F238E27FC236}">
                <a16:creationId xmlns:a16="http://schemas.microsoft.com/office/drawing/2014/main" id="{BB3FE104-90ED-46E6-B3E8-318AABF6E43A}"/>
              </a:ext>
            </a:extLst>
          </p:cNvPr>
          <p:cNvSpPr txBox="1"/>
          <p:nvPr/>
        </p:nvSpPr>
        <p:spPr>
          <a:xfrm>
            <a:off x="2781327" y="2727603"/>
            <a:ext cx="3158837"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 _ _ _ _ _ _</a:t>
            </a:r>
          </a:p>
        </p:txBody>
      </p:sp>
      <p:sp>
        <p:nvSpPr>
          <p:cNvPr id="9" name="TextBox 8">
            <a:extLst>
              <a:ext uri="{FF2B5EF4-FFF2-40B4-BE49-F238E27FC236}">
                <a16:creationId xmlns:a16="http://schemas.microsoft.com/office/drawing/2014/main" id="{1B116D75-1C0B-4051-9C11-2318C260554A}"/>
              </a:ext>
            </a:extLst>
          </p:cNvPr>
          <p:cNvSpPr txBox="1"/>
          <p:nvPr/>
        </p:nvSpPr>
        <p:spPr>
          <a:xfrm>
            <a:off x="9026760" y="2742420"/>
            <a:ext cx="2230232"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a:t>
            </a:r>
          </a:p>
        </p:txBody>
      </p:sp>
      <p:sp>
        <p:nvSpPr>
          <p:cNvPr id="11" name="TextBox 10">
            <a:extLst>
              <a:ext uri="{FF2B5EF4-FFF2-40B4-BE49-F238E27FC236}">
                <a16:creationId xmlns:a16="http://schemas.microsoft.com/office/drawing/2014/main" id="{5784D7BD-7391-476B-B029-41DBDDEFA7EE}"/>
              </a:ext>
            </a:extLst>
          </p:cNvPr>
          <p:cNvSpPr txBox="1"/>
          <p:nvPr/>
        </p:nvSpPr>
        <p:spPr>
          <a:xfrm>
            <a:off x="6096000" y="3529079"/>
            <a:ext cx="2157243"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a:t>
            </a:r>
          </a:p>
        </p:txBody>
      </p:sp>
      <p:sp>
        <p:nvSpPr>
          <p:cNvPr id="12" name="TextBox 11">
            <a:extLst>
              <a:ext uri="{FF2B5EF4-FFF2-40B4-BE49-F238E27FC236}">
                <a16:creationId xmlns:a16="http://schemas.microsoft.com/office/drawing/2014/main" id="{C02334F5-6A90-457F-89B2-366967BFB166}"/>
              </a:ext>
            </a:extLst>
          </p:cNvPr>
          <p:cNvSpPr txBox="1"/>
          <p:nvPr/>
        </p:nvSpPr>
        <p:spPr>
          <a:xfrm>
            <a:off x="4132720" y="4237716"/>
            <a:ext cx="2157243"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a:t>
            </a:r>
          </a:p>
        </p:txBody>
      </p:sp>
      <p:sp>
        <p:nvSpPr>
          <p:cNvPr id="13" name="TextBox 12">
            <a:extLst>
              <a:ext uri="{FF2B5EF4-FFF2-40B4-BE49-F238E27FC236}">
                <a16:creationId xmlns:a16="http://schemas.microsoft.com/office/drawing/2014/main" id="{743FC9A3-E8DF-4C43-AD71-F7F0BC324DCE}"/>
              </a:ext>
            </a:extLst>
          </p:cNvPr>
          <p:cNvSpPr txBox="1"/>
          <p:nvPr/>
        </p:nvSpPr>
        <p:spPr>
          <a:xfrm>
            <a:off x="1488683" y="4607048"/>
            <a:ext cx="1903499"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a:t>
            </a:r>
          </a:p>
        </p:txBody>
      </p:sp>
      <p:sp>
        <p:nvSpPr>
          <p:cNvPr id="14" name="TextBox 13">
            <a:extLst>
              <a:ext uri="{FF2B5EF4-FFF2-40B4-BE49-F238E27FC236}">
                <a16:creationId xmlns:a16="http://schemas.microsoft.com/office/drawing/2014/main" id="{AFA80ED7-219C-4E33-AC61-2C3BBE5DAF19}"/>
              </a:ext>
            </a:extLst>
          </p:cNvPr>
          <p:cNvSpPr txBox="1"/>
          <p:nvPr/>
        </p:nvSpPr>
        <p:spPr>
          <a:xfrm>
            <a:off x="748145" y="4977630"/>
            <a:ext cx="1027989"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a:t>
            </a:r>
          </a:p>
        </p:txBody>
      </p:sp>
      <p:sp>
        <p:nvSpPr>
          <p:cNvPr id="15" name="TextBox 14">
            <a:extLst>
              <a:ext uri="{FF2B5EF4-FFF2-40B4-BE49-F238E27FC236}">
                <a16:creationId xmlns:a16="http://schemas.microsoft.com/office/drawing/2014/main" id="{A66B03E6-8748-4A95-9097-8796479BD874}"/>
              </a:ext>
            </a:extLst>
          </p:cNvPr>
          <p:cNvSpPr txBox="1"/>
          <p:nvPr/>
        </p:nvSpPr>
        <p:spPr>
          <a:xfrm>
            <a:off x="4513028" y="4946353"/>
            <a:ext cx="2535383"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 _ _ _ _ _</a:t>
            </a:r>
          </a:p>
        </p:txBody>
      </p:sp>
      <p:sp>
        <p:nvSpPr>
          <p:cNvPr id="16" name="Rectangle: Rounded Corners 15">
            <a:extLst>
              <a:ext uri="{FF2B5EF4-FFF2-40B4-BE49-F238E27FC236}">
                <a16:creationId xmlns:a16="http://schemas.microsoft.com/office/drawing/2014/main" id="{11E96BBA-1AB3-452C-B554-D8226CE97B2F}"/>
              </a:ext>
            </a:extLst>
          </p:cNvPr>
          <p:cNvSpPr/>
          <p:nvPr/>
        </p:nvSpPr>
        <p:spPr>
          <a:xfrm>
            <a:off x="8344453" y="2028924"/>
            <a:ext cx="3810970" cy="65700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a:t>
            </a:r>
            <a:r>
              <a:rPr lang="en-GB" sz="2000" dirty="0" err="1"/>
              <a:t>Waldbrand</a:t>
            </a:r>
            <a:r>
              <a:rPr lang="en-GB" sz="2000" dirty="0"/>
              <a:t> – forest fire</a:t>
            </a:r>
          </a:p>
          <a:p>
            <a:pPr algn="ctr"/>
            <a:r>
              <a:rPr lang="en-GB" sz="2000" dirty="0"/>
              <a:t>*das Klima – climate</a:t>
            </a:r>
          </a:p>
        </p:txBody>
      </p:sp>
      <p:sp>
        <p:nvSpPr>
          <p:cNvPr id="17" name="TextBox 16">
            <a:extLst>
              <a:ext uri="{FF2B5EF4-FFF2-40B4-BE49-F238E27FC236}">
                <a16:creationId xmlns:a16="http://schemas.microsoft.com/office/drawing/2014/main" id="{F0A6EC4E-CF63-49B2-A78C-C7F484D6879A}"/>
              </a:ext>
            </a:extLst>
          </p:cNvPr>
          <p:cNvSpPr txBox="1"/>
          <p:nvPr/>
        </p:nvSpPr>
        <p:spPr>
          <a:xfrm>
            <a:off x="10302" y="1348490"/>
            <a:ext cx="6987178" cy="461665"/>
          </a:xfrm>
          <a:prstGeom prst="rect">
            <a:avLst/>
          </a:prstGeom>
          <a:noFill/>
        </p:spPr>
        <p:txBody>
          <a:bodyPr wrap="square" rtlCol="0">
            <a:spAutoFit/>
          </a:bodyPr>
          <a:lstStyle/>
          <a:p>
            <a:r>
              <a:rPr lang="de-DE" sz="2400" dirty="0">
                <a:solidFill>
                  <a:schemeClr val="accent5">
                    <a:lumMod val="50000"/>
                  </a:schemeClr>
                </a:solidFill>
              </a:rPr>
              <a:t>Hör zu. Schreib 1-8 und die Wörter, die fehlen.  </a:t>
            </a:r>
            <a:endParaRPr lang="en-US" sz="2400" dirty="0">
              <a:solidFill>
                <a:schemeClr val="accent5">
                  <a:lumMod val="50000"/>
                </a:schemeClr>
              </a:solidFill>
            </a:endParaRPr>
          </a:p>
        </p:txBody>
      </p:sp>
      <p:pic>
        <p:nvPicPr>
          <p:cNvPr id="21" name="Picture 20" descr="A picture containing shape&#10;&#10;Description automatically generated">
            <a:extLst>
              <a:ext uri="{FF2B5EF4-FFF2-40B4-BE49-F238E27FC236}">
                <a16:creationId xmlns:a16="http://schemas.microsoft.com/office/drawing/2014/main" id="{0D0EC9A6-7746-41A8-B947-0FB2AEAF2BB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667" b="20289"/>
          <a:stretch/>
        </p:blipFill>
        <p:spPr>
          <a:xfrm>
            <a:off x="2974577" y="146918"/>
            <a:ext cx="2626034" cy="1102328"/>
          </a:xfrm>
          <a:prstGeom prst="rect">
            <a:avLst/>
          </a:prstGeom>
        </p:spPr>
      </p:pic>
      <p:pic>
        <p:nvPicPr>
          <p:cNvPr id="23" name="Picture 22" descr="Icon&#10;&#10;Description automatically generated">
            <a:extLst>
              <a:ext uri="{FF2B5EF4-FFF2-40B4-BE49-F238E27FC236}">
                <a16:creationId xmlns:a16="http://schemas.microsoft.com/office/drawing/2014/main" id="{4F10FD38-EB87-4214-B7BA-1A13EEC7B9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20472" y="292746"/>
            <a:ext cx="460248" cy="920496"/>
          </a:xfrm>
          <a:prstGeom prst="rect">
            <a:avLst/>
          </a:prstGeom>
        </p:spPr>
      </p:pic>
      <p:pic>
        <p:nvPicPr>
          <p:cNvPr id="20" name="9.3.2.1 slide 2 2.mp3" descr="9.3.2.1 slide 2 2.mp3">
            <a:hlinkClick r:id="" action="ppaction://media"/>
            <a:extLst>
              <a:ext uri="{FF2B5EF4-FFF2-40B4-BE49-F238E27FC236}">
                <a16:creationId xmlns:a16="http://schemas.microsoft.com/office/drawing/2014/main" id="{44F8BB0D-7C95-254E-A61F-4248B13C30C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805" y="4862621"/>
            <a:ext cx="474063" cy="474063"/>
          </a:xfrm>
          <a:prstGeom prst="rect">
            <a:avLst/>
          </a:prstGeom>
        </p:spPr>
      </p:pic>
      <p:pic>
        <p:nvPicPr>
          <p:cNvPr id="22" name="9.3.2.1 slide 2 1.mp3" descr="9.3.2.1 slide 2 1.mp3">
            <a:hlinkClick r:id="" action="ppaction://media"/>
            <a:extLst>
              <a:ext uri="{FF2B5EF4-FFF2-40B4-BE49-F238E27FC236}">
                <a16:creationId xmlns:a16="http://schemas.microsoft.com/office/drawing/2014/main" id="{5908FEDA-9EB4-FE42-972E-BD9B907C123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784" y="3346485"/>
            <a:ext cx="473456" cy="473456"/>
          </a:xfrm>
          <a:prstGeom prst="rect">
            <a:avLst/>
          </a:prstGeom>
        </p:spPr>
      </p:pic>
      <p:sp>
        <p:nvSpPr>
          <p:cNvPr id="24" name="TextBox 23">
            <a:extLst>
              <a:ext uri="{FF2B5EF4-FFF2-40B4-BE49-F238E27FC236}">
                <a16:creationId xmlns:a16="http://schemas.microsoft.com/office/drawing/2014/main" id="{26EEB5D9-9473-4E91-A898-F3AAE5C12E62}"/>
              </a:ext>
            </a:extLst>
          </p:cNvPr>
          <p:cNvSpPr txBox="1"/>
          <p:nvPr/>
        </p:nvSpPr>
        <p:spPr>
          <a:xfrm>
            <a:off x="8916604" y="3107312"/>
            <a:ext cx="1593272" cy="369332"/>
          </a:xfrm>
          <a:prstGeom prst="rect">
            <a:avLst/>
          </a:prstGeom>
          <a:solidFill>
            <a:schemeClr val="bg1"/>
          </a:solidFill>
        </p:spPr>
        <p:txBody>
          <a:bodyPr wrap="square" rtlCol="0">
            <a:spAutoFit/>
          </a:bodyPr>
          <a:lstStyle/>
          <a:p>
            <a:pPr algn="l"/>
            <a:r>
              <a:rPr lang="en-GB" dirty="0">
                <a:solidFill>
                  <a:schemeClr val="accent5">
                    <a:lumMod val="50000"/>
                  </a:schemeClr>
                </a:solidFill>
              </a:rPr>
              <a:t>_ _ _ _ _ _ _ _</a:t>
            </a:r>
          </a:p>
        </p:txBody>
      </p:sp>
    </p:spTree>
    <p:extLst>
      <p:ext uri="{BB962C8B-B14F-4D97-AF65-F5344CB8AC3E}">
        <p14:creationId xmlns:p14="http://schemas.microsoft.com/office/powerpoint/2010/main" val="152134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9826"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935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0"/>
                </p:tgtEl>
              </p:cMediaNode>
            </p:audio>
            <p:audio>
              <p:cMediaNode vol="80000">
                <p:cTn id="44" fill="hold" display="0">
                  <p:stCondLst>
                    <p:cond delay="indefinite"/>
                  </p:stCondLst>
                  <p:endCondLst>
                    <p:cond evt="onStopAudio" delay="0">
                      <p:tgtEl>
                        <p:sldTgt/>
                      </p:tgtEl>
                    </p:cond>
                  </p:endCondLst>
                </p:cTn>
                <p:tgtEl>
                  <p:spTgt spid="22"/>
                </p:tgtEl>
              </p:cMediaNode>
            </p:audio>
          </p:childTnLst>
        </p:cTn>
      </p:par>
    </p:tnLst>
    <p:bldLst>
      <p:bldP spid="8" grpId="0" animBg="1"/>
      <p:bldP spid="9" grpId="0" animBg="1"/>
      <p:bldP spid="11" grpId="0" animBg="1"/>
      <p:bldP spid="12" grpId="0" animBg="1"/>
      <p:bldP spid="13" grpId="0" animBg="1"/>
      <p:bldP spid="14" grpId="0" animBg="1"/>
      <p:bldP spid="15"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39453" cy="869950"/>
          </a:xfrm>
          <a:prstGeom prst="rect">
            <a:avLst/>
          </a:prstGeom>
        </p:spPr>
      </p:pic>
      <p:sp>
        <p:nvSpPr>
          <p:cNvPr id="4" name="Title 3"/>
          <p:cNvSpPr>
            <a:spLocks noGrp="1"/>
          </p:cNvSpPr>
          <p:nvPr>
            <p:ph type="title"/>
          </p:nvPr>
        </p:nvSpPr>
        <p:spPr>
          <a:xfrm>
            <a:off x="0" y="294041"/>
            <a:ext cx="2683243"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99692" y="221243"/>
            <a:ext cx="2357636" cy="40011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04FF63B-F6AE-42E3-A6AE-A5AD5A66AB86}"/>
              </a:ext>
            </a:extLst>
          </p:cNvPr>
          <p:cNvSpPr txBox="1"/>
          <p:nvPr/>
        </p:nvSpPr>
        <p:spPr>
          <a:xfrm>
            <a:off x="2683243" y="311437"/>
            <a:ext cx="118490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und Freunde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Rede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anmelden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müssen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Namen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Adresse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angeben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hlinkClick r:id="" action="ppaction://noaction">
              <a:snd r:embed="rId4" name="9.3.2.1 slide 20 1.wav"/>
            </a:hlinkClick>
            <a:extLst>
              <a:ext uri="{FF2B5EF4-FFF2-40B4-BE49-F238E27FC236}">
                <a16:creationId xmlns:a16="http://schemas.microsoft.com/office/drawing/2014/main" id="{B9E673C0-B9C0-4CF0-9EB3-0B9F8242D4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261" y="2412080"/>
            <a:ext cx="996360" cy="1016920"/>
          </a:xfrm>
          <a:prstGeom prst="rect">
            <a:avLst/>
          </a:prstGeom>
        </p:spPr>
      </p:pic>
      <p:sp>
        <p:nvSpPr>
          <p:cNvPr id="10" name="Speech Bubble: Rectangle with Corners Rounded 9">
            <a:hlinkClick r:id="" action="ppaction://noaction">
              <a:snd r:embed="rId4" name="9.3.2.1 slide 20 1.wav"/>
            </a:hlinkClick>
            <a:extLst>
              <a:ext uri="{FF2B5EF4-FFF2-40B4-BE49-F238E27FC236}">
                <a16:creationId xmlns:a16="http://schemas.microsoft.com/office/drawing/2014/main" id="{04771F56-BEC4-4F4B-B630-58304F487F9F}"/>
              </a:ext>
            </a:extLst>
          </p:cNvPr>
          <p:cNvSpPr/>
          <p:nvPr/>
        </p:nvSpPr>
        <p:spPr>
          <a:xfrm>
            <a:off x="1503947" y="2773118"/>
            <a:ext cx="6665495" cy="372979"/>
          </a:xfrm>
          <a:prstGeom prst="wedgeRoundRectCallout">
            <a:avLst>
              <a:gd name="adj1" fmla="val -53685"/>
              <a:gd name="adj2" fmla="val 43145"/>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Mia und Wolfgang Richter.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Forststraße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203,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Zehlendorf</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12" name="Picture 11" descr="A picture containing text&#10;&#10;Description automatically generated">
            <a:hlinkClick r:id="" action="ppaction://noaction">
              <a:snd r:embed="rId6" name="9.3.2.1 slide 20 2.wav"/>
            </a:hlinkClick>
            <a:extLst>
              <a:ext uri="{FF2B5EF4-FFF2-40B4-BE49-F238E27FC236}">
                <a16:creationId xmlns:a16="http://schemas.microsoft.com/office/drawing/2014/main" id="{9D23AA59-0121-4253-B80B-C9D8AAACDC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8994" y="3344940"/>
            <a:ext cx="822879" cy="1106905"/>
          </a:xfrm>
          <a:prstGeom prst="rect">
            <a:avLst/>
          </a:prstGeom>
        </p:spPr>
      </p:pic>
      <p:sp>
        <p:nvSpPr>
          <p:cNvPr id="53" name="Speech Bubble: Rectangle with Corners Rounded 52">
            <a:hlinkClick r:id="" action="ppaction://noaction">
              <a:snd r:embed="rId6" name="9.3.2.1 slide 20 2.wav"/>
            </a:hlinkClick>
            <a:extLst>
              <a:ext uri="{FF2B5EF4-FFF2-40B4-BE49-F238E27FC236}">
                <a16:creationId xmlns:a16="http://schemas.microsoft.com/office/drawing/2014/main" id="{CC3EE1A2-015E-4CA3-8277-A49E5385A294}"/>
              </a:ext>
            </a:extLst>
          </p:cNvPr>
          <p:cNvSpPr/>
          <p:nvPr/>
        </p:nvSpPr>
        <p:spPr>
          <a:xfrm>
            <a:off x="3617495" y="3686033"/>
            <a:ext cx="6665495" cy="372979"/>
          </a:xfrm>
          <a:prstGeom prst="wedgeRoundRectCallout">
            <a:avLst>
              <a:gd name="adj1" fmla="val 52994"/>
              <a:gd name="adj2" fmla="val 39919"/>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Heidi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Schröder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Berner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314,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Lichterfelde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4100" name="Picture 4" descr="Cartoon, Boy, Child, Character, Cute, Kid, Happy">
            <a:hlinkClick r:id="" action="ppaction://noaction">
              <a:snd r:embed="rId8" name="9.3.2.1 slide 20 3.wav"/>
            </a:hlinkClick>
            <a:extLst>
              <a:ext uri="{FF2B5EF4-FFF2-40B4-BE49-F238E27FC236}">
                <a16:creationId xmlns:a16="http://schemas.microsoft.com/office/drawing/2014/main" id="{4D9AAA5F-1071-4C6E-A717-AE7A7CCCAE9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1403"/>
          <a:stretch/>
        </p:blipFill>
        <p:spPr bwMode="auto">
          <a:xfrm>
            <a:off x="242388" y="4232567"/>
            <a:ext cx="1435138" cy="1106905"/>
          </a:xfrm>
          <a:prstGeom prst="rect">
            <a:avLst/>
          </a:prstGeom>
          <a:noFill/>
          <a:extLst>
            <a:ext uri="{909E8E84-426E-40DD-AFC4-6F175D3DCCD1}">
              <a14:hiddenFill xmlns:a14="http://schemas.microsoft.com/office/drawing/2010/main">
                <a:solidFill>
                  <a:srgbClr val="FFFFFF"/>
                </a:solidFill>
              </a14:hiddenFill>
            </a:ext>
          </a:extLst>
        </p:spPr>
      </p:pic>
      <p:sp>
        <p:nvSpPr>
          <p:cNvPr id="68" name="Speech Bubble: Rectangle with Corners Rounded 67">
            <a:hlinkClick r:id="" action="ppaction://noaction">
              <a:snd r:embed="rId8" name="9.3.2.1 slide 20 3.wav"/>
            </a:hlinkClick>
            <a:extLst>
              <a:ext uri="{FF2B5EF4-FFF2-40B4-BE49-F238E27FC236}">
                <a16:creationId xmlns:a16="http://schemas.microsoft.com/office/drawing/2014/main" id="{A88D97B6-A363-4E57-A97C-B42A06BFCA4E}"/>
              </a:ext>
            </a:extLst>
          </p:cNvPr>
          <p:cNvSpPr/>
          <p:nvPr/>
        </p:nvSpPr>
        <p:spPr>
          <a:xfrm>
            <a:off x="1677526" y="4598948"/>
            <a:ext cx="6665495" cy="372979"/>
          </a:xfrm>
          <a:prstGeom prst="wedgeRoundRectCallout">
            <a:avLst>
              <a:gd name="adj1" fmla="val -53685"/>
              <a:gd name="adj2" fmla="val 43145"/>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Walter Schulte.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Riesaer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416,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Hellersdorf</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9" name="Speech Bubble: Rectangle with Corners Rounded 68">
            <a:hlinkClick r:id="" action="ppaction://noaction">
              <a:snd r:embed="rId10" name="9.3.2.1 slide 20 4.wav"/>
            </a:hlinkClick>
            <a:extLst>
              <a:ext uri="{FF2B5EF4-FFF2-40B4-BE49-F238E27FC236}">
                <a16:creationId xmlns:a16="http://schemas.microsoft.com/office/drawing/2014/main" id="{BB6A5F4A-4F43-402E-8D5B-55D12DA496DD}"/>
              </a:ext>
            </a:extLst>
          </p:cNvPr>
          <p:cNvSpPr/>
          <p:nvPr/>
        </p:nvSpPr>
        <p:spPr>
          <a:xfrm>
            <a:off x="3617494" y="5511864"/>
            <a:ext cx="6665495" cy="372979"/>
          </a:xfrm>
          <a:prstGeom prst="wedgeRoundRectCallout">
            <a:avLst>
              <a:gd name="adj1" fmla="val 52994"/>
              <a:gd name="adj2" fmla="val 39919"/>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Dieter Werner.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Raabestraße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632,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Hoppegarten</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4102" name="Picture 6" descr="Growth, Man, Boy, Avatar, Boy Avatar, Male Avatar, Male">
            <a:hlinkClick r:id="" action="ppaction://noaction">
              <a:snd r:embed="rId10" name="9.3.2.1 slide 20 4.wav"/>
            </a:hlinkClick>
            <a:extLst>
              <a:ext uri="{FF2B5EF4-FFF2-40B4-BE49-F238E27FC236}">
                <a16:creationId xmlns:a16="http://schemas.microsoft.com/office/drawing/2014/main" id="{31172E32-2137-489D-8018-D3ECCEF54A2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772" t="23838" r="29430" b="45566"/>
          <a:stretch/>
        </p:blipFill>
        <p:spPr bwMode="auto">
          <a:xfrm flipH="1">
            <a:off x="10514474" y="4984863"/>
            <a:ext cx="947364" cy="1069970"/>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with Corners Rounded 14">
            <a:extLst>
              <a:ext uri="{FF2B5EF4-FFF2-40B4-BE49-F238E27FC236}">
                <a16:creationId xmlns:a16="http://schemas.microsoft.com/office/drawing/2014/main" id="{B0F41961-D706-4A93-A044-880CEA22EE32}"/>
              </a:ext>
            </a:extLst>
          </p:cNvPr>
          <p:cNvSpPr/>
          <p:nvPr/>
        </p:nvSpPr>
        <p:spPr>
          <a:xfrm>
            <a:off x="6138344" y="1052614"/>
            <a:ext cx="5373529" cy="1510514"/>
          </a:xfrm>
          <a:prstGeom prst="wedgeRoundRectCallout">
            <a:avLst>
              <a:gd name="adj1" fmla="val -58836"/>
              <a:gd name="adj2" fmla="val 1816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When spelling is important and the final –r might not be heard, German speakers often exaggerate it. Be helpful to your partner in the same way. </a:t>
            </a:r>
          </a:p>
        </p:txBody>
      </p:sp>
      <p:sp>
        <p:nvSpPr>
          <p:cNvPr id="16" name="TextBox 15">
            <a:extLst>
              <a:ext uri="{FF2B5EF4-FFF2-40B4-BE49-F238E27FC236}">
                <a16:creationId xmlns:a16="http://schemas.microsoft.com/office/drawing/2014/main" id="{AD107A9A-3767-4539-8F11-CB09DCF2C3EB}"/>
              </a:ext>
            </a:extLst>
          </p:cNvPr>
          <p:cNvSpPr txBox="1"/>
          <p:nvPr/>
        </p:nvSpPr>
        <p:spPr>
          <a:xfrm>
            <a:off x="171477" y="1155880"/>
            <a:ext cx="32943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987BDB3-26B0-4030-B92E-9F22249EF75C}"/>
              </a:ext>
            </a:extLst>
          </p:cNvPr>
          <p:cNvSpPr txBox="1"/>
          <p:nvPr/>
        </p:nvSpPr>
        <p:spPr>
          <a:xfrm>
            <a:off x="171477" y="1488259"/>
            <a:ext cx="5924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Namen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Adressen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FC7102F0-C6B4-431C-AC8B-F31972790B85}"/>
              </a:ext>
            </a:extLst>
          </p:cNvPr>
          <p:cNvSpPr txBox="1"/>
          <p:nvPr/>
        </p:nvSpPr>
        <p:spPr>
          <a:xfrm>
            <a:off x="171477" y="1837361"/>
            <a:ext cx="32943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Graphic 7" descr="User">
            <a:extLst>
              <a:ext uri="{FF2B5EF4-FFF2-40B4-BE49-F238E27FC236}">
                <a16:creationId xmlns:a16="http://schemas.microsoft.com/office/drawing/2014/main" id="{2807847D-9DE2-4152-A4EF-1D02ED2721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75752" y="1036719"/>
            <a:ext cx="580236" cy="580236"/>
          </a:xfrm>
          <a:prstGeom prst="rect">
            <a:avLst/>
          </a:prstGeom>
        </p:spPr>
      </p:pic>
    </p:spTree>
    <p:extLst>
      <p:ext uri="{BB962C8B-B14F-4D97-AF65-F5344CB8AC3E}">
        <p14:creationId xmlns:p14="http://schemas.microsoft.com/office/powerpoint/2010/main" val="48865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45"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anim calcmode="lin" valueType="num">
                                      <p:cBhvr>
                                        <p:cTn id="10" dur="2000" fill="hold"/>
                                        <p:tgtEl>
                                          <p:spTgt spid="8"/>
                                        </p:tgtEl>
                                        <p:attrNameLst>
                                          <p:attrName>ppt_w</p:attrName>
                                        </p:attrNameLst>
                                      </p:cBhvr>
                                      <p:tavLst>
                                        <p:tav tm="0" fmla="#ppt_w*sin(2.5*pi*$)">
                                          <p:val>
                                            <p:fltVal val="0"/>
                                          </p:val>
                                        </p:tav>
                                        <p:tav tm="100000">
                                          <p:val>
                                            <p:fltVal val="1"/>
                                          </p:val>
                                        </p:tav>
                                      </p:tavLst>
                                    </p:anim>
                                    <p:anim calcmode="lin" valueType="num">
                                      <p:cBhvr>
                                        <p:cTn id="11"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10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3" grpId="0" animBg="1"/>
      <p:bldP spid="68" grpId="0" animBg="1"/>
      <p:bldP spid="69" grpId="0" animBg="1"/>
      <p:bldP spid="15" grpId="0" animBg="1"/>
      <p:bldP spid="16" grpId="0"/>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39453" cy="869950"/>
          </a:xfrm>
          <a:prstGeom prst="rect">
            <a:avLst/>
          </a:prstGeom>
        </p:spPr>
      </p:pic>
      <p:sp>
        <p:nvSpPr>
          <p:cNvPr id="4" name="Title 3"/>
          <p:cNvSpPr>
            <a:spLocks noGrp="1"/>
          </p:cNvSpPr>
          <p:nvPr>
            <p:ph type="title"/>
          </p:nvPr>
        </p:nvSpPr>
        <p:spPr>
          <a:xfrm>
            <a:off x="0" y="294041"/>
            <a:ext cx="2683243"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99692" y="221243"/>
            <a:ext cx="2357636" cy="40011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Speech Bubble: Rectangle with Corners Rounded 9">
            <a:hlinkClick r:id="" action="ppaction://noaction">
              <a:snd r:embed="rId4" name="9.3.2.1 slide 20 5.wav"/>
            </a:hlinkClick>
            <a:extLst>
              <a:ext uri="{FF2B5EF4-FFF2-40B4-BE49-F238E27FC236}">
                <a16:creationId xmlns:a16="http://schemas.microsoft.com/office/drawing/2014/main" id="{04771F56-BEC4-4F4B-B630-58304F487F9F}"/>
              </a:ext>
            </a:extLst>
          </p:cNvPr>
          <p:cNvSpPr/>
          <p:nvPr/>
        </p:nvSpPr>
        <p:spPr>
          <a:xfrm>
            <a:off x="1503947" y="2773118"/>
            <a:ext cx="6665495" cy="372979"/>
          </a:xfrm>
          <a:prstGeom prst="wedgeRoundRectCallout">
            <a:avLst>
              <a:gd name="adj1" fmla="val -53685"/>
              <a:gd name="adj2" fmla="val 43145"/>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Katja Nowak.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854, Grunewald.</a:t>
            </a:r>
          </a:p>
        </p:txBody>
      </p:sp>
      <p:sp>
        <p:nvSpPr>
          <p:cNvPr id="53" name="Speech Bubble: Rectangle with Corners Rounded 52">
            <a:hlinkClick r:id="" action="ppaction://noaction">
              <a:snd r:embed="rId5" name="9.3.2.1 slide 20 6.wav"/>
            </a:hlinkClick>
            <a:extLst>
              <a:ext uri="{FF2B5EF4-FFF2-40B4-BE49-F238E27FC236}">
                <a16:creationId xmlns:a16="http://schemas.microsoft.com/office/drawing/2014/main" id="{CC3EE1A2-015E-4CA3-8277-A49E5385A294}"/>
              </a:ext>
            </a:extLst>
          </p:cNvPr>
          <p:cNvSpPr/>
          <p:nvPr/>
        </p:nvSpPr>
        <p:spPr>
          <a:xfrm>
            <a:off x="3545305" y="3638551"/>
            <a:ext cx="6665495" cy="372979"/>
          </a:xfrm>
          <a:prstGeom prst="wedgeRoundRectCallout">
            <a:avLst>
              <a:gd name="adj1" fmla="val 52994"/>
              <a:gd name="adj2" fmla="val 39919"/>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Mehmet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Bayrak</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Sundgauer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503,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Lichterfelde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8" name="Picture 7" descr="A cartoon of a person&#10;&#10;Description automatically generated with low confidence">
            <a:hlinkClick r:id="" action="ppaction://noaction">
              <a:snd r:embed="rId4" name="9.3.2.1 slide 20 5.wav"/>
            </a:hlinkClick>
            <a:extLst>
              <a:ext uri="{FF2B5EF4-FFF2-40B4-BE49-F238E27FC236}">
                <a16:creationId xmlns:a16="http://schemas.microsoft.com/office/drawing/2014/main" id="{E87DB8F5-BADD-4DA5-A800-E3ABD17E1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350" y="2388965"/>
            <a:ext cx="725740" cy="1141284"/>
          </a:xfrm>
          <a:prstGeom prst="rect">
            <a:avLst/>
          </a:prstGeom>
        </p:spPr>
      </p:pic>
      <p:pic>
        <p:nvPicPr>
          <p:cNvPr id="17" name="Picture 16" descr="A picture containing clipart&#10;&#10;Description automatically generated">
            <a:hlinkClick r:id="" action="ppaction://noaction">
              <a:snd r:embed="rId5" name="9.3.2.1 slide 20 6.wav"/>
            </a:hlinkClick>
            <a:extLst>
              <a:ext uri="{FF2B5EF4-FFF2-40B4-BE49-F238E27FC236}">
                <a16:creationId xmlns:a16="http://schemas.microsoft.com/office/drawing/2014/main" id="{396E10F7-570E-44FB-A052-CD8920FA7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8053" y="2773118"/>
            <a:ext cx="1191403" cy="1474934"/>
          </a:xfrm>
          <a:prstGeom prst="rect">
            <a:avLst/>
          </a:prstGeom>
        </p:spPr>
      </p:pic>
      <p:sp>
        <p:nvSpPr>
          <p:cNvPr id="18" name="Speech Bubble: Rectangle with Corners Rounded 17">
            <a:hlinkClick r:id="" action="ppaction://noaction">
              <a:snd r:embed="rId8" name="9.3.2.1 slide 20 7.wav"/>
            </a:hlinkClick>
            <a:extLst>
              <a:ext uri="{FF2B5EF4-FFF2-40B4-BE49-F238E27FC236}">
                <a16:creationId xmlns:a16="http://schemas.microsoft.com/office/drawing/2014/main" id="{04E6B42A-72B0-4F9D-936D-4E43C40134FE}"/>
              </a:ext>
            </a:extLst>
          </p:cNvPr>
          <p:cNvSpPr/>
          <p:nvPr/>
        </p:nvSpPr>
        <p:spPr>
          <a:xfrm>
            <a:off x="1997242" y="4529762"/>
            <a:ext cx="6665495" cy="372979"/>
          </a:xfrm>
          <a:prstGeom prst="wedgeRoundRectCallout">
            <a:avLst>
              <a:gd name="adj1" fmla="val -52782"/>
              <a:gd name="adj2" fmla="val 20564"/>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Uwe Müller. Kaiser-Friedrich-</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698, Charlottenburg.</a:t>
            </a:r>
          </a:p>
        </p:txBody>
      </p:sp>
      <p:pic>
        <p:nvPicPr>
          <p:cNvPr id="2050" name="Picture 2" descr="Boy, Man, Teen, Teenager, Young, Student">
            <a:hlinkClick r:id="" action="ppaction://noaction">
              <a:snd r:embed="rId8" name="9.3.2.1 slide 20 7.wav"/>
            </a:hlinkClick>
            <a:extLst>
              <a:ext uri="{FF2B5EF4-FFF2-40B4-BE49-F238E27FC236}">
                <a16:creationId xmlns:a16="http://schemas.microsoft.com/office/drawing/2014/main" id="{6923CBE3-9990-43F8-8B29-66F02CEE7F6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69474"/>
          <a:stretch/>
        </p:blipFill>
        <p:spPr bwMode="auto">
          <a:xfrm>
            <a:off x="108284" y="4310701"/>
            <a:ext cx="1658353" cy="10124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rl, School, Child, Young, Happy, Expectantly">
            <a:hlinkClick r:id="" action="ppaction://noaction">
              <a:snd r:embed="rId10" name="9.3.2.1 slide 20 8.wav"/>
            </a:hlinkClick>
            <a:extLst>
              <a:ext uri="{FF2B5EF4-FFF2-40B4-BE49-F238E27FC236}">
                <a16:creationId xmlns:a16="http://schemas.microsoft.com/office/drawing/2014/main" id="{C1DFF8E1-5EB2-4081-92FB-1D0614CFCC1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45841"/>
          <a:stretch/>
        </p:blipFill>
        <p:spPr bwMode="auto">
          <a:xfrm>
            <a:off x="10688053" y="4902741"/>
            <a:ext cx="1132074" cy="1100869"/>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hlinkClick r:id="" action="ppaction://noaction">
              <a:snd r:embed="rId10" name="9.3.2.1 slide 20 8.wav"/>
            </a:hlinkClick>
            <a:extLst>
              <a:ext uri="{FF2B5EF4-FFF2-40B4-BE49-F238E27FC236}">
                <a16:creationId xmlns:a16="http://schemas.microsoft.com/office/drawing/2014/main" id="{378BB0AC-AB55-410B-B9A6-80A6C22FB478}"/>
              </a:ext>
            </a:extLst>
          </p:cNvPr>
          <p:cNvSpPr/>
          <p:nvPr/>
        </p:nvSpPr>
        <p:spPr>
          <a:xfrm>
            <a:off x="3457073" y="5323169"/>
            <a:ext cx="6665495" cy="372979"/>
          </a:xfrm>
          <a:prstGeom prst="wedgeRoundRectCallout">
            <a:avLst>
              <a:gd name="adj1" fmla="val 52994"/>
              <a:gd name="adj2" fmla="val 39919"/>
              <a:gd name="adj3" fmla="val 16667"/>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Anneliese Krause.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Trelleborger</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713,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Prenzlauerberg</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4" name="TextBox 13">
            <a:extLst>
              <a:ext uri="{FF2B5EF4-FFF2-40B4-BE49-F238E27FC236}">
                <a16:creationId xmlns:a16="http://schemas.microsoft.com/office/drawing/2014/main" id="{829FC1F9-3CB3-4EB1-8C3D-E8A2886386C6}"/>
              </a:ext>
            </a:extLst>
          </p:cNvPr>
          <p:cNvSpPr txBox="1"/>
          <p:nvPr/>
        </p:nvSpPr>
        <p:spPr>
          <a:xfrm>
            <a:off x="171477" y="1155880"/>
            <a:ext cx="32943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A6D9FBDC-1C0E-46E4-9CB7-5ADCFEFFC79A}"/>
              </a:ext>
            </a:extLst>
          </p:cNvPr>
          <p:cNvSpPr txBox="1"/>
          <p:nvPr/>
        </p:nvSpPr>
        <p:spPr>
          <a:xfrm>
            <a:off x="171477" y="1488259"/>
            <a:ext cx="5924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Namen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Adressen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0670044D-D5CE-43BF-B343-D0B4FED0767B}"/>
              </a:ext>
            </a:extLst>
          </p:cNvPr>
          <p:cNvSpPr txBox="1"/>
          <p:nvPr/>
        </p:nvSpPr>
        <p:spPr>
          <a:xfrm>
            <a:off x="171477" y="1837361"/>
            <a:ext cx="32943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9" name="Graphic 18" descr="User">
            <a:extLst>
              <a:ext uri="{FF2B5EF4-FFF2-40B4-BE49-F238E27FC236}">
                <a16:creationId xmlns:a16="http://schemas.microsoft.com/office/drawing/2014/main" id="{EB8B0495-BE1E-4680-9D13-E376C4B6E69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75752" y="1036719"/>
            <a:ext cx="580236" cy="580236"/>
          </a:xfrm>
          <a:prstGeom prst="rect">
            <a:avLst/>
          </a:prstGeom>
        </p:spPr>
      </p:pic>
    </p:spTree>
    <p:extLst>
      <p:ext uri="{BB962C8B-B14F-4D97-AF65-F5344CB8AC3E}">
        <p14:creationId xmlns:p14="http://schemas.microsoft.com/office/powerpoint/2010/main" val="16675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3" grpId="0" animBg="1"/>
      <p:bldP spid="18"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9469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two people speaking to each othe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1961" y="741249"/>
            <a:ext cx="4434840" cy="3182112"/>
          </a:xfrm>
          <a:prstGeom prst="rect">
            <a:avLst/>
          </a:prstGeom>
        </p:spPr>
      </p:pic>
      <p:pic>
        <p:nvPicPr>
          <p:cNvPr id="5" name="Picture 4" descr="two people speaking to each othe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6934" y="2293089"/>
            <a:ext cx="3436333" cy="2009859"/>
          </a:xfrm>
          <a:prstGeom prst="rect">
            <a:avLst/>
          </a:prstGeom>
        </p:spPr>
      </p:pic>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9857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177321C-B678-7842-84E8-C48D9144AC9D}"/>
              </a:ext>
            </a:extLst>
          </p:cNvPr>
          <p:cNvSpPr>
            <a:spLocks noGrp="1"/>
          </p:cNvSpPr>
          <p:nvPr>
            <p:ph type="title"/>
          </p:nvPr>
        </p:nvSpPr>
        <p:spPr>
          <a:xfrm>
            <a:off x="5102221" y="-68805"/>
            <a:ext cx="1987553" cy="1594272"/>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descr="two people speaking to each othe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pic>
        <p:nvPicPr>
          <p:cNvPr id="2" name="Picture 1" descr="docto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91284" y="4384865"/>
            <a:ext cx="596691" cy="1731573"/>
          </a:xfrm>
          <a:prstGeom prst="rect">
            <a:avLst/>
          </a:prstGeom>
        </p:spPr>
      </p:pic>
      <p:pic>
        <p:nvPicPr>
          <p:cNvPr id="3" name="Picture 2" descr="boy with tire"/>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9953" y="4790364"/>
            <a:ext cx="1322896" cy="1322896"/>
          </a:xfrm>
          <a:prstGeom prst="rect">
            <a:avLst/>
          </a:prstGeom>
        </p:spPr>
      </p:pic>
      <p:pic>
        <p:nvPicPr>
          <p:cNvPr id="12" name="Picture 11" descr="man in sui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2545" y="4388042"/>
            <a:ext cx="605846" cy="1725218"/>
          </a:xfrm>
          <a:prstGeom prst="rect">
            <a:avLst/>
          </a:prstGeom>
        </p:spPr>
      </p:pic>
      <p:pic>
        <p:nvPicPr>
          <p:cNvPr id="13" name="Picture 12" descr="dog with a forbidden sig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74589" y="1644976"/>
            <a:ext cx="854468" cy="854468"/>
          </a:xfrm>
          <a:prstGeom prst="rect">
            <a:avLst/>
          </a:prstGeom>
        </p:spPr>
      </p:pic>
      <p:pic>
        <p:nvPicPr>
          <p:cNvPr id="14" name="Picture 13" descr="red spla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66244" y="1517340"/>
            <a:ext cx="1646770" cy="1558943"/>
          </a:xfrm>
          <a:prstGeom prst="rect">
            <a:avLst/>
          </a:prstGeom>
        </p:spPr>
      </p:pic>
      <p:pic>
        <p:nvPicPr>
          <p:cNvPr id="15" name="Picture 14" descr="footprint in a forbidden sign"/>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64268" y="1663238"/>
            <a:ext cx="836206" cy="836206"/>
          </a:xfrm>
          <a:prstGeom prst="rect">
            <a:avLst/>
          </a:prstGeom>
        </p:spPr>
      </p:pic>
      <p:pic>
        <p:nvPicPr>
          <p:cNvPr id="16" name="Picture 15" descr="car driving away">
            <a:extLst>
              <a:ext uri="{C183D7F6-B498-43B3-948B-1728B52AA6E4}">
                <adec:decorative xmlns:adec="http://schemas.microsoft.com/office/drawing/2017/decorative" val="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83951" y="5214593"/>
            <a:ext cx="2024097" cy="1087269"/>
          </a:xfrm>
          <a:prstGeom prst="rect">
            <a:avLst/>
          </a:prstGeom>
        </p:spPr>
      </p:pic>
      <p:pic>
        <p:nvPicPr>
          <p:cNvPr id="17" name="Picture 16" descr="question mark"/>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73275" y="4671873"/>
            <a:ext cx="812998" cy="1157555"/>
          </a:xfrm>
          <a:prstGeom prst="rect">
            <a:avLst/>
          </a:prstGeom>
        </p:spPr>
      </p:pic>
    </p:spTree>
    <p:extLst>
      <p:ext uri="{BB962C8B-B14F-4D97-AF65-F5344CB8AC3E}">
        <p14:creationId xmlns:p14="http://schemas.microsoft.com/office/powerpoint/2010/main" val="26636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 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5" name="Regel new.wav"/>
                                        </p:tgtEl>
                                      </p:cMediaNode>
                                    </p:audio>
                                  </p:sub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rot new.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6" name="rot new.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warum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subTnLst>
                                    <p:audio>
                                      <p:cMediaNode>
                                        <p:cTn display="0" masterRel="sameClick">
                                          <p:stCondLst>
                                            <p:cond evt="begin" delay="0">
                                              <p:tn val="49"/>
                                            </p:cond>
                                          </p:stCondLst>
                                          <p:endCondLst>
                                            <p:cond evt="onStopAudio" delay="0">
                                              <p:tgtEl>
                                                <p:sldTgt/>
                                              </p:tgtEl>
                                            </p:cond>
                                          </p:endCondLst>
                                        </p:cTn>
                                        <p:tgtEl>
                                          <p:sndTgt r:embed="rId7" name="warum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8" name="Reise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8" name="Reise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subTnLst>
                                    <p:audio>
                                      <p:cMediaNode>
                                        <p:cTn display="0" masterRel="sameClick">
                                          <p:stCondLst>
                                            <p:cond evt="begin" delay="0">
                                              <p:tn val="64"/>
                                            </p:cond>
                                          </p:stCondLst>
                                          <p:endCondLst>
                                            <p:cond evt="onStopAudio" delay="0">
                                              <p:tgtEl>
                                                <p:sldTgt/>
                                              </p:tgtEl>
                                            </p:cond>
                                          </p:endCondLst>
                                        </p:cTn>
                                        <p:tgtEl>
                                          <p:sndTgt r:embed="rId9" name="Beruf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subTnLst>
                                    <p:audio>
                                      <p:cMediaNode>
                                        <p:cTn display="0" masterRel="sameClick">
                                          <p:stCondLst>
                                            <p:cond evt="begin" delay="0">
                                              <p:tn val="69"/>
                                            </p:cond>
                                          </p:stCondLst>
                                          <p:endCondLst>
                                            <p:cond evt="onStopAudio" delay="0">
                                              <p:tgtEl>
                                                <p:sldTgt/>
                                              </p:tgtEl>
                                            </p:cond>
                                          </p:endCondLst>
                                        </p:cTn>
                                        <p:tgtEl>
                                          <p:sndTgt r:embed="rId9" name="Beruf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DB5D-6574-794F-B068-5E6CABBC16AF}"/>
              </a:ext>
            </a:extLst>
          </p:cNvPr>
          <p:cNvSpPr>
            <a:spLocks noGrp="1"/>
          </p:cNvSpPr>
          <p:nvPr>
            <p:ph type="title"/>
          </p:nvPr>
        </p:nvSpPr>
        <p:spPr>
          <a:xfrm>
            <a:off x="5255792" y="-10573"/>
            <a:ext cx="1680411" cy="1481978"/>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descr="two people speaking to each othe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59009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 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6" name="rot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warum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8" name="Reise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9" name="Beru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8625E6C-9E96-EC42-AF2D-91DB64665A4C}"/>
              </a:ext>
            </a:extLst>
          </p:cNvPr>
          <p:cNvSpPr>
            <a:spLocks noGrp="1"/>
          </p:cNvSpPr>
          <p:nvPr>
            <p:ph type="title"/>
          </p:nvPr>
        </p:nvSpPr>
        <p:spPr>
          <a:xfrm>
            <a:off x="5104215" y="-191757"/>
            <a:ext cx="1987553" cy="1850946"/>
          </a:xfrm>
        </p:spPr>
        <p:txBody>
          <a:bodyPr>
            <a:noAutofit/>
          </a:bodyPr>
          <a:lstStyle/>
          <a:p>
            <a:pPr algn="ctr"/>
            <a:r>
              <a:rPr lang="en-GB" sz="12000"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024838" y="628052"/>
            <a:ext cx="210987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egel</a:t>
            </a:r>
          </a:p>
        </p:txBody>
      </p:sp>
      <p:sp>
        <p:nvSpPr>
          <p:cNvPr id="6" name="Rectangle 5"/>
          <p:cNvSpPr/>
          <p:nvPr/>
        </p:nvSpPr>
        <p:spPr>
          <a:xfrm>
            <a:off x="8803573" y="3464712"/>
            <a:ext cx="26759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uf</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45401" y="628023"/>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00334" y="354308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um</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 name="Rectangle 8"/>
          <p:cNvSpPr/>
          <p:nvPr/>
        </p:nvSpPr>
        <p:spPr>
          <a:xfrm>
            <a:off x="5139647" y="4498167"/>
            <a:ext cx="191270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eise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two people speaking to each othe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87666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pPr algn="l"/>
            <a:r>
              <a:rPr lang="en-GB" sz="3600" dirty="0">
                <a:solidFill>
                  <a:prstClr val="white"/>
                </a:solidFill>
              </a:rPr>
              <a:t>consonantal [r]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T3.2 Week 3 Slides 29-35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873547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3817</Words>
  <Application>Microsoft Macintosh PowerPoint</Application>
  <PresentationFormat>Widescreen</PresentationFormat>
  <Paragraphs>511</Paragraphs>
  <Slides>32</Slides>
  <Notes>32</Notes>
  <HiddenSlides>0</HiddenSlides>
  <MMClips>2</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32</vt:i4>
      </vt:variant>
    </vt:vector>
  </HeadingPairs>
  <TitlesOfParts>
    <vt:vector size="36" baseType="lpstr">
      <vt:lpstr>Arial</vt:lpstr>
      <vt:lpstr>Century Gothic</vt:lpstr>
      <vt:lpstr>Office Theme</vt:lpstr>
      <vt:lpstr>2_Office Theme</vt:lpstr>
      <vt:lpstr>German phonics collection</vt:lpstr>
      <vt:lpstr>consonantal [r]</vt:lpstr>
      <vt:lpstr>r </vt:lpstr>
      <vt:lpstr>r </vt:lpstr>
      <vt:lpstr>r </vt:lpstr>
      <vt:lpstr>r</vt:lpstr>
      <vt:lpstr>r</vt:lpstr>
      <vt:lpstr>r</vt:lpstr>
      <vt:lpstr>consonantal [r]</vt:lpstr>
      <vt:lpstr>r </vt:lpstr>
      <vt:lpstr>r </vt:lpstr>
      <vt:lpstr>r </vt:lpstr>
      <vt:lpstr>r</vt:lpstr>
      <vt:lpstr>r</vt:lpstr>
      <vt:lpstr>r</vt:lpstr>
      <vt:lpstr>Welcher R?</vt:lpstr>
      <vt:lpstr>consonantal [r]</vt:lpstr>
      <vt:lpstr>Phonetik - der Bodensee [1/2]</vt:lpstr>
      <vt:lpstr>Phonetik - der Bodensee [1/2]</vt:lpstr>
      <vt:lpstr>Wie heißt die Band?</vt:lpstr>
      <vt:lpstr>consonantal [r]</vt:lpstr>
      <vt:lpstr>r </vt:lpstr>
      <vt:lpstr>r</vt:lpstr>
      <vt:lpstr>r</vt:lpstr>
      <vt:lpstr>r</vt:lpstr>
      <vt:lpstr>Phonetik</vt:lpstr>
      <vt:lpstr>Phonetik</vt:lpstr>
      <vt:lpstr>Karaoke SSC</vt:lpstr>
      <vt:lpstr>vocalic [r]</vt:lpstr>
      <vt:lpstr>Phonetik</vt:lpstr>
      <vt:lpstr>Phonetik</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5</cp:revision>
  <dcterms:created xsi:type="dcterms:W3CDTF">2021-02-12T14:40:08Z</dcterms:created>
  <dcterms:modified xsi:type="dcterms:W3CDTF">2022-07-15T09:36:11Z</dcterms:modified>
</cp:coreProperties>
</file>