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10" r:id="rId3"/>
  </p:sldMasterIdLst>
  <p:notesMasterIdLst>
    <p:notesMasterId r:id="rId58"/>
  </p:notesMasterIdLst>
  <p:sldIdLst>
    <p:sldId id="259" r:id="rId4"/>
    <p:sldId id="282" r:id="rId5"/>
    <p:sldId id="608" r:id="rId6"/>
    <p:sldId id="609" r:id="rId7"/>
    <p:sldId id="610" r:id="rId8"/>
    <p:sldId id="614" r:id="rId9"/>
    <p:sldId id="615" r:id="rId10"/>
    <p:sldId id="616" r:id="rId11"/>
    <p:sldId id="284" r:id="rId12"/>
    <p:sldId id="617" r:id="rId13"/>
    <p:sldId id="618" r:id="rId14"/>
    <p:sldId id="619" r:id="rId15"/>
    <p:sldId id="620" r:id="rId16"/>
    <p:sldId id="621" r:id="rId17"/>
    <p:sldId id="622" r:id="rId18"/>
    <p:sldId id="623" r:id="rId19"/>
    <p:sldId id="624" r:id="rId20"/>
    <p:sldId id="625" r:id="rId21"/>
    <p:sldId id="626" r:id="rId22"/>
    <p:sldId id="627" r:id="rId23"/>
    <p:sldId id="628" r:id="rId24"/>
    <p:sldId id="473" r:id="rId25"/>
    <p:sldId id="466" r:id="rId26"/>
    <p:sldId id="285" r:id="rId27"/>
    <p:sldId id="295" r:id="rId28"/>
    <p:sldId id="598" r:id="rId29"/>
    <p:sldId id="597" r:id="rId30"/>
    <p:sldId id="266" r:id="rId31"/>
    <p:sldId id="599" r:id="rId32"/>
    <p:sldId id="261" r:id="rId33"/>
    <p:sldId id="265" r:id="rId34"/>
    <p:sldId id="508" r:id="rId35"/>
    <p:sldId id="424" r:id="rId36"/>
    <p:sldId id="525" r:id="rId37"/>
    <p:sldId id="526" r:id="rId38"/>
    <p:sldId id="527" r:id="rId39"/>
    <p:sldId id="528" r:id="rId40"/>
    <p:sldId id="600" r:id="rId41"/>
    <p:sldId id="277" r:id="rId42"/>
    <p:sldId id="315" r:id="rId43"/>
    <p:sldId id="601" r:id="rId44"/>
    <p:sldId id="469" r:id="rId45"/>
    <p:sldId id="603" r:id="rId46"/>
    <p:sldId id="602" r:id="rId47"/>
    <p:sldId id="604" r:id="rId48"/>
    <p:sldId id="635" r:id="rId49"/>
    <p:sldId id="638" r:id="rId50"/>
    <p:sldId id="605" r:id="rId51"/>
    <p:sldId id="607" r:id="rId52"/>
    <p:sldId id="606" r:id="rId53"/>
    <p:sldId id="639" r:id="rId54"/>
    <p:sldId id="725" r:id="rId55"/>
    <p:sldId id="739" r:id="rId56"/>
    <p:sldId id="726"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64266" autoAdjust="0"/>
  </p:normalViewPr>
  <p:slideViewPr>
    <p:cSldViewPr snapToGrid="0">
      <p:cViewPr varScale="1">
        <p:scale>
          <a:sx n="79" d="100"/>
          <a:sy n="79" d="100"/>
        </p:scale>
        <p:origin x="183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6F27-C47F-4B0B-9291-5B28D59B59E5}" type="datetimeFigureOut">
              <a:rPr lang="en-GB" smtClean="0"/>
              <a:t>15/07/2022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61AF94-8391-482C-9B82-0C483AB94CE2}" type="slidenum">
              <a:rPr lang="en-GB" smtClean="0"/>
              <a:t>‹#›</a:t>
            </a:fld>
            <a:endParaRPr lang="en-GB"/>
          </a:p>
        </p:txBody>
      </p:sp>
    </p:spTree>
    <p:extLst>
      <p:ext uri="{BB962C8B-B14F-4D97-AF65-F5344CB8AC3E}">
        <p14:creationId xmlns:p14="http://schemas.microsoft.com/office/powerpoint/2010/main" val="3081466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do an exaggerated gesture of pointing to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ich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ich </a:t>
            </a:r>
            <a:r>
              <a:rPr lang="en-GB" baseline="0" dirty="0"/>
              <a:t>[8]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79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498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570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ich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ich </a:t>
            </a:r>
            <a:r>
              <a:rPr lang="en-GB" baseline="0" dirty="0"/>
              <a:t>[8]; </a:t>
            </a:r>
            <a:r>
              <a:rPr lang="en-GB" b="1" baseline="0" dirty="0"/>
              <a:t>Licht </a:t>
            </a:r>
            <a:r>
              <a:rPr lang="en-GB" b="0" baseline="0" dirty="0"/>
              <a:t>[503]</a:t>
            </a:r>
            <a:r>
              <a:rPr lang="en-GB" baseline="0" dirty="0"/>
              <a:t> </a:t>
            </a:r>
            <a:r>
              <a:rPr lang="en-GB" b="1" baseline="0" dirty="0" err="1"/>
              <a:t>Kirche</a:t>
            </a:r>
            <a:r>
              <a:rPr lang="en-GB" baseline="0" dirty="0"/>
              <a:t> [519]; </a:t>
            </a:r>
            <a:r>
              <a:rPr lang="en-GB" b="1" baseline="0" dirty="0" err="1"/>
              <a:t>endlich</a:t>
            </a:r>
            <a:r>
              <a:rPr lang="en-GB" b="1" baseline="0" dirty="0"/>
              <a:t> </a:t>
            </a:r>
            <a:r>
              <a:rPr lang="en-GB" baseline="0" dirty="0"/>
              <a:t>[496]; </a:t>
            </a:r>
            <a:r>
              <a:rPr lang="en-GB" b="1" baseline="0" dirty="0" err="1"/>
              <a:t>manchmal</a:t>
            </a:r>
            <a:r>
              <a:rPr lang="en-GB" b="1" baseline="0" dirty="0"/>
              <a:t> </a:t>
            </a:r>
            <a:r>
              <a:rPr lang="en-GB" baseline="0" dirty="0"/>
              <a:t>[394]; </a:t>
            </a:r>
            <a:r>
              <a:rPr lang="en-GB" b="1" baseline="0" dirty="0" err="1"/>
              <a:t>nicht</a:t>
            </a:r>
            <a:r>
              <a:rPr lang="en-GB" b="1" baseline="0" dirty="0"/>
              <a:t> </a:t>
            </a:r>
            <a:r>
              <a:rPr lang="en-GB" baseline="0"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3606375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2340886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537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Buch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opening the pages of a book with both hands.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Buch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Buch </a:t>
            </a:r>
            <a:r>
              <a:rPr lang="en-GB" baseline="0" dirty="0"/>
              <a:t>[195]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610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449167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1539354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Buch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Buch </a:t>
            </a:r>
            <a:r>
              <a:rPr lang="en-GB" baseline="0" dirty="0"/>
              <a:t>[195]; </a:t>
            </a:r>
            <a:r>
              <a:rPr lang="en-GB" b="1" baseline="0" dirty="0" err="1"/>
              <a:t>machen</a:t>
            </a:r>
            <a:r>
              <a:rPr lang="en-GB" b="1" baseline="0" dirty="0"/>
              <a:t> </a:t>
            </a:r>
            <a:r>
              <a:rPr lang="en-GB" b="0" baseline="0" dirty="0"/>
              <a:t>[49]</a:t>
            </a:r>
            <a:r>
              <a:rPr lang="en-GB" baseline="0" dirty="0"/>
              <a:t> </a:t>
            </a:r>
            <a:r>
              <a:rPr lang="en-GB" b="1" baseline="0" dirty="0" err="1"/>
              <a:t>nochmal</a:t>
            </a:r>
            <a:r>
              <a:rPr lang="en-GB" baseline="0" dirty="0"/>
              <a:t> [773]; </a:t>
            </a:r>
            <a:r>
              <a:rPr lang="en-GB" b="1" baseline="0" dirty="0" err="1"/>
              <a:t>acht</a:t>
            </a:r>
            <a:r>
              <a:rPr lang="en-GB" b="1" baseline="0" dirty="0"/>
              <a:t> </a:t>
            </a:r>
            <a:r>
              <a:rPr lang="en-GB" baseline="0" dirty="0"/>
              <a:t>[458]; </a:t>
            </a:r>
            <a:r>
              <a:rPr lang="en-GB" b="1" baseline="0" dirty="0" err="1"/>
              <a:t>Fach</a:t>
            </a:r>
            <a:r>
              <a:rPr lang="en-GB" b="1" baseline="0" dirty="0"/>
              <a:t> </a:t>
            </a:r>
            <a:r>
              <a:rPr lang="en-GB" baseline="0" dirty="0"/>
              <a:t>[698]; </a:t>
            </a:r>
            <a:r>
              <a:rPr lang="en-GB" b="1" baseline="0" dirty="0"/>
              <a:t>Nacht </a:t>
            </a:r>
            <a:r>
              <a:rPr lang="en-GB" baseline="0" dirty="0"/>
              <a:t>[335].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44306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1993550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185988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This </a:t>
            </a:r>
            <a:r>
              <a:rPr lang="en-GB" b="1" baseline="0"/>
              <a:t>animated slide provides a reminder of the pronunciation rules for [ch]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Click to animate the explanation.</a:t>
            </a:r>
          </a:p>
          <a:p>
            <a:r>
              <a:rPr lang="en-GB" b="0"/>
              <a:t>2.</a:t>
            </a:r>
            <a:r>
              <a:rPr lang="en-GB" baseline="0"/>
              <a:t> </a:t>
            </a:r>
            <a:r>
              <a:rPr lang="en-GB" sz="1200" b="1" i="0" kern="1200">
                <a:solidFill>
                  <a:schemeClr val="tx1"/>
                </a:solidFill>
                <a:effectLst/>
                <a:latin typeface="+mn-lt"/>
                <a:ea typeface="+mn-ea"/>
                <a:cs typeface="+mn-cs"/>
              </a:rPr>
              <a:t>Notes:</a:t>
            </a:r>
            <a:r>
              <a:rPr lang="en-GB" sz="1200" b="1" i="0" kern="1200" baseline="0">
                <a:solidFill>
                  <a:schemeClr val="tx1"/>
                </a:solidFill>
                <a:effectLst/>
                <a:latin typeface="+mn-lt"/>
                <a:ea typeface="+mn-ea"/>
                <a:cs typeface="+mn-cs"/>
              </a:rPr>
              <a:t> </a:t>
            </a:r>
            <a:r>
              <a:rPr lang="en-GB" sz="1200" b="0" i="1" kern="1200" baseline="0">
                <a:solidFill>
                  <a:schemeClr val="tx1"/>
                </a:solidFill>
                <a:effectLst/>
                <a:latin typeface="+mn-lt"/>
                <a:ea typeface="+mn-ea"/>
                <a:cs typeface="+mn-cs"/>
              </a:rPr>
              <a:t>hard</a:t>
            </a:r>
            <a:r>
              <a:rPr lang="en-GB" sz="1200" b="0" i="0" kern="1200" baseline="0">
                <a:solidFill>
                  <a:schemeClr val="tx1"/>
                </a:solidFill>
                <a:effectLst/>
                <a:latin typeface="+mn-lt"/>
                <a:ea typeface="+mn-ea"/>
                <a:cs typeface="+mn-cs"/>
              </a:rPr>
              <a:t> and </a:t>
            </a:r>
            <a:r>
              <a:rPr lang="en-GB" sz="1200" b="0" i="1" kern="1200" baseline="0">
                <a:solidFill>
                  <a:schemeClr val="tx1"/>
                </a:solidFill>
                <a:effectLst/>
                <a:latin typeface="+mn-lt"/>
                <a:ea typeface="+mn-ea"/>
                <a:cs typeface="+mn-cs"/>
              </a:rPr>
              <a:t>soft </a:t>
            </a:r>
            <a:r>
              <a:rPr lang="en-GB" sz="1200" b="0" i="0" kern="1200" baseline="0">
                <a:solidFill>
                  <a:schemeClr val="tx1"/>
                </a:solidFill>
                <a:effectLst/>
                <a:latin typeface="+mn-lt"/>
                <a:ea typeface="+mn-ea"/>
                <a:cs typeface="+mn-cs"/>
              </a:rPr>
              <a:t>here refer to the physiological differences in </a:t>
            </a:r>
            <a:r>
              <a:rPr lang="en-GB" sz="1200" kern="1200">
                <a:solidFill>
                  <a:schemeClr val="tx1"/>
                </a:solidFill>
                <a:effectLst/>
                <a:latin typeface="+mn-lt"/>
                <a:ea typeface="+mn-ea"/>
                <a:cs typeface="+mn-cs"/>
              </a:rPr>
              <a:t>sound production, i.e.</a:t>
            </a:r>
            <a:r>
              <a:rPr lang="en-GB" sz="1200"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whether the air is forced through the soft palette (‘soft’) or from a place lower in the throat (‘hard’).</a:t>
            </a:r>
            <a:r>
              <a:rPr lang="en-GB" sz="1200" b="1" i="0" kern="1200" baseline="0">
                <a:solidFill>
                  <a:schemeClr val="tx1"/>
                </a:solidFill>
                <a:effectLst/>
                <a:latin typeface="+mn-lt"/>
                <a:ea typeface="+mn-ea"/>
                <a:cs typeface="+mn-cs"/>
              </a:rPr>
              <a:t> </a:t>
            </a:r>
            <a:r>
              <a:rPr lang="en-GB" b="0"/>
              <a:t>Students</a:t>
            </a:r>
            <a:r>
              <a:rPr lang="en-GB" b="0" baseline="0"/>
              <a:t> have encountered all words used as examples here with the exception of </a:t>
            </a:r>
            <a:r>
              <a:rPr kumimoji="0" lang="en-GB"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t>
            </a:r>
            <a:endParaRPr lang="en-GB" sz="1200" b="0" i="0" kern="1200">
              <a:solidFill>
                <a:schemeClr val="tx1"/>
              </a:solidFill>
              <a:effectLst/>
              <a:latin typeface="+mn-lt"/>
              <a:ea typeface="+mn-ea"/>
              <a:cs typeface="+mn-cs"/>
            </a:endParaRPr>
          </a:p>
          <a:p>
            <a:r>
              <a:rPr lang="en-GB"/>
              <a:t>3.</a:t>
            </a:r>
            <a:r>
              <a:rPr lang="en-GB" baseline="0"/>
              <a:t> </a:t>
            </a:r>
            <a:r>
              <a:rPr lang="en-GB"/>
              <a:t>Ensure students’ understanding</a:t>
            </a:r>
            <a:r>
              <a:rPr lang="en-GB" baseline="0"/>
              <a:t> at each stage.</a:t>
            </a:r>
            <a:endParaRPr lang="en-GB"/>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auch</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(2006). A frequency dictionary of German: core vocabulary for learners. Routledge</a:t>
            </a:r>
          </a:p>
          <a:p>
            <a:endParaRPr lang="en-GB"/>
          </a:p>
          <a:p>
            <a:endParaRPr lang="en-GB"/>
          </a:p>
          <a:p>
            <a:endParaRPr lang="en-GB" sz="1200" b="0" i="0" kern="1200">
              <a:solidFill>
                <a:schemeClr val="tx1"/>
              </a:solidFill>
              <a:effectLst/>
              <a:latin typeface="+mn-lt"/>
              <a:ea typeface="+mn-ea"/>
              <a:cs typeface="+mn-cs"/>
            </a:endParaRPr>
          </a:p>
          <a:p>
            <a:endParaRPr lang="en-GB"/>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22</a:t>
            </a:fld>
            <a:endParaRPr lang="en-GB"/>
          </a:p>
        </p:txBody>
      </p:sp>
    </p:spTree>
    <p:extLst>
      <p:ext uri="{BB962C8B-B14F-4D97-AF65-F5344CB8AC3E}">
        <p14:creationId xmlns:p14="http://schemas.microsoft.com/office/powerpoint/2010/main" val="94346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Timing: 2 minutes</a:t>
            </a:r>
            <a:br>
              <a:rPr lang="en-GB" b="1"/>
            </a:br>
            <a:br>
              <a:rPr lang="en-GB" b="1"/>
            </a:br>
            <a:r>
              <a:rPr lang="en-GB" b="1"/>
              <a:t>Aim: To</a:t>
            </a:r>
            <a:r>
              <a:rPr lang="en-GB" b="1" baseline="0"/>
              <a:t> </a:t>
            </a:r>
            <a:r>
              <a:rPr lang="en-GB" sz="1200" b="1" kern="1200">
                <a:solidFill>
                  <a:schemeClr val="tx1"/>
                </a:solidFill>
                <a:effectLst/>
                <a:latin typeface="+mn-lt"/>
                <a:ea typeface="+mn-ea"/>
                <a:cs typeface="+mn-cs"/>
              </a:rPr>
              <a:t>practise sounding out new words and recognising the different versions of the SSC [ch] that result from the different mouth positions.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Note: </a:t>
            </a:r>
            <a:r>
              <a:rPr lang="en-GB" sz="1200" b="0" i="0" kern="1200">
                <a:solidFill>
                  <a:schemeClr val="tx1"/>
                </a:solidFill>
                <a:effectLst/>
                <a:latin typeface="+mn-lt"/>
                <a:ea typeface="+mn-ea"/>
                <a:cs typeface="+mn-cs"/>
              </a:rPr>
              <a:t>Unknown words have been chosen so that students must focus on the sound.  The words are all </a:t>
            </a:r>
            <a:r>
              <a:rPr lang="en-GB" sz="1200" b="1" i="0" kern="1200">
                <a:solidFill>
                  <a:schemeClr val="tx1"/>
                </a:solidFill>
                <a:effectLst/>
                <a:latin typeface="+mn-lt"/>
                <a:ea typeface="+mn-ea"/>
                <a:cs typeface="+mn-cs"/>
              </a:rPr>
              <a:t>highly frequent</a:t>
            </a:r>
            <a:r>
              <a:rPr lang="en-GB" sz="1200" b="0" i="0" kern="1200">
                <a:solidFill>
                  <a:schemeClr val="tx1"/>
                </a:solidFill>
                <a:effectLst/>
                <a:latin typeface="+mn-lt"/>
                <a:ea typeface="+mn-ea"/>
                <a:cs typeface="+mn-cs"/>
              </a:rPr>
              <a:t> and will be introduced over the coming weeks.</a:t>
            </a:r>
            <a:r>
              <a:rPr lang="en-GB" sz="1200" b="0" i="0" kern="1200" baseline="0">
                <a:solidFill>
                  <a:schemeClr val="tx1"/>
                </a:solidFill>
                <a:effectLst/>
                <a:latin typeface="+mn-lt"/>
                <a:ea typeface="+mn-ea"/>
                <a:cs typeface="+mn-cs"/>
              </a:rPr>
              <a:t> </a:t>
            </a:r>
            <a:endParaRPr lang="en-GB" sz="1200" b="1" kern="1200">
              <a:solidFill>
                <a:schemeClr val="tx1"/>
              </a:solidFill>
              <a:effectLst/>
              <a:latin typeface="+mn-lt"/>
              <a:ea typeface="+mn-ea"/>
              <a:cs typeface="+mn-cs"/>
            </a:endParaRP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b="1"/>
              <a:t>Procedure:</a:t>
            </a:r>
            <a:br>
              <a:rPr lang="en-GB"/>
            </a:br>
            <a:r>
              <a:rPr lang="en-GB"/>
              <a:t>1. </a:t>
            </a:r>
            <a:r>
              <a:rPr lang="en-GB" sz="1200" b="0" i="0" kern="1200">
                <a:solidFill>
                  <a:schemeClr val="tx1"/>
                </a:solidFill>
                <a:effectLst/>
                <a:latin typeface="+mn-lt"/>
                <a:ea typeface="+mn-ea"/>
                <a:cs typeface="+mn-cs"/>
              </a:rPr>
              <a:t>First,</a:t>
            </a:r>
            <a:r>
              <a:rPr lang="en-GB" sz="1200" b="0" i="0" kern="1200" baseline="0">
                <a:solidFill>
                  <a:schemeClr val="tx1"/>
                </a:solidFill>
                <a:effectLst/>
                <a:latin typeface="+mn-lt"/>
                <a:ea typeface="+mn-ea"/>
                <a:cs typeface="+mn-cs"/>
              </a:rPr>
              <a:t> students read the words and decide based on spelling with the [ch] is soft or hard.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2.</a:t>
            </a:r>
            <a:r>
              <a:rPr lang="en-GB" baseline="0"/>
              <a:t> </a:t>
            </a:r>
            <a:r>
              <a:rPr lang="en-GB" sz="1200" b="0" i="0" kern="1200" baseline="0">
                <a:solidFill>
                  <a:schemeClr val="tx1"/>
                </a:solidFill>
                <a:effectLst/>
                <a:latin typeface="+mn-lt"/>
                <a:ea typeface="+mn-ea"/>
                <a:cs typeface="+mn-cs"/>
              </a:rPr>
              <a:t>The teacher then reads the words out loud. Students check their answers based on what they hear. </a:t>
            </a:r>
          </a:p>
          <a:p>
            <a:r>
              <a:rPr lang="en-GB"/>
              <a:t>3.</a:t>
            </a:r>
            <a:r>
              <a:rPr lang="en-GB" baseline="0"/>
              <a:t> </a:t>
            </a:r>
            <a:r>
              <a:rPr lang="en-GB" sz="1200" b="0" i="0" kern="1200" baseline="0">
                <a:solidFill>
                  <a:schemeClr val="tx1"/>
                </a:solidFill>
                <a:effectLst/>
                <a:latin typeface="+mn-lt"/>
                <a:ea typeface="+mn-ea"/>
                <a:cs typeface="+mn-cs"/>
              </a:rPr>
              <a:t>Answers revealed on clicks. Teacher elicits oral pronunciation of the words. The words are comprised of </a:t>
            </a:r>
            <a:r>
              <a:rPr lang="en-GB"/>
              <a:t>previously studied SSCs and transferable consonants with the exception of [au] br</a:t>
            </a:r>
            <a:r>
              <a:rPr lang="en-GB" b="1"/>
              <a:t>au</a:t>
            </a:r>
            <a:r>
              <a:rPr lang="en-GB" b="0"/>
              <a:t>chen</a:t>
            </a:r>
            <a:r>
              <a:rPr lang="en-GB" b="0" baseline="0"/>
              <a:t> and [sp] in Fremd</a:t>
            </a:r>
            <a:r>
              <a:rPr lang="en-GB" b="1" baseline="0"/>
              <a:t>sp</a:t>
            </a:r>
            <a:r>
              <a:rPr lang="en-GB" b="0" baseline="0"/>
              <a:t>rache.</a:t>
            </a:r>
            <a:endParaRPr lang="en-GB" sz="1200" b="0" i="0" kern="1200">
              <a:solidFill>
                <a:schemeClr val="tx1"/>
              </a:solidFill>
              <a:effectLst/>
              <a:latin typeface="+mn-lt"/>
              <a:ea typeface="+mn-ea"/>
              <a:cs typeface="+mn-cs"/>
            </a:endParaRP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a:solidFill>
                  <a:schemeClr val="tx1"/>
                </a:solidFill>
                <a:effectLst/>
                <a:latin typeface="+mn-lt"/>
                <a:ea typeface="Calibri"/>
                <a:cs typeface="Calibri"/>
                <a:sym typeface="Calibri"/>
              </a:rPr>
              <a:t>Word frequency (1 is the most frequent word in German): </a:t>
            </a:r>
            <a:endParaRPr lang="en-GB" sz="1200" b="0" i="0" u="none" strike="noStrike" kern="1200" cap="none">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leicht</a:t>
            </a:r>
            <a:r>
              <a:rPr kumimoji="0" lang="en-GB" sz="18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[285]; </a:t>
            </a:r>
            <a:r>
              <a:rPr kumimoji="0" lang="en-GB"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danach </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[437]; </a:t>
            </a:r>
            <a:r>
              <a:rPr kumimoji="0" lang="en-GB" sz="12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brauchen</a:t>
            </a:r>
            <a:r>
              <a:rPr kumimoji="0" lang="en-GB" sz="12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[201]; </a:t>
            </a:r>
            <a:r>
              <a:rPr lang="en-GB" sz="1200" b="1" i="0" kern="1200">
                <a:solidFill>
                  <a:schemeClr val="tx1"/>
                </a:solidFill>
                <a:effectLst/>
                <a:latin typeface="+mn-lt"/>
                <a:ea typeface="+mn-ea"/>
                <a:cs typeface="+mn-cs"/>
              </a:rPr>
              <a:t>ziemlich </a:t>
            </a:r>
            <a:r>
              <a:rPr lang="en-GB" sz="1200" b="0" i="0" kern="1200">
                <a:solidFill>
                  <a:schemeClr val="tx1"/>
                </a:solidFill>
                <a:effectLst/>
                <a:latin typeface="+mn-lt"/>
                <a:ea typeface="+mn-ea"/>
                <a:cs typeface="+mn-cs"/>
              </a:rPr>
              <a:t>[443]; </a:t>
            </a:r>
            <a:r>
              <a:rPr kumimoji="0" lang="en-GB" sz="1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schlecht</a:t>
            </a:r>
            <a:r>
              <a:rPr kumimoji="0" lang="en-GB" sz="18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[332]; </a:t>
            </a:r>
            <a:r>
              <a:rPr kumimoji="0" lang="en-GB" sz="1800" b="1"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lachen</a:t>
            </a:r>
            <a:r>
              <a:rPr kumimoji="0" lang="en-GB" sz="1800" b="0" i="0" u="none" strike="noStrike" kern="1200" cap="none" spc="0" normalizeH="0" baseline="0" noProof="0">
                <a:ln>
                  <a:noFill/>
                </a:ln>
                <a:solidFill>
                  <a:srgbClr val="5B9BD5">
                    <a:lumMod val="50000"/>
                  </a:srgbClr>
                </a:solidFill>
                <a:effectLst/>
                <a:uLnTx/>
                <a:uFillTx/>
                <a:latin typeface="Century Gothic" panose="020B0502020202020204" pitchFamily="34" charset="0"/>
                <a:ea typeface="+mn-ea"/>
                <a:cs typeface="+mn-cs"/>
              </a:rPr>
              <a:t> [561]; </a:t>
            </a:r>
            <a:r>
              <a:rPr lang="en-GB" sz="1200" b="1" i="0" kern="1200">
                <a:solidFill>
                  <a:schemeClr val="tx1"/>
                </a:solidFill>
                <a:effectLst/>
                <a:latin typeface="+mn-lt"/>
                <a:ea typeface="+mn-ea"/>
                <a:cs typeface="+mn-cs"/>
              </a:rPr>
              <a:t>Fremdsprache </a:t>
            </a:r>
            <a:r>
              <a:rPr lang="en-GB" sz="1200" b="0" i="0" kern="1200">
                <a:solidFill>
                  <a:schemeClr val="tx1"/>
                </a:solidFill>
                <a:effectLst/>
                <a:latin typeface="+mn-lt"/>
                <a:ea typeface="+mn-ea"/>
                <a:cs typeface="+mn-cs"/>
              </a:rPr>
              <a:t>[1791]</a:t>
            </a:r>
            <a:endParaRPr lang="en-GB" sz="1200" b="1"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1"/>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  Jones, R.L. &amp; Tschirner, E. (2006). A frequency dictionary of German: core vocabulary for learners. Routledge</a:t>
            </a:r>
          </a:p>
        </p:txBody>
      </p:sp>
      <p:sp>
        <p:nvSpPr>
          <p:cNvPr id="4" name="Slide Number Placeholder 3"/>
          <p:cNvSpPr>
            <a:spLocks noGrp="1"/>
          </p:cNvSpPr>
          <p:nvPr>
            <p:ph type="sldNum" sz="quarter" idx="10"/>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768320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75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 slides 4-11, students encounter a range of known SSCs contrasted in minimal pairs. By correctly identifying the word they hear, they complete the story of Wolfgang and Heidi’s very different Saturday afternoons. The activity aims to show how a single SSC can change the meaning of a full sentence! Point out to students how differently the story would unfold if they had heard the other SSC instead!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following SSCs are revisited in this activity: [</a:t>
            </a:r>
            <a:r>
              <a:rPr lang="en-GB" b="0" baseline="0" dirty="0" err="1"/>
              <a:t>sch</a:t>
            </a:r>
            <a:r>
              <a:rPr lang="en-GB" b="0" baseline="0" dirty="0"/>
              <a:t>], [</a:t>
            </a:r>
            <a:r>
              <a:rPr lang="en-GB" b="0" baseline="0" dirty="0" err="1"/>
              <a:t>ch</a:t>
            </a:r>
            <a:r>
              <a:rPr lang="en-GB" b="0" baseline="0" dirty="0"/>
              <a:t>], short [</a:t>
            </a:r>
            <a:r>
              <a:rPr lang="en-GB" b="0" baseline="0" dirty="0" err="1"/>
              <a:t>i</a:t>
            </a:r>
            <a:r>
              <a:rPr lang="en-GB" b="0" baseline="0" dirty="0"/>
              <a:t>], short [e], [</a:t>
            </a:r>
            <a:r>
              <a:rPr lang="en-GB" b="0" baseline="0" dirty="0" err="1"/>
              <a:t>ei</a:t>
            </a:r>
            <a:r>
              <a:rPr lang="en-GB" b="0" baseline="0" dirty="0"/>
              <a:t>], [</a:t>
            </a:r>
            <a:r>
              <a:rPr lang="en-GB" b="0" baseline="0" dirty="0" err="1"/>
              <a:t>ie</a:t>
            </a:r>
            <a:r>
              <a:rPr lang="en-GB" b="0" baseline="0" dirty="0"/>
              <a:t>], [ü], [u], [</a:t>
            </a:r>
            <a:r>
              <a:rPr lang="en-GB" b="0" baseline="0" dirty="0" err="1"/>
              <a:t>äu</a:t>
            </a:r>
            <a:r>
              <a:rPr lang="en-GB" b="0" baseline="0" dirty="0"/>
              <a:t>], [v] and [w].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are also encouraged to write short summaries of each slide in English. A range of vocabulary and key grammar points from across terms 1 and 2 are revisited.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for each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Teacher clicks on the loudspeaker to play the audio.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hear </a:t>
            </a:r>
            <a:r>
              <a:rPr lang="en-GB" b="1" baseline="0" dirty="0"/>
              <a:t>one </a:t>
            </a:r>
            <a:r>
              <a:rPr lang="en-GB" b="0" baseline="0" dirty="0"/>
              <a:t>of the options and circle a) or b) to complete the sentence.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Students write a one sentence summary </a:t>
            </a:r>
            <a:r>
              <a:rPr lang="en-GB" b="1" baseline="0" dirty="0"/>
              <a:t>in English </a:t>
            </a:r>
            <a:r>
              <a:rPr lang="en-GB" b="0" baseline="0" dirty="0"/>
              <a:t>(at more advanced levels, the teacher might wish to ask for the summary </a:t>
            </a:r>
            <a:r>
              <a:rPr lang="en-GB" b="1" baseline="0" dirty="0"/>
              <a:t>in German</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The answer is revealed on a click.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5/ Teacher elicits example translations from one or two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6/ Teacher elicits oral pronunciation of the other word using “Wie </a:t>
            </a:r>
            <a:r>
              <a:rPr lang="en-GB" b="0" baseline="0" dirty="0" err="1"/>
              <a:t>sagt</a:t>
            </a:r>
            <a:r>
              <a:rPr lang="en-GB" b="0" baseline="0" dirty="0"/>
              <a:t> man …” to create the alternative scenario!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Here, SSCs [</a:t>
            </a:r>
            <a:r>
              <a:rPr lang="en-GB" b="0" baseline="0" dirty="0" err="1"/>
              <a:t>ch</a:t>
            </a:r>
            <a:r>
              <a:rPr lang="en-GB" b="0" baseline="0" dirty="0"/>
              <a:t>] and [</a:t>
            </a:r>
            <a:r>
              <a:rPr lang="en-GB" b="0" baseline="0" dirty="0" err="1"/>
              <a:t>sch</a:t>
            </a:r>
            <a:r>
              <a:rPr lang="en-GB" b="0" baseline="0" dirty="0"/>
              <a:t>] are contrasted.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Teacher to draw attention to compound ‘</a:t>
            </a:r>
            <a:r>
              <a:rPr lang="en-GB" b="0" baseline="0" dirty="0" err="1"/>
              <a:t>Samstagnachmittag</a:t>
            </a:r>
            <a:r>
              <a:rPr lang="en-GB" b="0" baseline="0" dirty="0"/>
              <a:t>’ and help students break it down.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have encountered </a:t>
            </a:r>
            <a:r>
              <a:rPr lang="en-GB" b="0" i="1" baseline="0" dirty="0" err="1"/>
              <a:t>träumen</a:t>
            </a:r>
            <a:r>
              <a:rPr lang="en-GB" b="0" baseline="0" dirty="0"/>
              <a:t> [1907] as an SSC cluster word, but not as a vocabulary item. Teacher to remind students of its meaning. Students have not yet met preposition </a:t>
            </a:r>
            <a:r>
              <a:rPr lang="en-GB" b="0" i="1" baseline="0" dirty="0"/>
              <a:t>von </a:t>
            </a:r>
            <a:r>
              <a:rPr lang="en-GB" b="0" i="0" baseline="0" dirty="0"/>
              <a:t>[11]. Teacher to explain its use here to of mean </a:t>
            </a:r>
            <a:r>
              <a:rPr lang="en-GB" b="0" i="1" baseline="0" dirty="0"/>
              <a:t>of</a:t>
            </a:r>
            <a:r>
              <a:rPr lang="en-GB"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Frequencies of unknown vocabulary: </a:t>
            </a:r>
            <a:r>
              <a:rPr lang="en-GB" b="0" i="0" baseline="0" dirty="0" err="1"/>
              <a:t>Kirsche</a:t>
            </a:r>
            <a:r>
              <a:rPr lang="en-GB" b="0" i="0" baseline="0" dirty="0"/>
              <a:t> [4034]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err="1"/>
              <a:t>Kirschen</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130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4525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056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[2]</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reading aloud / saying 10 previously taught SSC, in unknown words (apart from Deutschland, which starts the task off). Here, 9 additional towns on the Bodensee are used.</a:t>
            </a:r>
          </a:p>
          <a:p>
            <a:endParaRPr lang="en-GB" baseline="0" dirty="0"/>
          </a:p>
          <a:p>
            <a:r>
              <a:rPr lang="en-GB" b="1" baseline="0" dirty="0"/>
              <a:t>Procedure:</a:t>
            </a:r>
            <a:br>
              <a:rPr lang="en-GB" baseline="0" dirty="0"/>
            </a:br>
            <a:r>
              <a:rPr lang="en-GB" baseline="0" dirty="0"/>
              <a:t>1. Students work in pairs to pronounce each of the towns.</a:t>
            </a:r>
            <a:br>
              <a:rPr lang="en-GB" baseline="0" dirty="0"/>
            </a:br>
            <a:r>
              <a:rPr lang="en-GB" baseline="0" dirty="0"/>
              <a:t>2. Click number to hear and check pronunciation. </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 [</a:t>
            </a:r>
            <a:r>
              <a:rPr lang="en-GB" baseline="0" dirty="0" err="1"/>
              <a:t>sch</a:t>
            </a:r>
            <a:r>
              <a:rPr lang="en-GB" baseline="0" dirty="0"/>
              <a:t>]</a:t>
            </a:r>
            <a:br>
              <a:rPr lang="en-GB" baseline="0" dirty="0"/>
            </a:br>
            <a:br>
              <a:rPr lang="en-GB" baseline="0" dirty="0"/>
            </a:br>
            <a:r>
              <a:rPr lang="en-GB" b="1" baseline="0" dirty="0"/>
              <a:t>Transcript:</a:t>
            </a:r>
            <a:br>
              <a:rPr lang="en-GB" baseline="0" dirty="0"/>
            </a:br>
            <a:r>
              <a:rPr lang="en-GB" baseline="0" dirty="0"/>
              <a:t>1 Deutschland</a:t>
            </a:r>
            <a:br>
              <a:rPr lang="en-GB" baseline="0" dirty="0"/>
            </a:br>
            <a:r>
              <a:rPr lang="en-GB" baseline="0" dirty="0"/>
              <a:t>2 Friedrichshafen</a:t>
            </a:r>
            <a:br>
              <a:rPr lang="en-GB" baseline="0" dirty="0"/>
            </a:br>
            <a:r>
              <a:rPr lang="en-GB" baseline="0" dirty="0"/>
              <a:t>3 </a:t>
            </a:r>
            <a:r>
              <a:rPr lang="en-GB" baseline="0" dirty="0" err="1"/>
              <a:t>Bregenz</a:t>
            </a:r>
            <a:br>
              <a:rPr lang="en-GB" baseline="0" dirty="0"/>
            </a:br>
            <a:r>
              <a:rPr lang="en-GB" baseline="0" dirty="0"/>
              <a:t>4 Rorschach</a:t>
            </a:r>
            <a:br>
              <a:rPr lang="en-GB" baseline="0" dirty="0"/>
            </a:br>
            <a:r>
              <a:rPr lang="en-GB" baseline="0" dirty="0"/>
              <a:t>5 </a:t>
            </a:r>
            <a:r>
              <a:rPr lang="en-GB" baseline="0" dirty="0" err="1"/>
              <a:t>Altnau</a:t>
            </a:r>
            <a:br>
              <a:rPr lang="en-GB" baseline="0" dirty="0"/>
            </a:br>
            <a:r>
              <a:rPr lang="en-GB" baseline="0" dirty="0"/>
              <a:t>6 Konstanz</a:t>
            </a:r>
            <a:br>
              <a:rPr lang="en-GB" baseline="0" dirty="0"/>
            </a:br>
            <a:r>
              <a:rPr lang="en-GB" baseline="0" dirty="0"/>
              <a:t>7 </a:t>
            </a:r>
            <a:r>
              <a:rPr lang="en-GB" baseline="0" dirty="0" err="1"/>
              <a:t>Reichenau</a:t>
            </a:r>
            <a:br>
              <a:rPr lang="en-GB" baseline="0" dirty="0"/>
            </a:br>
            <a:r>
              <a:rPr lang="en-GB" baseline="0" dirty="0"/>
              <a:t>8 Stein am </a:t>
            </a:r>
            <a:r>
              <a:rPr lang="en-GB" baseline="0" dirty="0" err="1"/>
              <a:t>Rhein</a:t>
            </a:r>
            <a:br>
              <a:rPr lang="en-GB" baseline="0" dirty="0"/>
            </a:br>
            <a:r>
              <a:rPr lang="en-GB" baseline="0" dirty="0"/>
              <a:t>9 Ludwigshafen</a:t>
            </a:r>
            <a:endParaRPr lang="en-GB" dirty="0"/>
          </a:p>
        </p:txBody>
      </p:sp>
      <p:sp>
        <p:nvSpPr>
          <p:cNvPr id="4" name="Slide Number Placeholder 3"/>
          <p:cNvSpPr>
            <a:spLocks noGrp="1"/>
          </p:cNvSpPr>
          <p:nvPr>
            <p:ph type="sldNum" sz="quarter" idx="10"/>
          </p:nvPr>
        </p:nvSpPr>
        <p:spPr/>
        <p:txBody>
          <a:bodyPr/>
          <a:lstStyle/>
          <a:p>
            <a:fld id="{4F565670-0FAF-47B5-BB13-49D74F7BBA74}" type="slidenum">
              <a:rPr lang="en-GB" smtClean="0"/>
              <a:t>28</a:t>
            </a:fld>
            <a:endParaRPr lang="en-GB"/>
          </a:p>
        </p:txBody>
      </p:sp>
    </p:spTree>
    <p:extLst>
      <p:ext uri="{BB962C8B-B14F-4D97-AF65-F5344CB8AC3E}">
        <p14:creationId xmlns:p14="http://schemas.microsoft.com/office/powerpoint/2010/main" val="3584464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74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ich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do an exaggerated gesture of pointing to yourself.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ich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ich </a:t>
            </a:r>
            <a:r>
              <a:rPr lang="en-GB" baseline="0" dirty="0"/>
              <a:t>[8]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6800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revisit the pronunciation of [</a:t>
            </a:r>
            <a:r>
              <a:rPr lang="en-GB" b="0" dirty="0" err="1"/>
              <a:t>ch</a:t>
            </a:r>
            <a:r>
              <a:rPr lang="en-GB" b="0" dirty="0"/>
              <a:t>] in different contexts and to contrast [</a:t>
            </a:r>
            <a:r>
              <a:rPr lang="en-GB" b="0" dirty="0" err="1"/>
              <a:t>ch</a:t>
            </a:r>
            <a:r>
              <a:rPr lang="en-GB" b="0" dirty="0"/>
              <a:t>] with [ck]</a:t>
            </a:r>
            <a:br>
              <a:rPr lang="en-GB" dirty="0"/>
            </a:br>
            <a:br>
              <a:rPr lang="en-GB" dirty="0"/>
            </a:br>
            <a:r>
              <a:rPr lang="en-GB" b="1" dirty="0"/>
              <a:t>Procedure:</a:t>
            </a:r>
            <a:br>
              <a:rPr lang="en-GB" dirty="0"/>
            </a:br>
            <a:r>
              <a:rPr lang="en-GB" dirty="0"/>
              <a:t>1. Cycle through the explanation using the animation sequence.</a:t>
            </a:r>
          </a:p>
          <a:p>
            <a:r>
              <a:rPr lang="en-GB" dirty="0"/>
              <a:t>2. Click on the pictures to hear each word pronounced.</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err="1"/>
              <a:t>Phonetik</a:t>
            </a:r>
            <a:br>
              <a:rPr lang="en-GB" b="1" baseline="0" dirty="0"/>
            </a:br>
            <a:r>
              <a:rPr lang="en-GB" b="1" baseline="0" dirty="0"/>
              <a:t>Timing:  </a:t>
            </a:r>
            <a:r>
              <a:rPr lang="en-GB" b="0" baseline="0" dirty="0"/>
              <a:t>3 minutes</a:t>
            </a:r>
            <a:br>
              <a:rPr lang="en-GB" b="0" baseline="0" dirty="0"/>
            </a:br>
            <a:br>
              <a:rPr lang="en-GB" b="0" baseline="0" dirty="0"/>
            </a:br>
            <a:r>
              <a:rPr lang="en-GB" b="1" baseline="0" dirty="0"/>
              <a:t>Aim: </a:t>
            </a:r>
            <a:r>
              <a:rPr lang="en-GB" b="0" baseline="0" dirty="0"/>
              <a:t>To focus on the two different pronunciations of [</a:t>
            </a:r>
            <a:r>
              <a:rPr lang="en-GB" b="0" baseline="0" dirty="0" err="1"/>
              <a:t>ch</a:t>
            </a:r>
            <a:r>
              <a:rPr lang="en-GB" b="0" baseline="0" dirty="0"/>
              <a:t>] (soft [</a:t>
            </a:r>
            <a:r>
              <a:rPr lang="en-GB" b="0" baseline="0" dirty="0" err="1"/>
              <a:t>ch</a:t>
            </a:r>
            <a:r>
              <a:rPr lang="en-GB" b="0" baseline="0" dirty="0"/>
              <a:t>] and hard [</a:t>
            </a:r>
            <a:r>
              <a:rPr lang="en-GB" b="0" baseline="0" dirty="0" err="1"/>
              <a:t>ch</a:t>
            </a:r>
            <a:r>
              <a:rPr lang="en-GB" b="0" baseline="0" dirty="0"/>
              <a:t>].</a:t>
            </a:r>
          </a:p>
          <a:p>
            <a:br>
              <a:rPr lang="en-GB" b="0" baseline="0" dirty="0"/>
            </a:br>
            <a:r>
              <a:rPr lang="en-GB" b="1" baseline="0" dirty="0"/>
              <a:t>Procedure:</a:t>
            </a:r>
            <a:br>
              <a:rPr lang="en-GB" b="0" baseline="0" dirty="0"/>
            </a:br>
            <a:r>
              <a:rPr lang="en-GB" b="0" baseline="0" dirty="0"/>
              <a:t>1. Identify the word which has a different [</a:t>
            </a:r>
            <a:r>
              <a:rPr lang="en-GB" b="0" baseline="0" dirty="0" err="1"/>
              <a:t>ch</a:t>
            </a:r>
            <a:r>
              <a:rPr lang="en-GB" b="0" baseline="0" dirty="0"/>
              <a:t>] from the other two in the set.</a:t>
            </a:r>
            <a:br>
              <a:rPr lang="en-GB" b="0" baseline="0" dirty="0"/>
            </a:br>
            <a:r>
              <a:rPr lang="en-GB" b="0" baseline="0" dirty="0"/>
              <a:t>2. Click to reveal the answers.</a:t>
            </a:r>
          </a:p>
          <a:p>
            <a:r>
              <a:rPr lang="en-GB" b="0" baseline="0" dirty="0"/>
              <a:t>3. Check that word meanings are also known.</a:t>
            </a:r>
            <a:br>
              <a:rPr lang="en-GB" b="0" baseline="0" dirty="0"/>
            </a:b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4626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 3 minutes</a:t>
            </a:r>
            <a:br>
              <a:rPr lang="en-GB" dirty="0"/>
            </a:br>
            <a:br>
              <a:rPr lang="en-GB" b="1" dirty="0"/>
            </a:br>
            <a:r>
              <a:rPr lang="en-GB" b="1" dirty="0"/>
              <a:t>Aim: </a:t>
            </a:r>
            <a:r>
              <a:rPr lang="en-GB" b="0" dirty="0"/>
              <a:t>Explaining that sometimes [</a:t>
            </a:r>
            <a:r>
              <a:rPr lang="en-GB" b="0" dirty="0" err="1"/>
              <a:t>ch</a:t>
            </a:r>
            <a:r>
              <a:rPr lang="en-GB" b="0" dirty="0"/>
              <a:t>] is </a:t>
            </a:r>
            <a:r>
              <a:rPr lang="en-GB" b="0" dirty="0" err="1"/>
              <a:t>pronound</a:t>
            </a:r>
            <a:r>
              <a:rPr lang="en-GB" b="0" dirty="0"/>
              <a:t> [ck]</a:t>
            </a:r>
            <a:br>
              <a:rPr lang="en-GB" dirty="0"/>
            </a:br>
            <a:br>
              <a:rPr lang="en-GB" dirty="0"/>
            </a:br>
            <a:r>
              <a:rPr lang="en-GB" b="1" dirty="0"/>
              <a:t>Procedure:</a:t>
            </a:r>
            <a:br>
              <a:rPr lang="en-GB" dirty="0"/>
            </a:br>
            <a:r>
              <a:rPr lang="en-GB" dirty="0"/>
              <a:t>1. Cycle through the explanation.</a:t>
            </a:r>
          </a:p>
          <a:p>
            <a:r>
              <a:rPr lang="en-GB" dirty="0"/>
              <a:t>2. Click on the words to play the sound.</a:t>
            </a:r>
          </a:p>
          <a:p>
            <a:endParaRPr lang="en-GB" dirty="0"/>
          </a:p>
          <a:p>
            <a:endParaRPr lang="en-GB" dirty="0"/>
          </a:p>
          <a:p>
            <a:r>
              <a:rPr lang="en-GB" b="1" dirty="0"/>
              <a:t>Transcript:</a:t>
            </a:r>
            <a:br>
              <a:rPr lang="en-GB" dirty="0"/>
            </a:br>
            <a:r>
              <a:rPr lang="en-GB" dirty="0"/>
              <a:t>Ach!</a:t>
            </a:r>
            <a:br>
              <a:rPr lang="en-GB" dirty="0"/>
            </a:br>
            <a:r>
              <a:rPr lang="en-GB" dirty="0"/>
              <a:t>Ich</a:t>
            </a:r>
            <a:br>
              <a:rPr lang="en-GB" dirty="0"/>
            </a:br>
            <a:br>
              <a:rPr lang="en-GB" dirty="0"/>
            </a:b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or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Or</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ester</a:t>
            </a:r>
            <a:endParaRPr lang="en-GB"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ina</a:t>
            </a:r>
            <a:endParaRPr lang="en-GB" sz="1200" kern="1200" dirty="0">
              <a:solidFill>
                <a:schemeClr val="tx1"/>
              </a:solidFill>
              <a:effectLst/>
              <a:latin typeface="+mn-lt"/>
              <a:ea typeface="+mn-ea"/>
              <a:cs typeface="+mn-cs"/>
            </a:endParaRPr>
          </a:p>
          <a:p>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emie</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We</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sel</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we</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seln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2082275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Time: </a:t>
            </a:r>
            <a:r>
              <a:rPr lang="en-GB" b="0" dirty="0"/>
              <a:t>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a:t>
            </a:r>
            <a:r>
              <a:rPr lang="en-GB" b="1" dirty="0"/>
              <a:t> </a:t>
            </a:r>
            <a:r>
              <a:rPr lang="en-GB" b="0" dirty="0"/>
              <a:t>practise listening out for the difference between soft and hard [</a:t>
            </a:r>
            <a:r>
              <a:rPr lang="en-GB" b="0" dirty="0" err="1"/>
              <a:t>ch</a:t>
            </a:r>
            <a:r>
              <a:rPr lang="en-GB" b="0" dirty="0"/>
              <a:t>] within full sentences.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on the number to play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Decide for each sentence whether the sentence contains only soft [</a:t>
            </a:r>
            <a:r>
              <a:rPr lang="en-GB" b="0" dirty="0" err="1"/>
              <a:t>ch</a:t>
            </a:r>
            <a:r>
              <a:rPr lang="en-GB" b="0" dirty="0"/>
              <a:t>], only hard [</a:t>
            </a:r>
            <a:r>
              <a:rPr lang="en-GB" b="0" dirty="0" err="1"/>
              <a:t>ch</a:t>
            </a:r>
            <a:r>
              <a:rPr lang="en-GB" b="0" dirty="0"/>
              <a:t>], or both.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see answer and the words in which the sounds appear.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again to see the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Say the sentence out loud. Click on the number again to hear the sentence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en-US" sz="1200" dirty="0">
                <a:solidFill>
                  <a:schemeClr val="accent5">
                    <a:lumMod val="50000"/>
                  </a:schemeClr>
                </a:solidFill>
              </a:rPr>
              <a:t>Ich </a:t>
            </a:r>
            <a:r>
              <a:rPr lang="en-US" sz="1200" dirty="0" err="1">
                <a:solidFill>
                  <a:schemeClr val="accent5">
                    <a:lumMod val="50000"/>
                  </a:schemeClr>
                </a:solidFill>
              </a:rPr>
              <a:t>sehe</a:t>
            </a:r>
            <a:r>
              <a:rPr lang="en-US" sz="1200" dirty="0">
                <a:solidFill>
                  <a:schemeClr val="accent5">
                    <a:lumMod val="50000"/>
                  </a:schemeClr>
                </a:solidFill>
              </a:rPr>
              <a:t> dich </a:t>
            </a:r>
            <a:r>
              <a:rPr lang="en-US" sz="1200" dirty="0" err="1">
                <a:solidFill>
                  <a:schemeClr val="accent5">
                    <a:lumMod val="50000"/>
                  </a:schemeClr>
                </a:solidFill>
              </a:rPr>
              <a:t>wirklich</a:t>
            </a:r>
            <a:r>
              <a:rPr lang="en-US" sz="1200" dirty="0">
                <a:solidFill>
                  <a:schemeClr val="accent5">
                    <a:lumMod val="50000"/>
                  </a:schemeClr>
                </a:solidFill>
              </a:rPr>
              <a:t> </a:t>
            </a:r>
            <a:r>
              <a:rPr lang="en-US" sz="1200" dirty="0" err="1">
                <a:solidFill>
                  <a:schemeClr val="accent5">
                    <a:lumMod val="50000"/>
                  </a:schemeClr>
                </a:solidFill>
              </a:rPr>
              <a:t>nicht</a:t>
            </a:r>
            <a:r>
              <a:rPr lang="en-US" sz="12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33</a:t>
            </a:fld>
            <a:endParaRPr lang="en-GB">
              <a:solidFill>
                <a:prstClr val="black"/>
              </a:solidFill>
            </a:endParaRPr>
          </a:p>
        </p:txBody>
      </p:sp>
    </p:spTree>
    <p:extLst>
      <p:ext uri="{BB962C8B-B14F-4D97-AF65-F5344CB8AC3E}">
        <p14:creationId xmlns:p14="http://schemas.microsoft.com/office/powerpoint/2010/main" val="21371735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b="1" dirty="0"/>
            </a:br>
            <a:r>
              <a:rPr lang="de-DE" sz="1200" b="0" kern="1200" dirty="0">
                <a:solidFill>
                  <a:schemeClr val="tx1"/>
                </a:solidFill>
                <a:effectLst/>
                <a:latin typeface="+mn-lt"/>
                <a:ea typeface="+mn-ea"/>
                <a:cs typeface="+mn-cs"/>
              </a:rPr>
              <a:t>L</a:t>
            </a:r>
            <a:r>
              <a:rPr lang="de-DE" sz="1200" kern="1200" dirty="0">
                <a:solidFill>
                  <a:schemeClr val="tx1"/>
                </a:solidFill>
                <a:effectLst/>
                <a:latin typeface="+mn-lt"/>
                <a:ea typeface="+mn-ea"/>
                <a:cs typeface="+mn-cs"/>
              </a:rPr>
              <a:t>etzte Wo</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e hat die Schülerin Zeit in Hamburg verbra</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t. </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34</a:t>
            </a:fld>
            <a:endParaRPr lang="en-GB">
              <a:solidFill>
                <a:prstClr val="black"/>
              </a:solidFill>
            </a:endParaRPr>
          </a:p>
        </p:txBody>
      </p:sp>
    </p:spTree>
    <p:extLst>
      <p:ext uri="{BB962C8B-B14F-4D97-AF65-F5344CB8AC3E}">
        <p14:creationId xmlns:p14="http://schemas.microsoft.com/office/powerpoint/2010/main" val="675827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endParaRPr lang="en-GB"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Es gibt a</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t interessante Bü</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er und ein langweiliges Bu</a:t>
            </a:r>
            <a:r>
              <a:rPr lang="de-DE" sz="1200" b="1" kern="1200" dirty="0">
                <a:solidFill>
                  <a:schemeClr val="tx1"/>
                </a:solidFill>
                <a:effectLst/>
                <a:latin typeface="+mn-lt"/>
                <a:ea typeface="+mn-ea"/>
                <a:cs typeface="+mn-cs"/>
              </a:rPr>
              <a:t>ch.</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2132709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chemeClr val="accent5">
                    <a:lumMod val="50000"/>
                  </a:schemeClr>
                </a:solidFill>
              </a:rPr>
              <a:t>Willst</a:t>
            </a:r>
            <a:r>
              <a:rPr lang="en-US" sz="1200" dirty="0">
                <a:solidFill>
                  <a:schemeClr val="accent5">
                    <a:lumMod val="50000"/>
                  </a:schemeClr>
                </a:solidFill>
              </a:rPr>
              <a:t> du </a:t>
            </a:r>
            <a:r>
              <a:rPr lang="en-US" sz="1200" dirty="0" err="1">
                <a:solidFill>
                  <a:schemeClr val="accent5">
                    <a:lumMod val="50000"/>
                  </a:schemeClr>
                </a:solidFill>
              </a:rPr>
              <a:t>vielleicht</a:t>
            </a:r>
            <a:r>
              <a:rPr lang="en-US" sz="1200" dirty="0">
                <a:solidFill>
                  <a:schemeClr val="accent5">
                    <a:lumMod val="50000"/>
                  </a:schemeClr>
                </a:solidFill>
              </a:rPr>
              <a:t> </a:t>
            </a:r>
            <a:r>
              <a:rPr lang="en-US" sz="1200" dirty="0" err="1">
                <a:solidFill>
                  <a:schemeClr val="accent5">
                    <a:lumMod val="50000"/>
                  </a:schemeClr>
                </a:solidFill>
              </a:rPr>
              <a:t>nochmal</a:t>
            </a:r>
            <a:r>
              <a:rPr lang="en-US" sz="1200" dirty="0">
                <a:solidFill>
                  <a:schemeClr val="accent5">
                    <a:lumMod val="50000"/>
                  </a:schemeClr>
                </a:solidFill>
              </a:rPr>
              <a:t> </a:t>
            </a:r>
            <a:r>
              <a:rPr lang="en-US" sz="1200" dirty="0" err="1">
                <a:solidFill>
                  <a:schemeClr val="accent5">
                    <a:lumMod val="50000"/>
                  </a:schemeClr>
                </a:solidFill>
              </a:rPr>
              <a:t>chinesisches</a:t>
            </a:r>
            <a:r>
              <a:rPr lang="en-US" sz="1200" dirty="0">
                <a:solidFill>
                  <a:schemeClr val="accent5">
                    <a:lumMod val="50000"/>
                  </a:schemeClr>
                </a:solidFill>
              </a:rPr>
              <a:t> Essen </a:t>
            </a:r>
            <a:r>
              <a:rPr lang="en-US" sz="1200" dirty="0" err="1">
                <a:solidFill>
                  <a:schemeClr val="accent5">
                    <a:lumMod val="50000"/>
                  </a:schemeClr>
                </a:solidFill>
              </a:rPr>
              <a:t>kochen</a:t>
            </a:r>
            <a:r>
              <a:rPr lang="en-US"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403407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Transcript:</a:t>
            </a:r>
            <a:br>
              <a:rPr lang="en-GB" sz="1200" baseline="0" dirty="0"/>
            </a:br>
            <a:r>
              <a:rPr lang="en-US" sz="1200" dirty="0" err="1">
                <a:solidFill>
                  <a:schemeClr val="accent5">
                    <a:lumMod val="50000"/>
                  </a:schemeClr>
                </a:solidFill>
              </a:rPr>
              <a:t>Österreicher</a:t>
            </a:r>
            <a:r>
              <a:rPr lang="en-US" sz="1200" dirty="0">
                <a:solidFill>
                  <a:schemeClr val="accent5">
                    <a:lumMod val="50000"/>
                  </a:schemeClr>
                </a:solidFill>
              </a:rPr>
              <a:t> </a:t>
            </a:r>
            <a:r>
              <a:rPr lang="en-US" sz="1200" dirty="0" err="1">
                <a:solidFill>
                  <a:schemeClr val="accent5">
                    <a:lumMod val="50000"/>
                  </a:schemeClr>
                </a:solidFill>
              </a:rPr>
              <a:t>sind</a:t>
            </a:r>
            <a:r>
              <a:rPr lang="en-US" sz="1200" dirty="0">
                <a:solidFill>
                  <a:schemeClr val="accent5">
                    <a:lumMod val="50000"/>
                  </a:schemeClr>
                </a:solidFill>
              </a:rPr>
              <a:t> </a:t>
            </a:r>
            <a:r>
              <a:rPr lang="en-US" sz="1200" dirty="0" err="1">
                <a:solidFill>
                  <a:schemeClr val="accent5">
                    <a:lumMod val="50000"/>
                  </a:schemeClr>
                </a:solidFill>
              </a:rPr>
              <a:t>immer</a:t>
            </a:r>
            <a:r>
              <a:rPr lang="en-US" sz="1200" dirty="0">
                <a:solidFill>
                  <a:schemeClr val="accent5">
                    <a:lumMod val="50000"/>
                  </a:schemeClr>
                </a:solidFill>
              </a:rPr>
              <a:t> </a:t>
            </a:r>
            <a:r>
              <a:rPr lang="en-US" sz="1200" dirty="0" err="1">
                <a:solidFill>
                  <a:schemeClr val="accent5">
                    <a:lumMod val="50000"/>
                  </a:schemeClr>
                </a:solidFill>
              </a:rPr>
              <a:t>glückliche</a:t>
            </a:r>
            <a:r>
              <a:rPr lang="en-US" sz="1200" dirty="0">
                <a:solidFill>
                  <a:schemeClr val="accent5">
                    <a:lumMod val="50000"/>
                  </a:schemeClr>
                </a:solidFill>
              </a:rPr>
              <a:t> Menschen.</a:t>
            </a:r>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smtClean="0">
                <a:solidFill>
                  <a:prstClr val="black"/>
                </a:solidFill>
              </a:rPr>
              <a:pPr>
                <a:defRPr/>
              </a:pPr>
              <a:t>37</a:t>
            </a:fld>
            <a:endParaRPr lang="en-GB">
              <a:solidFill>
                <a:prstClr val="black"/>
              </a:solidFill>
            </a:endParaRPr>
          </a:p>
        </p:txBody>
      </p:sp>
    </p:spTree>
    <p:extLst>
      <p:ext uri="{BB962C8B-B14F-4D97-AF65-F5344CB8AC3E}">
        <p14:creationId xmlns:p14="http://schemas.microsoft.com/office/powerpoint/2010/main" val="12376450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3414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b="0" dirty="0"/>
              <a:t> </a:t>
            </a:r>
            <a:r>
              <a:rPr lang="en-US" b="1" dirty="0"/>
              <a:t>3 minutes (2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Oral production of [-ich] and [-</a:t>
            </a:r>
            <a:r>
              <a:rPr lang="en-GB" b="0" baseline="0" dirty="0" err="1"/>
              <a:t>isch</a:t>
            </a:r>
            <a:r>
              <a:rPr lang="en-GB" b="0" baseline="0" dirty="0"/>
              <a:t>] adjectives.  A mixture of near-cognates and previously taught words is used. The addition of a time constraint prompts students to increase their speed of oral production.</a:t>
            </a:r>
            <a:br>
              <a:rPr lang="en-GB" b="0" baseline="0" dirty="0"/>
            </a:br>
            <a:endParaRPr lang="en-US" b="1" dirty="0"/>
          </a:p>
          <a:p>
            <a:r>
              <a:rPr lang="en-US" b="1" dirty="0"/>
              <a:t>Procedure:</a:t>
            </a:r>
          </a:p>
          <a:p>
            <a:r>
              <a:rPr lang="en-US" b="0" dirty="0"/>
              <a:t>1. Students partner up and label themselves A and B.</a:t>
            </a:r>
          </a:p>
          <a:p>
            <a:r>
              <a:rPr lang="en-US" b="0" dirty="0"/>
              <a:t>2. They then treat the table row as a script but have to say words in tandem, A saying [-ich] words and B saying [-</a:t>
            </a:r>
            <a:r>
              <a:rPr lang="en-US" b="0" dirty="0" err="1"/>
              <a:t>isch</a:t>
            </a:r>
            <a:r>
              <a:rPr lang="en-US" b="0" dirty="0"/>
              <a:t>] words.</a:t>
            </a:r>
          </a:p>
          <a:p>
            <a:r>
              <a:rPr lang="en-US" b="0" dirty="0"/>
              <a:t>3. Click 12-second timer to start round 1.</a:t>
            </a:r>
          </a:p>
          <a:p>
            <a:r>
              <a:rPr lang="en-US" b="0" dirty="0"/>
              <a:t>4. Click action button to hear native audio for comparison.</a:t>
            </a:r>
          </a:p>
          <a:p>
            <a:r>
              <a:rPr lang="en-US" b="0" dirty="0"/>
              <a:t>6. Clarify meaning of the cognate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(1 is the most frequent word in German): </a:t>
            </a:r>
            <a:br>
              <a:rPr lang="en-GB" baseline="0" dirty="0"/>
            </a:br>
            <a:r>
              <a:rPr lang="en-GB" baseline="0" dirty="0"/>
              <a:t>All words are in the top 2000.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044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706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This time, Partner A says all the words in their row (1).  The timer is set for 8 seconds.</a:t>
            </a:r>
          </a:p>
          <a:p>
            <a:r>
              <a:rPr lang="en-US" b="0" dirty="0"/>
              <a:t>2. The listening student (Partner B) notes any pronunciation errors and gives their partner a score out of 7.</a:t>
            </a:r>
          </a:p>
          <a:p>
            <a:r>
              <a:rPr lang="en-US" b="0" dirty="0"/>
              <a:t>3. Click for Round 2, where students swap roles: B says all the words in their row while A listens and gives a score.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2571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513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this week’s SSCs in a sentence context. The format encourages attention to both pronunciation and listening.</a:t>
            </a:r>
            <a:br>
              <a:rPr lang="en-GB" dirty="0"/>
            </a:br>
            <a:br>
              <a:rPr lang="en-GB" dirty="0"/>
            </a:br>
            <a:r>
              <a:rPr lang="en-GB" b="1" dirty="0"/>
              <a:t>Procedure:</a:t>
            </a:r>
            <a:br>
              <a:rPr lang="en-GB" dirty="0"/>
            </a:br>
            <a:r>
              <a:rPr lang="en-GB" dirty="0"/>
              <a:t>1. Students work in pairs.</a:t>
            </a:r>
          </a:p>
          <a:p>
            <a:r>
              <a:rPr lang="en-GB" dirty="0"/>
              <a:t>2. Student says both versions of the sentence.</a:t>
            </a:r>
            <a:br>
              <a:rPr lang="en-GB" dirty="0"/>
            </a:br>
            <a:r>
              <a:rPr lang="en-GB" dirty="0"/>
              <a:t>3. Their partner writes down in which order the sentences were said.</a:t>
            </a:r>
          </a:p>
          <a:p>
            <a:r>
              <a:rPr lang="en-GB" dirty="0"/>
              <a:t>4. They take turns speaking and listening, so each student says three sentences.</a:t>
            </a:r>
            <a:br>
              <a:rPr lang="en-GB" dirty="0"/>
            </a:br>
            <a:r>
              <a:rPr lang="en-GB" dirty="0"/>
              <a:t>5. Click each sentence to hear it pronounced.</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sz="1200" b="1" i="0" u="none" strike="noStrike" kern="1200" cap="none" dirty="0">
                <a:solidFill>
                  <a:schemeClr val="tx1"/>
                </a:solidFill>
                <a:effectLst/>
                <a:latin typeface="+mn-lt"/>
                <a:ea typeface="Calibri"/>
                <a:cs typeface="Calibri"/>
                <a:sym typeface="Calibri"/>
              </a:rPr>
              <a:t>Word frequency of unknown words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cap="none" dirty="0">
                <a:solidFill>
                  <a:schemeClr val="tx1"/>
                </a:solidFill>
                <a:effectLst/>
                <a:latin typeface="+mn-lt"/>
                <a:ea typeface="Calibri"/>
                <a:cs typeface="Calibri"/>
                <a:sym typeface="Calibri"/>
              </a:rPr>
              <a:t>Männchen [&gt;5009] Kirsche [&gt;5009] waschen [2315] wachsen [470] schälen [&gt;5009]  schellen [&gt;5009] zeichnen [1259]</a:t>
            </a:r>
            <a:br>
              <a:rPr lang="de-DE" sz="1200" b="0" i="0" u="none" strike="noStrike" kern="1200" cap="none" dirty="0">
                <a:solidFill>
                  <a:schemeClr val="tx1"/>
                </a:solidFill>
                <a:effectLst/>
                <a:latin typeface="+mn-lt"/>
                <a:ea typeface="Calibri"/>
                <a:cs typeface="Calibri"/>
                <a:sym typeface="Calibri"/>
              </a:rPr>
            </a:br>
            <a:br>
              <a:rPr lang="de-DE" sz="1200" b="0" i="0" u="none" strike="noStrike" kern="1200" cap="none" dirty="0">
                <a:solidFill>
                  <a:schemeClr val="tx1"/>
                </a:solidFill>
                <a:effectLst/>
                <a:latin typeface="+mn-lt"/>
                <a:ea typeface="Calibri"/>
                <a:cs typeface="Calibri"/>
                <a:sym typeface="Calibri"/>
              </a:rPr>
            </a:b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24538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1468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0" dirty="0"/>
            </a:br>
            <a:br>
              <a:rPr lang="en-GB" b="0" dirty="0"/>
            </a:br>
            <a:r>
              <a:rPr lang="en-GB" b="1" dirty="0"/>
              <a:t>Aim: </a:t>
            </a:r>
            <a:r>
              <a:rPr lang="en-GB" b="0" dirty="0"/>
              <a:t>A read aloud activity to revise 12 SSC (six explicitly, and six by contrast) using a range of new, revisited and unfamiliar vocabulary.</a:t>
            </a:r>
            <a:br>
              <a:rPr lang="en-GB" b="0" dirty="0"/>
            </a:br>
            <a:br>
              <a:rPr lang="en-GB" b="0" dirty="0"/>
            </a:br>
            <a:r>
              <a:rPr lang="en-GB" b="1" dirty="0"/>
              <a:t>Procedure:</a:t>
            </a:r>
            <a:br>
              <a:rPr lang="en-GB" dirty="0"/>
            </a:br>
            <a:r>
              <a:rPr lang="en-GB" dirty="0"/>
              <a:t>1. Click on each individual SSC to hear it.</a:t>
            </a:r>
          </a:p>
          <a:p>
            <a:r>
              <a:rPr lang="en-GB" dirty="0"/>
              <a:t>2. Elicit the source word from students, if remembered.  Note that 4/6 these words have since been taught as key vocabulary (with </a:t>
            </a:r>
            <a:r>
              <a:rPr lang="en-GB" dirty="0" err="1"/>
              <a:t>sollen</a:t>
            </a:r>
            <a:r>
              <a:rPr lang="en-GB" dirty="0"/>
              <a:t> and </a:t>
            </a:r>
            <a:r>
              <a:rPr lang="en-GB" dirty="0" err="1"/>
              <a:t>lächeln</a:t>
            </a:r>
            <a:r>
              <a:rPr lang="en-GB" dirty="0"/>
              <a:t> to follow on the SOW)</a:t>
            </a:r>
          </a:p>
          <a:p>
            <a:r>
              <a:rPr lang="en-GB" dirty="0"/>
              <a:t>3. Bring up the source words to check, and for reference for the read aloud activity.</a:t>
            </a:r>
          </a:p>
          <a:p>
            <a:r>
              <a:rPr lang="en-GB" dirty="0"/>
              <a:t>4. Students pronounce the sets of three words, individually or in pairs, and decide how many contain the target SSC.</a:t>
            </a:r>
          </a:p>
          <a:p>
            <a:r>
              <a:rPr lang="en-GB" dirty="0"/>
              <a:t>5. Optional – Click on the words to hear the sets of words pronounced.</a:t>
            </a:r>
            <a:br>
              <a:rPr lang="en-GB" dirty="0"/>
            </a:br>
            <a:r>
              <a:rPr lang="en-GB" dirty="0"/>
              <a:t>6. Reveal the answers.</a:t>
            </a:r>
            <a:br>
              <a:rPr lang="en-GB" dirty="0"/>
            </a:br>
            <a:r>
              <a:rPr lang="en-GB" dirty="0"/>
              <a:t>7. Optional – elicit the English meanings of the vocabulary.</a:t>
            </a:r>
          </a:p>
          <a:p>
            <a:endParaRPr lang="en-GB"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eng</a:t>
            </a:r>
            <a:r>
              <a:rPr lang="en-GB" sz="1200" dirty="0">
                <a:solidFill>
                  <a:schemeClr val="accent5">
                    <a:lumMod val="50000"/>
                  </a:schemeClr>
                </a:solidFill>
              </a:rPr>
              <a:t> – Bett – </a:t>
            </a:r>
            <a:r>
              <a:rPr lang="en-GB" sz="1200" dirty="0" err="1">
                <a:solidFill>
                  <a:schemeClr val="accent5">
                    <a:lumMod val="50000"/>
                  </a:schemeClr>
                </a:solidFill>
              </a:rPr>
              <a:t>Weg</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reich</a:t>
            </a:r>
            <a:r>
              <a:rPr lang="en-GB" sz="1200" dirty="0">
                <a:solidFill>
                  <a:schemeClr val="accent5">
                    <a:lumMod val="50000"/>
                  </a:schemeClr>
                </a:solidFill>
              </a:rPr>
              <a:t> – </a:t>
            </a:r>
            <a:r>
              <a:rPr lang="en-GB" sz="1200" dirty="0" err="1">
                <a:solidFill>
                  <a:schemeClr val="accent5">
                    <a:lumMod val="50000"/>
                  </a:schemeClr>
                </a:solidFill>
              </a:rPr>
              <a:t>jedoch</a:t>
            </a:r>
            <a:r>
              <a:rPr lang="en-GB" sz="1200" dirty="0">
                <a:solidFill>
                  <a:schemeClr val="accent5">
                    <a:lumMod val="50000"/>
                  </a:schemeClr>
                </a:solidFill>
              </a:rPr>
              <a:t> – </a:t>
            </a:r>
            <a:r>
              <a:rPr lang="en-GB" sz="1200" dirty="0" err="1">
                <a:solidFill>
                  <a:schemeClr val="accent5">
                    <a:lumMod val="50000"/>
                  </a:schemeClr>
                </a:solidFill>
              </a:rPr>
              <a:t>einfach</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unser</a:t>
            </a:r>
            <a:r>
              <a:rPr lang="en-GB" sz="1200" dirty="0">
                <a:solidFill>
                  <a:schemeClr val="accent5">
                    <a:lumMod val="50000"/>
                  </a:schemeClr>
                </a:solidFill>
              </a:rPr>
              <a:t> – </a:t>
            </a:r>
            <a:r>
              <a:rPr lang="en-GB" sz="1200" dirty="0" err="1">
                <a:solidFill>
                  <a:schemeClr val="accent5">
                    <a:lumMod val="50000"/>
                  </a:schemeClr>
                </a:solidFill>
              </a:rPr>
              <a:t>langsam</a:t>
            </a:r>
            <a:r>
              <a:rPr lang="en-GB" sz="1200" dirty="0">
                <a:solidFill>
                  <a:schemeClr val="accent5">
                    <a:lumMod val="50000"/>
                  </a:schemeClr>
                </a:solidFill>
              </a:rPr>
              <a:t> – </a:t>
            </a:r>
            <a:r>
              <a:rPr lang="en-GB" sz="1200" dirty="0" err="1">
                <a:solidFill>
                  <a:schemeClr val="accent5">
                    <a:lumMod val="50000"/>
                  </a:schemeClr>
                </a:solidFill>
              </a:rPr>
              <a:t>alles</a:t>
            </a:r>
            <a:r>
              <a:rPr lang="en-GB" sz="1200" dirty="0">
                <a:solidFill>
                  <a:schemeClr val="accent5">
                    <a:lumMod val="50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ohne</a:t>
            </a:r>
            <a:r>
              <a:rPr lang="en-GB" sz="1200" dirty="0">
                <a:solidFill>
                  <a:schemeClr val="accent5">
                    <a:lumMod val="50000"/>
                  </a:schemeClr>
                </a:solidFill>
              </a:rPr>
              <a:t> – </a:t>
            </a:r>
            <a:r>
              <a:rPr lang="en-GB" sz="1200" dirty="0" err="1">
                <a:solidFill>
                  <a:schemeClr val="accent5">
                    <a:lumMod val="50000"/>
                  </a:schemeClr>
                </a:solidFill>
              </a:rPr>
              <a:t>Telefon</a:t>
            </a:r>
            <a:r>
              <a:rPr lang="en-GB" sz="1200" dirty="0">
                <a:solidFill>
                  <a:schemeClr val="accent5">
                    <a:lumMod val="50000"/>
                  </a:schemeClr>
                </a:solidFill>
              </a:rPr>
              <a:t> – Rock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5">
                    <a:lumMod val="50000"/>
                  </a:schemeClr>
                </a:solidFill>
              </a:rPr>
              <a:t>alt – arm – normal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accent5">
                    <a:lumMod val="50000"/>
                  </a:schemeClr>
                </a:solidFill>
              </a:rPr>
              <a:t>hängen</a:t>
            </a:r>
            <a:r>
              <a:rPr lang="en-GB" sz="1200" dirty="0">
                <a:solidFill>
                  <a:schemeClr val="accent5">
                    <a:lumMod val="50000"/>
                  </a:schemeClr>
                </a:solidFill>
              </a:rPr>
              <a:t> – </a:t>
            </a:r>
            <a:r>
              <a:rPr lang="en-GB" sz="1200" dirty="0" err="1">
                <a:solidFill>
                  <a:schemeClr val="accent5">
                    <a:lumMod val="50000"/>
                  </a:schemeClr>
                </a:solidFill>
              </a:rPr>
              <a:t>Aktivität</a:t>
            </a:r>
            <a:r>
              <a:rPr lang="en-GB" sz="1200" dirty="0">
                <a:solidFill>
                  <a:schemeClr val="accent5">
                    <a:lumMod val="50000"/>
                  </a:schemeClr>
                </a:solidFill>
              </a:rPr>
              <a:t> – schnell </a:t>
            </a:r>
            <a:endParaRPr lang="en-GB" b="0"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German): </a:t>
            </a:r>
            <a:br>
              <a:rPr lang="en-GB" baseline="0" dirty="0"/>
            </a:br>
            <a:r>
              <a:rPr lang="en-GB" baseline="0" dirty="0" err="1"/>
              <a:t>hängen</a:t>
            </a:r>
            <a:r>
              <a:rPr lang="en-GB" baseline="0" dirty="0"/>
              <a:t> [580] </a:t>
            </a:r>
            <a:r>
              <a:rPr lang="en-GB" baseline="0" dirty="0" err="1"/>
              <a:t>Weg</a:t>
            </a:r>
            <a:r>
              <a:rPr lang="en-GB" baseline="0" dirty="0"/>
              <a:t> [220]</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822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Buch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opening the pages of a book with both hands.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Buch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Buch </a:t>
            </a:r>
            <a:r>
              <a:rPr lang="en-GB" baseline="0" dirty="0"/>
              <a:t>[195]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273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a:t>
            </a:r>
            <a:r>
              <a:rPr lang="en-GB" b="1" baseline="0" dirty="0" err="1"/>
              <a:t>ch</a:t>
            </a:r>
            <a:r>
              <a:rPr lang="en-GB" b="1" baseline="0" dirty="0"/>
              <a:t>] </a:t>
            </a:r>
            <a:r>
              <a:rPr lang="en-GB" baseline="0" dirty="0"/>
              <a:t>and then the </a:t>
            </a:r>
            <a:r>
              <a:rPr lang="en-GB" b="1" baseline="0" dirty="0"/>
              <a:t>source</a:t>
            </a:r>
            <a:r>
              <a:rPr lang="en-GB" baseline="0" dirty="0"/>
              <a:t> word again ‘</a:t>
            </a:r>
            <a:r>
              <a:rPr lang="en-GB" b="1" baseline="0" dirty="0"/>
              <a:t>Buch</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five </a:t>
            </a:r>
            <a:r>
              <a:rPr lang="en-GB" b="1" baseline="0" dirty="0"/>
              <a:t>cluster</a:t>
            </a:r>
            <a:r>
              <a:rPr lang="en-GB" baseline="0" dirty="0"/>
              <a:t>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1" baseline="0" dirty="0"/>
              <a:t>Buch </a:t>
            </a:r>
            <a:r>
              <a:rPr lang="en-GB" baseline="0" dirty="0"/>
              <a:t>[195]; </a:t>
            </a:r>
            <a:r>
              <a:rPr lang="en-GB" b="1" baseline="0" dirty="0" err="1"/>
              <a:t>machen</a:t>
            </a:r>
            <a:r>
              <a:rPr lang="en-GB" b="1" baseline="0" dirty="0"/>
              <a:t> </a:t>
            </a:r>
            <a:r>
              <a:rPr lang="en-GB" b="0" baseline="0" dirty="0"/>
              <a:t>[49]</a:t>
            </a:r>
            <a:r>
              <a:rPr lang="en-GB" baseline="0" dirty="0"/>
              <a:t> </a:t>
            </a:r>
            <a:r>
              <a:rPr lang="en-GB" b="1" baseline="0" dirty="0" err="1"/>
              <a:t>nochmal</a:t>
            </a:r>
            <a:r>
              <a:rPr lang="en-GB" baseline="0" dirty="0"/>
              <a:t> [773]; </a:t>
            </a:r>
            <a:r>
              <a:rPr lang="en-GB" b="1" baseline="0" dirty="0" err="1"/>
              <a:t>acht</a:t>
            </a:r>
            <a:r>
              <a:rPr lang="en-GB" b="1" baseline="0" dirty="0"/>
              <a:t> </a:t>
            </a:r>
            <a:r>
              <a:rPr lang="en-GB" baseline="0" dirty="0"/>
              <a:t>[458]; </a:t>
            </a:r>
            <a:r>
              <a:rPr lang="en-GB" b="1" baseline="0" dirty="0" err="1"/>
              <a:t>Fach</a:t>
            </a:r>
            <a:r>
              <a:rPr lang="en-GB" b="1" baseline="0" dirty="0"/>
              <a:t> </a:t>
            </a:r>
            <a:r>
              <a:rPr lang="en-GB" baseline="0" dirty="0"/>
              <a:t>[698]; </a:t>
            </a:r>
            <a:r>
              <a:rPr lang="en-GB" b="1" baseline="0" dirty="0"/>
              <a:t>Nacht </a:t>
            </a:r>
            <a:r>
              <a:rPr lang="en-GB" baseline="0" dirty="0"/>
              <a:t>[335].</a:t>
            </a: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47</a:t>
            </a:fld>
            <a:endParaRPr lang="en-GB"/>
          </a:p>
        </p:txBody>
      </p:sp>
    </p:spTree>
    <p:extLst>
      <p:ext uri="{BB962C8B-B14F-4D97-AF65-F5344CB8AC3E}">
        <p14:creationId xmlns:p14="http://schemas.microsoft.com/office/powerpoint/2010/main" val="23206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2 minutes</a:t>
            </a:r>
            <a:br>
              <a:rPr lang="en-GB" dirty="0"/>
            </a:br>
            <a:br>
              <a:rPr lang="en-GB" b="1" dirty="0"/>
            </a:br>
            <a:r>
              <a:rPr lang="en-GB" b="1" dirty="0"/>
              <a:t>Aim: </a:t>
            </a:r>
            <a:r>
              <a:rPr lang="en-GB" b="0" dirty="0"/>
              <a:t>Practise pronunciation of SSC [</a:t>
            </a:r>
            <a:r>
              <a:rPr lang="en-GB" b="0" dirty="0" err="1"/>
              <a:t>ch</a:t>
            </a:r>
            <a:r>
              <a:rPr lang="en-GB" b="0" dirty="0"/>
              <a:t>] and [ck]</a:t>
            </a:r>
            <a:br>
              <a:rPr lang="en-GB" dirty="0"/>
            </a:br>
            <a:br>
              <a:rPr lang="en-GB" dirty="0"/>
            </a:br>
            <a:r>
              <a:rPr lang="en-GB" b="1" dirty="0"/>
              <a:t>Procedure:</a:t>
            </a:r>
            <a:br>
              <a:rPr lang="en-GB" dirty="0"/>
            </a:br>
            <a:r>
              <a:rPr lang="en-GB" dirty="0"/>
              <a:t>1. Students read out tongue twister, increasing speed to increase challenge. This could also be done in pairs (one student speaks while the other checks pronunciation).</a:t>
            </a:r>
          </a:p>
          <a:p>
            <a:r>
              <a:rPr lang="en-GB" dirty="0"/>
              <a:t>2. Teacher circulates to listen in to students.</a:t>
            </a:r>
          </a:p>
          <a:p>
            <a:r>
              <a:rPr lang="en-GB" dirty="0"/>
              <a:t>3. Click to hear the tongue twister said by a native spear at increasing speeds.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Der </a:t>
            </a:r>
            <a:r>
              <a:rPr lang="en-GB" dirty="0" err="1"/>
              <a:t>Dachdecker</a:t>
            </a:r>
            <a:r>
              <a:rPr lang="en-GB" dirty="0"/>
              <a:t> </a:t>
            </a:r>
            <a:r>
              <a:rPr lang="en-GB" dirty="0" err="1"/>
              <a:t>deckt</a:t>
            </a:r>
            <a:r>
              <a:rPr lang="en-GB" dirty="0"/>
              <a:t> </a:t>
            </a:r>
            <a:r>
              <a:rPr lang="en-GB" dirty="0" err="1"/>
              <a:t>dein</a:t>
            </a:r>
            <a:r>
              <a:rPr lang="en-GB" dirty="0"/>
              <a:t> </a:t>
            </a:r>
            <a:r>
              <a:rPr lang="en-GB" dirty="0" err="1"/>
              <a:t>Dach</a:t>
            </a:r>
            <a:r>
              <a:rPr lang="en-GB" dirty="0"/>
              <a:t>, drum dank </a:t>
            </a:r>
            <a:r>
              <a:rPr lang="en-GB" dirty="0" err="1"/>
              <a:t>dem</a:t>
            </a:r>
            <a:r>
              <a:rPr lang="en-GB" dirty="0"/>
              <a:t> </a:t>
            </a:r>
            <a:r>
              <a:rPr lang="en-GB" dirty="0" err="1"/>
              <a:t>Dachdecker</a:t>
            </a:r>
            <a:r>
              <a:rPr lang="en-GB" dirty="0"/>
              <a:t> der </a:t>
            </a:r>
            <a:r>
              <a:rPr lang="en-GB" dirty="0" err="1"/>
              <a:t>dein</a:t>
            </a:r>
            <a:r>
              <a:rPr lang="en-GB" dirty="0"/>
              <a:t> </a:t>
            </a:r>
            <a:r>
              <a:rPr lang="en-GB" dirty="0" err="1"/>
              <a:t>Dach</a:t>
            </a:r>
            <a:r>
              <a:rPr lang="en-GB" dirty="0"/>
              <a:t> </a:t>
            </a:r>
            <a:r>
              <a:rPr lang="en-GB" dirty="0" err="1"/>
              <a:t>deckt</a:t>
            </a:r>
            <a:br>
              <a:rPr lang="en-GB" dirty="0"/>
            </a:br>
            <a:br>
              <a:rPr lang="en-GB" dirty="0"/>
            </a:br>
            <a:r>
              <a:rPr lang="en-GB" b="1" baseline="0" dirty="0"/>
              <a:t>Word frequency (1 is the most frequent word in German): </a:t>
            </a:r>
            <a:br>
              <a:rPr lang="en-GB" baseline="0" dirty="0"/>
            </a:br>
            <a:r>
              <a:rPr lang="en-GB" baseline="0" dirty="0" err="1"/>
              <a:t>Dachdecker</a:t>
            </a:r>
            <a:r>
              <a:rPr lang="en-GB" baseline="0" dirty="0"/>
              <a:t> [&gt;5000], </a:t>
            </a:r>
            <a:r>
              <a:rPr lang="en-GB" baseline="0" dirty="0" err="1"/>
              <a:t>decken</a:t>
            </a:r>
            <a:r>
              <a:rPr lang="en-GB" baseline="0" dirty="0"/>
              <a:t> [2636], </a:t>
            </a:r>
            <a:r>
              <a:rPr lang="en-GB" baseline="0" dirty="0" err="1"/>
              <a:t>darum</a:t>
            </a:r>
            <a:r>
              <a:rPr lang="en-GB" baseline="0" dirty="0"/>
              <a:t> [518], </a:t>
            </a:r>
            <a:r>
              <a:rPr lang="en-GB" baseline="0" dirty="0" err="1"/>
              <a:t>Dach</a:t>
            </a:r>
            <a:r>
              <a:rPr lang="en-GB" baseline="0" dirty="0"/>
              <a:t> [1812]</a:t>
            </a:r>
            <a:br>
              <a:rPr lang="en-GB" baseline="0" dirty="0"/>
            </a:br>
            <a:r>
              <a:rPr lang="en-GB" i="1" dirty="0"/>
              <a:t>Source:  Jones, R.L. &amp; </a:t>
            </a:r>
            <a:r>
              <a:rPr lang="en-GB" i="1" dirty="0" err="1"/>
              <a:t>Tschirner</a:t>
            </a:r>
            <a:r>
              <a:rPr lang="en-GB" i="1" dirty="0"/>
              <a:t>, E. (2019). A frequency dictionary of German: core vocabulary for learners. Routledge</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894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2261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the SSC [</a:t>
            </a:r>
            <a:r>
              <a:rPr lang="en-GB" b="0" dirty="0" err="1"/>
              <a:t>sch</a:t>
            </a:r>
            <a:r>
              <a:rPr lang="en-GB" b="0" dirty="0"/>
              <a:t>] and [</a:t>
            </a:r>
            <a:r>
              <a:rPr lang="en-GB" b="0" dirty="0" err="1"/>
              <a:t>ch</a:t>
            </a:r>
            <a:r>
              <a:rPr lang="en-GB" b="0" dirty="0"/>
              <a:t>] in a </a:t>
            </a:r>
            <a:r>
              <a:rPr lang="en-GB" b="0" dirty="0" err="1"/>
              <a:t>pairwork</a:t>
            </a:r>
            <a:r>
              <a:rPr lang="en-GB" b="0" dirty="0"/>
              <a:t> read aloud and listening task.</a:t>
            </a:r>
          </a:p>
          <a:p>
            <a:br>
              <a:rPr lang="en-GB" dirty="0"/>
            </a:br>
            <a:r>
              <a:rPr lang="en-GB" b="1" dirty="0"/>
              <a:t>Procedure:</a:t>
            </a:r>
            <a:br>
              <a:rPr lang="en-GB" dirty="0"/>
            </a:br>
            <a:r>
              <a:rPr lang="en-GB" dirty="0"/>
              <a:t>1. Students work in pairs. Student A picks five words from the board, jotting them down, without showing Student B. </a:t>
            </a:r>
          </a:p>
          <a:p>
            <a:r>
              <a:rPr lang="en-GB" dirty="0"/>
              <a:t>2. Student B has to name the correct five words, by saying each one until s/he has found all five.</a:t>
            </a:r>
          </a:p>
          <a:p>
            <a:r>
              <a:rPr lang="en-GB" dirty="0"/>
              <a:t>3. When all five words have been said students swap roles and repeat.</a:t>
            </a:r>
            <a:br>
              <a:rPr lang="en-GB" dirty="0"/>
            </a:br>
            <a:r>
              <a:rPr lang="en-GB" dirty="0"/>
              <a:t>4. Teachers can click on each word to check pronunciation with the class, as required.</a:t>
            </a:r>
          </a:p>
          <a:p>
            <a:endParaRPr lang="en-GB" dirty="0"/>
          </a:p>
          <a:p>
            <a:r>
              <a:rPr lang="en-GB" dirty="0"/>
              <a:t>Note: all words come from the Goethe poem that we are studying in this sequence.</a:t>
            </a:r>
            <a:br>
              <a:rPr lang="en-GB" dirty="0"/>
            </a:br>
            <a:br>
              <a:rPr lang="en-GB" dirty="0"/>
            </a:br>
            <a:r>
              <a:rPr lang="en-GB" b="1" baseline="0" dirty="0"/>
              <a:t>Word frequency of unknown and/or cognate words (1 is the most frequent word in German): </a:t>
            </a:r>
            <a:br>
              <a:rPr lang="en-GB" baseline="0" dirty="0"/>
            </a:br>
            <a:r>
              <a:rPr lang="en-GB" dirty="0" err="1"/>
              <a:t>Schweif</a:t>
            </a:r>
            <a:r>
              <a:rPr lang="en-GB" dirty="0"/>
              <a:t> [&gt;5009] </a:t>
            </a:r>
            <a:r>
              <a:rPr lang="en-GB" dirty="0" err="1"/>
              <a:t>geschwind</a:t>
            </a:r>
            <a:r>
              <a:rPr lang="en-GB" dirty="0"/>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i="1" dirty="0"/>
              <a:t>Source:  Jones, R.L. &amp; </a:t>
            </a:r>
            <a:r>
              <a:rPr lang="en-GB" i="1" dirty="0" err="1"/>
              <a:t>Tschirner</a:t>
            </a:r>
            <a:r>
              <a:rPr lang="en-GB" i="1" dirty="0"/>
              <a:t>, E. (2006). A frequency dictionary of German: core vocabulary for learners. Routledge</a:t>
            </a:r>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294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2567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 minutes</a:t>
            </a:r>
            <a:br>
              <a:rPr lang="en-GB" dirty="0"/>
            </a:br>
            <a:br>
              <a:rPr lang="en-GB" b="1" dirty="0"/>
            </a:br>
            <a:r>
              <a:rPr lang="en-GB" b="1" dirty="0"/>
              <a:t>Aim: </a:t>
            </a:r>
            <a:r>
              <a:rPr lang="en-GB" b="0" dirty="0"/>
              <a:t>to revisit the pronunciation of [</a:t>
            </a:r>
            <a:r>
              <a:rPr lang="en-GB" b="0" dirty="0" err="1"/>
              <a:t>ch</a:t>
            </a:r>
            <a:r>
              <a:rPr lang="en-GB" b="0" dirty="0"/>
              <a:t>] in different contexts and to contrast [</a:t>
            </a:r>
            <a:r>
              <a:rPr lang="en-GB" b="0" dirty="0" err="1"/>
              <a:t>ch</a:t>
            </a:r>
            <a:r>
              <a:rPr lang="en-GB" b="0" dirty="0"/>
              <a:t>] with [ck].</a:t>
            </a:r>
            <a:br>
              <a:rPr lang="en-GB" dirty="0"/>
            </a:br>
            <a:br>
              <a:rPr lang="en-GB" dirty="0"/>
            </a:br>
            <a:r>
              <a:rPr lang="en-GB" b="1" dirty="0"/>
              <a:t>Procedure:</a:t>
            </a:r>
            <a:br>
              <a:rPr lang="en-GB" dirty="0"/>
            </a:br>
            <a:r>
              <a:rPr lang="en-GB" dirty="0"/>
              <a:t>1. Cycle through the explanation using the animation sequence.</a:t>
            </a:r>
          </a:p>
          <a:p>
            <a:r>
              <a:rPr lang="en-GB" dirty="0"/>
              <a:t>2. Click on the pictures to hear each word pronounced.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br>
              <a:rPr lang="en-GB" dirty="0"/>
            </a:br>
            <a:br>
              <a:rPr lang="en-GB" b="1" dirty="0"/>
            </a:br>
            <a:r>
              <a:rPr lang="en-GB" b="1" dirty="0"/>
              <a:t>Aim: </a:t>
            </a:r>
            <a:r>
              <a:rPr lang="en-GB" b="0" dirty="0"/>
              <a:t>to practise oral production of hard and soft [</a:t>
            </a:r>
            <a:r>
              <a:rPr lang="en-GB" b="0" dirty="0" err="1"/>
              <a:t>ch</a:t>
            </a:r>
            <a:r>
              <a:rPr lang="en-GB" b="0" dirty="0"/>
              <a:t>].</a:t>
            </a:r>
          </a:p>
          <a:p>
            <a:endParaRPr lang="en-GB" b="0" dirty="0"/>
          </a:p>
          <a:p>
            <a:r>
              <a:rPr lang="en-GB" b="1" dirty="0"/>
              <a:t>Procedure:</a:t>
            </a:r>
            <a:br>
              <a:rPr lang="en-GB" dirty="0"/>
            </a:br>
            <a:r>
              <a:rPr lang="en-GB" dirty="0"/>
              <a:t>1. Students read the text aloud, noting for each [</a:t>
            </a:r>
            <a:r>
              <a:rPr lang="en-GB" dirty="0" err="1"/>
              <a:t>ch</a:t>
            </a:r>
            <a:r>
              <a:rPr lang="en-GB" dirty="0"/>
              <a:t>] whether it is hard or soft.</a:t>
            </a:r>
          </a:p>
          <a:p>
            <a:r>
              <a:rPr lang="en-GB" dirty="0"/>
              <a:t>2. Click on the audio player to listen and check by listening to a native speaker version of the text.</a:t>
            </a:r>
            <a:br>
              <a:rPr lang="en-GB" dirty="0"/>
            </a:br>
            <a:r>
              <a:rPr lang="en-GB" dirty="0"/>
              <a:t>3. Click to reveal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7820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this week’s and previous phonics using an authentic poem for paired transcription. </a:t>
            </a:r>
            <a:br>
              <a:rPr lang="en-GB" dirty="0"/>
            </a:br>
            <a:br>
              <a:rPr lang="en-GB" dirty="0"/>
            </a:br>
            <a:r>
              <a:rPr lang="en-GB" b="1" dirty="0"/>
              <a:t>Procedure:</a:t>
            </a:r>
            <a:br>
              <a:rPr lang="en-GB" dirty="0"/>
            </a:br>
            <a:r>
              <a:rPr lang="en-GB" dirty="0"/>
              <a:t>1. Person A looks at the board, Person B turns around so that they can’t see the board.</a:t>
            </a:r>
          </a:p>
          <a:p>
            <a:r>
              <a:rPr lang="en-GB" dirty="0"/>
              <a:t>2. Person A reads out the first half of the poem, Person B transcribes. </a:t>
            </a:r>
          </a:p>
          <a:p>
            <a:r>
              <a:rPr lang="en-GB" dirty="0"/>
              <a:t>3. Then swap roles for the second half of the poem. </a:t>
            </a:r>
            <a:br>
              <a:rPr lang="en-GB" dirty="0"/>
            </a:br>
            <a:r>
              <a:rPr lang="en-GB" dirty="0"/>
              <a:t>4. Continue to the next slide for a lexical inference task based on the same text.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brav</a:t>
            </a:r>
            <a:r>
              <a:rPr lang="en-GB" baseline="0" dirty="0"/>
              <a:t> [4836] </a:t>
            </a:r>
            <a:r>
              <a:rPr lang="en-GB" baseline="0" dirty="0" err="1"/>
              <a:t>Faden</a:t>
            </a:r>
            <a:r>
              <a:rPr lang="en-GB" baseline="0" dirty="0"/>
              <a:t> [&gt;5009] Ferne [3158] </a:t>
            </a:r>
            <a:r>
              <a:rPr lang="en-GB" baseline="0" dirty="0" err="1"/>
              <a:t>fleißig</a:t>
            </a:r>
            <a:r>
              <a:rPr lang="en-GB" baseline="0" dirty="0"/>
              <a:t> [&gt;5009] nun [114] </a:t>
            </a:r>
            <a:r>
              <a:rPr lang="en-GB" baseline="0" dirty="0" err="1"/>
              <a:t>Seide</a:t>
            </a:r>
            <a:r>
              <a:rPr lang="en-GB" baseline="0" dirty="0"/>
              <a:t> [&gt;5009] </a:t>
            </a:r>
            <a:r>
              <a:rPr lang="en-GB" baseline="0" dirty="0" err="1"/>
              <a:t>sticken</a:t>
            </a:r>
            <a:r>
              <a:rPr lang="en-GB" baseline="0" dirty="0"/>
              <a:t> [&gt;5009] </a:t>
            </a:r>
            <a:r>
              <a:rPr lang="en-GB" baseline="0" dirty="0" err="1"/>
              <a:t>Thron</a:t>
            </a:r>
            <a:r>
              <a:rPr lang="en-GB" baseline="0" dirty="0"/>
              <a:t> [&gt;5009] </a:t>
            </a:r>
            <a:r>
              <a:rPr lang="en-GB" baseline="0" dirty="0" err="1"/>
              <a:t>weiter</a:t>
            </a:r>
            <a:r>
              <a:rPr lang="en-GB" baseline="0" dirty="0"/>
              <a:t> [221]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b="1" dirty="0"/>
              <a:t>Source acknowledgment: </a:t>
            </a:r>
            <a:r>
              <a:rPr lang="de-DE" b="0" dirty="0"/>
              <a:t>Joachim Ringelnatz (1883 - 1934), eigentlich Hans Bötticher, deutscher Lyriker, Erzähler und Maler</a:t>
            </a:r>
          </a:p>
          <a:p>
            <a:r>
              <a:rPr lang="de-DE" b="0" dirty="0"/>
              <a:t>Ringelnatz, J., Gedichte. Kleine Wesen, 1910</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75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ch</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Buch</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to mime opening the pages of a book with both hands.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ch</a:t>
            </a:r>
            <a:r>
              <a:rPr lang="en-GB" b="1" dirty="0"/>
              <a:t>] </a:t>
            </a:r>
            <a:r>
              <a:rPr lang="en-GB" baseline="0" dirty="0"/>
              <a:t>sound, pronouncing </a:t>
            </a:r>
            <a:r>
              <a:rPr lang="en-GB" b="0" baseline="0" dirty="0"/>
              <a:t>”</a:t>
            </a:r>
            <a:r>
              <a:rPr lang="en-GB" b="1" baseline="0" dirty="0"/>
              <a:t>Buch</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br>
              <a:rPr lang="en-GB" baseline="0" dirty="0"/>
            </a:br>
            <a:br>
              <a:rPr lang="en-GB" baseline="0" dirty="0"/>
            </a:br>
            <a:r>
              <a:rPr lang="en-GB" b="1" baseline="0" dirty="0"/>
              <a:t>Word frequency (1 is the most frequent word in German): </a:t>
            </a:r>
            <a:br>
              <a:rPr lang="en-GB" baseline="0" dirty="0"/>
            </a:br>
            <a:r>
              <a:rPr lang="en-GB" b="1" baseline="0" dirty="0"/>
              <a:t>Buch </a:t>
            </a:r>
            <a:r>
              <a:rPr lang="en-GB" baseline="0" dirty="0"/>
              <a:t>[195]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(2006). A frequency dictionary of German: core vocabulary for learners. Routledge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452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0332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Wie </a:t>
            </a:r>
            <a:r>
              <a:rPr lang="en-GB" i="1" baseline="0" dirty="0" err="1"/>
              <a:t>sagt</a:t>
            </a:r>
            <a:r>
              <a:rPr lang="en-GB" i="1" baseline="0" dirty="0"/>
              <a:t> man…”</a:t>
            </a:r>
            <a:endParaRPr lang="en-GB" i="0"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4171885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99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43176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77929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25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8109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0620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4826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3872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25588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81893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448289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2842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4792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95085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2295249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0487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95447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163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19327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20989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24600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08826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03157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1647114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3826192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301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41480102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8719637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9299069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223261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965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407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83876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9964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1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478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813466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316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9988549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48432571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7.wav"/><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6.wav"/><Relationship Id="rId11" Type="http://schemas.openxmlformats.org/officeDocument/2006/relationships/image" Target="../media/image7.png"/><Relationship Id="rId5" Type="http://schemas.openxmlformats.org/officeDocument/2006/relationships/audio" Target="../media/audio5.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9.wav"/></Relationships>
</file>

<file path=ppt/slides/_rels/slide1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audio" Target="../media/audio6.wav"/><Relationship Id="rId5" Type="http://schemas.openxmlformats.org/officeDocument/2006/relationships/audio" Target="../media/audio5.wav"/><Relationship Id="rId10" Type="http://schemas.openxmlformats.org/officeDocument/2006/relationships/image" Target="../media/image6.jpeg"/><Relationship Id="rId4" Type="http://schemas.openxmlformats.org/officeDocument/2006/relationships/audio" Target="../media/audio2.wav"/><Relationship Id="rId9" Type="http://schemas.openxmlformats.org/officeDocument/2006/relationships/audio" Target="../media/audio9.wav"/></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audio" Target="../media/audio4.wav"/></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audio" Target="../media/audio12.wav"/><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19.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1.png"/><Relationship Id="rId5" Type="http://schemas.openxmlformats.org/officeDocument/2006/relationships/audio" Target="../media/audio10.wav"/><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audio" Target="../media/audio14.wav"/><Relationship Id="rId1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3.wav"/><Relationship Id="rId7" Type="http://schemas.openxmlformats.org/officeDocument/2006/relationships/audio" Target="../media/audio12.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10" Type="http://schemas.openxmlformats.org/officeDocument/2006/relationships/image" Target="../media/image11.png"/><Relationship Id="rId4" Type="http://schemas.openxmlformats.org/officeDocument/2006/relationships/audio" Target="../media/audio4.wav"/><Relationship Id="rId9" Type="http://schemas.openxmlformats.org/officeDocument/2006/relationships/audio" Target="../media/audio14.wav"/></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audio" Target="../media/audio15.wav"/><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image" Target="../media/image3.png"/><Relationship Id="rId7" Type="http://schemas.openxmlformats.org/officeDocument/2006/relationships/audio" Target="../media/audio18.wav"/><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0" Type="http://schemas.openxmlformats.org/officeDocument/2006/relationships/audio" Target="../media/audio21.wav"/><Relationship Id="rId4" Type="http://schemas.openxmlformats.org/officeDocument/2006/relationships/image" Target="../media/image23.jpeg"/><Relationship Id="rId9" Type="http://schemas.openxmlformats.org/officeDocument/2006/relationships/audio" Target="../media/audio20.wav"/></Relationships>
</file>

<file path=ppt/slides/_rels/slide28.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3" Type="http://schemas.openxmlformats.org/officeDocument/2006/relationships/image" Target="../media/image3.png"/><Relationship Id="rId7" Type="http://schemas.openxmlformats.org/officeDocument/2006/relationships/audio" Target="../media/audio25.wav"/><Relationship Id="rId12" Type="http://schemas.openxmlformats.org/officeDocument/2006/relationships/audio" Target="../media/audio30.wav"/><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audio" Target="../media/audio24.wav"/><Relationship Id="rId11" Type="http://schemas.openxmlformats.org/officeDocument/2006/relationships/audio" Target="../media/audio29.wav"/><Relationship Id="rId5" Type="http://schemas.openxmlformats.org/officeDocument/2006/relationships/audio" Target="../media/audio23.wav"/><Relationship Id="rId10" Type="http://schemas.openxmlformats.org/officeDocument/2006/relationships/audio" Target="../media/audio28.wav"/><Relationship Id="rId4" Type="http://schemas.openxmlformats.org/officeDocument/2006/relationships/image" Target="../media/image23.jpeg"/><Relationship Id="rId9" Type="http://schemas.openxmlformats.org/officeDocument/2006/relationships/audio" Target="../media/audio27.wav"/></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audio" Target="../media/audio37.wav"/><Relationship Id="rId3" Type="http://schemas.openxmlformats.org/officeDocument/2006/relationships/image" Target="../media/image3.png"/><Relationship Id="rId7" Type="http://schemas.openxmlformats.org/officeDocument/2006/relationships/audio" Target="../media/audio34.wav"/><Relationship Id="rId12"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33.wav"/><Relationship Id="rId11" Type="http://schemas.openxmlformats.org/officeDocument/2006/relationships/audio" Target="../media/audio36.wav"/><Relationship Id="rId5" Type="http://schemas.openxmlformats.org/officeDocument/2006/relationships/image" Target="../media/image24.jpeg"/><Relationship Id="rId10" Type="http://schemas.openxmlformats.org/officeDocument/2006/relationships/image" Target="../media/image26.png"/><Relationship Id="rId4" Type="http://schemas.openxmlformats.org/officeDocument/2006/relationships/audio" Target="../media/audio32.wav"/><Relationship Id="rId9" Type="http://schemas.openxmlformats.org/officeDocument/2006/relationships/audio" Target="../media/audio35.wav"/><Relationship Id="rId1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audio" Target="../media/audio41.wav"/><Relationship Id="rId12" Type="http://schemas.openxmlformats.org/officeDocument/2006/relationships/image" Target="../media/image30.png"/><Relationship Id="rId2" Type="http://schemas.openxmlformats.org/officeDocument/2006/relationships/notesSlide" Target="../notesSlides/notesSlide32.xml"/><Relationship Id="rId16" Type="http://schemas.openxmlformats.org/officeDocument/2006/relationships/audio" Target="../media/audio33.wav"/><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audio" Target="../media/audio45.wav"/><Relationship Id="rId5" Type="http://schemas.openxmlformats.org/officeDocument/2006/relationships/audio" Target="../media/audio39.wav"/><Relationship Id="rId15" Type="http://schemas.openxmlformats.org/officeDocument/2006/relationships/image" Target="../media/image24.jpeg"/><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1.wav"/></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audio" Target="../media/audio46.wav"/><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audio" Target="../media/audio47.wav"/><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audio" Target="../media/audio48.wav"/><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audio" Target="../media/audio49.wav"/><Relationship Id="rId4" Type="http://schemas.openxmlformats.org/officeDocument/2006/relationships/image" Target="../media/image24.jpe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audio" Target="../media/audio50.wav"/><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52.wav"/><Relationship Id="rId5" Type="http://schemas.openxmlformats.org/officeDocument/2006/relationships/audio" Target="../media/audio51.wav"/><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54.wav"/><Relationship Id="rId5" Type="http://schemas.openxmlformats.org/officeDocument/2006/relationships/audio" Target="../media/audio53.wav"/><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audio" Target="../media/audio58.wav"/><Relationship Id="rId13" Type="http://schemas.openxmlformats.org/officeDocument/2006/relationships/audio" Target="../media/audio63.wav"/><Relationship Id="rId3" Type="http://schemas.openxmlformats.org/officeDocument/2006/relationships/image" Target="../media/image1.jpg"/><Relationship Id="rId7" Type="http://schemas.openxmlformats.org/officeDocument/2006/relationships/audio" Target="../media/audio57.wav"/><Relationship Id="rId12" Type="http://schemas.openxmlformats.org/officeDocument/2006/relationships/audio" Target="../media/audio62.wav"/><Relationship Id="rId2" Type="http://schemas.openxmlformats.org/officeDocument/2006/relationships/notesSlide" Target="../notesSlides/notesSlide42.xml"/><Relationship Id="rId16" Type="http://schemas.openxmlformats.org/officeDocument/2006/relationships/audio" Target="../media/audio66.wav"/><Relationship Id="rId1" Type="http://schemas.openxmlformats.org/officeDocument/2006/relationships/slideLayout" Target="../slideLayouts/slideLayout2.xml"/><Relationship Id="rId6" Type="http://schemas.openxmlformats.org/officeDocument/2006/relationships/audio" Target="../media/audio56.wav"/><Relationship Id="rId11" Type="http://schemas.openxmlformats.org/officeDocument/2006/relationships/audio" Target="../media/audio61.wav"/><Relationship Id="rId5" Type="http://schemas.openxmlformats.org/officeDocument/2006/relationships/audio" Target="../media/audio55.wav"/><Relationship Id="rId15" Type="http://schemas.openxmlformats.org/officeDocument/2006/relationships/audio" Target="../media/audio65.wav"/><Relationship Id="rId10" Type="http://schemas.openxmlformats.org/officeDocument/2006/relationships/audio" Target="../media/audio60.wav"/><Relationship Id="rId4" Type="http://schemas.openxmlformats.org/officeDocument/2006/relationships/image" Target="../media/image3.png"/><Relationship Id="rId9" Type="http://schemas.openxmlformats.org/officeDocument/2006/relationships/audio" Target="../media/audio59.wav"/><Relationship Id="rId14" Type="http://schemas.openxmlformats.org/officeDocument/2006/relationships/audio" Target="../media/audio64.wav"/></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3" Type="http://schemas.openxmlformats.org/officeDocument/2006/relationships/audio" Target="../media/audio72.wav"/><Relationship Id="rId18" Type="http://schemas.openxmlformats.org/officeDocument/2006/relationships/image" Target="../media/image38.jpeg"/><Relationship Id="rId26" Type="http://schemas.openxmlformats.org/officeDocument/2006/relationships/image" Target="../media/image40.jpeg"/><Relationship Id="rId3" Type="http://schemas.openxmlformats.org/officeDocument/2006/relationships/image" Target="../media/image1.jpg"/><Relationship Id="rId21" Type="http://schemas.openxmlformats.org/officeDocument/2006/relationships/image" Target="../media/image39.jpeg"/><Relationship Id="rId7" Type="http://schemas.openxmlformats.org/officeDocument/2006/relationships/audio" Target="../media/audio68.wav"/><Relationship Id="rId12" Type="http://schemas.openxmlformats.org/officeDocument/2006/relationships/image" Target="../media/image36.jpeg"/><Relationship Id="rId17" Type="http://schemas.openxmlformats.org/officeDocument/2006/relationships/audio" Target="../media/audio75.wav"/><Relationship Id="rId25" Type="http://schemas.openxmlformats.org/officeDocument/2006/relationships/audio" Target="../media/audio81.wav"/><Relationship Id="rId33" Type="http://schemas.openxmlformats.org/officeDocument/2006/relationships/image" Target="../media/image44.jpeg"/><Relationship Id="rId2" Type="http://schemas.openxmlformats.org/officeDocument/2006/relationships/notesSlide" Target="../notesSlides/notesSlide44.xml"/><Relationship Id="rId16" Type="http://schemas.openxmlformats.org/officeDocument/2006/relationships/image" Target="../media/image37.gif"/><Relationship Id="rId20" Type="http://schemas.openxmlformats.org/officeDocument/2006/relationships/audio" Target="../media/audio77.wav"/><Relationship Id="rId29" Type="http://schemas.openxmlformats.org/officeDocument/2006/relationships/audio" Target="../media/audio84.wav"/><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audio" Target="../media/audio71.wav"/><Relationship Id="rId24" Type="http://schemas.openxmlformats.org/officeDocument/2006/relationships/audio" Target="../media/audio80.wav"/><Relationship Id="rId32" Type="http://schemas.openxmlformats.org/officeDocument/2006/relationships/image" Target="../media/image43.jpeg"/><Relationship Id="rId5" Type="http://schemas.openxmlformats.org/officeDocument/2006/relationships/audio" Target="../media/audio67.wav"/><Relationship Id="rId15" Type="http://schemas.openxmlformats.org/officeDocument/2006/relationships/audio" Target="../media/audio74.wav"/><Relationship Id="rId23" Type="http://schemas.openxmlformats.org/officeDocument/2006/relationships/audio" Target="../media/audio79.wav"/><Relationship Id="rId28" Type="http://schemas.openxmlformats.org/officeDocument/2006/relationships/audio" Target="../media/audio83.wav"/><Relationship Id="rId10" Type="http://schemas.openxmlformats.org/officeDocument/2006/relationships/audio" Target="../media/audio70.wav"/><Relationship Id="rId19" Type="http://schemas.openxmlformats.org/officeDocument/2006/relationships/audio" Target="../media/audio76.wav"/><Relationship Id="rId31" Type="http://schemas.openxmlformats.org/officeDocument/2006/relationships/image" Target="../media/image42.jpeg"/><Relationship Id="rId4" Type="http://schemas.openxmlformats.org/officeDocument/2006/relationships/image" Target="../media/image3.png"/><Relationship Id="rId9" Type="http://schemas.openxmlformats.org/officeDocument/2006/relationships/image" Target="../media/image35.jpeg"/><Relationship Id="rId14" Type="http://schemas.openxmlformats.org/officeDocument/2006/relationships/audio" Target="../media/audio73.wav"/><Relationship Id="rId22" Type="http://schemas.openxmlformats.org/officeDocument/2006/relationships/audio" Target="../media/audio78.wav"/><Relationship Id="rId27" Type="http://schemas.openxmlformats.org/officeDocument/2006/relationships/audio" Target="../media/audio82.wav"/><Relationship Id="rId30" Type="http://schemas.openxmlformats.org/officeDocument/2006/relationships/image" Target="../media/image41.jpeg"/><Relationship Id="rId8" Type="http://schemas.openxmlformats.org/officeDocument/2006/relationships/audio" Target="../media/audio69.wav"/></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audio" Target="../media/audio4.wav"/></Relationships>
</file>

<file path=ppt/slides/_rels/slide47.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3.png"/><Relationship Id="rId3" Type="http://schemas.openxmlformats.org/officeDocument/2006/relationships/audio" Target="../media/audio3.wav"/><Relationship Id="rId7" Type="http://schemas.openxmlformats.org/officeDocument/2006/relationships/audio" Target="../media/audio12.wav"/><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47.xml"/><Relationship Id="rId16"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audio" Target="../media/audio11.wav"/><Relationship Id="rId11" Type="http://schemas.openxmlformats.org/officeDocument/2006/relationships/image" Target="../media/image11.png"/><Relationship Id="rId5" Type="http://schemas.openxmlformats.org/officeDocument/2006/relationships/audio" Target="../media/audio10.wav"/><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audio" Target="../media/audio4.wav"/><Relationship Id="rId9" Type="http://schemas.openxmlformats.org/officeDocument/2006/relationships/audio" Target="../media/audio14.wav"/><Relationship Id="rId14" Type="http://schemas.openxmlformats.org/officeDocument/2006/relationships/image" Target="../media/image14.png"/></Relationships>
</file>

<file path=ppt/slides/_rels/slide48.xml.rels><?xml version="1.0" encoding="UTF-8" standalone="yes"?>
<Relationships xmlns="http://schemas.openxmlformats.org/package/2006/relationships"><Relationship Id="rId8" Type="http://schemas.openxmlformats.org/officeDocument/2006/relationships/audio" Target="../media/audio85.wav"/><Relationship Id="rId3" Type="http://schemas.openxmlformats.org/officeDocument/2006/relationships/image" Target="../media/image1.jpg"/><Relationship Id="rId7"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46.gif"/><Relationship Id="rId5" Type="http://schemas.openxmlformats.org/officeDocument/2006/relationships/image" Target="../media/image45.png"/><Relationship Id="rId10" Type="http://schemas.openxmlformats.org/officeDocument/2006/relationships/audio" Target="../media/audio87.wav"/><Relationship Id="rId4" Type="http://schemas.openxmlformats.org/officeDocument/2006/relationships/image" Target="../media/image3.png"/><Relationship Id="rId9" Type="http://schemas.openxmlformats.org/officeDocument/2006/relationships/audio" Target="../media/audio86.wav"/></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8" Type="http://schemas.openxmlformats.org/officeDocument/2006/relationships/audio" Target="../media/audio91.wav"/><Relationship Id="rId13" Type="http://schemas.openxmlformats.org/officeDocument/2006/relationships/audio" Target="../media/audio96.wav"/><Relationship Id="rId18" Type="http://schemas.openxmlformats.org/officeDocument/2006/relationships/audio" Target="../media/audio101.wav"/><Relationship Id="rId3" Type="http://schemas.openxmlformats.org/officeDocument/2006/relationships/image" Target="../media/image48.jpg"/><Relationship Id="rId21" Type="http://schemas.openxmlformats.org/officeDocument/2006/relationships/audio" Target="../media/audio104.wav"/><Relationship Id="rId7" Type="http://schemas.openxmlformats.org/officeDocument/2006/relationships/audio" Target="../media/audio90.wav"/><Relationship Id="rId12" Type="http://schemas.openxmlformats.org/officeDocument/2006/relationships/audio" Target="../media/audio95.wav"/><Relationship Id="rId17" Type="http://schemas.openxmlformats.org/officeDocument/2006/relationships/audio" Target="../media/audio100.wav"/><Relationship Id="rId2" Type="http://schemas.openxmlformats.org/officeDocument/2006/relationships/notesSlide" Target="../notesSlides/notesSlide50.xml"/><Relationship Id="rId16" Type="http://schemas.openxmlformats.org/officeDocument/2006/relationships/audio" Target="../media/audio99.wav"/><Relationship Id="rId20" Type="http://schemas.openxmlformats.org/officeDocument/2006/relationships/audio" Target="../media/audio103.wav"/><Relationship Id="rId1" Type="http://schemas.openxmlformats.org/officeDocument/2006/relationships/slideLayout" Target="../slideLayouts/slideLayout26.xml"/><Relationship Id="rId6" Type="http://schemas.openxmlformats.org/officeDocument/2006/relationships/audio" Target="../media/audio89.wav"/><Relationship Id="rId11" Type="http://schemas.openxmlformats.org/officeDocument/2006/relationships/audio" Target="../media/audio94.wav"/><Relationship Id="rId24" Type="http://schemas.openxmlformats.org/officeDocument/2006/relationships/audio" Target="../media/audio107.wav"/><Relationship Id="rId5" Type="http://schemas.openxmlformats.org/officeDocument/2006/relationships/audio" Target="../media/audio88.wav"/><Relationship Id="rId15" Type="http://schemas.openxmlformats.org/officeDocument/2006/relationships/audio" Target="../media/audio98.wav"/><Relationship Id="rId23" Type="http://schemas.openxmlformats.org/officeDocument/2006/relationships/audio" Target="../media/audio106.wav"/><Relationship Id="rId10" Type="http://schemas.openxmlformats.org/officeDocument/2006/relationships/audio" Target="../media/audio93.wav"/><Relationship Id="rId19" Type="http://schemas.openxmlformats.org/officeDocument/2006/relationships/audio" Target="../media/audio102.wav"/><Relationship Id="rId4" Type="http://schemas.openxmlformats.org/officeDocument/2006/relationships/image" Target="../media/image3.png"/><Relationship Id="rId9" Type="http://schemas.openxmlformats.org/officeDocument/2006/relationships/audio" Target="../media/audio92.wav"/><Relationship Id="rId14" Type="http://schemas.openxmlformats.org/officeDocument/2006/relationships/audio" Target="../media/audio97.wav"/><Relationship Id="rId22" Type="http://schemas.openxmlformats.org/officeDocument/2006/relationships/audio" Target="../media/audio105.wav"/></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8" Type="http://schemas.openxmlformats.org/officeDocument/2006/relationships/image" Target="../media/image25.gif"/><Relationship Id="rId13" Type="http://schemas.openxmlformats.org/officeDocument/2006/relationships/audio" Target="../media/audio37.wav"/><Relationship Id="rId3" Type="http://schemas.openxmlformats.org/officeDocument/2006/relationships/image" Target="../media/image3.png"/><Relationship Id="rId7" Type="http://schemas.openxmlformats.org/officeDocument/2006/relationships/audio" Target="../media/audio34.wav"/><Relationship Id="rId12"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26.xml"/><Relationship Id="rId6" Type="http://schemas.openxmlformats.org/officeDocument/2006/relationships/audio" Target="../media/audio33.wav"/><Relationship Id="rId11" Type="http://schemas.openxmlformats.org/officeDocument/2006/relationships/audio" Target="../media/audio36.wav"/><Relationship Id="rId5" Type="http://schemas.openxmlformats.org/officeDocument/2006/relationships/image" Target="../media/image24.jpeg"/><Relationship Id="rId10" Type="http://schemas.openxmlformats.org/officeDocument/2006/relationships/image" Target="../media/image26.png"/><Relationship Id="rId4" Type="http://schemas.openxmlformats.org/officeDocument/2006/relationships/audio" Target="../media/audio32.wav"/><Relationship Id="rId9" Type="http://schemas.openxmlformats.org/officeDocument/2006/relationships/audio" Target="../media/audio35.wav"/><Relationship Id="rId14" Type="http://schemas.openxmlformats.org/officeDocument/2006/relationships/image" Target="../media/image28.jpeg"/></Relationships>
</file>

<file path=ppt/slides/_rels/slide53.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slideLayout" Target="../slideLayouts/slideLayout26.xml"/><Relationship Id="rId7" Type="http://schemas.openxmlformats.org/officeDocument/2006/relationships/image" Target="../media/image5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gif"/><Relationship Id="rId5" Type="http://schemas.openxmlformats.org/officeDocument/2006/relationships/image" Target="../media/image3.png"/><Relationship Id="rId10" Type="http://schemas.openxmlformats.org/officeDocument/2006/relationships/image" Target="../media/image53.png"/><Relationship Id="rId4" Type="http://schemas.openxmlformats.org/officeDocument/2006/relationships/notesSlide" Target="../notesSlides/notesSlide53.xml"/><Relationship Id="rId9" Type="http://schemas.openxmlformats.org/officeDocument/2006/relationships/image" Target="../media/image52.png"/></Relationships>
</file>

<file path=ppt/slides/_rels/slide54.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audio" Target="../media/audio4.wav"/></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chor="t">
            <a:normAutofit/>
          </a:bodyPr>
          <a:lstStyle/>
          <a:p>
            <a:pPr algn="l"/>
            <a:r>
              <a:rPr lang="en-GB" sz="4000" b="1" dirty="0">
                <a:solidFill>
                  <a:prstClr val="white"/>
                </a:solidFill>
              </a:rPr>
              <a:t>German phonics collection</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Hard and soft [</a:t>
            </a:r>
            <a:r>
              <a:rPr lang="en-GB" sz="3000" dirty="0" err="1">
                <a:solidFill>
                  <a:prstClr val="white"/>
                </a:solidFill>
              </a:rPr>
              <a:t>ch</a:t>
            </a:r>
            <a:r>
              <a:rPr lang="en-GB" sz="3000" dirty="0">
                <a:solidFill>
                  <a:prstClr val="white"/>
                </a:solidFill>
              </a:rPr>
              <a:t>]</a:t>
            </a:r>
          </a:p>
          <a:p>
            <a:pPr algn="l"/>
            <a:endParaRPr lang="en-US" dirty="0"/>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lang="en-GB" sz="1400">
                <a:solidFill>
                  <a:prstClr val="white"/>
                </a:solidFill>
                <a:latin typeface="Century Gothic" panose="020B0502020202020204" pitchFamily="34" charset="0"/>
              </a:rPr>
              <a:t>21</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 07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9502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4939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5319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CEE89-5A16-9544-87AF-26D125A56268}"/>
              </a:ext>
            </a:extLst>
          </p:cNvPr>
          <p:cNvSpPr>
            <a:spLocks noGrp="1"/>
          </p:cNvSpPr>
          <p:nvPr>
            <p:ph type="title"/>
          </p:nvPr>
        </p:nvSpPr>
        <p:spPr>
          <a:xfrm>
            <a:off x="4531395" y="275882"/>
            <a:ext cx="3124200" cy="1412765"/>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i</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7" name="Rectangle 6"/>
          <p:cNvSpPr/>
          <p:nvPr/>
        </p:nvSpPr>
        <p:spPr>
          <a:xfrm>
            <a:off x="9267118" y="3637846"/>
            <a:ext cx="184698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ni</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pic>
        <p:nvPicPr>
          <p:cNvPr id="10" name="Picture 9" descr="boy pointing to himself, next to two other peop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pic>
        <p:nvPicPr>
          <p:cNvPr id="3" name="Picture 2" descr="red cross"/>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3675" y="4609442"/>
            <a:ext cx="1198562" cy="1198562"/>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Kir</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a:t>
            </a:r>
            <a:endParaRPr lang="en-GB" sz="5400" i="1" dirty="0">
              <a:solidFill>
                <a:srgbClr val="002060"/>
              </a:solidFill>
              <a:latin typeface="Century Gothic" panose="020B0502020202020204" pitchFamily="34" charset="0"/>
            </a:endParaRPr>
          </a:p>
        </p:txBody>
      </p:sp>
      <p:sp>
        <p:nvSpPr>
          <p:cNvPr id="16" name="Rectangle 15"/>
          <p:cNvSpPr/>
          <p:nvPr/>
        </p:nvSpPr>
        <p:spPr>
          <a:xfrm>
            <a:off x="1232548" y="692281"/>
            <a:ext cx="1745992"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Li</a:t>
            </a:r>
            <a:r>
              <a:rPr lang="en-GB" sz="5400" dirty="0">
                <a:solidFill>
                  <a:srgbClr val="FFC000"/>
                </a:solidFill>
                <a:latin typeface="Century Gothic" panose="020B0502020202020204" pitchFamily="34" charset="0"/>
              </a:rPr>
              <a:t>ch</a:t>
            </a:r>
            <a:r>
              <a:rPr lang="en-GB" sz="5400" dirty="0">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sp>
        <p:nvSpPr>
          <p:cNvPr id="17" name="Rectangle 16"/>
          <p:cNvSpPr/>
          <p:nvPr/>
        </p:nvSpPr>
        <p:spPr>
          <a:xfrm>
            <a:off x="4167427" y="4884674"/>
            <a:ext cx="38571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man</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i="1" dirty="0">
              <a:solidFill>
                <a:srgbClr val="002060"/>
              </a:solidFill>
              <a:latin typeface="Century Gothic" panose="020B0502020202020204" pitchFamily="34" charset="0"/>
            </a:endParaRPr>
          </a:p>
        </p:txBody>
      </p:sp>
      <p:sp>
        <p:nvSpPr>
          <p:cNvPr id="18" name="Rectangle 17"/>
          <p:cNvSpPr/>
          <p:nvPr/>
        </p:nvSpPr>
        <p:spPr>
          <a:xfrm>
            <a:off x="726170" y="4147777"/>
            <a:ext cx="2675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endli</a:t>
            </a:r>
            <a:r>
              <a:rPr lang="en-GB" sz="5400" dirty="0" err="1">
                <a:solidFill>
                  <a:srgbClr val="FFC00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pic>
        <p:nvPicPr>
          <p:cNvPr id="19" name="Picture 18" descr="church"/>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53056" y="1615611"/>
            <a:ext cx="2284202" cy="1587520"/>
          </a:xfrm>
          <a:prstGeom prst="rect">
            <a:avLst/>
          </a:prstGeom>
        </p:spPr>
      </p:pic>
      <p:pic>
        <p:nvPicPr>
          <p:cNvPr id="20" name="Picture 6" descr="lightbulb"/>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57844" y="1690707"/>
            <a:ext cx="1295399" cy="129976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1325245" y="4923043"/>
            <a:ext cx="136724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[finally]</a:t>
            </a:r>
          </a:p>
        </p:txBody>
      </p:sp>
      <p:sp>
        <p:nvSpPr>
          <p:cNvPr id="22" name="TextBox 21"/>
          <p:cNvSpPr txBox="1"/>
          <p:nvPr/>
        </p:nvSpPr>
        <p:spPr>
          <a:xfrm>
            <a:off x="5062482" y="5711077"/>
            <a:ext cx="2067036"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[sometimes]</a:t>
            </a:r>
          </a:p>
        </p:txBody>
      </p:sp>
    </p:spTree>
    <p:extLst>
      <p:ext uri="{BB962C8B-B14F-4D97-AF65-F5344CB8AC3E}">
        <p14:creationId xmlns:p14="http://schemas.microsoft.com/office/powerpoint/2010/main" val="241143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Lich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subTnLst>
                                    <p:audio>
                                      <p:cMediaNode>
                                        <p:cTn display="0" masterRel="sameClick">
                                          <p:stCondLst>
                                            <p:cond evt="begin" delay="0">
                                              <p:tn val="23"/>
                                            </p:cond>
                                          </p:stCondLst>
                                          <p:endCondLst>
                                            <p:cond evt="onStopAudio" delay="0">
                                              <p:tgtEl>
                                                <p:sldTgt/>
                                              </p:tgtEl>
                                            </p:cond>
                                          </p:endCondLst>
                                        </p:cTn>
                                        <p:tgtEl>
                                          <p:sndTgt r:embed="rId5" name="Licht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6" name="Kirche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6" name="Kirche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subTnLst>
                                    <p:audio>
                                      <p:cMediaNode>
                                        <p:cTn display="0" masterRel="sameClick">
                                          <p:stCondLst>
                                            <p:cond evt="begin" delay="0">
                                              <p:tn val="38"/>
                                            </p:cond>
                                          </p:stCondLst>
                                          <p:endCondLst>
                                            <p:cond evt="onStopAudio" delay="0">
                                              <p:tgtEl>
                                                <p:sldTgt/>
                                              </p:tgtEl>
                                            </p:cond>
                                          </p:endCondLst>
                                        </p:cTn>
                                        <p:tgtEl>
                                          <p:sndTgt r:embed="rId7" name="endlich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subTnLst>
                                    <p:audio>
                                      <p:cMediaNode>
                                        <p:cTn display="0" masterRel="sameClick">
                                          <p:stCondLst>
                                            <p:cond evt="begin" delay="0">
                                              <p:tn val="43"/>
                                            </p:cond>
                                          </p:stCondLst>
                                          <p:endCondLst>
                                            <p:cond evt="onStopAudio" delay="0">
                                              <p:tgtEl>
                                                <p:sldTgt/>
                                              </p:tgtEl>
                                            </p:cond>
                                          </p:endCondLst>
                                        </p:cTn>
                                        <p:tgtEl>
                                          <p:sndTgt r:embed="rId7" name="endlich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subTnLst>
                                    <p:audio>
                                      <p:cMediaNode>
                                        <p:cTn display="0" masterRel="sameClick">
                                          <p:stCondLst>
                                            <p:cond evt="begin" delay="0">
                                              <p:tn val="48"/>
                                            </p:cond>
                                          </p:stCondLst>
                                          <p:endCondLst>
                                            <p:cond evt="onStopAudio" delay="0">
                                              <p:tgtEl>
                                                <p:sldTgt/>
                                              </p:tgtEl>
                                            </p:cond>
                                          </p:endCondLst>
                                        </p:cTn>
                                        <p:tgtEl>
                                          <p:sndTgt r:embed="rId8" name="manchmal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8" name="manchmal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subTnLst>
                                    <p:audio>
                                      <p:cMediaNode>
                                        <p:cTn display="0" masterRel="sameClick">
                                          <p:stCondLst>
                                            <p:cond evt="begin" delay="0">
                                              <p:tn val="58"/>
                                            </p:cond>
                                          </p:stCondLst>
                                          <p:endCondLst>
                                            <p:cond evt="onStopAudio" delay="0">
                                              <p:tgtEl>
                                                <p:sldTgt/>
                                              </p:tgtEl>
                                            </p:cond>
                                          </p:endCondLst>
                                        </p:cTn>
                                        <p:tgtEl>
                                          <p:sndTgt r:embed="rId9" name="ni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fade">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9" name="ni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F596D-2222-6849-9283-F09DF855F4AE}"/>
              </a:ext>
            </a:extLst>
          </p:cNvPr>
          <p:cNvSpPr>
            <a:spLocks noGrp="1"/>
          </p:cNvSpPr>
          <p:nvPr>
            <p:ph type="title"/>
          </p:nvPr>
        </p:nvSpPr>
        <p:spPr>
          <a:xfrm>
            <a:off x="4739798" y="271077"/>
            <a:ext cx="2712403" cy="143617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i</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7" name="Rectangle 6"/>
          <p:cNvSpPr/>
          <p:nvPr/>
        </p:nvSpPr>
        <p:spPr>
          <a:xfrm>
            <a:off x="9267118" y="3637846"/>
            <a:ext cx="184698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ni</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pic>
        <p:nvPicPr>
          <p:cNvPr id="10" name="Picture 9" descr="boy pointing to himself, next to two other people "/>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Kir</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a:t>
            </a:r>
            <a:endParaRPr lang="en-GB" sz="5400" i="1" dirty="0">
              <a:solidFill>
                <a:srgbClr val="002060"/>
              </a:solidFill>
              <a:latin typeface="Century Gothic" panose="020B0502020202020204" pitchFamily="34" charset="0"/>
            </a:endParaRPr>
          </a:p>
        </p:txBody>
      </p:sp>
      <p:sp>
        <p:nvSpPr>
          <p:cNvPr id="16" name="Rectangle 15"/>
          <p:cNvSpPr/>
          <p:nvPr/>
        </p:nvSpPr>
        <p:spPr>
          <a:xfrm>
            <a:off x="1232548" y="692281"/>
            <a:ext cx="1745992" cy="923330"/>
          </a:xfrm>
          <a:prstGeom prst="rect">
            <a:avLst/>
          </a:prstGeom>
        </p:spPr>
        <p:txBody>
          <a:bodyPr wrap="none">
            <a:spAutoFit/>
          </a:bodyPr>
          <a:lstStyle/>
          <a:p>
            <a:pPr algn="ctr"/>
            <a:r>
              <a:rPr lang="en-GB" sz="5400" dirty="0">
                <a:solidFill>
                  <a:srgbClr val="002060"/>
                </a:solidFill>
                <a:latin typeface="Century Gothic" panose="020B0502020202020204" pitchFamily="34" charset="0"/>
              </a:rPr>
              <a:t>Li</a:t>
            </a:r>
            <a:r>
              <a:rPr lang="en-GB" sz="5400" dirty="0">
                <a:solidFill>
                  <a:srgbClr val="FFC000"/>
                </a:solidFill>
                <a:latin typeface="Century Gothic" panose="020B0502020202020204" pitchFamily="34" charset="0"/>
              </a:rPr>
              <a:t>ch</a:t>
            </a:r>
            <a:r>
              <a:rPr lang="en-GB" sz="5400" dirty="0">
                <a:solidFill>
                  <a:srgbClr val="002060"/>
                </a:solidFill>
                <a:latin typeface="Century Gothic" panose="020B0502020202020204" pitchFamily="34" charset="0"/>
              </a:rPr>
              <a:t>t</a:t>
            </a:r>
            <a:endParaRPr lang="en-GB" sz="5400" i="1" dirty="0">
              <a:solidFill>
                <a:srgbClr val="002060"/>
              </a:solidFill>
              <a:latin typeface="Century Gothic" panose="020B0502020202020204" pitchFamily="34" charset="0"/>
            </a:endParaRPr>
          </a:p>
        </p:txBody>
      </p:sp>
      <p:sp>
        <p:nvSpPr>
          <p:cNvPr id="17" name="Rectangle 16"/>
          <p:cNvSpPr/>
          <p:nvPr/>
        </p:nvSpPr>
        <p:spPr>
          <a:xfrm>
            <a:off x="4167427" y="4884674"/>
            <a:ext cx="3857146"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man</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i="1" dirty="0">
              <a:solidFill>
                <a:srgbClr val="002060"/>
              </a:solidFill>
              <a:latin typeface="Century Gothic" panose="020B0502020202020204" pitchFamily="34" charset="0"/>
            </a:endParaRPr>
          </a:p>
        </p:txBody>
      </p:sp>
      <p:sp>
        <p:nvSpPr>
          <p:cNvPr id="18" name="Rectangle 17"/>
          <p:cNvSpPr/>
          <p:nvPr/>
        </p:nvSpPr>
        <p:spPr>
          <a:xfrm>
            <a:off x="726170" y="4147777"/>
            <a:ext cx="2675732"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endli</a:t>
            </a:r>
            <a:r>
              <a:rPr lang="en-GB" sz="5400" dirty="0" err="1">
                <a:solidFill>
                  <a:srgbClr val="FFC000"/>
                </a:solidFill>
                <a:latin typeface="Century Gothic" panose="020B0502020202020204" pitchFamily="34" charset="0"/>
              </a:rPr>
              <a:t>ch</a:t>
            </a:r>
            <a:endParaRPr lang="en-GB" sz="54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62435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subTnLst>
                                    <p:audio>
                                      <p:cMediaNode>
                                        <p:cTn display="0" masterRel="sameClick">
                                          <p:stCondLst>
                                            <p:cond evt="begin" delay="0">
                                              <p:tn val="18"/>
                                            </p:cond>
                                          </p:stCondLst>
                                          <p:endCondLst>
                                            <p:cond evt="onStopAudio" delay="0">
                                              <p:tgtEl>
                                                <p:sldTgt/>
                                              </p:tgtEl>
                                            </p:cond>
                                          </p:endCondLst>
                                        </p:cTn>
                                        <p:tgtEl>
                                          <p:sndTgt r:embed="rId5" name="Licht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6" name="Kirche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7" name="endlich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subTnLst>
                                    <p:audio>
                                      <p:cMediaNode>
                                        <p:cTn display="0" masterRel="sameClick">
                                          <p:stCondLst>
                                            <p:cond evt="begin" delay="0">
                                              <p:tn val="33"/>
                                            </p:cond>
                                          </p:stCondLst>
                                          <p:endCondLst>
                                            <p:cond evt="onStopAudio" delay="0">
                                              <p:tgtEl>
                                                <p:sldTgt/>
                                              </p:tgtEl>
                                            </p:cond>
                                          </p:endCondLst>
                                        </p:cTn>
                                        <p:tgtEl>
                                          <p:sndTgt r:embed="rId8" name="man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ni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3D1A-973D-0144-ABCA-6779DF7297C7}"/>
              </a:ext>
            </a:extLst>
          </p:cNvPr>
          <p:cNvSpPr>
            <a:spLocks noGrp="1"/>
          </p:cNvSpPr>
          <p:nvPr>
            <p:ph type="title"/>
          </p:nvPr>
        </p:nvSpPr>
        <p:spPr>
          <a:xfrm>
            <a:off x="4742204" y="169663"/>
            <a:ext cx="2712403" cy="1626357"/>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221694" y="1879245"/>
            <a:ext cx="3802879" cy="2838979"/>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8800" b="0" i="0" u="none" strike="noStrike" kern="1200" cap="none" spc="0" normalizeH="0" baseline="0" noProof="0" dirty="0" err="1">
                <a:ln>
                  <a:noFill/>
                </a:ln>
                <a:solidFill>
                  <a:srgbClr val="FFCC00"/>
                </a:solidFill>
                <a:effectLst/>
                <a:uLnTx/>
                <a:uFillTx/>
                <a:latin typeface="Century Gothic" panose="020B0502020202020204" pitchFamily="34" charset="0"/>
                <a:ea typeface="+mn-ea"/>
                <a:cs typeface="+mn-cs"/>
              </a:rPr>
              <a:t>ch</a:t>
            </a:r>
            <a:endParaRPr kumimoji="0" lang="en-GB" sz="8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Rectangle 6"/>
          <p:cNvSpPr/>
          <p:nvPr/>
        </p:nvSpPr>
        <p:spPr>
          <a:xfrm>
            <a:off x="9267118" y="3637846"/>
            <a:ext cx="1846980"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descr="boy pointing to himself, next to two other people "/>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4862" y="1855840"/>
            <a:ext cx="2578620" cy="1770210"/>
          </a:xfrm>
          <a:prstGeom prst="rect">
            <a:avLst/>
          </a:prstGeom>
        </p:spPr>
      </p:pic>
      <p:sp>
        <p:nvSpPr>
          <p:cNvPr id="15" name="Rectangle 14"/>
          <p:cNvSpPr/>
          <p:nvPr/>
        </p:nvSpPr>
        <p:spPr>
          <a:xfrm>
            <a:off x="9003014" y="692281"/>
            <a:ext cx="225895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Kir</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Rectangle 15"/>
          <p:cNvSpPr/>
          <p:nvPr/>
        </p:nvSpPr>
        <p:spPr>
          <a:xfrm>
            <a:off x="1232548" y="692281"/>
            <a:ext cx="174599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a:t>
            </a:r>
            <a:r>
              <a:rPr kumimoji="0" lang="en-GB" sz="5400" b="0" i="0" u="none" strike="noStrike" kern="1200" cap="none" spc="0" normalizeH="0" baseline="0" noProof="0" dirty="0">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Rectangle 16"/>
          <p:cNvSpPr/>
          <p:nvPr/>
        </p:nvSpPr>
        <p:spPr>
          <a:xfrm>
            <a:off x="4167427" y="4884674"/>
            <a:ext cx="3857146"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man</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726170" y="4147777"/>
            <a:ext cx="2675732"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endli</a:t>
            </a:r>
            <a:r>
              <a:rPr kumimoji="0" lang="en-GB" sz="54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5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4035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2409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307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232551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AEC84A-066A-674F-A752-7051747D435E}"/>
              </a:ext>
            </a:extLst>
          </p:cNvPr>
          <p:cNvSpPr>
            <a:spLocks noGrp="1"/>
          </p:cNvSpPr>
          <p:nvPr>
            <p:ph type="title"/>
          </p:nvPr>
        </p:nvSpPr>
        <p:spPr>
          <a:xfrm>
            <a:off x="4659855" y="-61157"/>
            <a:ext cx="2863928" cy="188303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2" name="Picture 1" descr="two arrow in a cycl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9693" y="1600228"/>
            <a:ext cx="1492328" cy="1499865"/>
          </a:xfrm>
          <a:prstGeom prst="rect">
            <a:avLst/>
          </a:prstGeom>
        </p:spPr>
      </p:pic>
      <p:pic>
        <p:nvPicPr>
          <p:cNvPr id="12" name="Picture 11" descr="open 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pic>
        <p:nvPicPr>
          <p:cNvPr id="13" name="Picture 12" descr="coffee machine"/>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65519" y="1386272"/>
            <a:ext cx="1782857" cy="1782857"/>
          </a:xfrm>
          <a:prstGeom prst="rect">
            <a:avLst/>
          </a:prstGeom>
        </p:spPr>
      </p:pic>
      <p:pic>
        <p:nvPicPr>
          <p:cNvPr id="14" name="Picture 13" descr="nighttim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3112" y="4474163"/>
            <a:ext cx="1685492" cy="1508516"/>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pic>
        <p:nvPicPr>
          <p:cNvPr id="11" name="Picture 10" descr="the number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4768" y="4477995"/>
            <a:ext cx="1027482" cy="1606460"/>
          </a:xfrm>
          <a:prstGeom prst="rect">
            <a:avLst/>
          </a:prstGeom>
        </p:spPr>
      </p:pic>
      <p:grpSp>
        <p:nvGrpSpPr>
          <p:cNvPr id="3" name="Group 2" descr="differeny subjects at school"/>
          <p:cNvGrpSpPr/>
          <p:nvPr/>
        </p:nvGrpSpPr>
        <p:grpSpPr>
          <a:xfrm>
            <a:off x="4762787" y="5401325"/>
            <a:ext cx="2666426" cy="850095"/>
            <a:chOff x="4671520" y="5253611"/>
            <a:chExt cx="2994272" cy="964603"/>
          </a:xfrm>
        </p:grpSpPr>
        <p:pic>
          <p:nvPicPr>
            <p:cNvPr id="17" name="Picture 2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582" y="5253611"/>
              <a:ext cx="909210" cy="96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520" y="5370743"/>
              <a:ext cx="866581" cy="8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6549" y="5305147"/>
              <a:ext cx="1105849" cy="91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6796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ma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nochma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no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7" name="ach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ach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8" name="Fa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Fa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Na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P spid="6" grpId="0"/>
      <p:bldP spid="9"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3 Slides 3-8</a:t>
            </a:r>
          </a:p>
        </p:txBody>
      </p:sp>
    </p:spTree>
    <p:extLst>
      <p:ext uri="{BB962C8B-B14F-4D97-AF65-F5344CB8AC3E}">
        <p14:creationId xmlns:p14="http://schemas.microsoft.com/office/powerpoint/2010/main" val="21571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C390D-56B4-794D-AE4B-06C54A108E04}"/>
              </a:ext>
            </a:extLst>
          </p:cNvPr>
          <p:cNvSpPr>
            <a:spLocks noGrp="1"/>
          </p:cNvSpPr>
          <p:nvPr>
            <p:ph type="title"/>
          </p:nvPr>
        </p:nvSpPr>
        <p:spPr>
          <a:xfrm>
            <a:off x="4659855" y="-92669"/>
            <a:ext cx="2863928" cy="1947199"/>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12" name="Picture 11" descr="open book"/>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8016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6" name="nochmal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subTnLst>
                                    <p:audio>
                                      <p:cMediaNode>
                                        <p:cTn display="0" masterRel="sameClick">
                                          <p:stCondLst>
                                            <p:cond evt="begin" delay="0">
                                              <p:tn val="28"/>
                                            </p:cond>
                                          </p:stCondLst>
                                          <p:endCondLst>
                                            <p:cond evt="onStopAudio" delay="0">
                                              <p:tgtEl>
                                                <p:sldTgt/>
                                              </p:tgtEl>
                                            </p:cond>
                                          </p:endCondLst>
                                        </p:cTn>
                                        <p:tgtEl>
                                          <p:sndTgt r:embed="rId7" name="acht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subTnLst>
                                    <p:audio>
                                      <p:cMediaNode>
                                        <p:cTn display="0" masterRel="sameClick">
                                          <p:stCondLst>
                                            <p:cond evt="begin" delay="0">
                                              <p:tn val="33"/>
                                            </p:cond>
                                          </p:stCondLst>
                                          <p:endCondLst>
                                            <p:cond evt="onStopAudio" delay="0">
                                              <p:tgtEl>
                                                <p:sldTgt/>
                                              </p:tgtEl>
                                            </p:cond>
                                          </p:endCondLst>
                                        </p:cTn>
                                        <p:tgtEl>
                                          <p:sndTgt r:embed="rId8" name="Fach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subTnLst>
                                    <p:audio>
                                      <p:cMediaNode>
                                        <p:cTn display="0" masterRel="sameClick">
                                          <p:stCondLst>
                                            <p:cond evt="begin" delay="0">
                                              <p:tn val="38"/>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6" grpId="0"/>
      <p:bldP spid="9"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ED69E-6DEB-8546-B5F5-5CB3FFA5C883}"/>
              </a:ext>
            </a:extLst>
          </p:cNvPr>
          <p:cNvSpPr>
            <a:spLocks noGrp="1"/>
          </p:cNvSpPr>
          <p:nvPr>
            <p:ph type="title"/>
          </p:nvPr>
        </p:nvSpPr>
        <p:spPr>
          <a:xfrm>
            <a:off x="4831784" y="35498"/>
            <a:ext cx="2520069" cy="1690525"/>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12" name="Picture 11" descr="open boo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6581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9" grpId="0"/>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2" name="Title 1"/>
          <p:cNvSpPr>
            <a:spLocks noGrp="1"/>
          </p:cNvSpPr>
          <p:nvPr>
            <p:ph type="title"/>
          </p:nvPr>
        </p:nvSpPr>
        <p:spPr>
          <a:xfrm>
            <a:off x="0" y="-38458"/>
            <a:ext cx="10515600" cy="1325563"/>
          </a:xfrm>
        </p:spPr>
        <p:txBody>
          <a:bodyPr/>
          <a:lstStyle/>
          <a:p>
            <a:r>
              <a:rPr lang="en-GB" b="1">
                <a:solidFill>
                  <a:schemeClr val="bg1"/>
                </a:solidFill>
              </a:rPr>
              <a:t>Soft or hard /ch/?</a:t>
            </a:r>
            <a:endParaRPr lang="en-GB"/>
          </a:p>
        </p:txBody>
      </p:sp>
      <p:sp>
        <p:nvSpPr>
          <p:cNvPr id="4" name="Rectangle 3"/>
          <p:cNvSpPr/>
          <p:nvPr/>
        </p:nvSpPr>
        <p:spPr>
          <a:xfrm>
            <a:off x="731520" y="1514912"/>
            <a:ext cx="10622280" cy="4401205"/>
          </a:xfrm>
          <a:prstGeom prst="rect">
            <a:avLst/>
          </a:prstGeom>
        </p:spPr>
        <p:txBody>
          <a:bodyPr wrap="square">
            <a:spAutoFit/>
          </a:bodyPr>
          <a:lstStyle/>
          <a:p>
            <a:r>
              <a:rPr lang="en-GB" sz="2000">
                <a:solidFill>
                  <a:srgbClr val="115076"/>
                </a:solidFill>
                <a:latin typeface="Century Gothic" panose="020B0502020202020204" pitchFamily="34" charset="0"/>
                <a:cs typeface="Calibri" panose="020F0502020204030204" pitchFamily="34" charset="0"/>
              </a:rPr>
              <a:t>The German /</a:t>
            </a:r>
            <a:r>
              <a:rPr lang="en-GB" sz="2000" b="1">
                <a:solidFill>
                  <a:srgbClr val="115076"/>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 can be </a:t>
            </a:r>
            <a:r>
              <a:rPr lang="en-GB" sz="2000" b="1">
                <a:solidFill>
                  <a:srgbClr val="115076"/>
                </a:solidFill>
                <a:latin typeface="Century Gothic" panose="020B0502020202020204" pitchFamily="34" charset="0"/>
                <a:cs typeface="Calibri" panose="020F0502020204030204" pitchFamily="34" charset="0"/>
              </a:rPr>
              <a:t>soft </a:t>
            </a:r>
            <a:r>
              <a:rPr lang="en-GB" sz="2000">
                <a:solidFill>
                  <a:srgbClr val="115076"/>
                </a:solidFill>
                <a:latin typeface="Century Gothic" panose="020B0502020202020204" pitchFamily="34" charset="0"/>
                <a:cs typeface="Calibri" panose="020F0502020204030204" pitchFamily="34" charset="0"/>
              </a:rPr>
              <a:t>or </a:t>
            </a:r>
            <a:r>
              <a:rPr lang="en-GB" sz="2000" b="1">
                <a:solidFill>
                  <a:srgbClr val="115076"/>
                </a:solidFill>
                <a:latin typeface="Century Gothic" panose="020B0502020202020204" pitchFamily="34" charset="0"/>
                <a:cs typeface="Calibri" panose="020F0502020204030204" pitchFamily="34" charset="0"/>
              </a:rPr>
              <a:t>hard.</a:t>
            </a:r>
            <a:endParaRPr lang="en-GB" sz="2000">
              <a:solidFill>
                <a:srgbClr val="115076"/>
              </a:solidFill>
              <a:latin typeface="Century Gothic" panose="020B0502020202020204" pitchFamily="34" charset="0"/>
              <a:cs typeface="Calibri" panose="020F0502020204030204" pitchFamily="34" charset="0"/>
            </a:endParaRPr>
          </a:p>
          <a:p>
            <a:endParaRPr lang="en-GB" sz="2000">
              <a:solidFill>
                <a:srgbClr val="115076"/>
              </a:solidFill>
              <a:latin typeface="Century Gothic" panose="020B0502020202020204" pitchFamily="34" charset="0"/>
              <a:cs typeface="Calibri" panose="020F0502020204030204" pitchFamily="34" charset="0"/>
            </a:endParaRPr>
          </a:p>
          <a:p>
            <a:r>
              <a:rPr lang="en-GB" sz="2000">
                <a:solidFill>
                  <a:srgbClr val="115076"/>
                </a:solidFill>
                <a:latin typeface="Century Gothic" panose="020B0502020202020204" pitchFamily="34" charset="0"/>
                <a:cs typeface="Calibri" panose="020F0502020204030204" pitchFamily="34" charset="0"/>
              </a:rPr>
              <a:t>It is </a:t>
            </a:r>
            <a:r>
              <a:rPr lang="en-GB" sz="2000" b="1">
                <a:solidFill>
                  <a:srgbClr val="115076"/>
                </a:solidFill>
                <a:latin typeface="Century Gothic" panose="020B0502020202020204" pitchFamily="34" charset="0"/>
                <a:cs typeface="Calibri" panose="020F0502020204030204" pitchFamily="34" charset="0"/>
              </a:rPr>
              <a:t>hard</a:t>
            </a:r>
            <a:r>
              <a:rPr lang="en-GB" sz="2000">
                <a:solidFill>
                  <a:srgbClr val="115076"/>
                </a:solidFill>
                <a:latin typeface="Century Gothic" panose="020B0502020202020204" pitchFamily="34" charset="0"/>
                <a:cs typeface="Calibri" panose="020F0502020204030204" pitchFamily="34" charset="0"/>
              </a:rPr>
              <a:t> after these sounds:</a:t>
            </a:r>
          </a:p>
          <a:p>
            <a:endParaRPr lang="en-GB" sz="2000">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000" b="1">
                <a:solidFill>
                  <a:srgbClr val="115076"/>
                </a:solidFill>
                <a:latin typeface="Century Gothic" panose="020B0502020202020204" pitchFamily="34" charset="0"/>
                <a:cs typeface="Calibri" panose="020F0502020204030204" pitchFamily="34" charset="0"/>
              </a:rPr>
              <a:t>/a/</a:t>
            </a:r>
            <a:r>
              <a:rPr lang="en-GB" sz="2000">
                <a:solidFill>
                  <a:srgbClr val="115076"/>
                </a:solidFill>
                <a:latin typeface="Century Gothic" panose="020B0502020202020204" pitchFamily="34" charset="0"/>
                <a:cs typeface="Calibri" panose="020F0502020204030204" pitchFamily="34" charset="0"/>
              </a:rPr>
              <a:t> (m</a:t>
            </a:r>
            <a:r>
              <a:rPr lang="en-GB" sz="2000" b="1">
                <a:solidFill>
                  <a:srgbClr val="115076"/>
                </a:solidFill>
                <a:latin typeface="Century Gothic" panose="020B0502020202020204" pitchFamily="34" charset="0"/>
                <a:cs typeface="Calibri" panose="020F0502020204030204" pitchFamily="34" charset="0"/>
              </a:rPr>
              <a:t>a</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en, </a:t>
            </a:r>
            <a:r>
              <a:rPr lang="en-GB" sz="2000" b="1">
                <a:solidFill>
                  <a:srgbClr val="115076"/>
                </a:solidFill>
                <a:latin typeface="Century Gothic" panose="020B0502020202020204" pitchFamily="34" charset="0"/>
                <a:cs typeface="Calibri" panose="020F0502020204030204" pitchFamily="34" charset="0"/>
              </a:rPr>
              <a:t>a</a:t>
            </a:r>
            <a:r>
              <a:rPr lang="en-GB" sz="2000" b="1">
                <a:solidFill>
                  <a:schemeClr val="accent2"/>
                </a:solidFill>
                <a:latin typeface="Century Gothic" panose="020B0502020202020204" pitchFamily="34" charset="0"/>
                <a:cs typeface="Calibri" panose="020F0502020204030204" pitchFamily="34" charset="0"/>
              </a:rPr>
              <a:t>ch</a:t>
            </a:r>
            <a:r>
              <a:rPr lang="en-GB" sz="2000">
                <a:solidFill>
                  <a:schemeClr val="tx2"/>
                </a:solidFill>
                <a:latin typeface="Century Gothic" panose="020B0502020202020204" pitchFamily="34" charset="0"/>
                <a:cs typeface="Calibri" panose="020F0502020204030204" pitchFamily="34" charset="0"/>
              </a:rPr>
              <a:t>t</a:t>
            </a:r>
            <a:r>
              <a:rPr lang="en-GB" sz="2000">
                <a:solidFill>
                  <a:schemeClr val="accent2"/>
                </a:solidFill>
                <a:latin typeface="Century Gothic" panose="020B0502020202020204" pitchFamily="34" charset="0"/>
                <a:cs typeface="Calibri" panose="020F0502020204030204" pitchFamily="34" charset="0"/>
              </a:rPr>
              <a:t>, </a:t>
            </a:r>
            <a:r>
              <a:rPr lang="en-GB" sz="2000">
                <a:solidFill>
                  <a:schemeClr val="tx2"/>
                </a:solidFill>
                <a:latin typeface="Century Gothic" panose="020B0502020202020204" pitchFamily="34" charset="0"/>
                <a:cs typeface="Calibri" panose="020F0502020204030204" pitchFamily="34" charset="0"/>
              </a:rPr>
              <a:t>S</a:t>
            </a:r>
            <a:r>
              <a:rPr lang="en-GB" sz="2000" b="1">
                <a:solidFill>
                  <a:srgbClr val="115076"/>
                </a:solidFill>
                <a:latin typeface="Century Gothic" panose="020B0502020202020204" pitchFamily="34" charset="0"/>
                <a:cs typeface="Calibri" panose="020F0502020204030204" pitchFamily="34" charset="0"/>
              </a:rPr>
              <a:t>a</a:t>
            </a:r>
            <a:r>
              <a:rPr lang="en-GB" sz="2000" b="1">
                <a:solidFill>
                  <a:schemeClr val="accent2"/>
                </a:solidFill>
                <a:latin typeface="Century Gothic" panose="020B0502020202020204" pitchFamily="34" charset="0"/>
                <a:cs typeface="Calibri" panose="020F0502020204030204" pitchFamily="34" charset="0"/>
              </a:rPr>
              <a:t>ch</a:t>
            </a:r>
            <a:r>
              <a:rPr lang="en-GB" sz="2000">
                <a:solidFill>
                  <a:schemeClr val="tx2"/>
                </a:solidFill>
                <a:latin typeface="Century Gothic" panose="020B0502020202020204" pitchFamily="34" charset="0"/>
                <a:cs typeface="Calibri" panose="020F0502020204030204" pitchFamily="34" charset="0"/>
              </a:rPr>
              <a:t>en</a:t>
            </a:r>
            <a:r>
              <a:rPr lang="en-GB" sz="2000">
                <a:solidFill>
                  <a:srgbClr val="115076"/>
                </a:solidFill>
                <a:latin typeface="Century Gothic" panose="020B0502020202020204" pitchFamily="34" charset="0"/>
                <a:cs typeface="Calibri" panose="020F0502020204030204" pitchFamily="34" charset="0"/>
              </a:rPr>
              <a:t>)</a:t>
            </a:r>
            <a:endParaRPr lang="en-GB" sz="2000" b="1">
              <a:solidFill>
                <a:srgbClr val="115076"/>
              </a:solidFill>
              <a:latin typeface="Century Gothic" panose="020B0502020202020204" pitchFamily="34" charset="0"/>
              <a:cs typeface="Calibri" panose="020F0502020204030204" pitchFamily="34" charset="0"/>
            </a:endParaRPr>
          </a:p>
          <a:p>
            <a:endParaRPr lang="en-GB" sz="2000" b="1">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000" b="1">
                <a:solidFill>
                  <a:srgbClr val="115076"/>
                </a:solidFill>
                <a:latin typeface="Century Gothic" panose="020B0502020202020204" pitchFamily="34" charset="0"/>
                <a:cs typeface="Calibri" panose="020F0502020204030204" pitchFamily="34" charset="0"/>
              </a:rPr>
              <a:t>/o/ </a:t>
            </a:r>
            <a:r>
              <a:rPr lang="en-GB" sz="2000">
                <a:solidFill>
                  <a:srgbClr val="115076"/>
                </a:solidFill>
                <a:latin typeface="Century Gothic" panose="020B0502020202020204" pitchFamily="34" charset="0"/>
                <a:cs typeface="Calibri" panose="020F0502020204030204" pitchFamily="34" charset="0"/>
              </a:rPr>
              <a:t>(die W</a:t>
            </a:r>
            <a:r>
              <a:rPr lang="en-GB" sz="2000" b="1">
                <a:solidFill>
                  <a:srgbClr val="115076"/>
                </a:solidFill>
                <a:latin typeface="Century Gothic" panose="020B0502020202020204" pitchFamily="34" charset="0"/>
                <a:cs typeface="Calibri" panose="020F0502020204030204" pitchFamily="34" charset="0"/>
              </a:rPr>
              <a:t>o</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e, k</a:t>
            </a:r>
            <a:r>
              <a:rPr lang="en-GB" sz="2000" b="1">
                <a:solidFill>
                  <a:srgbClr val="115076"/>
                </a:solidFill>
                <a:latin typeface="Century Gothic" panose="020B0502020202020204" pitchFamily="34" charset="0"/>
                <a:cs typeface="Calibri" panose="020F0502020204030204" pitchFamily="34" charset="0"/>
              </a:rPr>
              <a:t>o</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en, n</a:t>
            </a:r>
            <a:r>
              <a:rPr lang="en-GB" sz="2000" b="1">
                <a:solidFill>
                  <a:srgbClr val="115076"/>
                </a:solidFill>
                <a:latin typeface="Century Gothic" panose="020B0502020202020204" pitchFamily="34" charset="0"/>
                <a:cs typeface="Calibri" panose="020F0502020204030204" pitchFamily="34" charset="0"/>
              </a:rPr>
              <a:t>o</a:t>
            </a:r>
            <a:r>
              <a:rPr lang="en-GB" sz="2000" b="1">
                <a:solidFill>
                  <a:schemeClr val="accent2"/>
                </a:solidFill>
                <a:latin typeface="Century Gothic" panose="020B0502020202020204" pitchFamily="34" charset="0"/>
                <a:cs typeface="Calibri" panose="020F0502020204030204" pitchFamily="34" charset="0"/>
              </a:rPr>
              <a:t>ch</a:t>
            </a:r>
            <a:r>
              <a:rPr lang="en-GB" sz="2000">
                <a:solidFill>
                  <a:schemeClr val="tx2"/>
                </a:solidFill>
                <a:latin typeface="Century Gothic" panose="020B0502020202020204" pitchFamily="34" charset="0"/>
                <a:cs typeface="Calibri" panose="020F0502020204030204" pitchFamily="34" charset="0"/>
              </a:rPr>
              <a:t>mal</a:t>
            </a:r>
            <a:r>
              <a:rPr lang="en-GB" sz="2000">
                <a:solidFill>
                  <a:srgbClr val="115076"/>
                </a:solidFill>
                <a:latin typeface="Century Gothic" panose="020B0502020202020204" pitchFamily="34" charset="0"/>
                <a:cs typeface="Calibri" panose="020F0502020204030204" pitchFamily="34" charset="0"/>
              </a:rPr>
              <a:t>)</a:t>
            </a:r>
            <a:endParaRPr lang="en-GB" sz="2000" b="1">
              <a:solidFill>
                <a:srgbClr val="115076"/>
              </a:solidFill>
              <a:latin typeface="Century Gothic" panose="020B0502020202020204" pitchFamily="34" charset="0"/>
              <a:cs typeface="Calibri" panose="020F0502020204030204" pitchFamily="34" charset="0"/>
            </a:endParaRPr>
          </a:p>
          <a:p>
            <a:endParaRPr lang="en-GB" sz="2000" b="1">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000" b="1">
                <a:solidFill>
                  <a:srgbClr val="115076"/>
                </a:solidFill>
                <a:latin typeface="Century Gothic" panose="020B0502020202020204" pitchFamily="34" charset="0"/>
                <a:cs typeface="Calibri" panose="020F0502020204030204" pitchFamily="34" charset="0"/>
              </a:rPr>
              <a:t>/u/ </a:t>
            </a:r>
            <a:r>
              <a:rPr lang="en-GB" sz="2000">
                <a:solidFill>
                  <a:srgbClr val="115076"/>
                </a:solidFill>
                <a:latin typeface="Century Gothic" panose="020B0502020202020204" pitchFamily="34" charset="0"/>
                <a:cs typeface="Calibri" panose="020F0502020204030204" pitchFamily="34" charset="0"/>
              </a:rPr>
              <a:t>(das B</a:t>
            </a:r>
            <a:r>
              <a:rPr lang="en-GB" sz="2000" b="1">
                <a:solidFill>
                  <a:srgbClr val="115076"/>
                </a:solidFill>
                <a:latin typeface="Century Gothic" panose="020B0502020202020204" pitchFamily="34" charset="0"/>
                <a:cs typeface="Calibri" panose="020F0502020204030204" pitchFamily="34" charset="0"/>
              </a:rPr>
              <a:t>u</a:t>
            </a:r>
            <a:r>
              <a:rPr lang="en-GB" sz="2000" b="1">
                <a:solidFill>
                  <a:srgbClr val="E65D00"/>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a:t>
            </a:r>
          </a:p>
          <a:p>
            <a:pPr marL="342900" indent="-342900">
              <a:buFont typeface="Arial" panose="020B0604020202020204" pitchFamily="34" charset="0"/>
              <a:buChar char="•"/>
            </a:pPr>
            <a:endParaRPr lang="en-GB" sz="2000">
              <a:solidFill>
                <a:srgbClr val="115076"/>
              </a:solidFill>
              <a:latin typeface="Century Gothic" panose="020B0502020202020204" pitchFamily="34" charset="0"/>
              <a:cs typeface="Calibri" panose="020F0502020204030204" pitchFamily="34" charset="0"/>
            </a:endParaRPr>
          </a:p>
          <a:p>
            <a:pPr marL="342900" indent="-342900">
              <a:buFont typeface="Arial" panose="020B0604020202020204" pitchFamily="34" charset="0"/>
              <a:buChar char="•"/>
            </a:pPr>
            <a:r>
              <a:rPr lang="en-GB" sz="2000" b="1">
                <a:solidFill>
                  <a:srgbClr val="115076"/>
                </a:solidFill>
                <a:latin typeface="Century Gothic" panose="020B0502020202020204" pitchFamily="34" charset="0"/>
                <a:cs typeface="Calibri" panose="020F0502020204030204" pitchFamily="34" charset="0"/>
              </a:rPr>
              <a:t>/au/ </a:t>
            </a:r>
            <a:r>
              <a:rPr lang="en-GB" sz="2000">
                <a:solidFill>
                  <a:srgbClr val="115076"/>
                </a:solidFill>
                <a:latin typeface="Century Gothic" panose="020B0502020202020204" pitchFamily="34" charset="0"/>
                <a:cs typeface="Calibri" panose="020F0502020204030204" pitchFamily="34" charset="0"/>
              </a:rPr>
              <a:t>(a</a:t>
            </a:r>
            <a:r>
              <a:rPr lang="en-GB" sz="2000" b="1">
                <a:solidFill>
                  <a:srgbClr val="115076"/>
                </a:solidFill>
                <a:latin typeface="Century Gothic" panose="020B0502020202020204" pitchFamily="34" charset="0"/>
                <a:cs typeface="Calibri" panose="020F0502020204030204" pitchFamily="34" charset="0"/>
              </a:rPr>
              <a:t>u</a:t>
            </a:r>
            <a:r>
              <a:rPr lang="en-GB" sz="2000" b="1">
                <a:solidFill>
                  <a:srgbClr val="E65D00"/>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a:t>
            </a:r>
            <a:endParaRPr lang="en-GB" sz="2000" b="1">
              <a:solidFill>
                <a:srgbClr val="115076"/>
              </a:solidFill>
              <a:latin typeface="Century Gothic" panose="020B0502020202020204" pitchFamily="34" charset="0"/>
              <a:cs typeface="Calibri" panose="020F0502020204030204" pitchFamily="34" charset="0"/>
            </a:endParaRPr>
          </a:p>
          <a:p>
            <a:endParaRPr lang="en-GB" sz="2000" b="1">
              <a:solidFill>
                <a:srgbClr val="115076"/>
              </a:solidFill>
              <a:latin typeface="Century Gothic" panose="020B0502020202020204" pitchFamily="34" charset="0"/>
              <a:cs typeface="Calibri" panose="020F0502020204030204" pitchFamily="34" charset="0"/>
            </a:endParaRPr>
          </a:p>
          <a:p>
            <a:r>
              <a:rPr lang="en-GB" sz="2000">
                <a:solidFill>
                  <a:srgbClr val="115076"/>
                </a:solidFill>
                <a:latin typeface="Century Gothic" panose="020B0502020202020204" pitchFamily="34" charset="0"/>
                <a:cs typeface="Calibri" panose="020F0502020204030204" pitchFamily="34" charset="0"/>
              </a:rPr>
              <a:t>It is </a:t>
            </a:r>
            <a:r>
              <a:rPr lang="en-GB" sz="2000" b="1">
                <a:solidFill>
                  <a:srgbClr val="115076"/>
                </a:solidFill>
                <a:latin typeface="Century Gothic" panose="020B0502020202020204" pitchFamily="34" charset="0"/>
                <a:cs typeface="Calibri" panose="020F0502020204030204" pitchFamily="34" charset="0"/>
              </a:rPr>
              <a:t>soft</a:t>
            </a:r>
            <a:r>
              <a:rPr lang="en-GB" sz="2000">
                <a:solidFill>
                  <a:srgbClr val="115076"/>
                </a:solidFill>
                <a:latin typeface="Century Gothic" panose="020B0502020202020204" pitchFamily="34" charset="0"/>
                <a:cs typeface="Calibri" panose="020F0502020204030204" pitchFamily="34" charset="0"/>
              </a:rPr>
              <a:t> after other sounds: (m</a:t>
            </a:r>
            <a:r>
              <a:rPr lang="en-GB" sz="2000" b="1">
                <a:solidFill>
                  <a:srgbClr val="115076"/>
                </a:solidFill>
                <a:latin typeface="Century Gothic" panose="020B0502020202020204" pitchFamily="34" charset="0"/>
                <a:cs typeface="Calibri" panose="020F0502020204030204" pitchFamily="34" charset="0"/>
              </a:rPr>
              <a:t>an</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mal, n</a:t>
            </a:r>
            <a:r>
              <a:rPr lang="en-GB" sz="2000" b="1">
                <a:solidFill>
                  <a:srgbClr val="115076"/>
                </a:solidFill>
                <a:latin typeface="Century Gothic" panose="020B0502020202020204" pitchFamily="34" charset="0"/>
                <a:cs typeface="Calibri" panose="020F0502020204030204" pitchFamily="34" charset="0"/>
              </a:rPr>
              <a:t>i</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t, r</a:t>
            </a:r>
            <a:r>
              <a:rPr lang="en-GB" sz="2000" b="1">
                <a:solidFill>
                  <a:srgbClr val="115076"/>
                </a:solidFill>
                <a:latin typeface="Century Gothic" panose="020B0502020202020204" pitchFamily="34" charset="0"/>
                <a:cs typeface="Calibri" panose="020F0502020204030204" pitchFamily="34" charset="0"/>
              </a:rPr>
              <a:t>i</a:t>
            </a:r>
            <a:r>
              <a:rPr lang="en-GB" sz="2000" b="1">
                <a:solidFill>
                  <a:schemeClr val="accent2"/>
                </a:solidFill>
                <a:latin typeface="Century Gothic" panose="020B0502020202020204" pitchFamily="34" charset="0"/>
                <a:cs typeface="Calibri" panose="020F0502020204030204" pitchFamily="34" charset="0"/>
              </a:rPr>
              <a:t>ch</a:t>
            </a:r>
            <a:r>
              <a:rPr lang="en-GB" sz="2000">
                <a:solidFill>
                  <a:srgbClr val="115076"/>
                </a:solidFill>
                <a:latin typeface="Century Gothic" panose="020B0502020202020204" pitchFamily="34" charset="0"/>
                <a:cs typeface="Calibri" panose="020F0502020204030204" pitchFamily="34" charset="0"/>
              </a:rPr>
              <a:t>tig).</a:t>
            </a:r>
          </a:p>
          <a:p>
            <a:endParaRPr lang="en-GB" sz="2000" dirty="0">
              <a:solidFill>
                <a:srgbClr val="115076"/>
              </a:solidFill>
              <a:latin typeface="Century Gothic" panose="020B0502020202020204" pitchFamily="34" charset="0"/>
              <a:cs typeface="Calibri" panose="020F0502020204030204" pitchFamily="34" charset="0"/>
            </a:endParaRPr>
          </a:p>
        </p:txBody>
      </p:sp>
      <p:sp>
        <p:nvSpPr>
          <p:cNvPr id="7" name="Rounded Rectangle 11">
            <a:extLst>
              <a:ext uri="{FF2B5EF4-FFF2-40B4-BE49-F238E27FC236}">
                <a16:creationId xmlns:a16="http://schemas.microsoft.com/office/drawing/2014/main" id="{FF9D5FC3-2828-4A20-AB45-539B08625342}"/>
              </a:ext>
            </a:extLst>
          </p:cNvPr>
          <p:cNvSpPr/>
          <p:nvPr/>
        </p:nvSpPr>
        <p:spPr>
          <a:xfrm>
            <a:off x="10680192" y="158831"/>
            <a:ext cx="1319749" cy="408083"/>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Phonetik</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929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2990"/>
            <a:ext cx="6807200" cy="869950"/>
          </a:xfrm>
          <a:prstGeom prst="rect">
            <a:avLst/>
          </a:prstGeom>
        </p:spPr>
      </p:pic>
      <p:sp>
        <p:nvSpPr>
          <p:cNvPr id="2" name="Title 1"/>
          <p:cNvSpPr>
            <a:spLocks noGrp="1"/>
          </p:cNvSpPr>
          <p:nvPr>
            <p:ph type="title"/>
          </p:nvPr>
        </p:nvSpPr>
        <p:spPr/>
        <p:txBody>
          <a:bodyPr/>
          <a:lstStyle/>
          <a:p>
            <a:r>
              <a:rPr lang="en-GB" b="1">
                <a:solidFill>
                  <a:schemeClr val="bg1"/>
                </a:solidFill>
              </a:rPr>
              <a:t>Soft or hard /ch/?</a:t>
            </a:r>
            <a:br>
              <a:rPr lang="en-GB" b="1">
                <a:solidFill>
                  <a:schemeClr val="bg1"/>
                </a:solidFill>
              </a:rPr>
            </a:br>
            <a:endParaRPr lang="en-GB"/>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9349"/>
            <a:ext cx="6807200" cy="869950"/>
          </a:xfrm>
          <a:prstGeom prst="rect">
            <a:avLst/>
          </a:prstGeom>
        </p:spPr>
      </p:pic>
      <p:sp>
        <p:nvSpPr>
          <p:cNvPr id="5" name="Title 3"/>
          <p:cNvSpPr txBox="1">
            <a:spLocks/>
          </p:cNvSpPr>
          <p:nvPr/>
        </p:nvSpPr>
        <p:spPr>
          <a:xfrm>
            <a:off x="0" y="212990"/>
            <a:ext cx="3745089"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Phonetik</a:t>
            </a:r>
            <a:endParaRPr lang="en-GB" sz="3600" b="1" dirty="0">
              <a:solidFill>
                <a:schemeClr val="bg1"/>
              </a:solidFill>
            </a:endParaRPr>
          </a:p>
        </p:txBody>
      </p:sp>
      <p:sp>
        <p:nvSpPr>
          <p:cNvPr id="6" name="TextBox 5">
            <a:extLst>
              <a:ext uri="{FF2B5EF4-FFF2-40B4-BE49-F238E27FC236}">
                <a16:creationId xmlns:a16="http://schemas.microsoft.com/office/drawing/2014/main" id="{9A31BB9B-66AD-444F-89D0-63CD6C5A8D62}"/>
              </a:ext>
            </a:extLst>
          </p:cNvPr>
          <p:cNvSpPr txBox="1"/>
          <p:nvPr/>
        </p:nvSpPr>
        <p:spPr>
          <a:xfrm>
            <a:off x="268448" y="1149292"/>
            <a:ext cx="11807883" cy="461665"/>
          </a:xfrm>
          <a:prstGeom prst="rect">
            <a:avLst/>
          </a:prstGeom>
          <a:noFill/>
        </p:spPr>
        <p:txBody>
          <a:bodyPr wrap="square" rtlCol="0">
            <a:spAutoFit/>
          </a:bodyPr>
          <a:lstStyle/>
          <a:p>
            <a:r>
              <a:rPr lang="en-GB" sz="2400" dirty="0">
                <a:solidFill>
                  <a:srgbClr val="115076"/>
                </a:solidFill>
                <a:latin typeface="Century Gothic" panose="020B0502020202020204" pitchFamily="34" charset="0"/>
                <a:cs typeface="Calibri" panose="020F0502020204030204" pitchFamily="34" charset="0"/>
              </a:rPr>
              <a:t>Consider the words below. Is the /</a:t>
            </a:r>
            <a:r>
              <a:rPr lang="en-GB" sz="2400" b="1" dirty="0" err="1">
                <a:solidFill>
                  <a:srgbClr val="115076"/>
                </a:solidFill>
                <a:latin typeface="Century Gothic" panose="020B0502020202020204" pitchFamily="34" charset="0"/>
                <a:cs typeface="Calibri" panose="020F0502020204030204" pitchFamily="34" charset="0"/>
              </a:rPr>
              <a:t>ch</a:t>
            </a:r>
            <a:r>
              <a:rPr lang="en-GB" sz="2400" dirty="0">
                <a:solidFill>
                  <a:srgbClr val="115076"/>
                </a:solidFill>
                <a:latin typeface="Century Gothic" panose="020B0502020202020204" pitchFamily="34" charset="0"/>
                <a:cs typeface="Calibri" panose="020F0502020204030204" pitchFamily="34" charset="0"/>
              </a:rPr>
              <a:t>/ is soft or hard?</a:t>
            </a:r>
          </a:p>
        </p:txBody>
      </p:sp>
      <p:graphicFrame>
        <p:nvGraphicFramePr>
          <p:cNvPr id="7" name="Table 6">
            <a:extLst>
              <a:ext uri="{FF2B5EF4-FFF2-40B4-BE49-F238E27FC236}">
                <a16:creationId xmlns:a16="http://schemas.microsoft.com/office/drawing/2014/main" id="{0ED2A710-5A78-4641-97D0-4E2022388725}"/>
              </a:ext>
            </a:extLst>
          </p:cNvPr>
          <p:cNvGraphicFramePr>
            <a:graphicFrameLocks noGrp="1"/>
          </p:cNvGraphicFramePr>
          <p:nvPr/>
        </p:nvGraphicFramePr>
        <p:xfrm>
          <a:off x="1412937" y="2161979"/>
          <a:ext cx="9518904" cy="3577527"/>
        </p:xfrm>
        <a:graphic>
          <a:graphicData uri="http://schemas.openxmlformats.org/drawingml/2006/table">
            <a:tbl>
              <a:tblPr firstRow="1" bandRow="1">
                <a:tableStyleId>{C4B1156A-380E-4F78-BDF5-A606A8083BF9}</a:tableStyleId>
              </a:tblPr>
              <a:tblGrid>
                <a:gridCol w="2888391">
                  <a:extLst>
                    <a:ext uri="{9D8B030D-6E8A-4147-A177-3AD203B41FA5}">
                      <a16:colId xmlns:a16="http://schemas.microsoft.com/office/drawing/2014/main" val="3684468001"/>
                    </a:ext>
                  </a:extLst>
                </a:gridCol>
                <a:gridCol w="931861">
                  <a:extLst>
                    <a:ext uri="{9D8B030D-6E8A-4147-A177-3AD203B41FA5}">
                      <a16:colId xmlns:a16="http://schemas.microsoft.com/office/drawing/2014/main" val="457694660"/>
                    </a:ext>
                  </a:extLst>
                </a:gridCol>
                <a:gridCol w="939199">
                  <a:extLst>
                    <a:ext uri="{9D8B030D-6E8A-4147-A177-3AD203B41FA5}">
                      <a16:colId xmlns:a16="http://schemas.microsoft.com/office/drawing/2014/main" val="2009946905"/>
                    </a:ext>
                  </a:extLst>
                </a:gridCol>
                <a:gridCol w="2888391">
                  <a:extLst>
                    <a:ext uri="{9D8B030D-6E8A-4147-A177-3AD203B41FA5}">
                      <a16:colId xmlns:a16="http://schemas.microsoft.com/office/drawing/2014/main" val="1063353207"/>
                    </a:ext>
                  </a:extLst>
                </a:gridCol>
                <a:gridCol w="935531">
                  <a:extLst>
                    <a:ext uri="{9D8B030D-6E8A-4147-A177-3AD203B41FA5}">
                      <a16:colId xmlns:a16="http://schemas.microsoft.com/office/drawing/2014/main" val="3743904083"/>
                    </a:ext>
                  </a:extLst>
                </a:gridCol>
                <a:gridCol w="935531">
                  <a:extLst>
                    <a:ext uri="{9D8B030D-6E8A-4147-A177-3AD203B41FA5}">
                      <a16:colId xmlns:a16="http://schemas.microsoft.com/office/drawing/2014/main" val="3894712272"/>
                    </a:ext>
                  </a:extLst>
                </a:gridCol>
              </a:tblGrid>
              <a:tr h="370840">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r>
                        <a:rPr lang="en-GB" sz="2200" dirty="0">
                          <a:solidFill>
                            <a:schemeClr val="accent1">
                              <a:lumMod val="50000"/>
                            </a:schemeClr>
                          </a:solidFill>
                          <a:latin typeface="+mj-lt"/>
                        </a:rPr>
                        <a:t>soft</a:t>
                      </a:r>
                    </a:p>
                  </a:txBody>
                  <a:tcPr/>
                </a:tc>
                <a:tc>
                  <a:txBody>
                    <a:bodyPr/>
                    <a:lstStyle/>
                    <a:p>
                      <a:pPr algn="ctr">
                        <a:lnSpc>
                          <a:spcPct val="150000"/>
                        </a:lnSpc>
                      </a:pPr>
                      <a:r>
                        <a:rPr lang="en-GB" sz="2200" dirty="0">
                          <a:solidFill>
                            <a:schemeClr val="accent1">
                              <a:lumMod val="50000"/>
                            </a:schemeClr>
                          </a:solidFill>
                          <a:latin typeface="+mj-lt"/>
                        </a:rPr>
                        <a:t>hard</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r>
                        <a:rPr lang="en-GB" sz="2200" dirty="0">
                          <a:solidFill>
                            <a:schemeClr val="accent1">
                              <a:lumMod val="50000"/>
                            </a:schemeClr>
                          </a:solidFill>
                          <a:latin typeface="+mj-lt"/>
                        </a:rPr>
                        <a:t>soft</a:t>
                      </a:r>
                    </a:p>
                  </a:txBody>
                  <a:tcPr/>
                </a:tc>
                <a:tc>
                  <a:txBody>
                    <a:bodyPr/>
                    <a:lstStyle/>
                    <a:p>
                      <a:pPr algn="ctr">
                        <a:lnSpc>
                          <a:spcPct val="150000"/>
                        </a:lnSpc>
                      </a:pPr>
                      <a:r>
                        <a:rPr lang="en-GB" sz="2200" dirty="0">
                          <a:solidFill>
                            <a:schemeClr val="accent1">
                              <a:lumMod val="50000"/>
                            </a:schemeClr>
                          </a:solidFill>
                          <a:latin typeface="+mj-lt"/>
                        </a:rPr>
                        <a:t>hard</a:t>
                      </a:r>
                    </a:p>
                  </a:txBody>
                  <a:tcPr/>
                </a:tc>
                <a:extLst>
                  <a:ext uri="{0D108BD9-81ED-4DB2-BD59-A6C34878D82A}">
                    <a16:rowId xmlns:a16="http://schemas.microsoft.com/office/drawing/2014/main" val="3508207670"/>
                  </a:ext>
                </a:extLst>
              </a:tr>
              <a:tr h="370840">
                <a:tc>
                  <a:txBody>
                    <a:bodyPr/>
                    <a:lstStyle/>
                    <a:p>
                      <a:pPr algn="l"/>
                      <a:r>
                        <a:rPr lang="en-GB" sz="2200" dirty="0" err="1">
                          <a:solidFill>
                            <a:srgbClr val="115076"/>
                          </a:solidFill>
                          <a:latin typeface="+mj-lt"/>
                        </a:rPr>
                        <a:t>lei</a:t>
                      </a:r>
                      <a:r>
                        <a:rPr lang="en-GB" sz="2200" b="1" dirty="0" err="1">
                          <a:solidFill>
                            <a:srgbClr val="115076"/>
                          </a:solidFill>
                          <a:latin typeface="+mj-lt"/>
                        </a:rPr>
                        <a:t>ch</a:t>
                      </a:r>
                      <a:r>
                        <a:rPr lang="en-GB" sz="2200" dirty="0" err="1">
                          <a:solidFill>
                            <a:srgbClr val="115076"/>
                          </a:solidFill>
                          <a:latin typeface="+mj-lt"/>
                        </a:rPr>
                        <a:t>t</a:t>
                      </a:r>
                      <a:r>
                        <a:rPr lang="en-GB" sz="2200" dirty="0">
                          <a:solidFill>
                            <a:srgbClr val="115076"/>
                          </a:solidFill>
                          <a:latin typeface="+mj-lt"/>
                        </a:rPr>
                        <a:t> </a:t>
                      </a:r>
                    </a:p>
                    <a:p>
                      <a:pPr algn="l"/>
                      <a:r>
                        <a:rPr lang="en-GB" sz="2200" dirty="0">
                          <a:solidFill>
                            <a:srgbClr val="115076"/>
                          </a:solidFill>
                          <a:latin typeface="+mj-lt"/>
                        </a:rPr>
                        <a:t>(light, easy)</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15076"/>
                          </a:solidFill>
                          <a:latin typeface="+mj-lt"/>
                        </a:rPr>
                        <a:t>ziemli</a:t>
                      </a:r>
                      <a:r>
                        <a:rPr lang="en-GB" sz="2200" b="1" dirty="0" err="1">
                          <a:solidFill>
                            <a:srgbClr val="115076"/>
                          </a:solidFill>
                          <a:latin typeface="+mj-lt"/>
                        </a:rPr>
                        <a:t>ch</a:t>
                      </a:r>
                      <a:r>
                        <a:rPr lang="en-GB" sz="2200" dirty="0">
                          <a:solidFill>
                            <a:srgbClr val="115076"/>
                          </a:solidFill>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mj-lt"/>
                        </a:rPr>
                        <a:t>(quite, fairly)</a:t>
                      </a:r>
                    </a:p>
                  </a:txBody>
                  <a:tcPr/>
                </a:tc>
                <a:tc>
                  <a:txBody>
                    <a:bodyPr/>
                    <a:lstStyle/>
                    <a:p>
                      <a:pPr algn="ctr">
                        <a:lnSpc>
                          <a:spcPct val="150000"/>
                        </a:lnSpc>
                      </a:pPr>
                      <a:endParaRPr lang="en-GB" sz="220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extLst>
                  <a:ext uri="{0D108BD9-81ED-4DB2-BD59-A6C34878D82A}">
                    <a16:rowId xmlns:a16="http://schemas.microsoft.com/office/drawing/2014/main" val="2315172615"/>
                  </a:ext>
                </a:extLst>
              </a:tr>
              <a:tr h="370840">
                <a:tc>
                  <a:txBody>
                    <a:bodyPr/>
                    <a:lstStyle/>
                    <a:p>
                      <a:pPr algn="l"/>
                      <a:r>
                        <a:rPr lang="en-GB" sz="2200" dirty="0" err="1">
                          <a:solidFill>
                            <a:srgbClr val="115076"/>
                          </a:solidFill>
                          <a:latin typeface="+mj-lt"/>
                        </a:rPr>
                        <a:t>brau</a:t>
                      </a:r>
                      <a:r>
                        <a:rPr lang="en-GB" sz="2200" b="1" dirty="0" err="1">
                          <a:solidFill>
                            <a:srgbClr val="115076"/>
                          </a:solidFill>
                          <a:latin typeface="+mj-lt"/>
                        </a:rPr>
                        <a:t>ch</a:t>
                      </a:r>
                      <a:r>
                        <a:rPr lang="en-GB" sz="2200" dirty="0" err="1">
                          <a:solidFill>
                            <a:srgbClr val="115076"/>
                          </a:solidFill>
                          <a:latin typeface="+mj-lt"/>
                        </a:rPr>
                        <a:t>en</a:t>
                      </a:r>
                      <a:r>
                        <a:rPr lang="en-GB" sz="2200" dirty="0">
                          <a:solidFill>
                            <a:srgbClr val="115076"/>
                          </a:solidFill>
                          <a:latin typeface="+mj-lt"/>
                        </a:rPr>
                        <a:t> </a:t>
                      </a:r>
                    </a:p>
                    <a:p>
                      <a:pPr algn="l"/>
                      <a:r>
                        <a:rPr lang="en-GB" sz="2200" dirty="0">
                          <a:solidFill>
                            <a:srgbClr val="115076"/>
                          </a:solidFill>
                          <a:latin typeface="+mj-lt"/>
                        </a:rPr>
                        <a:t>(to need)</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l"/>
                      <a:r>
                        <a:rPr lang="en-GB" sz="2200" dirty="0" err="1">
                          <a:solidFill>
                            <a:srgbClr val="115076"/>
                          </a:solidFill>
                          <a:latin typeface="+mj-lt"/>
                        </a:rPr>
                        <a:t>ein</a:t>
                      </a:r>
                      <a:r>
                        <a:rPr lang="en-GB" sz="2200" dirty="0">
                          <a:solidFill>
                            <a:srgbClr val="115076"/>
                          </a:solidFill>
                          <a:latin typeface="+mj-lt"/>
                        </a:rPr>
                        <a:t> </a:t>
                      </a:r>
                      <a:r>
                        <a:rPr lang="en-GB" sz="2200" dirty="0" err="1">
                          <a:solidFill>
                            <a:srgbClr val="115076"/>
                          </a:solidFill>
                          <a:latin typeface="+mj-lt"/>
                        </a:rPr>
                        <a:t>biss</a:t>
                      </a:r>
                      <a:r>
                        <a:rPr lang="en-GB" sz="2200" b="1" dirty="0" err="1">
                          <a:solidFill>
                            <a:srgbClr val="115076"/>
                          </a:solidFill>
                          <a:latin typeface="+mj-lt"/>
                        </a:rPr>
                        <a:t>ch</a:t>
                      </a:r>
                      <a:r>
                        <a:rPr lang="en-GB" sz="2200" dirty="0" err="1">
                          <a:solidFill>
                            <a:srgbClr val="115076"/>
                          </a:solidFill>
                          <a:latin typeface="+mj-lt"/>
                        </a:rPr>
                        <a:t>en</a:t>
                      </a:r>
                      <a:endParaRPr lang="en-GB" sz="2200" dirty="0">
                        <a:solidFill>
                          <a:srgbClr val="115076"/>
                        </a:solidFill>
                        <a:latin typeface="+mj-lt"/>
                      </a:endParaRPr>
                    </a:p>
                    <a:p>
                      <a:pPr algn="l"/>
                      <a:r>
                        <a:rPr lang="en-GB" sz="2200" dirty="0">
                          <a:solidFill>
                            <a:srgbClr val="115076"/>
                          </a:solidFill>
                          <a:latin typeface="+mj-lt"/>
                        </a:rPr>
                        <a:t>(a bit)</a:t>
                      </a:r>
                    </a:p>
                  </a:txBody>
                  <a:tcPr/>
                </a:tc>
                <a:tc>
                  <a:txBody>
                    <a:bodyPr/>
                    <a:lstStyle/>
                    <a:p>
                      <a:pPr algn="ctr">
                        <a:lnSpc>
                          <a:spcPct val="150000"/>
                        </a:lnSpc>
                      </a:pPr>
                      <a:endParaRPr lang="en-GB" sz="220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extLst>
                  <a:ext uri="{0D108BD9-81ED-4DB2-BD59-A6C34878D82A}">
                    <a16:rowId xmlns:a16="http://schemas.microsoft.com/office/drawing/2014/main" val="1595473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15076"/>
                          </a:solidFill>
                          <a:latin typeface="+mj-lt"/>
                        </a:rPr>
                        <a:t>dana</a:t>
                      </a:r>
                      <a:r>
                        <a:rPr lang="en-GB" sz="2200" b="1" dirty="0" err="1">
                          <a:solidFill>
                            <a:srgbClr val="115076"/>
                          </a:solidFill>
                          <a:latin typeface="+mj-lt"/>
                        </a:rPr>
                        <a:t>ch</a:t>
                      </a:r>
                      <a:r>
                        <a:rPr lang="en-GB" sz="2200" b="1" dirty="0">
                          <a:solidFill>
                            <a:srgbClr val="115076"/>
                          </a:solidFill>
                          <a:latin typeface="+mj-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15076"/>
                          </a:solidFill>
                          <a:latin typeface="+mj-lt"/>
                        </a:rPr>
                        <a:t>(afterwards)</a:t>
                      </a:r>
                    </a:p>
                  </a:txBody>
                  <a:tcPr/>
                </a:tc>
                <a:tc>
                  <a:txBody>
                    <a:bodyPr/>
                    <a:lstStyle/>
                    <a:p>
                      <a:pPr algn="ctr">
                        <a:lnSpc>
                          <a:spcPct val="150000"/>
                        </a:lnSpc>
                      </a:pPr>
                      <a:endParaRPr lang="en-GB" sz="220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l"/>
                      <a:r>
                        <a:rPr lang="en-GB" sz="2200" dirty="0">
                          <a:solidFill>
                            <a:srgbClr val="115076"/>
                          </a:solidFill>
                          <a:latin typeface="+mj-lt"/>
                        </a:rPr>
                        <a:t>die </a:t>
                      </a:r>
                      <a:r>
                        <a:rPr lang="en-GB" sz="2200" dirty="0" err="1">
                          <a:solidFill>
                            <a:srgbClr val="115076"/>
                          </a:solidFill>
                          <a:latin typeface="+mj-lt"/>
                        </a:rPr>
                        <a:t>Fremdspra</a:t>
                      </a:r>
                      <a:r>
                        <a:rPr lang="en-GB" sz="2200" b="1" dirty="0" err="1">
                          <a:solidFill>
                            <a:srgbClr val="115076"/>
                          </a:solidFill>
                          <a:latin typeface="+mj-lt"/>
                        </a:rPr>
                        <a:t>ch</a:t>
                      </a:r>
                      <a:r>
                        <a:rPr lang="en-GB" sz="2200" dirty="0" err="1">
                          <a:solidFill>
                            <a:srgbClr val="115076"/>
                          </a:solidFill>
                          <a:latin typeface="+mj-lt"/>
                        </a:rPr>
                        <a:t>e</a:t>
                      </a:r>
                      <a:r>
                        <a:rPr lang="en-GB" sz="2200" dirty="0">
                          <a:solidFill>
                            <a:srgbClr val="115076"/>
                          </a:solidFill>
                          <a:latin typeface="+mj-lt"/>
                        </a:rPr>
                        <a:t> (foreign language)</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extLst>
                  <a:ext uri="{0D108BD9-81ED-4DB2-BD59-A6C34878D82A}">
                    <a16:rowId xmlns:a16="http://schemas.microsoft.com/office/drawing/2014/main" val="2011778380"/>
                  </a:ext>
                </a:extLst>
              </a:tr>
              <a:tr h="370840">
                <a:tc>
                  <a:txBody>
                    <a:bodyPr/>
                    <a:lstStyle/>
                    <a:p>
                      <a:pPr algn="l"/>
                      <a:r>
                        <a:rPr lang="en-GB" sz="2200" dirty="0" err="1">
                          <a:solidFill>
                            <a:srgbClr val="115076"/>
                          </a:solidFill>
                          <a:latin typeface="+mj-lt"/>
                        </a:rPr>
                        <a:t>schle</a:t>
                      </a:r>
                      <a:r>
                        <a:rPr lang="en-GB" sz="2200" b="1" dirty="0" err="1">
                          <a:solidFill>
                            <a:srgbClr val="115076"/>
                          </a:solidFill>
                          <a:latin typeface="+mj-lt"/>
                        </a:rPr>
                        <a:t>ch</a:t>
                      </a:r>
                      <a:r>
                        <a:rPr lang="en-GB" sz="2200" dirty="0" err="1">
                          <a:solidFill>
                            <a:srgbClr val="115076"/>
                          </a:solidFill>
                          <a:latin typeface="+mj-lt"/>
                        </a:rPr>
                        <a:t>t</a:t>
                      </a:r>
                      <a:r>
                        <a:rPr lang="en-GB" sz="2200" dirty="0">
                          <a:solidFill>
                            <a:srgbClr val="115076"/>
                          </a:solidFill>
                          <a:latin typeface="+mj-lt"/>
                        </a:rPr>
                        <a:t> </a:t>
                      </a:r>
                    </a:p>
                    <a:p>
                      <a:pPr algn="l"/>
                      <a:r>
                        <a:rPr lang="en-GB" sz="2200" dirty="0">
                          <a:solidFill>
                            <a:srgbClr val="115076"/>
                          </a:solidFill>
                          <a:latin typeface="+mj-lt"/>
                        </a:rPr>
                        <a:t>(bad)</a:t>
                      </a:r>
                    </a:p>
                  </a:txBody>
                  <a:tcPr/>
                </a:tc>
                <a:tc>
                  <a:txBody>
                    <a:bodyPr/>
                    <a:lstStyle/>
                    <a:p>
                      <a:pPr algn="ctr">
                        <a:lnSpc>
                          <a:spcPct val="150000"/>
                        </a:lnSpc>
                      </a:pPr>
                      <a:endParaRPr lang="en-GB" sz="220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l"/>
                      <a:r>
                        <a:rPr lang="en-GB" sz="2200" dirty="0" err="1">
                          <a:solidFill>
                            <a:srgbClr val="115076"/>
                          </a:solidFill>
                          <a:latin typeface="+mj-lt"/>
                        </a:rPr>
                        <a:t>la</a:t>
                      </a:r>
                      <a:r>
                        <a:rPr lang="en-GB" sz="2200" b="1" dirty="0" err="1">
                          <a:solidFill>
                            <a:srgbClr val="115076"/>
                          </a:solidFill>
                          <a:latin typeface="+mj-lt"/>
                        </a:rPr>
                        <a:t>chen</a:t>
                      </a:r>
                      <a:r>
                        <a:rPr lang="en-GB" sz="2200" dirty="0">
                          <a:solidFill>
                            <a:srgbClr val="115076"/>
                          </a:solidFill>
                          <a:latin typeface="+mj-lt"/>
                        </a:rPr>
                        <a:t> </a:t>
                      </a:r>
                    </a:p>
                    <a:p>
                      <a:pPr algn="l"/>
                      <a:r>
                        <a:rPr lang="en-GB" sz="2200" dirty="0">
                          <a:solidFill>
                            <a:srgbClr val="115076"/>
                          </a:solidFill>
                          <a:latin typeface="+mj-lt"/>
                        </a:rPr>
                        <a:t>(to laugh)</a:t>
                      </a:r>
                    </a:p>
                  </a:txBody>
                  <a:tcPr/>
                </a:tc>
                <a:tc>
                  <a:txBody>
                    <a:bodyPr/>
                    <a:lstStyle/>
                    <a:p>
                      <a:pPr algn="ctr">
                        <a:lnSpc>
                          <a:spcPct val="150000"/>
                        </a:lnSpc>
                      </a:pPr>
                      <a:endParaRPr lang="en-GB" sz="2200" dirty="0">
                        <a:solidFill>
                          <a:schemeClr val="accent1">
                            <a:lumMod val="50000"/>
                          </a:schemeClr>
                        </a:solidFill>
                        <a:latin typeface="+mj-lt"/>
                      </a:endParaRPr>
                    </a:p>
                  </a:txBody>
                  <a:tcPr/>
                </a:tc>
                <a:tc>
                  <a:txBody>
                    <a:bodyPr/>
                    <a:lstStyle/>
                    <a:p>
                      <a:pPr algn="ctr">
                        <a:lnSpc>
                          <a:spcPct val="150000"/>
                        </a:lnSpc>
                      </a:pPr>
                      <a:endParaRPr lang="en-GB" sz="2200" dirty="0">
                        <a:solidFill>
                          <a:schemeClr val="accent1">
                            <a:lumMod val="50000"/>
                          </a:schemeClr>
                        </a:solidFill>
                        <a:latin typeface="+mj-lt"/>
                      </a:endParaRPr>
                    </a:p>
                  </a:txBody>
                  <a:tcPr/>
                </a:tc>
                <a:extLst>
                  <a:ext uri="{0D108BD9-81ED-4DB2-BD59-A6C34878D82A}">
                    <a16:rowId xmlns:a16="http://schemas.microsoft.com/office/drawing/2014/main" val="3367168994"/>
                  </a:ext>
                </a:extLst>
              </a:tr>
            </a:tbl>
          </a:graphicData>
        </a:graphic>
      </p:graphicFrame>
      <p:pic>
        <p:nvPicPr>
          <p:cNvPr id="8" name="Picture 7">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3712" y="2876702"/>
            <a:ext cx="449565" cy="468297"/>
          </a:xfrm>
          <a:prstGeom prst="rect">
            <a:avLst/>
          </a:prstGeom>
        </p:spPr>
      </p:pic>
      <p:sp>
        <p:nvSpPr>
          <p:cNvPr id="10" name="Title 3"/>
          <p:cNvSpPr txBox="1">
            <a:spLocks/>
          </p:cNvSpPr>
          <p:nvPr/>
        </p:nvSpPr>
        <p:spPr>
          <a:xfrm>
            <a:off x="192058" y="212990"/>
            <a:ext cx="4105622"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600" b="1" dirty="0">
              <a:solidFill>
                <a:schemeClr val="bg1"/>
              </a:solidFill>
            </a:endParaRPr>
          </a:p>
        </p:txBody>
      </p:sp>
      <p:sp>
        <p:nvSpPr>
          <p:cNvPr id="11" name="Rounded Rectangle 11">
            <a:extLst>
              <a:ext uri="{FF2B5EF4-FFF2-40B4-BE49-F238E27FC236}">
                <a16:creationId xmlns:a16="http://schemas.microsoft.com/office/drawing/2014/main" id="{FF9D5FC3-2828-4A20-AB45-539B08625342}"/>
              </a:ext>
            </a:extLst>
          </p:cNvPr>
          <p:cNvSpPr/>
          <p:nvPr/>
        </p:nvSpPr>
        <p:spPr>
          <a:xfrm>
            <a:off x="9619489" y="212990"/>
            <a:ext cx="2223496" cy="439439"/>
          </a:xfrm>
          <a:prstGeom prst="roundRect">
            <a:avLst/>
          </a:prstGeom>
          <a:solidFill>
            <a:srgbClr val="DAA520"/>
          </a:solidFill>
          <a:ln>
            <a:solidFill>
              <a:srgbClr val="DAA5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pic>
        <p:nvPicPr>
          <p:cNvPr id="12" name="Picture 11">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207" y="3687746"/>
            <a:ext cx="449565" cy="468297"/>
          </a:xfrm>
          <a:prstGeom prst="rect">
            <a:avLst/>
          </a:prstGeom>
        </p:spPr>
      </p:pic>
      <p:pic>
        <p:nvPicPr>
          <p:cNvPr id="13" name="Picture 12">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207" y="4431554"/>
            <a:ext cx="449565" cy="468297"/>
          </a:xfrm>
          <a:prstGeom prst="rect">
            <a:avLst/>
          </a:prstGeom>
        </p:spPr>
      </p:pic>
      <p:pic>
        <p:nvPicPr>
          <p:cNvPr id="14" name="Picture 13">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3711" y="5150882"/>
            <a:ext cx="449565" cy="468297"/>
          </a:xfrm>
          <a:prstGeom prst="rect">
            <a:avLst/>
          </a:prstGeom>
        </p:spPr>
      </p:pic>
      <p:pic>
        <p:nvPicPr>
          <p:cNvPr id="15" name="Picture 14">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7359" y="2876702"/>
            <a:ext cx="449565" cy="468297"/>
          </a:xfrm>
          <a:prstGeom prst="rect">
            <a:avLst/>
          </a:prstGeom>
        </p:spPr>
      </p:pic>
      <p:pic>
        <p:nvPicPr>
          <p:cNvPr id="16" name="Picture 15">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5819" y="3661872"/>
            <a:ext cx="449565" cy="468297"/>
          </a:xfrm>
          <a:prstGeom prst="rect">
            <a:avLst/>
          </a:prstGeom>
        </p:spPr>
      </p:pic>
      <p:pic>
        <p:nvPicPr>
          <p:cNvPr id="17" name="Picture 16">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0627" y="4420315"/>
            <a:ext cx="449565" cy="468297"/>
          </a:xfrm>
          <a:prstGeom prst="rect">
            <a:avLst/>
          </a:prstGeom>
        </p:spPr>
      </p:pic>
      <p:pic>
        <p:nvPicPr>
          <p:cNvPr id="18" name="Picture 17">
            <a:extLst>
              <a:ext uri="{FF2B5EF4-FFF2-40B4-BE49-F238E27FC236}">
                <a16:creationId xmlns:a16="http://schemas.microsoft.com/office/drawing/2014/main" id="{F317B3F5-E6E0-4092-ACEF-C9F84D9451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0627" y="5172907"/>
            <a:ext cx="449565" cy="468297"/>
          </a:xfrm>
          <a:prstGeom prst="rect">
            <a:avLst/>
          </a:prstGeom>
        </p:spPr>
      </p:pic>
    </p:spTree>
    <p:extLst>
      <p:ext uri="{BB962C8B-B14F-4D97-AF65-F5344CB8AC3E}">
        <p14:creationId xmlns:p14="http://schemas.microsoft.com/office/powerpoint/2010/main" val="181568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T3.1 Week 2 Slide 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31751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3600" b="1" dirty="0" err="1">
                <a:solidFill>
                  <a:schemeClr val="bg1"/>
                </a:solidFill>
              </a:rPr>
              <a:t>Samstagnachmittag</a:t>
            </a:r>
            <a:endParaRPr lang="en-GB" sz="3600" b="1" dirty="0">
              <a:solidFill>
                <a:schemeClr val="bg1"/>
              </a:solidFill>
            </a:endParaRPr>
          </a:p>
        </p:txBody>
      </p:sp>
      <p:sp>
        <p:nvSpPr>
          <p:cNvPr id="15" name="TextBox 14">
            <a:extLst>
              <a:ext uri="{FF2B5EF4-FFF2-40B4-BE49-F238E27FC236}">
                <a16:creationId xmlns:a16="http://schemas.microsoft.com/office/drawing/2014/main" id="{05EEA7AC-EC9F-46C6-8118-E9FA4F2BF60B}"/>
              </a:ext>
            </a:extLst>
          </p:cNvPr>
          <p:cNvSpPr txBox="1"/>
          <p:nvPr/>
        </p:nvSpPr>
        <p:spPr>
          <a:xfrm>
            <a:off x="104730" y="1166672"/>
            <a:ext cx="1171987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Es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ist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Samstagnachmittag</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und Wolfgang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schläft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träumt</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SimSun" panose="02010600030101010101" pitchFamily="2" charset="-122"/>
                <a:cs typeface="Times New Roman" panose="02020603050405020304" pitchFamily="18" charset="0"/>
              </a:rPr>
              <a:t> von …</a:t>
            </a:r>
          </a:p>
        </p:txBody>
      </p:sp>
      <p:pic>
        <p:nvPicPr>
          <p:cNvPr id="5" name="Picture 4" descr="A close up of a logo&#10;&#10;Description automatically generated">
            <a:extLst>
              <a:ext uri="{FF2B5EF4-FFF2-40B4-BE49-F238E27FC236}">
                <a16:creationId xmlns:a16="http://schemas.microsoft.com/office/drawing/2014/main" id="{50EDFB67-D217-4F70-93E6-3B358D6906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140" y="2532582"/>
            <a:ext cx="2881460" cy="2912970"/>
          </a:xfrm>
          <a:prstGeom prst="rect">
            <a:avLst/>
          </a:prstGeom>
        </p:spPr>
      </p:pic>
      <p:sp>
        <p:nvSpPr>
          <p:cNvPr id="7" name="TextBox 6">
            <a:extLst>
              <a:ext uri="{FF2B5EF4-FFF2-40B4-BE49-F238E27FC236}">
                <a16:creationId xmlns:a16="http://schemas.microsoft.com/office/drawing/2014/main" id="{CA246430-0D23-43DF-9BCB-F5B74C9D352D}"/>
              </a:ext>
            </a:extLst>
          </p:cNvPr>
          <p:cNvSpPr txBox="1"/>
          <p:nvPr/>
        </p:nvSpPr>
        <p:spPr>
          <a:xfrm>
            <a:off x="5197616" y="3140242"/>
            <a:ext cx="6103957" cy="175432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Kir</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sch</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r>
              <a:rPr kumimoji="0" lang="en-GB" sz="3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endParaRPr kumimoji="0" lang="en-GB" sz="38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lphaLcParenR"/>
              <a:tabLst/>
              <a:defRPr/>
            </a:pP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Kir</a:t>
            </a:r>
            <a:r>
              <a:rPr kumimoji="0" lang="en-GB" sz="3200" b="1"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ch</a:t>
            </a:r>
            <a:r>
              <a:rPr kumimoji="0" lang="en-GB" sz="32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en</a:t>
            </a:r>
            <a:endParaRPr kumimoji="0" lang="en-GB" sz="32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pic>
        <p:nvPicPr>
          <p:cNvPr id="3074" name="Picture 2" descr="Digital Clock 12:30 Clip Art">
            <a:extLst>
              <a:ext uri="{FF2B5EF4-FFF2-40B4-BE49-F238E27FC236}">
                <a16:creationId xmlns:a16="http://schemas.microsoft.com/office/drawing/2014/main" id="{F1A623FC-F871-4237-B5C6-CEEAA4B4D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984" y="5151217"/>
            <a:ext cx="2247698" cy="84663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ear Clip Art">
            <a:extLst>
              <a:ext uri="{FF2B5EF4-FFF2-40B4-BE49-F238E27FC236}">
                <a16:creationId xmlns:a16="http://schemas.microsoft.com/office/drawing/2014/main" id="{B2E5552F-EE93-4471-B3AF-D60AF7BAF3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30372" y="3114087"/>
            <a:ext cx="687668" cy="7788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urch Clip Art">
            <a:extLst>
              <a:ext uri="{FF2B5EF4-FFF2-40B4-BE49-F238E27FC236}">
                <a16:creationId xmlns:a16="http://schemas.microsoft.com/office/drawing/2014/main" id="{393E6CBD-EDCC-49E8-9CA9-D982CB6188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8348" y="4267969"/>
            <a:ext cx="505857" cy="702975"/>
          </a:xfrm>
          <a:prstGeom prst="rect">
            <a:avLst/>
          </a:prstGeom>
          <a:noFill/>
          <a:extLst>
            <a:ext uri="{909E8E84-426E-40DD-AFC4-6F175D3DCCD1}">
              <a14:hiddenFill xmlns:a14="http://schemas.microsoft.com/office/drawing/2010/main">
                <a:solidFill>
                  <a:srgbClr val="FFFFFF"/>
                </a:solidFill>
              </a14:hiddenFill>
            </a:ext>
          </a:extLst>
        </p:spPr>
      </p:pic>
      <p:sp>
        <p:nvSpPr>
          <p:cNvPr id="6" name="Thought Bubble: Cloud 5">
            <a:extLst>
              <a:ext uri="{FF2B5EF4-FFF2-40B4-BE49-F238E27FC236}">
                <a16:creationId xmlns:a16="http://schemas.microsoft.com/office/drawing/2014/main" id="{045AF0E7-702C-4D7C-9322-F69BB6BF7F2B}"/>
              </a:ext>
            </a:extLst>
          </p:cNvPr>
          <p:cNvSpPr/>
          <p:nvPr/>
        </p:nvSpPr>
        <p:spPr>
          <a:xfrm rot="584006">
            <a:off x="4133112" y="2163974"/>
            <a:ext cx="6632153" cy="3908381"/>
          </a:xfrm>
          <a:prstGeom prst="cloudCallout">
            <a:avLst>
              <a:gd name="adj1" fmla="val -69981"/>
              <a:gd name="adj2" fmla="val -11802"/>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Rectangle 7">
            <a:extLst>
              <a:ext uri="{FF2B5EF4-FFF2-40B4-BE49-F238E27FC236}">
                <a16:creationId xmlns:a16="http://schemas.microsoft.com/office/drawing/2014/main" id="{85196C44-6C86-49A0-92D6-596132C5766F}"/>
              </a:ext>
            </a:extLst>
          </p:cNvPr>
          <p:cNvSpPr/>
          <p:nvPr/>
        </p:nvSpPr>
        <p:spPr>
          <a:xfrm>
            <a:off x="9262198" y="4342472"/>
            <a:ext cx="505857" cy="75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4" name="Picture 6" descr="Church Clip Art">
            <a:extLst>
              <a:ext uri="{FF2B5EF4-FFF2-40B4-BE49-F238E27FC236}">
                <a16:creationId xmlns:a16="http://schemas.microsoft.com/office/drawing/2014/main" id="{AF99B4EF-7DCE-4407-A430-BF6537DC22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65111" y="4267969"/>
            <a:ext cx="505857" cy="70297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8141A814-1343-4D3D-BDD8-1B8BF402B58E}"/>
              </a:ext>
            </a:extLst>
          </p:cNvPr>
          <p:cNvSpPr/>
          <p:nvPr/>
        </p:nvSpPr>
        <p:spPr>
          <a:xfrm>
            <a:off x="4938139" y="3114087"/>
            <a:ext cx="3233504" cy="778836"/>
          </a:xfrm>
          <a:prstGeom prst="ellipse">
            <a:avLst/>
          </a:prstGeom>
          <a:no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ction Button: Custom 16">
            <a:hlinkClick r:id="" action="ppaction://noaction" highlightClick="1">
              <a:snd r:embed="rId8" name="Kirschen.wav"/>
            </a:hlinkClick>
            <a:extLst>
              <a:ext uri="{FF2B5EF4-FFF2-40B4-BE49-F238E27FC236}">
                <a16:creationId xmlns:a16="http://schemas.microsoft.com/office/drawing/2014/main" id="{3B418770-1E72-B240-9307-3BBF955557C6}"/>
              </a:ext>
            </a:extLst>
          </p:cNvPr>
          <p:cNvSpPr/>
          <p:nvPr/>
        </p:nvSpPr>
        <p:spPr>
          <a:xfrm>
            <a:off x="11207962" y="5437800"/>
            <a:ext cx="684000" cy="648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 name="Rounded Rectangle 11">
            <a:extLst>
              <a:ext uri="{FF2B5EF4-FFF2-40B4-BE49-F238E27FC236}">
                <a16:creationId xmlns:a16="http://schemas.microsoft.com/office/drawing/2014/main" id="{483D7EB9-C2AA-4190-98DE-925F861600E9}"/>
              </a:ext>
            </a:extLst>
          </p:cNvPr>
          <p:cNvSpPr/>
          <p:nvPr/>
        </p:nvSpPr>
        <p:spPr>
          <a:xfrm>
            <a:off x="10109916" y="247046"/>
            <a:ext cx="18474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069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[3]</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T3.2 </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Week 6 Slides 2-3</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902417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4682861" y="362334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 name="TextBox 7"/>
          <p:cNvSpPr txBox="1"/>
          <p:nvPr/>
        </p:nvSpPr>
        <p:spPr>
          <a:xfrm>
            <a:off x="3710018" y="3677401"/>
            <a:ext cx="25429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Kreuzlingen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5845418" y="315252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7648594" y="533602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4274214" y="246335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3197973" y="347554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p:cNvSpPr/>
          <p:nvPr/>
        </p:nvSpPr>
        <p:spPr>
          <a:xfrm>
            <a:off x="6208211" y="445399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3128535" y="2515601"/>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Oval 15"/>
          <p:cNvSpPr/>
          <p:nvPr/>
        </p:nvSpPr>
        <p:spPr>
          <a:xfrm>
            <a:off x="3958626" y="274517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p:cNvSpPr txBox="1"/>
          <p:nvPr/>
        </p:nvSpPr>
        <p:spPr>
          <a:xfrm>
            <a:off x="7454217" y="3047774"/>
            <a:ext cx="34407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Friedrichshafen</a:t>
            </a:r>
          </a:p>
        </p:txBody>
      </p:sp>
      <p:sp>
        <p:nvSpPr>
          <p:cNvPr id="18" name="TextBox 17"/>
          <p:cNvSpPr txBox="1"/>
          <p:nvPr/>
        </p:nvSpPr>
        <p:spPr>
          <a:xfrm>
            <a:off x="5873384" y="2645265"/>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Hagnau</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p:cNvSpPr txBox="1"/>
          <p:nvPr/>
        </p:nvSpPr>
        <p:spPr>
          <a:xfrm>
            <a:off x="6390939" y="5440526"/>
            <a:ext cx="22841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Altenrhein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p:cNvSpPr txBox="1"/>
          <p:nvPr/>
        </p:nvSpPr>
        <p:spPr>
          <a:xfrm>
            <a:off x="4909805" y="1791134"/>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Wallhausen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p:cNvSpPr txBox="1"/>
          <p:nvPr/>
        </p:nvSpPr>
        <p:spPr>
          <a:xfrm>
            <a:off x="1662233" y="3791757"/>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Steckborn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p:cNvSpPr txBox="1"/>
          <p:nvPr/>
        </p:nvSpPr>
        <p:spPr>
          <a:xfrm>
            <a:off x="4536449" y="4348539"/>
            <a:ext cx="23006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Romanshorn</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p:cNvSpPr txBox="1"/>
          <p:nvPr/>
        </p:nvSpPr>
        <p:spPr>
          <a:xfrm>
            <a:off x="1746295" y="2226906"/>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Radolfzell</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p:cNvSpPr txBox="1"/>
          <p:nvPr/>
        </p:nvSpPr>
        <p:spPr>
          <a:xfrm>
            <a:off x="2197156" y="1807851"/>
            <a:ext cx="19582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Allensbach</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Action Button: Custom 24">
            <a:hlinkClick r:id="" action="ppaction://noaction" highlightClick="1">
              <a:snd r:embed="rId5" name="2. 1. Kreuzlingen.wav"/>
            </a:hlinkClick>
          </p:cNvPr>
          <p:cNvSpPr/>
          <p:nvPr/>
        </p:nvSpPr>
        <p:spPr>
          <a:xfrm>
            <a:off x="3381655" y="37588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27" name="Action Button: Custom 26">
            <a:hlinkClick r:id="" action="ppaction://noaction" highlightClick="1">
              <a:snd r:embed="rId6" name="2. 3. Radolfzell.wav"/>
            </a:hlinkClick>
          </p:cNvPr>
          <p:cNvSpPr/>
          <p:nvPr/>
        </p:nvSpPr>
        <p:spPr>
          <a:xfrm>
            <a:off x="1474879" y="230487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28" name="Action Button: Custom 27">
            <a:hlinkClick r:id="" action="ppaction://noaction" highlightClick="1">
              <a:snd r:embed="rId7" name="2. 4. Allensbach.wav"/>
            </a:hlinkClick>
          </p:cNvPr>
          <p:cNvSpPr/>
          <p:nvPr/>
        </p:nvSpPr>
        <p:spPr>
          <a:xfrm>
            <a:off x="1892851" y="187280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29" name="Action Button: Custom 28">
            <a:hlinkClick r:id="" action="ppaction://noaction" highlightClick="1"/>
          </p:cNvPr>
          <p:cNvSpPr/>
          <p:nvPr/>
        </p:nvSpPr>
        <p:spPr>
          <a:xfrm>
            <a:off x="4589295" y="18700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0" name="Action Button: Custom 29">
            <a:hlinkClick r:id="" action="ppaction://noaction" highlightClick="1">
              <a:snd r:embed="rId8" name="2. 6. Hagnau.wav"/>
            </a:hlinkClick>
          </p:cNvPr>
          <p:cNvSpPr/>
          <p:nvPr/>
        </p:nvSpPr>
        <p:spPr>
          <a:xfrm>
            <a:off x="5562347" y="271979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31" name="Action Button: Custom 30">
            <a:hlinkClick r:id="" action="ppaction://noaction" highlightClick="1">
              <a:snd r:embed="rId9" name="2. 7. Friedrichshafen.wav"/>
            </a:hlinkClick>
          </p:cNvPr>
          <p:cNvSpPr/>
          <p:nvPr/>
        </p:nvSpPr>
        <p:spPr>
          <a:xfrm>
            <a:off x="7174773" y="310478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32" name="Action Button: Custom 31">
            <a:hlinkClick r:id="" action="ppaction://noaction" highlightClick="1">
              <a:snd r:embed="rId10" name="2. 8. Altenrhein.wav"/>
            </a:hlinkClick>
          </p:cNvPr>
          <p:cNvSpPr/>
          <p:nvPr/>
        </p:nvSpPr>
        <p:spPr>
          <a:xfrm>
            <a:off x="6102840" y="5509090"/>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33" name="Action Button: Custom 32">
            <a:hlinkClick r:id="" action="ppaction://noaction" highlightClick="1"/>
          </p:cNvPr>
          <p:cNvSpPr/>
          <p:nvPr/>
        </p:nvSpPr>
        <p:spPr>
          <a:xfrm>
            <a:off x="4238606" y="442694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44" name="Action Button: Custom 24">
            <a:hlinkClick r:id="" action="ppaction://noaction" highlightClick="1">
              <a:snd r:embed="rId11" name="2. 2. Steckborn.wav"/>
            </a:hlinkClick>
            <a:extLst>
              <a:ext uri="{FF2B5EF4-FFF2-40B4-BE49-F238E27FC236}">
                <a16:creationId xmlns:a16="http://schemas.microsoft.com/office/drawing/2014/main" id="{E56C3004-E6FA-49F3-B12D-655F2D168FF0}"/>
              </a:ext>
            </a:extLst>
          </p:cNvPr>
          <p:cNvSpPr/>
          <p:nvPr/>
        </p:nvSpPr>
        <p:spPr>
          <a:xfrm>
            <a:off x="1329378" y="386032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 name="Right Arrow 2"/>
          <p:cNvSpPr/>
          <p:nvPr/>
        </p:nvSpPr>
        <p:spPr>
          <a:xfrm rot="2716782">
            <a:off x="3334232" y="2387875"/>
            <a:ext cx="684300" cy="134045"/>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ight Arrow 44"/>
          <p:cNvSpPr/>
          <p:nvPr/>
        </p:nvSpPr>
        <p:spPr>
          <a:xfrm rot="8183223">
            <a:off x="4333067" y="2265798"/>
            <a:ext cx="378504"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ight Arrow 45"/>
          <p:cNvSpPr/>
          <p:nvPr/>
        </p:nvSpPr>
        <p:spPr>
          <a:xfrm rot="18933156">
            <a:off x="2902125" y="3666328"/>
            <a:ext cx="324000" cy="130242"/>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nvGrpSpPr>
          <p:cNvPr id="53" name="Group 52"/>
          <p:cNvGrpSpPr/>
          <p:nvPr/>
        </p:nvGrpSpPr>
        <p:grpSpPr>
          <a:xfrm>
            <a:off x="4044078" y="3694640"/>
            <a:ext cx="313200" cy="326565"/>
            <a:chOff x="4044078" y="3694640"/>
            <a:chExt cx="313200" cy="326565"/>
          </a:xfrm>
        </p:grpSpPr>
        <p:sp>
          <p:nvSpPr>
            <p:cNvPr id="26" name="Rectangle 2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Rectangle 51"/>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4" name="Group 53"/>
          <p:cNvGrpSpPr/>
          <p:nvPr/>
        </p:nvGrpSpPr>
        <p:grpSpPr>
          <a:xfrm>
            <a:off x="1739065" y="3814675"/>
            <a:ext cx="228858" cy="326565"/>
            <a:chOff x="4044078" y="3694640"/>
            <a:chExt cx="313200" cy="326565"/>
          </a:xfrm>
        </p:grpSpPr>
        <p:sp>
          <p:nvSpPr>
            <p:cNvPr id="55" name="Rectangle 54"/>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55"/>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56"/>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58" name="Group 57"/>
          <p:cNvGrpSpPr/>
          <p:nvPr/>
        </p:nvGrpSpPr>
        <p:grpSpPr>
          <a:xfrm>
            <a:off x="2615219" y="2251249"/>
            <a:ext cx="114414" cy="326565"/>
            <a:chOff x="4044078" y="3694640"/>
            <a:chExt cx="313200" cy="326565"/>
          </a:xfrm>
        </p:grpSpPr>
        <p:sp>
          <p:nvSpPr>
            <p:cNvPr id="59" name="Rectangle 58"/>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ectangle 59"/>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2" name="Group 61"/>
          <p:cNvGrpSpPr/>
          <p:nvPr/>
        </p:nvGrpSpPr>
        <p:grpSpPr>
          <a:xfrm>
            <a:off x="3360589" y="1896006"/>
            <a:ext cx="313089" cy="260231"/>
            <a:chOff x="4044078" y="3760974"/>
            <a:chExt cx="313200" cy="260231"/>
          </a:xfrm>
        </p:grpSpPr>
        <p:sp>
          <p:nvSpPr>
            <p:cNvPr id="63" name="Rectangle 62"/>
            <p:cNvSpPr/>
            <p:nvPr/>
          </p:nvSpPr>
          <p:spPr>
            <a:xfrm>
              <a:off x="4044078" y="3760974"/>
              <a:ext cx="313200" cy="260231"/>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ectangle 63"/>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ectangle 64"/>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6" name="Group 65"/>
          <p:cNvGrpSpPr/>
          <p:nvPr/>
        </p:nvGrpSpPr>
        <p:grpSpPr>
          <a:xfrm>
            <a:off x="5002499" y="1870063"/>
            <a:ext cx="230400" cy="270518"/>
            <a:chOff x="4044078" y="3750687"/>
            <a:chExt cx="313200" cy="270518"/>
          </a:xfrm>
        </p:grpSpPr>
        <p:sp>
          <p:nvSpPr>
            <p:cNvPr id="67" name="Rectangle 66"/>
            <p:cNvSpPr/>
            <p:nvPr/>
          </p:nvSpPr>
          <p:spPr>
            <a:xfrm>
              <a:off x="4044078" y="3750687"/>
              <a:ext cx="313200" cy="270518"/>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ectangle 67"/>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69" name="Group 68"/>
          <p:cNvGrpSpPr/>
          <p:nvPr/>
        </p:nvGrpSpPr>
        <p:grpSpPr>
          <a:xfrm>
            <a:off x="6620930" y="2667555"/>
            <a:ext cx="314182" cy="326565"/>
            <a:chOff x="4044078" y="3694640"/>
            <a:chExt cx="313200" cy="326565"/>
          </a:xfrm>
        </p:grpSpPr>
        <p:sp>
          <p:nvSpPr>
            <p:cNvPr id="70" name="Rectangle 69"/>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Rectangle 70"/>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ectangle 71"/>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3" name="Group 72"/>
          <p:cNvGrpSpPr/>
          <p:nvPr/>
        </p:nvGrpSpPr>
        <p:grpSpPr>
          <a:xfrm>
            <a:off x="7747511" y="3070640"/>
            <a:ext cx="224564" cy="326565"/>
            <a:chOff x="4044078" y="3694640"/>
            <a:chExt cx="313200" cy="326565"/>
          </a:xfrm>
        </p:grpSpPr>
        <p:sp>
          <p:nvSpPr>
            <p:cNvPr id="74" name="Rectangle 73"/>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5" name="Rectangle 74"/>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Rectangle 75"/>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7" name="Group 76"/>
          <p:cNvGrpSpPr/>
          <p:nvPr/>
        </p:nvGrpSpPr>
        <p:grpSpPr>
          <a:xfrm>
            <a:off x="8283122" y="3070311"/>
            <a:ext cx="304774" cy="326565"/>
            <a:chOff x="4044078" y="3694640"/>
            <a:chExt cx="313200" cy="326565"/>
          </a:xfrm>
        </p:grpSpPr>
        <p:sp>
          <p:nvSpPr>
            <p:cNvPr id="78" name="Rectangle 77"/>
            <p:cNvSpPr/>
            <p:nvPr/>
          </p:nvSpPr>
          <p:spPr>
            <a:xfrm>
              <a:off x="4044078" y="3694640"/>
              <a:ext cx="313200" cy="326565"/>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9" name="Rectangle 78"/>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Rectangle 79"/>
            <p:cNvSpPr/>
            <p:nvPr/>
          </p:nvSpPr>
          <p:spPr>
            <a:xfrm>
              <a:off x="4168684" y="3991812"/>
              <a:ext cx="59036" cy="21600"/>
            </a:xfrm>
            <a:prstGeom prst="rect">
              <a:avLst/>
            </a:prstGeom>
            <a:solidFill>
              <a:srgbClr val="FFF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1" name="Group 80"/>
          <p:cNvGrpSpPr/>
          <p:nvPr/>
        </p:nvGrpSpPr>
        <p:grpSpPr>
          <a:xfrm>
            <a:off x="7357789" y="5520640"/>
            <a:ext cx="216000" cy="268960"/>
            <a:chOff x="4044078" y="3752245"/>
            <a:chExt cx="313200" cy="268960"/>
          </a:xfrm>
        </p:grpSpPr>
        <p:sp>
          <p:nvSpPr>
            <p:cNvPr id="82" name="Rectangle 81"/>
            <p:cNvSpPr/>
            <p:nvPr/>
          </p:nvSpPr>
          <p:spPr>
            <a:xfrm>
              <a:off x="4044078" y="3752245"/>
              <a:ext cx="313200" cy="26896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3" name="Rectangle 82"/>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Rectangle 83"/>
            <p:cNvSpPr/>
            <p:nvPr/>
          </p:nvSpPr>
          <p:spPr>
            <a:xfrm>
              <a:off x="4168684" y="3991812"/>
              <a:ext cx="59036" cy="21600"/>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85" name="Group 84"/>
          <p:cNvGrpSpPr/>
          <p:nvPr/>
        </p:nvGrpSpPr>
        <p:grpSpPr>
          <a:xfrm>
            <a:off x="4626230" y="4370471"/>
            <a:ext cx="154800" cy="326565"/>
            <a:chOff x="4044078" y="3694640"/>
            <a:chExt cx="313200" cy="326565"/>
          </a:xfrm>
        </p:grpSpPr>
        <p:sp>
          <p:nvSpPr>
            <p:cNvPr id="86" name="Rectangle 85"/>
            <p:cNvSpPr/>
            <p:nvPr/>
          </p:nvSpPr>
          <p:spPr>
            <a:xfrm>
              <a:off x="4044078" y="3694640"/>
              <a:ext cx="313200" cy="326565"/>
            </a:xfrm>
            <a:prstGeom prst="rect">
              <a:avLst/>
            </a:prstGeom>
            <a:solidFill>
              <a:srgbClr val="CCE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7" name="Rectangle 86"/>
            <p:cNvSpPr/>
            <p:nvPr/>
          </p:nvSpPr>
          <p:spPr>
            <a:xfrm>
              <a:off x="4044078" y="3991812"/>
              <a:ext cx="313200" cy="21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89"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8657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5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7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8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2" name="Title 1"/>
          <p:cNvSpPr>
            <a:spLocks noGrp="1"/>
          </p:cNvSpPr>
          <p:nvPr>
            <p:ph type="title"/>
          </p:nvPr>
        </p:nvSpPr>
        <p:spPr>
          <a:xfrm>
            <a:off x="-22576" y="-4824"/>
            <a:ext cx="10515600" cy="1325563"/>
          </a:xfrm>
        </p:spPr>
        <p:txBody>
          <a:bodyPr>
            <a:normAutofit/>
          </a:bodyPr>
          <a:lstStyle/>
          <a:p>
            <a:r>
              <a:rPr lang="en-GB" sz="3200" b="1" dirty="0" err="1">
                <a:solidFill>
                  <a:schemeClr val="bg1"/>
                </a:solidFill>
              </a:rPr>
              <a:t>Phonetik</a:t>
            </a:r>
            <a:r>
              <a:rPr lang="en-GB" sz="3200" b="1" dirty="0">
                <a:solidFill>
                  <a:schemeClr val="bg1"/>
                </a:solidFill>
              </a:rPr>
              <a:t> - der Bodensee [1/2]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9824" y="1036355"/>
            <a:ext cx="8912352" cy="5173980"/>
          </a:xfrm>
          <a:prstGeom prst="rect">
            <a:avLst/>
          </a:prstGeom>
        </p:spPr>
      </p:pic>
      <p:sp>
        <p:nvSpPr>
          <p:cNvPr id="7" name="Oval 6"/>
          <p:cNvSpPr/>
          <p:nvPr/>
        </p:nvSpPr>
        <p:spPr>
          <a:xfrm>
            <a:off x="5235224" y="3925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705809" y="3999588"/>
            <a:ext cx="1530910" cy="400110"/>
          </a:xfrm>
          <a:prstGeom prst="rect">
            <a:avLst/>
          </a:prstGeom>
          <a:noFill/>
        </p:spPr>
        <p:txBody>
          <a:bodyPr wrap="square" rtlCol="0">
            <a:spAutoFit/>
          </a:bodyPr>
          <a:lstStyle/>
          <a:p>
            <a:r>
              <a:rPr lang="en-GB" sz="2000" b="1" dirty="0" err="1">
                <a:solidFill>
                  <a:schemeClr val="accent1">
                    <a:lumMod val="50000"/>
                  </a:schemeClr>
                </a:solidFill>
              </a:rPr>
              <a:t>Altnau</a:t>
            </a:r>
            <a:endParaRPr lang="en-GB" sz="2000" b="1" dirty="0">
              <a:solidFill>
                <a:schemeClr val="accent1">
                  <a:lumMod val="50000"/>
                </a:schemeClr>
              </a:solidFill>
            </a:endParaRPr>
          </a:p>
        </p:txBody>
      </p:sp>
      <p:sp>
        <p:nvSpPr>
          <p:cNvPr id="9" name="Oval 8"/>
          <p:cNvSpPr/>
          <p:nvPr/>
        </p:nvSpPr>
        <p:spPr>
          <a:xfrm>
            <a:off x="7214320" y="3429000"/>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7147951" y="5459165"/>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9126665" y="5141214"/>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3814487" y="153455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825142" y="3336808"/>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2179831" y="3328672"/>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917667" y="3039443"/>
            <a:ext cx="104503" cy="10450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7672423" y="3277215"/>
            <a:ext cx="3440702" cy="400110"/>
          </a:xfrm>
          <a:prstGeom prst="rect">
            <a:avLst/>
          </a:prstGeom>
          <a:noFill/>
        </p:spPr>
        <p:txBody>
          <a:bodyPr wrap="square" rtlCol="0">
            <a:spAutoFit/>
          </a:bodyPr>
          <a:lstStyle/>
          <a:p>
            <a:r>
              <a:rPr lang="en-GB" sz="2000" b="1" dirty="0">
                <a:solidFill>
                  <a:schemeClr val="accent1">
                    <a:lumMod val="50000"/>
                  </a:schemeClr>
                </a:solidFill>
              </a:rPr>
              <a:t>Friedrichshafen</a:t>
            </a:r>
          </a:p>
        </p:txBody>
      </p:sp>
      <p:sp>
        <p:nvSpPr>
          <p:cNvPr id="18" name="TextBox 17"/>
          <p:cNvSpPr txBox="1"/>
          <p:nvPr/>
        </p:nvSpPr>
        <p:spPr>
          <a:xfrm>
            <a:off x="6339685" y="5524055"/>
            <a:ext cx="1958273" cy="400110"/>
          </a:xfrm>
          <a:prstGeom prst="rect">
            <a:avLst/>
          </a:prstGeom>
          <a:noFill/>
        </p:spPr>
        <p:txBody>
          <a:bodyPr wrap="square" rtlCol="0">
            <a:spAutoFit/>
          </a:bodyPr>
          <a:lstStyle/>
          <a:p>
            <a:r>
              <a:rPr lang="en-GB" sz="2000" b="1" dirty="0">
                <a:solidFill>
                  <a:schemeClr val="accent1">
                    <a:lumMod val="50000"/>
                  </a:schemeClr>
                </a:solidFill>
              </a:rPr>
              <a:t>Rorschach</a:t>
            </a:r>
          </a:p>
        </p:txBody>
      </p:sp>
      <p:sp>
        <p:nvSpPr>
          <p:cNvPr id="19" name="TextBox 18"/>
          <p:cNvSpPr txBox="1"/>
          <p:nvPr/>
        </p:nvSpPr>
        <p:spPr>
          <a:xfrm>
            <a:off x="9647702" y="4977099"/>
            <a:ext cx="2284151" cy="400110"/>
          </a:xfrm>
          <a:prstGeom prst="rect">
            <a:avLst/>
          </a:prstGeom>
          <a:noFill/>
        </p:spPr>
        <p:txBody>
          <a:bodyPr wrap="square" rtlCol="0">
            <a:spAutoFit/>
          </a:bodyPr>
          <a:lstStyle/>
          <a:p>
            <a:r>
              <a:rPr lang="en-GB" sz="2000" b="1" dirty="0" err="1">
                <a:solidFill>
                  <a:schemeClr val="accent1">
                    <a:lumMod val="50000"/>
                  </a:schemeClr>
                </a:solidFill>
              </a:rPr>
              <a:t>Bregenz</a:t>
            </a:r>
            <a:endParaRPr lang="en-GB" sz="2000" b="1" dirty="0">
              <a:solidFill>
                <a:schemeClr val="accent1">
                  <a:lumMod val="50000"/>
                </a:schemeClr>
              </a:solidFill>
            </a:endParaRPr>
          </a:p>
        </p:txBody>
      </p:sp>
      <p:sp>
        <p:nvSpPr>
          <p:cNvPr id="20" name="TextBox 19"/>
          <p:cNvSpPr txBox="1"/>
          <p:nvPr/>
        </p:nvSpPr>
        <p:spPr>
          <a:xfrm>
            <a:off x="4365529" y="1368528"/>
            <a:ext cx="1958273" cy="400110"/>
          </a:xfrm>
          <a:prstGeom prst="rect">
            <a:avLst/>
          </a:prstGeom>
          <a:noFill/>
        </p:spPr>
        <p:txBody>
          <a:bodyPr wrap="square" rtlCol="0">
            <a:spAutoFit/>
          </a:bodyPr>
          <a:lstStyle/>
          <a:p>
            <a:r>
              <a:rPr lang="en-GB" sz="2000" b="1" dirty="0">
                <a:solidFill>
                  <a:schemeClr val="accent1">
                    <a:lumMod val="50000"/>
                  </a:schemeClr>
                </a:solidFill>
              </a:rPr>
              <a:t>Ludwigshafen</a:t>
            </a:r>
          </a:p>
        </p:txBody>
      </p:sp>
      <p:sp>
        <p:nvSpPr>
          <p:cNvPr id="21" name="TextBox 20"/>
          <p:cNvSpPr txBox="1"/>
          <p:nvPr/>
        </p:nvSpPr>
        <p:spPr>
          <a:xfrm>
            <a:off x="3418736" y="3456171"/>
            <a:ext cx="1958273" cy="400110"/>
          </a:xfrm>
          <a:prstGeom prst="rect">
            <a:avLst/>
          </a:prstGeom>
          <a:noFill/>
        </p:spPr>
        <p:txBody>
          <a:bodyPr wrap="square" rtlCol="0">
            <a:spAutoFit/>
          </a:bodyPr>
          <a:lstStyle/>
          <a:p>
            <a:r>
              <a:rPr lang="en-GB" sz="2000" b="1" dirty="0" err="1">
                <a:solidFill>
                  <a:schemeClr val="accent1">
                    <a:lumMod val="50000"/>
                  </a:schemeClr>
                </a:solidFill>
              </a:rPr>
              <a:t>Reichenau</a:t>
            </a:r>
            <a:endParaRPr lang="en-GB" sz="2000" b="1" dirty="0">
              <a:solidFill>
                <a:schemeClr val="accent1">
                  <a:lumMod val="50000"/>
                </a:schemeClr>
              </a:solidFill>
            </a:endParaRPr>
          </a:p>
        </p:txBody>
      </p:sp>
      <p:sp>
        <p:nvSpPr>
          <p:cNvPr id="22" name="TextBox 21"/>
          <p:cNvSpPr txBox="1"/>
          <p:nvPr/>
        </p:nvSpPr>
        <p:spPr>
          <a:xfrm>
            <a:off x="5362892" y="3358136"/>
            <a:ext cx="2300614" cy="400110"/>
          </a:xfrm>
          <a:prstGeom prst="rect">
            <a:avLst/>
          </a:prstGeom>
          <a:noFill/>
        </p:spPr>
        <p:txBody>
          <a:bodyPr wrap="square" rtlCol="0">
            <a:spAutoFit/>
          </a:bodyPr>
          <a:lstStyle/>
          <a:p>
            <a:r>
              <a:rPr lang="en-GB" sz="2000" b="1" dirty="0">
                <a:solidFill>
                  <a:schemeClr val="accent1">
                    <a:lumMod val="50000"/>
                  </a:schemeClr>
                </a:solidFill>
              </a:rPr>
              <a:t>Konstanz</a:t>
            </a:r>
          </a:p>
        </p:txBody>
      </p:sp>
      <p:sp>
        <p:nvSpPr>
          <p:cNvPr id="23" name="TextBox 22"/>
          <p:cNvSpPr txBox="1"/>
          <p:nvPr/>
        </p:nvSpPr>
        <p:spPr>
          <a:xfrm>
            <a:off x="429853" y="3447489"/>
            <a:ext cx="2213534" cy="400110"/>
          </a:xfrm>
          <a:prstGeom prst="rect">
            <a:avLst/>
          </a:prstGeom>
          <a:noFill/>
        </p:spPr>
        <p:txBody>
          <a:bodyPr wrap="square" rtlCol="0">
            <a:spAutoFit/>
          </a:bodyPr>
          <a:lstStyle/>
          <a:p>
            <a:r>
              <a:rPr lang="en-GB" sz="2000" b="1" dirty="0">
                <a:solidFill>
                  <a:schemeClr val="accent1">
                    <a:lumMod val="50000"/>
                  </a:schemeClr>
                </a:solidFill>
              </a:rPr>
              <a:t>Stein am </a:t>
            </a:r>
            <a:r>
              <a:rPr lang="en-GB" sz="2000" b="1" dirty="0" err="1">
                <a:solidFill>
                  <a:schemeClr val="accent1">
                    <a:lumMod val="50000"/>
                  </a:schemeClr>
                </a:solidFill>
              </a:rPr>
              <a:t>Rhein</a:t>
            </a:r>
            <a:endParaRPr lang="en-GB" sz="2000" b="1" dirty="0">
              <a:solidFill>
                <a:schemeClr val="accent1">
                  <a:lumMod val="50000"/>
                </a:schemeClr>
              </a:solidFill>
            </a:endParaRPr>
          </a:p>
        </p:txBody>
      </p:sp>
      <p:sp>
        <p:nvSpPr>
          <p:cNvPr id="25" name="Action Button: Custom 24">
            <a:hlinkClick r:id="" action="ppaction://noaction" highlightClick="1">
              <a:snd r:embed="rId5" name="Deutschland.wav"/>
            </a:hlinkClick>
          </p:cNvPr>
          <p:cNvSpPr/>
          <p:nvPr/>
        </p:nvSpPr>
        <p:spPr>
          <a:xfrm>
            <a:off x="6807298" y="1734438"/>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6" name="Action Button: Custom 25">
            <a:hlinkClick r:id="" action="ppaction://noaction" highlightClick="1">
              <a:snd r:embed="rId6" name="Reichenau.wav"/>
            </a:hlinkClick>
          </p:cNvPr>
          <p:cNvSpPr/>
          <p:nvPr/>
        </p:nvSpPr>
        <p:spPr>
          <a:xfrm>
            <a:off x="3148402" y="3518781"/>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27" name="Action Button: Custom 26">
            <a:hlinkClick r:id="" action="ppaction://noaction" highlightClick="1">
              <a:snd r:embed="rId7" name="Bregenz.wav"/>
            </a:hlinkClick>
          </p:cNvPr>
          <p:cNvSpPr/>
          <p:nvPr/>
        </p:nvSpPr>
        <p:spPr>
          <a:xfrm>
            <a:off x="9317237" y="504566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8" name="Action Button: Custom 27">
            <a:hlinkClick r:id="" action="ppaction://noaction" highlightClick="1">
              <a:snd r:embed="rId8" name="Stein am Rhein.wav"/>
            </a:hlinkClick>
          </p:cNvPr>
          <p:cNvSpPr/>
          <p:nvPr/>
        </p:nvSpPr>
        <p:spPr>
          <a:xfrm>
            <a:off x="141754" y="350952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
        <p:nvSpPr>
          <p:cNvPr id="29" name="Action Button: Custom 28">
            <a:hlinkClick r:id="" action="ppaction://noaction" highlightClick="1">
              <a:snd r:embed="rId9" name="Ludwigshafen.wav"/>
            </a:hlinkClick>
          </p:cNvPr>
          <p:cNvSpPr/>
          <p:nvPr/>
        </p:nvSpPr>
        <p:spPr>
          <a:xfrm>
            <a:off x="4022170" y="1436154"/>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30" name="Action Button: Custom 29">
            <a:hlinkClick r:id="" action="ppaction://noaction" highlightClick="1">
              <a:snd r:embed="rId10" name="Konstanz.wav"/>
            </a:hlinkClick>
          </p:cNvPr>
          <p:cNvSpPr/>
          <p:nvPr/>
        </p:nvSpPr>
        <p:spPr>
          <a:xfrm>
            <a:off x="5071363" y="3414343"/>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1" name="Action Button: Custom 30">
            <a:hlinkClick r:id="" action="ppaction://noaction" highlightClick="1">
              <a:snd r:embed="rId11" name="Friedrichshafen.wav"/>
            </a:hlinkClick>
          </p:cNvPr>
          <p:cNvSpPr/>
          <p:nvPr/>
        </p:nvSpPr>
        <p:spPr>
          <a:xfrm>
            <a:off x="7384324" y="3340686"/>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32" name="Action Button: Custom 31">
            <a:hlinkClick r:id="" action="ppaction://noaction" highlightClick="1">
              <a:snd r:embed="rId12" name="Rorschach.wav"/>
            </a:hlinkClick>
          </p:cNvPr>
          <p:cNvSpPr/>
          <p:nvPr/>
        </p:nvSpPr>
        <p:spPr>
          <a:xfrm>
            <a:off x="6028652" y="5590835"/>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33" name="Action Button: Custom 32">
            <a:hlinkClick r:id="" action="ppaction://noaction" highlightClick="1">
              <a:snd r:embed="rId13" name="Altnau.wav"/>
            </a:hlinkClick>
          </p:cNvPr>
          <p:cNvSpPr/>
          <p:nvPr/>
        </p:nvSpPr>
        <p:spPr>
          <a:xfrm>
            <a:off x="4430753" y="4068152"/>
            <a:ext cx="288099" cy="262982"/>
          </a:xfrm>
          <a:prstGeom prst="actionButtonBlank">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35" name="Right Arrow 34"/>
          <p:cNvSpPr/>
          <p:nvPr/>
        </p:nvSpPr>
        <p:spPr>
          <a:xfrm rot="16724732">
            <a:off x="3770938" y="3303629"/>
            <a:ext cx="360000" cy="121854"/>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ounded Rectangle 11">
            <a:extLst>
              <a:ext uri="{FF2B5EF4-FFF2-40B4-BE49-F238E27FC236}">
                <a16:creationId xmlns:a16="http://schemas.microsoft.com/office/drawing/2014/main" id="{483D7EB9-C2AA-4190-98DE-925F861600E9}"/>
              </a:ext>
            </a:extLst>
          </p:cNvPr>
          <p:cNvSpPr/>
          <p:nvPr/>
        </p:nvSpPr>
        <p:spPr>
          <a:xfrm>
            <a:off x="9878518" y="247046"/>
            <a:ext cx="20788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667273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93641"/>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algn="ctr">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T1.2 Week 2 Slides 2; 6</a:t>
            </a:r>
            <a:r>
              <a:rPr kumimoji="0" lang="en-US" sz="540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30-35</a:t>
            </a:r>
            <a:endPar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39071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353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42071" y="1928733"/>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6" name="Picture 5">
            <a:hlinkClick r:id="" action="ppaction://noaction">
              <a:snd r:embed="rId4" name="2. ich.wav"/>
            </a:hlinkClick>
            <a:extLst>
              <a:ext uri="{FF2B5EF4-FFF2-40B4-BE49-F238E27FC236}">
                <a16:creationId xmlns:a16="http://schemas.microsoft.com/office/drawing/2014/main" id="{48CEFC07-AF10-7044-B174-A28D54EC98F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3092" y="2158733"/>
            <a:ext cx="1971626" cy="1353512"/>
          </a:xfrm>
          <a:prstGeom prst="rect">
            <a:avLst/>
          </a:prstGeom>
        </p:spPr>
      </p:pic>
      <p:sp>
        <p:nvSpPr>
          <p:cNvPr id="7" name="TextBox 6">
            <a:hlinkClick r:id="" action="ppaction://noaction">
              <a:snd r:embed="rId6" name="2. ach.wav"/>
            </a:hlinkClick>
            <a:extLst>
              <a:ext uri="{FF2B5EF4-FFF2-40B4-BE49-F238E27FC236}">
                <a16:creationId xmlns:a16="http://schemas.microsoft.com/office/drawing/2014/main" id="{D5945A5C-963B-9B49-BF58-42F174983FD0}"/>
              </a:ext>
            </a:extLst>
          </p:cNvPr>
          <p:cNvSpPr txBox="1"/>
          <p:nvPr/>
        </p:nvSpPr>
        <p:spPr>
          <a:xfrm>
            <a:off x="1507492" y="2496404"/>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8" name="TextBox 7">
            <a:extLst>
              <a:ext uri="{FF2B5EF4-FFF2-40B4-BE49-F238E27FC236}">
                <a16:creationId xmlns:a16="http://schemas.microsoft.com/office/drawing/2014/main" id="{6A89E34A-22E3-8944-B33B-EF9C161C1124}"/>
              </a:ext>
            </a:extLst>
          </p:cNvPr>
          <p:cNvSpPr txBox="1"/>
          <p:nvPr/>
        </p:nvSpPr>
        <p:spPr>
          <a:xfrm>
            <a:off x="8205898" y="1787302"/>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9" name="TextBox 8">
            <a:extLst>
              <a:ext uri="{FF2B5EF4-FFF2-40B4-BE49-F238E27FC236}">
                <a16:creationId xmlns:a16="http://schemas.microsoft.com/office/drawing/2014/main" id="{F194E6D0-2A6C-7E4F-B4B3-D1DAB3414437}"/>
              </a:ext>
            </a:extLst>
          </p:cNvPr>
          <p:cNvSpPr txBox="1"/>
          <p:nvPr/>
        </p:nvSpPr>
        <p:spPr>
          <a:xfrm>
            <a:off x="194573" y="1221651"/>
            <a:ext cx="10515600" cy="461665"/>
          </a:xfrm>
          <a:prstGeom prst="rect">
            <a:avLst/>
          </a:prstGeom>
          <a:noFill/>
        </p:spPr>
        <p:txBody>
          <a:bodyPr wrap="square" rtlCol="0">
            <a:spAutoFit/>
          </a:bodyPr>
          <a:lstStyle/>
          <a:p>
            <a:r>
              <a:rPr lang="en-US" sz="2400" dirty="0">
                <a:solidFill>
                  <a:schemeClr val="accent5">
                    <a:lumMod val="50000"/>
                  </a:schemeClr>
                </a:solidFill>
              </a:rPr>
              <a:t>The German [CH] can be pronounced in two different ways: </a:t>
            </a:r>
          </a:p>
        </p:txBody>
      </p:sp>
      <p:sp>
        <p:nvSpPr>
          <p:cNvPr id="12" name="Rectangle 11">
            <a:extLst>
              <a:ext uri="{FF2B5EF4-FFF2-40B4-BE49-F238E27FC236}">
                <a16:creationId xmlns:a16="http://schemas.microsoft.com/office/drawing/2014/main" id="{8FD6ABDC-660A-BA46-9F7B-343306995BEA}"/>
              </a:ext>
            </a:extLst>
          </p:cNvPr>
          <p:cNvSpPr/>
          <p:nvPr/>
        </p:nvSpPr>
        <p:spPr>
          <a:xfrm>
            <a:off x="254216" y="3652011"/>
            <a:ext cx="11683567" cy="830997"/>
          </a:xfrm>
          <a:prstGeom prst="rect">
            <a:avLst/>
          </a:prstGeom>
        </p:spPr>
        <p:txBody>
          <a:bodyPr wrap="square">
            <a:spAutoFit/>
          </a:bodyPr>
          <a:lstStyle/>
          <a:p>
            <a:r>
              <a:rPr lang="en-US" sz="2400" dirty="0">
                <a:solidFill>
                  <a:schemeClr val="accent5">
                    <a:lumMod val="50000"/>
                  </a:schemeClr>
                </a:solidFill>
              </a:rPr>
              <a:t>The hard-soft difference depends on the vowel that comes before it and how open your mouth is when you close the back of your throat to form the [CH].</a:t>
            </a:r>
          </a:p>
        </p:txBody>
      </p:sp>
      <p:pic>
        <p:nvPicPr>
          <p:cNvPr id="15" name="Picture 14" descr="A close up of a logo&#10;&#10;Description automatically generated">
            <a:hlinkClick r:id="" action="ppaction://noaction">
              <a:snd r:embed="rId7" name="2. Gespräch.wav"/>
            </a:hlinkClick>
            <a:extLst>
              <a:ext uri="{FF2B5EF4-FFF2-40B4-BE49-F238E27FC236}">
                <a16:creationId xmlns:a16="http://schemas.microsoft.com/office/drawing/2014/main" id="{A8C89157-DF93-EA4A-B1FD-98DA93F3300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77050" y="4483008"/>
            <a:ext cx="2138204" cy="1344827"/>
          </a:xfrm>
          <a:prstGeom prst="rect">
            <a:avLst/>
          </a:prstGeom>
        </p:spPr>
      </p:pic>
      <p:sp>
        <p:nvSpPr>
          <p:cNvPr id="16" name="Speech Bubble: Rectangle with Corners Rounded 8">
            <a:extLst>
              <a:ext uri="{FF2B5EF4-FFF2-40B4-BE49-F238E27FC236}">
                <a16:creationId xmlns:a16="http://schemas.microsoft.com/office/drawing/2014/main" id="{9AAA5F4E-8956-3A44-B284-4E70A053B993}"/>
              </a:ext>
            </a:extLst>
          </p:cNvPr>
          <p:cNvSpPr/>
          <p:nvPr/>
        </p:nvSpPr>
        <p:spPr>
          <a:xfrm>
            <a:off x="4052176" y="1984585"/>
            <a:ext cx="3139723" cy="1244709"/>
          </a:xfrm>
          <a:prstGeom prst="wedgeRoundRectCallout">
            <a:avLst>
              <a:gd name="adj1" fmla="val 4472"/>
              <a:gd name="adj2" fmla="val 8597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Careful! [</a:t>
            </a:r>
            <a:r>
              <a:rPr lang="en-GB" sz="2400" b="1" dirty="0">
                <a:solidFill>
                  <a:srgbClr val="DAA520"/>
                </a:solidFill>
              </a:rPr>
              <a:t>CH</a:t>
            </a:r>
            <a:r>
              <a:rPr lang="en-GB" sz="2400" dirty="0"/>
              <a:t>] and [</a:t>
            </a:r>
            <a:r>
              <a:rPr lang="en-GB" sz="2400" b="1" dirty="0">
                <a:solidFill>
                  <a:srgbClr val="FF0000"/>
                </a:solidFill>
              </a:rPr>
              <a:t>CK</a:t>
            </a:r>
            <a:r>
              <a:rPr lang="en-GB" sz="2400" dirty="0"/>
              <a:t>] are different sounds!</a:t>
            </a:r>
          </a:p>
        </p:txBody>
      </p:sp>
      <p:sp>
        <p:nvSpPr>
          <p:cNvPr id="18" name="TextBox 17">
            <a:extLst>
              <a:ext uri="{FF2B5EF4-FFF2-40B4-BE49-F238E27FC236}">
                <a16:creationId xmlns:a16="http://schemas.microsoft.com/office/drawing/2014/main" id="{B1FD83CF-858B-F64A-B85B-1B3D255F6B9C}"/>
              </a:ext>
            </a:extLst>
          </p:cNvPr>
          <p:cNvSpPr txBox="1"/>
          <p:nvPr/>
        </p:nvSpPr>
        <p:spPr>
          <a:xfrm>
            <a:off x="456564" y="5779554"/>
            <a:ext cx="1672253" cy="461665"/>
          </a:xfrm>
          <a:prstGeom prst="rect">
            <a:avLst/>
          </a:prstGeom>
          <a:noFill/>
        </p:spPr>
        <p:txBody>
          <a:bodyPr wrap="none" rtlCol="0">
            <a:spAutoFit/>
          </a:bodyPr>
          <a:lstStyle/>
          <a:p>
            <a:pPr algn="l"/>
            <a:r>
              <a:rPr lang="en-US" sz="2400" dirty="0" err="1">
                <a:solidFill>
                  <a:schemeClr val="accent5">
                    <a:lumMod val="50000"/>
                  </a:schemeClr>
                </a:solidFill>
              </a:rPr>
              <a:t>Gesprä</a:t>
            </a:r>
            <a:r>
              <a:rPr lang="en-US" sz="2400" b="1" dirty="0" err="1">
                <a:solidFill>
                  <a:srgbClr val="DAA520"/>
                </a:solidFill>
              </a:rPr>
              <a:t>ch</a:t>
            </a:r>
            <a:endParaRPr lang="en-US" sz="2400" b="1" dirty="0">
              <a:solidFill>
                <a:srgbClr val="DAA520"/>
              </a:solidFill>
            </a:endParaRPr>
          </a:p>
        </p:txBody>
      </p:sp>
      <p:pic>
        <p:nvPicPr>
          <p:cNvPr id="20" name="Picture 19" descr="A piece of luggage sitting on top of a suitcase&#10;&#10;Description automatically generated">
            <a:hlinkClick r:id="" action="ppaction://noaction">
              <a:snd r:embed="rId9" name="2. Gepäck.wav"/>
            </a:hlinkClick>
            <a:extLst>
              <a:ext uri="{FF2B5EF4-FFF2-40B4-BE49-F238E27FC236}">
                <a16:creationId xmlns:a16="http://schemas.microsoft.com/office/drawing/2014/main" id="{100AD412-093D-6344-A6C6-3BDDB6F149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8035" y="4582850"/>
            <a:ext cx="1446390" cy="1274631"/>
          </a:xfrm>
          <a:prstGeom prst="rect">
            <a:avLst/>
          </a:prstGeom>
        </p:spPr>
      </p:pic>
      <p:sp>
        <p:nvSpPr>
          <p:cNvPr id="21" name="TextBox 20">
            <a:extLst>
              <a:ext uri="{FF2B5EF4-FFF2-40B4-BE49-F238E27FC236}">
                <a16:creationId xmlns:a16="http://schemas.microsoft.com/office/drawing/2014/main" id="{F6C80F95-DDF7-5740-AA8D-BEE51A3534D6}"/>
              </a:ext>
            </a:extLst>
          </p:cNvPr>
          <p:cNvSpPr txBox="1"/>
          <p:nvPr/>
        </p:nvSpPr>
        <p:spPr>
          <a:xfrm>
            <a:off x="2850700" y="5792233"/>
            <a:ext cx="1447832" cy="461665"/>
          </a:xfrm>
          <a:prstGeom prst="rect">
            <a:avLst/>
          </a:prstGeom>
          <a:noFill/>
        </p:spPr>
        <p:txBody>
          <a:bodyPr wrap="none" rtlCol="0">
            <a:spAutoFit/>
          </a:bodyPr>
          <a:lstStyle/>
          <a:p>
            <a:pPr algn="l"/>
            <a:r>
              <a:rPr lang="en-US" sz="2400" dirty="0" err="1">
                <a:solidFill>
                  <a:schemeClr val="accent5">
                    <a:lumMod val="50000"/>
                  </a:schemeClr>
                </a:solidFill>
              </a:rPr>
              <a:t>Gepä</a:t>
            </a:r>
            <a:r>
              <a:rPr lang="en-US" sz="2400" b="1" dirty="0" err="1">
                <a:solidFill>
                  <a:srgbClr val="FF0000"/>
                </a:solidFill>
              </a:rPr>
              <a:t>ck</a:t>
            </a:r>
            <a:endParaRPr lang="en-US" sz="2400" b="1" dirty="0">
              <a:solidFill>
                <a:srgbClr val="FF0000"/>
              </a:solidFill>
            </a:endParaRPr>
          </a:p>
        </p:txBody>
      </p:sp>
      <p:sp>
        <p:nvSpPr>
          <p:cNvPr id="22" name="TextBox 21">
            <a:extLst>
              <a:ext uri="{FF2B5EF4-FFF2-40B4-BE49-F238E27FC236}">
                <a16:creationId xmlns:a16="http://schemas.microsoft.com/office/drawing/2014/main" id="{74D4A6DB-264D-B448-BE9C-9B62D952DCF1}"/>
              </a:ext>
            </a:extLst>
          </p:cNvPr>
          <p:cNvSpPr txBox="1"/>
          <p:nvPr/>
        </p:nvSpPr>
        <p:spPr>
          <a:xfrm>
            <a:off x="6617034" y="5721846"/>
            <a:ext cx="865943" cy="461665"/>
          </a:xfrm>
          <a:prstGeom prst="rect">
            <a:avLst/>
          </a:prstGeom>
          <a:noFill/>
        </p:spPr>
        <p:txBody>
          <a:bodyPr wrap="none" rtlCol="0">
            <a:spAutoFit/>
          </a:bodyPr>
          <a:lstStyle/>
          <a:p>
            <a:pPr algn="l"/>
            <a:r>
              <a:rPr lang="en-US" sz="2400" dirty="0" err="1">
                <a:solidFill>
                  <a:schemeClr val="accent5">
                    <a:lumMod val="50000"/>
                  </a:schemeClr>
                </a:solidFill>
              </a:rPr>
              <a:t>ro</a:t>
            </a:r>
            <a:r>
              <a:rPr lang="en-US" sz="2400" b="1" dirty="0" err="1">
                <a:solidFill>
                  <a:srgbClr val="DAA520"/>
                </a:solidFill>
              </a:rPr>
              <a:t>ch</a:t>
            </a:r>
            <a:endParaRPr lang="en-US" sz="2400" b="1" dirty="0">
              <a:solidFill>
                <a:srgbClr val="DAA520"/>
              </a:solidFill>
            </a:endParaRPr>
          </a:p>
        </p:txBody>
      </p:sp>
      <p:sp>
        <p:nvSpPr>
          <p:cNvPr id="10" name="TextBox 9">
            <a:extLst>
              <a:ext uri="{FF2B5EF4-FFF2-40B4-BE49-F238E27FC236}">
                <a16:creationId xmlns:a16="http://schemas.microsoft.com/office/drawing/2014/main" id="{C0372E10-1B77-594B-A7A6-D9EC052207BF}"/>
              </a:ext>
            </a:extLst>
          </p:cNvPr>
          <p:cNvSpPr txBox="1"/>
          <p:nvPr/>
        </p:nvSpPr>
        <p:spPr>
          <a:xfrm>
            <a:off x="8823497" y="5721845"/>
            <a:ext cx="949299" cy="461665"/>
          </a:xfrm>
          <a:prstGeom prst="rect">
            <a:avLst/>
          </a:prstGeom>
          <a:noFill/>
        </p:spPr>
        <p:txBody>
          <a:bodyPr wrap="none" rtlCol="0">
            <a:spAutoFit/>
          </a:bodyPr>
          <a:lstStyle/>
          <a:p>
            <a:pPr algn="l"/>
            <a:r>
              <a:rPr lang="en-US" sz="2400" dirty="0">
                <a:solidFill>
                  <a:schemeClr val="accent5">
                    <a:lumMod val="50000"/>
                  </a:schemeClr>
                </a:solidFill>
              </a:rPr>
              <a:t>Ro</a:t>
            </a:r>
            <a:r>
              <a:rPr lang="en-US" sz="2400" b="1" dirty="0">
                <a:solidFill>
                  <a:srgbClr val="FF0000"/>
                </a:solidFill>
              </a:rPr>
              <a:t>ck</a:t>
            </a:r>
          </a:p>
        </p:txBody>
      </p:sp>
      <p:pic>
        <p:nvPicPr>
          <p:cNvPr id="13" name="Picture 12" descr="A close up of a logo&#10;&#10;Description automatically generated">
            <a:hlinkClick r:id="" action="ppaction://noaction">
              <a:snd r:embed="rId11" name="2. roch.wav"/>
            </a:hlinkClick>
            <a:extLst>
              <a:ext uri="{FF2B5EF4-FFF2-40B4-BE49-F238E27FC236}">
                <a16:creationId xmlns:a16="http://schemas.microsoft.com/office/drawing/2014/main" id="{ACD3C27B-C586-9B49-9036-F7A0A29202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168" t="5650" r="12067" b="7225"/>
          <a:stretch/>
        </p:blipFill>
        <p:spPr>
          <a:xfrm>
            <a:off x="6399388" y="4489827"/>
            <a:ext cx="1295588" cy="1262926"/>
          </a:xfrm>
          <a:prstGeom prst="rect">
            <a:avLst/>
          </a:prstGeom>
        </p:spPr>
      </p:pic>
      <p:pic>
        <p:nvPicPr>
          <p:cNvPr id="17" name="Picture 16" descr="A green dress&#10;&#10;Description automatically generated">
            <a:hlinkClick r:id="" action="ppaction://noaction">
              <a:snd r:embed="rId13" name="2. rock.wav"/>
            </a:hlinkClick>
            <a:extLst>
              <a:ext uri="{FF2B5EF4-FFF2-40B4-BE49-F238E27FC236}">
                <a16:creationId xmlns:a16="http://schemas.microsoft.com/office/drawing/2014/main" id="{935D4594-A0CF-2D4D-9F6B-D360BBE19B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39131" y="4489827"/>
            <a:ext cx="1295587" cy="1295587"/>
          </a:xfrm>
          <a:prstGeom prst="rect">
            <a:avLst/>
          </a:prstGeom>
        </p:spPr>
      </p:pic>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p:bldP spid="12" grpId="0"/>
      <p:bldP spid="16" grpId="0" animBg="1"/>
      <p:bldP spid="18" grpId="0"/>
      <p:bldP spid="21" grpId="0"/>
      <p:bldP spid="22"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3" y="100235"/>
            <a:ext cx="9092438" cy="869950"/>
          </a:xfrm>
          <a:prstGeom prst="rect">
            <a:avLst/>
          </a:prstGeom>
        </p:spPr>
      </p:pic>
      <p:sp>
        <p:nvSpPr>
          <p:cNvPr id="4" name="Title 3"/>
          <p:cNvSpPr>
            <a:spLocks noGrp="1"/>
          </p:cNvSpPr>
          <p:nvPr>
            <p:ph type="title"/>
          </p:nvPr>
        </p:nvSpPr>
        <p:spPr>
          <a:xfrm>
            <a:off x="93855" y="112499"/>
            <a:ext cx="7973513" cy="707849"/>
          </a:xfrm>
        </p:spPr>
        <p:txBody>
          <a:bodyPr>
            <a:normAutofit/>
          </a:bodyPr>
          <a:lstStyle/>
          <a:p>
            <a:r>
              <a:rPr lang="en-GB" sz="3200" b="1" dirty="0">
                <a:solidFill>
                  <a:schemeClr val="bg1"/>
                </a:solidFill>
              </a:rPr>
              <a:t>Welches Wort </a:t>
            </a:r>
            <a:r>
              <a:rPr lang="de-DE" sz="3200" b="1" dirty="0">
                <a:solidFill>
                  <a:schemeClr val="bg1"/>
                </a:solidFill>
              </a:rPr>
              <a:t>passt</a:t>
            </a:r>
            <a:r>
              <a:rPr lang="en-GB" sz="3200" b="1" dirty="0">
                <a:solidFill>
                  <a:schemeClr val="bg1"/>
                </a:solidFill>
              </a:rPr>
              <a:t> </a:t>
            </a:r>
            <a:r>
              <a:rPr lang="en-GB" sz="3200" b="1" dirty="0" err="1">
                <a:solidFill>
                  <a:schemeClr val="bg1"/>
                </a:solidFill>
              </a:rPr>
              <a:t>nicht</a:t>
            </a:r>
            <a:r>
              <a:rPr lang="en-GB" sz="3200" b="1" dirty="0">
                <a:solidFill>
                  <a:schemeClr val="bg1"/>
                </a:solidFill>
              </a:rPr>
              <a:t> in die </a:t>
            </a:r>
            <a:r>
              <a:rPr lang="en-GB" sz="3200" b="1" dirty="0" err="1">
                <a:solidFill>
                  <a:schemeClr val="bg1"/>
                </a:solidFill>
              </a:rPr>
              <a:t>Reihe</a:t>
            </a:r>
            <a:r>
              <a:rPr lang="en-GB" sz="32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601200" y="158883"/>
            <a:ext cx="2361112" cy="39356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err="1">
                <a:solidFill>
                  <a:prstClr val="white"/>
                </a:solidFill>
                <a:latin typeface="Century Gothic" panose="020F0302020204030204"/>
              </a:rPr>
              <a:t>lesen</a:t>
            </a:r>
            <a:r>
              <a:rPr lang="en-GB" b="1" dirty="0">
                <a:solidFill>
                  <a:prstClr val="white"/>
                </a:solidFill>
                <a:latin typeface="Century Gothic" panose="020F0302020204030204"/>
              </a:rPr>
              <a:t> / </a:t>
            </a:r>
            <a:r>
              <a:rPr lang="en-GB" b="1" dirty="0" err="1">
                <a:solidFill>
                  <a:prstClr val="white"/>
                </a:solidFill>
                <a:latin typeface="Century Gothic" panose="020F0302020204030204"/>
              </a:rPr>
              <a:t>sprechen</a:t>
            </a: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aphicFrame>
        <p:nvGraphicFramePr>
          <p:cNvPr id="6" name="Tableau 2">
            <a:extLst>
              <a:ext uri="{FF2B5EF4-FFF2-40B4-BE49-F238E27FC236}">
                <a16:creationId xmlns:a16="http://schemas.microsoft.com/office/drawing/2014/main" id="{DB2016D5-048A-4374-A0F8-B62285271700}"/>
              </a:ext>
            </a:extLst>
          </p:cNvPr>
          <p:cNvGraphicFramePr>
            <a:graphicFrameLocks noGrp="1"/>
          </p:cNvGraphicFramePr>
          <p:nvPr/>
        </p:nvGraphicFramePr>
        <p:xfrm>
          <a:off x="3137910" y="2247572"/>
          <a:ext cx="5938215" cy="451213"/>
        </p:xfrm>
        <a:graphic>
          <a:graphicData uri="http://schemas.openxmlformats.org/drawingml/2006/table">
            <a:tbl>
              <a:tblPr firstRow="1" bandRow="1">
                <a:tableStyleId>{21E4AEA4-8DFA-4A89-87EB-49C32662AFE0}</a:tableStyleId>
              </a:tblPr>
              <a:tblGrid>
                <a:gridCol w="385714">
                  <a:extLst>
                    <a:ext uri="{9D8B030D-6E8A-4147-A177-3AD203B41FA5}">
                      <a16:colId xmlns:a16="http://schemas.microsoft.com/office/drawing/2014/main" val="3210510194"/>
                    </a:ext>
                  </a:extLst>
                </a:gridCol>
                <a:gridCol w="1857168">
                  <a:extLst>
                    <a:ext uri="{9D8B030D-6E8A-4147-A177-3AD203B41FA5}">
                      <a16:colId xmlns:a16="http://schemas.microsoft.com/office/drawing/2014/main" val="705450967"/>
                    </a:ext>
                  </a:extLst>
                </a:gridCol>
                <a:gridCol w="1976701">
                  <a:extLst>
                    <a:ext uri="{9D8B030D-6E8A-4147-A177-3AD203B41FA5}">
                      <a16:colId xmlns:a16="http://schemas.microsoft.com/office/drawing/2014/main" val="504611583"/>
                    </a:ext>
                  </a:extLst>
                </a:gridCol>
                <a:gridCol w="1718632">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60000"/>
                              <a:lumOff val="40000"/>
                            </a:schemeClr>
                          </a:solidFill>
                        </a:rPr>
                        <a:t>1</a:t>
                      </a:r>
                    </a:p>
                  </a:txBody>
                  <a:tcPr>
                    <a:solidFill>
                      <a:schemeClr val="accent5">
                        <a:lumMod val="75000"/>
                      </a:schemeClr>
                    </a:solidFill>
                  </a:tcPr>
                </a:tc>
                <a:tc>
                  <a:txBody>
                    <a:bodyPr/>
                    <a:lstStyle/>
                    <a:p>
                      <a:pPr algn="ctr"/>
                      <a:r>
                        <a:rPr lang="en-CA" dirty="0"/>
                        <a:t> </a:t>
                      </a:r>
                      <a:r>
                        <a:rPr lang="es-ES" sz="2200" noProof="0" dirty="0" err="1"/>
                        <a:t>wirklich</a:t>
                      </a:r>
                      <a:endParaRPr lang="es-ES" sz="2200" noProof="0" dirty="0"/>
                    </a:p>
                  </a:txBody>
                  <a:tcPr>
                    <a:solidFill>
                      <a:schemeClr val="accent5">
                        <a:lumMod val="75000"/>
                      </a:schemeClr>
                    </a:solidFill>
                  </a:tcPr>
                </a:tc>
                <a:tc>
                  <a:txBody>
                    <a:bodyPr/>
                    <a:lstStyle/>
                    <a:p>
                      <a:pPr algn="ctr"/>
                      <a:r>
                        <a:rPr lang="es-ES" sz="2200" noProof="0" dirty="0" err="1"/>
                        <a:t>Gesicht</a:t>
                      </a:r>
                      <a:endParaRPr lang="es-ES" sz="2200" noProof="0" dirty="0"/>
                    </a:p>
                  </a:txBody>
                  <a:tcPr>
                    <a:solidFill>
                      <a:schemeClr val="accent5">
                        <a:lumMod val="75000"/>
                      </a:schemeClr>
                    </a:solidFill>
                  </a:tcPr>
                </a:tc>
                <a:tc>
                  <a:txBody>
                    <a:bodyPr/>
                    <a:lstStyle/>
                    <a:p>
                      <a:pPr algn="ctr"/>
                      <a:r>
                        <a:rPr lang="es-ES" sz="2200" noProof="0" dirty="0" err="1"/>
                        <a:t>danach</a:t>
                      </a:r>
                      <a:endParaRPr lang="es-ES" sz="2200" noProof="0" dirty="0"/>
                    </a:p>
                  </a:txBody>
                  <a:tcPr>
                    <a:solidFill>
                      <a:schemeClr val="accent5">
                        <a:lumMod val="75000"/>
                      </a:schemeClr>
                    </a:solidFill>
                  </a:tcPr>
                </a:tc>
                <a:extLst>
                  <a:ext uri="{0D108BD9-81ED-4DB2-BD59-A6C34878D82A}">
                    <a16:rowId xmlns:a16="http://schemas.microsoft.com/office/drawing/2014/main" val="3825759"/>
                  </a:ext>
                </a:extLst>
              </a:tr>
            </a:tbl>
          </a:graphicData>
        </a:graphic>
      </p:graphicFrame>
      <p:graphicFrame>
        <p:nvGraphicFramePr>
          <p:cNvPr id="7" name="Tableau 54">
            <a:extLst>
              <a:ext uri="{FF2B5EF4-FFF2-40B4-BE49-F238E27FC236}">
                <a16:creationId xmlns:a16="http://schemas.microsoft.com/office/drawing/2014/main" id="{5911863F-A596-46D5-88A1-ED362DDCD312}"/>
              </a:ext>
            </a:extLst>
          </p:cNvPr>
          <p:cNvGraphicFramePr>
            <a:graphicFrameLocks noGrp="1"/>
          </p:cNvGraphicFramePr>
          <p:nvPr/>
        </p:nvGraphicFramePr>
        <p:xfrm>
          <a:off x="3137909" y="3258227"/>
          <a:ext cx="5916182" cy="451213"/>
        </p:xfrm>
        <a:graphic>
          <a:graphicData uri="http://schemas.openxmlformats.org/drawingml/2006/table">
            <a:tbl>
              <a:tblPr firstRow="1" bandRow="1">
                <a:tableStyleId>{21E4AEA4-8DFA-4A89-87EB-49C32662AFE0}</a:tableStyleId>
              </a:tblPr>
              <a:tblGrid>
                <a:gridCol w="391223">
                  <a:extLst>
                    <a:ext uri="{9D8B030D-6E8A-4147-A177-3AD203B41FA5}">
                      <a16:colId xmlns:a16="http://schemas.microsoft.com/office/drawing/2014/main" val="3210510194"/>
                    </a:ext>
                  </a:extLst>
                </a:gridCol>
                <a:gridCol w="1828800">
                  <a:extLst>
                    <a:ext uri="{9D8B030D-6E8A-4147-A177-3AD203B41FA5}">
                      <a16:colId xmlns:a16="http://schemas.microsoft.com/office/drawing/2014/main" val="705450967"/>
                    </a:ext>
                  </a:extLst>
                </a:gridCol>
                <a:gridCol w="1977528">
                  <a:extLst>
                    <a:ext uri="{9D8B030D-6E8A-4147-A177-3AD203B41FA5}">
                      <a16:colId xmlns:a16="http://schemas.microsoft.com/office/drawing/2014/main" val="504611583"/>
                    </a:ext>
                  </a:extLst>
                </a:gridCol>
                <a:gridCol w="1718631">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60000"/>
                              <a:lumOff val="40000"/>
                            </a:schemeClr>
                          </a:solidFill>
                        </a:rPr>
                        <a:t>2</a:t>
                      </a:r>
                    </a:p>
                  </a:txBody>
                  <a:tcPr>
                    <a:solidFill>
                      <a:schemeClr val="accent5">
                        <a:lumMod val="75000"/>
                      </a:schemeClr>
                    </a:solidFill>
                  </a:tcPr>
                </a:tc>
                <a:tc>
                  <a:txBody>
                    <a:bodyPr/>
                    <a:lstStyle/>
                    <a:p>
                      <a:pPr algn="ctr"/>
                      <a:r>
                        <a:rPr lang="es-ES" sz="1800" noProof="0" dirty="0" err="1"/>
                        <a:t>gesprochen</a:t>
                      </a:r>
                      <a:endParaRPr lang="es-ES" sz="1800" noProof="0" dirty="0"/>
                    </a:p>
                  </a:txBody>
                  <a:tcPr anchor="ctr">
                    <a:solidFill>
                      <a:schemeClr val="accent5">
                        <a:lumMod val="75000"/>
                      </a:schemeClr>
                    </a:solidFill>
                  </a:tcPr>
                </a:tc>
                <a:tc>
                  <a:txBody>
                    <a:bodyPr/>
                    <a:lstStyle/>
                    <a:p>
                      <a:pPr algn="ctr"/>
                      <a:r>
                        <a:rPr lang="es-ES" sz="2200" noProof="0" dirty="0"/>
                        <a:t>machen</a:t>
                      </a:r>
                    </a:p>
                  </a:txBody>
                  <a:tcPr>
                    <a:solidFill>
                      <a:schemeClr val="accent5">
                        <a:lumMod val="75000"/>
                      </a:schemeClr>
                    </a:solidFill>
                  </a:tcPr>
                </a:tc>
                <a:tc>
                  <a:txBody>
                    <a:bodyPr/>
                    <a:lstStyle/>
                    <a:p>
                      <a:pPr algn="ctr"/>
                      <a:r>
                        <a:rPr lang="es-ES" sz="2200" noProof="0" dirty="0" err="1"/>
                        <a:t>ähnlich</a:t>
                      </a:r>
                      <a:endParaRPr lang="es-ES" sz="2200" noProof="0" dirty="0"/>
                    </a:p>
                  </a:txBody>
                  <a:tcPr>
                    <a:solidFill>
                      <a:schemeClr val="accent5">
                        <a:lumMod val="75000"/>
                      </a:schemeClr>
                    </a:solidFill>
                  </a:tcPr>
                </a:tc>
                <a:extLst>
                  <a:ext uri="{0D108BD9-81ED-4DB2-BD59-A6C34878D82A}">
                    <a16:rowId xmlns:a16="http://schemas.microsoft.com/office/drawing/2014/main" val="3825759"/>
                  </a:ext>
                </a:extLst>
              </a:tr>
            </a:tbl>
          </a:graphicData>
        </a:graphic>
      </p:graphicFrame>
      <p:graphicFrame>
        <p:nvGraphicFramePr>
          <p:cNvPr id="8" name="Tableau 55">
            <a:extLst>
              <a:ext uri="{FF2B5EF4-FFF2-40B4-BE49-F238E27FC236}">
                <a16:creationId xmlns:a16="http://schemas.microsoft.com/office/drawing/2014/main" id="{44A960A0-5BDC-46A2-9260-68C899666EA1}"/>
              </a:ext>
            </a:extLst>
          </p:cNvPr>
          <p:cNvGraphicFramePr>
            <a:graphicFrameLocks noGrp="1"/>
          </p:cNvGraphicFramePr>
          <p:nvPr/>
        </p:nvGraphicFramePr>
        <p:xfrm>
          <a:off x="3137908" y="4249464"/>
          <a:ext cx="5916183" cy="451213"/>
        </p:xfrm>
        <a:graphic>
          <a:graphicData uri="http://schemas.openxmlformats.org/drawingml/2006/table">
            <a:tbl>
              <a:tblPr firstRow="1" bandRow="1">
                <a:tableStyleId>{21E4AEA4-8DFA-4A89-87EB-49C32662AFE0}</a:tableStyleId>
              </a:tblPr>
              <a:tblGrid>
                <a:gridCol w="391224">
                  <a:extLst>
                    <a:ext uri="{9D8B030D-6E8A-4147-A177-3AD203B41FA5}">
                      <a16:colId xmlns:a16="http://schemas.microsoft.com/office/drawing/2014/main" val="3210510194"/>
                    </a:ext>
                  </a:extLst>
                </a:gridCol>
                <a:gridCol w="1845325">
                  <a:extLst>
                    <a:ext uri="{9D8B030D-6E8A-4147-A177-3AD203B41FA5}">
                      <a16:colId xmlns:a16="http://schemas.microsoft.com/office/drawing/2014/main" val="705450967"/>
                    </a:ext>
                  </a:extLst>
                </a:gridCol>
                <a:gridCol w="1949986">
                  <a:extLst>
                    <a:ext uri="{9D8B030D-6E8A-4147-A177-3AD203B41FA5}">
                      <a16:colId xmlns:a16="http://schemas.microsoft.com/office/drawing/2014/main" val="504611583"/>
                    </a:ext>
                  </a:extLst>
                </a:gridCol>
                <a:gridCol w="1729648">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60000"/>
                              <a:lumOff val="40000"/>
                            </a:schemeClr>
                          </a:solidFill>
                        </a:rPr>
                        <a:t>3</a:t>
                      </a:r>
                    </a:p>
                  </a:txBody>
                  <a:tcPr>
                    <a:solidFill>
                      <a:schemeClr val="accent5">
                        <a:lumMod val="75000"/>
                      </a:schemeClr>
                    </a:solidFill>
                  </a:tcPr>
                </a:tc>
                <a:tc>
                  <a:txBody>
                    <a:bodyPr/>
                    <a:lstStyle/>
                    <a:p>
                      <a:pPr algn="ctr"/>
                      <a:r>
                        <a:rPr lang="en-CA" dirty="0"/>
                        <a:t> </a:t>
                      </a:r>
                      <a:r>
                        <a:rPr lang="es-ES" sz="2200" noProof="0" dirty="0" err="1"/>
                        <a:t>Fach</a:t>
                      </a:r>
                      <a:endParaRPr lang="es-ES" sz="2200" noProof="0" dirty="0"/>
                    </a:p>
                  </a:txBody>
                  <a:tcPr>
                    <a:solidFill>
                      <a:schemeClr val="accent5">
                        <a:lumMod val="75000"/>
                      </a:schemeClr>
                    </a:solidFill>
                  </a:tcPr>
                </a:tc>
                <a:tc>
                  <a:txBody>
                    <a:bodyPr/>
                    <a:lstStyle/>
                    <a:p>
                      <a:pPr algn="ctr"/>
                      <a:r>
                        <a:rPr lang="es-ES" sz="2200" noProof="0" dirty="0" err="1"/>
                        <a:t>glücklich</a:t>
                      </a:r>
                      <a:endParaRPr lang="es-ES" sz="2200" noProof="0" dirty="0"/>
                    </a:p>
                  </a:txBody>
                  <a:tcPr>
                    <a:solidFill>
                      <a:schemeClr val="accent5">
                        <a:lumMod val="75000"/>
                      </a:schemeClr>
                    </a:solidFill>
                  </a:tcPr>
                </a:tc>
                <a:tc>
                  <a:txBody>
                    <a:bodyPr/>
                    <a:lstStyle/>
                    <a:p>
                      <a:pPr algn="ctr"/>
                      <a:r>
                        <a:rPr lang="es-ES" sz="2000" noProof="0" dirty="0" err="1"/>
                        <a:t>Sprache</a:t>
                      </a:r>
                      <a:endParaRPr lang="es-ES" sz="2000" noProof="0" dirty="0"/>
                    </a:p>
                  </a:txBody>
                  <a:tcPr>
                    <a:solidFill>
                      <a:schemeClr val="accent5">
                        <a:lumMod val="75000"/>
                      </a:schemeClr>
                    </a:solidFill>
                  </a:tcPr>
                </a:tc>
                <a:extLst>
                  <a:ext uri="{0D108BD9-81ED-4DB2-BD59-A6C34878D82A}">
                    <a16:rowId xmlns:a16="http://schemas.microsoft.com/office/drawing/2014/main" val="3825759"/>
                  </a:ext>
                </a:extLst>
              </a:tr>
            </a:tbl>
          </a:graphicData>
        </a:graphic>
      </p:graphicFrame>
      <p:graphicFrame>
        <p:nvGraphicFramePr>
          <p:cNvPr id="9" name="Tableau 56">
            <a:extLst>
              <a:ext uri="{FF2B5EF4-FFF2-40B4-BE49-F238E27FC236}">
                <a16:creationId xmlns:a16="http://schemas.microsoft.com/office/drawing/2014/main" id="{3A5BBE87-C8C0-482D-B268-CC42F5258409}"/>
              </a:ext>
            </a:extLst>
          </p:cNvPr>
          <p:cNvGraphicFramePr>
            <a:graphicFrameLocks noGrp="1"/>
          </p:cNvGraphicFramePr>
          <p:nvPr/>
        </p:nvGraphicFramePr>
        <p:xfrm>
          <a:off x="3137908" y="5161567"/>
          <a:ext cx="5927200" cy="451213"/>
        </p:xfrm>
        <a:graphic>
          <a:graphicData uri="http://schemas.openxmlformats.org/drawingml/2006/table">
            <a:tbl>
              <a:tblPr firstRow="1" bandRow="1">
                <a:tableStyleId>{21E4AEA4-8DFA-4A89-87EB-49C32662AFE0}</a:tableStyleId>
              </a:tblPr>
              <a:tblGrid>
                <a:gridCol w="363682">
                  <a:extLst>
                    <a:ext uri="{9D8B030D-6E8A-4147-A177-3AD203B41FA5}">
                      <a16:colId xmlns:a16="http://schemas.microsoft.com/office/drawing/2014/main" val="3210510194"/>
                    </a:ext>
                  </a:extLst>
                </a:gridCol>
                <a:gridCol w="1861850">
                  <a:extLst>
                    <a:ext uri="{9D8B030D-6E8A-4147-A177-3AD203B41FA5}">
                      <a16:colId xmlns:a16="http://schemas.microsoft.com/office/drawing/2014/main" val="705450967"/>
                    </a:ext>
                  </a:extLst>
                </a:gridCol>
                <a:gridCol w="1972020">
                  <a:extLst>
                    <a:ext uri="{9D8B030D-6E8A-4147-A177-3AD203B41FA5}">
                      <a16:colId xmlns:a16="http://schemas.microsoft.com/office/drawing/2014/main" val="504611583"/>
                    </a:ext>
                  </a:extLst>
                </a:gridCol>
                <a:gridCol w="1729648">
                  <a:extLst>
                    <a:ext uri="{9D8B030D-6E8A-4147-A177-3AD203B41FA5}">
                      <a16:colId xmlns:a16="http://schemas.microsoft.com/office/drawing/2014/main" val="2249068044"/>
                    </a:ext>
                  </a:extLst>
                </a:gridCol>
              </a:tblGrid>
              <a:tr h="451213">
                <a:tc>
                  <a:txBody>
                    <a:bodyPr/>
                    <a:lstStyle/>
                    <a:p>
                      <a:pPr algn="ctr"/>
                      <a:r>
                        <a:rPr lang="en-CA" sz="2200" b="1" dirty="0">
                          <a:solidFill>
                            <a:schemeClr val="accent4">
                              <a:lumMod val="60000"/>
                              <a:lumOff val="40000"/>
                            </a:schemeClr>
                          </a:solidFill>
                        </a:rPr>
                        <a:t>4</a:t>
                      </a:r>
                    </a:p>
                  </a:txBody>
                  <a:tcPr>
                    <a:solidFill>
                      <a:schemeClr val="accent5">
                        <a:lumMod val="75000"/>
                      </a:schemeClr>
                    </a:solidFill>
                  </a:tcPr>
                </a:tc>
                <a:tc>
                  <a:txBody>
                    <a:bodyPr/>
                    <a:lstStyle/>
                    <a:p>
                      <a:pPr algn="ctr"/>
                      <a:r>
                        <a:rPr lang="en-GB" sz="2200" noProof="0" dirty="0" err="1"/>
                        <a:t>noch</a:t>
                      </a:r>
                      <a:endParaRPr lang="es-ES" sz="2200" noProof="0" dirty="0"/>
                    </a:p>
                  </a:txBody>
                  <a:tcPr>
                    <a:solidFill>
                      <a:schemeClr val="accent5">
                        <a:lumMod val="75000"/>
                      </a:schemeClr>
                    </a:solidFill>
                  </a:tcPr>
                </a:tc>
                <a:tc>
                  <a:txBody>
                    <a:bodyPr/>
                    <a:lstStyle/>
                    <a:p>
                      <a:pPr algn="ctr"/>
                      <a:r>
                        <a:rPr lang="es-ES" sz="2200" noProof="0" dirty="0" err="1"/>
                        <a:t>Frankreich</a:t>
                      </a:r>
                      <a:endParaRPr lang="es-ES" sz="2200" noProof="0" dirty="0"/>
                    </a:p>
                  </a:txBody>
                  <a:tcPr>
                    <a:solidFill>
                      <a:schemeClr val="accent5">
                        <a:lumMod val="75000"/>
                      </a:schemeClr>
                    </a:solidFill>
                  </a:tcPr>
                </a:tc>
                <a:tc>
                  <a:txBody>
                    <a:bodyPr/>
                    <a:lstStyle/>
                    <a:p>
                      <a:pPr algn="ctr"/>
                      <a:r>
                        <a:rPr lang="es-ES" sz="2200" noProof="0" dirty="0" err="1"/>
                        <a:t>besuchen</a:t>
                      </a:r>
                      <a:endParaRPr lang="es-ES" sz="2200" noProof="0" dirty="0"/>
                    </a:p>
                  </a:txBody>
                  <a:tcPr>
                    <a:solidFill>
                      <a:schemeClr val="accent5">
                        <a:lumMod val="75000"/>
                      </a:schemeClr>
                    </a:solidFill>
                  </a:tcPr>
                </a:tc>
                <a:extLst>
                  <a:ext uri="{0D108BD9-81ED-4DB2-BD59-A6C34878D82A}">
                    <a16:rowId xmlns:a16="http://schemas.microsoft.com/office/drawing/2014/main" val="3825759"/>
                  </a:ext>
                </a:extLst>
              </a:tr>
            </a:tbl>
          </a:graphicData>
        </a:graphic>
      </p:graphicFrame>
      <p:sp>
        <p:nvSpPr>
          <p:cNvPr id="2" name="Oval 1"/>
          <p:cNvSpPr/>
          <p:nvPr/>
        </p:nvSpPr>
        <p:spPr>
          <a:xfrm>
            <a:off x="7603190" y="2192285"/>
            <a:ext cx="1219890" cy="506500"/>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Oval 20"/>
          <p:cNvSpPr/>
          <p:nvPr/>
        </p:nvSpPr>
        <p:spPr>
          <a:xfrm>
            <a:off x="7603190" y="3238809"/>
            <a:ext cx="1219890" cy="506500"/>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p:cNvSpPr/>
          <p:nvPr/>
        </p:nvSpPr>
        <p:spPr>
          <a:xfrm>
            <a:off x="5529382" y="4249462"/>
            <a:ext cx="1638300" cy="451213"/>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Oval 24"/>
          <p:cNvSpPr/>
          <p:nvPr/>
        </p:nvSpPr>
        <p:spPr>
          <a:xfrm>
            <a:off x="3676481" y="5161567"/>
            <a:ext cx="1471901" cy="505437"/>
          </a:xfrm>
          <a:prstGeom prst="ellipse">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1" name="Picture 10" descr="A drawing of a cartoon character&#10;&#10;Description automatically generated">
            <a:extLst>
              <a:ext uri="{FF2B5EF4-FFF2-40B4-BE49-F238E27FC236}">
                <a16:creationId xmlns:a16="http://schemas.microsoft.com/office/drawing/2014/main" id="{D4115080-CF54-1446-9FBE-34428B1BF0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307" y="1339506"/>
            <a:ext cx="1689100" cy="1549400"/>
          </a:xfrm>
          <a:prstGeom prst="rect">
            <a:avLst/>
          </a:prstGeom>
        </p:spPr>
      </p:pic>
    </p:spTree>
    <p:extLst>
      <p:ext uri="{BB962C8B-B14F-4D97-AF65-F5344CB8AC3E}">
        <p14:creationId xmlns:p14="http://schemas.microsoft.com/office/powerpoint/2010/main" val="13136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3" grpId="0" animBg="1"/>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hören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16854" y="1827227"/>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sp>
        <p:nvSpPr>
          <p:cNvPr id="8" name="TextBox 7">
            <a:extLst>
              <a:ext uri="{FF2B5EF4-FFF2-40B4-BE49-F238E27FC236}">
                <a16:creationId xmlns:a16="http://schemas.microsoft.com/office/drawing/2014/main" id="{6A89E34A-22E3-8944-B33B-EF9C161C1124}"/>
              </a:ext>
            </a:extLst>
          </p:cNvPr>
          <p:cNvSpPr txBox="1"/>
          <p:nvPr/>
        </p:nvSpPr>
        <p:spPr>
          <a:xfrm>
            <a:off x="5120965" y="1840486"/>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9" name="TextBox 8">
            <a:extLst>
              <a:ext uri="{FF2B5EF4-FFF2-40B4-BE49-F238E27FC236}">
                <a16:creationId xmlns:a16="http://schemas.microsoft.com/office/drawing/2014/main" id="{F194E6D0-2A6C-7E4F-B4B3-D1DAB3414437}"/>
              </a:ext>
            </a:extLst>
          </p:cNvPr>
          <p:cNvSpPr txBox="1"/>
          <p:nvPr/>
        </p:nvSpPr>
        <p:spPr>
          <a:xfrm>
            <a:off x="194573" y="1221651"/>
            <a:ext cx="10515600" cy="461665"/>
          </a:xfrm>
          <a:prstGeom prst="rect">
            <a:avLst/>
          </a:prstGeom>
          <a:noFill/>
        </p:spPr>
        <p:txBody>
          <a:bodyPr wrap="square" rtlCol="0">
            <a:spAutoFit/>
          </a:bodyPr>
          <a:lstStyle/>
          <a:p>
            <a:r>
              <a:rPr lang="en-US" sz="2400" dirty="0">
                <a:solidFill>
                  <a:schemeClr val="accent5">
                    <a:lumMod val="50000"/>
                  </a:schemeClr>
                </a:solidFill>
              </a:rPr>
              <a:t>As you know, [CH] in German can be pronounced in two ways:</a:t>
            </a:r>
          </a:p>
        </p:txBody>
      </p:sp>
      <p:sp>
        <p:nvSpPr>
          <p:cNvPr id="16" name="Speech Bubble: Rectangle with Corners Rounded 8" hidden="1">
            <a:extLst>
              <a:ext uri="{FF2B5EF4-FFF2-40B4-BE49-F238E27FC236}">
                <a16:creationId xmlns:a16="http://schemas.microsoft.com/office/drawing/2014/main" id="{9AAA5F4E-8956-3A44-B284-4E70A053B993}"/>
              </a:ext>
            </a:extLst>
          </p:cNvPr>
          <p:cNvSpPr/>
          <p:nvPr/>
        </p:nvSpPr>
        <p:spPr>
          <a:xfrm>
            <a:off x="3718193" y="1678690"/>
            <a:ext cx="3139723" cy="1681168"/>
          </a:xfrm>
          <a:prstGeom prst="wedgeRoundRectCallout">
            <a:avLst>
              <a:gd name="adj1" fmla="val 4472"/>
              <a:gd name="adj2" fmla="val 8597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Careful! [</a:t>
            </a:r>
            <a:r>
              <a:rPr lang="en-GB" sz="2400" b="1" dirty="0">
                <a:solidFill>
                  <a:srgbClr val="DAA520"/>
                </a:solidFill>
              </a:rPr>
              <a:t>CH</a:t>
            </a:r>
            <a:r>
              <a:rPr lang="en-GB" sz="2400" dirty="0"/>
              <a:t>] and [</a:t>
            </a:r>
            <a:r>
              <a:rPr lang="en-GB" sz="2400" b="1" dirty="0">
                <a:solidFill>
                  <a:srgbClr val="FF0000"/>
                </a:solidFill>
              </a:rPr>
              <a:t>CK</a:t>
            </a:r>
            <a:r>
              <a:rPr lang="en-GB" sz="2400" dirty="0"/>
              <a:t>] are different sounds!</a:t>
            </a:r>
          </a:p>
        </p:txBody>
      </p:sp>
      <p:sp>
        <p:nvSpPr>
          <p:cNvPr id="19" name="TextBox 18">
            <a:extLst>
              <a:ext uri="{FF2B5EF4-FFF2-40B4-BE49-F238E27FC236}">
                <a16:creationId xmlns:a16="http://schemas.microsoft.com/office/drawing/2014/main" id="{012B14C3-DB30-F348-96F3-F54EE35E0C4A}"/>
              </a:ext>
            </a:extLst>
          </p:cNvPr>
          <p:cNvSpPr txBox="1"/>
          <p:nvPr/>
        </p:nvSpPr>
        <p:spPr>
          <a:xfrm>
            <a:off x="180597" y="3812636"/>
            <a:ext cx="10515600" cy="830997"/>
          </a:xfrm>
          <a:prstGeom prst="rect">
            <a:avLst/>
          </a:prstGeom>
          <a:noFill/>
        </p:spPr>
        <p:txBody>
          <a:bodyPr wrap="square" rtlCol="0">
            <a:spAutoFit/>
          </a:bodyPr>
          <a:lstStyle/>
          <a:p>
            <a:r>
              <a:rPr lang="en-US" sz="2400" dirty="0">
                <a:solidFill>
                  <a:schemeClr val="accent5">
                    <a:lumMod val="50000"/>
                  </a:schemeClr>
                </a:solidFill>
              </a:rPr>
              <a:t>However, [CH] </a:t>
            </a:r>
            <a:r>
              <a:rPr lang="en-US" sz="2400" b="1" dirty="0">
                <a:solidFill>
                  <a:schemeClr val="accent5">
                    <a:lumMod val="50000"/>
                  </a:schemeClr>
                </a:solidFill>
              </a:rPr>
              <a:t>is</a:t>
            </a:r>
            <a:r>
              <a:rPr lang="en-US" sz="2400" dirty="0">
                <a:solidFill>
                  <a:schemeClr val="accent5">
                    <a:lumMod val="50000"/>
                  </a:schemeClr>
                </a:solidFill>
              </a:rPr>
              <a:t> sometimes pronounced [CK] often at the start of a word: </a:t>
            </a:r>
          </a:p>
        </p:txBody>
      </p:sp>
      <p:sp>
        <p:nvSpPr>
          <p:cNvPr id="10" name="TextBox 9">
            <a:hlinkClick r:id="" action="ppaction://noaction">
              <a:snd r:embed="rId4" name="Chor.wav"/>
            </a:hlinkClick>
            <a:extLst>
              <a:ext uri="{FF2B5EF4-FFF2-40B4-BE49-F238E27FC236}">
                <a16:creationId xmlns:a16="http://schemas.microsoft.com/office/drawing/2014/main" id="{269B3D40-ED94-444B-8294-8F6A9B5C7729}"/>
              </a:ext>
            </a:extLst>
          </p:cNvPr>
          <p:cNvSpPr txBox="1"/>
          <p:nvPr/>
        </p:nvSpPr>
        <p:spPr>
          <a:xfrm>
            <a:off x="1252900" y="4845335"/>
            <a:ext cx="917239"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Chor</a:t>
            </a:r>
            <a:endParaRPr lang="en-US" sz="2400" dirty="0">
              <a:solidFill>
                <a:schemeClr val="accent5">
                  <a:lumMod val="50000"/>
                </a:schemeClr>
              </a:solidFill>
            </a:endParaRPr>
          </a:p>
        </p:txBody>
      </p:sp>
      <p:sp>
        <p:nvSpPr>
          <p:cNvPr id="11" name="TextBox 10">
            <a:hlinkClick r:id="" action="ppaction://noaction">
              <a:snd r:embed="rId5" name="orchester.wav"/>
            </a:hlinkClick>
            <a:extLst>
              <a:ext uri="{FF2B5EF4-FFF2-40B4-BE49-F238E27FC236}">
                <a16:creationId xmlns:a16="http://schemas.microsoft.com/office/drawing/2014/main" id="{C4AD9FE4-122C-1643-985A-92D36EB15E7F}"/>
              </a:ext>
            </a:extLst>
          </p:cNvPr>
          <p:cNvSpPr txBox="1"/>
          <p:nvPr/>
        </p:nvSpPr>
        <p:spPr>
          <a:xfrm>
            <a:off x="2523168" y="4845078"/>
            <a:ext cx="1649811"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Orchester</a:t>
            </a:r>
            <a:endParaRPr lang="en-US" sz="2400" dirty="0">
              <a:solidFill>
                <a:schemeClr val="accent5">
                  <a:lumMod val="50000"/>
                </a:schemeClr>
              </a:solidFill>
            </a:endParaRPr>
          </a:p>
        </p:txBody>
      </p:sp>
      <p:sp>
        <p:nvSpPr>
          <p:cNvPr id="13" name="TextBox 12">
            <a:hlinkClick r:id="" action="ppaction://noaction">
              <a:snd r:embed="rId6" name="Chemie german.wav"/>
            </a:hlinkClick>
            <a:extLst>
              <a:ext uri="{FF2B5EF4-FFF2-40B4-BE49-F238E27FC236}">
                <a16:creationId xmlns:a16="http://schemas.microsoft.com/office/drawing/2014/main" id="{3466E705-B729-7544-B8EC-64C5FA770D8C}"/>
              </a:ext>
            </a:extLst>
          </p:cNvPr>
          <p:cNvSpPr txBox="1"/>
          <p:nvPr/>
        </p:nvSpPr>
        <p:spPr>
          <a:xfrm>
            <a:off x="7980785" y="5648918"/>
            <a:ext cx="1372492"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Chemie</a:t>
            </a:r>
            <a:endParaRPr lang="en-US" sz="2400" dirty="0">
              <a:solidFill>
                <a:schemeClr val="accent5">
                  <a:lumMod val="50000"/>
                </a:schemeClr>
              </a:solidFill>
            </a:endParaRPr>
          </a:p>
        </p:txBody>
      </p:sp>
      <p:sp>
        <p:nvSpPr>
          <p:cNvPr id="14" name="TextBox 13">
            <a:hlinkClick r:id="" action="ppaction://noaction">
              <a:snd r:embed="rId7" name="China german.wav"/>
            </a:hlinkClick>
            <a:extLst>
              <a:ext uri="{FF2B5EF4-FFF2-40B4-BE49-F238E27FC236}">
                <a16:creationId xmlns:a16="http://schemas.microsoft.com/office/drawing/2014/main" id="{1B557695-F998-3340-8DA0-80535DBB6606}"/>
              </a:ext>
            </a:extLst>
          </p:cNvPr>
          <p:cNvSpPr txBox="1"/>
          <p:nvPr/>
        </p:nvSpPr>
        <p:spPr>
          <a:xfrm>
            <a:off x="9548061" y="5636349"/>
            <a:ext cx="1080745" cy="461665"/>
          </a:xfrm>
          <a:prstGeom prst="rect">
            <a:avLst/>
          </a:prstGeom>
          <a:solidFill>
            <a:srgbClr val="FFF4E7"/>
          </a:solidFill>
          <a:ln>
            <a:solidFill>
              <a:srgbClr val="1E3764"/>
            </a:solidFill>
          </a:ln>
        </p:spPr>
        <p:txBody>
          <a:bodyPr wrap="none" rtlCol="0">
            <a:spAutoFit/>
          </a:bodyPr>
          <a:lstStyle/>
          <a:p>
            <a:pPr algn="l"/>
            <a:r>
              <a:rPr lang="en-US" sz="2400" dirty="0">
                <a:solidFill>
                  <a:schemeClr val="accent5">
                    <a:lumMod val="50000"/>
                  </a:schemeClr>
                </a:solidFill>
              </a:rPr>
              <a:t>China</a:t>
            </a:r>
          </a:p>
        </p:txBody>
      </p:sp>
      <p:sp>
        <p:nvSpPr>
          <p:cNvPr id="12" name="TextBox 11">
            <a:hlinkClick r:id="" action="ppaction://noaction">
              <a:snd r:embed="rId8" name="wechsel.wav"/>
            </a:hlinkClick>
            <a:extLst>
              <a:ext uri="{FF2B5EF4-FFF2-40B4-BE49-F238E27FC236}">
                <a16:creationId xmlns:a16="http://schemas.microsoft.com/office/drawing/2014/main" id="{EE067FDC-F92A-8D4E-8BF5-7E1FE947D0EA}"/>
              </a:ext>
            </a:extLst>
          </p:cNvPr>
          <p:cNvSpPr txBox="1"/>
          <p:nvPr/>
        </p:nvSpPr>
        <p:spPr>
          <a:xfrm>
            <a:off x="4443279" y="4845074"/>
            <a:ext cx="1447832"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Wechsel</a:t>
            </a:r>
            <a:endParaRPr lang="en-US" sz="2400" dirty="0">
              <a:solidFill>
                <a:schemeClr val="accent5">
                  <a:lumMod val="50000"/>
                </a:schemeClr>
              </a:solidFill>
            </a:endParaRPr>
          </a:p>
        </p:txBody>
      </p:sp>
      <p:sp>
        <p:nvSpPr>
          <p:cNvPr id="17" name="TextBox 16">
            <a:hlinkClick r:id="" action="ppaction://noaction">
              <a:snd r:embed="rId9" name="wechseln.wav"/>
            </a:hlinkClick>
            <a:extLst>
              <a:ext uri="{FF2B5EF4-FFF2-40B4-BE49-F238E27FC236}">
                <a16:creationId xmlns:a16="http://schemas.microsoft.com/office/drawing/2014/main" id="{16C84CEA-B5D5-F647-AE0E-15E17B90831C}"/>
              </a:ext>
            </a:extLst>
          </p:cNvPr>
          <p:cNvSpPr txBox="1"/>
          <p:nvPr/>
        </p:nvSpPr>
        <p:spPr>
          <a:xfrm>
            <a:off x="6096000" y="4828423"/>
            <a:ext cx="1596912"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wechseln</a:t>
            </a:r>
            <a:endParaRPr lang="en-US" sz="2400" dirty="0">
              <a:solidFill>
                <a:schemeClr val="accent5">
                  <a:lumMod val="50000"/>
                </a:schemeClr>
              </a:solidFill>
            </a:endParaRPr>
          </a:p>
        </p:txBody>
      </p:sp>
      <p:sp>
        <p:nvSpPr>
          <p:cNvPr id="18" name="TextBox 17">
            <a:hlinkClick r:id="" action="ppaction://noaction">
              <a:snd r:embed="rId10" name="Chemie.wav"/>
            </a:hlinkClick>
            <a:extLst>
              <a:ext uri="{FF2B5EF4-FFF2-40B4-BE49-F238E27FC236}">
                <a16:creationId xmlns:a16="http://schemas.microsoft.com/office/drawing/2014/main" id="{776D216D-D939-7A48-931B-FB9432263654}"/>
              </a:ext>
            </a:extLst>
          </p:cNvPr>
          <p:cNvSpPr txBox="1"/>
          <p:nvPr/>
        </p:nvSpPr>
        <p:spPr>
          <a:xfrm>
            <a:off x="7943514" y="4831737"/>
            <a:ext cx="1372492" cy="461665"/>
          </a:xfrm>
          <a:prstGeom prst="rect">
            <a:avLst/>
          </a:prstGeom>
          <a:solidFill>
            <a:srgbClr val="FFF4E7"/>
          </a:solidFill>
          <a:ln>
            <a:solidFill>
              <a:srgbClr val="1E3764"/>
            </a:solidFill>
          </a:ln>
        </p:spPr>
        <p:txBody>
          <a:bodyPr wrap="none" rtlCol="0">
            <a:spAutoFit/>
          </a:bodyPr>
          <a:lstStyle/>
          <a:p>
            <a:pPr algn="l"/>
            <a:r>
              <a:rPr lang="en-US" sz="2400" dirty="0" err="1">
                <a:solidFill>
                  <a:schemeClr val="accent5">
                    <a:lumMod val="50000"/>
                  </a:schemeClr>
                </a:solidFill>
              </a:rPr>
              <a:t>Chemie</a:t>
            </a:r>
            <a:endParaRPr lang="en-US" sz="2400" dirty="0">
              <a:solidFill>
                <a:schemeClr val="accent5">
                  <a:lumMod val="50000"/>
                </a:schemeClr>
              </a:solidFill>
            </a:endParaRPr>
          </a:p>
        </p:txBody>
      </p:sp>
      <p:sp>
        <p:nvSpPr>
          <p:cNvPr id="20" name="TextBox 19">
            <a:hlinkClick r:id="" action="ppaction://noaction">
              <a:snd r:embed="rId11" name="China.wav"/>
            </a:hlinkClick>
            <a:extLst>
              <a:ext uri="{FF2B5EF4-FFF2-40B4-BE49-F238E27FC236}">
                <a16:creationId xmlns:a16="http://schemas.microsoft.com/office/drawing/2014/main" id="{A12B4A83-EE7A-3044-96F7-72312C548D9C}"/>
              </a:ext>
            </a:extLst>
          </p:cNvPr>
          <p:cNvSpPr txBox="1"/>
          <p:nvPr/>
        </p:nvSpPr>
        <p:spPr>
          <a:xfrm>
            <a:off x="9548062" y="4833028"/>
            <a:ext cx="1080745" cy="461665"/>
          </a:xfrm>
          <a:prstGeom prst="rect">
            <a:avLst/>
          </a:prstGeom>
          <a:solidFill>
            <a:srgbClr val="FFF4E7"/>
          </a:solidFill>
          <a:ln>
            <a:solidFill>
              <a:srgbClr val="1E3764"/>
            </a:solidFill>
          </a:ln>
        </p:spPr>
        <p:txBody>
          <a:bodyPr wrap="none" rtlCol="0">
            <a:spAutoFit/>
          </a:bodyPr>
          <a:lstStyle/>
          <a:p>
            <a:pPr algn="l"/>
            <a:r>
              <a:rPr lang="en-US" sz="2400" dirty="0">
                <a:solidFill>
                  <a:schemeClr val="accent5">
                    <a:lumMod val="50000"/>
                  </a:schemeClr>
                </a:solidFill>
              </a:rPr>
              <a:t>China</a:t>
            </a:r>
          </a:p>
        </p:txBody>
      </p:sp>
      <p:pic>
        <p:nvPicPr>
          <p:cNvPr id="21" name="Picture 20" descr="A picture containing food&#10;&#10;Description automatically generated">
            <a:extLst>
              <a:ext uri="{FF2B5EF4-FFF2-40B4-BE49-F238E27FC236}">
                <a16:creationId xmlns:a16="http://schemas.microsoft.com/office/drawing/2014/main" id="{AEAAF98A-E41A-7642-AB2F-89CF2E17C94C}"/>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875935" y="5584268"/>
            <a:ext cx="984946" cy="590967"/>
          </a:xfrm>
          <a:prstGeom prst="rect">
            <a:avLst/>
          </a:prstGeom>
        </p:spPr>
      </p:pic>
      <p:pic>
        <p:nvPicPr>
          <p:cNvPr id="23" name="Picture 22" descr="A picture containing bird&#10;&#10;Description automatically generated">
            <a:extLst>
              <a:ext uri="{FF2B5EF4-FFF2-40B4-BE49-F238E27FC236}">
                <a16:creationId xmlns:a16="http://schemas.microsoft.com/office/drawing/2014/main" id="{D2F1115F-EA69-584A-AA03-4FA7390FE2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875936" y="4774544"/>
            <a:ext cx="984945" cy="569422"/>
          </a:xfrm>
          <a:prstGeom prst="rect">
            <a:avLst/>
          </a:prstGeom>
        </p:spPr>
      </p:pic>
      <p:sp>
        <p:nvSpPr>
          <p:cNvPr id="25" name="Oval Callout 24">
            <a:extLst>
              <a:ext uri="{FF2B5EF4-FFF2-40B4-BE49-F238E27FC236}">
                <a16:creationId xmlns:a16="http://schemas.microsoft.com/office/drawing/2014/main" id="{FCD71209-00AA-F54D-8F09-FB8653006771}"/>
              </a:ext>
            </a:extLst>
          </p:cNvPr>
          <p:cNvSpPr/>
          <p:nvPr/>
        </p:nvSpPr>
        <p:spPr>
          <a:xfrm>
            <a:off x="7435119" y="2834823"/>
            <a:ext cx="4225883" cy="1613971"/>
          </a:xfrm>
          <a:prstGeom prst="wedgeEllipseCallout">
            <a:avLst>
              <a:gd name="adj1" fmla="val -1359"/>
              <a:gd name="adj2" fmla="val 64766"/>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Chemie</a:t>
            </a:r>
            <a:r>
              <a:rPr lang="en-US" dirty="0"/>
              <a:t> and China are pronounced differently in Austria and Germany</a:t>
            </a:r>
          </a:p>
        </p:txBody>
      </p:sp>
      <p:pic>
        <p:nvPicPr>
          <p:cNvPr id="24" name="Picture 23">
            <a:hlinkClick r:id="" action="ppaction://noaction">
              <a:snd r:embed="rId14" name="ch soft new (1).wav"/>
            </a:hlinkClick>
            <a:extLst>
              <a:ext uri="{FF2B5EF4-FFF2-40B4-BE49-F238E27FC236}">
                <a16:creationId xmlns:a16="http://schemas.microsoft.com/office/drawing/2014/main" id="{33A678A1-F3C6-4ED6-9868-20F5BB92F3C0}"/>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3231" y="2154563"/>
            <a:ext cx="1971626" cy="1353512"/>
          </a:xfrm>
          <a:prstGeom prst="rect">
            <a:avLst/>
          </a:prstGeom>
        </p:spPr>
      </p:pic>
      <p:sp>
        <p:nvSpPr>
          <p:cNvPr id="26" name="TextBox 25">
            <a:hlinkClick r:id="" action="ppaction://noaction">
              <a:snd r:embed="rId16" name="2. ach.wav"/>
            </a:hlinkClick>
            <a:extLst>
              <a:ext uri="{FF2B5EF4-FFF2-40B4-BE49-F238E27FC236}">
                <a16:creationId xmlns:a16="http://schemas.microsoft.com/office/drawing/2014/main" id="{BFA48529-B102-4894-99FC-4E265779D380}"/>
              </a:ext>
            </a:extLst>
          </p:cNvPr>
          <p:cNvSpPr txBox="1"/>
          <p:nvPr/>
        </p:nvSpPr>
        <p:spPr>
          <a:xfrm>
            <a:off x="2726749" y="2337155"/>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Tree>
    <p:extLst>
      <p:ext uri="{BB962C8B-B14F-4D97-AF65-F5344CB8AC3E}">
        <p14:creationId xmlns:p14="http://schemas.microsoft.com/office/powerpoint/2010/main" val="195940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6" grpId="0" animBg="1"/>
      <p:bldP spid="19" grpId="0"/>
      <p:bldP spid="10" grpId="0" animBg="1"/>
      <p:bldP spid="11" grpId="0" animBg="1"/>
      <p:bldP spid="13" grpId="0" animBg="1"/>
      <p:bldP spid="14" grpId="0" animBg="1"/>
      <p:bldP spid="12" grpId="0" animBg="1"/>
      <p:bldP spid="17" grpId="0" animBg="1"/>
      <p:bldP spid="18" grpId="0" animBg="1"/>
      <p:bldP spid="20" grpId="0" animBg="1"/>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46787" y="2386472"/>
            <a:ext cx="1791222" cy="400110"/>
          </a:xfrm>
          <a:prstGeom prst="rect">
            <a:avLst/>
          </a:prstGeom>
          <a:noFill/>
        </p:spPr>
        <p:txBody>
          <a:bodyPr wrap="square" rtlCol="0">
            <a:spAutoFit/>
          </a:bodyPr>
          <a:lstStyle/>
          <a:p>
            <a:pPr algn="ctr"/>
            <a:r>
              <a:rPr lang="en-GB" sz="2000" b="1" dirty="0">
                <a:solidFill>
                  <a:srgbClr val="DAA520"/>
                </a:solidFill>
              </a:rPr>
              <a:t>Hard [CH]</a:t>
            </a:r>
          </a:p>
        </p:txBody>
      </p:sp>
      <p:sp>
        <p:nvSpPr>
          <p:cNvPr id="69" name="TextBox 68"/>
          <p:cNvSpPr txBox="1"/>
          <p:nvPr/>
        </p:nvSpPr>
        <p:spPr>
          <a:xfrm>
            <a:off x="2553991" y="2210614"/>
            <a:ext cx="1791222" cy="400110"/>
          </a:xfrm>
          <a:prstGeom prst="rect">
            <a:avLst/>
          </a:prstGeom>
          <a:noFill/>
        </p:spPr>
        <p:txBody>
          <a:bodyPr wrap="square" rtlCol="0">
            <a:spAutoFit/>
          </a:bodyPr>
          <a:lstStyle/>
          <a:p>
            <a:pPr algn="ctr"/>
            <a:r>
              <a:rPr lang="en-GB" sz="2000" b="1" dirty="0">
                <a:solidFill>
                  <a:srgbClr val="DAA520"/>
                </a:solidFill>
              </a:rPr>
              <a:t>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4243469" cy="461665"/>
          </a:xfrm>
          <a:prstGeom prst="rect">
            <a:avLst/>
          </a:prstGeom>
          <a:noFill/>
        </p:spPr>
        <p:txBody>
          <a:bodyPr wrap="none" rtlCol="0">
            <a:spAutoFit/>
          </a:bodyPr>
          <a:lstStyle/>
          <a:p>
            <a:pPr algn="l"/>
            <a:r>
              <a:rPr lang="en-US" sz="2400" dirty="0">
                <a:solidFill>
                  <a:schemeClr val="accent5">
                    <a:lumMod val="50000"/>
                  </a:schemeClr>
                </a:solidFill>
              </a:rPr>
              <a:t>Ich </a:t>
            </a:r>
            <a:r>
              <a:rPr lang="en-US" sz="2400" dirty="0" err="1">
                <a:solidFill>
                  <a:schemeClr val="accent5">
                    <a:lumMod val="50000"/>
                  </a:schemeClr>
                </a:solidFill>
              </a:rPr>
              <a:t>sehe</a:t>
            </a:r>
            <a:r>
              <a:rPr lang="en-US" sz="2400" dirty="0">
                <a:solidFill>
                  <a:schemeClr val="accent5">
                    <a:lumMod val="50000"/>
                  </a:schemeClr>
                </a:solidFill>
              </a:rPr>
              <a:t> dich </a:t>
            </a:r>
            <a:r>
              <a:rPr lang="en-US" sz="2400" dirty="0" err="1">
                <a:solidFill>
                  <a:schemeClr val="accent5">
                    <a:lumMod val="50000"/>
                  </a:schemeClr>
                </a:solidFill>
              </a:rPr>
              <a:t>wirklich</a:t>
            </a:r>
            <a:r>
              <a:rPr lang="en-US" sz="2400" dirty="0">
                <a:solidFill>
                  <a:schemeClr val="accent5">
                    <a:lumMod val="50000"/>
                  </a:schemeClr>
                </a:solidFill>
              </a:rPr>
              <a:t> </a:t>
            </a:r>
            <a:r>
              <a:rPr lang="en-US" sz="2400" dirty="0" err="1">
                <a:solidFill>
                  <a:schemeClr val="accent5">
                    <a:lumMod val="50000"/>
                  </a:schemeClr>
                </a:solidFill>
              </a:rPr>
              <a:t>nicht</a:t>
            </a:r>
            <a:r>
              <a:rPr lang="en-US" sz="2400" dirty="0">
                <a:solidFill>
                  <a:schemeClr val="accent5">
                    <a:lumMod val="50000"/>
                  </a:schemeClr>
                </a:solidFill>
              </a:rPr>
              <a:t>.</a:t>
            </a: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28. 1. ich sehe.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1</a:t>
            </a:r>
          </a:p>
        </p:txBody>
      </p:sp>
      <p:cxnSp>
        <p:nvCxnSpPr>
          <p:cNvPr id="14" name="Straight Connector 13">
            <a:extLst>
              <a:ext uri="{FF2B5EF4-FFF2-40B4-BE49-F238E27FC236}">
                <a16:creationId xmlns:a16="http://schemas.microsoft.com/office/drawing/2014/main" id="{13DE5AF6-3EF9-D34A-9563-153408E318F7}"/>
              </a:ext>
            </a:extLst>
          </p:cNvPr>
          <p:cNvCxnSpPr>
            <a:stCxn id="70" idx="2"/>
          </p:cNvCxnSpPr>
          <p:nvPr/>
        </p:nvCxnSpPr>
        <p:spPr>
          <a:xfrm>
            <a:off x="6031211" y="2821143"/>
            <a:ext cx="0" cy="1986384"/>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81850" y="4265692"/>
            <a:ext cx="608480" cy="633834"/>
          </a:xfrm>
          <a:prstGeom prst="rect">
            <a:avLst/>
          </a:prstGeom>
        </p:spPr>
      </p:pic>
      <p:sp>
        <p:nvSpPr>
          <p:cNvPr id="15" name="TextBox 14">
            <a:extLst>
              <a:ext uri="{FF2B5EF4-FFF2-40B4-BE49-F238E27FC236}">
                <a16:creationId xmlns:a16="http://schemas.microsoft.com/office/drawing/2014/main" id="{8B88105A-F8A3-7A49-8481-E8EAC669BAA0}"/>
              </a:ext>
            </a:extLst>
          </p:cNvPr>
          <p:cNvSpPr txBox="1"/>
          <p:nvPr/>
        </p:nvSpPr>
        <p:spPr>
          <a:xfrm>
            <a:off x="1893652" y="2649982"/>
            <a:ext cx="639919" cy="461665"/>
          </a:xfrm>
          <a:prstGeom prst="rect">
            <a:avLst/>
          </a:prstGeom>
          <a:noFill/>
        </p:spPr>
        <p:txBody>
          <a:bodyPr wrap="none" rtlCol="0">
            <a:spAutoFit/>
          </a:bodyPr>
          <a:lstStyle/>
          <a:p>
            <a:pPr algn="l"/>
            <a:r>
              <a:rPr lang="en-US" sz="2400" b="1" dirty="0">
                <a:solidFill>
                  <a:schemeClr val="accent5">
                    <a:lumMod val="50000"/>
                  </a:schemeClr>
                </a:solidFill>
              </a:rPr>
              <a:t>ich</a:t>
            </a:r>
          </a:p>
        </p:txBody>
      </p:sp>
      <p:sp>
        <p:nvSpPr>
          <p:cNvPr id="16" name="TextBox 15">
            <a:extLst>
              <a:ext uri="{FF2B5EF4-FFF2-40B4-BE49-F238E27FC236}">
                <a16:creationId xmlns:a16="http://schemas.microsoft.com/office/drawing/2014/main" id="{162639AF-328E-9F48-916A-0293DC5A4759}"/>
              </a:ext>
            </a:extLst>
          </p:cNvPr>
          <p:cNvSpPr txBox="1"/>
          <p:nvPr/>
        </p:nvSpPr>
        <p:spPr>
          <a:xfrm>
            <a:off x="1187921" y="3088443"/>
            <a:ext cx="843501" cy="461665"/>
          </a:xfrm>
          <a:prstGeom prst="rect">
            <a:avLst/>
          </a:prstGeom>
          <a:noFill/>
        </p:spPr>
        <p:txBody>
          <a:bodyPr wrap="none" rtlCol="0">
            <a:spAutoFit/>
          </a:bodyPr>
          <a:lstStyle/>
          <a:p>
            <a:pPr algn="l"/>
            <a:r>
              <a:rPr lang="en-US" sz="2400" b="1" dirty="0">
                <a:solidFill>
                  <a:schemeClr val="accent5">
                    <a:lumMod val="50000"/>
                  </a:schemeClr>
                </a:solidFill>
              </a:rPr>
              <a:t>dich</a:t>
            </a:r>
          </a:p>
        </p:txBody>
      </p:sp>
      <p:sp>
        <p:nvSpPr>
          <p:cNvPr id="17" name="TextBox 16">
            <a:extLst>
              <a:ext uri="{FF2B5EF4-FFF2-40B4-BE49-F238E27FC236}">
                <a16:creationId xmlns:a16="http://schemas.microsoft.com/office/drawing/2014/main" id="{A5625364-460C-E644-8E84-1FC6D5BA20F4}"/>
              </a:ext>
            </a:extLst>
          </p:cNvPr>
          <p:cNvSpPr txBox="1"/>
          <p:nvPr/>
        </p:nvSpPr>
        <p:spPr>
          <a:xfrm>
            <a:off x="2095197" y="3088442"/>
            <a:ext cx="1309974" cy="461665"/>
          </a:xfrm>
          <a:prstGeom prst="rect">
            <a:avLst/>
          </a:prstGeom>
          <a:noFill/>
        </p:spPr>
        <p:txBody>
          <a:bodyPr wrap="none" rtlCol="0">
            <a:spAutoFit/>
          </a:bodyPr>
          <a:lstStyle/>
          <a:p>
            <a:pPr algn="l"/>
            <a:r>
              <a:rPr lang="en-US" sz="2400" b="1" dirty="0" err="1">
                <a:solidFill>
                  <a:schemeClr val="accent5">
                    <a:lumMod val="50000"/>
                  </a:schemeClr>
                </a:solidFill>
              </a:rPr>
              <a:t>wirklich</a:t>
            </a:r>
            <a:endParaRPr lang="en-US" sz="2400" b="1" dirty="0">
              <a:solidFill>
                <a:schemeClr val="accent5">
                  <a:lumMod val="50000"/>
                </a:schemeClr>
              </a:solidFill>
            </a:endParaRPr>
          </a:p>
        </p:txBody>
      </p:sp>
      <p:sp>
        <p:nvSpPr>
          <p:cNvPr id="18" name="TextBox 17">
            <a:extLst>
              <a:ext uri="{FF2B5EF4-FFF2-40B4-BE49-F238E27FC236}">
                <a16:creationId xmlns:a16="http://schemas.microsoft.com/office/drawing/2014/main" id="{31DAC766-B624-C541-A217-18167646ADF8}"/>
              </a:ext>
            </a:extLst>
          </p:cNvPr>
          <p:cNvSpPr txBox="1"/>
          <p:nvPr/>
        </p:nvSpPr>
        <p:spPr>
          <a:xfrm>
            <a:off x="1601905" y="3742667"/>
            <a:ext cx="923651" cy="461665"/>
          </a:xfrm>
          <a:prstGeom prst="rect">
            <a:avLst/>
          </a:prstGeom>
          <a:noFill/>
        </p:spPr>
        <p:txBody>
          <a:bodyPr wrap="none" rtlCol="0">
            <a:spAutoFit/>
          </a:bodyPr>
          <a:lstStyle/>
          <a:p>
            <a:pPr algn="l"/>
            <a:r>
              <a:rPr lang="en-US" sz="2400" b="1" dirty="0" err="1">
                <a:solidFill>
                  <a:schemeClr val="accent5">
                    <a:lumMod val="50000"/>
                  </a:schemeClr>
                </a:solidFill>
              </a:rPr>
              <a:t>nicht</a:t>
            </a:r>
            <a:endParaRPr lang="en-US" sz="2400" b="1" dirty="0">
              <a:solidFill>
                <a:schemeClr val="accent5">
                  <a:lumMod val="50000"/>
                </a:schemeClr>
              </a:solidFill>
            </a:endParaRPr>
          </a:p>
        </p:txBody>
      </p:sp>
    </p:spTree>
    <p:extLst>
      <p:ext uri="{BB962C8B-B14F-4D97-AF65-F5344CB8AC3E}">
        <p14:creationId xmlns:p14="http://schemas.microsoft.com/office/powerpoint/2010/main" val="416099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7" grpId="0"/>
      <p:bldP spid="1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46787" y="2386472"/>
            <a:ext cx="1791222" cy="400110"/>
          </a:xfrm>
          <a:prstGeom prst="rect">
            <a:avLst/>
          </a:prstGeom>
          <a:noFill/>
        </p:spPr>
        <p:txBody>
          <a:bodyPr wrap="square" rtlCol="0">
            <a:spAutoFit/>
          </a:bodyPr>
          <a:lstStyle/>
          <a:p>
            <a:pPr algn="ctr"/>
            <a:r>
              <a:rPr lang="en-GB" sz="2000" b="1" dirty="0">
                <a:solidFill>
                  <a:srgbClr val="DAA520"/>
                </a:solidFill>
              </a:rPr>
              <a:t>Hard [CH]</a:t>
            </a:r>
          </a:p>
        </p:txBody>
      </p:sp>
      <p:sp>
        <p:nvSpPr>
          <p:cNvPr id="69" name="TextBox 68"/>
          <p:cNvSpPr txBox="1"/>
          <p:nvPr/>
        </p:nvSpPr>
        <p:spPr>
          <a:xfrm>
            <a:off x="1897631" y="2421033"/>
            <a:ext cx="1791222" cy="400110"/>
          </a:xfrm>
          <a:prstGeom prst="rect">
            <a:avLst/>
          </a:prstGeom>
          <a:noFill/>
        </p:spPr>
        <p:txBody>
          <a:bodyPr wrap="square" rtlCol="0">
            <a:spAutoFit/>
          </a:bodyPr>
          <a:lstStyle/>
          <a:p>
            <a:pPr algn="ctr"/>
            <a:r>
              <a:rPr lang="en-GB" sz="2000" b="1" dirty="0">
                <a:solidFill>
                  <a:srgbClr val="DAA520"/>
                </a:solidFill>
              </a:rPr>
              <a:t>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8858515" cy="461665"/>
          </a:xfrm>
          <a:prstGeom prst="rect">
            <a:avLst/>
          </a:prstGeom>
          <a:noFill/>
        </p:spPr>
        <p:txBody>
          <a:bodyPr wrap="none" rtlCol="0">
            <a:spAutoFit/>
          </a:bodyPr>
          <a:lstStyle/>
          <a:p>
            <a:pPr algn="l"/>
            <a:r>
              <a:rPr lang="en-US" sz="2400" dirty="0" err="1">
                <a:solidFill>
                  <a:schemeClr val="accent5">
                    <a:lumMod val="50000"/>
                  </a:schemeClr>
                </a:solidFill>
              </a:rPr>
              <a:t>Letzte</a:t>
            </a:r>
            <a:r>
              <a:rPr lang="en-US" sz="2400" dirty="0">
                <a:solidFill>
                  <a:schemeClr val="accent5">
                    <a:lumMod val="50000"/>
                  </a:schemeClr>
                </a:solidFill>
              </a:rPr>
              <a:t> </a:t>
            </a:r>
            <a:r>
              <a:rPr lang="en-US" sz="2400" dirty="0" err="1">
                <a:solidFill>
                  <a:schemeClr val="accent5">
                    <a:lumMod val="50000"/>
                  </a:schemeClr>
                </a:solidFill>
              </a:rPr>
              <a:t>Woche</a:t>
            </a:r>
            <a:r>
              <a:rPr lang="en-US" sz="2400" dirty="0">
                <a:solidFill>
                  <a:schemeClr val="accent5">
                    <a:lumMod val="50000"/>
                  </a:schemeClr>
                </a:solidFill>
              </a:rPr>
              <a:t> hat die </a:t>
            </a:r>
            <a:r>
              <a:rPr lang="en-US" sz="2400" dirty="0" err="1">
                <a:solidFill>
                  <a:schemeClr val="accent5">
                    <a:lumMod val="50000"/>
                  </a:schemeClr>
                </a:solidFill>
              </a:rPr>
              <a:t>Schülerin</a:t>
            </a:r>
            <a:r>
              <a:rPr lang="en-US" sz="2400" dirty="0">
                <a:solidFill>
                  <a:schemeClr val="accent5">
                    <a:lumMod val="50000"/>
                  </a:schemeClr>
                </a:solidFill>
              </a:rPr>
              <a:t> Zeit in Hamburg </a:t>
            </a:r>
            <a:r>
              <a:rPr lang="en-US" sz="2400" dirty="0" err="1">
                <a:solidFill>
                  <a:schemeClr val="accent5">
                    <a:lumMod val="50000"/>
                  </a:schemeClr>
                </a:solidFill>
              </a:rPr>
              <a:t>verbracht</a:t>
            </a:r>
            <a:r>
              <a:rPr lang="en-US" sz="2400" dirty="0">
                <a:solidFill>
                  <a:schemeClr val="accent5">
                    <a:lumMod val="50000"/>
                  </a:schemeClr>
                </a:solidFill>
              </a:rPr>
              <a:t>. </a:t>
            </a: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29. 2. letzte.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2</a:t>
            </a:r>
          </a:p>
        </p:txBody>
      </p:sp>
      <p:cxnSp>
        <p:nvCxnSpPr>
          <p:cNvPr id="14" name="Straight Connector 13">
            <a:extLst>
              <a:ext uri="{FF2B5EF4-FFF2-40B4-BE49-F238E27FC236}">
                <a16:creationId xmlns:a16="http://schemas.microsoft.com/office/drawing/2014/main" id="{13DE5AF6-3EF9-D34A-9563-153408E318F7}"/>
              </a:ext>
            </a:extLst>
          </p:cNvPr>
          <p:cNvCxnSpPr>
            <a:stCxn id="70" idx="2"/>
          </p:cNvCxnSpPr>
          <p:nvPr/>
        </p:nvCxnSpPr>
        <p:spPr>
          <a:xfrm>
            <a:off x="6031211" y="2821143"/>
            <a:ext cx="0" cy="1986384"/>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4037" y="4236626"/>
            <a:ext cx="608480" cy="633834"/>
          </a:xfrm>
          <a:prstGeom prst="rect">
            <a:avLst/>
          </a:prstGeom>
        </p:spPr>
      </p:pic>
      <p:sp>
        <p:nvSpPr>
          <p:cNvPr id="2" name="TextBox 1">
            <a:extLst>
              <a:ext uri="{FF2B5EF4-FFF2-40B4-BE49-F238E27FC236}">
                <a16:creationId xmlns:a16="http://schemas.microsoft.com/office/drawing/2014/main" id="{83121BFB-A69E-1244-A87F-CD74AA1D450E}"/>
              </a:ext>
            </a:extLst>
          </p:cNvPr>
          <p:cNvSpPr txBox="1"/>
          <p:nvPr/>
        </p:nvSpPr>
        <p:spPr>
          <a:xfrm>
            <a:off x="8613682" y="2841423"/>
            <a:ext cx="1268296" cy="461665"/>
          </a:xfrm>
          <a:prstGeom prst="rect">
            <a:avLst/>
          </a:prstGeom>
          <a:noFill/>
        </p:spPr>
        <p:txBody>
          <a:bodyPr wrap="none" rtlCol="0">
            <a:spAutoFit/>
          </a:bodyPr>
          <a:lstStyle/>
          <a:p>
            <a:pPr algn="l"/>
            <a:r>
              <a:rPr lang="en-US" sz="2400" b="1" dirty="0" err="1">
                <a:solidFill>
                  <a:schemeClr val="accent5">
                    <a:lumMod val="50000"/>
                  </a:schemeClr>
                </a:solidFill>
              </a:rPr>
              <a:t>Woche</a:t>
            </a:r>
            <a:endParaRPr lang="en-US" sz="2400" b="1" dirty="0">
              <a:solidFill>
                <a:schemeClr val="accent5">
                  <a:lumMod val="50000"/>
                </a:schemeClr>
              </a:solidFill>
            </a:endParaRPr>
          </a:p>
        </p:txBody>
      </p:sp>
      <p:sp>
        <p:nvSpPr>
          <p:cNvPr id="6" name="TextBox 5">
            <a:extLst>
              <a:ext uri="{FF2B5EF4-FFF2-40B4-BE49-F238E27FC236}">
                <a16:creationId xmlns:a16="http://schemas.microsoft.com/office/drawing/2014/main" id="{783716C5-1B06-6B4F-B5AA-31AB33026D12}"/>
              </a:ext>
            </a:extLst>
          </p:cNvPr>
          <p:cNvSpPr txBox="1"/>
          <p:nvPr/>
        </p:nvSpPr>
        <p:spPr>
          <a:xfrm>
            <a:off x="8896165" y="3404116"/>
            <a:ext cx="1651414" cy="461665"/>
          </a:xfrm>
          <a:prstGeom prst="rect">
            <a:avLst/>
          </a:prstGeom>
          <a:noFill/>
        </p:spPr>
        <p:txBody>
          <a:bodyPr wrap="none" rtlCol="0">
            <a:spAutoFit/>
          </a:bodyPr>
          <a:lstStyle/>
          <a:p>
            <a:pPr algn="l"/>
            <a:r>
              <a:rPr lang="en-US" sz="2400" b="1" dirty="0" err="1">
                <a:solidFill>
                  <a:schemeClr val="accent5">
                    <a:lumMod val="50000"/>
                  </a:schemeClr>
                </a:solidFill>
              </a:rPr>
              <a:t>verbracht</a:t>
            </a:r>
            <a:endParaRPr lang="en-US" sz="2400" b="1" dirty="0">
              <a:solidFill>
                <a:schemeClr val="accent5">
                  <a:lumMod val="50000"/>
                </a:schemeClr>
              </a:solidFill>
            </a:endParaRPr>
          </a:p>
        </p:txBody>
      </p:sp>
    </p:spTree>
    <p:extLst>
      <p:ext uri="{BB962C8B-B14F-4D97-AF65-F5344CB8AC3E}">
        <p14:creationId xmlns:p14="http://schemas.microsoft.com/office/powerpoint/2010/main" val="36334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639635" y="2421033"/>
            <a:ext cx="2199311" cy="400110"/>
          </a:xfrm>
          <a:prstGeom prst="rect">
            <a:avLst/>
          </a:prstGeom>
          <a:noFill/>
        </p:spPr>
        <p:txBody>
          <a:bodyPr wrap="square" rtlCol="0">
            <a:spAutoFit/>
          </a:bodyPr>
          <a:lstStyle/>
          <a:p>
            <a:pPr algn="ctr"/>
            <a:r>
              <a:rPr lang="en-GB" sz="2000" b="1" dirty="0">
                <a:solidFill>
                  <a:srgbClr val="DAA520"/>
                </a:solidFill>
              </a:rPr>
              <a:t>Only hard [CH]</a:t>
            </a:r>
          </a:p>
        </p:txBody>
      </p:sp>
      <p:sp>
        <p:nvSpPr>
          <p:cNvPr id="69" name="TextBox 68"/>
          <p:cNvSpPr txBox="1"/>
          <p:nvPr/>
        </p:nvSpPr>
        <p:spPr>
          <a:xfrm>
            <a:off x="1897630" y="2421033"/>
            <a:ext cx="2165203" cy="400110"/>
          </a:xfrm>
          <a:prstGeom prst="rect">
            <a:avLst/>
          </a:prstGeom>
          <a:noFill/>
        </p:spPr>
        <p:txBody>
          <a:bodyPr wrap="square" rtlCol="0">
            <a:spAutoFit/>
          </a:bodyPr>
          <a:lstStyle/>
          <a:p>
            <a:pPr algn="ctr"/>
            <a:r>
              <a:rPr lang="en-GB" sz="2000" b="1" dirty="0">
                <a:solidFill>
                  <a:srgbClr val="DAA520"/>
                </a:solidFill>
              </a:rPr>
              <a:t>Only 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9039654" cy="461665"/>
          </a:xfrm>
          <a:prstGeom prst="rect">
            <a:avLst/>
          </a:prstGeom>
          <a:noFill/>
        </p:spPr>
        <p:txBody>
          <a:bodyPr wrap="none" rtlCol="0">
            <a:spAutoFit/>
          </a:bodyPr>
          <a:lstStyle/>
          <a:p>
            <a:pPr lvl="0">
              <a:defRPr/>
            </a:pPr>
            <a:r>
              <a:rPr lang="de-DE" sz="2400" dirty="0">
                <a:solidFill>
                  <a:srgbClr val="1E3764"/>
                </a:solidFill>
              </a:rPr>
              <a:t>Es gibt acht interessante Bücher und ein langweiliges Buch. </a:t>
            </a:r>
            <a:endParaRPr lang="en-GB" sz="2400" dirty="0">
              <a:solidFill>
                <a:srgbClr val="1E3764"/>
              </a:solidFill>
            </a:endParaRP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30. 3. es gibt.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3</a:t>
            </a:r>
          </a:p>
        </p:txBody>
      </p:sp>
      <p:cxnSp>
        <p:nvCxnSpPr>
          <p:cNvPr id="14" name="Straight Connector 13">
            <a:extLst>
              <a:ext uri="{FF2B5EF4-FFF2-40B4-BE49-F238E27FC236}">
                <a16:creationId xmlns:a16="http://schemas.microsoft.com/office/drawing/2014/main" id="{13DE5AF6-3EF9-D34A-9563-153408E318F7}"/>
              </a:ext>
            </a:extLst>
          </p:cNvPr>
          <p:cNvCxnSpPr>
            <a:cxnSpLocks/>
            <a:stCxn id="70" idx="2"/>
          </p:cNvCxnSpPr>
          <p:nvPr/>
        </p:nvCxnSpPr>
        <p:spPr>
          <a:xfrm>
            <a:off x="6031211" y="2821143"/>
            <a:ext cx="0" cy="1537479"/>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550" y="4358622"/>
            <a:ext cx="608480" cy="633834"/>
          </a:xfrm>
          <a:prstGeom prst="rect">
            <a:avLst/>
          </a:prstGeom>
        </p:spPr>
      </p:pic>
      <p:sp>
        <p:nvSpPr>
          <p:cNvPr id="6" name="TextBox 5">
            <a:extLst>
              <a:ext uri="{FF2B5EF4-FFF2-40B4-BE49-F238E27FC236}">
                <a16:creationId xmlns:a16="http://schemas.microsoft.com/office/drawing/2014/main" id="{E75DC45B-9CDC-C747-B6B3-CC25CAD49781}"/>
              </a:ext>
            </a:extLst>
          </p:cNvPr>
          <p:cNvSpPr txBox="1"/>
          <p:nvPr/>
        </p:nvSpPr>
        <p:spPr>
          <a:xfrm>
            <a:off x="6400040" y="2821143"/>
            <a:ext cx="934871" cy="461665"/>
          </a:xfrm>
          <a:prstGeom prst="rect">
            <a:avLst/>
          </a:prstGeom>
          <a:noFill/>
        </p:spPr>
        <p:txBody>
          <a:bodyPr wrap="none" rtlCol="0">
            <a:spAutoFit/>
          </a:bodyPr>
          <a:lstStyle/>
          <a:p>
            <a:pPr algn="l"/>
            <a:r>
              <a:rPr lang="en-US" sz="2400" b="1" dirty="0">
                <a:solidFill>
                  <a:schemeClr val="accent5">
                    <a:lumMod val="50000"/>
                  </a:schemeClr>
                </a:solidFill>
              </a:rPr>
              <a:t>Buch</a:t>
            </a:r>
          </a:p>
        </p:txBody>
      </p:sp>
      <p:sp>
        <p:nvSpPr>
          <p:cNvPr id="7" name="TextBox 6">
            <a:extLst>
              <a:ext uri="{FF2B5EF4-FFF2-40B4-BE49-F238E27FC236}">
                <a16:creationId xmlns:a16="http://schemas.microsoft.com/office/drawing/2014/main" id="{EF389C26-BF4A-104B-A5AF-94A85D8F5774}"/>
              </a:ext>
            </a:extLst>
          </p:cNvPr>
          <p:cNvSpPr txBox="1"/>
          <p:nvPr/>
        </p:nvSpPr>
        <p:spPr>
          <a:xfrm>
            <a:off x="6425301" y="3447822"/>
            <a:ext cx="885179" cy="461665"/>
          </a:xfrm>
          <a:prstGeom prst="rect">
            <a:avLst/>
          </a:prstGeom>
          <a:noFill/>
        </p:spPr>
        <p:txBody>
          <a:bodyPr wrap="none" rtlCol="0">
            <a:spAutoFit/>
          </a:bodyPr>
          <a:lstStyle/>
          <a:p>
            <a:pPr algn="l"/>
            <a:r>
              <a:rPr lang="en-US" sz="2400" b="1" dirty="0" err="1">
                <a:solidFill>
                  <a:schemeClr val="accent5">
                    <a:lumMod val="50000"/>
                  </a:schemeClr>
                </a:solidFill>
              </a:rPr>
              <a:t>acht</a:t>
            </a:r>
            <a:endParaRPr lang="en-US" sz="2400" b="1" dirty="0">
              <a:solidFill>
                <a:schemeClr val="accent5">
                  <a:lumMod val="50000"/>
                </a:schemeClr>
              </a:solidFill>
            </a:endParaRPr>
          </a:p>
        </p:txBody>
      </p:sp>
      <p:sp>
        <p:nvSpPr>
          <p:cNvPr id="10" name="TextBox 9">
            <a:extLst>
              <a:ext uri="{FF2B5EF4-FFF2-40B4-BE49-F238E27FC236}">
                <a16:creationId xmlns:a16="http://schemas.microsoft.com/office/drawing/2014/main" id="{7BCD94B8-8141-034B-B64B-AE78E7CCA672}"/>
              </a:ext>
            </a:extLst>
          </p:cNvPr>
          <p:cNvSpPr txBox="1"/>
          <p:nvPr/>
        </p:nvSpPr>
        <p:spPr>
          <a:xfrm>
            <a:off x="4419084" y="3214449"/>
            <a:ext cx="1228221" cy="461665"/>
          </a:xfrm>
          <a:prstGeom prst="rect">
            <a:avLst/>
          </a:prstGeom>
          <a:noFill/>
        </p:spPr>
        <p:txBody>
          <a:bodyPr wrap="none" rtlCol="0">
            <a:spAutoFit/>
          </a:bodyPr>
          <a:lstStyle/>
          <a:p>
            <a:pPr algn="l"/>
            <a:r>
              <a:rPr lang="en-US" sz="2400" b="1" dirty="0" err="1">
                <a:solidFill>
                  <a:schemeClr val="accent5">
                    <a:lumMod val="50000"/>
                  </a:schemeClr>
                </a:solidFill>
              </a:rPr>
              <a:t>Bücher</a:t>
            </a:r>
            <a:endParaRPr lang="en-US" sz="2400" b="1" dirty="0">
              <a:solidFill>
                <a:schemeClr val="accent5">
                  <a:lumMod val="50000"/>
                </a:schemeClr>
              </a:solidFill>
            </a:endParaRPr>
          </a:p>
        </p:txBody>
      </p:sp>
    </p:spTree>
    <p:extLst>
      <p:ext uri="{BB962C8B-B14F-4D97-AF65-F5344CB8AC3E}">
        <p14:creationId xmlns:p14="http://schemas.microsoft.com/office/powerpoint/2010/main" val="84822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46787" y="2386472"/>
            <a:ext cx="1791222" cy="400110"/>
          </a:xfrm>
          <a:prstGeom prst="rect">
            <a:avLst/>
          </a:prstGeom>
          <a:noFill/>
        </p:spPr>
        <p:txBody>
          <a:bodyPr wrap="square" rtlCol="0">
            <a:spAutoFit/>
          </a:bodyPr>
          <a:lstStyle/>
          <a:p>
            <a:pPr algn="ctr"/>
            <a:r>
              <a:rPr lang="en-GB" sz="2000" b="1" dirty="0">
                <a:solidFill>
                  <a:srgbClr val="DAA520"/>
                </a:solidFill>
              </a:rPr>
              <a:t>Hard [CH]</a:t>
            </a:r>
          </a:p>
        </p:txBody>
      </p:sp>
      <p:sp>
        <p:nvSpPr>
          <p:cNvPr id="69" name="TextBox 68"/>
          <p:cNvSpPr txBox="1"/>
          <p:nvPr/>
        </p:nvSpPr>
        <p:spPr>
          <a:xfrm>
            <a:off x="1897631" y="2421033"/>
            <a:ext cx="1791222" cy="400110"/>
          </a:xfrm>
          <a:prstGeom prst="rect">
            <a:avLst/>
          </a:prstGeom>
          <a:noFill/>
        </p:spPr>
        <p:txBody>
          <a:bodyPr wrap="square" rtlCol="0">
            <a:spAutoFit/>
          </a:bodyPr>
          <a:lstStyle/>
          <a:p>
            <a:pPr algn="ctr"/>
            <a:r>
              <a:rPr lang="en-GB" sz="2000" b="1" dirty="0">
                <a:solidFill>
                  <a:srgbClr val="DAA520"/>
                </a:solidFill>
              </a:rPr>
              <a:t>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8520281" cy="461665"/>
          </a:xfrm>
          <a:prstGeom prst="rect">
            <a:avLst/>
          </a:prstGeom>
          <a:noFill/>
        </p:spPr>
        <p:txBody>
          <a:bodyPr wrap="none" rtlCol="0">
            <a:spAutoFit/>
          </a:bodyPr>
          <a:lstStyle/>
          <a:p>
            <a:pPr algn="l"/>
            <a:r>
              <a:rPr lang="en-US" sz="2400" dirty="0" err="1">
                <a:solidFill>
                  <a:schemeClr val="accent5">
                    <a:lumMod val="50000"/>
                  </a:schemeClr>
                </a:solidFill>
              </a:rPr>
              <a:t>Willst</a:t>
            </a:r>
            <a:r>
              <a:rPr lang="en-US" sz="2400" dirty="0">
                <a:solidFill>
                  <a:schemeClr val="accent5">
                    <a:lumMod val="50000"/>
                  </a:schemeClr>
                </a:solidFill>
              </a:rPr>
              <a:t> du </a:t>
            </a:r>
            <a:r>
              <a:rPr lang="en-US" sz="2400" dirty="0" err="1">
                <a:solidFill>
                  <a:schemeClr val="accent5">
                    <a:lumMod val="50000"/>
                  </a:schemeClr>
                </a:solidFill>
              </a:rPr>
              <a:t>vielleicht</a:t>
            </a:r>
            <a:r>
              <a:rPr lang="en-US" sz="2400" dirty="0">
                <a:solidFill>
                  <a:schemeClr val="accent5">
                    <a:lumMod val="50000"/>
                  </a:schemeClr>
                </a:solidFill>
              </a:rPr>
              <a:t> </a:t>
            </a:r>
            <a:r>
              <a:rPr lang="en-US" sz="2400" dirty="0" err="1">
                <a:solidFill>
                  <a:schemeClr val="accent5">
                    <a:lumMod val="50000"/>
                  </a:schemeClr>
                </a:solidFill>
              </a:rPr>
              <a:t>nochmal</a:t>
            </a:r>
            <a:r>
              <a:rPr lang="en-US" sz="2400" dirty="0">
                <a:solidFill>
                  <a:schemeClr val="accent5">
                    <a:lumMod val="50000"/>
                  </a:schemeClr>
                </a:solidFill>
              </a:rPr>
              <a:t> </a:t>
            </a:r>
            <a:r>
              <a:rPr lang="en-US" sz="2400" dirty="0" err="1">
                <a:solidFill>
                  <a:schemeClr val="accent5">
                    <a:lumMod val="50000"/>
                  </a:schemeClr>
                </a:solidFill>
              </a:rPr>
              <a:t>chinesisches</a:t>
            </a:r>
            <a:r>
              <a:rPr lang="en-US" sz="2400" dirty="0">
                <a:solidFill>
                  <a:schemeClr val="accent5">
                    <a:lumMod val="50000"/>
                  </a:schemeClr>
                </a:solidFill>
              </a:rPr>
              <a:t> Essen </a:t>
            </a:r>
            <a:r>
              <a:rPr lang="en-US" sz="2400" dirty="0" err="1">
                <a:solidFill>
                  <a:schemeClr val="accent5">
                    <a:lumMod val="50000"/>
                  </a:schemeClr>
                </a:solidFill>
              </a:rPr>
              <a:t>kochen</a:t>
            </a:r>
            <a:r>
              <a:rPr lang="en-US" sz="2400" dirty="0">
                <a:solidFill>
                  <a:schemeClr val="accent5">
                    <a:lumMod val="50000"/>
                  </a:schemeClr>
                </a:solidFill>
              </a:rPr>
              <a:t>? </a:t>
            </a: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31. 4. willst du.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4</a:t>
            </a:r>
          </a:p>
        </p:txBody>
      </p:sp>
      <p:cxnSp>
        <p:nvCxnSpPr>
          <p:cNvPr id="14" name="Straight Connector 13">
            <a:extLst>
              <a:ext uri="{FF2B5EF4-FFF2-40B4-BE49-F238E27FC236}">
                <a16:creationId xmlns:a16="http://schemas.microsoft.com/office/drawing/2014/main" id="{13DE5AF6-3EF9-D34A-9563-153408E318F7}"/>
              </a:ext>
            </a:extLst>
          </p:cNvPr>
          <p:cNvCxnSpPr>
            <a:cxnSpLocks/>
            <a:stCxn id="70" idx="2"/>
          </p:cNvCxnSpPr>
          <p:nvPr/>
        </p:nvCxnSpPr>
        <p:spPr>
          <a:xfrm>
            <a:off x="6031211" y="2821143"/>
            <a:ext cx="0" cy="1681584"/>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550" y="4358622"/>
            <a:ext cx="608480" cy="633834"/>
          </a:xfrm>
          <a:prstGeom prst="rect">
            <a:avLst/>
          </a:prstGeom>
        </p:spPr>
      </p:pic>
      <p:sp>
        <p:nvSpPr>
          <p:cNvPr id="6" name="TextBox 5">
            <a:extLst>
              <a:ext uri="{FF2B5EF4-FFF2-40B4-BE49-F238E27FC236}">
                <a16:creationId xmlns:a16="http://schemas.microsoft.com/office/drawing/2014/main" id="{4C7BC740-C2D1-D542-B9CD-046B3B5E46AB}"/>
              </a:ext>
            </a:extLst>
          </p:cNvPr>
          <p:cNvSpPr txBox="1"/>
          <p:nvPr/>
        </p:nvSpPr>
        <p:spPr>
          <a:xfrm>
            <a:off x="4244752" y="2927084"/>
            <a:ext cx="1521570" cy="461665"/>
          </a:xfrm>
          <a:prstGeom prst="rect">
            <a:avLst/>
          </a:prstGeom>
          <a:noFill/>
        </p:spPr>
        <p:txBody>
          <a:bodyPr wrap="none" rtlCol="0">
            <a:spAutoFit/>
          </a:bodyPr>
          <a:lstStyle/>
          <a:p>
            <a:pPr algn="l"/>
            <a:r>
              <a:rPr lang="en-US" sz="2400" b="1" dirty="0" err="1">
                <a:solidFill>
                  <a:schemeClr val="accent5">
                    <a:lumMod val="50000"/>
                  </a:schemeClr>
                </a:solidFill>
              </a:rPr>
              <a:t>vielleicht</a:t>
            </a:r>
            <a:endParaRPr lang="en-US" sz="2400" b="1" dirty="0">
              <a:solidFill>
                <a:schemeClr val="accent5">
                  <a:lumMod val="50000"/>
                </a:schemeClr>
              </a:solidFill>
            </a:endParaRPr>
          </a:p>
        </p:txBody>
      </p:sp>
      <p:sp>
        <p:nvSpPr>
          <p:cNvPr id="7" name="TextBox 6">
            <a:extLst>
              <a:ext uri="{FF2B5EF4-FFF2-40B4-BE49-F238E27FC236}">
                <a16:creationId xmlns:a16="http://schemas.microsoft.com/office/drawing/2014/main" id="{4E5B3607-E981-A942-97DE-359D7031EF5D}"/>
              </a:ext>
            </a:extLst>
          </p:cNvPr>
          <p:cNvSpPr txBox="1"/>
          <p:nvPr/>
        </p:nvSpPr>
        <p:spPr>
          <a:xfrm>
            <a:off x="6275485" y="3229914"/>
            <a:ext cx="1519968" cy="461665"/>
          </a:xfrm>
          <a:prstGeom prst="rect">
            <a:avLst/>
          </a:prstGeom>
          <a:noFill/>
        </p:spPr>
        <p:txBody>
          <a:bodyPr wrap="none" rtlCol="0">
            <a:spAutoFit/>
          </a:bodyPr>
          <a:lstStyle/>
          <a:p>
            <a:pPr algn="l"/>
            <a:r>
              <a:rPr lang="en-US" sz="2400" b="1" dirty="0" err="1">
                <a:solidFill>
                  <a:schemeClr val="accent5">
                    <a:lumMod val="50000"/>
                  </a:schemeClr>
                </a:solidFill>
              </a:rPr>
              <a:t>nochmal</a:t>
            </a:r>
            <a:endParaRPr lang="en-US" sz="2400" b="1" dirty="0">
              <a:solidFill>
                <a:schemeClr val="accent5">
                  <a:lumMod val="50000"/>
                </a:schemeClr>
              </a:solidFill>
            </a:endParaRPr>
          </a:p>
        </p:txBody>
      </p:sp>
      <p:sp>
        <p:nvSpPr>
          <p:cNvPr id="10" name="TextBox 9">
            <a:extLst>
              <a:ext uri="{FF2B5EF4-FFF2-40B4-BE49-F238E27FC236}">
                <a16:creationId xmlns:a16="http://schemas.microsoft.com/office/drawing/2014/main" id="{5B24571A-C36F-9149-B485-428E107611DF}"/>
              </a:ext>
            </a:extLst>
          </p:cNvPr>
          <p:cNvSpPr txBox="1"/>
          <p:nvPr/>
        </p:nvSpPr>
        <p:spPr>
          <a:xfrm>
            <a:off x="6275485" y="3781539"/>
            <a:ext cx="1314784" cy="461665"/>
          </a:xfrm>
          <a:prstGeom prst="rect">
            <a:avLst/>
          </a:prstGeom>
          <a:noFill/>
        </p:spPr>
        <p:txBody>
          <a:bodyPr wrap="none" rtlCol="0">
            <a:spAutoFit/>
          </a:bodyPr>
          <a:lstStyle/>
          <a:p>
            <a:pPr algn="l"/>
            <a:r>
              <a:rPr lang="en-US" sz="2400" b="1" dirty="0" err="1">
                <a:solidFill>
                  <a:schemeClr val="accent5">
                    <a:lumMod val="50000"/>
                  </a:schemeClr>
                </a:solidFill>
              </a:rPr>
              <a:t>kochen</a:t>
            </a:r>
            <a:endParaRPr lang="en-US" sz="2400" b="1" dirty="0">
              <a:solidFill>
                <a:schemeClr val="accent5">
                  <a:lumMod val="50000"/>
                </a:schemeClr>
              </a:solidFill>
            </a:endParaRPr>
          </a:p>
        </p:txBody>
      </p:sp>
      <p:sp>
        <p:nvSpPr>
          <p:cNvPr id="2" name="Speech Bubble: Rectangle with Corners Rounded 1">
            <a:extLst>
              <a:ext uri="{FF2B5EF4-FFF2-40B4-BE49-F238E27FC236}">
                <a16:creationId xmlns:a16="http://schemas.microsoft.com/office/drawing/2014/main" id="{6B824C95-1ACF-4223-8B28-A28D0B9D0CBA}"/>
              </a:ext>
            </a:extLst>
          </p:cNvPr>
          <p:cNvSpPr/>
          <p:nvPr/>
        </p:nvSpPr>
        <p:spPr>
          <a:xfrm>
            <a:off x="6160789" y="4811813"/>
            <a:ext cx="3015427" cy="823143"/>
          </a:xfrm>
          <a:prstGeom prst="wedgeRoundRectCallout">
            <a:avLst>
              <a:gd name="adj1" fmla="val -27081"/>
              <a:gd name="adj2" fmla="val 77929"/>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t>[</a:t>
            </a:r>
            <a:r>
              <a:rPr lang="en-GB" dirty="0" err="1"/>
              <a:t>ch</a:t>
            </a:r>
            <a:r>
              <a:rPr lang="en-GB" dirty="0"/>
              <a:t>] = [ck] </a:t>
            </a:r>
            <a:r>
              <a:rPr lang="en-GB" dirty="0" err="1"/>
              <a:t>denn</a:t>
            </a:r>
            <a:r>
              <a:rPr lang="en-GB" dirty="0"/>
              <a:t> die Person </a:t>
            </a:r>
            <a:r>
              <a:rPr lang="en-GB" dirty="0" err="1"/>
              <a:t>ist</a:t>
            </a:r>
            <a:r>
              <a:rPr lang="en-GB" dirty="0"/>
              <a:t> </a:t>
            </a:r>
            <a:r>
              <a:rPr lang="en-GB" dirty="0" err="1"/>
              <a:t>Österreicher</a:t>
            </a:r>
            <a:r>
              <a:rPr lang="en-GB" dirty="0"/>
              <a:t>.</a:t>
            </a:r>
          </a:p>
        </p:txBody>
      </p:sp>
      <p:pic>
        <p:nvPicPr>
          <p:cNvPr id="22" name="Picture 21" descr="A picture containing bird&#10;&#10;Description automatically generated">
            <a:extLst>
              <a:ext uri="{FF2B5EF4-FFF2-40B4-BE49-F238E27FC236}">
                <a16:creationId xmlns:a16="http://schemas.microsoft.com/office/drawing/2014/main" id="{4ADB5BDB-D147-4490-9483-F14541D99F0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699235" y="4947032"/>
            <a:ext cx="393859" cy="227700"/>
          </a:xfrm>
          <a:prstGeom prst="rect">
            <a:avLst/>
          </a:prstGeom>
        </p:spPr>
      </p:pic>
    </p:spTree>
    <p:extLst>
      <p:ext uri="{BB962C8B-B14F-4D97-AF65-F5344CB8AC3E}">
        <p14:creationId xmlns:p14="http://schemas.microsoft.com/office/powerpoint/2010/main" val="400657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10"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4062845" cy="707849"/>
          </a:xfrm>
        </p:spPr>
        <p:txBody>
          <a:bodyPr>
            <a:normAutofit/>
          </a:bodyPr>
          <a:lstStyle/>
          <a:p>
            <a:r>
              <a:rPr lang="en-GB" sz="3600" b="1" dirty="0">
                <a:solidFill>
                  <a:schemeClr val="bg1"/>
                </a:solidFill>
              </a:rPr>
              <a:t>Was </a:t>
            </a:r>
            <a:r>
              <a:rPr lang="en-GB" sz="3600" b="1" dirty="0" err="1">
                <a:solidFill>
                  <a:schemeClr val="bg1"/>
                </a:solidFill>
              </a:rPr>
              <a:t>hörst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640291" y="247046"/>
            <a:ext cx="13170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b="1" dirty="0" err="1">
                <a:solidFill>
                  <a:prstClr val="white"/>
                </a:solidFill>
              </a:rPr>
              <a:t>hören</a:t>
            </a:r>
            <a:endParaRPr lang="en-GB" b="1" dirty="0">
              <a:solidFill>
                <a:prstClr val="white"/>
              </a:solidFill>
            </a:endParaRPr>
          </a:p>
        </p:txBody>
      </p:sp>
      <p:sp>
        <p:nvSpPr>
          <p:cNvPr id="8" name="Oval 7"/>
          <p:cNvSpPr/>
          <p:nvPr/>
        </p:nvSpPr>
        <p:spPr>
          <a:xfrm>
            <a:off x="854010" y="2018962"/>
            <a:ext cx="7417154" cy="3158423"/>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p:cNvSpPr/>
          <p:nvPr/>
        </p:nvSpPr>
        <p:spPr>
          <a:xfrm>
            <a:off x="3565197" y="2092514"/>
            <a:ext cx="7417154" cy="3084871"/>
          </a:xfrm>
          <a:prstGeom prst="ellipse">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7846787" y="2386472"/>
            <a:ext cx="1791222" cy="400110"/>
          </a:xfrm>
          <a:prstGeom prst="rect">
            <a:avLst/>
          </a:prstGeom>
          <a:noFill/>
        </p:spPr>
        <p:txBody>
          <a:bodyPr wrap="square" rtlCol="0">
            <a:spAutoFit/>
          </a:bodyPr>
          <a:lstStyle/>
          <a:p>
            <a:pPr algn="ctr"/>
            <a:r>
              <a:rPr lang="en-GB" sz="2000" b="1" dirty="0">
                <a:solidFill>
                  <a:srgbClr val="DAA520"/>
                </a:solidFill>
              </a:rPr>
              <a:t>Hard [CH]</a:t>
            </a:r>
          </a:p>
        </p:txBody>
      </p:sp>
      <p:sp>
        <p:nvSpPr>
          <p:cNvPr id="69" name="TextBox 68"/>
          <p:cNvSpPr txBox="1"/>
          <p:nvPr/>
        </p:nvSpPr>
        <p:spPr>
          <a:xfrm>
            <a:off x="1897631" y="2421033"/>
            <a:ext cx="1791222" cy="400110"/>
          </a:xfrm>
          <a:prstGeom prst="rect">
            <a:avLst/>
          </a:prstGeom>
          <a:noFill/>
        </p:spPr>
        <p:txBody>
          <a:bodyPr wrap="square" rtlCol="0">
            <a:spAutoFit/>
          </a:bodyPr>
          <a:lstStyle/>
          <a:p>
            <a:pPr algn="ctr"/>
            <a:r>
              <a:rPr lang="en-GB" sz="2000" b="1" dirty="0">
                <a:solidFill>
                  <a:srgbClr val="DAA520"/>
                </a:solidFill>
              </a:rPr>
              <a:t>Soft [CH]</a:t>
            </a:r>
          </a:p>
        </p:txBody>
      </p:sp>
      <p:sp>
        <p:nvSpPr>
          <p:cNvPr id="70" name="TextBox 69"/>
          <p:cNvSpPr txBox="1"/>
          <p:nvPr/>
        </p:nvSpPr>
        <p:spPr>
          <a:xfrm>
            <a:off x="5135600" y="2421033"/>
            <a:ext cx="1791222" cy="400110"/>
          </a:xfrm>
          <a:prstGeom prst="rect">
            <a:avLst/>
          </a:prstGeom>
          <a:noFill/>
        </p:spPr>
        <p:txBody>
          <a:bodyPr wrap="square" rtlCol="0">
            <a:spAutoFit/>
          </a:bodyPr>
          <a:lstStyle/>
          <a:p>
            <a:pPr algn="ctr"/>
            <a:r>
              <a:rPr lang="en-GB" sz="2000" b="1" dirty="0">
                <a:solidFill>
                  <a:srgbClr val="DAA520"/>
                </a:solidFill>
              </a:rPr>
              <a:t>Both</a:t>
            </a:r>
          </a:p>
        </p:txBody>
      </p:sp>
      <p:sp>
        <p:nvSpPr>
          <p:cNvPr id="11" name="TextBox 10">
            <a:extLst>
              <a:ext uri="{FF2B5EF4-FFF2-40B4-BE49-F238E27FC236}">
                <a16:creationId xmlns:a16="http://schemas.microsoft.com/office/drawing/2014/main" id="{41646933-80CC-1946-BEB7-FCD5DF82D981}"/>
              </a:ext>
            </a:extLst>
          </p:cNvPr>
          <p:cNvSpPr txBox="1"/>
          <p:nvPr/>
        </p:nvSpPr>
        <p:spPr>
          <a:xfrm>
            <a:off x="2389806" y="5748733"/>
            <a:ext cx="7021474" cy="461665"/>
          </a:xfrm>
          <a:prstGeom prst="rect">
            <a:avLst/>
          </a:prstGeom>
          <a:noFill/>
        </p:spPr>
        <p:txBody>
          <a:bodyPr wrap="none" rtlCol="0">
            <a:spAutoFit/>
          </a:bodyPr>
          <a:lstStyle/>
          <a:p>
            <a:pPr algn="l"/>
            <a:r>
              <a:rPr lang="en-US" sz="2400" dirty="0" err="1">
                <a:solidFill>
                  <a:schemeClr val="accent5">
                    <a:lumMod val="50000"/>
                  </a:schemeClr>
                </a:solidFill>
              </a:rPr>
              <a:t>Österreicher</a:t>
            </a:r>
            <a:r>
              <a:rPr lang="en-US" sz="2400" dirty="0">
                <a:solidFill>
                  <a:schemeClr val="accent5">
                    <a:lumMod val="50000"/>
                  </a:schemeClr>
                </a:solidFill>
              </a:rPr>
              <a:t> </a:t>
            </a:r>
            <a:r>
              <a:rPr lang="en-US" sz="2400" dirty="0" err="1">
                <a:solidFill>
                  <a:schemeClr val="accent5">
                    <a:lumMod val="50000"/>
                  </a:schemeClr>
                </a:solidFill>
              </a:rPr>
              <a:t>sind</a:t>
            </a:r>
            <a:r>
              <a:rPr lang="en-US" sz="2400" dirty="0">
                <a:solidFill>
                  <a:schemeClr val="accent5">
                    <a:lumMod val="50000"/>
                  </a:schemeClr>
                </a:solidFill>
              </a:rPr>
              <a:t> </a:t>
            </a:r>
            <a:r>
              <a:rPr lang="en-US" sz="2400" dirty="0" err="1">
                <a:solidFill>
                  <a:schemeClr val="accent5">
                    <a:lumMod val="50000"/>
                  </a:schemeClr>
                </a:solidFill>
              </a:rPr>
              <a:t>immer</a:t>
            </a:r>
            <a:r>
              <a:rPr lang="en-US" sz="2400" dirty="0">
                <a:solidFill>
                  <a:schemeClr val="accent5">
                    <a:lumMod val="50000"/>
                  </a:schemeClr>
                </a:solidFill>
              </a:rPr>
              <a:t> </a:t>
            </a:r>
            <a:r>
              <a:rPr lang="en-US" sz="2400" dirty="0" err="1">
                <a:solidFill>
                  <a:schemeClr val="accent5">
                    <a:lumMod val="50000"/>
                  </a:schemeClr>
                </a:solidFill>
              </a:rPr>
              <a:t>glückliche</a:t>
            </a:r>
            <a:r>
              <a:rPr lang="en-US" sz="2400" dirty="0">
                <a:solidFill>
                  <a:schemeClr val="accent5">
                    <a:lumMod val="50000"/>
                  </a:schemeClr>
                </a:solidFill>
              </a:rPr>
              <a:t> Menschen.</a:t>
            </a:r>
          </a:p>
        </p:txBody>
      </p:sp>
      <p:sp>
        <p:nvSpPr>
          <p:cNvPr id="40" name="TextBox 39">
            <a:extLst>
              <a:ext uri="{FF2B5EF4-FFF2-40B4-BE49-F238E27FC236}">
                <a16:creationId xmlns:a16="http://schemas.microsoft.com/office/drawing/2014/main" id="{6EDB0CDE-9570-A44F-BD57-EED31041B18E}"/>
              </a:ext>
            </a:extLst>
          </p:cNvPr>
          <p:cNvSpPr txBox="1"/>
          <p:nvPr/>
        </p:nvSpPr>
        <p:spPr>
          <a:xfrm>
            <a:off x="7053057" y="366499"/>
            <a:ext cx="1773491" cy="461665"/>
          </a:xfrm>
          <a:prstGeom prst="rect">
            <a:avLst/>
          </a:prstGeom>
          <a:noFill/>
        </p:spPr>
        <p:txBody>
          <a:bodyPr wrap="square" rtlCol="0">
            <a:spAutoFit/>
          </a:bodyPr>
          <a:lstStyle/>
          <a:p>
            <a:r>
              <a:rPr lang="en-US" sz="2400" dirty="0">
                <a:solidFill>
                  <a:schemeClr val="accent5">
                    <a:lumMod val="50000"/>
                  </a:schemeClr>
                </a:solidFill>
              </a:rPr>
              <a:t>[CH] hard</a:t>
            </a:r>
          </a:p>
        </p:txBody>
      </p:sp>
      <p:pic>
        <p:nvPicPr>
          <p:cNvPr id="41" name="Picture 40">
            <a:extLst>
              <a:ext uri="{FF2B5EF4-FFF2-40B4-BE49-F238E27FC236}">
                <a16:creationId xmlns:a16="http://schemas.microsoft.com/office/drawing/2014/main" id="{90D6EA79-A5F7-9F4A-B953-E1023E372C5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96165" y="733715"/>
            <a:ext cx="1971626" cy="1353512"/>
          </a:xfrm>
          <a:prstGeom prst="rect">
            <a:avLst/>
          </a:prstGeom>
        </p:spPr>
      </p:pic>
      <p:sp>
        <p:nvSpPr>
          <p:cNvPr id="42" name="TextBox 41">
            <a:extLst>
              <a:ext uri="{FF2B5EF4-FFF2-40B4-BE49-F238E27FC236}">
                <a16:creationId xmlns:a16="http://schemas.microsoft.com/office/drawing/2014/main" id="{05028415-489A-FF45-BE80-AC87A0BE9D06}"/>
              </a:ext>
            </a:extLst>
          </p:cNvPr>
          <p:cNvSpPr txBox="1"/>
          <p:nvPr/>
        </p:nvSpPr>
        <p:spPr>
          <a:xfrm>
            <a:off x="7318478" y="934170"/>
            <a:ext cx="1242648" cy="646331"/>
          </a:xfrm>
          <a:prstGeom prst="rect">
            <a:avLst/>
          </a:prstGeom>
          <a:solidFill>
            <a:srgbClr val="FFF4E7"/>
          </a:solidFill>
          <a:ln>
            <a:solidFill>
              <a:srgbClr val="115076"/>
            </a:solidFill>
          </a:ln>
        </p:spPr>
        <p:txBody>
          <a:bodyPr wrap="none" rtlCol="0">
            <a:spAutoFit/>
          </a:bodyPr>
          <a:lstStyle/>
          <a:p>
            <a:pPr algn="l"/>
            <a:r>
              <a:rPr lang="en-US" sz="3600" dirty="0">
                <a:solidFill>
                  <a:schemeClr val="accent5">
                    <a:lumMod val="50000"/>
                  </a:schemeClr>
                </a:solidFill>
              </a:rPr>
              <a:t>Ach!</a:t>
            </a:r>
          </a:p>
        </p:txBody>
      </p:sp>
      <p:sp>
        <p:nvSpPr>
          <p:cNvPr id="43" name="TextBox 42">
            <a:extLst>
              <a:ext uri="{FF2B5EF4-FFF2-40B4-BE49-F238E27FC236}">
                <a16:creationId xmlns:a16="http://schemas.microsoft.com/office/drawing/2014/main" id="{B6B5AF15-B012-A245-861A-C88DA6596385}"/>
              </a:ext>
            </a:extLst>
          </p:cNvPr>
          <p:cNvSpPr txBox="1"/>
          <p:nvPr/>
        </p:nvSpPr>
        <p:spPr>
          <a:xfrm>
            <a:off x="9138971" y="362284"/>
            <a:ext cx="1773491" cy="461665"/>
          </a:xfrm>
          <a:prstGeom prst="rect">
            <a:avLst/>
          </a:prstGeom>
          <a:noFill/>
        </p:spPr>
        <p:txBody>
          <a:bodyPr wrap="square" rtlCol="0">
            <a:spAutoFit/>
          </a:bodyPr>
          <a:lstStyle/>
          <a:p>
            <a:r>
              <a:rPr lang="en-US" sz="2400" dirty="0">
                <a:solidFill>
                  <a:schemeClr val="accent5">
                    <a:lumMod val="50000"/>
                  </a:schemeClr>
                </a:solidFill>
              </a:rPr>
              <a:t>[CH] soft</a:t>
            </a:r>
          </a:p>
        </p:txBody>
      </p:sp>
      <p:sp>
        <p:nvSpPr>
          <p:cNvPr id="12" name="TextBox 11">
            <a:hlinkClick r:id="" action="ppaction://noaction">
              <a:snd r:embed="rId5" name="32. 5. österreicher.wav"/>
            </a:hlinkClick>
            <a:extLst>
              <a:ext uri="{FF2B5EF4-FFF2-40B4-BE49-F238E27FC236}">
                <a16:creationId xmlns:a16="http://schemas.microsoft.com/office/drawing/2014/main" id="{C87968C5-7DE3-CD48-8408-80E19925454C}"/>
              </a:ext>
            </a:extLst>
          </p:cNvPr>
          <p:cNvSpPr txBox="1"/>
          <p:nvPr/>
        </p:nvSpPr>
        <p:spPr>
          <a:xfrm>
            <a:off x="904456" y="5748733"/>
            <a:ext cx="354584" cy="461665"/>
          </a:xfrm>
          <a:prstGeom prst="rect">
            <a:avLst/>
          </a:prstGeom>
          <a:solidFill>
            <a:srgbClr val="1E3764"/>
          </a:solidFill>
          <a:ln>
            <a:solidFill>
              <a:srgbClr val="DAA520"/>
            </a:solidFill>
          </a:ln>
          <a:effectLst>
            <a:outerShdw blurRad="50800" dist="38100" dir="5400000" algn="t" rotWithShape="0">
              <a:prstClr val="black">
                <a:alpha val="40000"/>
              </a:prstClr>
            </a:outerShdw>
          </a:effectLst>
        </p:spPr>
        <p:txBody>
          <a:bodyPr wrap="none" rtlCol="0">
            <a:spAutoFit/>
          </a:bodyPr>
          <a:lstStyle/>
          <a:p>
            <a:pPr algn="l"/>
            <a:r>
              <a:rPr lang="en-US" sz="2400" dirty="0">
                <a:solidFill>
                  <a:schemeClr val="bg1"/>
                </a:solidFill>
              </a:rPr>
              <a:t>5</a:t>
            </a:r>
          </a:p>
        </p:txBody>
      </p:sp>
      <p:cxnSp>
        <p:nvCxnSpPr>
          <p:cNvPr id="14" name="Straight Connector 13">
            <a:extLst>
              <a:ext uri="{FF2B5EF4-FFF2-40B4-BE49-F238E27FC236}">
                <a16:creationId xmlns:a16="http://schemas.microsoft.com/office/drawing/2014/main" id="{13DE5AF6-3EF9-D34A-9563-153408E318F7}"/>
              </a:ext>
            </a:extLst>
          </p:cNvPr>
          <p:cNvCxnSpPr>
            <a:stCxn id="70" idx="2"/>
          </p:cNvCxnSpPr>
          <p:nvPr/>
        </p:nvCxnSpPr>
        <p:spPr>
          <a:xfrm>
            <a:off x="6031211" y="2821143"/>
            <a:ext cx="0" cy="1986384"/>
          </a:xfrm>
          <a:prstGeom prst="line">
            <a:avLst/>
          </a:prstGeom>
          <a:ln w="19050">
            <a:solidFill>
              <a:srgbClr val="1E3764"/>
            </a:solidFill>
          </a:ln>
        </p:spPr>
        <p:style>
          <a:lnRef idx="1">
            <a:schemeClr val="accent1"/>
          </a:lnRef>
          <a:fillRef idx="0">
            <a:schemeClr val="accent1"/>
          </a:fillRef>
          <a:effectRef idx="0">
            <a:schemeClr val="accent1"/>
          </a:effectRef>
          <a:fontRef idx="minor">
            <a:schemeClr val="tx1"/>
          </a:fontRef>
        </p:style>
      </p:cxnSp>
      <p:pic>
        <p:nvPicPr>
          <p:cNvPr id="47" name="Picture 46" descr="green checkmark">
            <a:extLst>
              <a:ext uri="{FF2B5EF4-FFF2-40B4-BE49-F238E27FC236}">
                <a16:creationId xmlns:a16="http://schemas.microsoft.com/office/drawing/2014/main" id="{28DA9A03-4F38-DC46-ABFE-C0E5F91965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6717" y="4173693"/>
            <a:ext cx="608480" cy="633834"/>
          </a:xfrm>
          <a:prstGeom prst="rect">
            <a:avLst/>
          </a:prstGeom>
        </p:spPr>
      </p:pic>
      <p:sp>
        <p:nvSpPr>
          <p:cNvPr id="2" name="TextBox 1">
            <a:extLst>
              <a:ext uri="{FF2B5EF4-FFF2-40B4-BE49-F238E27FC236}">
                <a16:creationId xmlns:a16="http://schemas.microsoft.com/office/drawing/2014/main" id="{DC3B1206-64C3-AB42-8E25-DE5F71447642}"/>
              </a:ext>
            </a:extLst>
          </p:cNvPr>
          <p:cNvSpPr txBox="1"/>
          <p:nvPr/>
        </p:nvSpPr>
        <p:spPr>
          <a:xfrm>
            <a:off x="1510145" y="3186545"/>
            <a:ext cx="2004075" cy="461665"/>
          </a:xfrm>
          <a:prstGeom prst="rect">
            <a:avLst/>
          </a:prstGeom>
          <a:noFill/>
        </p:spPr>
        <p:txBody>
          <a:bodyPr wrap="none" rtlCol="0">
            <a:spAutoFit/>
          </a:bodyPr>
          <a:lstStyle/>
          <a:p>
            <a:pPr algn="l"/>
            <a:r>
              <a:rPr lang="en-US" sz="2400" b="1" dirty="0" err="1">
                <a:solidFill>
                  <a:schemeClr val="accent5">
                    <a:lumMod val="50000"/>
                  </a:schemeClr>
                </a:solidFill>
              </a:rPr>
              <a:t>Österreicher</a:t>
            </a:r>
            <a:endParaRPr lang="en-US" sz="2400" b="1" dirty="0">
              <a:solidFill>
                <a:schemeClr val="accent5">
                  <a:lumMod val="50000"/>
                </a:schemeClr>
              </a:solidFill>
            </a:endParaRPr>
          </a:p>
        </p:txBody>
      </p:sp>
      <p:sp>
        <p:nvSpPr>
          <p:cNvPr id="6" name="TextBox 5">
            <a:extLst>
              <a:ext uri="{FF2B5EF4-FFF2-40B4-BE49-F238E27FC236}">
                <a16:creationId xmlns:a16="http://schemas.microsoft.com/office/drawing/2014/main" id="{82A1A8B6-37DD-6040-AB43-9EE414A7D7C0}"/>
              </a:ext>
            </a:extLst>
          </p:cNvPr>
          <p:cNvSpPr txBox="1"/>
          <p:nvPr/>
        </p:nvSpPr>
        <p:spPr>
          <a:xfrm>
            <a:off x="1410847" y="3768431"/>
            <a:ext cx="1747594" cy="461665"/>
          </a:xfrm>
          <a:prstGeom prst="rect">
            <a:avLst/>
          </a:prstGeom>
          <a:noFill/>
        </p:spPr>
        <p:txBody>
          <a:bodyPr wrap="none" rtlCol="0">
            <a:spAutoFit/>
          </a:bodyPr>
          <a:lstStyle/>
          <a:p>
            <a:pPr algn="l"/>
            <a:r>
              <a:rPr lang="en-US" sz="2400" b="1" dirty="0" err="1">
                <a:solidFill>
                  <a:schemeClr val="accent5">
                    <a:lumMod val="50000"/>
                  </a:schemeClr>
                </a:solidFill>
              </a:rPr>
              <a:t>glückliche</a:t>
            </a:r>
            <a:endParaRPr lang="en-US" sz="2400" b="1" dirty="0">
              <a:solidFill>
                <a:schemeClr val="accent5">
                  <a:lumMod val="50000"/>
                </a:schemeClr>
              </a:solidFill>
            </a:endParaRPr>
          </a:p>
        </p:txBody>
      </p:sp>
    </p:spTree>
    <p:extLst>
      <p:ext uri="{BB962C8B-B14F-4D97-AF65-F5344CB8AC3E}">
        <p14:creationId xmlns:p14="http://schemas.microsoft.com/office/powerpoint/2010/main" val="300836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93641"/>
            <a:ext cx="1131352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T2.1 Week 6 Slides </a:t>
            </a:r>
            <a:r>
              <a:rPr lang="en-US" sz="5400">
                <a:solidFill>
                  <a:srgbClr val="4472C4">
                    <a:lumMod val="50000"/>
                  </a:srgbClr>
                </a:solidFill>
                <a:latin typeface="Century Gothic" panose="020F0302020204030204"/>
              </a:rPr>
              <a:t>4-5</a:t>
            </a:r>
            <a:endPar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0522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83790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80000" y="1296000"/>
            <a:ext cx="969286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897570"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895204" y="135087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1605631"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822422"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12</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1580943"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1580943"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797734"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10743976" y="553812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10634306"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aphicFrame>
        <p:nvGraphicFramePr>
          <p:cNvPr id="2" name="Table 15">
            <a:extLst>
              <a:ext uri="{FF2B5EF4-FFF2-40B4-BE49-F238E27FC236}">
                <a16:creationId xmlns:a16="http://schemas.microsoft.com/office/drawing/2014/main" id="{2028457C-6C4C-4FDD-BC4F-E1887D8F5D62}"/>
              </a:ext>
            </a:extLst>
          </p:cNvPr>
          <p:cNvGraphicFramePr>
            <a:graphicFrameLocks noGrp="1"/>
          </p:cNvGraphicFramePr>
          <p:nvPr/>
        </p:nvGraphicFramePr>
        <p:xfrm>
          <a:off x="631068" y="2266901"/>
          <a:ext cx="10081925" cy="829018"/>
        </p:xfrm>
        <a:graphic>
          <a:graphicData uri="http://schemas.openxmlformats.org/drawingml/2006/table">
            <a:tbl>
              <a:tblPr firstRow="1" bandRow="1">
                <a:tableStyleId>{5940675A-B579-460E-94D1-54222C63F5DA}</a:tableStyleId>
              </a:tblPr>
              <a:tblGrid>
                <a:gridCol w="1223490">
                  <a:extLst>
                    <a:ext uri="{9D8B030D-6E8A-4147-A177-3AD203B41FA5}">
                      <a16:colId xmlns:a16="http://schemas.microsoft.com/office/drawing/2014/main" val="387153340"/>
                    </a:ext>
                  </a:extLst>
                </a:gridCol>
                <a:gridCol w="1300766">
                  <a:extLst>
                    <a:ext uri="{9D8B030D-6E8A-4147-A177-3AD203B41FA5}">
                      <a16:colId xmlns:a16="http://schemas.microsoft.com/office/drawing/2014/main" val="3223209108"/>
                    </a:ext>
                  </a:extLst>
                </a:gridCol>
                <a:gridCol w="1796569">
                  <a:extLst>
                    <a:ext uri="{9D8B030D-6E8A-4147-A177-3AD203B41FA5}">
                      <a16:colId xmlns:a16="http://schemas.microsoft.com/office/drawing/2014/main" val="2658732482"/>
                    </a:ext>
                  </a:extLst>
                </a:gridCol>
                <a:gridCol w="1440275">
                  <a:extLst>
                    <a:ext uri="{9D8B030D-6E8A-4147-A177-3AD203B41FA5}">
                      <a16:colId xmlns:a16="http://schemas.microsoft.com/office/drawing/2014/main" val="1394974367"/>
                    </a:ext>
                  </a:extLst>
                </a:gridCol>
                <a:gridCol w="1440275">
                  <a:extLst>
                    <a:ext uri="{9D8B030D-6E8A-4147-A177-3AD203B41FA5}">
                      <a16:colId xmlns:a16="http://schemas.microsoft.com/office/drawing/2014/main" val="894483815"/>
                    </a:ext>
                  </a:extLst>
                </a:gridCol>
                <a:gridCol w="1440275">
                  <a:extLst>
                    <a:ext uri="{9D8B030D-6E8A-4147-A177-3AD203B41FA5}">
                      <a16:colId xmlns:a16="http://schemas.microsoft.com/office/drawing/2014/main" val="1556912340"/>
                    </a:ext>
                  </a:extLst>
                </a:gridCol>
                <a:gridCol w="1440275">
                  <a:extLst>
                    <a:ext uri="{9D8B030D-6E8A-4147-A177-3AD203B41FA5}">
                      <a16:colId xmlns:a16="http://schemas.microsoft.com/office/drawing/2014/main" val="2377593135"/>
                    </a:ext>
                  </a:extLst>
                </a:gridCol>
              </a:tblGrid>
              <a:tr h="829018">
                <a:tc>
                  <a:txBody>
                    <a:bodyPr/>
                    <a:lstStyle/>
                    <a:p>
                      <a:pPr algn="ctr"/>
                      <a:r>
                        <a:rPr lang="en-GB" sz="2000" dirty="0" err="1">
                          <a:solidFill>
                            <a:srgbClr val="115076"/>
                          </a:solidFill>
                        </a:rPr>
                        <a:t>wirklich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sportlich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musikalisch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monatlich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praktisch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historisch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kritisch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18" name="Action Button: Custom 16">
            <a:hlinkClick r:id="" action="ppaction://noaction" highlightClick="1">
              <a:snd r:embed="rId5" name="4. 1. wirklich.wav"/>
            </a:hlinkClick>
            <a:extLst>
              <a:ext uri="{FF2B5EF4-FFF2-40B4-BE49-F238E27FC236}">
                <a16:creationId xmlns:a16="http://schemas.microsoft.com/office/drawing/2014/main" id="{1762DD1F-BE31-48F8-A4C3-3D8D022A237B}"/>
              </a:ext>
            </a:extLst>
          </p:cNvPr>
          <p:cNvSpPr/>
          <p:nvPr/>
        </p:nvSpPr>
        <p:spPr>
          <a:xfrm>
            <a:off x="128751" y="2502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4. 2. politisch.wav"/>
            </a:hlinkClick>
            <a:extLst>
              <a:ext uri="{FF2B5EF4-FFF2-40B4-BE49-F238E27FC236}">
                <a16:creationId xmlns:a16="http://schemas.microsoft.com/office/drawing/2014/main" id="{FB34BC1D-FCE3-4DA9-B410-DC32BC728322}"/>
              </a:ext>
            </a:extLst>
          </p:cNvPr>
          <p:cNvSpPr/>
          <p:nvPr/>
        </p:nvSpPr>
        <p:spPr>
          <a:xfrm>
            <a:off x="128751" y="452840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20" name="Table 15">
            <a:extLst>
              <a:ext uri="{FF2B5EF4-FFF2-40B4-BE49-F238E27FC236}">
                <a16:creationId xmlns:a16="http://schemas.microsoft.com/office/drawing/2014/main" id="{5B76A9CB-7EA1-4CE5-BCFC-925D69CE653E}"/>
              </a:ext>
            </a:extLst>
          </p:cNvPr>
          <p:cNvGraphicFramePr>
            <a:graphicFrameLocks noGrp="1"/>
          </p:cNvGraphicFramePr>
          <p:nvPr/>
        </p:nvGraphicFramePr>
        <p:xfrm>
          <a:off x="631068" y="4300346"/>
          <a:ext cx="10081925" cy="829018"/>
        </p:xfrm>
        <a:graphic>
          <a:graphicData uri="http://schemas.openxmlformats.org/drawingml/2006/table">
            <a:tbl>
              <a:tblPr firstRow="1" bandRow="1">
                <a:tableStyleId>{5940675A-B579-460E-94D1-54222C63F5DA}</a:tableStyleId>
              </a:tblPr>
              <a:tblGrid>
                <a:gridCol w="1223490">
                  <a:extLst>
                    <a:ext uri="{9D8B030D-6E8A-4147-A177-3AD203B41FA5}">
                      <a16:colId xmlns:a16="http://schemas.microsoft.com/office/drawing/2014/main" val="387153340"/>
                    </a:ext>
                  </a:extLst>
                </a:gridCol>
                <a:gridCol w="1442434">
                  <a:extLst>
                    <a:ext uri="{9D8B030D-6E8A-4147-A177-3AD203B41FA5}">
                      <a16:colId xmlns:a16="http://schemas.microsoft.com/office/drawing/2014/main" val="3223209108"/>
                    </a:ext>
                  </a:extLst>
                </a:gridCol>
                <a:gridCol w="1326523">
                  <a:extLst>
                    <a:ext uri="{9D8B030D-6E8A-4147-A177-3AD203B41FA5}">
                      <a16:colId xmlns:a16="http://schemas.microsoft.com/office/drawing/2014/main" val="2658732482"/>
                    </a:ext>
                  </a:extLst>
                </a:gridCol>
                <a:gridCol w="1416677">
                  <a:extLst>
                    <a:ext uri="{9D8B030D-6E8A-4147-A177-3AD203B41FA5}">
                      <a16:colId xmlns:a16="http://schemas.microsoft.com/office/drawing/2014/main" val="1394974367"/>
                    </a:ext>
                  </a:extLst>
                </a:gridCol>
                <a:gridCol w="1326523">
                  <a:extLst>
                    <a:ext uri="{9D8B030D-6E8A-4147-A177-3AD203B41FA5}">
                      <a16:colId xmlns:a16="http://schemas.microsoft.com/office/drawing/2014/main" val="894483815"/>
                    </a:ext>
                  </a:extLst>
                </a:gridCol>
                <a:gridCol w="1519708">
                  <a:extLst>
                    <a:ext uri="{9D8B030D-6E8A-4147-A177-3AD203B41FA5}">
                      <a16:colId xmlns:a16="http://schemas.microsoft.com/office/drawing/2014/main" val="1556912340"/>
                    </a:ext>
                  </a:extLst>
                </a:gridCol>
                <a:gridCol w="1826570">
                  <a:extLst>
                    <a:ext uri="{9D8B030D-6E8A-4147-A177-3AD203B41FA5}">
                      <a16:colId xmlns:a16="http://schemas.microsoft.com/office/drawing/2014/main" val="2377593135"/>
                    </a:ext>
                  </a:extLst>
                </a:gridCol>
              </a:tblGrid>
              <a:tr h="829018">
                <a:tc>
                  <a:txBody>
                    <a:bodyPr/>
                    <a:lstStyle/>
                    <a:p>
                      <a:pPr algn="ctr"/>
                      <a:r>
                        <a:rPr lang="en-GB" sz="2000" dirty="0" err="1">
                          <a:solidFill>
                            <a:srgbClr val="115076"/>
                          </a:solidFill>
                        </a:rPr>
                        <a:t>politisch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technisch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komisch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glücklich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ähnlich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katholisch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wöchentlich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21" name="TextBox 20">
            <a:extLst>
              <a:ext uri="{FF2B5EF4-FFF2-40B4-BE49-F238E27FC236}">
                <a16:creationId xmlns:a16="http://schemas.microsoft.com/office/drawing/2014/main" id="{E7AC0793-11A9-4679-9795-B15807A7E108}"/>
              </a:ext>
            </a:extLst>
          </p:cNvPr>
          <p:cNvSpPr txBox="1"/>
          <p:nvPr/>
        </p:nvSpPr>
        <p:spPr>
          <a:xfrm>
            <a:off x="180000" y="3429387"/>
            <a:ext cx="808097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isch</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a:t>
            </a:r>
          </a:p>
        </p:txBody>
      </p:sp>
      <p:pic>
        <p:nvPicPr>
          <p:cNvPr id="27" name="Picture 26" descr="A picture containing clock&#10;&#10;Description automatically generated">
            <a:extLst>
              <a:ext uri="{FF2B5EF4-FFF2-40B4-BE49-F238E27FC236}">
                <a16:creationId xmlns:a16="http://schemas.microsoft.com/office/drawing/2014/main" id="{05AB4B4B-39A4-4B36-8646-0E3AEE042620}"/>
              </a:ext>
            </a:extLst>
          </p:cNvPr>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38033" y="95237"/>
            <a:ext cx="1733997" cy="1145621"/>
          </a:xfrm>
          <a:prstGeom prst="rect">
            <a:avLst/>
          </a:prstGeom>
        </p:spPr>
      </p:pic>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12000"/>
                                        <p:tgtEl>
                                          <p:spTgt spid="7"/>
                                        </p:tgtEl>
                                      </p:cBhvr>
                                    </p:animEffect>
                                    <p:set>
                                      <p:cBhvr>
                                        <p:cTn id="7" dur="1" fill="hold">
                                          <p:stCondLst>
                                            <p:cond delay="11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974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ç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i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63184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159734" y="1733764"/>
            <a:ext cx="10081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897570" y="135087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895204" y="1350870"/>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1605631" y="133944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822422" y="118159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8</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1580943" y="133944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1580943" y="549570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797734" y="531517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10743976" y="5538125"/>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10634306" y="572612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graphicFrame>
        <p:nvGraphicFramePr>
          <p:cNvPr id="2" name="Table 15">
            <a:extLst>
              <a:ext uri="{FF2B5EF4-FFF2-40B4-BE49-F238E27FC236}">
                <a16:creationId xmlns:a16="http://schemas.microsoft.com/office/drawing/2014/main" id="{2028457C-6C4C-4FDD-BC4F-E1887D8F5D62}"/>
              </a:ext>
            </a:extLst>
          </p:cNvPr>
          <p:cNvGraphicFramePr>
            <a:graphicFrameLocks noGrp="1"/>
          </p:cNvGraphicFramePr>
          <p:nvPr/>
        </p:nvGraphicFramePr>
        <p:xfrm>
          <a:off x="631068" y="2266901"/>
          <a:ext cx="10081925" cy="829018"/>
        </p:xfrm>
        <a:graphic>
          <a:graphicData uri="http://schemas.openxmlformats.org/drawingml/2006/table">
            <a:tbl>
              <a:tblPr firstRow="1" bandRow="1">
                <a:tableStyleId>{5940675A-B579-460E-94D1-54222C63F5DA}</a:tableStyleId>
              </a:tblPr>
              <a:tblGrid>
                <a:gridCol w="1352278">
                  <a:extLst>
                    <a:ext uri="{9D8B030D-6E8A-4147-A177-3AD203B41FA5}">
                      <a16:colId xmlns:a16="http://schemas.microsoft.com/office/drawing/2014/main" val="387153340"/>
                    </a:ext>
                  </a:extLst>
                </a:gridCol>
                <a:gridCol w="1493950">
                  <a:extLst>
                    <a:ext uri="{9D8B030D-6E8A-4147-A177-3AD203B41FA5}">
                      <a16:colId xmlns:a16="http://schemas.microsoft.com/office/drawing/2014/main" val="3223209108"/>
                    </a:ext>
                  </a:extLst>
                </a:gridCol>
                <a:gridCol w="1275008">
                  <a:extLst>
                    <a:ext uri="{9D8B030D-6E8A-4147-A177-3AD203B41FA5}">
                      <a16:colId xmlns:a16="http://schemas.microsoft.com/office/drawing/2014/main" val="2658732482"/>
                    </a:ext>
                  </a:extLst>
                </a:gridCol>
                <a:gridCol w="1249251">
                  <a:extLst>
                    <a:ext uri="{9D8B030D-6E8A-4147-A177-3AD203B41FA5}">
                      <a16:colId xmlns:a16="http://schemas.microsoft.com/office/drawing/2014/main" val="1394974367"/>
                    </a:ext>
                  </a:extLst>
                </a:gridCol>
                <a:gridCol w="1970468">
                  <a:extLst>
                    <a:ext uri="{9D8B030D-6E8A-4147-A177-3AD203B41FA5}">
                      <a16:colId xmlns:a16="http://schemas.microsoft.com/office/drawing/2014/main" val="894483815"/>
                    </a:ext>
                  </a:extLst>
                </a:gridCol>
                <a:gridCol w="1352281">
                  <a:extLst>
                    <a:ext uri="{9D8B030D-6E8A-4147-A177-3AD203B41FA5}">
                      <a16:colId xmlns:a16="http://schemas.microsoft.com/office/drawing/2014/main" val="1556912340"/>
                    </a:ext>
                  </a:extLst>
                </a:gridCol>
                <a:gridCol w="1388689">
                  <a:extLst>
                    <a:ext uri="{9D8B030D-6E8A-4147-A177-3AD203B41FA5}">
                      <a16:colId xmlns:a16="http://schemas.microsoft.com/office/drawing/2014/main" val="2377593135"/>
                    </a:ext>
                  </a:extLst>
                </a:gridCol>
              </a:tblGrid>
              <a:tr h="829018">
                <a:tc>
                  <a:txBody>
                    <a:bodyPr/>
                    <a:lstStyle/>
                    <a:p>
                      <a:pPr algn="ctr"/>
                      <a:r>
                        <a:rPr lang="en-GB" sz="2000" dirty="0" err="1">
                          <a:solidFill>
                            <a:srgbClr val="115076"/>
                          </a:solidFill>
                        </a:rPr>
                        <a:t>elektrisch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biologisch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möglich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jährlich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demokratisch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115076"/>
                          </a:solidFill>
                        </a:rPr>
                        <a:t>natürlich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chemisch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18" name="Action Button: Custom 16">
            <a:hlinkClick r:id="" action="ppaction://noaction" highlightClick="1">
              <a:snd r:embed="rId5" name="5. 3. elektrisch.wav"/>
            </a:hlinkClick>
            <a:extLst>
              <a:ext uri="{FF2B5EF4-FFF2-40B4-BE49-F238E27FC236}">
                <a16:creationId xmlns:a16="http://schemas.microsoft.com/office/drawing/2014/main" id="{1762DD1F-BE31-48F8-A4C3-3D8D022A237B}"/>
              </a:ext>
            </a:extLst>
          </p:cNvPr>
          <p:cNvSpPr/>
          <p:nvPr/>
        </p:nvSpPr>
        <p:spPr>
          <a:xfrm>
            <a:off x="128751" y="25024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snd r:embed="rId6" name="5. 4. russich.wav"/>
            </a:hlinkClick>
            <a:extLst>
              <a:ext uri="{FF2B5EF4-FFF2-40B4-BE49-F238E27FC236}">
                <a16:creationId xmlns:a16="http://schemas.microsoft.com/office/drawing/2014/main" id="{FB34BC1D-FCE3-4DA9-B410-DC32BC728322}"/>
              </a:ext>
            </a:extLst>
          </p:cNvPr>
          <p:cNvSpPr/>
          <p:nvPr/>
        </p:nvSpPr>
        <p:spPr>
          <a:xfrm>
            <a:off x="159734" y="44665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graphicFrame>
        <p:nvGraphicFramePr>
          <p:cNvPr id="20" name="Table 15">
            <a:extLst>
              <a:ext uri="{FF2B5EF4-FFF2-40B4-BE49-F238E27FC236}">
                <a16:creationId xmlns:a16="http://schemas.microsoft.com/office/drawing/2014/main" id="{5B76A9CB-7EA1-4CE5-BCFC-925D69CE653E}"/>
              </a:ext>
            </a:extLst>
          </p:cNvPr>
          <p:cNvGraphicFramePr>
            <a:graphicFrameLocks noGrp="1"/>
          </p:cNvGraphicFramePr>
          <p:nvPr/>
        </p:nvGraphicFramePr>
        <p:xfrm>
          <a:off x="662051" y="4238463"/>
          <a:ext cx="10081925" cy="829018"/>
        </p:xfrm>
        <a:graphic>
          <a:graphicData uri="http://schemas.openxmlformats.org/drawingml/2006/table">
            <a:tbl>
              <a:tblPr firstRow="1" bandRow="1">
                <a:tableStyleId>{5940675A-B579-460E-94D1-54222C63F5DA}</a:tableStyleId>
              </a:tblPr>
              <a:tblGrid>
                <a:gridCol w="1223490">
                  <a:extLst>
                    <a:ext uri="{9D8B030D-6E8A-4147-A177-3AD203B41FA5}">
                      <a16:colId xmlns:a16="http://schemas.microsoft.com/office/drawing/2014/main" val="387153340"/>
                    </a:ext>
                  </a:extLst>
                </a:gridCol>
                <a:gridCol w="1184856">
                  <a:extLst>
                    <a:ext uri="{9D8B030D-6E8A-4147-A177-3AD203B41FA5}">
                      <a16:colId xmlns:a16="http://schemas.microsoft.com/office/drawing/2014/main" val="3223209108"/>
                    </a:ext>
                  </a:extLst>
                </a:gridCol>
                <a:gridCol w="1906073">
                  <a:extLst>
                    <a:ext uri="{9D8B030D-6E8A-4147-A177-3AD203B41FA5}">
                      <a16:colId xmlns:a16="http://schemas.microsoft.com/office/drawing/2014/main" val="2658732482"/>
                    </a:ext>
                  </a:extLst>
                </a:gridCol>
                <a:gridCol w="1352282">
                  <a:extLst>
                    <a:ext uri="{9D8B030D-6E8A-4147-A177-3AD203B41FA5}">
                      <a16:colId xmlns:a16="http://schemas.microsoft.com/office/drawing/2014/main" val="1394974367"/>
                    </a:ext>
                  </a:extLst>
                </a:gridCol>
                <a:gridCol w="1558344">
                  <a:extLst>
                    <a:ext uri="{9D8B030D-6E8A-4147-A177-3AD203B41FA5}">
                      <a16:colId xmlns:a16="http://schemas.microsoft.com/office/drawing/2014/main" val="894483815"/>
                    </a:ext>
                  </a:extLst>
                </a:gridCol>
                <a:gridCol w="1468191">
                  <a:extLst>
                    <a:ext uri="{9D8B030D-6E8A-4147-A177-3AD203B41FA5}">
                      <a16:colId xmlns:a16="http://schemas.microsoft.com/office/drawing/2014/main" val="1556912340"/>
                    </a:ext>
                  </a:extLst>
                </a:gridCol>
                <a:gridCol w="1388689">
                  <a:extLst>
                    <a:ext uri="{9D8B030D-6E8A-4147-A177-3AD203B41FA5}">
                      <a16:colId xmlns:a16="http://schemas.microsoft.com/office/drawing/2014/main" val="2377593135"/>
                    </a:ext>
                  </a:extLst>
                </a:gridCol>
              </a:tblGrid>
              <a:tr h="829018">
                <a:tc>
                  <a:txBody>
                    <a:bodyPr/>
                    <a:lstStyle/>
                    <a:p>
                      <a:pPr algn="ctr"/>
                      <a:r>
                        <a:rPr lang="en-GB" sz="2000" dirty="0" err="1">
                          <a:solidFill>
                            <a:srgbClr val="115076"/>
                          </a:solidFill>
                        </a:rPr>
                        <a:t>russisch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täglich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amerikanisch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plötzlich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freundlich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statistisch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dirty="0" err="1">
                          <a:solidFill>
                            <a:srgbClr val="115076"/>
                          </a:solidFill>
                        </a:rPr>
                        <a:t>literarisch</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23770001"/>
                  </a:ext>
                </a:extLst>
              </a:tr>
            </a:tbl>
          </a:graphicData>
        </a:graphic>
      </p:graphicFrame>
      <p:sp>
        <p:nvSpPr>
          <p:cNvPr id="21" name="TextBox 20">
            <a:extLst>
              <a:ext uri="{FF2B5EF4-FFF2-40B4-BE49-F238E27FC236}">
                <a16:creationId xmlns:a16="http://schemas.microsoft.com/office/drawing/2014/main" id="{7F3A73E5-0C8A-4E2C-A08C-D8BCD33ACD56}"/>
              </a:ext>
            </a:extLst>
          </p:cNvPr>
          <p:cNvSpPr txBox="1"/>
          <p:nvPr/>
        </p:nvSpPr>
        <p:spPr>
          <a:xfrm>
            <a:off x="179999" y="3754561"/>
            <a:ext cx="10081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Partner/</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Partnerin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2" name="Picture 21" descr="A picture containing clock&#10;&#10;Description automatically generated">
            <a:extLst>
              <a:ext uri="{FF2B5EF4-FFF2-40B4-BE49-F238E27FC236}">
                <a16:creationId xmlns:a16="http://schemas.microsoft.com/office/drawing/2014/main" id="{A6BEEF36-50F1-4EE0-94C2-3F92361ACAF1}"/>
              </a:ext>
            </a:extLst>
          </p:cNvPr>
          <p:cNvPicPr>
            <a:picLocks noChangeAspect="1"/>
          </p:cNvPicPr>
          <p:nvPr/>
        </p:nvPicPr>
        <p:blipFill>
          <a:blip r:embed="rId7"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38033" y="95237"/>
            <a:ext cx="1733997" cy="1145621"/>
          </a:xfrm>
          <a:prstGeom prst="rect">
            <a:avLst/>
          </a:prstGeom>
        </p:spPr>
      </p:pic>
      <p:sp>
        <p:nvSpPr>
          <p:cNvPr id="11" name="Speech Bubble: Rectangle with Corners Rounded 10">
            <a:extLst>
              <a:ext uri="{FF2B5EF4-FFF2-40B4-BE49-F238E27FC236}">
                <a16:creationId xmlns:a16="http://schemas.microsoft.com/office/drawing/2014/main" id="{6E8B52C8-F696-496F-9B3F-D06E3D167DA3}"/>
              </a:ext>
            </a:extLst>
          </p:cNvPr>
          <p:cNvSpPr/>
          <p:nvPr/>
        </p:nvSpPr>
        <p:spPr>
          <a:xfrm>
            <a:off x="6236403" y="141721"/>
            <a:ext cx="3449782" cy="1226106"/>
          </a:xfrm>
          <a:prstGeom prst="wedgeRoundRectCallout">
            <a:avLst>
              <a:gd name="adj1" fmla="val 67418"/>
              <a:gd name="adj2" fmla="val 10430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audio has the Austrian pronunciation of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chemisch</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How would a German typically say it?</a:t>
            </a:r>
          </a:p>
        </p:txBody>
      </p:sp>
    </p:spTree>
    <p:extLst>
      <p:ext uri="{BB962C8B-B14F-4D97-AF65-F5344CB8AC3E}">
        <p14:creationId xmlns:p14="http://schemas.microsoft.com/office/powerpoint/2010/main" val="186200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8000"/>
                                        <p:tgtEl>
                                          <p:spTgt spid="7"/>
                                        </p:tgtEl>
                                      </p:cBhvr>
                                    </p:animEffect>
                                    <p:set>
                                      <p:cBhvr>
                                        <p:cTn id="12" dur="1" fill="hold">
                                          <p:stCondLst>
                                            <p:cond delay="7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93641"/>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3 Slide 15</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2134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6838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06318" y="247046"/>
            <a:ext cx="175100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Rounded Corners 1">
            <a:hlinkClick r:id="" action="ppaction://noaction">
              <a:snd r:embed="rId5" name="15. A. 1. Männchen.wav"/>
            </a:hlinkClick>
            <a:extLst>
              <a:ext uri="{FF2B5EF4-FFF2-40B4-BE49-F238E27FC236}">
                <a16:creationId xmlns:a16="http://schemas.microsoft.com/office/drawing/2014/main" id="{464FDC10-2B71-430C-9A2A-A0EF9DCCAC8E}"/>
              </a:ext>
            </a:extLst>
          </p:cNvPr>
          <p:cNvSpPr/>
          <p:nvPr/>
        </p:nvSpPr>
        <p:spPr>
          <a:xfrm>
            <a:off x="340963" y="125976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Männchen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7" name="Rectangle: Rounded Corners 6">
            <a:hlinkClick r:id="" action="ppaction://noaction">
              <a:snd r:embed="rId6" name="15. B. 1. Menschen.wav"/>
            </a:hlinkClick>
            <a:extLst>
              <a:ext uri="{FF2B5EF4-FFF2-40B4-BE49-F238E27FC236}">
                <a16:creationId xmlns:a16="http://schemas.microsoft.com/office/drawing/2014/main" id="{5ED8DA59-A4CC-4253-A0DA-B64C1D05183B}"/>
              </a:ext>
            </a:extLst>
          </p:cNvPr>
          <p:cNvSpPr/>
          <p:nvPr/>
        </p:nvSpPr>
        <p:spPr>
          <a:xfrm>
            <a:off x="6227736" y="125138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1.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sieht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viele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Menschen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E6882FA9-8571-43E4-9A1F-AF25CC024D53}"/>
              </a:ext>
            </a:extLst>
          </p:cNvPr>
          <p:cNvSpPr txBox="1"/>
          <p:nvPr/>
        </p:nvSpPr>
        <p:spPr>
          <a:xfrm>
            <a:off x="2146735" y="423108"/>
            <a:ext cx="1048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9" name="TextBox 8">
            <a:extLst>
              <a:ext uri="{FF2B5EF4-FFF2-40B4-BE49-F238E27FC236}">
                <a16:creationId xmlns:a16="http://schemas.microsoft.com/office/drawing/2014/main" id="{542D6DA9-B15C-48E9-9B11-A8C223E8BF86}"/>
              </a:ext>
            </a:extLst>
          </p:cNvPr>
          <p:cNvSpPr txBox="1"/>
          <p:nvPr/>
        </p:nvSpPr>
        <p:spPr>
          <a:xfrm>
            <a:off x="7922721" y="420392"/>
            <a:ext cx="10483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10" name="Rectangle: Rounded Corners 9">
            <a:hlinkClick r:id="" action="ppaction://noaction">
              <a:snd r:embed="rId7" name="15. A. 2. schon.wav"/>
            </a:hlinkClick>
            <a:extLst>
              <a:ext uri="{FF2B5EF4-FFF2-40B4-BE49-F238E27FC236}">
                <a16:creationId xmlns:a16="http://schemas.microsoft.com/office/drawing/2014/main" id="{A241E31C-12BB-4626-BD15-B0782B9F07CC}"/>
              </a:ext>
            </a:extLst>
          </p:cNvPr>
          <p:cNvSpPr/>
          <p:nvPr/>
        </p:nvSpPr>
        <p:spPr>
          <a:xfrm>
            <a:off x="340963" y="19412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2. Ich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schon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gemacht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1" name="Rectangle: Rounded Corners 10">
            <a:hlinkClick r:id="" action="ppaction://noaction">
              <a:snd r:embed="rId8" name="15. B. 2. schön.wav"/>
            </a:hlinkClick>
            <a:extLst>
              <a:ext uri="{FF2B5EF4-FFF2-40B4-BE49-F238E27FC236}">
                <a16:creationId xmlns:a16="http://schemas.microsoft.com/office/drawing/2014/main" id="{5EEBCE5B-8449-4178-AA79-94DAEDE32D22}"/>
              </a:ext>
            </a:extLst>
          </p:cNvPr>
          <p:cNvSpPr/>
          <p:nvPr/>
        </p:nvSpPr>
        <p:spPr>
          <a:xfrm>
            <a:off x="6227736" y="193285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2. Ich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habe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schön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gemacht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2" name="Rectangle: Rounded Corners 11">
            <a:hlinkClick r:id="" action="ppaction://noaction">
              <a:snd r:embed="rId9" name="15. A. 3. Kirsche.wav"/>
            </a:hlinkClick>
            <a:extLst>
              <a:ext uri="{FF2B5EF4-FFF2-40B4-BE49-F238E27FC236}">
                <a16:creationId xmlns:a16="http://schemas.microsoft.com/office/drawing/2014/main" id="{4A4AAC42-899B-4D11-B804-B66EA14B34B1}"/>
              </a:ext>
            </a:extLst>
          </p:cNvPr>
          <p:cNvSpPr/>
          <p:nvPr/>
        </p:nvSpPr>
        <p:spPr>
          <a:xfrm>
            <a:off x="340963" y="263108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3. Sie hat die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Kirsche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fotografiert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3" name="Rectangle: Rounded Corners 12">
            <a:hlinkClick r:id="" action="ppaction://noaction">
              <a:snd r:embed="rId10" name="15. B. 3. Kirche.wav"/>
            </a:hlinkClick>
            <a:extLst>
              <a:ext uri="{FF2B5EF4-FFF2-40B4-BE49-F238E27FC236}">
                <a16:creationId xmlns:a16="http://schemas.microsoft.com/office/drawing/2014/main" id="{F54FE158-2845-4239-9C3A-06A7C20F6AA1}"/>
              </a:ext>
            </a:extLst>
          </p:cNvPr>
          <p:cNvSpPr/>
          <p:nvPr/>
        </p:nvSpPr>
        <p:spPr>
          <a:xfrm>
            <a:off x="6227736" y="262270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3. Sie hat die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Kirche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fotografiert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4" name="Rectangle: Rounded Corners 13">
            <a:hlinkClick r:id="" action="ppaction://noaction">
              <a:snd r:embed="rId11" name="15. A. 4. wasch wach.wav"/>
            </a:hlinkClick>
            <a:extLst>
              <a:ext uri="{FF2B5EF4-FFF2-40B4-BE49-F238E27FC236}">
                <a16:creationId xmlns:a16="http://schemas.microsoft.com/office/drawing/2014/main" id="{2011D781-7791-4647-87C4-7148CDB1BCE3}"/>
              </a:ext>
            </a:extLst>
          </p:cNvPr>
          <p:cNvSpPr/>
          <p:nvPr/>
        </p:nvSpPr>
        <p:spPr>
          <a:xfrm>
            <a:off x="340963" y="33209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Waschen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schneller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Wachsen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5" name="Rectangle: Rounded Corners 14">
            <a:hlinkClick r:id="" action="ppaction://noaction">
              <a:snd r:embed="rId12" name="15. B. 4. wach wasch.wav"/>
            </a:hlinkClick>
            <a:extLst>
              <a:ext uri="{FF2B5EF4-FFF2-40B4-BE49-F238E27FC236}">
                <a16:creationId xmlns:a16="http://schemas.microsoft.com/office/drawing/2014/main" id="{58723930-9A9E-4C60-A349-D2CE23D34FEB}"/>
              </a:ext>
            </a:extLst>
          </p:cNvPr>
          <p:cNvSpPr/>
          <p:nvPr/>
        </p:nvSpPr>
        <p:spPr>
          <a:xfrm>
            <a:off x="6227736" y="332093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4.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Wachsen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schneller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Waschen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Rectangle: Rounded Corners 15">
            <a:hlinkClick r:id="" action="ppaction://noaction">
              <a:snd r:embed="rId13" name="15. A. 5. schä schell.wav"/>
            </a:hlinkClick>
            <a:extLst>
              <a:ext uri="{FF2B5EF4-FFF2-40B4-BE49-F238E27FC236}">
                <a16:creationId xmlns:a16="http://schemas.microsoft.com/office/drawing/2014/main" id="{CA8F9AEF-FF21-4745-B11D-7C63FB956FCE}"/>
              </a:ext>
            </a:extLst>
          </p:cNvPr>
          <p:cNvSpPr/>
          <p:nvPr/>
        </p:nvSpPr>
        <p:spPr>
          <a:xfrm>
            <a:off x="340963" y="400184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Schälen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schellen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7" name="Rectangle: Rounded Corners 16">
            <a:hlinkClick r:id="" action="ppaction://noaction">
              <a:snd r:embed="rId14" name="15. B. 5. schell schä.wav"/>
            </a:hlinkClick>
            <a:extLst>
              <a:ext uri="{FF2B5EF4-FFF2-40B4-BE49-F238E27FC236}">
                <a16:creationId xmlns:a16="http://schemas.microsoft.com/office/drawing/2014/main" id="{43D7A2EE-83E6-4650-9FB7-4CDAD546A41D}"/>
              </a:ext>
            </a:extLst>
          </p:cNvPr>
          <p:cNvSpPr/>
          <p:nvPr/>
        </p:nvSpPr>
        <p:spPr>
          <a:xfrm>
            <a:off x="6227736" y="400184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5.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Schellen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schälen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8" name="Rectangle: Rounded Corners 17">
            <a:hlinkClick r:id="" action="ppaction://noaction">
              <a:snd r:embed="rId15" name="15. A. 6. zeich zeig.wav"/>
            </a:hlinkClick>
            <a:extLst>
              <a:ext uri="{FF2B5EF4-FFF2-40B4-BE49-F238E27FC236}">
                <a16:creationId xmlns:a16="http://schemas.microsoft.com/office/drawing/2014/main" id="{25CB777B-4FF8-46A1-ABC3-2F56626B4123}"/>
              </a:ext>
            </a:extLst>
          </p:cNvPr>
          <p:cNvSpPr/>
          <p:nvPr/>
        </p:nvSpPr>
        <p:spPr>
          <a:xfrm>
            <a:off x="340963" y="470901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Zeichnen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9" name="Rectangle: Rounded Corners 18">
            <a:hlinkClick r:id="" action="ppaction://noaction">
              <a:snd r:embed="rId16" name="15. B. 6. zeig zeich.wav"/>
            </a:hlinkClick>
            <a:extLst>
              <a:ext uri="{FF2B5EF4-FFF2-40B4-BE49-F238E27FC236}">
                <a16:creationId xmlns:a16="http://schemas.microsoft.com/office/drawing/2014/main" id="{DA91EE5A-380B-42E5-B7F2-CAAD8F017536}"/>
              </a:ext>
            </a:extLst>
          </p:cNvPr>
          <p:cNvSpPr/>
          <p:nvPr/>
        </p:nvSpPr>
        <p:spPr>
          <a:xfrm>
            <a:off x="6227736" y="4709019"/>
            <a:ext cx="4835471" cy="526942"/>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6.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besser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Zeichnen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0" name="Rounded Rectangular Callout 11">
            <a:extLst>
              <a:ext uri="{FF2B5EF4-FFF2-40B4-BE49-F238E27FC236}">
                <a16:creationId xmlns:a16="http://schemas.microsoft.com/office/drawing/2014/main" id="{7B629953-1EFC-4232-B6F3-688594D25808}"/>
              </a:ext>
            </a:extLst>
          </p:cNvPr>
          <p:cNvSpPr/>
          <p:nvPr/>
        </p:nvSpPr>
        <p:spPr>
          <a:xfrm>
            <a:off x="50403" y="5411256"/>
            <a:ext cx="3527166" cy="705643"/>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Männchen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little man</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Kirsche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cherry</a:t>
            </a:r>
          </a:p>
        </p:txBody>
      </p:sp>
      <p:sp>
        <p:nvSpPr>
          <p:cNvPr id="21" name="Rounded Rectangular Callout 11">
            <a:extLst>
              <a:ext uri="{FF2B5EF4-FFF2-40B4-BE49-F238E27FC236}">
                <a16:creationId xmlns:a16="http://schemas.microsoft.com/office/drawing/2014/main" id="{EBB40564-675D-45CF-A2A5-8F46BD8AB828}"/>
              </a:ext>
            </a:extLst>
          </p:cNvPr>
          <p:cNvSpPr/>
          <p:nvPr/>
        </p:nvSpPr>
        <p:spPr>
          <a:xfrm>
            <a:off x="3696376" y="5411256"/>
            <a:ext cx="2622773"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waschen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wash</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wachsen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grow</a:t>
            </a:r>
          </a:p>
        </p:txBody>
      </p:sp>
      <p:sp>
        <p:nvSpPr>
          <p:cNvPr id="22" name="Rounded Rectangular Callout 11">
            <a:extLst>
              <a:ext uri="{FF2B5EF4-FFF2-40B4-BE49-F238E27FC236}">
                <a16:creationId xmlns:a16="http://schemas.microsoft.com/office/drawing/2014/main" id="{DBEA2E4E-B722-4914-AF81-DB95BA5A0742}"/>
              </a:ext>
            </a:extLst>
          </p:cNvPr>
          <p:cNvSpPr/>
          <p:nvPr/>
        </p:nvSpPr>
        <p:spPr>
          <a:xfrm>
            <a:off x="6437957" y="5411256"/>
            <a:ext cx="2746709"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schälen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peel</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schellen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ring</a:t>
            </a:r>
          </a:p>
        </p:txBody>
      </p:sp>
      <p:sp>
        <p:nvSpPr>
          <p:cNvPr id="23" name="Rounded Rectangular Callout 11">
            <a:extLst>
              <a:ext uri="{FF2B5EF4-FFF2-40B4-BE49-F238E27FC236}">
                <a16:creationId xmlns:a16="http://schemas.microsoft.com/office/drawing/2014/main" id="{6B3753BE-1420-4AF7-96AA-7639E0FA2EAB}"/>
              </a:ext>
            </a:extLst>
          </p:cNvPr>
          <p:cNvSpPr/>
          <p:nvPr/>
        </p:nvSpPr>
        <p:spPr>
          <a:xfrm>
            <a:off x="9394888" y="5411256"/>
            <a:ext cx="2746709" cy="705642"/>
          </a:xfrm>
          <a:prstGeom prst="wedgeRoundRectCallout">
            <a:avLst>
              <a:gd name="adj1" fmla="val 49022"/>
              <a:gd name="adj2" fmla="val -15130"/>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zeichnen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draw</a:t>
            </a:r>
          </a:p>
        </p:txBody>
      </p:sp>
    </p:spTree>
    <p:extLst>
      <p:ext uri="{BB962C8B-B14F-4D97-AF65-F5344CB8AC3E}">
        <p14:creationId xmlns:p14="http://schemas.microsoft.com/office/powerpoint/2010/main" val="40524981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93641"/>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T2.2 Week 4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 2</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2269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4725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493874" y="580745"/>
            <a:ext cx="73424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SSC?</a:t>
            </a:r>
          </a:p>
        </p:txBody>
      </p:sp>
      <p:pic>
        <p:nvPicPr>
          <p:cNvPr id="6" name="Picture 5" descr="man thinking">
            <a:hlinkClick r:id="" action="ppaction://noaction">
              <a:snd r:embed="rId5" name="denken_source.wav"/>
            </a:hlinkClick>
            <a:extLst>
              <a:ext uri="{FF2B5EF4-FFF2-40B4-BE49-F238E27FC236}">
                <a16:creationId xmlns:a16="http://schemas.microsoft.com/office/drawing/2014/main" id="{474A9E3E-81C8-4EC5-BBDD-6E4196245D6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189" y="1519926"/>
            <a:ext cx="1014680" cy="1347605"/>
          </a:xfrm>
          <a:prstGeom prst="rect">
            <a:avLst/>
          </a:prstGeom>
        </p:spPr>
      </p:pic>
      <p:sp>
        <p:nvSpPr>
          <p:cNvPr id="7" name="Rectangle 6">
            <a:hlinkClick r:id="" action="ppaction://noaction">
              <a:snd r:embed="rId7" name="e_short.wav"/>
            </a:hlinkClick>
            <a:extLst>
              <a:ext uri="{FF2B5EF4-FFF2-40B4-BE49-F238E27FC236}">
                <a16:creationId xmlns:a16="http://schemas.microsoft.com/office/drawing/2014/main" id="{06F2A1DC-2DF0-40A0-94C6-8DB86216ACED}"/>
              </a:ext>
            </a:extLst>
          </p:cNvPr>
          <p:cNvSpPr/>
          <p:nvPr/>
        </p:nvSpPr>
        <p:spPr>
          <a:xfrm>
            <a:off x="912864" y="1161788"/>
            <a:ext cx="580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e</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8" name="Picture 7" descr="boy pointing to himself, next to two other people ">
            <a:hlinkClick r:id="" action="ppaction://noaction">
              <a:snd r:embed="rId8" name="ich_source.wav"/>
            </a:hlinkClick>
            <a:extLst>
              <a:ext uri="{FF2B5EF4-FFF2-40B4-BE49-F238E27FC236}">
                <a16:creationId xmlns:a16="http://schemas.microsoft.com/office/drawing/2014/main" id="{DF89B45E-E4C1-4B00-ACF8-E54F63219D2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89785" y="1839002"/>
            <a:ext cx="1333307" cy="915309"/>
          </a:xfrm>
          <a:prstGeom prst="rect">
            <a:avLst/>
          </a:prstGeom>
        </p:spPr>
      </p:pic>
      <p:sp>
        <p:nvSpPr>
          <p:cNvPr id="9" name="Rectangle 8">
            <a:hlinkClick r:id="" action="ppaction://noaction">
              <a:snd r:embed="rId10" name="ch_soft.wav"/>
            </a:hlinkClick>
            <a:extLst>
              <a:ext uri="{FF2B5EF4-FFF2-40B4-BE49-F238E27FC236}">
                <a16:creationId xmlns:a16="http://schemas.microsoft.com/office/drawing/2014/main" id="{3A7FAA8D-A50D-4C3E-A762-768BA6907693}"/>
              </a:ext>
            </a:extLst>
          </p:cNvPr>
          <p:cNvSpPr/>
          <p:nvPr/>
        </p:nvSpPr>
        <p:spPr>
          <a:xfrm>
            <a:off x="2695753" y="1161788"/>
            <a:ext cx="74411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err="1">
                <a:ln>
                  <a:noFill/>
                </a:ln>
                <a:solidFill>
                  <a:srgbClr val="FFCC00"/>
                </a:solidFill>
                <a:effectLst/>
                <a:uLnTx/>
                <a:uFillTx/>
                <a:latin typeface="Century Gothic" panose="020F0302020204030204"/>
                <a:ea typeface="+mn-ea"/>
                <a:cs typeface="+mn-cs"/>
              </a:rPr>
              <a:t>ch</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0" name="Picture 9" descr="man pointing a finger with an exclamation mark">
            <a:hlinkClick r:id="" action="ppaction://noaction">
              <a:snd r:embed="rId11" name="sollen_source.wav"/>
            </a:hlinkClick>
            <a:extLst>
              <a:ext uri="{FF2B5EF4-FFF2-40B4-BE49-F238E27FC236}">
                <a16:creationId xmlns:a16="http://schemas.microsoft.com/office/drawing/2014/main" id="{2577BA11-294F-4BC4-B28B-ABF2E331D0A2}"/>
              </a:ext>
            </a:extLst>
          </p:cNvPr>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536735" y="1854746"/>
            <a:ext cx="772457" cy="883822"/>
          </a:xfrm>
          <a:prstGeom prst="rect">
            <a:avLst/>
          </a:prstGeom>
        </p:spPr>
      </p:pic>
      <p:sp>
        <p:nvSpPr>
          <p:cNvPr id="11" name="Rectangle 10">
            <a:hlinkClick r:id="" action="ppaction://noaction">
              <a:snd r:embed="rId13" name="s.wav"/>
            </a:hlinkClick>
            <a:extLst>
              <a:ext uri="{FF2B5EF4-FFF2-40B4-BE49-F238E27FC236}">
                <a16:creationId xmlns:a16="http://schemas.microsoft.com/office/drawing/2014/main" id="{D556800A-3E21-4A01-850F-09B0C30C4106}"/>
              </a:ext>
            </a:extLst>
          </p:cNvPr>
          <p:cNvSpPr/>
          <p:nvPr/>
        </p:nvSpPr>
        <p:spPr>
          <a:xfrm>
            <a:off x="4536735" y="1161788"/>
            <a:ext cx="599844"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s</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2" name="Rectangle 11">
            <a:hlinkClick r:id="" action="ppaction://noaction">
              <a:snd r:embed="rId14" name="o_long.wav"/>
            </a:hlinkClick>
            <a:extLst>
              <a:ext uri="{FF2B5EF4-FFF2-40B4-BE49-F238E27FC236}">
                <a16:creationId xmlns:a16="http://schemas.microsoft.com/office/drawing/2014/main" id="{DF86E069-5438-4168-9693-3C82924547F2}"/>
              </a:ext>
            </a:extLst>
          </p:cNvPr>
          <p:cNvSpPr/>
          <p:nvPr/>
        </p:nvSpPr>
        <p:spPr>
          <a:xfrm>
            <a:off x="7253837" y="1161788"/>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o</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3" name="Picture 12" descr="girl searching">
            <a:hlinkClick r:id="" action="ppaction://noaction">
              <a:snd r:embed="rId15" name="wo_source.wav"/>
            </a:hlinkClick>
            <a:extLst>
              <a:ext uri="{FF2B5EF4-FFF2-40B4-BE49-F238E27FC236}">
                <a16:creationId xmlns:a16="http://schemas.microsoft.com/office/drawing/2014/main" id="{D4F71CC4-A22F-44FC-940C-0D5D0FE012C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950967" y="1760619"/>
            <a:ext cx="1140963" cy="969778"/>
          </a:xfrm>
          <a:prstGeom prst="rect">
            <a:avLst/>
          </a:prstGeom>
        </p:spPr>
      </p:pic>
      <p:pic>
        <p:nvPicPr>
          <p:cNvPr id="14" name="Picture 13" descr="cold penguin">
            <a:hlinkClick r:id="" action="ppaction://noaction">
              <a:snd r:embed="rId17" name="kalt_source.wav"/>
            </a:hlinkClick>
            <a:extLst>
              <a:ext uri="{FF2B5EF4-FFF2-40B4-BE49-F238E27FC236}">
                <a16:creationId xmlns:a16="http://schemas.microsoft.com/office/drawing/2014/main" id="{96F0406C-27B4-4956-801F-72A7E9BE9FC0}"/>
              </a:ext>
            </a:extLst>
          </p:cNvPr>
          <p:cNvPicPr>
            <a:picLocks noChangeAspect="1"/>
          </p:cNvPicPr>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63164" y="1802351"/>
            <a:ext cx="565089" cy="886314"/>
          </a:xfrm>
          <a:prstGeom prst="rect">
            <a:avLst/>
          </a:prstGeom>
        </p:spPr>
      </p:pic>
      <p:sp>
        <p:nvSpPr>
          <p:cNvPr id="15" name="Rectangle 14">
            <a:hlinkClick r:id="" action="ppaction://noaction">
              <a:snd r:embed="rId19" name="a_short.wav"/>
            </a:hlinkClick>
            <a:extLst>
              <a:ext uri="{FF2B5EF4-FFF2-40B4-BE49-F238E27FC236}">
                <a16:creationId xmlns:a16="http://schemas.microsoft.com/office/drawing/2014/main" id="{AECBCFAE-F34F-4E41-B99A-7ED5A0FD2612}"/>
              </a:ext>
            </a:extLst>
          </p:cNvPr>
          <p:cNvSpPr/>
          <p:nvPr/>
        </p:nvSpPr>
        <p:spPr>
          <a:xfrm>
            <a:off x="8945786" y="1162323"/>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a</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16" name="Picture 15" descr="boy with big smile">
            <a:hlinkClick r:id="" action="ppaction://noaction">
              <a:snd r:embed="rId20" name="lacheln.wav"/>
            </a:hlinkClick>
            <a:extLst>
              <a:ext uri="{FF2B5EF4-FFF2-40B4-BE49-F238E27FC236}">
                <a16:creationId xmlns:a16="http://schemas.microsoft.com/office/drawing/2014/main" id="{E0953A7A-82E7-484B-856A-A239A75FB08B}"/>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05002" y="1599779"/>
            <a:ext cx="1187901" cy="1187901"/>
          </a:xfrm>
          <a:prstGeom prst="rect">
            <a:avLst/>
          </a:prstGeom>
        </p:spPr>
      </p:pic>
      <p:sp>
        <p:nvSpPr>
          <p:cNvPr id="17" name="Rectangle 16">
            <a:hlinkClick r:id="" action="ppaction://noaction">
              <a:snd r:embed="rId22" name="a SSC.wav"/>
            </a:hlinkClick>
            <a:extLst>
              <a:ext uri="{FF2B5EF4-FFF2-40B4-BE49-F238E27FC236}">
                <a16:creationId xmlns:a16="http://schemas.microsoft.com/office/drawing/2014/main" id="{115DB71A-B23D-4B22-9C88-EA8C07E64A99}"/>
              </a:ext>
            </a:extLst>
          </p:cNvPr>
          <p:cNvSpPr/>
          <p:nvPr/>
        </p:nvSpPr>
        <p:spPr>
          <a:xfrm>
            <a:off x="10514952" y="1157292"/>
            <a:ext cx="59984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800" b="1" i="0" u="none" strike="noStrike" kern="1200" cap="none" spc="0" normalizeH="0" baseline="0" noProof="0" dirty="0">
                <a:ln>
                  <a:noFill/>
                </a:ln>
                <a:solidFill>
                  <a:srgbClr val="FFCC00"/>
                </a:solidFill>
                <a:effectLst/>
                <a:uLnTx/>
                <a:uFillTx/>
                <a:latin typeface="Century Gothic" panose="020F0302020204030204"/>
                <a:ea typeface="+mn-ea"/>
                <a:cs typeface="+mn-cs"/>
              </a:rPr>
              <a:t>ä</a:t>
            </a:r>
            <a:r>
              <a:rPr kumimoji="0" lang="en-GB" sz="2800" b="1"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18" name="Table 18">
            <a:extLst>
              <a:ext uri="{FF2B5EF4-FFF2-40B4-BE49-F238E27FC236}">
                <a16:creationId xmlns:a16="http://schemas.microsoft.com/office/drawing/2014/main" id="{6BCC6F46-6129-428E-851D-7BE940296CAD}"/>
              </a:ext>
            </a:extLst>
          </p:cNvPr>
          <p:cNvGraphicFramePr>
            <a:graphicFrameLocks noGrp="1"/>
          </p:cNvGraphicFramePr>
          <p:nvPr/>
        </p:nvGraphicFramePr>
        <p:xfrm>
          <a:off x="251201"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115076"/>
                          </a:solidFill>
                        </a:rPr>
                        <a:t>[</a:t>
                      </a:r>
                      <a:r>
                        <a:rPr lang="en-GB" sz="3200" b="1" dirty="0">
                          <a:solidFill>
                            <a:srgbClr val="DAA520"/>
                          </a:solidFill>
                        </a:rPr>
                        <a:t>e</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err="1">
                          <a:solidFill>
                            <a:srgbClr val="DAA520"/>
                          </a:solidFill>
                        </a:rPr>
                        <a:t>ch</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s</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0" name="Rectangle: Rounded Corners 19">
            <a:hlinkClick r:id="" action="ppaction://noaction">
              <a:snd r:embed="rId23" name="2. 1. eng - Bett - Weg.wav"/>
            </a:hlinkClick>
            <a:extLst>
              <a:ext uri="{FF2B5EF4-FFF2-40B4-BE49-F238E27FC236}">
                <a16:creationId xmlns:a16="http://schemas.microsoft.com/office/drawing/2014/main" id="{4E929F44-C573-4AAD-A3D7-8E264BC7670C}"/>
              </a:ext>
            </a:extLst>
          </p:cNvPr>
          <p:cNvSpPr/>
          <p:nvPr/>
        </p:nvSpPr>
        <p:spPr>
          <a:xfrm>
            <a:off x="34786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hlinkClick r:id="" action="ppaction://noaction">
              <a:snd r:embed="rId23" name="2. 1. eng - Bett - Weg.wav"/>
            </a:hlinkClick>
            <a:extLst>
              <a:ext uri="{FF2B5EF4-FFF2-40B4-BE49-F238E27FC236}">
                <a16:creationId xmlns:a16="http://schemas.microsoft.com/office/drawing/2014/main" id="{834C499F-91FC-4D69-8A83-AE45B36FFD2B}"/>
              </a:ext>
            </a:extLst>
          </p:cNvPr>
          <p:cNvSpPr txBox="1"/>
          <p:nvPr/>
        </p:nvSpPr>
        <p:spPr>
          <a:xfrm>
            <a:off x="44184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Bett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Weg</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Rectangle: Rounded Corners 21">
            <a:extLst>
              <a:ext uri="{FF2B5EF4-FFF2-40B4-BE49-F238E27FC236}">
                <a16:creationId xmlns:a16="http://schemas.microsoft.com/office/drawing/2014/main" id="{73BC05A3-B7D2-4A00-A98F-332E768C8D5C}"/>
              </a:ext>
            </a:extLst>
          </p:cNvPr>
          <p:cNvSpPr/>
          <p:nvPr/>
        </p:nvSpPr>
        <p:spPr>
          <a:xfrm>
            <a:off x="34786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hlinkClick r:id="" action="ppaction://noaction">
              <a:snd r:embed="rId24" name="2. 2.wav"/>
            </a:hlinkClick>
            <a:extLst>
              <a:ext uri="{FF2B5EF4-FFF2-40B4-BE49-F238E27FC236}">
                <a16:creationId xmlns:a16="http://schemas.microsoft.com/office/drawing/2014/main" id="{C017B8CD-AA1A-4284-9A2C-06E929C97CA1}"/>
              </a:ext>
            </a:extLst>
          </p:cNvPr>
          <p:cNvSpPr txBox="1"/>
          <p:nvPr/>
        </p:nvSpPr>
        <p:spPr>
          <a:xfrm>
            <a:off x="44184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jedoch</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einfach</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ectangle: Rounded Corners 23">
            <a:extLst>
              <a:ext uri="{FF2B5EF4-FFF2-40B4-BE49-F238E27FC236}">
                <a16:creationId xmlns:a16="http://schemas.microsoft.com/office/drawing/2014/main" id="{F4CFBBFA-8A0E-4577-AA08-62C363AD351B}"/>
              </a:ext>
            </a:extLst>
          </p:cNvPr>
          <p:cNvSpPr/>
          <p:nvPr/>
        </p:nvSpPr>
        <p:spPr>
          <a:xfrm>
            <a:off x="34786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TextBox 24">
            <a:hlinkClick r:id="" action="ppaction://noaction">
              <a:snd r:embed="rId25" name="2. 3.wav"/>
            </a:hlinkClick>
            <a:extLst>
              <a:ext uri="{FF2B5EF4-FFF2-40B4-BE49-F238E27FC236}">
                <a16:creationId xmlns:a16="http://schemas.microsoft.com/office/drawing/2014/main" id="{18AEB421-BA53-4A1D-82B9-48F55E283A53}"/>
              </a:ext>
            </a:extLst>
          </p:cNvPr>
          <p:cNvSpPr txBox="1"/>
          <p:nvPr/>
        </p:nvSpPr>
        <p:spPr>
          <a:xfrm>
            <a:off x="433026" y="5481305"/>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unser</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langsam</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man thinking">
            <a:hlinkClick r:id="" action="ppaction://noaction">
              <a:snd r:embed="rId5" name="denken_source.wav"/>
            </a:hlinkClick>
            <a:extLst>
              <a:ext uri="{FF2B5EF4-FFF2-40B4-BE49-F238E27FC236}">
                <a16:creationId xmlns:a16="http://schemas.microsoft.com/office/drawing/2014/main" id="{0DFD1AFB-5964-4AB3-80CC-941734DC73A8}"/>
              </a:ext>
            </a:extLst>
          </p:cNvPr>
          <p:cNvPicPr>
            <a:picLocks noChangeAspect="1"/>
          </p:cNvPicPr>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49206" y="3688800"/>
            <a:ext cx="356643" cy="473660"/>
          </a:xfrm>
          <a:prstGeom prst="rect">
            <a:avLst/>
          </a:prstGeom>
        </p:spPr>
      </p:pic>
      <p:graphicFrame>
        <p:nvGraphicFramePr>
          <p:cNvPr id="27" name="Table 18">
            <a:extLst>
              <a:ext uri="{FF2B5EF4-FFF2-40B4-BE49-F238E27FC236}">
                <a16:creationId xmlns:a16="http://schemas.microsoft.com/office/drawing/2014/main" id="{14A0487A-610A-4843-8FDA-9676E6F7B373}"/>
              </a:ext>
            </a:extLst>
          </p:cNvPr>
          <p:cNvGraphicFramePr>
            <a:graphicFrameLocks noGrp="1"/>
          </p:cNvGraphicFramePr>
          <p:nvPr/>
        </p:nvGraphicFramePr>
        <p:xfrm>
          <a:off x="6165102" y="3283032"/>
          <a:ext cx="5844799" cy="2760068"/>
        </p:xfrm>
        <a:graphic>
          <a:graphicData uri="http://schemas.openxmlformats.org/drawingml/2006/table">
            <a:tbl>
              <a:tblPr firstRow="1" bandRow="1">
                <a:tableStyleId>{5940675A-B579-460E-94D1-54222C63F5DA}</a:tableStyleId>
              </a:tblPr>
              <a:tblGrid>
                <a:gridCol w="4473199">
                  <a:extLst>
                    <a:ext uri="{9D8B030D-6E8A-4147-A177-3AD203B41FA5}">
                      <a16:colId xmlns:a16="http://schemas.microsoft.com/office/drawing/2014/main" val="250906506"/>
                    </a:ext>
                  </a:extLst>
                </a:gridCol>
                <a:gridCol w="901337">
                  <a:extLst>
                    <a:ext uri="{9D8B030D-6E8A-4147-A177-3AD203B41FA5}">
                      <a16:colId xmlns:a16="http://schemas.microsoft.com/office/drawing/2014/main" val="3891748943"/>
                    </a:ext>
                  </a:extLst>
                </a:gridCol>
                <a:gridCol w="470263">
                  <a:extLst>
                    <a:ext uri="{9D8B030D-6E8A-4147-A177-3AD203B41FA5}">
                      <a16:colId xmlns:a16="http://schemas.microsoft.com/office/drawing/2014/main" val="100003045"/>
                    </a:ext>
                  </a:extLst>
                </a:gridCol>
              </a:tblGrid>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115076"/>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3415447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800" dirty="0">
                          <a:solidFill>
                            <a:srgbClr val="115076"/>
                          </a:solidFill>
                        </a:rPr>
                        <a:t>[</a:t>
                      </a:r>
                      <a:r>
                        <a:rPr lang="en-GB" sz="2800" b="1" dirty="0">
                          <a:solidFill>
                            <a:srgbClr val="DAA520"/>
                          </a:solidFill>
                        </a:rPr>
                        <a:t>o</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75584989"/>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115076"/>
                          </a:solidFill>
                        </a:rPr>
                        <a:t>[</a:t>
                      </a:r>
                      <a:r>
                        <a:rPr lang="en-GB" sz="2800" b="1" dirty="0">
                          <a:solidFill>
                            <a:srgbClr val="DAA520"/>
                          </a:solidFill>
                        </a:rPr>
                        <a:t>a</a:t>
                      </a:r>
                      <a:r>
                        <a:rPr lang="en-GB" sz="28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805229888"/>
                  </a:ext>
                </a:extLst>
              </a:tr>
              <a:tr h="690017">
                <a:tc>
                  <a:txBody>
                    <a:bodyPr/>
                    <a:lstStyle/>
                    <a:p>
                      <a:endParaRPr lang="en-GB" sz="32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115076"/>
                          </a:solidFill>
                        </a:rPr>
                        <a:t>[</a:t>
                      </a:r>
                      <a:r>
                        <a:rPr lang="en-GB" sz="3200" b="1" dirty="0">
                          <a:solidFill>
                            <a:srgbClr val="DAA520"/>
                          </a:solidFill>
                        </a:rPr>
                        <a:t>ä</a:t>
                      </a:r>
                      <a:r>
                        <a:rPr lang="en-GB" sz="3200" dirty="0">
                          <a:solidFill>
                            <a:srgbClr val="115076"/>
                          </a:solidFill>
                        </a:rPr>
                        <a:t>]</a:t>
                      </a: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32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774110471"/>
                  </a:ext>
                </a:extLst>
              </a:tr>
            </a:tbl>
          </a:graphicData>
        </a:graphic>
      </p:graphicFrame>
      <p:sp>
        <p:nvSpPr>
          <p:cNvPr id="28" name="Rectangle: Rounded Corners 27">
            <a:extLst>
              <a:ext uri="{FF2B5EF4-FFF2-40B4-BE49-F238E27FC236}">
                <a16:creationId xmlns:a16="http://schemas.microsoft.com/office/drawing/2014/main" id="{5643F9B7-0453-40FF-8EC8-57EDC0335F4B}"/>
              </a:ext>
            </a:extLst>
          </p:cNvPr>
          <p:cNvSpPr/>
          <p:nvPr/>
        </p:nvSpPr>
        <p:spPr>
          <a:xfrm>
            <a:off x="6323598" y="4036419"/>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hlinkClick r:id="" action="ppaction://noaction">
              <a:snd r:embed="rId27" name="2. 4.wav"/>
            </a:hlinkClick>
            <a:extLst>
              <a:ext uri="{FF2B5EF4-FFF2-40B4-BE49-F238E27FC236}">
                <a16:creationId xmlns:a16="http://schemas.microsoft.com/office/drawing/2014/main" id="{C249558C-3AD1-4AC1-BF3E-8162816739E4}"/>
              </a:ext>
            </a:extLst>
          </p:cNvPr>
          <p:cNvSpPr txBox="1"/>
          <p:nvPr/>
        </p:nvSpPr>
        <p:spPr>
          <a:xfrm>
            <a:off x="6417577" y="4036419"/>
            <a:ext cx="42108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Rock</a:t>
            </a:r>
          </a:p>
        </p:txBody>
      </p:sp>
      <p:sp>
        <p:nvSpPr>
          <p:cNvPr id="30" name="Rectangle: Rounded Corners 29">
            <a:extLst>
              <a:ext uri="{FF2B5EF4-FFF2-40B4-BE49-F238E27FC236}">
                <a16:creationId xmlns:a16="http://schemas.microsoft.com/office/drawing/2014/main" id="{227792D3-99E3-4819-97DB-47B382EFF542}"/>
              </a:ext>
            </a:extLst>
          </p:cNvPr>
          <p:cNvSpPr/>
          <p:nvPr/>
        </p:nvSpPr>
        <p:spPr>
          <a:xfrm>
            <a:off x="6323598" y="4805546"/>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TextBox 30">
            <a:hlinkClick r:id="" action="ppaction://noaction">
              <a:snd r:embed="rId28" name="2. 5.wav"/>
            </a:hlinkClick>
            <a:extLst>
              <a:ext uri="{FF2B5EF4-FFF2-40B4-BE49-F238E27FC236}">
                <a16:creationId xmlns:a16="http://schemas.microsoft.com/office/drawing/2014/main" id="{DB119B5E-271E-412D-A84F-2E9D400C31FC}"/>
              </a:ext>
            </a:extLst>
          </p:cNvPr>
          <p:cNvSpPr txBox="1"/>
          <p:nvPr/>
        </p:nvSpPr>
        <p:spPr>
          <a:xfrm>
            <a:off x="6417577" y="4805546"/>
            <a:ext cx="436615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alt – arm – normal</a:t>
            </a:r>
          </a:p>
        </p:txBody>
      </p:sp>
      <p:sp>
        <p:nvSpPr>
          <p:cNvPr id="32" name="Rectangle: Rounded Corners 31">
            <a:extLst>
              <a:ext uri="{FF2B5EF4-FFF2-40B4-BE49-F238E27FC236}">
                <a16:creationId xmlns:a16="http://schemas.microsoft.com/office/drawing/2014/main" id="{3333533A-A1D7-44B8-9935-936112685E65}"/>
              </a:ext>
            </a:extLst>
          </p:cNvPr>
          <p:cNvSpPr/>
          <p:nvPr/>
        </p:nvSpPr>
        <p:spPr>
          <a:xfrm>
            <a:off x="6323598" y="5483098"/>
            <a:ext cx="4460136" cy="554291"/>
          </a:xfrm>
          <a:prstGeom prst="roundRect">
            <a:avLst/>
          </a:prstGeom>
          <a:solidFill>
            <a:srgbClr val="FFF4E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hlinkClick r:id="" action="ppaction://noaction">
              <a:snd r:embed="rId29" name="2. 6.wav"/>
            </a:hlinkClick>
            <a:extLst>
              <a:ext uri="{FF2B5EF4-FFF2-40B4-BE49-F238E27FC236}">
                <a16:creationId xmlns:a16="http://schemas.microsoft.com/office/drawing/2014/main" id="{BFC62039-2210-41EC-A240-4947777E487E}"/>
              </a:ext>
            </a:extLst>
          </p:cNvPr>
          <p:cNvSpPr txBox="1"/>
          <p:nvPr/>
        </p:nvSpPr>
        <p:spPr>
          <a:xfrm>
            <a:off x="6344479" y="5534420"/>
            <a:ext cx="4439256"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hängen</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GB" sz="25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r>
              <a:rPr kumimoji="0" lang="en-GB" sz="25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schnell</a:t>
            </a:r>
          </a:p>
        </p:txBody>
      </p:sp>
      <p:sp>
        <p:nvSpPr>
          <p:cNvPr id="35" name="TextBox 34">
            <a:extLst>
              <a:ext uri="{FF2B5EF4-FFF2-40B4-BE49-F238E27FC236}">
                <a16:creationId xmlns:a16="http://schemas.microsoft.com/office/drawing/2014/main" id="{D0CB4353-31A3-45F8-89BE-1FFAC64B2E5C}"/>
              </a:ext>
            </a:extLst>
          </p:cNvPr>
          <p:cNvSpPr txBox="1"/>
          <p:nvPr/>
        </p:nvSpPr>
        <p:spPr>
          <a:xfrm>
            <a:off x="699097" y="276878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denken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410E850-5B9D-46AD-867A-41C885B0C4D0}"/>
              </a:ext>
            </a:extLst>
          </p:cNvPr>
          <p:cNvSpPr txBox="1"/>
          <p:nvPr/>
        </p:nvSpPr>
        <p:spPr>
          <a:xfrm>
            <a:off x="2472149"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7" name="TextBox 36">
            <a:extLst>
              <a:ext uri="{FF2B5EF4-FFF2-40B4-BE49-F238E27FC236}">
                <a16:creationId xmlns:a16="http://schemas.microsoft.com/office/drawing/2014/main" id="{197C3B69-7618-47F8-8B40-E710D2899C95}"/>
              </a:ext>
            </a:extLst>
          </p:cNvPr>
          <p:cNvSpPr txBox="1"/>
          <p:nvPr/>
        </p:nvSpPr>
        <p:spPr>
          <a:xfrm>
            <a:off x="4265496" y="2763499"/>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5593CA58-61AA-4F82-82E3-EB0E5A7AAB2C}"/>
              </a:ext>
            </a:extLst>
          </p:cNvPr>
          <p:cNvSpPr txBox="1"/>
          <p:nvPr/>
        </p:nvSpPr>
        <p:spPr>
          <a:xfrm>
            <a:off x="6833190" y="2775566"/>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a:t>
            </a:r>
          </a:p>
        </p:txBody>
      </p:sp>
      <p:sp>
        <p:nvSpPr>
          <p:cNvPr id="39" name="TextBox 38">
            <a:extLst>
              <a:ext uri="{FF2B5EF4-FFF2-40B4-BE49-F238E27FC236}">
                <a16:creationId xmlns:a16="http://schemas.microsoft.com/office/drawing/2014/main" id="{9B4B893E-2F78-471F-B240-1F80A657F4FA}"/>
              </a:ext>
            </a:extLst>
          </p:cNvPr>
          <p:cNvSpPr txBox="1"/>
          <p:nvPr/>
        </p:nvSpPr>
        <p:spPr>
          <a:xfrm>
            <a:off x="8622145" y="2754311"/>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kalt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0345FD5C-F866-483B-8631-3081757BD3D4}"/>
              </a:ext>
            </a:extLst>
          </p:cNvPr>
          <p:cNvSpPr txBox="1"/>
          <p:nvPr/>
        </p:nvSpPr>
        <p:spPr>
          <a:xfrm>
            <a:off x="10305002" y="2754310"/>
            <a:ext cx="144113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lächeln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7D5A9DCE-FE93-4A7B-9ED8-265FB200C87A}"/>
              </a:ext>
            </a:extLst>
          </p:cNvPr>
          <p:cNvSpPr txBox="1"/>
          <p:nvPr/>
        </p:nvSpPr>
        <p:spPr>
          <a:xfrm>
            <a:off x="5663418" y="4005641"/>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pic>
        <p:nvPicPr>
          <p:cNvPr id="42" name="Picture 41" descr="boy pointing to himself, next to two other people ">
            <a:hlinkClick r:id="" action="ppaction://noaction">
              <a:snd r:embed="rId8" name="ich_source.wav"/>
            </a:hlinkClick>
            <a:extLst>
              <a:ext uri="{FF2B5EF4-FFF2-40B4-BE49-F238E27FC236}">
                <a16:creationId xmlns:a16="http://schemas.microsoft.com/office/drawing/2014/main" id="{81B257C2-512C-4FB8-8DE3-1A6AEF47B614}"/>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973156" y="4577839"/>
            <a:ext cx="427164" cy="293246"/>
          </a:xfrm>
          <a:prstGeom prst="rect">
            <a:avLst/>
          </a:prstGeom>
        </p:spPr>
      </p:pic>
      <p:pic>
        <p:nvPicPr>
          <p:cNvPr id="43" name="Picture 42" descr="man pointing a finger with an exclamation mark">
            <a:hlinkClick r:id="" action="ppaction://noaction">
              <a:snd r:embed="rId11" name="sollen_source.wav"/>
            </a:hlinkClick>
            <a:extLst>
              <a:ext uri="{FF2B5EF4-FFF2-40B4-BE49-F238E27FC236}">
                <a16:creationId xmlns:a16="http://schemas.microsoft.com/office/drawing/2014/main" id="{88A5CCC7-E74F-48C5-AD99-60E9CD008CB7}"/>
              </a:ext>
            </a:extLst>
          </p:cNvPr>
          <p:cNvPicPr>
            <a:picLocks noChangeAspect="1"/>
          </p:cNvPicPr>
          <p:nvPr/>
        </p:nvPicPr>
        <p:blipFill rotWithShape="1">
          <a:blip r:embed="rId31"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5056482" y="5239988"/>
            <a:ext cx="344026" cy="393624"/>
          </a:xfrm>
          <a:prstGeom prst="rect">
            <a:avLst/>
          </a:prstGeom>
        </p:spPr>
      </p:pic>
      <p:pic>
        <p:nvPicPr>
          <p:cNvPr id="44" name="Picture 43" descr="girl searching">
            <a:hlinkClick r:id="" action="ppaction://noaction">
              <a:snd r:embed="rId15" name="wo_source.wav"/>
            </a:hlinkClick>
            <a:extLst>
              <a:ext uri="{FF2B5EF4-FFF2-40B4-BE49-F238E27FC236}">
                <a16:creationId xmlns:a16="http://schemas.microsoft.com/office/drawing/2014/main" id="{D3FBBF66-F32C-4052-9E9E-23C9172079E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897508" y="3840393"/>
            <a:ext cx="378918" cy="322067"/>
          </a:xfrm>
          <a:prstGeom prst="rect">
            <a:avLst/>
          </a:prstGeom>
        </p:spPr>
      </p:pic>
      <p:pic>
        <p:nvPicPr>
          <p:cNvPr id="45" name="Picture 44" descr="cold penguin">
            <a:hlinkClick r:id="" action="ppaction://noaction">
              <a:snd r:embed="rId17" name="kalt_source.wav"/>
            </a:hlinkClick>
            <a:extLst>
              <a:ext uri="{FF2B5EF4-FFF2-40B4-BE49-F238E27FC236}">
                <a16:creationId xmlns:a16="http://schemas.microsoft.com/office/drawing/2014/main" id="{FCB55FCA-941B-48AA-AA03-5E5CC6AAF100}"/>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7529" y="4559639"/>
            <a:ext cx="256390" cy="402135"/>
          </a:xfrm>
          <a:prstGeom prst="rect">
            <a:avLst/>
          </a:prstGeom>
        </p:spPr>
      </p:pic>
      <p:pic>
        <p:nvPicPr>
          <p:cNvPr id="46" name="Picture 45" descr="boy with big smile">
            <a:hlinkClick r:id="" action="ppaction://noaction">
              <a:snd r:embed="rId20" name="lacheln.wav"/>
            </a:hlinkClick>
            <a:extLst>
              <a:ext uri="{FF2B5EF4-FFF2-40B4-BE49-F238E27FC236}">
                <a16:creationId xmlns:a16="http://schemas.microsoft.com/office/drawing/2014/main" id="{870783A0-61B8-436A-84EC-93B9A1EAFFF3}"/>
              </a:ext>
            </a:extLst>
          </p:cNvPr>
          <p:cNvPicPr>
            <a:picLocks noChangeAspect="1"/>
          </p:cNvPicPr>
          <p:nvPr/>
        </p:nvPicPr>
        <p:blipFill>
          <a:blip r:embed="rId3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42230" y="5247224"/>
            <a:ext cx="321020" cy="321020"/>
          </a:xfrm>
          <a:prstGeom prst="rect">
            <a:avLst/>
          </a:prstGeom>
        </p:spPr>
      </p:pic>
      <p:sp>
        <p:nvSpPr>
          <p:cNvPr id="47" name="TextBox 46">
            <a:extLst>
              <a:ext uri="{FF2B5EF4-FFF2-40B4-BE49-F238E27FC236}">
                <a16:creationId xmlns:a16="http://schemas.microsoft.com/office/drawing/2014/main" id="{E3428459-408F-4248-9500-284C7A5179D0}"/>
              </a:ext>
            </a:extLst>
          </p:cNvPr>
          <p:cNvSpPr txBox="1"/>
          <p:nvPr/>
        </p:nvSpPr>
        <p:spPr>
          <a:xfrm>
            <a:off x="5659875"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48" name="TextBox 47">
            <a:extLst>
              <a:ext uri="{FF2B5EF4-FFF2-40B4-BE49-F238E27FC236}">
                <a16:creationId xmlns:a16="http://schemas.microsoft.com/office/drawing/2014/main" id="{3A380EB5-97EA-420D-9E8A-2633D91BF895}"/>
              </a:ext>
            </a:extLst>
          </p:cNvPr>
          <p:cNvSpPr txBox="1"/>
          <p:nvPr/>
        </p:nvSpPr>
        <p:spPr>
          <a:xfrm>
            <a:off x="5675856" y="53928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49" name="TextBox 48">
            <a:extLst>
              <a:ext uri="{FF2B5EF4-FFF2-40B4-BE49-F238E27FC236}">
                <a16:creationId xmlns:a16="http://schemas.microsoft.com/office/drawing/2014/main" id="{B045E5E3-EB43-4956-BAB2-53BD4D7490DE}"/>
              </a:ext>
            </a:extLst>
          </p:cNvPr>
          <p:cNvSpPr txBox="1"/>
          <p:nvPr/>
        </p:nvSpPr>
        <p:spPr>
          <a:xfrm>
            <a:off x="11612093" y="4010994"/>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0" name="TextBox 49">
            <a:extLst>
              <a:ext uri="{FF2B5EF4-FFF2-40B4-BE49-F238E27FC236}">
                <a16:creationId xmlns:a16="http://schemas.microsoft.com/office/drawing/2014/main" id="{4B9F862F-3BA1-42A5-BE17-BB3FBA15562B}"/>
              </a:ext>
            </a:extLst>
          </p:cNvPr>
          <p:cNvSpPr txBox="1"/>
          <p:nvPr/>
        </p:nvSpPr>
        <p:spPr>
          <a:xfrm>
            <a:off x="11612093" y="4731982"/>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1" name="TextBox 50">
            <a:extLst>
              <a:ext uri="{FF2B5EF4-FFF2-40B4-BE49-F238E27FC236}">
                <a16:creationId xmlns:a16="http://schemas.microsoft.com/office/drawing/2014/main" id="{273B3F23-890B-4B0A-8773-53BC2A795E73}"/>
              </a:ext>
            </a:extLst>
          </p:cNvPr>
          <p:cNvSpPr txBox="1"/>
          <p:nvPr/>
        </p:nvSpPr>
        <p:spPr>
          <a:xfrm>
            <a:off x="11594575" y="5411310"/>
            <a:ext cx="303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2" name="Rectangle: Rounded Corners 51">
            <a:extLst>
              <a:ext uri="{FF2B5EF4-FFF2-40B4-BE49-F238E27FC236}">
                <a16:creationId xmlns:a16="http://schemas.microsoft.com/office/drawing/2014/main" id="{A3B26088-50F4-4D41-B549-23EC607A01D8}"/>
              </a:ext>
            </a:extLst>
          </p:cNvPr>
          <p:cNvSpPr/>
          <p:nvPr/>
        </p:nvSpPr>
        <p:spPr>
          <a:xfrm>
            <a:off x="912864" y="4067196"/>
            <a:ext cx="2002864"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Rectangle: Rounded Corners 52">
            <a:extLst>
              <a:ext uri="{FF2B5EF4-FFF2-40B4-BE49-F238E27FC236}">
                <a16:creationId xmlns:a16="http://schemas.microsoft.com/office/drawing/2014/main" id="{F9E7BDFB-58AD-4546-AD7C-C67636EE8451}"/>
              </a:ext>
            </a:extLst>
          </p:cNvPr>
          <p:cNvSpPr/>
          <p:nvPr/>
        </p:nvSpPr>
        <p:spPr>
          <a:xfrm>
            <a:off x="356773" y="4824759"/>
            <a:ext cx="1136699"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Rectangle: Rounded Corners 53">
            <a:extLst>
              <a:ext uri="{FF2B5EF4-FFF2-40B4-BE49-F238E27FC236}">
                <a16:creationId xmlns:a16="http://schemas.microsoft.com/office/drawing/2014/main" id="{AEECCCEB-D42C-4AC5-AC8B-1201F59007D3}"/>
              </a:ext>
            </a:extLst>
          </p:cNvPr>
          <p:cNvSpPr/>
          <p:nvPr/>
        </p:nvSpPr>
        <p:spPr>
          <a:xfrm>
            <a:off x="363924" y="5497737"/>
            <a:ext cx="307594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ectangle: Rounded Corners 54">
            <a:extLst>
              <a:ext uri="{FF2B5EF4-FFF2-40B4-BE49-F238E27FC236}">
                <a16:creationId xmlns:a16="http://schemas.microsoft.com/office/drawing/2014/main" id="{31FFB19B-FB95-43E3-85D4-BEAE310DC337}"/>
              </a:ext>
            </a:extLst>
          </p:cNvPr>
          <p:cNvSpPr/>
          <p:nvPr/>
        </p:nvSpPr>
        <p:spPr>
          <a:xfrm>
            <a:off x="6337203" y="4058465"/>
            <a:ext cx="3047870"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Rectangle: Rounded Corners 55">
            <a:extLst>
              <a:ext uri="{FF2B5EF4-FFF2-40B4-BE49-F238E27FC236}">
                <a16:creationId xmlns:a16="http://schemas.microsoft.com/office/drawing/2014/main" id="{108B1F3B-B77A-4C77-8CC6-D9A64427EB6E}"/>
              </a:ext>
            </a:extLst>
          </p:cNvPr>
          <p:cNvSpPr/>
          <p:nvPr/>
        </p:nvSpPr>
        <p:spPr>
          <a:xfrm>
            <a:off x="6947871" y="4820877"/>
            <a:ext cx="6951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ectangle: Rounded Corners 56">
            <a:extLst>
              <a:ext uri="{FF2B5EF4-FFF2-40B4-BE49-F238E27FC236}">
                <a16:creationId xmlns:a16="http://schemas.microsoft.com/office/drawing/2014/main" id="{5AA64F01-5119-4343-9629-CF98235AB85A}"/>
              </a:ext>
            </a:extLst>
          </p:cNvPr>
          <p:cNvSpPr/>
          <p:nvPr/>
        </p:nvSpPr>
        <p:spPr>
          <a:xfrm>
            <a:off x="6343764" y="5497737"/>
            <a:ext cx="1482333"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8" name="Rectangle: Rounded Corners 57">
            <a:extLst>
              <a:ext uri="{FF2B5EF4-FFF2-40B4-BE49-F238E27FC236}">
                <a16:creationId xmlns:a16="http://schemas.microsoft.com/office/drawing/2014/main" id="{D0CDB627-FED7-4C57-9EEB-B65F9AF02FE4}"/>
              </a:ext>
            </a:extLst>
          </p:cNvPr>
          <p:cNvSpPr/>
          <p:nvPr/>
        </p:nvSpPr>
        <p:spPr>
          <a:xfrm>
            <a:off x="9494932" y="5497737"/>
            <a:ext cx="1288801" cy="523220"/>
          </a:xfrm>
          <a:prstGeom prst="roundRect">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83961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p:bldP spid="22" grpId="0" animBg="1"/>
      <p:bldP spid="23" grpId="0"/>
      <p:bldP spid="24" grpId="0" animBg="1"/>
      <p:bldP spid="25" grpId="0"/>
      <p:bldP spid="28" grpId="0" animBg="1"/>
      <p:bldP spid="29" grpId="0"/>
      <p:bldP spid="30" grpId="0" animBg="1"/>
      <p:bldP spid="31" grpId="0"/>
      <p:bldP spid="32" grpId="0" animBg="1"/>
      <p:bldP spid="33" grpId="0"/>
      <p:bldP spid="35" grpId="0"/>
      <p:bldP spid="36" grpId="0"/>
      <p:bldP spid="37" grpId="0"/>
      <p:bldP spid="38" grpId="0"/>
      <p:bldP spid="39" grpId="0"/>
      <p:bldP spid="40" grpId="0"/>
      <p:bldP spid="41" grpId="0"/>
      <p:bldP spid="47" grpId="0"/>
      <p:bldP spid="48" grpId="0"/>
      <p:bldP spid="49" grpId="0"/>
      <p:bldP spid="50" grpId="0"/>
      <p:bldP spid="51" grpId="0"/>
      <p:bldP spid="52" grpId="0" animBg="1"/>
      <p:bldP spid="53" grpId="0" animBg="1"/>
      <p:bldP spid="54" grpId="0" animBg="1"/>
      <p:bldP spid="55" grpId="0" animBg="1"/>
      <p:bldP spid="56" grpId="0" animBg="1"/>
      <p:bldP spid="57" grpId="0" animBg="1"/>
      <p:bldP spid="5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93641"/>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T3.1 Week 1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 24</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495546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879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BAEC84A-066A-674F-A752-7051747D435E}"/>
              </a:ext>
            </a:extLst>
          </p:cNvPr>
          <p:cNvSpPr>
            <a:spLocks noGrp="1"/>
          </p:cNvSpPr>
          <p:nvPr>
            <p:ph type="title"/>
          </p:nvPr>
        </p:nvSpPr>
        <p:spPr>
          <a:xfrm>
            <a:off x="4659855" y="-61157"/>
            <a:ext cx="2863928" cy="1883030"/>
          </a:xfrm>
        </p:spPr>
        <p:txBody>
          <a:bodyPr>
            <a:noAutofit/>
          </a:bodyPr>
          <a:lstStyle/>
          <a:p>
            <a:pPr algn="ctr"/>
            <a:r>
              <a:rPr lang="en-GB" sz="12000" b="1" dirty="0" err="1">
                <a:solidFill>
                  <a:srgbClr val="002060"/>
                </a:solidFill>
                <a:cs typeface="Calibri" panose="020F0502020204030204" pitchFamily="34" charset="0"/>
              </a:rPr>
              <a:t>ch</a:t>
            </a:r>
            <a:endParaRPr lang="en-US" sz="12000" dirty="0"/>
          </a:p>
        </p:txBody>
      </p:sp>
      <p:sp>
        <p:nvSpPr>
          <p:cNvPr id="4" name="Rounded Rectangle 3"/>
          <p:cNvSpPr/>
          <p:nvPr/>
        </p:nvSpPr>
        <p:spPr>
          <a:xfrm>
            <a:off x="4421344" y="1726023"/>
            <a:ext cx="3367572" cy="2748140"/>
          </a:xfrm>
          <a:prstGeom prst="roundRect">
            <a:avLst/>
          </a:prstGeom>
          <a:solidFill>
            <a:schemeClr val="bg1"/>
          </a:solid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8800" dirty="0" err="1">
                <a:solidFill>
                  <a:srgbClr val="002060"/>
                </a:solidFill>
                <a:latin typeface="Century Gothic" panose="020B0502020202020204" pitchFamily="34" charset="0"/>
              </a:rPr>
              <a:t>Bu</a:t>
            </a:r>
            <a:r>
              <a:rPr lang="en-GB" sz="8800" dirty="0" err="1">
                <a:solidFill>
                  <a:srgbClr val="FFCC00"/>
                </a:solidFill>
                <a:latin typeface="Century Gothic" panose="020B0502020202020204" pitchFamily="34" charset="0"/>
              </a:rPr>
              <a:t>ch</a:t>
            </a:r>
            <a:endParaRPr lang="en-GB" sz="8800" dirty="0">
              <a:solidFill>
                <a:srgbClr val="002060"/>
              </a:solidFill>
              <a:latin typeface="Century Gothic" panose="020B0502020202020204" pitchFamily="34" charset="0"/>
            </a:endParaRPr>
          </a:p>
        </p:txBody>
      </p:sp>
      <p:sp>
        <p:nvSpPr>
          <p:cNvPr id="5" name="Rectangle 4"/>
          <p:cNvSpPr/>
          <p:nvPr/>
        </p:nvSpPr>
        <p:spPr>
          <a:xfrm>
            <a:off x="784694" y="690251"/>
            <a:ext cx="3047630"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ma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en</a:t>
            </a:r>
            <a:endParaRPr lang="en-GB" sz="5400" dirty="0">
              <a:solidFill>
                <a:srgbClr val="002060"/>
              </a:solidFill>
              <a:latin typeface="Century Gothic" panose="020B0502020202020204" pitchFamily="34" charset="0"/>
            </a:endParaRPr>
          </a:p>
        </p:txBody>
      </p:sp>
      <p:sp>
        <p:nvSpPr>
          <p:cNvPr id="6" name="Rectangle 5"/>
          <p:cNvSpPr/>
          <p:nvPr/>
        </p:nvSpPr>
        <p:spPr>
          <a:xfrm>
            <a:off x="8893280" y="3495122"/>
            <a:ext cx="2273379"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9" name="Rectangle 8"/>
          <p:cNvSpPr/>
          <p:nvPr/>
        </p:nvSpPr>
        <p:spPr>
          <a:xfrm>
            <a:off x="8481511" y="690251"/>
            <a:ext cx="3188693" cy="923330"/>
          </a:xfrm>
          <a:prstGeom prst="rect">
            <a:avLst/>
          </a:prstGeom>
        </p:spPr>
        <p:txBody>
          <a:bodyPr wrap="none">
            <a:spAutoFit/>
          </a:bodyPr>
          <a:lstStyle/>
          <a:p>
            <a:pPr lvl="0" algn="ctr"/>
            <a:r>
              <a:rPr lang="en-GB" sz="5400" dirty="0" err="1">
                <a:solidFill>
                  <a:srgbClr val="002060"/>
                </a:solidFill>
                <a:latin typeface="Century Gothic" panose="020B0502020202020204" pitchFamily="34" charset="0"/>
              </a:rPr>
              <a:t>no</a:t>
            </a:r>
            <a:r>
              <a:rPr lang="en-GB" sz="5400" dirty="0" err="1">
                <a:solidFill>
                  <a:srgbClr val="FFCC00"/>
                </a:solidFill>
                <a:latin typeface="Century Gothic" panose="020B0502020202020204" pitchFamily="34" charset="0"/>
              </a:rPr>
              <a:t>ch</a:t>
            </a:r>
            <a:r>
              <a:rPr lang="en-GB" sz="5400" dirty="0" err="1">
                <a:solidFill>
                  <a:srgbClr val="002060"/>
                </a:solidFill>
                <a:latin typeface="Century Gothic" panose="020B0502020202020204" pitchFamily="34" charset="0"/>
              </a:rPr>
              <a:t>mal</a:t>
            </a:r>
            <a:endParaRPr lang="en-GB" sz="5400" dirty="0">
              <a:solidFill>
                <a:srgbClr val="002060"/>
              </a:solidFill>
              <a:latin typeface="Century Gothic" panose="020B0502020202020204" pitchFamily="34" charset="0"/>
            </a:endParaRPr>
          </a:p>
        </p:txBody>
      </p:sp>
      <p:pic>
        <p:nvPicPr>
          <p:cNvPr id="2" name="Picture 1" descr="two arrow in a cycl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29693" y="1600228"/>
            <a:ext cx="1492328" cy="1499865"/>
          </a:xfrm>
          <a:prstGeom prst="rect">
            <a:avLst/>
          </a:prstGeom>
        </p:spPr>
      </p:pic>
      <p:pic>
        <p:nvPicPr>
          <p:cNvPr id="12" name="Picture 11" descr="open book"/>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66158" y="1924389"/>
            <a:ext cx="1259683" cy="1175704"/>
          </a:xfrm>
          <a:prstGeom prst="rect">
            <a:avLst/>
          </a:prstGeom>
        </p:spPr>
      </p:pic>
      <p:pic>
        <p:nvPicPr>
          <p:cNvPr id="13" name="Picture 12" descr="coffee machine"/>
          <p:cNvPicPr>
            <a:picLocks noChangeAspect="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265519" y="1386272"/>
            <a:ext cx="1782857" cy="1782857"/>
          </a:xfrm>
          <a:prstGeom prst="rect">
            <a:avLst/>
          </a:prstGeom>
        </p:spPr>
      </p:pic>
      <p:pic>
        <p:nvPicPr>
          <p:cNvPr id="14" name="Picture 13" descr="nighttim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3112" y="4474163"/>
            <a:ext cx="1685492" cy="1508516"/>
          </a:xfrm>
          <a:prstGeom prst="rect">
            <a:avLst/>
          </a:prstGeom>
        </p:spPr>
      </p:pic>
      <p:sp>
        <p:nvSpPr>
          <p:cNvPr id="15" name="Rectangle 14"/>
          <p:cNvSpPr/>
          <p:nvPr/>
        </p:nvSpPr>
        <p:spPr>
          <a:xfrm>
            <a:off x="1428300" y="3495122"/>
            <a:ext cx="1760418"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a</a:t>
            </a:r>
            <a:r>
              <a:rPr lang="en-GB" sz="5400" dirty="0" err="1">
                <a:solidFill>
                  <a:srgbClr val="FFC000"/>
                </a:solidFill>
                <a:latin typeface="Century Gothic" panose="020B0502020202020204" pitchFamily="34" charset="0"/>
              </a:rPr>
              <a:t>ch</a:t>
            </a:r>
            <a:r>
              <a:rPr lang="en-GB" sz="5400" dirty="0" err="1">
                <a:solidFill>
                  <a:srgbClr val="002060"/>
                </a:solidFill>
                <a:latin typeface="Century Gothic" panose="020B0502020202020204" pitchFamily="34" charset="0"/>
              </a:rPr>
              <a:t>t</a:t>
            </a:r>
            <a:endParaRPr lang="en-GB" sz="5400" dirty="0">
              <a:solidFill>
                <a:srgbClr val="002060"/>
              </a:solidFill>
              <a:latin typeface="Century Gothic" panose="020B0502020202020204" pitchFamily="34" charset="0"/>
            </a:endParaRPr>
          </a:p>
        </p:txBody>
      </p:sp>
      <p:sp>
        <p:nvSpPr>
          <p:cNvPr id="16" name="Rectangle 15"/>
          <p:cNvSpPr/>
          <p:nvPr/>
        </p:nvSpPr>
        <p:spPr>
          <a:xfrm>
            <a:off x="5162976" y="4581222"/>
            <a:ext cx="1861407" cy="923330"/>
          </a:xfrm>
          <a:prstGeom prst="rect">
            <a:avLst/>
          </a:prstGeom>
        </p:spPr>
        <p:txBody>
          <a:bodyPr wrap="none">
            <a:spAutoFit/>
          </a:bodyPr>
          <a:lstStyle/>
          <a:p>
            <a:pPr algn="ctr"/>
            <a:r>
              <a:rPr lang="en-GB" sz="5400" dirty="0" err="1">
                <a:solidFill>
                  <a:srgbClr val="002060"/>
                </a:solidFill>
                <a:latin typeface="Century Gothic" panose="020B0502020202020204" pitchFamily="34" charset="0"/>
              </a:rPr>
              <a:t>Fa</a:t>
            </a:r>
            <a:r>
              <a:rPr lang="en-GB" sz="5400" dirty="0" err="1">
                <a:solidFill>
                  <a:srgbClr val="FFC000"/>
                </a:solidFill>
                <a:latin typeface="Century Gothic" panose="020B0502020202020204" pitchFamily="34" charset="0"/>
              </a:rPr>
              <a:t>ch</a:t>
            </a:r>
            <a:endParaRPr lang="en-GB" sz="5400" dirty="0">
              <a:solidFill>
                <a:srgbClr val="002060"/>
              </a:solidFill>
              <a:latin typeface="Century Gothic" panose="020B0502020202020204" pitchFamily="34" charset="0"/>
            </a:endParaRPr>
          </a:p>
        </p:txBody>
      </p:sp>
      <p:pic>
        <p:nvPicPr>
          <p:cNvPr id="11" name="Picture 10" descr="the number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94768" y="4477995"/>
            <a:ext cx="1027482" cy="1606460"/>
          </a:xfrm>
          <a:prstGeom prst="rect">
            <a:avLst/>
          </a:prstGeom>
        </p:spPr>
      </p:pic>
      <p:grpSp>
        <p:nvGrpSpPr>
          <p:cNvPr id="3" name="Group 2" descr="differeny subjects at school"/>
          <p:cNvGrpSpPr/>
          <p:nvPr/>
        </p:nvGrpSpPr>
        <p:grpSpPr>
          <a:xfrm>
            <a:off x="4762787" y="5401325"/>
            <a:ext cx="2666426" cy="850095"/>
            <a:chOff x="4671520" y="5253611"/>
            <a:chExt cx="2994272" cy="964603"/>
          </a:xfrm>
        </p:grpSpPr>
        <p:pic>
          <p:nvPicPr>
            <p:cNvPr id="17" name="Picture 27"/>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56582" y="5253611"/>
              <a:ext cx="909210" cy="96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0"/>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1520" y="5370743"/>
              <a:ext cx="866581" cy="847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3"/>
            <p:cNvPicPr>
              <a:picLocks noChangeAspect="1" noChangeArrowheads="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6549" y="5305147"/>
              <a:ext cx="1105849" cy="91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814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5" name="machen new.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5" name="machen new.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6" name="nochmal new.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subTnLst>
                                    <p:audio>
                                      <p:cMediaNode>
                                        <p:cTn display="0" masterRel="sameClick">
                                          <p:stCondLst>
                                            <p:cond evt="begin" delay="0">
                                              <p:tn val="33"/>
                                            </p:cond>
                                          </p:stCondLst>
                                          <p:endCondLst>
                                            <p:cond evt="onStopAudio" delay="0">
                                              <p:tgtEl>
                                                <p:sldTgt/>
                                              </p:tgtEl>
                                            </p:cond>
                                          </p:endCondLst>
                                        </p:cTn>
                                        <p:tgtEl>
                                          <p:sndTgt r:embed="rId6" name="nochmal new.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7" name="acht new.wav"/>
                                        </p:tgtEl>
                                      </p:cMediaNode>
                                    </p:audio>
                                  </p:sub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subTnLst>
                                    <p:audio>
                                      <p:cMediaNode>
                                        <p:cTn display="0" masterRel="sameClick">
                                          <p:stCondLst>
                                            <p:cond evt="begin" delay="0">
                                              <p:tn val="43"/>
                                            </p:cond>
                                          </p:stCondLst>
                                          <p:endCondLst>
                                            <p:cond evt="onStopAudio" delay="0">
                                              <p:tgtEl>
                                                <p:sldTgt/>
                                              </p:tgtEl>
                                            </p:cond>
                                          </p:endCondLst>
                                        </p:cTn>
                                        <p:tgtEl>
                                          <p:sndTgt r:embed="rId7" name="acht new.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subTnLst>
                                    <p:audio>
                                      <p:cMediaNode>
                                        <p:cTn display="0" masterRel="sameClick">
                                          <p:stCondLst>
                                            <p:cond evt="begin" delay="0">
                                              <p:tn val="48"/>
                                            </p:cond>
                                          </p:stCondLst>
                                          <p:endCondLst>
                                            <p:cond evt="onStopAudio" delay="0">
                                              <p:tgtEl>
                                                <p:sldTgt/>
                                              </p:tgtEl>
                                            </p:cond>
                                          </p:endCondLst>
                                        </p:cTn>
                                        <p:tgtEl>
                                          <p:sndTgt r:embed="rId8" name="Fach new.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8" name="Fach new.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500"/>
                                        <p:tgtEl>
                                          <p:spTgt spid="6"/>
                                        </p:tgtEl>
                                      </p:cBhvr>
                                    </p:animEffect>
                                  </p:childTnLst>
                                  <p:subTnLst>
                                    <p:audio>
                                      <p:cMediaNode>
                                        <p:cTn display="0" masterRel="sameClick">
                                          <p:stCondLst>
                                            <p:cond evt="begin" delay="0">
                                              <p:tn val="58"/>
                                            </p:cond>
                                          </p:stCondLst>
                                          <p:endCondLst>
                                            <p:cond evt="onStopAudio" delay="0">
                                              <p:tgtEl>
                                                <p:sldTgt/>
                                              </p:tgtEl>
                                            </p:cond>
                                          </p:endCondLst>
                                        </p:cTn>
                                        <p:tgtEl>
                                          <p:sndTgt r:embed="rId9" name="Nacht new.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subTnLst>
                                    <p:audio>
                                      <p:cMediaNode>
                                        <p:cTn display="0" masterRel="sameClick">
                                          <p:stCondLst>
                                            <p:cond evt="begin" delay="0">
                                              <p:tn val="63"/>
                                            </p:cond>
                                          </p:stCondLst>
                                          <p:endCondLst>
                                            <p:cond evt="onStopAudio" delay="0">
                                              <p:tgtEl>
                                                <p:sldTgt/>
                                              </p:tgtEl>
                                            </p:cond>
                                          </p:endCondLst>
                                        </p:cTn>
                                        <p:tgtEl>
                                          <p:sndTgt r:embed="rId9" name="Nacht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P spid="5" grpId="0"/>
      <p:bldP spid="6" grpId="0"/>
      <p:bldP spid="9" grpId="0"/>
      <p:bldP spid="15" grpId="0"/>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50899D-8A70-334E-8FB4-7B4C2291EFCB}"/>
              </a:ext>
            </a:extLst>
          </p:cNvPr>
          <p:cNvSpPr txBox="1"/>
          <p:nvPr/>
        </p:nvSpPr>
        <p:spPr>
          <a:xfrm>
            <a:off x="234674" y="1296000"/>
            <a:ext cx="1177732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Katrin received a mysterious 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See how quickly you can read it out.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pic>
        <p:nvPicPr>
          <p:cNvPr id="2052" name="Picture 4" descr="Vintage Stationery, Pen, Art Deco, Art Nouveau">
            <a:extLst>
              <a:ext uri="{FF2B5EF4-FFF2-40B4-BE49-F238E27FC236}">
                <a16:creationId xmlns:a16="http://schemas.microsoft.com/office/drawing/2014/main" id="{E7A511B5-A771-4770-915C-1760591FFB5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771" t="44561" r="9609" b="7719"/>
          <a:stretch/>
        </p:blipFill>
        <p:spPr bwMode="auto">
          <a:xfrm rot="5400000">
            <a:off x="6340895" y="699134"/>
            <a:ext cx="5254238" cy="644797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1">
            <a:extLst>
              <a:ext uri="{FF2B5EF4-FFF2-40B4-BE49-F238E27FC236}">
                <a16:creationId xmlns:a16="http://schemas.microsoft.com/office/drawing/2014/main" id="{3E712CC2-3D89-4896-9445-ECD69FF7F3DA}"/>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A2FB29C-291B-4003-B3CD-35227487A31C}"/>
              </a:ext>
            </a:extLst>
          </p:cNvPr>
          <p:cNvSpPr txBox="1"/>
          <p:nvPr/>
        </p:nvSpPr>
        <p:spPr>
          <a:xfrm>
            <a:off x="6252297" y="1643926"/>
            <a:ext cx="5431433"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Der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Dachdecker</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deckt</a:t>
            </a:r>
            <a:endPar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dein</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Dach</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drum dank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dem</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Dachdecker</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der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dein</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Dach</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 </a:t>
            </a:r>
            <a:r>
              <a:rPr kumimoji="0" lang="en-GB" sz="4400" b="0" i="0" u="none" strike="noStrike" kern="1200" cap="none" spc="0" normalizeH="0" baseline="0" noProof="0" dirty="0" err="1">
                <a:ln>
                  <a:noFill/>
                </a:ln>
                <a:solidFill>
                  <a:srgbClr val="115076"/>
                </a:solidFill>
                <a:effectLst/>
                <a:uLnTx/>
                <a:uFillTx/>
                <a:latin typeface="Ink Free" panose="03080402000500000000" pitchFamily="66" charset="0"/>
                <a:ea typeface="+mn-ea"/>
                <a:cs typeface="+mn-cs"/>
              </a:rPr>
              <a:t>deckt</a:t>
            </a:r>
            <a:r>
              <a:rPr kumimoji="0" lang="en-GB" sz="4400" b="0" i="0" u="none" strike="noStrike" kern="1200" cap="none" spc="0" normalizeH="0" baseline="0" noProof="0" dirty="0">
                <a:ln>
                  <a:noFill/>
                </a:ln>
                <a:solidFill>
                  <a:srgbClr val="115076"/>
                </a:solidFill>
                <a:effectLst/>
                <a:uLnTx/>
                <a:uFillTx/>
                <a:latin typeface="Ink Free" panose="03080402000500000000" pitchFamily="66" charset="0"/>
                <a:ea typeface="+mn-ea"/>
                <a:cs typeface="+mn-cs"/>
              </a:rPr>
              <a:t>.</a:t>
            </a:r>
            <a:endParaRPr kumimoji="0" lang="fr-FR" sz="32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A859A456-6C98-42EC-B231-0C43297C8D3B}"/>
              </a:ext>
            </a:extLst>
          </p:cNvPr>
          <p:cNvSpPr txBox="1"/>
          <p:nvPr/>
        </p:nvSpPr>
        <p:spPr>
          <a:xfrm>
            <a:off x="239911" y="5054168"/>
            <a:ext cx="4995847"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Translation: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The roofer roofs your roof,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15076"/>
                </a:solidFill>
                <a:effectLst/>
                <a:uLnTx/>
                <a:uFillTx/>
                <a:latin typeface="Century Gothic" panose="020F0302020204030204"/>
                <a:ea typeface="+mn-ea"/>
                <a:cs typeface="+mn-cs"/>
              </a:rPr>
              <a:t>so thank the roofer who roofs your roof.</a:t>
            </a:r>
            <a:endParaRPr kumimoji="0" lang="fr-FR"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6" name="Picture 5" descr="A person wearing a mask&#10;&#10;Description automatically generated">
            <a:extLst>
              <a:ext uri="{FF2B5EF4-FFF2-40B4-BE49-F238E27FC236}">
                <a16:creationId xmlns:a16="http://schemas.microsoft.com/office/drawing/2014/main" id="{3256324C-B69D-42F2-B0FD-70E418DB129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234674" y="2363145"/>
            <a:ext cx="1568084" cy="2454874"/>
          </a:xfrm>
          <a:prstGeom prst="rect">
            <a:avLst/>
          </a:prstGeom>
        </p:spPr>
      </p:pic>
      <p:sp>
        <p:nvSpPr>
          <p:cNvPr id="7" name="Thought Bubble: Cloud 6">
            <a:extLst>
              <a:ext uri="{FF2B5EF4-FFF2-40B4-BE49-F238E27FC236}">
                <a16:creationId xmlns:a16="http://schemas.microsoft.com/office/drawing/2014/main" id="{F40A7DB8-E697-45EE-BBF7-DE23F2EFCF61}"/>
              </a:ext>
            </a:extLst>
          </p:cNvPr>
          <p:cNvSpPr/>
          <p:nvPr/>
        </p:nvSpPr>
        <p:spPr>
          <a:xfrm>
            <a:off x="2311027" y="2655175"/>
            <a:ext cx="1717964" cy="1440873"/>
          </a:xfrm>
          <a:prstGeom prst="cloudCallout">
            <a:avLst>
              <a:gd name="adj1" fmla="val -74059"/>
              <a:gd name="adj2" fmla="val -34615"/>
            </a:avLst>
          </a:pr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146" name="Picture 2" descr="Question Mark Clip Art">
            <a:extLst>
              <a:ext uri="{FF2B5EF4-FFF2-40B4-BE49-F238E27FC236}">
                <a16:creationId xmlns:a16="http://schemas.microsoft.com/office/drawing/2014/main" id="{B3EDE708-8C6A-4E10-8646-AD5A19A116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1713" y="2877489"/>
            <a:ext cx="415374" cy="8909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hlinkClick r:id="" action="ppaction://noaction">
              <a:snd r:embed="rId8" name="24.slow.wav"/>
            </a:hlinkClick>
            <a:extLst>
              <a:ext uri="{FF2B5EF4-FFF2-40B4-BE49-F238E27FC236}">
                <a16:creationId xmlns:a16="http://schemas.microsoft.com/office/drawing/2014/main" id="{87ACA47F-97A8-4CCC-99A1-372CAFE96082}"/>
              </a:ext>
            </a:extLst>
          </p:cNvPr>
          <p:cNvSpPr/>
          <p:nvPr/>
        </p:nvSpPr>
        <p:spPr>
          <a:xfrm>
            <a:off x="3745089" y="4278019"/>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0" name="Rectangle 9">
            <a:hlinkClick r:id="" action="ppaction://noaction">
              <a:snd r:embed="rId9" name="24. normal.wav"/>
            </a:hlinkClick>
            <a:extLst>
              <a:ext uri="{FF2B5EF4-FFF2-40B4-BE49-F238E27FC236}">
                <a16:creationId xmlns:a16="http://schemas.microsoft.com/office/drawing/2014/main" id="{D8D78308-BA47-478F-9E90-20BF974A9E99}"/>
              </a:ext>
            </a:extLst>
          </p:cNvPr>
          <p:cNvSpPr/>
          <p:nvPr/>
        </p:nvSpPr>
        <p:spPr>
          <a:xfrm>
            <a:off x="4474558" y="4274827"/>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10" name="24.very fast.wav"/>
            </a:hlinkClick>
            <a:extLst>
              <a:ext uri="{FF2B5EF4-FFF2-40B4-BE49-F238E27FC236}">
                <a16:creationId xmlns:a16="http://schemas.microsoft.com/office/drawing/2014/main" id="{EDA2E7B5-9176-4FFC-85A3-1899C027BFB6}"/>
              </a:ext>
            </a:extLst>
          </p:cNvPr>
          <p:cNvSpPr/>
          <p:nvPr/>
        </p:nvSpPr>
        <p:spPr>
          <a:xfrm>
            <a:off x="5185365" y="4274827"/>
            <a:ext cx="540000" cy="540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Tree>
    <p:extLst>
      <p:ext uri="{BB962C8B-B14F-4D97-AF65-F5344CB8AC3E}">
        <p14:creationId xmlns:p14="http://schemas.microsoft.com/office/powerpoint/2010/main" val="24346991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93641"/>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[9]</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Y8 T3.2 Week 4 Slide 2</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35248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pic>
        <p:nvPicPr>
          <p:cNvPr id="2" name="Picture 1" descr="boy pointing to himself, next to two other peopl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6170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grass, night&#10;&#10;Description automatically generated">
            <a:extLst>
              <a:ext uri="{FF2B5EF4-FFF2-40B4-BE49-F238E27FC236}">
                <a16:creationId xmlns:a16="http://schemas.microsoft.com/office/drawing/2014/main" id="{7BCAA3E4-96D8-D645-B0EE-CCFBACDE9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500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02247" y="247047"/>
            <a:ext cx="2255080" cy="37086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hlinkClick r:id="" action="ppaction://noaction">
              <a:snd r:embed="rId5" name="8.3.2.4 Slide 2 durch.wav"/>
            </a:hlinkClick>
            <a:extLst>
              <a:ext uri="{FF2B5EF4-FFF2-40B4-BE49-F238E27FC236}">
                <a16:creationId xmlns:a16="http://schemas.microsoft.com/office/drawing/2014/main" id="{E5DF4BAE-62E5-484F-B54D-8A8E255E65C0}"/>
              </a:ext>
            </a:extLst>
          </p:cNvPr>
          <p:cNvSpPr txBox="1"/>
          <p:nvPr/>
        </p:nvSpPr>
        <p:spPr>
          <a:xfrm>
            <a:off x="3294451" y="4235858"/>
            <a:ext cx="1104238"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 name="TextBox 6">
            <a:hlinkClick r:id="" action="ppaction://noaction">
              <a:snd r:embed="rId6" name="8.3.2.4 Slide 2 Nacht.wav"/>
            </a:hlinkClick>
            <a:extLst>
              <a:ext uri="{FF2B5EF4-FFF2-40B4-BE49-F238E27FC236}">
                <a16:creationId xmlns:a16="http://schemas.microsoft.com/office/drawing/2014/main" id="{D3DC6984-CF30-7C44-A21D-1E13653AC61A}"/>
              </a:ext>
            </a:extLst>
          </p:cNvPr>
          <p:cNvSpPr txBox="1"/>
          <p:nvPr/>
        </p:nvSpPr>
        <p:spPr>
          <a:xfrm>
            <a:off x="6955872" y="3172998"/>
            <a:ext cx="115585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Nacht</a:t>
            </a:r>
          </a:p>
        </p:txBody>
      </p:sp>
      <p:sp>
        <p:nvSpPr>
          <p:cNvPr id="8" name="TextBox 7">
            <a:hlinkClick r:id="" action="ppaction://noaction">
              <a:snd r:embed="rId7" name="8.3.2.4 Slide 2 sicher.wav"/>
            </a:hlinkClick>
            <a:extLst>
              <a:ext uri="{FF2B5EF4-FFF2-40B4-BE49-F238E27FC236}">
                <a16:creationId xmlns:a16="http://schemas.microsoft.com/office/drawing/2014/main" id="{7982E86C-2693-CA4F-8308-931D04738C4B}"/>
              </a:ext>
            </a:extLst>
          </p:cNvPr>
          <p:cNvSpPr txBox="1"/>
          <p:nvPr/>
        </p:nvSpPr>
        <p:spPr>
          <a:xfrm>
            <a:off x="5091878" y="1584551"/>
            <a:ext cx="1110898"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sicher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hlinkClick r:id="" action="ppaction://noaction">
              <a:snd r:embed="rId8" name="8.3.2.4 Slide 2 gesicht.wav"/>
            </a:hlinkClick>
            <a:extLst>
              <a:ext uri="{FF2B5EF4-FFF2-40B4-BE49-F238E27FC236}">
                <a16:creationId xmlns:a16="http://schemas.microsoft.com/office/drawing/2014/main" id="{86EAE01D-2D0B-5643-B39D-22C25D490AA7}"/>
              </a:ext>
            </a:extLst>
          </p:cNvPr>
          <p:cNvSpPr txBox="1"/>
          <p:nvPr/>
        </p:nvSpPr>
        <p:spPr>
          <a:xfrm>
            <a:off x="7826585" y="1977770"/>
            <a:ext cx="136282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hlinkClick r:id="" action="ppaction://noaction">
              <a:snd r:embed="rId9" name="8.3.2.4 Slide 2 nicht.wav"/>
            </a:hlinkClick>
            <a:extLst>
              <a:ext uri="{FF2B5EF4-FFF2-40B4-BE49-F238E27FC236}">
                <a16:creationId xmlns:a16="http://schemas.microsoft.com/office/drawing/2014/main" id="{488B9BE4-C269-704A-96E8-A4BE7AE01501}"/>
              </a:ext>
            </a:extLst>
          </p:cNvPr>
          <p:cNvSpPr txBox="1"/>
          <p:nvPr/>
        </p:nvSpPr>
        <p:spPr>
          <a:xfrm>
            <a:off x="8740239" y="4251366"/>
            <a:ext cx="968315"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10" name="8.3.2.4 Slide 2 schweif.wav"/>
            </a:hlinkClick>
            <a:extLst>
              <a:ext uri="{FF2B5EF4-FFF2-40B4-BE49-F238E27FC236}">
                <a16:creationId xmlns:a16="http://schemas.microsoft.com/office/drawing/2014/main" id="{CC7958B8-781D-1C4A-A0B2-CB0C0CE43FF8}"/>
              </a:ext>
            </a:extLst>
          </p:cNvPr>
          <p:cNvSpPr txBox="1"/>
          <p:nvPr/>
        </p:nvSpPr>
        <p:spPr>
          <a:xfrm>
            <a:off x="5482082" y="5233828"/>
            <a:ext cx="150798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Schweif</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hlinkClick r:id="" action="ppaction://noaction">
              <a:snd r:embed="rId11" name="8.3.2.4 Slide 2 schone.wav"/>
            </a:hlinkClick>
            <a:extLst>
              <a:ext uri="{FF2B5EF4-FFF2-40B4-BE49-F238E27FC236}">
                <a16:creationId xmlns:a16="http://schemas.microsoft.com/office/drawing/2014/main" id="{602AE7A2-59D3-7F47-9453-8164E22B9334}"/>
              </a:ext>
            </a:extLst>
          </p:cNvPr>
          <p:cNvSpPr txBox="1"/>
          <p:nvPr/>
        </p:nvSpPr>
        <p:spPr>
          <a:xfrm>
            <a:off x="1862959" y="2917609"/>
            <a:ext cx="133068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12" name="8.3.2.4 Slide 2 ich.wav"/>
            </a:hlinkClick>
            <a:extLst>
              <a:ext uri="{FF2B5EF4-FFF2-40B4-BE49-F238E27FC236}">
                <a16:creationId xmlns:a16="http://schemas.microsoft.com/office/drawing/2014/main" id="{0BEDC4DC-C777-484A-B39F-043450F5BA7C}"/>
              </a:ext>
            </a:extLst>
          </p:cNvPr>
          <p:cNvSpPr txBox="1"/>
          <p:nvPr/>
        </p:nvSpPr>
        <p:spPr>
          <a:xfrm>
            <a:off x="1546766" y="4506755"/>
            <a:ext cx="68324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4" name="TextBox 13">
            <a:hlinkClick r:id="" action="ppaction://noaction">
              <a:snd r:embed="rId13" name="8.3.2.4 Slide 2 manch.wav"/>
            </a:hlinkClick>
            <a:extLst>
              <a:ext uri="{FF2B5EF4-FFF2-40B4-BE49-F238E27FC236}">
                <a16:creationId xmlns:a16="http://schemas.microsoft.com/office/drawing/2014/main" id="{D3BDF485-A689-B947-A0EB-4E2BD0D834F9}"/>
              </a:ext>
            </a:extLst>
          </p:cNvPr>
          <p:cNvSpPr txBox="1"/>
          <p:nvPr/>
        </p:nvSpPr>
        <p:spPr>
          <a:xfrm>
            <a:off x="3562436" y="5401871"/>
            <a:ext cx="1412312"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manch</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hlinkClick r:id="" action="ppaction://noaction">
              <a:snd r:embed="rId14" name="8.3.2.4 Slide 2 verspricht.wav"/>
            </a:hlinkClick>
            <a:extLst>
              <a:ext uri="{FF2B5EF4-FFF2-40B4-BE49-F238E27FC236}">
                <a16:creationId xmlns:a16="http://schemas.microsoft.com/office/drawing/2014/main" id="{76D45B81-D76F-D248-9161-EA3DF2FF155A}"/>
              </a:ext>
            </a:extLst>
          </p:cNvPr>
          <p:cNvSpPr txBox="1"/>
          <p:nvPr/>
        </p:nvSpPr>
        <p:spPr>
          <a:xfrm>
            <a:off x="6427246" y="4251366"/>
            <a:ext cx="1684481"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verspricht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5" name="8.3.2.4 Slide 2 schon.wav"/>
            </a:hlinkClick>
            <a:extLst>
              <a:ext uri="{FF2B5EF4-FFF2-40B4-BE49-F238E27FC236}">
                <a16:creationId xmlns:a16="http://schemas.microsoft.com/office/drawing/2014/main" id="{53BF9870-5358-2840-9DEE-7F314482F22A}"/>
              </a:ext>
            </a:extLst>
          </p:cNvPr>
          <p:cNvSpPr txBox="1"/>
          <p:nvPr/>
        </p:nvSpPr>
        <p:spPr>
          <a:xfrm>
            <a:off x="7269486" y="1073773"/>
            <a:ext cx="1122553"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6" name="8.3.2.4 Slide 2 Tochter.wav"/>
            </a:hlinkClick>
            <a:extLst>
              <a:ext uri="{FF2B5EF4-FFF2-40B4-BE49-F238E27FC236}">
                <a16:creationId xmlns:a16="http://schemas.microsoft.com/office/drawing/2014/main" id="{DBCDD95F-13A2-EF4D-B58C-8C12593C87B0}"/>
              </a:ext>
            </a:extLst>
          </p:cNvPr>
          <p:cNvSpPr txBox="1"/>
          <p:nvPr/>
        </p:nvSpPr>
        <p:spPr>
          <a:xfrm>
            <a:off x="10280410" y="3740588"/>
            <a:ext cx="1339734"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Töchter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7" name="8.3.2.4 Slide 2 nachtlichen.wav"/>
            </a:hlinkClick>
            <a:extLst>
              <a:ext uri="{FF2B5EF4-FFF2-40B4-BE49-F238E27FC236}">
                <a16:creationId xmlns:a16="http://schemas.microsoft.com/office/drawing/2014/main" id="{FCF9E8FD-2676-4F48-8E75-9A737E5DCEA7}"/>
              </a:ext>
            </a:extLst>
          </p:cNvPr>
          <p:cNvSpPr txBox="1"/>
          <p:nvPr/>
        </p:nvSpPr>
        <p:spPr>
          <a:xfrm>
            <a:off x="9702247" y="5423008"/>
            <a:ext cx="200689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nächtlichen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8" name="8.3.2.4 Slide 2 dich.wav"/>
            </a:hlinkClick>
            <a:extLst>
              <a:ext uri="{FF2B5EF4-FFF2-40B4-BE49-F238E27FC236}">
                <a16:creationId xmlns:a16="http://schemas.microsoft.com/office/drawing/2014/main" id="{B87C8142-D9DA-5044-80BC-EF2FC8AE843F}"/>
              </a:ext>
            </a:extLst>
          </p:cNvPr>
          <p:cNvSpPr txBox="1"/>
          <p:nvPr/>
        </p:nvSpPr>
        <p:spPr>
          <a:xfrm>
            <a:off x="752463" y="5551805"/>
            <a:ext cx="89244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dich</a:t>
            </a:r>
          </a:p>
        </p:txBody>
      </p:sp>
      <p:sp>
        <p:nvSpPr>
          <p:cNvPr id="20" name="TextBox 19">
            <a:hlinkClick r:id="" action="ppaction://noaction">
              <a:snd r:embed="rId19" name="8.3.2.4 Slide 2 scheinen.wav"/>
            </a:hlinkClick>
            <a:extLst>
              <a:ext uri="{FF2B5EF4-FFF2-40B4-BE49-F238E27FC236}">
                <a16:creationId xmlns:a16="http://schemas.microsoft.com/office/drawing/2014/main" id="{74423437-2D30-9246-AA40-2CFB1F4BA7BF}"/>
              </a:ext>
            </a:extLst>
          </p:cNvPr>
          <p:cNvSpPr txBox="1"/>
          <p:nvPr/>
        </p:nvSpPr>
        <p:spPr>
          <a:xfrm>
            <a:off x="1097280" y="1905466"/>
            <a:ext cx="1582212"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scheinen</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20" name="8.3.2.4 Slide 2 mich.wav"/>
            </a:hlinkClick>
            <a:extLst>
              <a:ext uri="{FF2B5EF4-FFF2-40B4-BE49-F238E27FC236}">
                <a16:creationId xmlns:a16="http://schemas.microsoft.com/office/drawing/2014/main" id="{3F7FA633-84C9-F441-B86A-030D5DC0DBA4}"/>
              </a:ext>
            </a:extLst>
          </p:cNvPr>
          <p:cNvSpPr txBox="1"/>
          <p:nvPr/>
        </p:nvSpPr>
        <p:spPr>
          <a:xfrm>
            <a:off x="3730752" y="1999488"/>
            <a:ext cx="973356"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21" name="8.3.2.4 Slide 2 brauch.wav"/>
            </a:hlinkClick>
            <a:extLst>
              <a:ext uri="{FF2B5EF4-FFF2-40B4-BE49-F238E27FC236}">
                <a16:creationId xmlns:a16="http://schemas.microsoft.com/office/drawing/2014/main" id="{C7088A9C-D2E7-E34A-B354-07D930EE3FB6}"/>
              </a:ext>
            </a:extLst>
          </p:cNvPr>
          <p:cNvSpPr txBox="1"/>
          <p:nvPr/>
        </p:nvSpPr>
        <p:spPr>
          <a:xfrm>
            <a:off x="4882086" y="3153800"/>
            <a:ext cx="1320690"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brauch</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22" name="8.3.2.4 Slide 2 geschwind.wav"/>
            </a:hlinkClick>
            <a:extLst>
              <a:ext uri="{FF2B5EF4-FFF2-40B4-BE49-F238E27FC236}">
                <a16:creationId xmlns:a16="http://schemas.microsoft.com/office/drawing/2014/main" id="{D51F414D-375F-C140-A508-5804D006FA97}"/>
              </a:ext>
            </a:extLst>
          </p:cNvPr>
          <p:cNvSpPr txBox="1"/>
          <p:nvPr/>
        </p:nvSpPr>
        <p:spPr>
          <a:xfrm>
            <a:off x="9702247" y="1179603"/>
            <a:ext cx="1982379"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geschwind</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hlinkClick r:id="" action="ppaction://noaction">
              <a:snd r:embed="rId23" name="8.3.2.4 Slide 2 achzende.wav"/>
            </a:hlinkClick>
            <a:extLst>
              <a:ext uri="{FF2B5EF4-FFF2-40B4-BE49-F238E27FC236}">
                <a16:creationId xmlns:a16="http://schemas.microsoft.com/office/drawing/2014/main" id="{904597AA-0EE4-514D-B2CD-928A3DCD1D21}"/>
              </a:ext>
            </a:extLst>
          </p:cNvPr>
          <p:cNvSpPr txBox="1"/>
          <p:nvPr/>
        </p:nvSpPr>
        <p:spPr>
          <a:xfrm>
            <a:off x="9456316" y="2668119"/>
            <a:ext cx="1745449"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ächzende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4" name="8.3.2.4 Slide 2 erreicht.wav"/>
            </a:hlinkClick>
            <a:extLst>
              <a:ext uri="{FF2B5EF4-FFF2-40B4-BE49-F238E27FC236}">
                <a16:creationId xmlns:a16="http://schemas.microsoft.com/office/drawing/2014/main" id="{D4B62524-E216-1C4B-BA65-123175929E5F}"/>
              </a:ext>
            </a:extLst>
          </p:cNvPr>
          <p:cNvSpPr txBox="1"/>
          <p:nvPr/>
        </p:nvSpPr>
        <p:spPr>
          <a:xfrm>
            <a:off x="7431137" y="5892872"/>
            <a:ext cx="1361177" cy="510778"/>
          </a:xfrm>
          <a:prstGeom prst="roundRect">
            <a:avLst/>
          </a:prstGeom>
          <a:solidFill>
            <a:srgbClr val="BD7A36"/>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erreicht</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Speech Bubble: Rectangle with Corners Rounded 17">
            <a:extLst>
              <a:ext uri="{FF2B5EF4-FFF2-40B4-BE49-F238E27FC236}">
                <a16:creationId xmlns:a16="http://schemas.microsoft.com/office/drawing/2014/main" id="{FF8A7C4C-BE35-4F9B-816D-FDDF2175F024}"/>
              </a:ext>
            </a:extLst>
          </p:cNvPr>
          <p:cNvSpPr/>
          <p:nvPr/>
        </p:nvSpPr>
        <p:spPr>
          <a:xfrm>
            <a:off x="2643280" y="294041"/>
            <a:ext cx="2838802" cy="813367"/>
          </a:xfrm>
          <a:prstGeom prst="wedgeRoundRectCallout">
            <a:avLst>
              <a:gd name="adj1" fmla="val 47039"/>
              <a:gd name="adj2" fmla="val 30433"/>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Schweif – tail </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geschwind - quickly</a:t>
            </a:r>
            <a:endParaRPr kumimoji="0" lang="de-DE"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89813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14545" y="2593641"/>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Y9 T3.2 Week 4 </a:t>
            </a:r>
            <a:r>
              <a:rPr kumimoji="0" lang="en-US" sz="5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Slides 2-3; 16</a:t>
            </a:r>
            <a:endPar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68102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89176" y="247046"/>
            <a:ext cx="18681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1242071" y="1928733"/>
            <a:ext cx="1773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hard</a:t>
            </a:r>
          </a:p>
        </p:txBody>
      </p:sp>
      <p:pic>
        <p:nvPicPr>
          <p:cNvPr id="6" name="Picture 5">
            <a:hlinkClick r:id="" action="ppaction://noaction">
              <a:snd r:embed="rId4" name="2. ich.wav"/>
            </a:hlinkClick>
            <a:extLst>
              <a:ext uri="{FF2B5EF4-FFF2-40B4-BE49-F238E27FC236}">
                <a16:creationId xmlns:a16="http://schemas.microsoft.com/office/drawing/2014/main" id="{48CEFC07-AF10-7044-B174-A28D54EC98F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63092" y="2158733"/>
            <a:ext cx="1971626" cy="1353512"/>
          </a:xfrm>
          <a:prstGeom prst="rect">
            <a:avLst/>
          </a:prstGeom>
        </p:spPr>
      </p:pic>
      <p:sp>
        <p:nvSpPr>
          <p:cNvPr id="7" name="TextBox 6">
            <a:hlinkClick r:id="" action="ppaction://noaction">
              <a:snd r:embed="rId6" name="2. ach.wav"/>
            </a:hlinkClick>
            <a:extLst>
              <a:ext uri="{FF2B5EF4-FFF2-40B4-BE49-F238E27FC236}">
                <a16:creationId xmlns:a16="http://schemas.microsoft.com/office/drawing/2014/main" id="{D5945A5C-963B-9B49-BF58-42F174983FD0}"/>
              </a:ext>
            </a:extLst>
          </p:cNvPr>
          <p:cNvSpPr txBox="1"/>
          <p:nvPr/>
        </p:nvSpPr>
        <p:spPr>
          <a:xfrm>
            <a:off x="1507492" y="2496404"/>
            <a:ext cx="1242648" cy="646331"/>
          </a:xfrm>
          <a:prstGeom prst="rect">
            <a:avLst/>
          </a:prstGeom>
          <a:solidFill>
            <a:srgbClr val="FFF4E7"/>
          </a:solid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Ach!</a:t>
            </a:r>
          </a:p>
        </p:txBody>
      </p:sp>
      <p:sp>
        <p:nvSpPr>
          <p:cNvPr id="8" name="TextBox 7">
            <a:extLst>
              <a:ext uri="{FF2B5EF4-FFF2-40B4-BE49-F238E27FC236}">
                <a16:creationId xmlns:a16="http://schemas.microsoft.com/office/drawing/2014/main" id="{6A89E34A-22E3-8944-B33B-EF9C161C1124}"/>
              </a:ext>
            </a:extLst>
          </p:cNvPr>
          <p:cNvSpPr txBox="1"/>
          <p:nvPr/>
        </p:nvSpPr>
        <p:spPr>
          <a:xfrm>
            <a:off x="8205898" y="1787302"/>
            <a:ext cx="17734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soft</a:t>
            </a:r>
          </a:p>
        </p:txBody>
      </p:sp>
      <p:sp>
        <p:nvSpPr>
          <p:cNvPr id="9" name="TextBox 8">
            <a:extLst>
              <a:ext uri="{FF2B5EF4-FFF2-40B4-BE49-F238E27FC236}">
                <a16:creationId xmlns:a16="http://schemas.microsoft.com/office/drawing/2014/main" id="{F194E6D0-2A6C-7E4F-B4B3-D1DAB3414437}"/>
              </a:ext>
            </a:extLst>
          </p:cNvPr>
          <p:cNvSpPr txBox="1"/>
          <p:nvPr/>
        </p:nvSpPr>
        <p:spPr>
          <a:xfrm>
            <a:off x="194572" y="1221651"/>
            <a:ext cx="117627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 German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can be pronounced in two different ways: </a:t>
            </a:r>
          </a:p>
        </p:txBody>
      </p:sp>
      <p:sp>
        <p:nvSpPr>
          <p:cNvPr id="12" name="Rectangle 11">
            <a:extLst>
              <a:ext uri="{FF2B5EF4-FFF2-40B4-BE49-F238E27FC236}">
                <a16:creationId xmlns:a16="http://schemas.microsoft.com/office/drawing/2014/main" id="{8FD6ABDC-660A-BA46-9F7B-343306995BEA}"/>
              </a:ext>
            </a:extLst>
          </p:cNvPr>
          <p:cNvSpPr/>
          <p:nvPr/>
        </p:nvSpPr>
        <p:spPr>
          <a:xfrm>
            <a:off x="254216" y="3652011"/>
            <a:ext cx="1168356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hard-soft difference depends on the vowel that comes before it and how open your mouth is when you close the back of your throat to say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5" name="Picture 14" descr="A close up of a logo&#10;&#10;Description automatically generated">
            <a:hlinkClick r:id="" action="ppaction://noaction">
              <a:snd r:embed="rId7" name="2. Gespräch.wav"/>
            </a:hlinkClick>
            <a:extLst>
              <a:ext uri="{FF2B5EF4-FFF2-40B4-BE49-F238E27FC236}">
                <a16:creationId xmlns:a16="http://schemas.microsoft.com/office/drawing/2014/main" id="{A8C89157-DF93-EA4A-B1FD-98DA93F3300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73608" y="4404122"/>
            <a:ext cx="2138204" cy="1344827"/>
          </a:xfrm>
          <a:prstGeom prst="rect">
            <a:avLst/>
          </a:prstGeom>
        </p:spPr>
      </p:pic>
      <p:sp>
        <p:nvSpPr>
          <p:cNvPr id="16" name="Speech Bubble: Rectangle with Corners Rounded 8">
            <a:extLst>
              <a:ext uri="{FF2B5EF4-FFF2-40B4-BE49-F238E27FC236}">
                <a16:creationId xmlns:a16="http://schemas.microsoft.com/office/drawing/2014/main" id="{9AAA5F4E-8956-3A44-B284-4E70A053B993}"/>
              </a:ext>
            </a:extLst>
          </p:cNvPr>
          <p:cNvSpPr/>
          <p:nvPr/>
        </p:nvSpPr>
        <p:spPr>
          <a:xfrm>
            <a:off x="4052176" y="1984585"/>
            <a:ext cx="3139723" cy="1244709"/>
          </a:xfrm>
          <a:prstGeom prst="wedgeRoundRectCallout">
            <a:avLst>
              <a:gd name="adj1" fmla="val 4472"/>
              <a:gd name="adj2" fmla="val 85979"/>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Careful! [</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FF0000"/>
                </a:solidFill>
                <a:effectLst/>
                <a:uLnTx/>
                <a:uFillTx/>
                <a:latin typeface="Century Gothic" panose="020F0302020204030204"/>
                <a:ea typeface="+mn-ea"/>
                <a:cs typeface="+mn-cs"/>
              </a:rPr>
              <a:t>ck</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are different sounds!</a:t>
            </a:r>
          </a:p>
        </p:txBody>
      </p:sp>
      <p:sp>
        <p:nvSpPr>
          <p:cNvPr id="18" name="TextBox 17">
            <a:extLst>
              <a:ext uri="{FF2B5EF4-FFF2-40B4-BE49-F238E27FC236}">
                <a16:creationId xmlns:a16="http://schemas.microsoft.com/office/drawing/2014/main" id="{B1FD83CF-858B-F64A-B85B-1B3D255F6B9C}"/>
              </a:ext>
            </a:extLst>
          </p:cNvPr>
          <p:cNvSpPr txBox="1"/>
          <p:nvPr/>
        </p:nvSpPr>
        <p:spPr>
          <a:xfrm>
            <a:off x="7753122" y="5700668"/>
            <a:ext cx="16722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Gesprä</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pic>
        <p:nvPicPr>
          <p:cNvPr id="20" name="Picture 19" descr="A piece of luggage sitting on top of a suitcase&#10;&#10;Description automatically generated">
            <a:hlinkClick r:id="" action="ppaction://noaction">
              <a:snd r:embed="rId9" name="2. Gepäck.wav"/>
            </a:hlinkClick>
            <a:extLst>
              <a:ext uri="{FF2B5EF4-FFF2-40B4-BE49-F238E27FC236}">
                <a16:creationId xmlns:a16="http://schemas.microsoft.com/office/drawing/2014/main" id="{100AD412-093D-6344-A6C6-3BDDB6F1496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4593" y="4503964"/>
            <a:ext cx="1446390" cy="1274631"/>
          </a:xfrm>
          <a:prstGeom prst="rect">
            <a:avLst/>
          </a:prstGeom>
        </p:spPr>
      </p:pic>
      <p:sp>
        <p:nvSpPr>
          <p:cNvPr id="21" name="TextBox 20">
            <a:extLst>
              <a:ext uri="{FF2B5EF4-FFF2-40B4-BE49-F238E27FC236}">
                <a16:creationId xmlns:a16="http://schemas.microsoft.com/office/drawing/2014/main" id="{F6C80F95-DDF7-5740-AA8D-BEE51A3534D6}"/>
              </a:ext>
            </a:extLst>
          </p:cNvPr>
          <p:cNvSpPr txBox="1"/>
          <p:nvPr/>
        </p:nvSpPr>
        <p:spPr>
          <a:xfrm>
            <a:off x="10147258" y="5713347"/>
            <a:ext cx="14478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Gepä</a:t>
            </a:r>
            <a:r>
              <a:rPr kumimoji="0" lang="en-US" sz="2400" b="1" i="0" u="none" strike="noStrike" kern="1200" cap="none" spc="0" normalizeH="0" baseline="0" noProof="0" dirty="0" err="1">
                <a:ln>
                  <a:noFill/>
                </a:ln>
                <a:solidFill>
                  <a:srgbClr val="FF0000"/>
                </a:solidFill>
                <a:effectLst/>
                <a:uLnTx/>
                <a:uFillTx/>
                <a:latin typeface="Century Gothic" panose="020F0302020204030204"/>
                <a:ea typeface="+mn-ea"/>
                <a:cs typeface="+mn-cs"/>
              </a:rPr>
              <a:t>ck</a:t>
            </a:r>
            <a:endPar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74D4A6DB-264D-B448-BE9C-9B62D952DCF1}"/>
              </a:ext>
            </a:extLst>
          </p:cNvPr>
          <p:cNvSpPr txBox="1"/>
          <p:nvPr/>
        </p:nvSpPr>
        <p:spPr>
          <a:xfrm>
            <a:off x="2545239" y="5715027"/>
            <a:ext cx="8659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ro</a:t>
            </a:r>
            <a:r>
              <a:rPr kumimoji="0" lang="en-US"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ch</a:t>
            </a:r>
            <a:endParaRPr kumimoji="0" lang="en-US" sz="24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C0372E10-1B77-594B-A7A6-D9EC052207BF}"/>
              </a:ext>
            </a:extLst>
          </p:cNvPr>
          <p:cNvSpPr txBox="1"/>
          <p:nvPr/>
        </p:nvSpPr>
        <p:spPr>
          <a:xfrm>
            <a:off x="4236542" y="5715026"/>
            <a:ext cx="94929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Ro</a:t>
            </a:r>
            <a:r>
              <a:rPr kumimoji="0" lang="en-US" sz="2400" b="1" i="0" u="none" strike="noStrike" kern="1200" cap="none" spc="0" normalizeH="0" baseline="0" noProof="0" dirty="0">
                <a:ln>
                  <a:noFill/>
                </a:ln>
                <a:solidFill>
                  <a:srgbClr val="FF0000"/>
                </a:solidFill>
                <a:effectLst/>
                <a:uLnTx/>
                <a:uFillTx/>
                <a:latin typeface="Century Gothic" panose="020F0302020204030204"/>
                <a:ea typeface="+mn-ea"/>
                <a:cs typeface="+mn-cs"/>
              </a:rPr>
              <a:t>ck</a:t>
            </a:r>
          </a:p>
        </p:txBody>
      </p:sp>
      <p:pic>
        <p:nvPicPr>
          <p:cNvPr id="13" name="Picture 12" descr="A close up of a logo&#10;&#10;Description automatically generated">
            <a:hlinkClick r:id="" action="ppaction://noaction">
              <a:snd r:embed="rId11" name="2. roch.wav"/>
            </a:hlinkClick>
            <a:extLst>
              <a:ext uri="{FF2B5EF4-FFF2-40B4-BE49-F238E27FC236}">
                <a16:creationId xmlns:a16="http://schemas.microsoft.com/office/drawing/2014/main" id="{ACD3C27B-C586-9B49-9036-F7A0A29202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9168" t="5650" r="12067" b="7225"/>
          <a:stretch/>
        </p:blipFill>
        <p:spPr>
          <a:xfrm>
            <a:off x="2327593" y="4483008"/>
            <a:ext cx="1295588" cy="1262926"/>
          </a:xfrm>
          <a:prstGeom prst="rect">
            <a:avLst/>
          </a:prstGeom>
        </p:spPr>
      </p:pic>
      <p:pic>
        <p:nvPicPr>
          <p:cNvPr id="17" name="Picture 16" descr="A green dress&#10;&#10;Description automatically generated">
            <a:hlinkClick r:id="" action="ppaction://noaction">
              <a:snd r:embed="rId13" name="2. rock.wav"/>
            </a:hlinkClick>
            <a:extLst>
              <a:ext uri="{FF2B5EF4-FFF2-40B4-BE49-F238E27FC236}">
                <a16:creationId xmlns:a16="http://schemas.microsoft.com/office/drawing/2014/main" id="{935D4594-A0CF-2D4D-9F6B-D360BBE19B0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2176" y="4483008"/>
            <a:ext cx="1295587" cy="1295587"/>
          </a:xfrm>
          <a:prstGeom prst="rect">
            <a:avLst/>
          </a:prstGeom>
        </p:spPr>
      </p:pic>
      <p:sp>
        <p:nvSpPr>
          <p:cNvPr id="23" name="Speech Bubble: Rectangle with Corners Rounded 8">
            <a:extLst>
              <a:ext uri="{FF2B5EF4-FFF2-40B4-BE49-F238E27FC236}">
                <a16:creationId xmlns:a16="http://schemas.microsoft.com/office/drawing/2014/main" id="{8222956F-724E-4AB5-99A9-B62365A2B87D}"/>
              </a:ext>
            </a:extLst>
          </p:cNvPr>
          <p:cNvSpPr/>
          <p:nvPr/>
        </p:nvSpPr>
        <p:spPr>
          <a:xfrm>
            <a:off x="126357" y="4853305"/>
            <a:ext cx="2201236" cy="783044"/>
          </a:xfrm>
          <a:prstGeom prst="wedgeRoundRectCallout">
            <a:avLst>
              <a:gd name="adj1" fmla="val 44842"/>
              <a:gd name="adj2" fmla="val 77755"/>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After a,</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o, u, [</a:t>
            </a:r>
            <a:r>
              <a:rPr kumimoji="0" lang="en-GB" sz="2400" b="1" i="0" u="none" strike="noStrike" kern="1200" cap="none" spc="0" normalizeH="0" noProof="0" dirty="0" err="1">
                <a:ln>
                  <a:noFill/>
                </a:ln>
                <a:solidFill>
                  <a:prstClr val="white"/>
                </a:solidFill>
                <a:effectLst/>
                <a:uLnTx/>
                <a:uFillTx/>
                <a:latin typeface="Century Gothic" panose="020F0302020204030204"/>
                <a:ea typeface="+mn-ea"/>
                <a:cs typeface="+mn-cs"/>
              </a:rPr>
              <a:t>ch</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is hard.</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with Corners Rounded 8">
            <a:extLst>
              <a:ext uri="{FF2B5EF4-FFF2-40B4-BE49-F238E27FC236}">
                <a16:creationId xmlns:a16="http://schemas.microsoft.com/office/drawing/2014/main" id="{B5DDB2B3-0274-4034-99DA-F237D60CB44A}"/>
              </a:ext>
            </a:extLst>
          </p:cNvPr>
          <p:cNvSpPr/>
          <p:nvPr/>
        </p:nvSpPr>
        <p:spPr>
          <a:xfrm>
            <a:off x="5257485" y="4722948"/>
            <a:ext cx="2201236" cy="1163103"/>
          </a:xfrm>
          <a:prstGeom prst="wedgeRoundRectCallout">
            <a:avLst>
              <a:gd name="adj1" fmla="val 64150"/>
              <a:gd name="adj2" fmla="val 40580"/>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After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e, ä, ö, ü, [</a:t>
            </a:r>
            <a:r>
              <a:rPr kumimoji="0" lang="en-GB" sz="2400" b="1" i="0" u="none" strike="noStrike" kern="1200" cap="none" spc="0" normalizeH="0" noProof="0" dirty="0" err="1">
                <a:ln>
                  <a:noFill/>
                </a:ln>
                <a:solidFill>
                  <a:prstClr val="white"/>
                </a:solidFill>
                <a:effectLst/>
                <a:uLnTx/>
                <a:uFillTx/>
                <a:latin typeface="Century Gothic" panose="020F0302020204030204"/>
                <a:ea typeface="+mn-ea"/>
                <a:cs typeface="+mn-cs"/>
              </a:rPr>
              <a:t>ch</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is soft.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557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p:bldP spid="12" grpId="0"/>
      <p:bldP spid="16" grpId="0" animBg="1"/>
      <p:bldP spid="18" grpId="0"/>
      <p:bldP spid="21" grpId="0"/>
      <p:bldP spid="22" grpId="0"/>
      <p:bldP spid="10" grpId="0"/>
      <p:bldP spid="23" grpId="0" animBg="1"/>
      <p:bldP spid="2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r>
              <a:rPr lang="en-GB" sz="3600" b="1" dirty="0">
                <a:solidFill>
                  <a:schemeClr val="bg1"/>
                </a:solidFill>
              </a:rPr>
              <a: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89176" y="247046"/>
            <a:ext cx="186815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Speech Bubble: Rectangle with Corners Rounded 10">
            <a:extLst>
              <a:ext uri="{FF2B5EF4-FFF2-40B4-BE49-F238E27FC236}">
                <a16:creationId xmlns:a16="http://schemas.microsoft.com/office/drawing/2014/main" id="{75C153F9-335D-4A1D-9474-F3294EEEC5E8}"/>
              </a:ext>
            </a:extLst>
          </p:cNvPr>
          <p:cNvSpPr/>
          <p:nvPr/>
        </p:nvSpPr>
        <p:spPr>
          <a:xfrm>
            <a:off x="1412836" y="2715837"/>
            <a:ext cx="7186413" cy="3487568"/>
          </a:xfrm>
          <a:prstGeom prst="wedgeRoundRectCallout">
            <a:avLst>
              <a:gd name="adj1" fmla="val -54677"/>
              <a:gd name="adj2" fmla="val -23252"/>
              <a:gd name="adj3" fmla="val 16667"/>
            </a:avLst>
          </a:prstGeom>
          <a:solidFill>
            <a:srgbClr val="EBEFF7"/>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21952FC-2CD8-4D9A-8AFB-3C7536C63326}"/>
              </a:ext>
            </a:extLst>
          </p:cNvPr>
          <p:cNvSpPr txBox="1"/>
          <p:nvPr/>
        </p:nvSpPr>
        <p:spPr>
          <a:xfrm>
            <a:off x="141667" y="1202628"/>
            <a:ext cx="8564450" cy="1453026"/>
          </a:xfrm>
          <a:prstGeom prst="rect">
            <a:avLst/>
          </a:prstGeom>
          <a:noFill/>
        </p:spPr>
        <p:txBody>
          <a:bodyPr wrap="square" rtlCol="0">
            <a:spAutoFit/>
          </a:bodyPr>
          <a:lstStyle/>
          <a:p>
            <a:pPr>
              <a:lnSpc>
                <a:spcPct val="200000"/>
              </a:lnSpc>
            </a:pPr>
            <a:r>
              <a:rPr lang="en-GB" sz="2400" dirty="0">
                <a:solidFill>
                  <a:schemeClr val="accent5">
                    <a:lumMod val="50000"/>
                  </a:schemeClr>
                </a:solidFill>
              </a:rPr>
              <a:t>Es </a:t>
            </a:r>
            <a:r>
              <a:rPr lang="en-GB" sz="2400" dirty="0" err="1">
                <a:solidFill>
                  <a:schemeClr val="accent5">
                    <a:lumMod val="50000"/>
                  </a:schemeClr>
                </a:solidFill>
              </a:rPr>
              <a:t>wird</a:t>
            </a:r>
            <a:r>
              <a:rPr lang="en-GB" sz="2400" dirty="0">
                <a:solidFill>
                  <a:schemeClr val="accent5">
                    <a:lumMod val="50000"/>
                  </a:schemeClr>
                </a:solidFill>
              </a:rPr>
              <a:t> Na</a:t>
            </a:r>
            <a:r>
              <a:rPr lang="en-GB" sz="2400" b="1" dirty="0">
                <a:solidFill>
                  <a:srgbClr val="F26200"/>
                </a:solidFill>
              </a:rPr>
              <a:t>ch</a:t>
            </a:r>
            <a:r>
              <a:rPr lang="en-GB" sz="2400" dirty="0">
                <a:solidFill>
                  <a:schemeClr val="accent5">
                    <a:lumMod val="50000"/>
                  </a:schemeClr>
                </a:solidFill>
              </a:rPr>
              <a:t>t, </a:t>
            </a:r>
            <a:r>
              <a:rPr lang="en-GB" sz="2400" dirty="0" err="1">
                <a:solidFill>
                  <a:schemeClr val="accent5">
                    <a:lumMod val="50000"/>
                  </a:schemeClr>
                </a:solidFill>
              </a:rPr>
              <a:t>aber</a:t>
            </a:r>
            <a:r>
              <a:rPr lang="en-GB" sz="2400" dirty="0">
                <a:solidFill>
                  <a:schemeClr val="accent5">
                    <a:lumMod val="50000"/>
                  </a:schemeClr>
                </a:solidFill>
              </a:rPr>
              <a:t> </a:t>
            </a:r>
            <a:r>
              <a:rPr lang="en-GB" sz="2400" dirty="0" err="1">
                <a:solidFill>
                  <a:schemeClr val="accent5">
                    <a:lumMod val="50000"/>
                  </a:schemeClr>
                </a:solidFill>
              </a:rPr>
              <a:t>Heidis</a:t>
            </a:r>
            <a:r>
              <a:rPr lang="en-GB" sz="2400" dirty="0">
                <a:solidFill>
                  <a:schemeClr val="accent5">
                    <a:lumMod val="50000"/>
                  </a:schemeClr>
                </a:solidFill>
              </a:rPr>
              <a:t> </a:t>
            </a:r>
            <a:r>
              <a:rPr lang="en-GB" sz="2400" dirty="0" err="1">
                <a:solidFill>
                  <a:schemeClr val="accent5">
                    <a:lumMod val="50000"/>
                  </a:schemeClr>
                </a:solidFill>
              </a:rPr>
              <a:t>Bruder</a:t>
            </a:r>
            <a:r>
              <a:rPr lang="en-GB" sz="2400" dirty="0">
                <a:solidFill>
                  <a:schemeClr val="accent5">
                    <a:lumMod val="50000"/>
                  </a:schemeClr>
                </a:solidFill>
              </a:rPr>
              <a:t> </a:t>
            </a:r>
            <a:r>
              <a:rPr lang="en-GB" sz="2400" dirty="0" err="1">
                <a:solidFill>
                  <a:schemeClr val="accent5">
                    <a:lumMod val="50000"/>
                  </a:schemeClr>
                </a:solidFill>
              </a:rPr>
              <a:t>ist</a:t>
            </a:r>
            <a:r>
              <a:rPr lang="en-GB" sz="2400" dirty="0">
                <a:solidFill>
                  <a:schemeClr val="accent5">
                    <a:lumMod val="50000"/>
                  </a:schemeClr>
                </a:solidFill>
              </a:rPr>
              <a:t> </a:t>
            </a:r>
            <a:r>
              <a:rPr lang="en-GB" sz="2400" dirty="0" err="1">
                <a:solidFill>
                  <a:schemeClr val="accent5">
                    <a:lumMod val="50000"/>
                  </a:schemeClr>
                </a:solidFill>
              </a:rPr>
              <a:t>no</a:t>
            </a:r>
            <a:r>
              <a:rPr lang="en-GB" sz="2400" b="1" dirty="0" err="1">
                <a:solidFill>
                  <a:srgbClr val="F26200"/>
                </a:solidFill>
              </a:rPr>
              <a:t>ch</a:t>
            </a:r>
            <a:r>
              <a:rPr lang="en-GB" sz="2400" dirty="0">
                <a:solidFill>
                  <a:schemeClr val="accent5">
                    <a:lumMod val="50000"/>
                  </a:schemeClr>
                </a:solidFill>
              </a:rPr>
              <a:t> </a:t>
            </a:r>
            <a:r>
              <a:rPr lang="en-GB" sz="2400" dirty="0" err="1">
                <a:solidFill>
                  <a:schemeClr val="accent5">
                    <a:lumMod val="50000"/>
                  </a:schemeClr>
                </a:solidFill>
              </a:rPr>
              <a:t>wa</a:t>
            </a:r>
            <a:r>
              <a:rPr lang="en-GB" sz="2400" b="1" dirty="0" err="1">
                <a:solidFill>
                  <a:srgbClr val="F26200"/>
                </a:solidFill>
              </a:rPr>
              <a:t>ch</a:t>
            </a:r>
            <a:r>
              <a:rPr lang="en-GB" sz="2400" dirty="0">
                <a:solidFill>
                  <a:schemeClr val="accent5">
                    <a:lumMod val="50000"/>
                  </a:schemeClr>
                </a:solidFill>
              </a:rPr>
              <a:t>.  </a:t>
            </a:r>
            <a:br>
              <a:rPr lang="en-GB" sz="2400" dirty="0">
                <a:solidFill>
                  <a:schemeClr val="accent5">
                    <a:lumMod val="50000"/>
                  </a:schemeClr>
                </a:solidFill>
              </a:rPr>
            </a:br>
            <a:r>
              <a:rPr lang="en-GB" sz="2400" dirty="0">
                <a:solidFill>
                  <a:schemeClr val="accent5">
                    <a:lumMod val="50000"/>
                  </a:schemeClr>
                </a:solidFill>
              </a:rPr>
              <a:t>Heidi </a:t>
            </a:r>
            <a:r>
              <a:rPr lang="en-GB" sz="2400" dirty="0" err="1">
                <a:solidFill>
                  <a:schemeClr val="accent5">
                    <a:lumMod val="50000"/>
                  </a:schemeClr>
                </a:solidFill>
              </a:rPr>
              <a:t>ma</a:t>
            </a:r>
            <a:r>
              <a:rPr lang="en-GB" sz="2400" b="1" dirty="0" err="1">
                <a:solidFill>
                  <a:srgbClr val="F26200"/>
                </a:solidFill>
              </a:rPr>
              <a:t>ch</a:t>
            </a:r>
            <a:r>
              <a:rPr lang="en-GB" sz="2400" dirty="0" err="1">
                <a:solidFill>
                  <a:schemeClr val="accent5">
                    <a:lumMod val="50000"/>
                  </a:schemeClr>
                </a:solidFill>
              </a:rPr>
              <a:t>t</a:t>
            </a:r>
            <a:r>
              <a:rPr lang="en-GB" sz="2400" dirty="0">
                <a:solidFill>
                  <a:schemeClr val="accent5">
                    <a:lumMod val="50000"/>
                  </a:schemeClr>
                </a:solidFill>
              </a:rPr>
              <a:t> </a:t>
            </a:r>
            <a:r>
              <a:rPr lang="en-GB" sz="2400" dirty="0" err="1">
                <a:solidFill>
                  <a:schemeClr val="accent5">
                    <a:lumMod val="50000"/>
                  </a:schemeClr>
                </a:solidFill>
              </a:rPr>
              <a:t>ein</a:t>
            </a:r>
            <a:r>
              <a:rPr lang="en-GB" sz="2400" dirty="0">
                <a:solidFill>
                  <a:schemeClr val="accent5">
                    <a:lumMod val="50000"/>
                  </a:schemeClr>
                </a:solidFill>
              </a:rPr>
              <a:t> Bu</a:t>
            </a:r>
            <a:r>
              <a:rPr lang="en-GB" sz="2400" b="1" dirty="0">
                <a:solidFill>
                  <a:srgbClr val="F26200"/>
                </a:solidFill>
              </a:rPr>
              <a:t>ch</a:t>
            </a:r>
            <a:r>
              <a:rPr lang="en-GB" sz="2400" dirty="0">
                <a:solidFill>
                  <a:schemeClr val="accent5">
                    <a:lumMod val="50000"/>
                  </a:schemeClr>
                </a:solidFill>
              </a:rPr>
              <a:t> auf und </a:t>
            </a:r>
            <a:r>
              <a:rPr lang="en-GB" sz="2400" dirty="0" err="1">
                <a:solidFill>
                  <a:schemeClr val="accent5">
                    <a:lumMod val="50000"/>
                  </a:schemeClr>
                </a:solidFill>
              </a:rPr>
              <a:t>sagt</a:t>
            </a:r>
            <a:r>
              <a:rPr lang="en-GB" sz="2400" dirty="0">
                <a:solidFill>
                  <a:schemeClr val="accent5">
                    <a:lumMod val="50000"/>
                  </a:schemeClr>
                </a:solidFill>
              </a:rPr>
              <a:t>:</a:t>
            </a:r>
          </a:p>
        </p:txBody>
      </p:sp>
      <p:sp>
        <p:nvSpPr>
          <p:cNvPr id="24" name="TextBox 23">
            <a:extLst>
              <a:ext uri="{FF2B5EF4-FFF2-40B4-BE49-F238E27FC236}">
                <a16:creationId xmlns:a16="http://schemas.microsoft.com/office/drawing/2014/main" id="{D3E6EEFB-3260-4E64-A6AA-53C4ABA272C5}"/>
              </a:ext>
            </a:extLst>
          </p:cNvPr>
          <p:cNvSpPr txBox="1"/>
          <p:nvPr/>
        </p:nvSpPr>
        <p:spPr>
          <a:xfrm>
            <a:off x="1692332" y="2877938"/>
            <a:ext cx="7013785" cy="2930354"/>
          </a:xfrm>
          <a:prstGeom prst="rect">
            <a:avLst/>
          </a:prstGeom>
          <a:noFill/>
        </p:spPr>
        <p:txBody>
          <a:bodyPr wrap="square" rtlCol="0">
            <a:spAutoFit/>
          </a:bodyPr>
          <a:lstStyle/>
          <a:p>
            <a:pPr>
              <a:lnSpc>
                <a:spcPct val="200000"/>
              </a:lnSpc>
            </a:pPr>
            <a:r>
              <a:rPr lang="en-GB" sz="2400" dirty="0" err="1">
                <a:solidFill>
                  <a:schemeClr val="accent5">
                    <a:lumMod val="50000"/>
                  </a:schemeClr>
                </a:solidFill>
              </a:rPr>
              <a:t>Komm</a:t>
            </a:r>
            <a:r>
              <a:rPr lang="en-GB" sz="2400" dirty="0">
                <a:solidFill>
                  <a:schemeClr val="accent5">
                    <a:lumMod val="50000"/>
                  </a:schemeClr>
                </a:solidFill>
              </a:rPr>
              <a:t>, </a:t>
            </a:r>
            <a:r>
              <a:rPr lang="en-GB" sz="2400" dirty="0" err="1">
                <a:solidFill>
                  <a:schemeClr val="accent5">
                    <a:lumMod val="50000"/>
                  </a:schemeClr>
                </a:solidFill>
              </a:rPr>
              <a:t>Brüder</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 i</a:t>
            </a:r>
            <a:r>
              <a:rPr lang="en-GB" sz="2400" b="1" dirty="0">
                <a:solidFill>
                  <a:srgbClr val="F26200"/>
                </a:solidFill>
              </a:rPr>
              <a:t>ch</a:t>
            </a:r>
            <a:r>
              <a:rPr lang="en-GB" sz="2400" dirty="0">
                <a:solidFill>
                  <a:schemeClr val="accent5">
                    <a:lumMod val="50000"/>
                  </a:schemeClr>
                </a:solidFill>
              </a:rPr>
              <a:t> </a:t>
            </a:r>
            <a:r>
              <a:rPr lang="en-GB" sz="2400" dirty="0" err="1">
                <a:solidFill>
                  <a:schemeClr val="accent5">
                    <a:lumMod val="50000"/>
                  </a:schemeClr>
                </a:solidFill>
              </a:rPr>
              <a:t>erzähle</a:t>
            </a:r>
            <a:r>
              <a:rPr lang="en-GB" sz="2400" dirty="0">
                <a:solidFill>
                  <a:schemeClr val="accent5">
                    <a:lumMod val="50000"/>
                  </a:schemeClr>
                </a:solidFill>
              </a:rPr>
              <a:t> </a:t>
            </a:r>
            <a:r>
              <a:rPr lang="en-GB" sz="2400" dirty="0" err="1">
                <a:solidFill>
                  <a:schemeClr val="accent5">
                    <a:lumMod val="50000"/>
                  </a:schemeClr>
                </a:solidFill>
              </a:rPr>
              <a:t>dir</a:t>
            </a:r>
            <a:r>
              <a:rPr lang="en-GB" sz="2400" dirty="0">
                <a:solidFill>
                  <a:schemeClr val="accent5">
                    <a:lumMod val="50000"/>
                  </a:schemeClr>
                </a:solidFill>
              </a:rPr>
              <a:t> </a:t>
            </a:r>
            <a:r>
              <a:rPr lang="en-GB" sz="2400" dirty="0" err="1">
                <a:solidFill>
                  <a:schemeClr val="accent5">
                    <a:lumMod val="50000"/>
                  </a:schemeClr>
                </a:solidFill>
              </a:rPr>
              <a:t>eine</a:t>
            </a:r>
            <a:r>
              <a:rPr lang="en-GB" sz="2400" dirty="0">
                <a:solidFill>
                  <a:schemeClr val="accent5">
                    <a:lumMod val="50000"/>
                  </a:schemeClr>
                </a:solidFill>
              </a:rPr>
              <a:t> </a:t>
            </a:r>
            <a:r>
              <a:rPr lang="en-GB" sz="2400" dirty="0" err="1">
                <a:solidFill>
                  <a:schemeClr val="accent5">
                    <a:lumMod val="50000"/>
                  </a:schemeClr>
                </a:solidFill>
              </a:rPr>
              <a:t>Geschi</a:t>
            </a:r>
            <a:r>
              <a:rPr lang="en-GB" sz="2400" b="1" dirty="0" err="1">
                <a:solidFill>
                  <a:srgbClr val="F26200"/>
                </a:solidFill>
              </a:rPr>
              <a:t>ch</a:t>
            </a:r>
            <a:r>
              <a:rPr lang="en-GB" sz="2400" dirty="0" err="1">
                <a:solidFill>
                  <a:schemeClr val="accent5">
                    <a:lumMod val="50000"/>
                  </a:schemeClr>
                </a:solidFill>
              </a:rPr>
              <a:t>te</a:t>
            </a:r>
            <a:r>
              <a:rPr lang="en-GB" sz="2400" dirty="0">
                <a:solidFill>
                  <a:schemeClr val="accent5">
                    <a:lumMod val="50000"/>
                  </a:schemeClr>
                </a:solidFill>
              </a:rPr>
              <a:t>. Was </a:t>
            </a:r>
            <a:r>
              <a:rPr lang="en-GB" sz="2400" dirty="0" err="1">
                <a:solidFill>
                  <a:schemeClr val="accent5">
                    <a:lumMod val="50000"/>
                  </a:schemeClr>
                </a:solidFill>
              </a:rPr>
              <a:t>willst</a:t>
            </a:r>
            <a:r>
              <a:rPr lang="en-GB" sz="2400" dirty="0">
                <a:solidFill>
                  <a:schemeClr val="accent5">
                    <a:lumMod val="50000"/>
                  </a:schemeClr>
                </a:solidFill>
              </a:rPr>
              <a:t> du </a:t>
            </a:r>
            <a:r>
              <a:rPr lang="en-GB" sz="2400" dirty="0" err="1">
                <a:solidFill>
                  <a:schemeClr val="accent5">
                    <a:lumMod val="50000"/>
                  </a:schemeClr>
                </a:solidFill>
              </a:rPr>
              <a:t>hören</a:t>
            </a:r>
            <a:r>
              <a:rPr lang="en-GB" sz="2400" dirty="0">
                <a:solidFill>
                  <a:schemeClr val="accent5">
                    <a:lumMod val="50000"/>
                  </a:schemeClr>
                </a:solidFill>
              </a:rPr>
              <a:t>?  </a:t>
            </a:r>
            <a:r>
              <a:rPr lang="en-GB" sz="2400" dirty="0" err="1">
                <a:solidFill>
                  <a:schemeClr val="accent5">
                    <a:lumMod val="50000"/>
                  </a:schemeClr>
                </a:solidFill>
              </a:rPr>
              <a:t>Dornrös</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Rotkäpp</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Schneewitt</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 </a:t>
            </a:r>
            <a:r>
              <a:rPr lang="en-GB" sz="2400" dirty="0" err="1">
                <a:solidFill>
                  <a:schemeClr val="accent5">
                    <a:lumMod val="50000"/>
                  </a:schemeClr>
                </a:solidFill>
              </a:rPr>
              <a:t>oder</a:t>
            </a:r>
            <a:r>
              <a:rPr lang="en-GB" sz="2400" dirty="0">
                <a:solidFill>
                  <a:schemeClr val="accent5">
                    <a:lumMod val="50000"/>
                  </a:schemeClr>
                </a:solidFill>
              </a:rPr>
              <a:t> die </a:t>
            </a:r>
            <a:r>
              <a:rPr lang="en-GB" sz="2400" dirty="0" err="1">
                <a:solidFill>
                  <a:schemeClr val="accent5">
                    <a:lumMod val="50000"/>
                  </a:schemeClr>
                </a:solidFill>
              </a:rPr>
              <a:t>drei</a:t>
            </a:r>
            <a:r>
              <a:rPr lang="en-GB" sz="2400" dirty="0">
                <a:solidFill>
                  <a:schemeClr val="accent5">
                    <a:lumMod val="50000"/>
                  </a:schemeClr>
                </a:solidFill>
              </a:rPr>
              <a:t> </a:t>
            </a:r>
            <a:r>
              <a:rPr lang="en-GB" sz="2400" dirty="0" err="1">
                <a:solidFill>
                  <a:schemeClr val="accent5">
                    <a:lumMod val="50000"/>
                  </a:schemeClr>
                </a:solidFill>
              </a:rPr>
              <a:t>kleinen</a:t>
            </a:r>
            <a:r>
              <a:rPr lang="en-GB" sz="2400" dirty="0">
                <a:solidFill>
                  <a:schemeClr val="accent5">
                    <a:lumMod val="50000"/>
                  </a:schemeClr>
                </a:solidFill>
              </a:rPr>
              <a:t> </a:t>
            </a:r>
            <a:r>
              <a:rPr lang="en-GB" sz="2400" dirty="0" err="1">
                <a:solidFill>
                  <a:schemeClr val="accent5">
                    <a:lumMod val="50000"/>
                  </a:schemeClr>
                </a:solidFill>
              </a:rPr>
              <a:t>Schwein</a:t>
            </a:r>
            <a:r>
              <a:rPr lang="en-GB" sz="2400" b="1" dirty="0" err="1">
                <a:solidFill>
                  <a:srgbClr val="F26200"/>
                </a:solidFill>
              </a:rPr>
              <a:t>ch</a:t>
            </a:r>
            <a:r>
              <a:rPr lang="en-GB" sz="2400" dirty="0" err="1">
                <a:solidFill>
                  <a:schemeClr val="accent5">
                    <a:lumMod val="50000"/>
                  </a:schemeClr>
                </a:solidFill>
              </a:rPr>
              <a:t>en</a:t>
            </a:r>
            <a:r>
              <a:rPr lang="en-GB" sz="2400" dirty="0">
                <a:solidFill>
                  <a:schemeClr val="accent5">
                    <a:lumMod val="50000"/>
                  </a:schemeClr>
                </a:solidFill>
              </a:rPr>
              <a:t>?</a:t>
            </a:r>
          </a:p>
        </p:txBody>
      </p:sp>
      <p:sp>
        <p:nvSpPr>
          <p:cNvPr id="19" name="Oval 18">
            <a:extLst>
              <a:ext uri="{FF2B5EF4-FFF2-40B4-BE49-F238E27FC236}">
                <a16:creationId xmlns:a16="http://schemas.microsoft.com/office/drawing/2014/main" id="{A0CAE5B3-A618-4595-8147-72C5F2F600F9}"/>
              </a:ext>
            </a:extLst>
          </p:cNvPr>
          <p:cNvSpPr/>
          <p:nvPr/>
        </p:nvSpPr>
        <p:spPr>
          <a:xfrm>
            <a:off x="1717997" y="124126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26" name="Oval 25">
            <a:extLst>
              <a:ext uri="{FF2B5EF4-FFF2-40B4-BE49-F238E27FC236}">
                <a16:creationId xmlns:a16="http://schemas.microsoft.com/office/drawing/2014/main" id="{20B0339F-F313-40FC-BFE7-E58A5CA4FDE5}"/>
              </a:ext>
            </a:extLst>
          </p:cNvPr>
          <p:cNvSpPr/>
          <p:nvPr/>
        </p:nvSpPr>
        <p:spPr>
          <a:xfrm>
            <a:off x="5941453" y="124126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27" name="Oval 26">
            <a:extLst>
              <a:ext uri="{FF2B5EF4-FFF2-40B4-BE49-F238E27FC236}">
                <a16:creationId xmlns:a16="http://schemas.microsoft.com/office/drawing/2014/main" id="{367182B3-5A3E-4799-928D-C631FBA2F57B}"/>
              </a:ext>
            </a:extLst>
          </p:cNvPr>
          <p:cNvSpPr/>
          <p:nvPr/>
        </p:nvSpPr>
        <p:spPr>
          <a:xfrm>
            <a:off x="6906037" y="124126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28" name="Oval 27">
            <a:extLst>
              <a:ext uri="{FF2B5EF4-FFF2-40B4-BE49-F238E27FC236}">
                <a16:creationId xmlns:a16="http://schemas.microsoft.com/office/drawing/2014/main" id="{E2FC2257-5F3D-4280-B773-B3C558AB17B8}"/>
              </a:ext>
            </a:extLst>
          </p:cNvPr>
          <p:cNvSpPr/>
          <p:nvPr/>
        </p:nvSpPr>
        <p:spPr>
          <a:xfrm>
            <a:off x="1590974" y="1969220"/>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29" name="Oval 28">
            <a:extLst>
              <a:ext uri="{FF2B5EF4-FFF2-40B4-BE49-F238E27FC236}">
                <a16:creationId xmlns:a16="http://schemas.microsoft.com/office/drawing/2014/main" id="{710C81FE-375F-49D9-A55F-2239EF520033}"/>
              </a:ext>
            </a:extLst>
          </p:cNvPr>
          <p:cNvSpPr/>
          <p:nvPr/>
        </p:nvSpPr>
        <p:spPr>
          <a:xfrm>
            <a:off x="3003737" y="1994519"/>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30" name="Oval 29">
            <a:extLst>
              <a:ext uri="{FF2B5EF4-FFF2-40B4-BE49-F238E27FC236}">
                <a16:creationId xmlns:a16="http://schemas.microsoft.com/office/drawing/2014/main" id="{DAD29B38-69FA-416B-9FE2-60F88C9B0E53}"/>
              </a:ext>
            </a:extLst>
          </p:cNvPr>
          <p:cNvSpPr/>
          <p:nvPr/>
        </p:nvSpPr>
        <p:spPr>
          <a:xfrm>
            <a:off x="3901420" y="2910434"/>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31" name="Oval 30">
            <a:extLst>
              <a:ext uri="{FF2B5EF4-FFF2-40B4-BE49-F238E27FC236}">
                <a16:creationId xmlns:a16="http://schemas.microsoft.com/office/drawing/2014/main" id="{415A18BB-A079-4A06-BE47-2B4B56099D5E}"/>
              </a:ext>
            </a:extLst>
          </p:cNvPr>
          <p:cNvSpPr/>
          <p:nvPr/>
        </p:nvSpPr>
        <p:spPr>
          <a:xfrm>
            <a:off x="4870814" y="2935619"/>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32" name="Oval 31">
            <a:extLst>
              <a:ext uri="{FF2B5EF4-FFF2-40B4-BE49-F238E27FC236}">
                <a16:creationId xmlns:a16="http://schemas.microsoft.com/office/drawing/2014/main" id="{CC1F470D-AD77-4A10-BE7C-526608E307D6}"/>
              </a:ext>
            </a:extLst>
          </p:cNvPr>
          <p:cNvSpPr/>
          <p:nvPr/>
        </p:nvSpPr>
        <p:spPr>
          <a:xfrm>
            <a:off x="2874069" y="3680602"/>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33" name="Oval 32">
            <a:extLst>
              <a:ext uri="{FF2B5EF4-FFF2-40B4-BE49-F238E27FC236}">
                <a16:creationId xmlns:a16="http://schemas.microsoft.com/office/drawing/2014/main" id="{8780E9B3-C64A-4AE3-BF8A-E0BECC6C6824}"/>
              </a:ext>
            </a:extLst>
          </p:cNvPr>
          <p:cNvSpPr/>
          <p:nvPr/>
        </p:nvSpPr>
        <p:spPr>
          <a:xfrm>
            <a:off x="2954302" y="4403864"/>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34" name="Oval 33">
            <a:extLst>
              <a:ext uri="{FF2B5EF4-FFF2-40B4-BE49-F238E27FC236}">
                <a16:creationId xmlns:a16="http://schemas.microsoft.com/office/drawing/2014/main" id="{AADEFD24-CD8F-436B-892E-129DC563C6FF}"/>
              </a:ext>
            </a:extLst>
          </p:cNvPr>
          <p:cNvSpPr/>
          <p:nvPr/>
        </p:nvSpPr>
        <p:spPr>
          <a:xfrm>
            <a:off x="5134310" y="4368310"/>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35" name="Rectangle 34">
            <a:extLst>
              <a:ext uri="{FF2B5EF4-FFF2-40B4-BE49-F238E27FC236}">
                <a16:creationId xmlns:a16="http://schemas.microsoft.com/office/drawing/2014/main" id="{743B6B9C-0F07-415F-A78F-8393EF648044}"/>
              </a:ext>
            </a:extLst>
          </p:cNvPr>
          <p:cNvSpPr/>
          <p:nvPr/>
        </p:nvSpPr>
        <p:spPr>
          <a:xfrm>
            <a:off x="5048972" y="4333234"/>
            <a:ext cx="473206" cy="400110"/>
          </a:xfrm>
          <a:prstGeom prst="rect">
            <a:avLst/>
          </a:prstGeom>
        </p:spPr>
        <p:txBody>
          <a:bodyPr wrap="none">
            <a:spAutoFit/>
          </a:bodyPr>
          <a:lstStyle/>
          <a:p>
            <a:pPr lvl="0" algn="ctr"/>
            <a:r>
              <a:rPr lang="en-GB" sz="2000" b="1" dirty="0">
                <a:solidFill>
                  <a:prstClr val="white"/>
                </a:solidFill>
              </a:rPr>
              <a:t>10</a:t>
            </a:r>
          </a:p>
        </p:txBody>
      </p:sp>
      <p:sp>
        <p:nvSpPr>
          <p:cNvPr id="36" name="Oval 35">
            <a:extLst>
              <a:ext uri="{FF2B5EF4-FFF2-40B4-BE49-F238E27FC236}">
                <a16:creationId xmlns:a16="http://schemas.microsoft.com/office/drawing/2014/main" id="{6323F2B3-8135-4ABC-BFCB-C042B14926EB}"/>
              </a:ext>
            </a:extLst>
          </p:cNvPr>
          <p:cNvSpPr/>
          <p:nvPr/>
        </p:nvSpPr>
        <p:spPr>
          <a:xfrm>
            <a:off x="7733989" y="4377628"/>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37" name="Rectangle 36">
            <a:extLst>
              <a:ext uri="{FF2B5EF4-FFF2-40B4-BE49-F238E27FC236}">
                <a16:creationId xmlns:a16="http://schemas.microsoft.com/office/drawing/2014/main" id="{75B2F41C-7BC7-4DEE-8C58-5A07EB5DFAD1}"/>
              </a:ext>
            </a:extLst>
          </p:cNvPr>
          <p:cNvSpPr/>
          <p:nvPr/>
        </p:nvSpPr>
        <p:spPr>
          <a:xfrm>
            <a:off x="7648651" y="4342552"/>
            <a:ext cx="473206" cy="400110"/>
          </a:xfrm>
          <a:prstGeom prst="rect">
            <a:avLst/>
          </a:prstGeom>
        </p:spPr>
        <p:txBody>
          <a:bodyPr wrap="none">
            <a:spAutoFit/>
          </a:bodyPr>
          <a:lstStyle/>
          <a:p>
            <a:pPr lvl="0" algn="ctr"/>
            <a:r>
              <a:rPr lang="en-GB" sz="2000" b="1" dirty="0">
                <a:solidFill>
                  <a:prstClr val="white"/>
                </a:solidFill>
              </a:rPr>
              <a:t>11</a:t>
            </a:r>
          </a:p>
        </p:txBody>
      </p:sp>
      <p:sp>
        <p:nvSpPr>
          <p:cNvPr id="38" name="Oval 37">
            <a:extLst>
              <a:ext uri="{FF2B5EF4-FFF2-40B4-BE49-F238E27FC236}">
                <a16:creationId xmlns:a16="http://schemas.microsoft.com/office/drawing/2014/main" id="{7B9CFF87-B3CF-445B-AD7D-1A2C77A6834C}"/>
              </a:ext>
            </a:extLst>
          </p:cNvPr>
          <p:cNvSpPr/>
          <p:nvPr/>
        </p:nvSpPr>
        <p:spPr>
          <a:xfrm>
            <a:off x="5956412" y="5126017"/>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39" name="Rectangle 38">
            <a:extLst>
              <a:ext uri="{FF2B5EF4-FFF2-40B4-BE49-F238E27FC236}">
                <a16:creationId xmlns:a16="http://schemas.microsoft.com/office/drawing/2014/main" id="{82FE08D5-7890-482A-9583-B43C5D84AE6E}"/>
              </a:ext>
            </a:extLst>
          </p:cNvPr>
          <p:cNvSpPr/>
          <p:nvPr/>
        </p:nvSpPr>
        <p:spPr>
          <a:xfrm>
            <a:off x="5871074" y="5090941"/>
            <a:ext cx="473206" cy="400110"/>
          </a:xfrm>
          <a:prstGeom prst="rect">
            <a:avLst/>
          </a:prstGeom>
        </p:spPr>
        <p:txBody>
          <a:bodyPr wrap="none">
            <a:spAutoFit/>
          </a:bodyPr>
          <a:lstStyle/>
          <a:p>
            <a:pPr lvl="0" algn="ctr"/>
            <a:r>
              <a:rPr lang="en-GB" sz="2000" b="1" dirty="0">
                <a:solidFill>
                  <a:prstClr val="white"/>
                </a:solidFill>
              </a:rPr>
              <a:t>12</a:t>
            </a:r>
          </a:p>
        </p:txBody>
      </p:sp>
      <p:pic>
        <p:nvPicPr>
          <p:cNvPr id="41" name="Picture 40" descr="A picture containing text&#10;&#10;Description automatically generated">
            <a:extLst>
              <a:ext uri="{FF2B5EF4-FFF2-40B4-BE49-F238E27FC236}">
                <a16:creationId xmlns:a16="http://schemas.microsoft.com/office/drawing/2014/main" id="{198F0461-FAD9-426B-8078-22BFBC8DE50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60963" y="3510031"/>
            <a:ext cx="2296684" cy="2753557"/>
          </a:xfrm>
          <a:prstGeom prst="rect">
            <a:avLst/>
          </a:prstGeom>
        </p:spPr>
      </p:pic>
      <p:grpSp>
        <p:nvGrpSpPr>
          <p:cNvPr id="46" name="Group 45">
            <a:extLst>
              <a:ext uri="{FF2B5EF4-FFF2-40B4-BE49-F238E27FC236}">
                <a16:creationId xmlns:a16="http://schemas.microsoft.com/office/drawing/2014/main" id="{2DB226E5-DFF2-4CAB-BA0A-85FBCEA8C5C0}"/>
              </a:ext>
            </a:extLst>
          </p:cNvPr>
          <p:cNvGrpSpPr/>
          <p:nvPr/>
        </p:nvGrpSpPr>
        <p:grpSpPr>
          <a:xfrm>
            <a:off x="8079727" y="497254"/>
            <a:ext cx="2558743" cy="1776166"/>
            <a:chOff x="9422419" y="1990292"/>
            <a:chExt cx="4199760" cy="2697295"/>
          </a:xfrm>
        </p:grpSpPr>
        <p:pic>
          <p:nvPicPr>
            <p:cNvPr id="43" name="Picture 42" descr="A picture containing text&#10;&#10;Description automatically generated">
              <a:extLst>
                <a:ext uri="{FF2B5EF4-FFF2-40B4-BE49-F238E27FC236}">
                  <a16:creationId xmlns:a16="http://schemas.microsoft.com/office/drawing/2014/main" id="{9984AE7C-EC06-42BA-897B-09F734AEBC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2419" y="1990292"/>
              <a:ext cx="4199760" cy="2697295"/>
            </a:xfrm>
            <a:prstGeom prst="rect">
              <a:avLst/>
            </a:prstGeom>
          </p:spPr>
        </p:pic>
        <p:pic>
          <p:nvPicPr>
            <p:cNvPr id="45" name="Picture 44" descr="A picture containing text, vector graphics&#10;&#10;Description automatically generated">
              <a:extLst>
                <a:ext uri="{FF2B5EF4-FFF2-40B4-BE49-F238E27FC236}">
                  <a16:creationId xmlns:a16="http://schemas.microsoft.com/office/drawing/2014/main" id="{C79EBB6A-629E-4C61-A1A0-FB215EBA1B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28783">
              <a:off x="10630083" y="2070994"/>
              <a:ext cx="2065500" cy="2262517"/>
            </a:xfrm>
            <a:prstGeom prst="rect">
              <a:avLst/>
            </a:prstGeom>
          </p:spPr>
        </p:pic>
      </p:grpSp>
      <p:pic>
        <p:nvPicPr>
          <p:cNvPr id="50" name="Picture 49" descr="A picture containing text&#10;&#10;Description automatically generated">
            <a:extLst>
              <a:ext uri="{FF2B5EF4-FFF2-40B4-BE49-F238E27FC236}">
                <a16:creationId xmlns:a16="http://schemas.microsoft.com/office/drawing/2014/main" id="{C36A0949-EAF6-4742-BF7F-F9430EF1BB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0183" t="45217" r="5507" b="13817"/>
          <a:stretch/>
        </p:blipFill>
        <p:spPr>
          <a:xfrm>
            <a:off x="538020" y="4999933"/>
            <a:ext cx="1207500" cy="1325817"/>
          </a:xfrm>
          <a:prstGeom prst="rect">
            <a:avLst/>
          </a:prstGeom>
        </p:spPr>
      </p:pic>
      <p:graphicFrame>
        <p:nvGraphicFramePr>
          <p:cNvPr id="51" name="Table 51">
            <a:extLst>
              <a:ext uri="{FF2B5EF4-FFF2-40B4-BE49-F238E27FC236}">
                <a16:creationId xmlns:a16="http://schemas.microsoft.com/office/drawing/2014/main" id="{9608A991-1037-465F-BF8A-2F882DFA99E9}"/>
              </a:ext>
            </a:extLst>
          </p:cNvPr>
          <p:cNvGraphicFramePr>
            <a:graphicFrameLocks noGrp="1"/>
          </p:cNvGraphicFramePr>
          <p:nvPr/>
        </p:nvGraphicFramePr>
        <p:xfrm>
          <a:off x="8930963" y="2393405"/>
          <a:ext cx="3044858" cy="381000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1522429">
                  <a:extLst>
                    <a:ext uri="{9D8B030D-6E8A-4147-A177-3AD203B41FA5}">
                      <a16:colId xmlns:a16="http://schemas.microsoft.com/office/drawing/2014/main" val="4181870562"/>
                    </a:ext>
                  </a:extLst>
                </a:gridCol>
                <a:gridCol w="1522429">
                  <a:extLst>
                    <a:ext uri="{9D8B030D-6E8A-4147-A177-3AD203B41FA5}">
                      <a16:colId xmlns:a16="http://schemas.microsoft.com/office/drawing/2014/main" val="2918771990"/>
                    </a:ext>
                  </a:extLst>
                </a:gridCol>
              </a:tblGrid>
              <a:tr h="370840">
                <a:tc>
                  <a:txBody>
                    <a:bodyPr/>
                    <a:lstStyle/>
                    <a:p>
                      <a:pPr algn="ctr"/>
                      <a:r>
                        <a:rPr lang="en-GB" sz="2000" b="1" dirty="0">
                          <a:solidFill>
                            <a:srgbClr val="115076"/>
                          </a:solidFill>
                        </a:rPr>
                        <a:t>ach!</a:t>
                      </a:r>
                      <a:br>
                        <a:rPr lang="en-GB" sz="2000" b="1" dirty="0">
                          <a:solidFill>
                            <a:srgbClr val="115076"/>
                          </a:solidFill>
                        </a:rPr>
                      </a:br>
                      <a:r>
                        <a:rPr lang="en-GB" sz="2000" b="1" dirty="0">
                          <a:solidFill>
                            <a:srgbClr val="115076"/>
                          </a:solidFill>
                        </a:rPr>
                        <a:t>(hard)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pPr algn="ctr"/>
                      <a:r>
                        <a:rPr lang="en-GB" sz="2000" b="1" dirty="0">
                          <a:solidFill>
                            <a:srgbClr val="115076"/>
                          </a:solidFill>
                        </a:rPr>
                        <a:t>ich</a:t>
                      </a:r>
                      <a:br>
                        <a:rPr lang="en-GB" sz="2000" b="1" dirty="0">
                          <a:solidFill>
                            <a:srgbClr val="115076"/>
                          </a:solidFill>
                        </a:rPr>
                      </a:br>
                      <a:r>
                        <a:rPr lang="en-GB" sz="2000" b="1" dirty="0">
                          <a:solidFill>
                            <a:srgbClr val="115076"/>
                          </a:solidFill>
                        </a:rPr>
                        <a:t>(soft)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856786679"/>
                  </a:ext>
                </a:extLst>
              </a:tr>
              <a:tr h="370840">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4E7"/>
                    </a:solidFill>
                  </a:tcPr>
                </a:tc>
                <a:extLst>
                  <a:ext uri="{0D108BD9-81ED-4DB2-BD59-A6C34878D82A}">
                    <a16:rowId xmlns:a16="http://schemas.microsoft.com/office/drawing/2014/main" val="816275810"/>
                  </a:ext>
                </a:extLst>
              </a:tr>
            </a:tbl>
          </a:graphicData>
        </a:graphic>
      </p:graphicFrame>
      <p:sp>
        <p:nvSpPr>
          <p:cNvPr id="53" name="Oval 52">
            <a:extLst>
              <a:ext uri="{FF2B5EF4-FFF2-40B4-BE49-F238E27FC236}">
                <a16:creationId xmlns:a16="http://schemas.microsoft.com/office/drawing/2014/main" id="{5AB3CA1F-D297-40A8-9B5C-774E9A0E2EF3}"/>
              </a:ext>
            </a:extLst>
          </p:cNvPr>
          <p:cNvSpPr/>
          <p:nvPr/>
        </p:nvSpPr>
        <p:spPr>
          <a:xfrm>
            <a:off x="9530688" y="3180073"/>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1</a:t>
            </a:r>
          </a:p>
        </p:txBody>
      </p:sp>
      <p:sp>
        <p:nvSpPr>
          <p:cNvPr id="55" name="Oval 54">
            <a:extLst>
              <a:ext uri="{FF2B5EF4-FFF2-40B4-BE49-F238E27FC236}">
                <a16:creationId xmlns:a16="http://schemas.microsoft.com/office/drawing/2014/main" id="{2EB6EE22-6CE6-46E6-9FA1-B34C97A26A2B}"/>
              </a:ext>
            </a:extLst>
          </p:cNvPr>
          <p:cNvSpPr/>
          <p:nvPr/>
        </p:nvSpPr>
        <p:spPr>
          <a:xfrm>
            <a:off x="9557666" y="358124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2</a:t>
            </a:r>
          </a:p>
        </p:txBody>
      </p:sp>
      <p:sp>
        <p:nvSpPr>
          <p:cNvPr id="56" name="Oval 55">
            <a:extLst>
              <a:ext uri="{FF2B5EF4-FFF2-40B4-BE49-F238E27FC236}">
                <a16:creationId xmlns:a16="http://schemas.microsoft.com/office/drawing/2014/main" id="{99787931-49E8-47D1-B008-B8475EAFF592}"/>
              </a:ext>
            </a:extLst>
          </p:cNvPr>
          <p:cNvSpPr/>
          <p:nvPr/>
        </p:nvSpPr>
        <p:spPr>
          <a:xfrm>
            <a:off x="9559208" y="399420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3</a:t>
            </a:r>
          </a:p>
        </p:txBody>
      </p:sp>
      <p:sp>
        <p:nvSpPr>
          <p:cNvPr id="57" name="Oval 56">
            <a:extLst>
              <a:ext uri="{FF2B5EF4-FFF2-40B4-BE49-F238E27FC236}">
                <a16:creationId xmlns:a16="http://schemas.microsoft.com/office/drawing/2014/main" id="{C6747A7D-1D24-4DC5-A7C2-9834E373230C}"/>
              </a:ext>
            </a:extLst>
          </p:cNvPr>
          <p:cNvSpPr/>
          <p:nvPr/>
        </p:nvSpPr>
        <p:spPr>
          <a:xfrm>
            <a:off x="9557665" y="4438462"/>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4</a:t>
            </a:r>
          </a:p>
        </p:txBody>
      </p:sp>
      <p:sp>
        <p:nvSpPr>
          <p:cNvPr id="58" name="Oval 57">
            <a:extLst>
              <a:ext uri="{FF2B5EF4-FFF2-40B4-BE49-F238E27FC236}">
                <a16:creationId xmlns:a16="http://schemas.microsoft.com/office/drawing/2014/main" id="{20120993-DD6B-448D-8BF1-8268C619734E}"/>
              </a:ext>
            </a:extLst>
          </p:cNvPr>
          <p:cNvSpPr/>
          <p:nvPr/>
        </p:nvSpPr>
        <p:spPr>
          <a:xfrm>
            <a:off x="9572187" y="4839634"/>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5</a:t>
            </a:r>
          </a:p>
        </p:txBody>
      </p:sp>
      <p:sp>
        <p:nvSpPr>
          <p:cNvPr id="59" name="Oval 58">
            <a:extLst>
              <a:ext uri="{FF2B5EF4-FFF2-40B4-BE49-F238E27FC236}">
                <a16:creationId xmlns:a16="http://schemas.microsoft.com/office/drawing/2014/main" id="{90E8406C-36BC-43D9-A47F-2BE2CBB5D723}"/>
              </a:ext>
            </a:extLst>
          </p:cNvPr>
          <p:cNvSpPr/>
          <p:nvPr/>
        </p:nvSpPr>
        <p:spPr>
          <a:xfrm>
            <a:off x="11023251" y="3179121"/>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6</a:t>
            </a:r>
          </a:p>
        </p:txBody>
      </p:sp>
      <p:sp>
        <p:nvSpPr>
          <p:cNvPr id="60" name="Oval 59">
            <a:extLst>
              <a:ext uri="{FF2B5EF4-FFF2-40B4-BE49-F238E27FC236}">
                <a16:creationId xmlns:a16="http://schemas.microsoft.com/office/drawing/2014/main" id="{1F04F689-2673-4187-9B96-27E3A0DD1E2A}"/>
              </a:ext>
            </a:extLst>
          </p:cNvPr>
          <p:cNvSpPr/>
          <p:nvPr/>
        </p:nvSpPr>
        <p:spPr>
          <a:xfrm>
            <a:off x="11023250" y="3581245"/>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7</a:t>
            </a:r>
          </a:p>
        </p:txBody>
      </p:sp>
      <p:sp>
        <p:nvSpPr>
          <p:cNvPr id="61" name="Oval 60">
            <a:extLst>
              <a:ext uri="{FF2B5EF4-FFF2-40B4-BE49-F238E27FC236}">
                <a16:creationId xmlns:a16="http://schemas.microsoft.com/office/drawing/2014/main" id="{DE1CE942-CF38-4234-91E0-78B2221DE293}"/>
              </a:ext>
            </a:extLst>
          </p:cNvPr>
          <p:cNvSpPr/>
          <p:nvPr/>
        </p:nvSpPr>
        <p:spPr>
          <a:xfrm>
            <a:off x="11023249" y="4029034"/>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8</a:t>
            </a:r>
          </a:p>
        </p:txBody>
      </p:sp>
      <p:sp>
        <p:nvSpPr>
          <p:cNvPr id="62" name="Oval 61">
            <a:extLst>
              <a:ext uri="{FF2B5EF4-FFF2-40B4-BE49-F238E27FC236}">
                <a16:creationId xmlns:a16="http://schemas.microsoft.com/office/drawing/2014/main" id="{127A9A0F-59D4-4102-93C1-096C21641736}"/>
              </a:ext>
            </a:extLst>
          </p:cNvPr>
          <p:cNvSpPr/>
          <p:nvPr/>
        </p:nvSpPr>
        <p:spPr>
          <a:xfrm>
            <a:off x="11021861" y="4438462"/>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9</a:t>
            </a:r>
          </a:p>
        </p:txBody>
      </p:sp>
      <p:sp>
        <p:nvSpPr>
          <p:cNvPr id="64" name="Oval 63">
            <a:extLst>
              <a:ext uri="{FF2B5EF4-FFF2-40B4-BE49-F238E27FC236}">
                <a16:creationId xmlns:a16="http://schemas.microsoft.com/office/drawing/2014/main" id="{087287E0-20DF-4569-B089-7B53605B1D82}"/>
              </a:ext>
            </a:extLst>
          </p:cNvPr>
          <p:cNvSpPr/>
          <p:nvPr/>
        </p:nvSpPr>
        <p:spPr>
          <a:xfrm>
            <a:off x="11041113" y="4863727"/>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65" name="Rectangle 64">
            <a:extLst>
              <a:ext uri="{FF2B5EF4-FFF2-40B4-BE49-F238E27FC236}">
                <a16:creationId xmlns:a16="http://schemas.microsoft.com/office/drawing/2014/main" id="{4EFE17BF-4F1D-4364-9097-D4FB4B5EC27B}"/>
              </a:ext>
            </a:extLst>
          </p:cNvPr>
          <p:cNvSpPr/>
          <p:nvPr/>
        </p:nvSpPr>
        <p:spPr>
          <a:xfrm>
            <a:off x="10955775" y="4828651"/>
            <a:ext cx="473206" cy="400110"/>
          </a:xfrm>
          <a:prstGeom prst="rect">
            <a:avLst/>
          </a:prstGeom>
        </p:spPr>
        <p:txBody>
          <a:bodyPr wrap="none">
            <a:spAutoFit/>
          </a:bodyPr>
          <a:lstStyle/>
          <a:p>
            <a:pPr lvl="0" algn="ctr"/>
            <a:r>
              <a:rPr lang="en-GB" sz="2000" b="1" dirty="0">
                <a:solidFill>
                  <a:prstClr val="white"/>
                </a:solidFill>
              </a:rPr>
              <a:t>10</a:t>
            </a:r>
          </a:p>
        </p:txBody>
      </p:sp>
      <p:sp>
        <p:nvSpPr>
          <p:cNvPr id="66" name="Oval 65">
            <a:extLst>
              <a:ext uri="{FF2B5EF4-FFF2-40B4-BE49-F238E27FC236}">
                <a16:creationId xmlns:a16="http://schemas.microsoft.com/office/drawing/2014/main" id="{AD50A173-9EC0-4B08-B2A2-9719E19BE3FA}"/>
              </a:ext>
            </a:extLst>
          </p:cNvPr>
          <p:cNvSpPr/>
          <p:nvPr/>
        </p:nvSpPr>
        <p:spPr>
          <a:xfrm>
            <a:off x="11041113" y="5298913"/>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67" name="Rectangle 66">
            <a:extLst>
              <a:ext uri="{FF2B5EF4-FFF2-40B4-BE49-F238E27FC236}">
                <a16:creationId xmlns:a16="http://schemas.microsoft.com/office/drawing/2014/main" id="{B9E4E546-7E60-4C1C-9629-E1EF085265C6}"/>
              </a:ext>
            </a:extLst>
          </p:cNvPr>
          <p:cNvSpPr/>
          <p:nvPr/>
        </p:nvSpPr>
        <p:spPr>
          <a:xfrm>
            <a:off x="10955775" y="5263837"/>
            <a:ext cx="473206" cy="400110"/>
          </a:xfrm>
          <a:prstGeom prst="rect">
            <a:avLst/>
          </a:prstGeom>
        </p:spPr>
        <p:txBody>
          <a:bodyPr wrap="none">
            <a:spAutoFit/>
          </a:bodyPr>
          <a:lstStyle/>
          <a:p>
            <a:pPr lvl="0" algn="ctr"/>
            <a:r>
              <a:rPr lang="en-GB" sz="2000" b="1" dirty="0">
                <a:solidFill>
                  <a:prstClr val="white"/>
                </a:solidFill>
              </a:rPr>
              <a:t>11</a:t>
            </a:r>
          </a:p>
        </p:txBody>
      </p:sp>
      <p:sp>
        <p:nvSpPr>
          <p:cNvPr id="68" name="Oval 67">
            <a:extLst>
              <a:ext uri="{FF2B5EF4-FFF2-40B4-BE49-F238E27FC236}">
                <a16:creationId xmlns:a16="http://schemas.microsoft.com/office/drawing/2014/main" id="{700F57F1-6FFE-4A43-B8B5-EDF920DE7F94}"/>
              </a:ext>
            </a:extLst>
          </p:cNvPr>
          <p:cNvSpPr/>
          <p:nvPr/>
        </p:nvSpPr>
        <p:spPr>
          <a:xfrm>
            <a:off x="11041113" y="5722958"/>
            <a:ext cx="309093" cy="304200"/>
          </a:xfrm>
          <a:prstGeom prst="ellipse">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p>
        </p:txBody>
      </p:sp>
      <p:sp>
        <p:nvSpPr>
          <p:cNvPr id="69" name="Rectangle 68">
            <a:extLst>
              <a:ext uri="{FF2B5EF4-FFF2-40B4-BE49-F238E27FC236}">
                <a16:creationId xmlns:a16="http://schemas.microsoft.com/office/drawing/2014/main" id="{95DD1D6E-F3B1-4281-901A-DC1849BFA01E}"/>
              </a:ext>
            </a:extLst>
          </p:cNvPr>
          <p:cNvSpPr/>
          <p:nvPr/>
        </p:nvSpPr>
        <p:spPr>
          <a:xfrm>
            <a:off x="10955775" y="5687882"/>
            <a:ext cx="473206" cy="400110"/>
          </a:xfrm>
          <a:prstGeom prst="rect">
            <a:avLst/>
          </a:prstGeom>
        </p:spPr>
        <p:txBody>
          <a:bodyPr wrap="none">
            <a:spAutoFit/>
          </a:bodyPr>
          <a:lstStyle/>
          <a:p>
            <a:pPr lvl="0" algn="ctr"/>
            <a:r>
              <a:rPr lang="en-GB" sz="2000" b="1" dirty="0">
                <a:solidFill>
                  <a:prstClr val="white"/>
                </a:solidFill>
              </a:rPr>
              <a:t>12</a:t>
            </a:r>
          </a:p>
        </p:txBody>
      </p:sp>
      <p:sp>
        <p:nvSpPr>
          <p:cNvPr id="70" name="Speech Bubble: Rectangle with Corners Rounded 8">
            <a:extLst>
              <a:ext uri="{FF2B5EF4-FFF2-40B4-BE49-F238E27FC236}">
                <a16:creationId xmlns:a16="http://schemas.microsoft.com/office/drawing/2014/main" id="{0D91A139-465D-47FF-B128-13CE72EECBB0}"/>
              </a:ext>
            </a:extLst>
          </p:cNvPr>
          <p:cNvSpPr/>
          <p:nvPr/>
        </p:nvSpPr>
        <p:spPr>
          <a:xfrm>
            <a:off x="2021750" y="5928041"/>
            <a:ext cx="6511246" cy="455698"/>
          </a:xfrm>
          <a:prstGeom prst="wedgeRoundRectCallout">
            <a:avLst>
              <a:gd name="adj1" fmla="val 15097"/>
              <a:gd name="adj2" fmla="val -95077"/>
              <a:gd name="adj3" fmla="val 16667"/>
            </a:avLst>
          </a:prstGeom>
          <a:solidFill>
            <a:srgbClr val="115076"/>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Notice that after a consonant,</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400" b="0" i="0" u="none" strike="noStrike" kern="1200" cap="none" spc="0" normalizeH="0" noProof="0" dirty="0" err="1">
                <a:ln>
                  <a:noFill/>
                </a:ln>
                <a:solidFill>
                  <a:prstClr val="white"/>
                </a:solidFill>
                <a:effectLst/>
                <a:uLnTx/>
                <a:uFillTx/>
                <a:latin typeface="Century Gothic" panose="020F0302020204030204"/>
                <a:ea typeface="+mn-ea"/>
                <a:cs typeface="+mn-cs"/>
              </a:rPr>
              <a:t>ch</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is soft.</a:t>
            </a:r>
            <a:endPar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7" name="9.3.2.5 slide 3.mp3" descr="9.3.2.5 slide 3.mp3">
            <a:hlinkClick r:id="" action="ppaction://media"/>
            <a:extLst>
              <a:ext uri="{FF2B5EF4-FFF2-40B4-BE49-F238E27FC236}">
                <a16:creationId xmlns:a16="http://schemas.microsoft.com/office/drawing/2014/main" id="{883FAFA7-5F28-A3AE-383A-65464BE5E38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71768" y="294041"/>
            <a:ext cx="812800" cy="812800"/>
          </a:xfrm>
          <a:prstGeom prst="rect">
            <a:avLst/>
          </a:prstGeom>
        </p:spPr>
      </p:pic>
    </p:spTree>
    <p:extLst>
      <p:ext uri="{BB962C8B-B14F-4D97-AF65-F5344CB8AC3E}">
        <p14:creationId xmlns:p14="http://schemas.microsoft.com/office/powerpoint/2010/main" val="260769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42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7"/>
                </p:tgtEl>
              </p:cMediaNode>
            </p:audio>
          </p:childTnLst>
        </p:cTn>
      </p:par>
    </p:tnLst>
    <p:bldLst>
      <p:bldP spid="53" grpId="0" animBg="1"/>
      <p:bldP spid="55" grpId="0" animBg="1"/>
      <p:bldP spid="56" grpId="0" animBg="1"/>
      <p:bldP spid="57" grpId="0" animBg="1"/>
      <p:bldP spid="58" grpId="0" animBg="1"/>
      <p:bldP spid="59" grpId="0" animBg="1"/>
      <p:bldP spid="60" grpId="0" animBg="1"/>
      <p:bldP spid="61" grpId="0" animBg="1"/>
      <p:bldP spid="62" grpId="0" animBg="1"/>
      <p:bldP spid="64" grpId="0" animBg="1"/>
      <p:bldP spid="65" grpId="0"/>
      <p:bldP spid="66" grpId="0" animBg="1"/>
      <p:bldP spid="67" grpId="0"/>
      <p:bldP spid="68" grpId="0" animBg="1"/>
      <p:bldP spid="69" grpId="0"/>
      <p:bldP spid="7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656521" cy="869950"/>
          </a:xfrm>
          <a:prstGeom prst="rect">
            <a:avLst/>
          </a:prstGeom>
        </p:spPr>
      </p:pic>
      <p:sp>
        <p:nvSpPr>
          <p:cNvPr id="4" name="Title 3"/>
          <p:cNvSpPr>
            <a:spLocks noGrp="1"/>
          </p:cNvSpPr>
          <p:nvPr>
            <p:ph type="title"/>
          </p:nvPr>
        </p:nvSpPr>
        <p:spPr>
          <a:xfrm>
            <a:off x="0" y="294041"/>
            <a:ext cx="5209953" cy="707849"/>
          </a:xfrm>
        </p:spPr>
        <p:txBody>
          <a:bodyPr>
            <a:normAutofit/>
          </a:bodyPr>
          <a:lstStyle/>
          <a:p>
            <a:r>
              <a:rPr lang="en-GB" sz="3600" b="1" dirty="0">
                <a:solidFill>
                  <a:schemeClr val="bg1"/>
                </a:solidFill>
              </a:rPr>
              <a:t>Das </a:t>
            </a:r>
            <a:r>
              <a:rPr lang="en-GB" sz="3600" b="1" dirty="0" err="1">
                <a:solidFill>
                  <a:schemeClr val="bg1"/>
                </a:solidFill>
              </a:rPr>
              <a:t>kleine</a:t>
            </a:r>
            <a:r>
              <a:rPr lang="en-GB" sz="3600" b="1" dirty="0">
                <a:solidFill>
                  <a:schemeClr val="bg1"/>
                </a:solidFill>
              </a:rPr>
              <a:t> </a:t>
            </a:r>
            <a:r>
              <a:rPr lang="en-GB" sz="3600" b="1" dirty="0" err="1">
                <a:solidFill>
                  <a:schemeClr val="bg1"/>
                </a:solidFill>
              </a:rPr>
              <a:t>Mädchen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5638253" y="251800"/>
            <a:ext cx="4671939" cy="461665"/>
          </a:xfrm>
          <a:prstGeom prst="rect">
            <a:avLst/>
          </a:prstGeom>
          <a:noFill/>
        </p:spPr>
        <p:txBody>
          <a:bodyPr wrap="square" rtlCol="0">
            <a:spAutoFit/>
          </a:bodyPr>
          <a:lstStyle/>
          <a:p>
            <a:r>
              <a:rPr lang="en-US" sz="2400" dirty="0">
                <a:solidFill>
                  <a:schemeClr val="accent5">
                    <a:lumMod val="50000"/>
                  </a:schemeClr>
                </a:solidFill>
              </a:rPr>
              <a:t>Person A </a:t>
            </a:r>
            <a:r>
              <a:rPr lang="en-US" sz="2400" dirty="0" err="1">
                <a:solidFill>
                  <a:schemeClr val="accent5">
                    <a:lumMod val="50000"/>
                  </a:schemeClr>
                </a:solidFill>
              </a:rPr>
              <a:t>liest</a:t>
            </a:r>
            <a:r>
              <a:rPr lang="en-US" sz="2400" dirty="0">
                <a:solidFill>
                  <a:schemeClr val="accent5">
                    <a:lumMod val="50000"/>
                  </a:schemeClr>
                </a:solidFill>
              </a:rPr>
              <a:t>. </a:t>
            </a:r>
          </a:p>
        </p:txBody>
      </p:sp>
      <p:sp>
        <p:nvSpPr>
          <p:cNvPr id="6" name="Rectangle 5">
            <a:extLst>
              <a:ext uri="{FF2B5EF4-FFF2-40B4-BE49-F238E27FC236}">
                <a16:creationId xmlns:a16="http://schemas.microsoft.com/office/drawing/2014/main" id="{A0B559F0-9256-48EB-A561-436951BDF09A}"/>
              </a:ext>
            </a:extLst>
          </p:cNvPr>
          <p:cNvSpPr/>
          <p:nvPr/>
        </p:nvSpPr>
        <p:spPr>
          <a:xfrm>
            <a:off x="587854" y="2263958"/>
            <a:ext cx="6096000" cy="3170099"/>
          </a:xfrm>
          <a:prstGeom prst="rect">
            <a:avLst/>
          </a:prstGeom>
        </p:spPr>
        <p:txBody>
          <a:bodyPr>
            <a:spAutoFit/>
          </a:bodyPr>
          <a:lstStyle/>
          <a:p>
            <a:r>
              <a:rPr lang="de-DE" sz="2000" b="1" dirty="0">
                <a:solidFill>
                  <a:srgbClr val="115076"/>
                </a:solidFill>
              </a:rPr>
              <a:t>Das kleine Mädchen</a:t>
            </a:r>
          </a:p>
          <a:p>
            <a:endParaRPr lang="de-DE" sz="2000" dirty="0">
              <a:solidFill>
                <a:srgbClr val="115076"/>
              </a:solidFill>
            </a:endParaRPr>
          </a:p>
          <a:p>
            <a:r>
              <a:rPr lang="de-DE" sz="2000" dirty="0">
                <a:solidFill>
                  <a:srgbClr val="115076"/>
                </a:solidFill>
              </a:rPr>
              <a:t>Es war ein armes kleines Mädchen,</a:t>
            </a:r>
          </a:p>
          <a:p>
            <a:r>
              <a:rPr lang="de-DE" sz="2000" dirty="0">
                <a:solidFill>
                  <a:srgbClr val="115076"/>
                </a:solidFill>
              </a:rPr>
              <a:t>Das stickte nur mit kurzen Fädchen;</a:t>
            </a:r>
          </a:p>
          <a:p>
            <a:endParaRPr lang="de-DE" sz="2000" dirty="0">
              <a:solidFill>
                <a:srgbClr val="115076"/>
              </a:solidFill>
            </a:endParaRPr>
          </a:p>
          <a:p>
            <a:r>
              <a:rPr lang="de-DE" sz="2000" dirty="0">
                <a:solidFill>
                  <a:srgbClr val="115076"/>
                </a:solidFill>
              </a:rPr>
              <a:t>Ich glaube, Lina war ihr Name.</a:t>
            </a:r>
          </a:p>
          <a:p>
            <a:r>
              <a:rPr lang="de-DE" sz="2000" dirty="0">
                <a:solidFill>
                  <a:srgbClr val="115076"/>
                </a:solidFill>
              </a:rPr>
              <a:t>Sie wurde eine schöne Dame,</a:t>
            </a:r>
          </a:p>
          <a:p>
            <a:endParaRPr lang="de-DE" sz="2000" dirty="0">
              <a:solidFill>
                <a:srgbClr val="115076"/>
              </a:solidFill>
            </a:endParaRPr>
          </a:p>
          <a:p>
            <a:r>
              <a:rPr lang="de-DE" sz="2000" dirty="0">
                <a:solidFill>
                  <a:srgbClr val="115076"/>
                </a:solidFill>
              </a:rPr>
              <a:t>War fleißig, brav und lernte gerne,…</a:t>
            </a:r>
          </a:p>
          <a:p>
            <a:endParaRPr lang="de-DE" sz="2000" dirty="0">
              <a:solidFill>
                <a:srgbClr val="115076"/>
              </a:solidFill>
            </a:endParaRPr>
          </a:p>
        </p:txBody>
      </p:sp>
      <p:sp>
        <p:nvSpPr>
          <p:cNvPr id="8" name="Rectangle 7">
            <a:extLst>
              <a:ext uri="{FF2B5EF4-FFF2-40B4-BE49-F238E27FC236}">
                <a16:creationId xmlns:a16="http://schemas.microsoft.com/office/drawing/2014/main" id="{14589C83-CA9B-43F3-B46D-94E9BF7363C1}"/>
              </a:ext>
            </a:extLst>
          </p:cNvPr>
          <p:cNvSpPr/>
          <p:nvPr/>
        </p:nvSpPr>
        <p:spPr>
          <a:xfrm>
            <a:off x="6061729" y="2228671"/>
            <a:ext cx="6096000" cy="2246769"/>
          </a:xfrm>
          <a:prstGeom prst="rect">
            <a:avLst/>
          </a:prstGeom>
        </p:spPr>
        <p:txBody>
          <a:bodyPr>
            <a:spAutoFit/>
          </a:bodyPr>
          <a:lstStyle/>
          <a:p>
            <a:r>
              <a:rPr lang="de-DE" sz="2000" dirty="0">
                <a:solidFill>
                  <a:srgbClr val="115076"/>
                </a:solidFill>
              </a:rPr>
              <a:t>…Da kam ein Prinz aus weiter Ferne.</a:t>
            </a:r>
          </a:p>
          <a:p>
            <a:endParaRPr lang="de-DE" sz="2000" dirty="0">
              <a:solidFill>
                <a:srgbClr val="115076"/>
              </a:solidFill>
            </a:endParaRPr>
          </a:p>
          <a:p>
            <a:r>
              <a:rPr lang="de-DE" sz="2000" dirty="0">
                <a:solidFill>
                  <a:srgbClr val="115076"/>
                </a:solidFill>
              </a:rPr>
              <a:t>Der sagte: »Liebe gute Lina,</a:t>
            </a:r>
          </a:p>
          <a:p>
            <a:r>
              <a:rPr lang="de-DE" sz="2000" dirty="0">
                <a:solidFill>
                  <a:srgbClr val="115076"/>
                </a:solidFill>
              </a:rPr>
              <a:t>Komm mit mir auf mein Schloß nach China.«</a:t>
            </a:r>
          </a:p>
          <a:p>
            <a:endParaRPr lang="de-DE" sz="2000" dirty="0">
              <a:solidFill>
                <a:srgbClr val="115076"/>
              </a:solidFill>
            </a:endParaRPr>
          </a:p>
          <a:p>
            <a:r>
              <a:rPr lang="de-DE" sz="2000" dirty="0">
                <a:solidFill>
                  <a:srgbClr val="115076"/>
                </a:solidFill>
              </a:rPr>
              <a:t>Dort sitzen sie nun alle beide</a:t>
            </a:r>
          </a:p>
          <a:p>
            <a:r>
              <a:rPr lang="de-DE" sz="2000" dirty="0">
                <a:solidFill>
                  <a:srgbClr val="115076"/>
                </a:solidFill>
              </a:rPr>
              <a:t>Auf einem Thron von gelber Seide.</a:t>
            </a:r>
          </a:p>
        </p:txBody>
      </p:sp>
      <p:sp>
        <p:nvSpPr>
          <p:cNvPr id="9" name="Rectangle 8">
            <a:extLst>
              <a:ext uri="{FF2B5EF4-FFF2-40B4-BE49-F238E27FC236}">
                <a16:creationId xmlns:a16="http://schemas.microsoft.com/office/drawing/2014/main" id="{D2A3AAD5-A9D6-4128-B380-177CB495A877}"/>
              </a:ext>
            </a:extLst>
          </p:cNvPr>
          <p:cNvSpPr/>
          <p:nvPr/>
        </p:nvSpPr>
        <p:spPr>
          <a:xfrm>
            <a:off x="7893424" y="5934243"/>
            <a:ext cx="4264305" cy="400110"/>
          </a:xfrm>
          <a:prstGeom prst="rect">
            <a:avLst/>
          </a:prstGeom>
        </p:spPr>
        <p:txBody>
          <a:bodyPr wrap="square">
            <a:spAutoFit/>
          </a:bodyPr>
          <a:lstStyle/>
          <a:p>
            <a:r>
              <a:rPr lang="de-DE" sz="2000" i="1" dirty="0">
                <a:solidFill>
                  <a:srgbClr val="115076"/>
                </a:solidFill>
              </a:rPr>
              <a:t>Joachim Ringelnatz (1883 – 1934)</a:t>
            </a:r>
            <a:endParaRPr lang="en-GB" sz="2000" i="1" dirty="0">
              <a:solidFill>
                <a:srgbClr val="115076"/>
              </a:solidFill>
            </a:endParaRPr>
          </a:p>
        </p:txBody>
      </p:sp>
      <p:pic>
        <p:nvPicPr>
          <p:cNvPr id="2050" name="Picture 2" descr="Needlework, Embroidery, Sewing, Buttons, Pins, Thread">
            <a:extLst>
              <a:ext uri="{FF2B5EF4-FFF2-40B4-BE49-F238E27FC236}">
                <a16:creationId xmlns:a16="http://schemas.microsoft.com/office/drawing/2014/main" id="{E0078817-D5EC-4D90-8595-7F544BEC38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655" y="5141005"/>
            <a:ext cx="1417901" cy="1063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ow, Yellow, Present, Gift, Holiday, Celebration">
            <a:extLst>
              <a:ext uri="{FF2B5EF4-FFF2-40B4-BE49-F238E27FC236}">
                <a16:creationId xmlns:a16="http://schemas.microsoft.com/office/drawing/2014/main" id="{3AB43167-88F2-4951-B1BE-AC54175A6E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3580" y="3710140"/>
            <a:ext cx="1513748" cy="12003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ina, Chinese, Nanjing, Pagoda, Temple, Tower">
            <a:extLst>
              <a:ext uri="{FF2B5EF4-FFF2-40B4-BE49-F238E27FC236}">
                <a16:creationId xmlns:a16="http://schemas.microsoft.com/office/drawing/2014/main" id="{64748A71-1A68-4795-B505-B093A361F7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81700" y="4608386"/>
            <a:ext cx="1027824" cy="16780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EABB63F-BE18-4741-8560-8D536C5B3840}"/>
              </a:ext>
            </a:extLst>
          </p:cNvPr>
          <p:cNvSpPr/>
          <p:nvPr/>
        </p:nvSpPr>
        <p:spPr>
          <a:xfrm>
            <a:off x="698912" y="1605179"/>
            <a:ext cx="2580736" cy="413644"/>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Person A </a:t>
            </a:r>
            <a:r>
              <a:rPr lang="en-GB" sz="2400" b="1" dirty="0" err="1">
                <a:solidFill>
                  <a:srgbClr val="115076"/>
                </a:solidFill>
              </a:rPr>
              <a:t>liest</a:t>
            </a:r>
            <a:r>
              <a:rPr lang="en-GB" sz="2400" b="1" dirty="0">
                <a:solidFill>
                  <a:srgbClr val="115076"/>
                </a:solidFill>
              </a:rPr>
              <a:t>:</a:t>
            </a:r>
          </a:p>
        </p:txBody>
      </p:sp>
      <p:sp>
        <p:nvSpPr>
          <p:cNvPr id="13" name="Rectangle: Rounded Corners 12">
            <a:extLst>
              <a:ext uri="{FF2B5EF4-FFF2-40B4-BE49-F238E27FC236}">
                <a16:creationId xmlns:a16="http://schemas.microsoft.com/office/drawing/2014/main" id="{F939026E-AC90-468C-A511-E688A6AF0468}"/>
              </a:ext>
            </a:extLst>
          </p:cNvPr>
          <p:cNvSpPr/>
          <p:nvPr/>
        </p:nvSpPr>
        <p:spPr>
          <a:xfrm>
            <a:off x="6683854" y="1615935"/>
            <a:ext cx="2580736" cy="413644"/>
          </a:xfrm>
          <a:prstGeom prst="roundRect">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Person B </a:t>
            </a:r>
            <a:r>
              <a:rPr lang="en-GB" sz="2400" b="1" dirty="0" err="1">
                <a:solidFill>
                  <a:srgbClr val="115076"/>
                </a:solidFill>
              </a:rPr>
              <a:t>liest</a:t>
            </a:r>
            <a:r>
              <a:rPr lang="en-GB" sz="2400" b="1" dirty="0">
                <a:solidFill>
                  <a:srgbClr val="115076"/>
                </a:solidFill>
              </a:rPr>
              <a:t>:</a:t>
            </a:r>
          </a:p>
        </p:txBody>
      </p:sp>
      <p:sp>
        <p:nvSpPr>
          <p:cNvPr id="10" name="Rectangle 9">
            <a:extLst>
              <a:ext uri="{FF2B5EF4-FFF2-40B4-BE49-F238E27FC236}">
                <a16:creationId xmlns:a16="http://schemas.microsoft.com/office/drawing/2014/main" id="{598B5E16-C8D3-489B-8A8F-C6C411A3102C}"/>
              </a:ext>
            </a:extLst>
          </p:cNvPr>
          <p:cNvSpPr/>
          <p:nvPr/>
        </p:nvSpPr>
        <p:spPr>
          <a:xfrm>
            <a:off x="5638253" y="619113"/>
            <a:ext cx="6096000" cy="461665"/>
          </a:xfrm>
          <a:prstGeom prst="rect">
            <a:avLst/>
          </a:prstGeom>
        </p:spPr>
        <p:txBody>
          <a:bodyPr>
            <a:spAutoFit/>
          </a:bodyPr>
          <a:lstStyle/>
          <a:p>
            <a:pPr lvl="0"/>
            <a:r>
              <a:rPr lang="en-US" sz="2400" dirty="0">
                <a:solidFill>
                  <a:srgbClr val="4472C4">
                    <a:lumMod val="50000"/>
                  </a:srgbClr>
                </a:solidFill>
              </a:rPr>
              <a:t>Person B </a:t>
            </a:r>
            <a:r>
              <a:rPr lang="en-US" sz="2400" dirty="0" err="1">
                <a:solidFill>
                  <a:srgbClr val="4472C4">
                    <a:lumMod val="50000"/>
                  </a:srgbClr>
                </a:solidFill>
              </a:rPr>
              <a:t>dreht</a:t>
            </a:r>
            <a:r>
              <a:rPr lang="en-US" sz="2400" dirty="0">
                <a:solidFill>
                  <a:srgbClr val="4472C4">
                    <a:lumMod val="50000"/>
                  </a:srgbClr>
                </a:solidFill>
              </a:rPr>
              <a:t> </a:t>
            </a:r>
            <a:r>
              <a:rPr lang="en-US" sz="2400" dirty="0" err="1">
                <a:solidFill>
                  <a:srgbClr val="4472C4">
                    <a:lumMod val="50000"/>
                  </a:srgbClr>
                </a:solidFill>
              </a:rPr>
              <a:t>sich</a:t>
            </a:r>
            <a:r>
              <a:rPr lang="en-US" sz="2400" dirty="0">
                <a:solidFill>
                  <a:srgbClr val="4472C4">
                    <a:lumMod val="50000"/>
                  </a:srgbClr>
                </a:solidFill>
              </a:rPr>
              <a:t> um       und </a:t>
            </a:r>
            <a:r>
              <a:rPr lang="en-US" sz="2400" dirty="0" err="1">
                <a:solidFill>
                  <a:srgbClr val="4472C4">
                    <a:lumMod val="50000"/>
                  </a:srgbClr>
                </a:solidFill>
              </a:rPr>
              <a:t>schreibt</a:t>
            </a:r>
            <a:r>
              <a:rPr lang="en-US" sz="2400" dirty="0">
                <a:solidFill>
                  <a:srgbClr val="4472C4">
                    <a:lumMod val="50000"/>
                  </a:srgbClr>
                </a:solidFill>
              </a:rPr>
              <a:t>. </a:t>
            </a:r>
          </a:p>
        </p:txBody>
      </p:sp>
      <p:sp>
        <p:nvSpPr>
          <p:cNvPr id="11" name="Rectangle 10">
            <a:extLst>
              <a:ext uri="{FF2B5EF4-FFF2-40B4-BE49-F238E27FC236}">
                <a16:creationId xmlns:a16="http://schemas.microsoft.com/office/drawing/2014/main" id="{D7FE5AD8-9A7E-4DD8-B4B3-7F08390833DB}"/>
              </a:ext>
            </a:extLst>
          </p:cNvPr>
          <p:cNvSpPr/>
          <p:nvPr/>
        </p:nvSpPr>
        <p:spPr>
          <a:xfrm>
            <a:off x="5638253" y="1020389"/>
            <a:ext cx="3914854" cy="461665"/>
          </a:xfrm>
          <a:prstGeom prst="rect">
            <a:avLst/>
          </a:prstGeom>
        </p:spPr>
        <p:txBody>
          <a:bodyPr wrap="none">
            <a:spAutoFit/>
          </a:bodyPr>
          <a:lstStyle/>
          <a:p>
            <a:pPr lvl="0"/>
            <a:r>
              <a:rPr lang="en-US" sz="2400" dirty="0">
                <a:solidFill>
                  <a:srgbClr val="4472C4">
                    <a:lumMod val="50000"/>
                  </a:srgbClr>
                </a:solidFill>
              </a:rPr>
              <a:t>Dann </a:t>
            </a:r>
            <a:r>
              <a:rPr lang="en-US" sz="2400" dirty="0" err="1">
                <a:solidFill>
                  <a:srgbClr val="4472C4">
                    <a:lumMod val="50000"/>
                  </a:srgbClr>
                </a:solidFill>
              </a:rPr>
              <a:t>tauscht</a:t>
            </a:r>
            <a:r>
              <a:rPr lang="en-US" sz="2400" dirty="0">
                <a:solidFill>
                  <a:srgbClr val="4472C4">
                    <a:lumMod val="50000"/>
                  </a:srgbClr>
                </a:solidFill>
              </a:rPr>
              <a:t> die </a:t>
            </a:r>
            <a:r>
              <a:rPr lang="en-US" sz="2400" dirty="0" err="1">
                <a:solidFill>
                  <a:srgbClr val="4472C4">
                    <a:lumMod val="50000"/>
                  </a:srgbClr>
                </a:solidFill>
              </a:rPr>
              <a:t>Rollen</a:t>
            </a:r>
            <a:r>
              <a:rPr lang="en-US" sz="2400" dirty="0">
                <a:solidFill>
                  <a:srgbClr val="4472C4">
                    <a:lumMod val="50000"/>
                  </a:srgbClr>
                </a:solidFill>
              </a:rPr>
              <a:t>! </a:t>
            </a:r>
          </a:p>
        </p:txBody>
      </p:sp>
      <p:pic>
        <p:nvPicPr>
          <p:cNvPr id="14" name="Graphic 13" descr="User">
            <a:extLst>
              <a:ext uri="{FF2B5EF4-FFF2-40B4-BE49-F238E27FC236}">
                <a16:creationId xmlns:a16="http://schemas.microsoft.com/office/drawing/2014/main" id="{BD3E7DFD-214E-4380-8A33-E5BAEEB592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19185" y="482632"/>
            <a:ext cx="645459" cy="645459"/>
          </a:xfrm>
          <a:prstGeom prst="rect">
            <a:avLst/>
          </a:prstGeom>
        </p:spPr>
      </p:pic>
      <p:sp>
        <p:nvSpPr>
          <p:cNvPr id="15" name="Rectangle: Rounded Corners 14">
            <a:extLst>
              <a:ext uri="{FF2B5EF4-FFF2-40B4-BE49-F238E27FC236}">
                <a16:creationId xmlns:a16="http://schemas.microsoft.com/office/drawing/2014/main" id="{B890607E-8762-408B-98F9-F148289B030C}"/>
              </a:ext>
            </a:extLst>
          </p:cNvPr>
          <p:cNvSpPr/>
          <p:nvPr/>
        </p:nvSpPr>
        <p:spPr>
          <a:xfrm>
            <a:off x="371848" y="2272043"/>
            <a:ext cx="4725859" cy="288906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0D7B69E2-2F8A-4A6B-BCC6-CF612F618ED8}"/>
              </a:ext>
            </a:extLst>
          </p:cNvPr>
          <p:cNvSpPr/>
          <p:nvPr/>
        </p:nvSpPr>
        <p:spPr>
          <a:xfrm>
            <a:off x="6039681" y="2180745"/>
            <a:ext cx="6140095" cy="2889062"/>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Graphic 19" descr="User">
            <a:extLst>
              <a:ext uri="{FF2B5EF4-FFF2-40B4-BE49-F238E27FC236}">
                <a16:creationId xmlns:a16="http://schemas.microsoft.com/office/drawing/2014/main" id="{E759906A-17CA-4AC8-9057-1852E19E07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4880" y="482631"/>
            <a:ext cx="645459" cy="645459"/>
          </a:xfrm>
          <a:prstGeom prst="rect">
            <a:avLst/>
          </a:prstGeom>
        </p:spPr>
      </p:pic>
    </p:spTree>
    <p:extLst>
      <p:ext uri="{BB962C8B-B14F-4D97-AF65-F5344CB8AC3E}">
        <p14:creationId xmlns:p14="http://schemas.microsoft.com/office/powerpoint/2010/main" val="284761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45"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2000"/>
                                        <p:tgtEl>
                                          <p:spTgt spid="20"/>
                                        </p:tgtEl>
                                      </p:cBhvr>
                                    </p:animEffect>
                                    <p:anim calcmode="lin" valueType="num">
                                      <p:cBhvr>
                                        <p:cTn id="10" dur="2000" fill="hold"/>
                                        <p:tgtEl>
                                          <p:spTgt spid="20"/>
                                        </p:tgtEl>
                                        <p:attrNameLst>
                                          <p:attrName>ppt_w</p:attrName>
                                        </p:attrNameLst>
                                      </p:cBhvr>
                                      <p:tavLst>
                                        <p:tav tm="0" fmla="#ppt_w*sin(2.5*pi*$)">
                                          <p:val>
                                            <p:fltVal val="0"/>
                                          </p:val>
                                        </p:tav>
                                        <p:tav tm="100000">
                                          <p:val>
                                            <p:fltVal val="1"/>
                                          </p:val>
                                        </p:tav>
                                      </p:tavLst>
                                    </p:anim>
                                    <p:anim calcmode="lin" valueType="num">
                                      <p:cBhvr>
                                        <p:cTn id="11"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5"/>
                                        </p:tgtEl>
                                      </p:cBhvr>
                                    </p:animEffect>
                                    <p:set>
                                      <p:cBhvr>
                                        <p:cTn id="16" dur="1" fill="hold">
                                          <p:stCondLst>
                                            <p:cond delay="499"/>
                                          </p:stCondLst>
                                        </p:cTn>
                                        <p:tgtEl>
                                          <p:spTgt spid="1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9"/>
                                        </p:tgtEl>
                                      </p:cBhvr>
                                    </p:animEffect>
                                    <p:set>
                                      <p:cBhvr>
                                        <p:cTn id="21"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a:t>
            </a:r>
            <a:r>
              <a:rPr kumimoji="0" lang="en-GB" sz="12000" b="0" i="0" u="none" strike="noStrike" kern="1200" cap="none" spc="0" normalizeH="0" baseline="0" noProof="0" dirty="0" err="1">
                <a:ln>
                  <a:noFill/>
                </a:ln>
                <a:solidFill>
                  <a:srgbClr val="FFC000"/>
                </a:solidFill>
                <a:effectLst/>
                <a:uLnTx/>
                <a:uFillTx/>
                <a:latin typeface="Century Gothic" panose="020B0502020202020204" pitchFamily="34" charset="0"/>
                <a:ea typeface="+mn-ea"/>
                <a:cs typeface="+mn-cs"/>
              </a:rPr>
              <a:t>ch</a:t>
            </a:r>
            <a:endParaRPr kumimoji="0" lang="en-GB" sz="1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471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02016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X 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Buch ne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pic>
        <p:nvPicPr>
          <p:cNvPr id="5" name="Picture 4" descr="open book"/>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03668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71309" cy="707849"/>
          </a:xfrm>
        </p:spPr>
        <p:txBody>
          <a:bodyPr>
            <a:normAutofit/>
          </a:bodyPr>
          <a:lstStyle/>
          <a:p>
            <a:r>
              <a:rPr lang="en-GB" sz="3600" b="1" dirty="0">
                <a:solidFill>
                  <a:schemeClr val="bg1"/>
                </a:solidFill>
              </a:rPr>
              <a:t>Hard and soft [</a:t>
            </a:r>
            <a:r>
              <a:rPr lang="en-GB" sz="3600" b="1" dirty="0" err="1">
                <a:solidFill>
                  <a:schemeClr val="bg1"/>
                </a:solidFill>
              </a:rPr>
              <a:t>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Phonetik</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28399" y="2556764"/>
            <a:ext cx="11313527"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6600" b="1" dirty="0">
              <a:solidFill>
                <a:srgbClr val="4472C4">
                  <a:lumMod val="50000"/>
                </a:srgbClr>
              </a:solidFill>
              <a:latin typeface="Century Gothic" panose="020F03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Y7 T1.2 Week 4 Slides 2-13; 41-42</a:t>
            </a:r>
          </a:p>
        </p:txBody>
      </p:sp>
    </p:spTree>
    <p:extLst>
      <p:ext uri="{BB962C8B-B14F-4D97-AF65-F5344CB8AC3E}">
        <p14:creationId xmlns:p14="http://schemas.microsoft.com/office/powerpoint/2010/main" val="873547239"/>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EAFA0400-2105-8140-AB62-1325E6598A4C}" vid="{746DA57F-62CA-AA40-9C4D-B4ED942A192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6433</Words>
  <Application>Microsoft Macintosh PowerPoint</Application>
  <PresentationFormat>Widescreen</PresentationFormat>
  <Paragraphs>857</Paragraphs>
  <Slides>54</Slides>
  <Notes>54</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54</vt:i4>
      </vt:variant>
    </vt:vector>
  </HeadingPairs>
  <TitlesOfParts>
    <vt:vector size="61" baseType="lpstr">
      <vt:lpstr>Arial</vt:lpstr>
      <vt:lpstr>Calibri</vt:lpstr>
      <vt:lpstr>Century Gothic</vt:lpstr>
      <vt:lpstr>Ink Free</vt:lpstr>
      <vt:lpstr>1_Office Theme</vt:lpstr>
      <vt:lpstr>2_Office Theme</vt:lpstr>
      <vt:lpstr>4_Office Theme</vt:lpstr>
      <vt:lpstr>German phonics collection</vt:lpstr>
      <vt:lpstr>Hard and soft [ch]</vt:lpstr>
      <vt:lpstr>ch </vt:lpstr>
      <vt:lpstr>ch </vt:lpstr>
      <vt:lpstr>ch </vt:lpstr>
      <vt:lpstr>ch</vt:lpstr>
      <vt:lpstr>ch</vt:lpstr>
      <vt:lpstr>ch</vt:lpstr>
      <vt:lpstr>Hard and soft [ch]</vt:lpstr>
      <vt:lpstr>ch </vt:lpstr>
      <vt:lpstr>ch </vt:lpstr>
      <vt:lpstr>ch </vt:lpstr>
      <vt:lpstr>ch</vt:lpstr>
      <vt:lpstr>ch</vt:lpstr>
      <vt:lpstr>ch</vt:lpstr>
      <vt:lpstr>ch</vt:lpstr>
      <vt:lpstr>ch</vt:lpstr>
      <vt:lpstr>ch</vt:lpstr>
      <vt:lpstr>ch</vt:lpstr>
      <vt:lpstr>ch</vt:lpstr>
      <vt:lpstr>ch</vt:lpstr>
      <vt:lpstr>Soft or hard /ch/?</vt:lpstr>
      <vt:lpstr>Soft or hard /ch/? </vt:lpstr>
      <vt:lpstr>Hard and soft [ch]</vt:lpstr>
      <vt:lpstr>Samstagnachmittag</vt:lpstr>
      <vt:lpstr>Hard and soft [ch]</vt:lpstr>
      <vt:lpstr>Phonetik - der Bodensee [1/2]</vt:lpstr>
      <vt:lpstr>Phonetik - der Bodensee [1/2]</vt:lpstr>
      <vt:lpstr>Hard and soft [ch]</vt:lpstr>
      <vt:lpstr>Phonetik [ch]</vt:lpstr>
      <vt:lpstr>Welches Wort passt nicht in die Reihe?</vt:lpstr>
      <vt:lpstr>Phonetik [ch]</vt:lpstr>
      <vt:lpstr>Was hörst du?</vt:lpstr>
      <vt:lpstr>Was hörst du?</vt:lpstr>
      <vt:lpstr>Was hörst du?</vt:lpstr>
      <vt:lpstr>Was hörst du?</vt:lpstr>
      <vt:lpstr>Was hörst du?</vt:lpstr>
      <vt:lpstr>Hard and soft [ch]</vt:lpstr>
      <vt:lpstr>Phonetik [1/2]</vt:lpstr>
      <vt:lpstr>Phonetik [2/2]</vt:lpstr>
      <vt:lpstr>Hard and soft [ch]</vt:lpstr>
      <vt:lpstr>Phonetik</vt:lpstr>
      <vt:lpstr>Hard and soft [ch]</vt:lpstr>
      <vt:lpstr>Phonetik</vt:lpstr>
      <vt:lpstr>Hard and soft [ch]</vt:lpstr>
      <vt:lpstr>ch</vt:lpstr>
      <vt:lpstr>ch</vt:lpstr>
      <vt:lpstr>Phonetik</vt:lpstr>
      <vt:lpstr>Hard and soft [ch]</vt:lpstr>
      <vt:lpstr>Phonetik</vt:lpstr>
      <vt:lpstr>Hard and soft [ch]</vt:lpstr>
      <vt:lpstr>Phonetik [ch]</vt:lpstr>
      <vt:lpstr>Phonetik [ch]</vt:lpstr>
      <vt:lpstr>Das kleine Mädchen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 cultural collection</dc:title>
  <dc:creator>Rachel Hawkes</dc:creator>
  <cp:lastModifiedBy>Mary Richardson</cp:lastModifiedBy>
  <cp:revision>7</cp:revision>
  <dcterms:created xsi:type="dcterms:W3CDTF">2021-02-09T09:46:37Z</dcterms:created>
  <dcterms:modified xsi:type="dcterms:W3CDTF">2022-07-15T09:44:21Z</dcterms:modified>
</cp:coreProperties>
</file>