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9" r:id="rId2"/>
    <p:sldId id="282" r:id="rId3"/>
    <p:sldId id="602" r:id="rId4"/>
    <p:sldId id="261" r:id="rId5"/>
    <p:sldId id="284" r:id="rId6"/>
    <p:sldId id="604" r:id="rId7"/>
    <p:sldId id="283" r:id="rId8"/>
    <p:sldId id="607" r:id="rId9"/>
    <p:sldId id="608" r:id="rId10"/>
    <p:sldId id="609" r:id="rId11"/>
    <p:sldId id="610" r:id="rId12"/>
    <p:sldId id="611" r:id="rId13"/>
    <p:sldId id="612" r:id="rId14"/>
    <p:sldId id="613" r:id="rId15"/>
    <p:sldId id="507" r:id="rId16"/>
    <p:sldId id="508" r:id="rId17"/>
    <p:sldId id="64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59538"/>
  </p:normalViewPr>
  <p:slideViewPr>
    <p:cSldViewPr snapToGrid="0">
      <p:cViewPr varScale="1">
        <p:scale>
          <a:sx n="64" d="100"/>
          <a:sy n="64" d="100"/>
        </p:scale>
        <p:origin x="243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8F5E6FCA-646F-4A62-98F1-EDAC108C8D48}" type="datetimeFigureOut">
              <a:rPr lang="en-GB" smtClean="0"/>
              <a:pPr/>
              <a:t>14/07/2022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F104E37A-F80B-49E4-BDFE-B342D4AAD0CB}" type="slidenum">
              <a:rPr lang="en-GB" smtClean="0"/>
              <a:pPr/>
              <a:t>‹#›</a:t>
            </a:fld>
            <a:endParaRPr lang="en-GB" dirty="0"/>
          </a:p>
        </p:txBody>
      </p:sp>
    </p:spTree>
    <p:extLst>
      <p:ext uri="{BB962C8B-B14F-4D97-AF65-F5344CB8AC3E}">
        <p14:creationId xmlns:p14="http://schemas.microsoft.com/office/powerpoint/2010/main" val="3132988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u="none" strike="noStrike" kern="1200" dirty="0">
                <a:solidFill>
                  <a:schemeClr val="tx1"/>
                </a:solidFill>
                <a:effectLs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Mein </a:t>
            </a:r>
            <a:r>
              <a:rPr kumimoji="0" lang="en-US"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Lieblingsweihnachtslied</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US" sz="12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Weihnachtsbaum</a:t>
            </a:r>
            <a:r>
              <a:rPr kumimoji="0" lang="en-US" sz="1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die </a:t>
            </a:r>
            <a:r>
              <a:rPr kumimoji="0" lang="en-US" sz="12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Lichter</a:t>
            </a:r>
            <a:r>
              <a:rPr kumimoji="0" lang="en-US" sz="1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brennen</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Licht [436] Brennen [1651]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52836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möchte diese braunen Körbe nicht, denn sie sind zu grob. Diese anderen beiden daneben sind hübscher.</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braun</a:t>
            </a:r>
            <a:r>
              <a:rPr lang="en-GB" baseline="0" dirty="0"/>
              <a:t> [2319] </a:t>
            </a:r>
            <a:r>
              <a:rPr lang="en-GB" baseline="0" dirty="0" err="1"/>
              <a:t>Korb</a:t>
            </a:r>
            <a:r>
              <a:rPr lang="en-GB" baseline="0" dirty="0"/>
              <a:t> [4723] </a:t>
            </a:r>
            <a:r>
              <a:rPr lang="en-GB" baseline="0" dirty="0" err="1"/>
              <a:t>grob</a:t>
            </a:r>
            <a:r>
              <a:rPr lang="en-GB" baseline="0" dirty="0"/>
              <a:t> [2638] </a:t>
            </a:r>
            <a:r>
              <a:rPr lang="en-GB" baseline="0" dirty="0" err="1"/>
              <a:t>daneben</a:t>
            </a:r>
            <a:r>
              <a:rPr lang="en-GB" baseline="0" dirty="0"/>
              <a:t> [1939] </a:t>
            </a:r>
            <a:r>
              <a:rPr lang="en-GB" baseline="0" dirty="0" err="1"/>
              <a:t>hübsch</a:t>
            </a:r>
            <a:r>
              <a:rPr lang="en-GB" baseline="0" dirty="0"/>
              <a:t> [2596]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30127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[6/8]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Siebzig gelbe Kerzen! Besonders beliebt zu Weihnachten – aber auch zu Geburtstagen. </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Kerze</a:t>
            </a:r>
            <a:r>
              <a:rPr lang="en-GB" baseline="0" dirty="0"/>
              <a:t> [3916] </a:t>
            </a:r>
            <a:r>
              <a:rPr lang="en-GB" baseline="0" dirty="0" err="1"/>
              <a:t>beliebt</a:t>
            </a:r>
            <a:r>
              <a:rPr lang="en-GB" baseline="0" dirty="0"/>
              <a:t> [1873]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68378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deutsche Eiche ist als Nationalbaum von Deutschland bekannt und beliebt.</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Eiche</a:t>
            </a:r>
            <a:r>
              <a:rPr lang="en-GB" baseline="0" dirty="0"/>
              <a:t> [436] national [891] </a:t>
            </a:r>
            <a:r>
              <a:rPr lang="en-GB" baseline="0" dirty="0" err="1"/>
              <a:t>beliebt</a:t>
            </a:r>
            <a:r>
              <a:rPr lang="en-GB" baseline="0" dirty="0"/>
              <a:t> [1873]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14993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de-DE"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Innerhalb des Barbetriebs beobachtet man besonders ab sieben Uhr abends viele Besucher.</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innerhalb</a:t>
            </a:r>
            <a:r>
              <a:rPr lang="en-GB" baseline="0" dirty="0"/>
              <a:t> [553] Bar [2582] </a:t>
            </a:r>
            <a:r>
              <a:rPr lang="en-GB" baseline="0" dirty="0" err="1"/>
              <a:t>Besucher</a:t>
            </a:r>
            <a:r>
              <a:rPr lang="en-GB" baseline="0" dirty="0"/>
              <a:t> [1370] </a:t>
            </a:r>
            <a:r>
              <a:rPr lang="en-GB" baseline="0" dirty="0" err="1"/>
              <a:t>absolut</a:t>
            </a:r>
            <a:r>
              <a:rPr lang="en-GB" baseline="0" dirty="0"/>
              <a:t> [823] </a:t>
            </a:r>
            <a:r>
              <a:rPr lang="en-GB" baseline="0" dirty="0" err="1"/>
              <a:t>belebt</a:t>
            </a:r>
            <a:r>
              <a:rPr lang="en-GB" baseline="0" dirty="0"/>
              <a:t> [&gt;5009]</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13750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48612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(2 slides)</a:t>
            </a:r>
            <a:br>
              <a:rPr lang="en-GB" dirty="0"/>
            </a:br>
            <a:br>
              <a:rPr lang="en-GB" b="1" dirty="0"/>
            </a:br>
            <a:r>
              <a:rPr lang="en-GB" b="1" dirty="0"/>
              <a:t>Aim: </a:t>
            </a:r>
            <a:r>
              <a:rPr lang="en-GB" b="0" dirty="0"/>
              <a:t>to revisit [-b] and contrast with [p] and to revisit [-d] and contrast with [t]</a:t>
            </a:r>
            <a:br>
              <a:rPr lang="en-GB" dirty="0"/>
            </a:br>
            <a:br>
              <a:rPr lang="en-GB" dirty="0"/>
            </a:br>
            <a:r>
              <a:rPr lang="en-GB" b="1" dirty="0"/>
              <a:t>Procedure:</a:t>
            </a:r>
            <a:br>
              <a:rPr lang="en-GB" dirty="0"/>
            </a:br>
            <a:r>
              <a:rPr lang="en-GB" dirty="0"/>
              <a:t>1. Explain the task. Our characters have exams coming up and they are revising.</a:t>
            </a:r>
          </a:p>
          <a:p>
            <a:r>
              <a:rPr lang="en-GB" dirty="0"/>
              <a:t>2. Click on the audio buttons to hear the conversations. In the audio, the plural or inflected adjective of the words in the table is given. Students must work out the last letter of the word based on what they hear.</a:t>
            </a:r>
          </a:p>
          <a:p>
            <a:r>
              <a:rPr lang="en-GB" dirty="0"/>
              <a:t>3. Click to reveal answers.</a:t>
            </a:r>
          </a:p>
          <a:p>
            <a:r>
              <a:rPr lang="en-GB" dirty="0"/>
              <a:t>4. Repeat on the following slide.</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Der </a:t>
            </a:r>
            <a:r>
              <a:rPr lang="en-GB" dirty="0" err="1"/>
              <a:t>Chemielehrer</a:t>
            </a:r>
            <a:r>
              <a:rPr lang="en-GB" dirty="0"/>
              <a:t> </a:t>
            </a:r>
            <a:r>
              <a:rPr lang="en-GB" dirty="0" err="1"/>
              <a:t>ist</a:t>
            </a:r>
            <a:r>
              <a:rPr lang="en-GB" dirty="0"/>
              <a:t> </a:t>
            </a:r>
            <a:r>
              <a:rPr lang="en-GB" dirty="0" err="1"/>
              <a:t>ein</a:t>
            </a:r>
            <a:r>
              <a:rPr lang="en-GB" dirty="0"/>
              <a:t> </a:t>
            </a:r>
            <a:r>
              <a:rPr lang="en-GB" dirty="0" err="1"/>
              <a:t>lieber</a:t>
            </a:r>
            <a:r>
              <a:rPr lang="en-GB" dirty="0"/>
              <a:t> Mensch.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Ich will </a:t>
            </a:r>
            <a:r>
              <a:rPr lang="en-GB" dirty="0" err="1"/>
              <a:t>deshalb</a:t>
            </a:r>
            <a:r>
              <a:rPr lang="en-GB" dirty="0"/>
              <a:t> </a:t>
            </a:r>
            <a:r>
              <a:rPr lang="en-GB" dirty="0" err="1"/>
              <a:t>eine</a:t>
            </a:r>
            <a:r>
              <a:rPr lang="en-GB" dirty="0"/>
              <a:t> </a:t>
            </a:r>
            <a:r>
              <a:rPr lang="en-GB" dirty="0" err="1"/>
              <a:t>ganze</a:t>
            </a:r>
            <a:r>
              <a:rPr lang="en-GB" dirty="0"/>
              <a:t> </a:t>
            </a:r>
            <a:r>
              <a:rPr lang="en-GB" dirty="0" err="1"/>
              <a:t>halbe</a:t>
            </a:r>
            <a:r>
              <a:rPr lang="en-GB" dirty="0"/>
              <a:t> </a:t>
            </a:r>
            <a:r>
              <a:rPr lang="en-GB" dirty="0" err="1"/>
              <a:t>Stunde</a:t>
            </a:r>
            <a:r>
              <a:rPr lang="en-GB" dirty="0"/>
              <a:t> </a:t>
            </a:r>
            <a:r>
              <a:rPr lang="en-GB" dirty="0" err="1"/>
              <a:t>lernen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Ja</a:t>
            </a:r>
            <a:r>
              <a:rPr lang="en-GB" dirty="0"/>
              <a:t>, und </a:t>
            </a:r>
            <a:r>
              <a:rPr lang="en-GB" dirty="0" err="1"/>
              <a:t>dann</a:t>
            </a:r>
            <a:r>
              <a:rPr lang="en-GB" dirty="0"/>
              <a:t> </a:t>
            </a:r>
            <a:r>
              <a:rPr lang="en-GB" dirty="0" err="1"/>
              <a:t>kennen</a:t>
            </a:r>
            <a:r>
              <a:rPr lang="en-GB" dirty="0"/>
              <a:t> </a:t>
            </a:r>
            <a:r>
              <a:rPr lang="en-GB" dirty="0" err="1"/>
              <a:t>wir</a:t>
            </a:r>
            <a:r>
              <a:rPr lang="en-GB" dirty="0"/>
              <a:t> die </a:t>
            </a:r>
            <a:r>
              <a:rPr lang="en-GB" dirty="0" err="1"/>
              <a:t>Prinzipien</a:t>
            </a:r>
            <a:r>
              <a:rPr lang="en-GB" dirty="0"/>
              <a:t> </a:t>
            </a:r>
            <a:r>
              <a:rPr lang="en-GB" dirty="0" err="1"/>
              <a:t>sehr</a:t>
            </a:r>
            <a:r>
              <a:rPr lang="en-GB" dirty="0"/>
              <a:t> gut!</a:t>
            </a:r>
            <a:br>
              <a:rPr lang="en-GB" dirty="0"/>
            </a:br>
            <a:r>
              <a:rPr lang="en-GB" dirty="0"/>
              <a:t>4. Das </a:t>
            </a:r>
            <a:r>
              <a:rPr lang="en-GB" dirty="0" err="1"/>
              <a:t>ist</a:t>
            </a:r>
            <a:r>
              <a:rPr lang="en-GB" dirty="0"/>
              <a:t> </a:t>
            </a:r>
            <a:r>
              <a:rPr lang="en-GB" dirty="0" err="1"/>
              <a:t>ein</a:t>
            </a:r>
            <a:r>
              <a:rPr lang="en-GB" dirty="0"/>
              <a:t> </a:t>
            </a:r>
            <a:r>
              <a:rPr lang="en-GB" dirty="0" err="1"/>
              <a:t>gelber</a:t>
            </a:r>
            <a:r>
              <a:rPr lang="en-GB" dirty="0"/>
              <a:t> Stoff.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Unter</a:t>
            </a:r>
            <a:r>
              <a:rPr lang="en-GB" dirty="0"/>
              <a:t> </a:t>
            </a:r>
            <a:r>
              <a:rPr lang="en-GB" dirty="0" err="1"/>
              <a:t>Lampen</a:t>
            </a:r>
            <a:r>
              <a:rPr lang="en-GB" dirty="0"/>
              <a:t> </a:t>
            </a:r>
            <a:r>
              <a:rPr lang="en-GB" dirty="0" err="1"/>
              <a:t>kann</a:t>
            </a:r>
            <a:r>
              <a:rPr lang="en-GB" dirty="0"/>
              <a:t> man das </a:t>
            </a:r>
            <a:r>
              <a:rPr lang="en-GB" dirty="0" err="1"/>
              <a:t>aber</a:t>
            </a:r>
            <a:r>
              <a:rPr lang="en-GB" dirty="0"/>
              <a:t> </a:t>
            </a:r>
            <a:r>
              <a:rPr lang="en-GB" dirty="0" err="1"/>
              <a:t>besser</a:t>
            </a:r>
            <a:r>
              <a:rPr lang="en-GB" dirty="0"/>
              <a:t> </a:t>
            </a:r>
            <a:r>
              <a:rPr lang="en-GB" dirty="0" err="1"/>
              <a:t>sehen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Es </a:t>
            </a:r>
            <a:r>
              <a:rPr lang="en-GB" dirty="0" err="1"/>
              <a:t>gibt</a:t>
            </a:r>
            <a:r>
              <a:rPr lang="en-GB" dirty="0"/>
              <a:t> </a:t>
            </a:r>
            <a:r>
              <a:rPr lang="en-GB" dirty="0" err="1"/>
              <a:t>viele</a:t>
            </a:r>
            <a:r>
              <a:rPr lang="en-GB" dirty="0"/>
              <a:t> Isotope.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Welche</a:t>
            </a:r>
            <a:r>
              <a:rPr lang="en-GB" dirty="0"/>
              <a:t> </a:t>
            </a:r>
            <a:r>
              <a:rPr lang="en-GB" dirty="0" err="1"/>
              <a:t>Maßstäbe</a:t>
            </a:r>
            <a:r>
              <a:rPr lang="en-GB" dirty="0"/>
              <a:t> </a:t>
            </a:r>
            <a:r>
              <a:rPr lang="en-GB" dirty="0" err="1"/>
              <a:t>verwenden</a:t>
            </a:r>
            <a:r>
              <a:rPr lang="en-GB" dirty="0"/>
              <a:t> </a:t>
            </a:r>
            <a:r>
              <a:rPr lang="en-GB" dirty="0" err="1"/>
              <a:t>diese</a:t>
            </a:r>
            <a:r>
              <a:rPr lang="en-GB" dirty="0"/>
              <a:t> </a:t>
            </a:r>
            <a:r>
              <a:rPr lang="en-GB" dirty="0" err="1"/>
              <a:t>Bilder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Hmm, </a:t>
            </a:r>
            <a:r>
              <a:rPr lang="en-GB" dirty="0" err="1"/>
              <a:t>hier</a:t>
            </a:r>
            <a:r>
              <a:rPr lang="en-GB" dirty="0"/>
              <a:t> </a:t>
            </a:r>
            <a:r>
              <a:rPr lang="en-GB" dirty="0" err="1"/>
              <a:t>ist</a:t>
            </a:r>
            <a:r>
              <a:rPr lang="en-GB" dirty="0"/>
              <a:t> </a:t>
            </a:r>
            <a:r>
              <a:rPr lang="en-GB" dirty="0" err="1"/>
              <a:t>eine</a:t>
            </a:r>
            <a:r>
              <a:rPr lang="en-GB" dirty="0"/>
              <a:t> </a:t>
            </a:r>
            <a:r>
              <a:rPr lang="en-GB" dirty="0" err="1"/>
              <a:t>knappe</a:t>
            </a:r>
            <a:r>
              <a:rPr lang="en-GB" dirty="0"/>
              <a:t> </a:t>
            </a:r>
            <a:r>
              <a:rPr lang="en-GB" dirty="0" err="1"/>
              <a:t>Erklärung</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Prinzip</a:t>
            </a:r>
            <a:r>
              <a:rPr lang="en-GB" baseline="0" dirty="0"/>
              <a:t> [865] Lampe [4144] </a:t>
            </a:r>
            <a:r>
              <a:rPr lang="en-GB" baseline="0" dirty="0" err="1"/>
              <a:t>Isotop</a:t>
            </a:r>
            <a:r>
              <a:rPr lang="en-GB" baseline="0" dirty="0"/>
              <a:t> [4897] </a:t>
            </a:r>
            <a:r>
              <a:rPr lang="en-GB" baseline="0" dirty="0" err="1"/>
              <a:t>Maßstab</a:t>
            </a:r>
            <a:r>
              <a:rPr lang="en-GB" baseline="0" dirty="0"/>
              <a:t> [3510] </a:t>
            </a:r>
            <a:r>
              <a:rPr lang="en-GB" baseline="0" dirty="0" err="1"/>
              <a:t>knapp</a:t>
            </a:r>
            <a:r>
              <a:rPr lang="en-GB" baseline="0" dirty="0"/>
              <a:t> [638]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In </a:t>
            </a:r>
            <a:r>
              <a:rPr lang="en-GB" dirty="0" err="1"/>
              <a:t>Brasilien</a:t>
            </a:r>
            <a:r>
              <a:rPr lang="en-GB" dirty="0"/>
              <a:t> </a:t>
            </a:r>
            <a:r>
              <a:rPr lang="en-GB" dirty="0" err="1"/>
              <a:t>gibt</a:t>
            </a:r>
            <a:r>
              <a:rPr lang="en-GB" dirty="0"/>
              <a:t> es </a:t>
            </a:r>
            <a:r>
              <a:rPr lang="en-GB" dirty="0" err="1"/>
              <a:t>viele</a:t>
            </a:r>
            <a:r>
              <a:rPr lang="en-GB" dirty="0"/>
              <a:t> </a:t>
            </a:r>
            <a:r>
              <a:rPr lang="en-GB" dirty="0" err="1"/>
              <a:t>Urwälder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Das Land hat </a:t>
            </a:r>
            <a:r>
              <a:rPr lang="en-GB" dirty="0" err="1"/>
              <a:t>Staaten</a:t>
            </a:r>
            <a:r>
              <a:rPr lang="en-GB" dirty="0"/>
              <a:t> </a:t>
            </a:r>
            <a:r>
              <a:rPr lang="en-GB" dirty="0" err="1"/>
              <a:t>wie</a:t>
            </a:r>
            <a:r>
              <a:rPr lang="en-GB" dirty="0"/>
              <a:t> Deutschland.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Es hat </a:t>
            </a:r>
            <a:r>
              <a:rPr lang="en-GB" dirty="0" err="1"/>
              <a:t>auch</a:t>
            </a:r>
            <a:r>
              <a:rPr lang="en-GB" dirty="0"/>
              <a:t> </a:t>
            </a:r>
            <a:r>
              <a:rPr lang="en-GB" dirty="0" err="1"/>
              <a:t>schöne</a:t>
            </a:r>
            <a:r>
              <a:rPr lang="en-GB" dirty="0"/>
              <a:t> </a:t>
            </a:r>
            <a:r>
              <a:rPr lang="en-GB" dirty="0" err="1"/>
              <a:t>Strände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Und </a:t>
            </a:r>
            <a:r>
              <a:rPr lang="en-GB" dirty="0" err="1"/>
              <a:t>viele</a:t>
            </a:r>
            <a:r>
              <a:rPr lang="en-GB" dirty="0"/>
              <a:t> </a:t>
            </a:r>
            <a:r>
              <a:rPr lang="en-GB" dirty="0" err="1"/>
              <a:t>Tierarten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Leider</a:t>
            </a:r>
            <a:r>
              <a:rPr lang="en-GB" dirty="0"/>
              <a:t> </a:t>
            </a:r>
            <a:r>
              <a:rPr lang="en-GB" dirty="0" err="1"/>
              <a:t>gibt</a:t>
            </a:r>
            <a:r>
              <a:rPr lang="en-GB" dirty="0"/>
              <a:t> es </a:t>
            </a:r>
            <a:r>
              <a:rPr lang="en-GB" dirty="0" err="1"/>
              <a:t>auch</a:t>
            </a:r>
            <a:r>
              <a:rPr lang="en-GB" dirty="0"/>
              <a:t> </a:t>
            </a:r>
            <a:r>
              <a:rPr lang="en-GB" dirty="0" err="1"/>
              <a:t>Probleme</a:t>
            </a:r>
            <a:r>
              <a:rPr lang="en-GB" dirty="0"/>
              <a:t> </a:t>
            </a:r>
            <a:r>
              <a:rPr lang="en-GB" dirty="0" err="1"/>
              <a:t>mit</a:t>
            </a:r>
            <a:r>
              <a:rPr lang="en-GB" dirty="0"/>
              <a:t> </a:t>
            </a:r>
            <a:r>
              <a:rPr lang="en-GB" dirty="0" err="1"/>
              <a:t>Bränden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Die Menschen in </a:t>
            </a:r>
            <a:r>
              <a:rPr lang="en-GB" dirty="0" err="1"/>
              <a:t>diesen</a:t>
            </a:r>
            <a:r>
              <a:rPr lang="en-GB" dirty="0"/>
              <a:t> </a:t>
            </a:r>
            <a:r>
              <a:rPr lang="en-GB" dirty="0" err="1"/>
              <a:t>Gebieten</a:t>
            </a:r>
            <a:r>
              <a:rPr lang="en-GB" dirty="0"/>
              <a:t> </a:t>
            </a:r>
            <a:r>
              <a:rPr lang="en-GB" dirty="0" err="1"/>
              <a:t>müssen</a:t>
            </a:r>
            <a:r>
              <a:rPr lang="en-GB" dirty="0"/>
              <a:t> </a:t>
            </a:r>
            <a:r>
              <a:rPr lang="en-GB" dirty="0" err="1"/>
              <a:t>flüchten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Die </a:t>
            </a:r>
            <a:r>
              <a:rPr lang="en-GB" dirty="0" err="1"/>
              <a:t>Soldaten</a:t>
            </a:r>
            <a:r>
              <a:rPr lang="en-GB" dirty="0"/>
              <a:t> </a:t>
            </a:r>
            <a:r>
              <a:rPr lang="en-GB" dirty="0" err="1"/>
              <a:t>helfen</a:t>
            </a:r>
            <a:r>
              <a:rPr lang="en-GB" dirty="0"/>
              <a:t> </a:t>
            </a:r>
            <a:r>
              <a:rPr lang="en-GB" dirty="0" err="1"/>
              <a:t>ihnen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Ich </a:t>
            </a:r>
            <a:r>
              <a:rPr lang="en-GB" dirty="0" err="1"/>
              <a:t>habe</a:t>
            </a:r>
            <a:r>
              <a:rPr lang="en-GB" dirty="0"/>
              <a:t> </a:t>
            </a:r>
            <a:r>
              <a:rPr lang="en-GB" dirty="0" err="1"/>
              <a:t>Dutzende</a:t>
            </a:r>
            <a:r>
              <a:rPr lang="en-GB" dirty="0"/>
              <a:t> von </a:t>
            </a:r>
            <a:r>
              <a:rPr lang="en-GB" dirty="0" err="1"/>
              <a:t>Bildern</a:t>
            </a:r>
            <a:r>
              <a:rPr lang="en-GB" dirty="0"/>
              <a:t> von </a:t>
            </a:r>
            <a:r>
              <a:rPr lang="en-GB" dirty="0" err="1"/>
              <a:t>Brasilien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Brasilien</a:t>
            </a:r>
            <a:r>
              <a:rPr lang="en-GB" baseline="0" dirty="0"/>
              <a:t> [2649] </a:t>
            </a:r>
            <a:r>
              <a:rPr lang="en-GB" baseline="0" dirty="0" err="1"/>
              <a:t>Urwald</a:t>
            </a:r>
            <a:r>
              <a:rPr lang="en-GB" baseline="0" dirty="0"/>
              <a:t> [&gt;5009] Brand [3937] </a:t>
            </a:r>
            <a:r>
              <a:rPr lang="en-GB" baseline="0" dirty="0" err="1"/>
              <a:t>Gebiet</a:t>
            </a:r>
            <a:r>
              <a:rPr lang="en-GB" baseline="0" dirty="0"/>
              <a:t> [1110] </a:t>
            </a:r>
            <a:r>
              <a:rPr lang="en-GB" baseline="0" dirty="0" err="1"/>
              <a:t>Soldat</a:t>
            </a:r>
            <a:r>
              <a:rPr lang="en-GB" baseline="0" dirty="0"/>
              <a:t> [1267] </a:t>
            </a:r>
            <a:r>
              <a:rPr lang="en-GB" baseline="0" dirty="0" err="1"/>
              <a:t>Dutzend</a:t>
            </a:r>
            <a:r>
              <a:rPr lang="en-GB" baseline="0" dirty="0"/>
              <a:t> [2110]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335164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a:t>
            </a:r>
            <a:r>
              <a:rPr lang="en-GB" dirty="0"/>
              <a:t>o explain the different sound and physiology involved in the [b] sound in German, comparing it to English [b] and [p]. This prepares for the listening task on the next slide.</a:t>
            </a:r>
          </a:p>
          <a:p>
            <a:endParaRPr lang="en-GB" b="1" dirty="0"/>
          </a:p>
          <a:p>
            <a:r>
              <a:rPr lang="en-GB" b="1" dirty="0"/>
              <a:t>Procedure:</a:t>
            </a:r>
            <a:br>
              <a:rPr lang="en-GB" dirty="0"/>
            </a:br>
            <a:r>
              <a:rPr lang="en-GB" dirty="0"/>
              <a:t>1. Students listen to each word.</a:t>
            </a:r>
          </a:p>
          <a:p>
            <a:r>
              <a:rPr lang="en-GB" dirty="0"/>
              <a:t>2. They then touch their vocal chords and say the words again, hearing the difference between the two sounds, and feeling the difference between the voiced and unvoiced [b] sounds.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err="1"/>
              <a:t>Korb</a:t>
            </a:r>
            <a:br>
              <a:rPr lang="en-GB" dirty="0"/>
            </a:br>
            <a:r>
              <a:rPr lang="en-GB" dirty="0" err="1"/>
              <a:t>Körbe</a:t>
            </a:r>
            <a:br>
              <a:rPr lang="en-GB" dirty="0"/>
            </a:br>
            <a:br>
              <a:rPr lang="en-GB" dirty="0"/>
            </a:br>
            <a:br>
              <a:rPr lang="en-GB" dirty="0"/>
            </a:br>
            <a:r>
              <a:rPr lang="en-GB" b="1" baseline="0" dirty="0"/>
              <a:t>Word frequency (1 is the most frequent word in German): </a:t>
            </a:r>
            <a:br>
              <a:rPr lang="en-GB" b="1" baseline="0" dirty="0"/>
            </a:br>
            <a:r>
              <a:rPr lang="en-GB" b="0" baseline="0" dirty="0" err="1"/>
              <a:t>Korb</a:t>
            </a:r>
            <a:r>
              <a:rPr lang="en-GB" b="0" baseline="0" dirty="0"/>
              <a:t> [4724]</a:t>
            </a:r>
            <a:br>
              <a:rPr lang="en-GB" b="0"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84984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spelling of words with [b] and [p] in the singular, using the plural forms of words.</a:t>
            </a:r>
            <a:br>
              <a:rPr lang="en-GB" dirty="0"/>
            </a:br>
            <a:br>
              <a:rPr lang="en-GB" dirty="0"/>
            </a:br>
            <a:r>
              <a:rPr lang="en-GB" b="1" dirty="0"/>
              <a:t>Procedure:</a:t>
            </a:r>
            <a:br>
              <a:rPr lang="en-GB" dirty="0"/>
            </a:br>
            <a:r>
              <a:rPr lang="en-GB" dirty="0"/>
              <a:t>1. Click on the action button to play the recording of a plural.</a:t>
            </a:r>
          </a:p>
          <a:p>
            <a:r>
              <a:rPr lang="en-GB" dirty="0"/>
              <a:t>2. Write the whole word. Ensure that students know they may need to write more than one missing letter.</a:t>
            </a:r>
          </a:p>
          <a:p>
            <a:r>
              <a:rPr lang="en-GB" dirty="0"/>
              <a:t>3. Click on the mouse to view and check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Betriebe</a:t>
            </a:r>
            <a:br>
              <a:rPr lang="en-GB" dirty="0"/>
            </a:br>
            <a:r>
              <a:rPr lang="en-GB" dirty="0"/>
              <a:t>2. Alpen</a:t>
            </a:r>
            <a:br>
              <a:rPr lang="en-GB" dirty="0"/>
            </a:br>
            <a:r>
              <a:rPr lang="en-GB" dirty="0"/>
              <a:t>3. </a:t>
            </a:r>
            <a:r>
              <a:rPr lang="en-GB" dirty="0" err="1"/>
              <a:t>Verben</a:t>
            </a:r>
            <a:br>
              <a:rPr lang="en-GB" dirty="0"/>
            </a:br>
            <a:r>
              <a:rPr lang="en-GB" dirty="0"/>
              <a:t>4. </a:t>
            </a:r>
            <a:r>
              <a:rPr lang="en-GB" dirty="0" err="1"/>
              <a:t>Kumpel</a:t>
            </a:r>
            <a:br>
              <a:rPr lang="en-GB" dirty="0"/>
            </a:br>
            <a:r>
              <a:rPr lang="en-GB" dirty="0"/>
              <a:t>5. </a:t>
            </a:r>
            <a:r>
              <a:rPr lang="en-GB" dirty="0" err="1"/>
              <a:t>Körper</a:t>
            </a:r>
            <a:br>
              <a:rPr lang="en-GB" dirty="0"/>
            </a:br>
            <a:r>
              <a:rPr lang="en-GB" dirty="0"/>
              <a:t>6. </a:t>
            </a:r>
            <a:r>
              <a:rPr lang="en-GB" dirty="0" err="1"/>
              <a:t>Raube</a:t>
            </a:r>
            <a:br>
              <a:rPr lang="en-GB" dirty="0"/>
            </a:br>
            <a:r>
              <a:rPr lang="en-GB" dirty="0"/>
              <a:t>7. </a:t>
            </a:r>
            <a:r>
              <a:rPr lang="en-GB" dirty="0" err="1"/>
              <a:t>Wettbewerbe</a:t>
            </a:r>
            <a:br>
              <a:rPr lang="en-GB" dirty="0"/>
            </a:br>
            <a:r>
              <a:rPr lang="en-GB" dirty="0"/>
              <a:t>8. </a:t>
            </a:r>
            <a:r>
              <a:rPr lang="en-GB" dirty="0" err="1"/>
              <a:t>Lampen</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Note: </a:t>
            </a:r>
            <a:r>
              <a:rPr lang="en-GB" dirty="0"/>
              <a:t>Teachers could additionally ask students to suggest possible genders for the unknown nouns based on the plural forms they hear.</a:t>
            </a:r>
            <a:br>
              <a:rPr lang="en-GB" dirty="0"/>
            </a:br>
            <a:r>
              <a:rPr lang="en-GB" dirty="0"/>
              <a:t>die Alp (Rule 3 – 90% feminine words add –n/-</a:t>
            </a:r>
            <a:r>
              <a:rPr lang="en-GB" dirty="0" err="1"/>
              <a:t>en</a:t>
            </a:r>
            <a:r>
              <a:rPr lang="en-GB" dirty="0"/>
              <a:t>)</a:t>
            </a:r>
            <a:br>
              <a:rPr lang="en-GB" dirty="0"/>
            </a:br>
            <a:r>
              <a:rPr lang="en-GB" dirty="0"/>
              <a:t>das Verb (irregular plural)</a:t>
            </a:r>
            <a:br>
              <a:rPr lang="en-GB" dirty="0"/>
            </a:br>
            <a:r>
              <a:rPr lang="en-GB" dirty="0"/>
              <a:t>der </a:t>
            </a:r>
            <a:r>
              <a:rPr lang="en-GB" dirty="0" err="1"/>
              <a:t>Kumpel</a:t>
            </a:r>
            <a:r>
              <a:rPr lang="en-GB" dirty="0"/>
              <a:t> (Rule 2 – words ending el-</a:t>
            </a:r>
            <a:r>
              <a:rPr lang="en-GB" dirty="0" err="1"/>
              <a:t>en</a:t>
            </a:r>
            <a:r>
              <a:rPr lang="en-GB" dirty="0"/>
              <a:t>-or stay the same, often masculine)</a:t>
            </a:r>
            <a:br>
              <a:rPr lang="en-GB" dirty="0"/>
            </a:br>
            <a:r>
              <a:rPr lang="en-GB" dirty="0"/>
              <a:t>der </a:t>
            </a:r>
            <a:r>
              <a:rPr lang="en-GB" dirty="0" err="1"/>
              <a:t>Körper</a:t>
            </a:r>
            <a:r>
              <a:rPr lang="en-GB" dirty="0"/>
              <a:t> (Rule 2)</a:t>
            </a:r>
            <a:br>
              <a:rPr lang="en-GB" dirty="0"/>
            </a:br>
            <a:r>
              <a:rPr lang="en-GB" dirty="0"/>
              <a:t>der </a:t>
            </a:r>
            <a:r>
              <a:rPr lang="en-GB" dirty="0" err="1"/>
              <a:t>Raub</a:t>
            </a:r>
            <a:r>
              <a:rPr lang="en-GB" dirty="0"/>
              <a:t> (Rule 1 – masculine words usually add –e or umlaut –e)</a:t>
            </a:r>
            <a:br>
              <a:rPr lang="en-GB" dirty="0"/>
            </a:br>
            <a:r>
              <a:rPr lang="en-GB" dirty="0"/>
              <a:t>der </a:t>
            </a:r>
            <a:r>
              <a:rPr lang="en-GB" dirty="0" err="1"/>
              <a:t>Wettbewerb</a:t>
            </a:r>
            <a:r>
              <a:rPr lang="en-GB" dirty="0"/>
              <a:t> (Rule 1)</a:t>
            </a:r>
            <a:br>
              <a:rPr lang="en-GB" dirty="0"/>
            </a:br>
            <a:r>
              <a:rPr lang="en-GB" dirty="0"/>
              <a:t>die Lampe (Rule 3)</a:t>
            </a:r>
            <a:br>
              <a:rPr lang="en-GB" dirty="0"/>
            </a:br>
            <a:br>
              <a:rPr lang="en-GB" dirty="0"/>
            </a:br>
            <a:br>
              <a:rPr lang="en-GB" dirty="0"/>
            </a:br>
            <a:r>
              <a:rPr lang="en-GB" b="1" baseline="0" dirty="0"/>
              <a:t>Word frequency of unknown words and cognates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Alp [4100] Verb [4557] </a:t>
            </a:r>
            <a:r>
              <a:rPr lang="en-GB" i="0" dirty="0" err="1"/>
              <a:t>Kumpel</a:t>
            </a:r>
            <a:r>
              <a:rPr lang="en-GB" i="0" dirty="0"/>
              <a:t> [4922] Lampe [4145] </a:t>
            </a:r>
            <a:r>
              <a:rPr lang="en-GB" i="0" dirty="0" err="1"/>
              <a:t>Raub</a:t>
            </a:r>
            <a:r>
              <a:rPr lang="en-GB" i="0" dirty="0"/>
              <a:t> [&gt;5009] </a:t>
            </a:r>
            <a:r>
              <a:rPr lang="en-GB" i="0" dirty="0" err="1"/>
              <a:t>Wettbewerb</a:t>
            </a:r>
            <a:r>
              <a:rPr lang="en-GB" i="0" dirty="0"/>
              <a:t> [1492] </a:t>
            </a:r>
            <a:br>
              <a:rPr lang="en-GB" i="1"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(two slides)</a:t>
            </a:r>
            <a:br>
              <a:rPr lang="en-GB" dirty="0"/>
            </a:br>
            <a:br>
              <a:rPr lang="en-GB" b="1" dirty="0"/>
            </a:br>
            <a:r>
              <a:rPr lang="en-GB" b="1" dirty="0"/>
              <a:t>Aim: </a:t>
            </a:r>
            <a:r>
              <a:rPr lang="en-GB" b="0" dirty="0"/>
              <a:t>to practise read aloud and transcription of short sentences with the [b] sound in initial, middle and final position.</a:t>
            </a:r>
            <a:br>
              <a:rPr lang="en-GB" dirty="0"/>
            </a:br>
            <a:br>
              <a:rPr lang="en-GB" dirty="0"/>
            </a:br>
            <a:r>
              <a:rPr lang="en-GB" b="1" dirty="0"/>
              <a:t>Procedure:</a:t>
            </a:r>
            <a:br>
              <a:rPr lang="en-GB" dirty="0"/>
            </a:br>
            <a:r>
              <a:rPr lang="en-GB" dirty="0"/>
              <a:t>1. Person B turns away from the board and prepares to transcribe.</a:t>
            </a:r>
            <a:br>
              <a:rPr lang="en-GB" dirty="0"/>
            </a:br>
            <a:r>
              <a:rPr lang="en-GB" dirty="0"/>
              <a:t>2. Person A reads each of the three sentences.</a:t>
            </a:r>
            <a:br>
              <a:rPr lang="en-GB" dirty="0"/>
            </a:br>
            <a:r>
              <a:rPr lang="en-GB" dirty="0"/>
              <a:t>3. Person B transcribes them.</a:t>
            </a:r>
            <a:br>
              <a:rPr lang="en-GB" dirty="0"/>
            </a:br>
            <a:r>
              <a:rPr lang="en-GB" dirty="0"/>
              <a:t>4. Person B turns back to check his/her spelling.</a:t>
            </a:r>
            <a:br>
              <a:rPr lang="en-GB" dirty="0"/>
            </a:br>
            <a:r>
              <a:rPr lang="en-GB" dirty="0"/>
              <a:t>5. Click to hear native audio version, as required.</a:t>
            </a:r>
          </a:p>
          <a:p>
            <a:endParaRPr lang="en-GB" dirty="0"/>
          </a:p>
          <a:p>
            <a:r>
              <a:rPr lang="en-GB" b="1" dirty="0"/>
              <a:t>Transcript:</a:t>
            </a:r>
            <a:br>
              <a:rPr lang="en-GB" dirty="0"/>
            </a:br>
            <a:r>
              <a:rPr lang="en-GB" dirty="0"/>
              <a:t>1. </a:t>
            </a:r>
            <a:r>
              <a:rPr lang="en-GB" dirty="0" err="1"/>
              <a:t>Alle</a:t>
            </a:r>
            <a:r>
              <a:rPr lang="en-GB" dirty="0"/>
              <a:t> </a:t>
            </a:r>
            <a:r>
              <a:rPr lang="en-GB" dirty="0" err="1"/>
              <a:t>diese</a:t>
            </a:r>
            <a:r>
              <a:rPr lang="en-GB" dirty="0"/>
              <a:t> </a:t>
            </a:r>
            <a:r>
              <a:rPr lang="en-GB" dirty="0" err="1"/>
              <a:t>Bäume</a:t>
            </a:r>
            <a:r>
              <a:rPr lang="en-GB" dirty="0"/>
              <a:t> </a:t>
            </a:r>
            <a:r>
              <a:rPr lang="en-GB" dirty="0" err="1"/>
              <a:t>sind</a:t>
            </a:r>
            <a:r>
              <a:rPr lang="en-GB" dirty="0"/>
              <a:t> </a:t>
            </a:r>
            <a:r>
              <a:rPr lang="en-GB" dirty="0" err="1"/>
              <a:t>gelb</a:t>
            </a:r>
            <a:r>
              <a:rPr lang="en-GB" dirty="0"/>
              <a:t>.</a:t>
            </a:r>
          </a:p>
          <a:p>
            <a:r>
              <a:rPr lang="en-GB" dirty="0"/>
              <a:t>2. </a:t>
            </a:r>
            <a:r>
              <a:rPr lang="en-GB" dirty="0" err="1"/>
              <a:t>Alle</a:t>
            </a:r>
            <a:r>
              <a:rPr lang="en-GB" dirty="0"/>
              <a:t> </a:t>
            </a:r>
            <a:r>
              <a:rPr lang="en-GB" dirty="0" err="1"/>
              <a:t>diese</a:t>
            </a:r>
            <a:r>
              <a:rPr lang="en-GB" dirty="0"/>
              <a:t> </a:t>
            </a:r>
            <a:r>
              <a:rPr lang="en-GB" dirty="0" err="1"/>
              <a:t>Bilder</a:t>
            </a:r>
            <a:r>
              <a:rPr lang="en-GB" dirty="0"/>
              <a:t> </a:t>
            </a:r>
            <a:r>
              <a:rPr lang="en-GB" dirty="0" err="1"/>
              <a:t>sind</a:t>
            </a:r>
            <a:r>
              <a:rPr lang="en-GB" dirty="0"/>
              <a:t> </a:t>
            </a:r>
            <a:r>
              <a:rPr lang="en-GB" dirty="0" err="1"/>
              <a:t>hübsch</a:t>
            </a:r>
            <a:r>
              <a:rPr lang="en-GB" dirty="0"/>
              <a:t>.</a:t>
            </a:r>
          </a:p>
          <a:p>
            <a:r>
              <a:rPr lang="en-GB" dirty="0"/>
              <a:t>3. Alle </a:t>
            </a:r>
            <a:r>
              <a:rPr lang="en-GB" dirty="0" err="1"/>
              <a:t>diese</a:t>
            </a:r>
            <a:r>
              <a:rPr lang="en-GB" dirty="0"/>
              <a:t> </a:t>
            </a:r>
            <a:r>
              <a:rPr lang="en-GB" dirty="0" err="1"/>
              <a:t>Aufgaben</a:t>
            </a:r>
            <a:r>
              <a:rPr lang="en-GB" dirty="0"/>
              <a:t> </a:t>
            </a:r>
            <a:r>
              <a:rPr lang="en-GB" dirty="0" err="1"/>
              <a:t>sind</a:t>
            </a:r>
            <a:r>
              <a:rPr lang="en-GB" dirty="0"/>
              <a:t> </a:t>
            </a:r>
            <a:r>
              <a:rPr lang="en-GB" dirty="0" err="1">
                <a:solidFill>
                  <a:srgbClr val="222222"/>
                </a:solidFill>
                <a:effectLst/>
                <a:latin typeface="Century Gothic" panose="020B0502020202020204" pitchFamily="34" charset="0"/>
              </a:rPr>
              <a:t>überflüssig</a:t>
            </a:r>
            <a:r>
              <a:rPr lang="en-GB" dirty="0">
                <a:solidFill>
                  <a:srgbClr val="222222"/>
                </a:solidFill>
                <a:effectLst/>
                <a:latin typeface="Century Gothic" panose="020B0502020202020204" pitchFamily="34" charset="0"/>
              </a:rPr>
              <a:t> </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and/or cognates (1 is the most frequent word in German): </a:t>
            </a:r>
            <a:br>
              <a:rPr lang="en-GB" baseline="0" dirty="0"/>
            </a:br>
            <a:r>
              <a:rPr lang="en-GB" sz="1200" dirty="0" err="1"/>
              <a:t>hübsch</a:t>
            </a:r>
            <a:r>
              <a:rPr lang="en-GB" sz="1200" dirty="0"/>
              <a:t> [2596] </a:t>
            </a:r>
            <a:r>
              <a:rPr lang="en-GB" sz="1200" dirty="0" err="1"/>
              <a:t>überflüssig</a:t>
            </a:r>
            <a:r>
              <a:rPr lang="en-GB" sz="1200" dirty="0"/>
              <a:t> [4465]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Person A turns away from the board and prepares to transcribe.</a:t>
            </a:r>
            <a:br>
              <a:rPr lang="en-GB" dirty="0"/>
            </a:br>
            <a:r>
              <a:rPr lang="en-GB" dirty="0"/>
              <a:t>2. Person B reads each of the three sentences.</a:t>
            </a:r>
            <a:br>
              <a:rPr lang="en-GB" dirty="0"/>
            </a:br>
            <a:r>
              <a:rPr lang="en-GB" dirty="0"/>
              <a:t>3. Person A transcribes them.</a:t>
            </a:r>
            <a:br>
              <a:rPr lang="en-GB" dirty="0"/>
            </a:br>
            <a:r>
              <a:rPr lang="en-GB" dirty="0"/>
              <a:t>4. Person A turns back to check his/her spelling.</a:t>
            </a:r>
            <a:br>
              <a:rPr lang="en-GB" dirty="0"/>
            </a:br>
            <a:r>
              <a:rPr lang="en-GB" dirty="0"/>
              <a:t>5. Click to hear native audio version, as required.</a:t>
            </a:r>
          </a:p>
          <a:p>
            <a:endParaRPr lang="en-GB" dirty="0"/>
          </a:p>
          <a:p>
            <a:endParaRPr lang="en-GB" dirty="0"/>
          </a:p>
          <a:p>
            <a:r>
              <a:rPr lang="en-GB" b="1" dirty="0"/>
              <a:t>Transcript:</a:t>
            </a:r>
            <a:br>
              <a:rPr lang="en-GB" dirty="0"/>
            </a:br>
            <a:r>
              <a:rPr lang="en-GB" dirty="0"/>
              <a:t>1. </a:t>
            </a:r>
            <a:r>
              <a:rPr lang="en-GB" dirty="0" err="1"/>
              <a:t>Alle</a:t>
            </a:r>
            <a:r>
              <a:rPr lang="en-GB" dirty="0"/>
              <a:t> </a:t>
            </a:r>
            <a:r>
              <a:rPr lang="en-GB" dirty="0" err="1"/>
              <a:t>diese</a:t>
            </a:r>
            <a:r>
              <a:rPr lang="en-GB" dirty="0"/>
              <a:t> </a:t>
            </a:r>
            <a:r>
              <a:rPr lang="en-GB" dirty="0" err="1"/>
              <a:t>Maßstäbe</a:t>
            </a:r>
            <a:r>
              <a:rPr lang="en-GB" dirty="0"/>
              <a:t> </a:t>
            </a:r>
            <a:r>
              <a:rPr lang="en-GB" dirty="0" err="1"/>
              <a:t>sind</a:t>
            </a:r>
            <a:r>
              <a:rPr lang="en-GB" dirty="0"/>
              <a:t> absurd.</a:t>
            </a:r>
          </a:p>
          <a:p>
            <a:r>
              <a:rPr lang="en-GB" dirty="0"/>
              <a:t>2. </a:t>
            </a:r>
            <a:r>
              <a:rPr lang="en-GB" dirty="0" err="1"/>
              <a:t>Alle</a:t>
            </a:r>
            <a:r>
              <a:rPr lang="en-GB" dirty="0"/>
              <a:t> </a:t>
            </a:r>
            <a:r>
              <a:rPr lang="en-GB" dirty="0" err="1"/>
              <a:t>diese</a:t>
            </a:r>
            <a:r>
              <a:rPr lang="en-GB" dirty="0"/>
              <a:t> </a:t>
            </a:r>
            <a:r>
              <a:rPr lang="en-GB" dirty="0" err="1"/>
              <a:t>Trauben</a:t>
            </a:r>
            <a:r>
              <a:rPr lang="en-GB" dirty="0"/>
              <a:t> </a:t>
            </a:r>
            <a:r>
              <a:rPr lang="en-GB" dirty="0" err="1"/>
              <a:t>sind</a:t>
            </a:r>
            <a:r>
              <a:rPr lang="en-GB" dirty="0"/>
              <a:t> herb.</a:t>
            </a:r>
          </a:p>
          <a:p>
            <a:r>
              <a:rPr lang="en-GB" dirty="0"/>
              <a:t>3. </a:t>
            </a:r>
            <a:r>
              <a:rPr lang="en-GB" dirty="0" err="1"/>
              <a:t>Alle</a:t>
            </a:r>
            <a:r>
              <a:rPr lang="en-GB" dirty="0"/>
              <a:t> </a:t>
            </a:r>
            <a:r>
              <a:rPr lang="en-GB" dirty="0" err="1"/>
              <a:t>diese</a:t>
            </a:r>
            <a:r>
              <a:rPr lang="en-GB" dirty="0"/>
              <a:t> </a:t>
            </a:r>
            <a:r>
              <a:rPr lang="en-GB" dirty="0" err="1"/>
              <a:t>Objekte</a:t>
            </a:r>
            <a:r>
              <a:rPr lang="en-GB" dirty="0"/>
              <a:t> </a:t>
            </a:r>
            <a:r>
              <a:rPr lang="en-GB" dirty="0" err="1"/>
              <a:t>sind</a:t>
            </a:r>
            <a:r>
              <a:rPr lang="en-GB" dirty="0"/>
              <a:t> </a:t>
            </a:r>
            <a:r>
              <a:rPr lang="en-GB" dirty="0" err="1"/>
              <a:t>mir</a:t>
            </a:r>
            <a:r>
              <a:rPr lang="en-GB" dirty="0"/>
              <a:t> </a:t>
            </a:r>
            <a:r>
              <a:rPr lang="en-GB" dirty="0" err="1"/>
              <a:t>lieb</a:t>
            </a:r>
            <a:r>
              <a:rPr lang="en-GB" dirty="0"/>
              <a:t>.</a:t>
            </a:r>
          </a:p>
          <a:p>
            <a:pPr algn="l"/>
            <a:br>
              <a:rPr lang="en-GB" dirty="0"/>
            </a:br>
            <a:br>
              <a:rPr lang="en-GB" dirty="0"/>
            </a:br>
            <a:r>
              <a:rPr lang="en-GB" b="1" baseline="0" dirty="0"/>
              <a:t>Word frequency of unknown words and/or cognates (1 is the most frequent word in German): </a:t>
            </a:r>
            <a:br>
              <a:rPr lang="en-GB" baseline="0" dirty="0"/>
            </a:br>
            <a:r>
              <a:rPr lang="en-US" sz="1200" dirty="0" err="1"/>
              <a:t>Maßstab</a:t>
            </a:r>
            <a:r>
              <a:rPr lang="en-US" sz="1200" dirty="0"/>
              <a:t> </a:t>
            </a:r>
            <a:r>
              <a:rPr lang="en-GB" sz="1200" dirty="0">
                <a:solidFill>
                  <a:schemeClr val="bg1"/>
                </a:solidFill>
              </a:rPr>
              <a:t>[3510] absurd [3487] </a:t>
            </a:r>
            <a:r>
              <a:rPr lang="en-GB" sz="1200" dirty="0" err="1">
                <a:solidFill>
                  <a:schemeClr val="bg1"/>
                </a:solidFill>
              </a:rPr>
              <a:t>Traube</a:t>
            </a:r>
            <a:r>
              <a:rPr lang="en-GB" sz="1200" dirty="0">
                <a:solidFill>
                  <a:schemeClr val="bg1"/>
                </a:solidFill>
              </a:rPr>
              <a:t> [&gt;5009] herb [&gt;5009]</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93434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(eight slides)</a:t>
            </a:r>
            <a:br>
              <a:rPr lang="en-GB" dirty="0"/>
            </a:br>
            <a:br>
              <a:rPr lang="en-GB" b="1" dirty="0"/>
            </a:br>
            <a:r>
              <a:rPr lang="en-GB" b="1" dirty="0"/>
              <a:t>Aim: </a:t>
            </a:r>
            <a:r>
              <a:rPr lang="en-GB" b="0" dirty="0"/>
              <a:t>to practise pronunciation of the two German [b] SSC in full sentences; to practise comprehension of previously taught vocabulary in sentence contexts, combined with (glossed) unknown words.</a:t>
            </a:r>
            <a:br>
              <a:rPr lang="en-GB" dirty="0"/>
            </a:br>
            <a:br>
              <a:rPr lang="en-GB" dirty="0"/>
            </a:br>
            <a:r>
              <a:rPr lang="en-GB" b="1" dirty="0"/>
              <a:t>Procedure:</a:t>
            </a:r>
            <a:br>
              <a:rPr lang="en-GB" dirty="0"/>
            </a:br>
            <a:r>
              <a:rPr lang="en-GB" dirty="0"/>
              <a:t>1. Students pronounce the sentence aloud (timer optional).</a:t>
            </a:r>
          </a:p>
          <a:p>
            <a:r>
              <a:rPr lang="en-GB" dirty="0"/>
              <a:t>2. Click audio button to hear the sentence spoken by a native speaker.</a:t>
            </a:r>
          </a:p>
          <a:p>
            <a:r>
              <a:rPr lang="en-GB" dirty="0"/>
              <a:t>3. Elicit the English meaning. Sentences use previously taught vocabulary or vocabulary from this week’s sets; unknown words are glossed.</a:t>
            </a:r>
            <a:br>
              <a:rPr lang="en-GB" dirty="0"/>
            </a:br>
            <a:r>
              <a:rPr lang="en-GB" dirty="0"/>
              <a:t>4. Click for the call out explaining the shortened version of the sentence, and click the Lebkuchen to hear the audio. Draw students’ attention to the change in pronunciation between </a:t>
            </a:r>
            <a:r>
              <a:rPr lang="en-GB" b="1" i="1" dirty="0" err="1"/>
              <a:t>hab</a:t>
            </a:r>
            <a:r>
              <a:rPr lang="en-GB" i="1" dirty="0" err="1"/>
              <a:t>e</a:t>
            </a:r>
            <a:r>
              <a:rPr lang="en-GB" i="1" dirty="0"/>
              <a:t> </a:t>
            </a:r>
            <a:r>
              <a:rPr lang="en-GB" dirty="0"/>
              <a:t>and </a:t>
            </a:r>
            <a:r>
              <a:rPr lang="en-GB" b="1" i="1" dirty="0"/>
              <a:t>hab</a:t>
            </a:r>
            <a:r>
              <a:rPr lang="en-GB" dirty="0"/>
              <a:t>.</a:t>
            </a:r>
          </a:p>
          <a:p>
            <a:r>
              <a:rPr lang="en-GB" dirty="0"/>
              <a:t>5. Repeat steps 1-3 for the next 7 slides.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Ich </a:t>
            </a:r>
            <a:r>
              <a:rPr lang="en-GB" dirty="0" err="1"/>
              <a:t>habe</a:t>
            </a:r>
            <a:r>
              <a:rPr lang="en-GB" dirty="0"/>
              <a:t> dich </a:t>
            </a:r>
            <a:r>
              <a:rPr lang="en-GB" dirty="0" err="1"/>
              <a:t>lieb</a:t>
            </a:r>
            <a:r>
              <a:rPr lang="en-GB" dirty="0"/>
              <a:t>.</a:t>
            </a:r>
            <a:br>
              <a:rPr lang="en-GB" dirty="0"/>
            </a:br>
            <a:r>
              <a:rPr lang="en-GB" dirty="0"/>
              <a:t>Ich </a:t>
            </a:r>
            <a:r>
              <a:rPr lang="en-GB" dirty="0" err="1"/>
              <a:t>hab</a:t>
            </a:r>
            <a:r>
              <a:rPr lang="en-GB" dirty="0"/>
              <a:t> dich </a:t>
            </a:r>
            <a:r>
              <a:rPr lang="en-GB" dirty="0" err="1"/>
              <a:t>lieb</a:t>
            </a:r>
            <a:r>
              <a:rPr lang="en-GB" dirty="0"/>
              <a:t>.</a:t>
            </a:r>
            <a:br>
              <a:rPr lang="en-GB" dirty="0"/>
            </a:br>
            <a:br>
              <a:rPr lang="en-GB" dirty="0"/>
            </a:b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Dieses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Gebäude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hübsch</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Deshalb</a:t>
            </a:r>
            <a:r>
              <a:rPr kumimoji="0" lang="en-US" sz="1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bleiben</a:t>
            </a:r>
            <a:r>
              <a:rPr kumimoji="0" lang="en-US" sz="1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wir</a:t>
            </a:r>
            <a:r>
              <a:rPr kumimoji="0" lang="en-US" sz="1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gerne </a:t>
            </a:r>
            <a:r>
              <a:rPr kumimoji="0" lang="en-US" sz="12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darin</a:t>
            </a:r>
            <a:r>
              <a:rPr kumimoji="0" lang="en-US" sz="1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hübsch</a:t>
            </a:r>
            <a:r>
              <a:rPr lang="en-GB" baseline="0" dirty="0"/>
              <a:t> [2596]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663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[3/8]</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Beethovens</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Grab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Wien. Beethoven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Bernhardiner</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Hund</a:t>
            </a:r>
            <a:r>
              <a:rPr lang="en-US" sz="1200" dirty="0">
                <a:solidFill>
                  <a:srgbClr val="4472C4">
                    <a:lumMod val="50000"/>
                  </a:srgbClr>
                </a:solidFill>
                <a:latin typeface="Century Gothic" panose="020F0302020204030204"/>
              </a:rPr>
              <a:t>! 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Komponist</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so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Schubert und Brahms.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Grab [3209] </a:t>
            </a:r>
            <a:r>
              <a:rPr lang="en-GB" baseline="0" dirty="0" err="1"/>
              <a:t>Bernardiner</a:t>
            </a:r>
            <a:r>
              <a:rPr lang="en-GB" baseline="0" dirty="0"/>
              <a:t> [&gt;5009] </a:t>
            </a:r>
            <a:r>
              <a:rPr lang="en-GB" baseline="0" dirty="0" err="1"/>
              <a:t>Komponist</a:t>
            </a:r>
            <a:r>
              <a:rPr lang="en-GB" baseline="0" dirty="0"/>
              <a:t> [4778]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52965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872B-A637-4205-B51C-76BF531539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D05653-0B9A-4EE7-8716-242EED9EA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81047B-92F5-421D-82BE-0CDC8FE4F245}"/>
              </a:ext>
            </a:extLst>
          </p:cNvPr>
          <p:cNvSpPr>
            <a:spLocks noGrp="1"/>
          </p:cNvSpPr>
          <p:nvPr>
            <p:ph type="dt" sz="half" idx="10"/>
          </p:nvPr>
        </p:nvSpPr>
        <p:spPr/>
        <p:txBody>
          <a:bodyPr/>
          <a:lstStyle/>
          <a:p>
            <a:fld id="{9C9ED8A3-106E-4B06-8CD1-A3278DB6FB8E}" type="datetimeFigureOut">
              <a:rPr lang="en-GB" smtClean="0"/>
              <a:t>14/07/2022</a:t>
            </a:fld>
            <a:endParaRPr lang="en-GB"/>
          </a:p>
        </p:txBody>
      </p:sp>
      <p:sp>
        <p:nvSpPr>
          <p:cNvPr id="5" name="Footer Placeholder 4">
            <a:extLst>
              <a:ext uri="{FF2B5EF4-FFF2-40B4-BE49-F238E27FC236}">
                <a16:creationId xmlns:a16="http://schemas.microsoft.com/office/drawing/2014/main" id="{C6779D8B-4BEF-4FE0-B717-E93EA6FAE1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7F3BB7-6708-4D0E-B791-DF1C983CD370}"/>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339078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A083-C56B-43C4-BA7C-90A70F7B2E3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A991E3-77F7-4256-8BC9-19F64E7C9C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137859-3F60-4E83-A877-EEC8FC8965EC}"/>
              </a:ext>
            </a:extLst>
          </p:cNvPr>
          <p:cNvSpPr>
            <a:spLocks noGrp="1"/>
          </p:cNvSpPr>
          <p:nvPr>
            <p:ph type="dt" sz="half" idx="10"/>
          </p:nvPr>
        </p:nvSpPr>
        <p:spPr/>
        <p:txBody>
          <a:bodyPr/>
          <a:lstStyle/>
          <a:p>
            <a:fld id="{9C9ED8A3-106E-4B06-8CD1-A3278DB6FB8E}" type="datetimeFigureOut">
              <a:rPr lang="en-GB" smtClean="0"/>
              <a:t>14/07/2022</a:t>
            </a:fld>
            <a:endParaRPr lang="en-GB"/>
          </a:p>
        </p:txBody>
      </p:sp>
      <p:sp>
        <p:nvSpPr>
          <p:cNvPr id="5" name="Footer Placeholder 4">
            <a:extLst>
              <a:ext uri="{FF2B5EF4-FFF2-40B4-BE49-F238E27FC236}">
                <a16:creationId xmlns:a16="http://schemas.microsoft.com/office/drawing/2014/main" id="{409E48B1-C02C-4431-8031-299C39B50F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54872-F556-4520-BAD9-8CDB8F00B32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769913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19D16-5F62-4DCD-A19F-06EB7B5D48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975301-30D1-4A0F-8397-B45B476A64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8C8BD9-75DB-451E-97EF-077072017DA7}"/>
              </a:ext>
            </a:extLst>
          </p:cNvPr>
          <p:cNvSpPr>
            <a:spLocks noGrp="1"/>
          </p:cNvSpPr>
          <p:nvPr>
            <p:ph type="dt" sz="half" idx="10"/>
          </p:nvPr>
        </p:nvSpPr>
        <p:spPr/>
        <p:txBody>
          <a:bodyPr/>
          <a:lstStyle/>
          <a:p>
            <a:fld id="{9C9ED8A3-106E-4B06-8CD1-A3278DB6FB8E}" type="datetimeFigureOut">
              <a:rPr lang="en-GB" smtClean="0"/>
              <a:t>14/07/2022</a:t>
            </a:fld>
            <a:endParaRPr lang="en-GB"/>
          </a:p>
        </p:txBody>
      </p:sp>
      <p:sp>
        <p:nvSpPr>
          <p:cNvPr id="5" name="Footer Placeholder 4">
            <a:extLst>
              <a:ext uri="{FF2B5EF4-FFF2-40B4-BE49-F238E27FC236}">
                <a16:creationId xmlns:a16="http://schemas.microsoft.com/office/drawing/2014/main" id="{D175FA64-264C-4520-8091-390EE9F50F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043B5A-6F14-4977-A603-BA6577BD263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316844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AE97-FDE2-4FCE-9C4F-EA92CBD93A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74CDC2-8B77-48F3-80EC-7A2743E05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1BAF43-2231-4E5A-B6EE-85EB88E41C29}"/>
              </a:ext>
            </a:extLst>
          </p:cNvPr>
          <p:cNvSpPr>
            <a:spLocks noGrp="1"/>
          </p:cNvSpPr>
          <p:nvPr>
            <p:ph type="dt" sz="half" idx="10"/>
          </p:nvPr>
        </p:nvSpPr>
        <p:spPr/>
        <p:txBody>
          <a:bodyPr/>
          <a:lstStyle/>
          <a:p>
            <a:fld id="{9C9ED8A3-106E-4B06-8CD1-A3278DB6FB8E}" type="datetimeFigureOut">
              <a:rPr lang="en-GB" smtClean="0"/>
              <a:t>14/07/2022</a:t>
            </a:fld>
            <a:endParaRPr lang="en-GB"/>
          </a:p>
        </p:txBody>
      </p:sp>
      <p:sp>
        <p:nvSpPr>
          <p:cNvPr id="5" name="Footer Placeholder 4">
            <a:extLst>
              <a:ext uri="{FF2B5EF4-FFF2-40B4-BE49-F238E27FC236}">
                <a16:creationId xmlns:a16="http://schemas.microsoft.com/office/drawing/2014/main" id="{3D96F12E-6B7A-456F-AC93-19ED55A9D0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60B91B-5C32-40C9-A539-BF3F85920ECD}"/>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421135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2EF1-10E1-4A99-90A5-6D3001B22F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7E22C7-F760-4EDC-A35E-5575DBD9C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3B1854-494A-4353-982E-B78A34AEC2B8}"/>
              </a:ext>
            </a:extLst>
          </p:cNvPr>
          <p:cNvSpPr>
            <a:spLocks noGrp="1"/>
          </p:cNvSpPr>
          <p:nvPr>
            <p:ph type="dt" sz="half" idx="10"/>
          </p:nvPr>
        </p:nvSpPr>
        <p:spPr/>
        <p:txBody>
          <a:bodyPr/>
          <a:lstStyle/>
          <a:p>
            <a:fld id="{9C9ED8A3-106E-4B06-8CD1-A3278DB6FB8E}" type="datetimeFigureOut">
              <a:rPr lang="en-GB" smtClean="0"/>
              <a:t>14/07/2022</a:t>
            </a:fld>
            <a:endParaRPr lang="en-GB"/>
          </a:p>
        </p:txBody>
      </p:sp>
      <p:sp>
        <p:nvSpPr>
          <p:cNvPr id="5" name="Footer Placeholder 4">
            <a:extLst>
              <a:ext uri="{FF2B5EF4-FFF2-40B4-BE49-F238E27FC236}">
                <a16:creationId xmlns:a16="http://schemas.microsoft.com/office/drawing/2014/main" id="{B7ED7B71-730D-4AAC-9B2C-4195B2D5E2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972D72-61A5-4A73-A25F-FE8B40C6B447}"/>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508102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BEE7-15A5-412A-805F-3D8C3B0DD4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922A37-8E8A-4EBE-AC25-A115030F1F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B3C126-E20E-4935-A9E3-89D31DE97B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311E8E0-6AC3-4ECF-B5EF-77C8AD2107EE}"/>
              </a:ext>
            </a:extLst>
          </p:cNvPr>
          <p:cNvSpPr>
            <a:spLocks noGrp="1"/>
          </p:cNvSpPr>
          <p:nvPr>
            <p:ph type="dt" sz="half" idx="10"/>
          </p:nvPr>
        </p:nvSpPr>
        <p:spPr/>
        <p:txBody>
          <a:bodyPr/>
          <a:lstStyle/>
          <a:p>
            <a:fld id="{9C9ED8A3-106E-4B06-8CD1-A3278DB6FB8E}" type="datetimeFigureOut">
              <a:rPr lang="en-GB" smtClean="0"/>
              <a:t>14/07/2022</a:t>
            </a:fld>
            <a:endParaRPr lang="en-GB"/>
          </a:p>
        </p:txBody>
      </p:sp>
      <p:sp>
        <p:nvSpPr>
          <p:cNvPr id="6" name="Footer Placeholder 5">
            <a:extLst>
              <a:ext uri="{FF2B5EF4-FFF2-40B4-BE49-F238E27FC236}">
                <a16:creationId xmlns:a16="http://schemas.microsoft.com/office/drawing/2014/main" id="{8D373D52-C3B4-436F-A457-712EE655B2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CA34A1-02DB-491F-AAA9-7DAB4D801E42}"/>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997868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2B342-5117-4672-A196-040A424458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004C96-5672-4ECE-8C05-D9825362B5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D02E67-6B01-4B84-9EC0-E82A42A01E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2A210D-5FB1-48FD-9CBA-7247776F0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765F0D-ABF8-490D-80C0-E363988BCF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DE305A-99FE-4621-8216-A18AC9637E12}"/>
              </a:ext>
            </a:extLst>
          </p:cNvPr>
          <p:cNvSpPr>
            <a:spLocks noGrp="1"/>
          </p:cNvSpPr>
          <p:nvPr>
            <p:ph type="dt" sz="half" idx="10"/>
          </p:nvPr>
        </p:nvSpPr>
        <p:spPr/>
        <p:txBody>
          <a:bodyPr/>
          <a:lstStyle/>
          <a:p>
            <a:fld id="{9C9ED8A3-106E-4B06-8CD1-A3278DB6FB8E}" type="datetimeFigureOut">
              <a:rPr lang="en-GB" smtClean="0"/>
              <a:t>14/07/2022</a:t>
            </a:fld>
            <a:endParaRPr lang="en-GB"/>
          </a:p>
        </p:txBody>
      </p:sp>
      <p:sp>
        <p:nvSpPr>
          <p:cNvPr id="8" name="Footer Placeholder 7">
            <a:extLst>
              <a:ext uri="{FF2B5EF4-FFF2-40B4-BE49-F238E27FC236}">
                <a16:creationId xmlns:a16="http://schemas.microsoft.com/office/drawing/2014/main" id="{91C121B2-8461-4765-AAED-255015F0D8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7B8201-021B-4225-92C9-9CD337C20948}"/>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267574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5139-4FCC-4BFC-9659-5AF5D4C6D5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6B0015-0BF7-4914-A0D5-2F94FECF40C0}"/>
              </a:ext>
            </a:extLst>
          </p:cNvPr>
          <p:cNvSpPr>
            <a:spLocks noGrp="1"/>
          </p:cNvSpPr>
          <p:nvPr>
            <p:ph type="dt" sz="half" idx="10"/>
          </p:nvPr>
        </p:nvSpPr>
        <p:spPr/>
        <p:txBody>
          <a:bodyPr/>
          <a:lstStyle/>
          <a:p>
            <a:fld id="{9C9ED8A3-106E-4B06-8CD1-A3278DB6FB8E}" type="datetimeFigureOut">
              <a:rPr lang="en-GB" smtClean="0"/>
              <a:t>14/07/2022</a:t>
            </a:fld>
            <a:endParaRPr lang="en-GB"/>
          </a:p>
        </p:txBody>
      </p:sp>
      <p:sp>
        <p:nvSpPr>
          <p:cNvPr id="4" name="Footer Placeholder 3">
            <a:extLst>
              <a:ext uri="{FF2B5EF4-FFF2-40B4-BE49-F238E27FC236}">
                <a16:creationId xmlns:a16="http://schemas.microsoft.com/office/drawing/2014/main" id="{4130304B-D1D9-4E6C-9846-80173F5C88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A652F9-15F3-4C22-AB07-7C5699E71E63}"/>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139816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4A50-097A-412B-80D6-7735AA367E7F}"/>
              </a:ext>
            </a:extLst>
          </p:cNvPr>
          <p:cNvSpPr>
            <a:spLocks noGrp="1"/>
          </p:cNvSpPr>
          <p:nvPr>
            <p:ph type="dt" sz="half" idx="10"/>
          </p:nvPr>
        </p:nvSpPr>
        <p:spPr/>
        <p:txBody>
          <a:bodyPr/>
          <a:lstStyle/>
          <a:p>
            <a:fld id="{9C9ED8A3-106E-4B06-8CD1-A3278DB6FB8E}" type="datetimeFigureOut">
              <a:rPr lang="en-GB" smtClean="0"/>
              <a:t>14/07/2022</a:t>
            </a:fld>
            <a:endParaRPr lang="en-GB"/>
          </a:p>
        </p:txBody>
      </p:sp>
      <p:sp>
        <p:nvSpPr>
          <p:cNvPr id="3" name="Footer Placeholder 2">
            <a:extLst>
              <a:ext uri="{FF2B5EF4-FFF2-40B4-BE49-F238E27FC236}">
                <a16:creationId xmlns:a16="http://schemas.microsoft.com/office/drawing/2014/main" id="{2D74BB8B-09BC-45E3-B13E-1765CF750A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231AEB1-F6B8-42F1-8D1C-C0C4B3C49D1A}"/>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183387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1F60-EDD0-4804-B396-8330844166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08754E-0FB1-4279-9E23-5B9A24052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E24B1DA-A446-4107-A05A-21FE84E05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705534-7BE1-4A8B-94ED-B4666E2FA415}"/>
              </a:ext>
            </a:extLst>
          </p:cNvPr>
          <p:cNvSpPr>
            <a:spLocks noGrp="1"/>
          </p:cNvSpPr>
          <p:nvPr>
            <p:ph type="dt" sz="half" idx="10"/>
          </p:nvPr>
        </p:nvSpPr>
        <p:spPr/>
        <p:txBody>
          <a:bodyPr/>
          <a:lstStyle/>
          <a:p>
            <a:fld id="{9C9ED8A3-106E-4B06-8CD1-A3278DB6FB8E}" type="datetimeFigureOut">
              <a:rPr lang="en-GB" smtClean="0"/>
              <a:t>14/07/2022</a:t>
            </a:fld>
            <a:endParaRPr lang="en-GB"/>
          </a:p>
        </p:txBody>
      </p:sp>
      <p:sp>
        <p:nvSpPr>
          <p:cNvPr id="6" name="Footer Placeholder 5">
            <a:extLst>
              <a:ext uri="{FF2B5EF4-FFF2-40B4-BE49-F238E27FC236}">
                <a16:creationId xmlns:a16="http://schemas.microsoft.com/office/drawing/2014/main" id="{97440A61-A971-48A3-99D6-E21C0231F4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5D141-AE4F-48E3-8247-9D1106427B3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451780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E853-5CFD-4BB9-A861-587E36D3E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714EB9-F2B0-4212-BFA3-8E830CCAA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A7CEA4-4C49-4880-BBCE-D45B2DD5D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B4EA-97C5-4731-A0B4-9DAB1C2E748A}"/>
              </a:ext>
            </a:extLst>
          </p:cNvPr>
          <p:cNvSpPr>
            <a:spLocks noGrp="1"/>
          </p:cNvSpPr>
          <p:nvPr>
            <p:ph type="dt" sz="half" idx="10"/>
          </p:nvPr>
        </p:nvSpPr>
        <p:spPr/>
        <p:txBody>
          <a:bodyPr/>
          <a:lstStyle/>
          <a:p>
            <a:fld id="{9C9ED8A3-106E-4B06-8CD1-A3278DB6FB8E}" type="datetimeFigureOut">
              <a:rPr lang="en-GB" smtClean="0"/>
              <a:t>14/07/2022</a:t>
            </a:fld>
            <a:endParaRPr lang="en-GB"/>
          </a:p>
        </p:txBody>
      </p:sp>
      <p:sp>
        <p:nvSpPr>
          <p:cNvPr id="6" name="Footer Placeholder 5">
            <a:extLst>
              <a:ext uri="{FF2B5EF4-FFF2-40B4-BE49-F238E27FC236}">
                <a16:creationId xmlns:a16="http://schemas.microsoft.com/office/drawing/2014/main" id="{1E6B22EF-6D7F-431A-BFFC-0B20033205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3AA941-15EB-4249-8C64-746AC080CA55}"/>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141498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2843C-0444-4985-A590-53E5DF0C6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F7EF407-33EC-4A38-B239-BD55672F68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73C0DA1-CBF8-4AB5-A21B-79936D6FB4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9C9ED8A3-106E-4B06-8CD1-A3278DB6FB8E}" type="datetimeFigureOut">
              <a:rPr lang="en-GB" smtClean="0"/>
              <a:pPr/>
              <a:t>14/07/2022</a:t>
            </a:fld>
            <a:endParaRPr lang="en-GB" dirty="0"/>
          </a:p>
        </p:txBody>
      </p:sp>
      <p:sp>
        <p:nvSpPr>
          <p:cNvPr id="5" name="Footer Placeholder 4">
            <a:extLst>
              <a:ext uri="{FF2B5EF4-FFF2-40B4-BE49-F238E27FC236}">
                <a16:creationId xmlns:a16="http://schemas.microsoft.com/office/drawing/2014/main" id="{8619BFAB-D39A-443D-AC46-F6F579D0F2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81B87B03-82D9-4C9E-B24D-5F24BA9787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61599100-0101-4928-A9F0-D81020461900}" type="slidenum">
              <a:rPr lang="en-GB" smtClean="0"/>
              <a:pPr/>
              <a:t>‹#›</a:t>
            </a:fld>
            <a:endParaRPr lang="en-GB" dirty="0"/>
          </a:p>
        </p:txBody>
      </p:sp>
    </p:spTree>
    <p:extLst>
      <p:ext uri="{BB962C8B-B14F-4D97-AF65-F5344CB8AC3E}">
        <p14:creationId xmlns:p14="http://schemas.microsoft.com/office/powerpoint/2010/main" val="4134869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audio" Target="../media/audio18.wav"/></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4.png"/><Relationship Id="rId4" Type="http://schemas.openxmlformats.org/officeDocument/2006/relationships/audio" Target="../media/audio19.wav"/><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audio" Target="../media/audio20.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audio" Target="../media/audio21.wav"/></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audio" Target="../media/audio22.wav"/></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30.gif"/><Relationship Id="rId3" Type="http://schemas.openxmlformats.org/officeDocument/2006/relationships/image" Target="../media/image2.png"/><Relationship Id="rId7" Type="http://schemas.openxmlformats.org/officeDocument/2006/relationships/audio" Target="../media/audio26.wav"/><Relationship Id="rId12"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0" Type="http://schemas.openxmlformats.org/officeDocument/2006/relationships/audio" Target="../media/audio29.wav"/><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image" Target="../media/image31.gif"/></Relationships>
</file>

<file path=ppt/slides/_rels/slide17.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32.gif"/><Relationship Id="rId3" Type="http://schemas.openxmlformats.org/officeDocument/2006/relationships/image" Target="../media/image2.png"/><Relationship Id="rId7" Type="http://schemas.openxmlformats.org/officeDocument/2006/relationships/audio" Target="../media/audio34.wav"/><Relationship Id="rId12"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0" Type="http://schemas.openxmlformats.org/officeDocument/2006/relationships/audio" Target="../media/audio37.wav"/><Relationship Id="rId4" Type="http://schemas.openxmlformats.org/officeDocument/2006/relationships/audio" Target="../media/audio31.wav"/><Relationship Id="rId9" Type="http://schemas.openxmlformats.org/officeDocument/2006/relationships/audio" Target="../media/audio36.wav"/><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notesSlide" Target="../notesSlides/notesSlide4.xml"/><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4.png"/><Relationship Id="rId5" Type="http://schemas.openxmlformats.org/officeDocument/2006/relationships/audio" Target="../media/audio3.wav"/><Relationship Id="rId15" Type="http://schemas.openxmlformats.org/officeDocument/2006/relationships/image" Target="../media/image8.png"/><Relationship Id="rId10" Type="http://schemas.openxmlformats.org/officeDocument/2006/relationships/audio" Target="../media/audio8.wav"/><Relationship Id="rId19"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audio" Target="../media/audio12.wav"/></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audio" Target="../media/audio15.wav"/></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audio" Target="../media/audio16.wav"/></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audio" Target="../media/audio17.wav"/><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latin typeface="Century Gothic" panose="020B0502020202020204" pitchFamily="34" charset="0"/>
              </a:rPr>
              <a:t>German phonics collection</a:t>
            </a:r>
            <a:endParaRPr lang="en-US" b="1" dirty="0">
              <a:latin typeface="Century Gothic" panose="020B0502020202020204" pitchFamily="34" charset="0"/>
            </a:endParaRPr>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latin typeface="Century Gothic" panose="020B0502020202020204" pitchFamily="34" charset="0"/>
              </a:rPr>
              <a:t>SSC [-b]</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17</a:t>
            </a:r>
            <a:r>
              <a:rPr lang="en-GB" sz="1400" dirty="0">
                <a:solidFill>
                  <a:prstClr val="white"/>
                </a:solidFill>
                <a:latin typeface="Century Gothic" panose="020B0502020202020204" pitchFamily="34" charset="0"/>
              </a:rPr>
              <a:t>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08 /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345306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400" b="1" dirty="0" err="1">
                <a:solidFill>
                  <a:schemeClr val="bg1"/>
                </a:solidFill>
                <a:latin typeface="Century Gothic" panose="020B0502020202020204" pitchFamily="34" charset="0"/>
              </a:rPr>
              <a:t>Phonetik</a:t>
            </a:r>
            <a:r>
              <a:rPr lang="en-GB" sz="3400" b="1" dirty="0">
                <a:solidFill>
                  <a:schemeClr val="bg1"/>
                </a:solidFill>
                <a:latin typeface="Century Gothic" panose="020B0502020202020204" pitchFamily="34" charset="0"/>
              </a:rPr>
              <a:t> [4/8]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DFDDD76C-4549-479E-8965-CC651E8F968B}"/>
              </a:ext>
            </a:extLst>
          </p:cNvPr>
          <p:cNvSpPr txBox="1"/>
          <p:nvPr/>
        </p:nvSpPr>
        <p:spPr>
          <a:xfrm>
            <a:off x="3248614" y="413758"/>
            <a:ext cx="7129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Sagt</a:t>
            </a:r>
            <a:r>
              <a:rPr lang="en-US" sz="2400" dirty="0">
                <a:solidFill>
                  <a:srgbClr val="4472C4">
                    <a:lumMod val="50000"/>
                  </a:srgbClr>
                </a:solidFill>
                <a:latin typeface="Century Gothic" panose="020F0302020204030204"/>
              </a:rPr>
              <a:t> den </a:t>
            </a:r>
            <a:r>
              <a:rPr lang="en-US" sz="2400" dirty="0" err="1">
                <a:solidFill>
                  <a:srgbClr val="4472C4">
                    <a:lumMod val="50000"/>
                  </a:srgbClr>
                </a:solidFill>
                <a:latin typeface="Century Gothic" panose="020F0302020204030204"/>
              </a:rPr>
              <a:t>Satz</a:t>
            </a:r>
            <a:r>
              <a:rPr lang="en-US" sz="2400" dirty="0">
                <a:solidFill>
                  <a:srgbClr val="4472C4">
                    <a:lumMod val="50000"/>
                  </a:srgbClr>
                </a:solidFill>
                <a:latin typeface="Century Gothic" panose="020F0302020204030204"/>
              </a:rPr>
              <a:t>. Wie </a:t>
            </a:r>
            <a:r>
              <a:rPr lang="en-US" sz="2400" dirty="0" err="1">
                <a:solidFill>
                  <a:srgbClr val="4472C4">
                    <a:lumMod val="50000"/>
                  </a:srgbClr>
                </a:solidFill>
                <a:latin typeface="Century Gothic" panose="020F0302020204030204"/>
              </a:rPr>
              <a:t>heißt</a:t>
            </a:r>
            <a:r>
              <a:rPr lang="en-US" sz="2400" dirty="0">
                <a:solidFill>
                  <a:srgbClr val="4472C4">
                    <a:lumMod val="50000"/>
                  </a:srgbClr>
                </a:solidFill>
                <a:latin typeface="Century Gothic" panose="020F0302020204030204"/>
              </a:rPr>
              <a:t> das auf </a:t>
            </a:r>
            <a:r>
              <a:rPr lang="en-US" sz="2400" dirty="0" err="1">
                <a:solidFill>
                  <a:srgbClr val="4472C4">
                    <a:lumMod val="50000"/>
                  </a:srgbClr>
                </a:solidFill>
                <a:latin typeface="Century Gothic" panose="020F0302020204030204"/>
              </a:rPr>
              <a:t>Englisch</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4" name="9.1.2.1 Slide 20.wav"/>
            </a:hlinkClick>
            <a:extLst>
              <a:ext uri="{FF2B5EF4-FFF2-40B4-BE49-F238E27FC236}">
                <a16:creationId xmlns:a16="http://schemas.microsoft.com/office/drawing/2014/main" id="{0776F354-C0AF-4F4C-8738-D0FE1BF67289}"/>
              </a:ext>
            </a:extLst>
          </p:cNvPr>
          <p:cNvSpPr/>
          <p:nvPr/>
        </p:nvSpPr>
        <p:spPr>
          <a:xfrm>
            <a:off x="739787" y="27948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0DB178D-8A40-4F70-9FDD-B492F140EE3F}"/>
              </a:ext>
            </a:extLst>
          </p:cNvPr>
          <p:cNvSpPr txBox="1"/>
          <p:nvPr/>
        </p:nvSpPr>
        <p:spPr>
          <a:xfrm>
            <a:off x="1284573" y="2314937"/>
            <a:ext cx="6632511" cy="1754326"/>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Mein </a:t>
            </a:r>
            <a:r>
              <a:rPr kumimoji="0" lang="en-US" sz="36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Lieblingsweihnachtslied</a:t>
            </a: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US" sz="36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Weihnachtsbaum</a:t>
            </a:r>
            <a:r>
              <a:rPr kumimoji="0" lang="en-US" sz="36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die </a:t>
            </a:r>
            <a:r>
              <a:rPr kumimoji="0" lang="en-US" sz="36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Lichter</a:t>
            </a:r>
            <a:r>
              <a:rPr kumimoji="0" lang="en-US" sz="36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brennen</a:t>
            </a:r>
            <a:r>
              <a:rPr kumimoji="0" lang="en-US" sz="36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2" name="Speech Bubble: Rectangle with Corners Rounded 21">
            <a:extLst>
              <a:ext uri="{FF2B5EF4-FFF2-40B4-BE49-F238E27FC236}">
                <a16:creationId xmlns:a16="http://schemas.microsoft.com/office/drawing/2014/main" id="{07F1938B-2442-42A8-833D-6F1BF3806862}"/>
              </a:ext>
            </a:extLst>
          </p:cNvPr>
          <p:cNvSpPr/>
          <p:nvPr/>
        </p:nvSpPr>
        <p:spPr>
          <a:xfrm>
            <a:off x="6331832" y="917733"/>
            <a:ext cx="3745089" cy="1278937"/>
          </a:xfrm>
          <a:prstGeom prst="wedgeRoundRectCallout">
            <a:avLst>
              <a:gd name="adj1" fmla="val -26133"/>
              <a:gd name="adj2" fmla="val 11216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Old style German language sometimes has an added ‘e’ where there is none in modern usage. </a:t>
            </a:r>
            <a:endParaRPr lang="en-GB" sz="2000" b="1" i="1" dirty="0">
              <a:latin typeface="Century Gothic" panose="020B0502020202020204" pitchFamily="34" charset="0"/>
            </a:endParaRPr>
          </a:p>
        </p:txBody>
      </p:sp>
      <p:pic>
        <p:nvPicPr>
          <p:cNvPr id="3074" name="Picture 2" descr="Christmas Tree, Presents, Christmas, Xmas, Gifts">
            <a:extLst>
              <a:ext uri="{FF2B5EF4-FFF2-40B4-BE49-F238E27FC236}">
                <a16:creationId xmlns:a16="http://schemas.microsoft.com/office/drawing/2014/main" id="{A19EC257-7F49-4521-A55F-E27095800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9176" y="2419763"/>
            <a:ext cx="2026904" cy="304670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DC4D7D1-D130-468F-93E2-76500C03FCCC}"/>
              </a:ext>
            </a:extLst>
          </p:cNvPr>
          <p:cNvSpPr txBox="1"/>
          <p:nvPr/>
        </p:nvSpPr>
        <p:spPr>
          <a:xfrm>
            <a:off x="751978" y="4187530"/>
            <a:ext cx="663251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4472C4">
                    <a:lumMod val="50000"/>
                  </a:srgbClr>
                </a:solidFill>
                <a:latin typeface="Century Gothic" panose="020F0302020204030204"/>
              </a:rPr>
              <a:t>My </a:t>
            </a:r>
            <a:r>
              <a:rPr lang="en-US" sz="2800" i="1" dirty="0" err="1">
                <a:solidFill>
                  <a:srgbClr val="4472C4">
                    <a:lumMod val="50000"/>
                  </a:srgbClr>
                </a:solidFill>
                <a:latin typeface="Century Gothic" panose="020F0302020204030204"/>
              </a:rPr>
              <a:t>favourite</a:t>
            </a:r>
            <a:r>
              <a:rPr lang="en-US" sz="2800" i="1" dirty="0">
                <a:solidFill>
                  <a:srgbClr val="4472C4">
                    <a:lumMod val="50000"/>
                  </a:srgbClr>
                </a:solidFill>
                <a:latin typeface="Century Gothic" panose="020F0302020204030204"/>
              </a:rPr>
              <a:t> Christmas carol is </a:t>
            </a:r>
            <a:br>
              <a:rPr lang="en-US" sz="2800" i="1" dirty="0">
                <a:solidFill>
                  <a:srgbClr val="4472C4">
                    <a:lumMod val="50000"/>
                  </a:srgbClr>
                </a:solidFill>
                <a:latin typeface="Century Gothic" panose="020F0302020204030204"/>
              </a:rPr>
            </a:br>
            <a:r>
              <a:rPr lang="en-US" sz="2800" i="1" dirty="0">
                <a:solidFill>
                  <a:srgbClr val="4472C4">
                    <a:lumMod val="50000"/>
                  </a:srgbClr>
                </a:solidFill>
                <a:latin typeface="Century Gothic" panose="020F0302020204030204"/>
              </a:rPr>
              <a:t>“On the Christmas tree the lights are burning”.</a:t>
            </a:r>
            <a:endPar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2607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5000"/>
                                        <p:tgtEl>
                                          <p:spTgt spid="7"/>
                                        </p:tgtEl>
                                      </p:cBhvr>
                                    </p:animEffect>
                                    <p:set>
                                      <p:cBhvr>
                                        <p:cTn id="16"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2"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345306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400" b="1" dirty="0" err="1">
                <a:solidFill>
                  <a:schemeClr val="bg1"/>
                </a:solidFill>
                <a:latin typeface="Century Gothic" panose="020B0502020202020204" pitchFamily="34" charset="0"/>
              </a:rPr>
              <a:t>Phonetik</a:t>
            </a:r>
            <a:r>
              <a:rPr lang="en-GB" sz="3400" b="1" dirty="0">
                <a:solidFill>
                  <a:schemeClr val="bg1"/>
                </a:solidFill>
                <a:latin typeface="Century Gothic" panose="020B0502020202020204" pitchFamily="34" charset="0"/>
              </a:rPr>
              <a:t> [5/8]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DFDDD76C-4549-479E-8965-CC651E8F968B}"/>
              </a:ext>
            </a:extLst>
          </p:cNvPr>
          <p:cNvSpPr txBox="1"/>
          <p:nvPr/>
        </p:nvSpPr>
        <p:spPr>
          <a:xfrm>
            <a:off x="3248614" y="413758"/>
            <a:ext cx="7129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Sagt</a:t>
            </a:r>
            <a:r>
              <a:rPr lang="en-US" sz="2400" dirty="0">
                <a:solidFill>
                  <a:srgbClr val="4472C4">
                    <a:lumMod val="50000"/>
                  </a:srgbClr>
                </a:solidFill>
                <a:latin typeface="Century Gothic" panose="020F0302020204030204"/>
              </a:rPr>
              <a:t> den </a:t>
            </a:r>
            <a:r>
              <a:rPr lang="en-US" sz="2400" dirty="0" err="1">
                <a:solidFill>
                  <a:srgbClr val="4472C4">
                    <a:lumMod val="50000"/>
                  </a:srgbClr>
                </a:solidFill>
                <a:latin typeface="Century Gothic" panose="020F0302020204030204"/>
              </a:rPr>
              <a:t>Satz</a:t>
            </a:r>
            <a:r>
              <a:rPr lang="en-US" sz="2400" dirty="0">
                <a:solidFill>
                  <a:srgbClr val="4472C4">
                    <a:lumMod val="50000"/>
                  </a:srgbClr>
                </a:solidFill>
                <a:latin typeface="Century Gothic" panose="020F0302020204030204"/>
              </a:rPr>
              <a:t>. Wie </a:t>
            </a:r>
            <a:r>
              <a:rPr lang="en-US" sz="2400" dirty="0" err="1">
                <a:solidFill>
                  <a:srgbClr val="4472C4">
                    <a:lumMod val="50000"/>
                  </a:srgbClr>
                </a:solidFill>
                <a:latin typeface="Century Gothic" panose="020F0302020204030204"/>
              </a:rPr>
              <a:t>heißt</a:t>
            </a:r>
            <a:r>
              <a:rPr lang="en-US" sz="2400" dirty="0">
                <a:solidFill>
                  <a:srgbClr val="4472C4">
                    <a:lumMod val="50000"/>
                  </a:srgbClr>
                </a:solidFill>
                <a:latin typeface="Century Gothic" panose="020F0302020204030204"/>
              </a:rPr>
              <a:t> das auf </a:t>
            </a:r>
            <a:r>
              <a:rPr lang="en-US" sz="2400" dirty="0" err="1">
                <a:solidFill>
                  <a:srgbClr val="4472C4">
                    <a:lumMod val="50000"/>
                  </a:srgbClr>
                </a:solidFill>
                <a:latin typeface="Century Gothic" panose="020F0302020204030204"/>
              </a:rPr>
              <a:t>Englisch</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4" name="9.1.2.1 Slide 21.wav"/>
            </a:hlinkClick>
            <a:extLst>
              <a:ext uri="{FF2B5EF4-FFF2-40B4-BE49-F238E27FC236}">
                <a16:creationId xmlns:a16="http://schemas.microsoft.com/office/drawing/2014/main" id="{0776F354-C0AF-4F4C-8738-D0FE1BF67289}"/>
              </a:ext>
            </a:extLst>
          </p:cNvPr>
          <p:cNvSpPr/>
          <p:nvPr/>
        </p:nvSpPr>
        <p:spPr>
          <a:xfrm>
            <a:off x="739787" y="27948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0DB178D-8A40-4F70-9FDD-B492F140EE3F}"/>
              </a:ext>
            </a:extLst>
          </p:cNvPr>
          <p:cNvSpPr txBox="1"/>
          <p:nvPr/>
        </p:nvSpPr>
        <p:spPr>
          <a:xfrm>
            <a:off x="1362275" y="1271339"/>
            <a:ext cx="4535905" cy="3046988"/>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möchte diese braunen Körbe nicht, denn sie sind zu grob. Diese anderen beiden daneben sind hübscher.</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2" name="Picture 21" descr="A picture containing container&#10;&#10;Description automatically generated">
            <a:extLst>
              <a:ext uri="{FF2B5EF4-FFF2-40B4-BE49-F238E27FC236}">
                <a16:creationId xmlns:a16="http://schemas.microsoft.com/office/drawing/2014/main" id="{768B2090-B7FE-44CA-B76C-A81890046D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502161"/>
            <a:ext cx="1961737" cy="1641422"/>
          </a:xfrm>
          <a:prstGeom prst="rect">
            <a:avLst/>
          </a:prstGeom>
        </p:spPr>
      </p:pic>
      <p:pic>
        <p:nvPicPr>
          <p:cNvPr id="23" name="Picture 22" descr="A picture containing container&#10;&#10;Description automatically generated">
            <a:extLst>
              <a:ext uri="{FF2B5EF4-FFF2-40B4-BE49-F238E27FC236}">
                <a16:creationId xmlns:a16="http://schemas.microsoft.com/office/drawing/2014/main" id="{A6D0AF41-7A1E-44D8-971D-7EDDBC9FAD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3210" y="2271531"/>
            <a:ext cx="2084457" cy="1744104"/>
          </a:xfrm>
          <a:prstGeom prst="rect">
            <a:avLst/>
          </a:prstGeom>
        </p:spPr>
      </p:pic>
      <p:pic>
        <p:nvPicPr>
          <p:cNvPr id="24" name="Picture 6" descr="Abort, Delete, No, Cancel, Locked, Blocked, Prohibited">
            <a:extLst>
              <a:ext uri="{FF2B5EF4-FFF2-40B4-BE49-F238E27FC236}">
                <a16:creationId xmlns:a16="http://schemas.microsoft.com/office/drawing/2014/main" id="{2EE98068-1C03-4990-93AB-B08BDD957D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6295" y="2105099"/>
            <a:ext cx="1737405" cy="173740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asket, Bow, Gift, Easter, Holiday, Ribbon, Brown">
            <a:extLst>
              <a:ext uri="{FF2B5EF4-FFF2-40B4-BE49-F238E27FC236}">
                <a16:creationId xmlns:a16="http://schemas.microsoft.com/office/drawing/2014/main" id="{E66A9596-809C-48C8-9F08-F2C4D5367DB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2080" y="4373259"/>
            <a:ext cx="1333320" cy="163541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asket, Bow, Gift, Easter, Holiday, Ribbon, Brown">
            <a:extLst>
              <a:ext uri="{FF2B5EF4-FFF2-40B4-BE49-F238E27FC236}">
                <a16:creationId xmlns:a16="http://schemas.microsoft.com/office/drawing/2014/main" id="{542F3F8E-ABB0-4F61-889C-919AC09DCA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95018" y="4638188"/>
            <a:ext cx="1261323" cy="15471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green checkmark">
            <a:extLst>
              <a:ext uri="{FF2B5EF4-FFF2-40B4-BE49-F238E27FC236}">
                <a16:creationId xmlns:a16="http://schemas.microsoft.com/office/drawing/2014/main" id="{52A931A2-92C2-4270-AFFF-7AD9CE00870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77110" y="4675256"/>
            <a:ext cx="1261322" cy="1313878"/>
          </a:xfrm>
          <a:prstGeom prst="rect">
            <a:avLst/>
          </a:prstGeom>
        </p:spPr>
      </p:pic>
      <p:sp>
        <p:nvSpPr>
          <p:cNvPr id="26" name="TextBox 25">
            <a:extLst>
              <a:ext uri="{FF2B5EF4-FFF2-40B4-BE49-F238E27FC236}">
                <a16:creationId xmlns:a16="http://schemas.microsoft.com/office/drawing/2014/main" id="{18318CBF-AE80-4FC5-A4E5-A1BAFD6EDA5F}"/>
              </a:ext>
            </a:extLst>
          </p:cNvPr>
          <p:cNvSpPr txBox="1"/>
          <p:nvPr/>
        </p:nvSpPr>
        <p:spPr>
          <a:xfrm>
            <a:off x="865779" y="4424254"/>
            <a:ext cx="6284743"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4472C4">
                    <a:lumMod val="50000"/>
                  </a:srgbClr>
                </a:solidFill>
                <a:latin typeface="Century Gothic" panose="020F0302020204030204"/>
              </a:rPr>
              <a:t>I wouldn’t like these brown baskets, because they are too rough. </a:t>
            </a:r>
            <a:br>
              <a:rPr lang="en-US" sz="2800" i="1" dirty="0">
                <a:solidFill>
                  <a:srgbClr val="4472C4">
                    <a:lumMod val="50000"/>
                  </a:srgbClr>
                </a:solidFill>
                <a:latin typeface="Century Gothic" panose="020F0302020204030204"/>
              </a:rPr>
            </a:br>
            <a:r>
              <a:rPr lang="en-US" sz="2800" i="1" dirty="0">
                <a:solidFill>
                  <a:srgbClr val="4472C4">
                    <a:lumMod val="50000"/>
                  </a:srgbClr>
                </a:solidFill>
                <a:latin typeface="Century Gothic" panose="020F0302020204030204"/>
              </a:rPr>
              <a:t>These other two next to them are prettier.</a:t>
            </a:r>
            <a:endPar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2383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000"/>
                                        <p:tgtEl>
                                          <p:spTgt spid="7"/>
                                        </p:tgtEl>
                                      </p:cBhvr>
                                    </p:animEffect>
                                    <p:set>
                                      <p:cBhvr>
                                        <p:cTn id="12"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Candle, Flame, Fire, Heat, Light">
            <a:extLst>
              <a:ext uri="{FF2B5EF4-FFF2-40B4-BE49-F238E27FC236}">
                <a16:creationId xmlns:a16="http://schemas.microsoft.com/office/drawing/2014/main" id="{7B8C3DC6-441A-46BC-8397-A40E138EB5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9470" y="1630028"/>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345306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400" b="1" dirty="0" err="1">
                <a:solidFill>
                  <a:schemeClr val="bg1"/>
                </a:solidFill>
                <a:latin typeface="Century Gothic" panose="020B0502020202020204" pitchFamily="34" charset="0"/>
              </a:rPr>
              <a:t>Phonetik</a:t>
            </a:r>
            <a:r>
              <a:rPr lang="en-GB" sz="3400" b="1" dirty="0">
                <a:solidFill>
                  <a:schemeClr val="bg1"/>
                </a:solidFill>
                <a:latin typeface="Century Gothic" panose="020B0502020202020204" pitchFamily="34" charset="0"/>
              </a:rPr>
              <a:t> [6/8]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DFDDD76C-4549-479E-8965-CC651E8F968B}"/>
              </a:ext>
            </a:extLst>
          </p:cNvPr>
          <p:cNvSpPr txBox="1"/>
          <p:nvPr/>
        </p:nvSpPr>
        <p:spPr>
          <a:xfrm>
            <a:off x="3248614" y="413758"/>
            <a:ext cx="7129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Sagt</a:t>
            </a:r>
            <a:r>
              <a:rPr lang="en-US" sz="2400" dirty="0">
                <a:solidFill>
                  <a:srgbClr val="4472C4">
                    <a:lumMod val="50000"/>
                  </a:srgbClr>
                </a:solidFill>
                <a:latin typeface="Century Gothic" panose="020F0302020204030204"/>
              </a:rPr>
              <a:t> den </a:t>
            </a:r>
            <a:r>
              <a:rPr lang="en-US" sz="2400" dirty="0" err="1">
                <a:solidFill>
                  <a:srgbClr val="4472C4">
                    <a:lumMod val="50000"/>
                  </a:srgbClr>
                </a:solidFill>
                <a:latin typeface="Century Gothic" panose="020F0302020204030204"/>
              </a:rPr>
              <a:t>Satz</a:t>
            </a:r>
            <a:r>
              <a:rPr lang="en-US" sz="2400" dirty="0">
                <a:solidFill>
                  <a:srgbClr val="4472C4">
                    <a:lumMod val="50000"/>
                  </a:srgbClr>
                </a:solidFill>
                <a:latin typeface="Century Gothic" panose="020F0302020204030204"/>
              </a:rPr>
              <a:t>. Wie </a:t>
            </a:r>
            <a:r>
              <a:rPr lang="en-US" sz="2400" dirty="0" err="1">
                <a:solidFill>
                  <a:srgbClr val="4472C4">
                    <a:lumMod val="50000"/>
                  </a:srgbClr>
                </a:solidFill>
                <a:latin typeface="Century Gothic" panose="020F0302020204030204"/>
              </a:rPr>
              <a:t>heißt</a:t>
            </a:r>
            <a:r>
              <a:rPr lang="en-US" sz="2400" dirty="0">
                <a:solidFill>
                  <a:srgbClr val="4472C4">
                    <a:lumMod val="50000"/>
                  </a:srgbClr>
                </a:solidFill>
                <a:latin typeface="Century Gothic" panose="020F0302020204030204"/>
              </a:rPr>
              <a:t> das auf </a:t>
            </a:r>
            <a:r>
              <a:rPr lang="en-US" sz="2400" dirty="0" err="1">
                <a:solidFill>
                  <a:srgbClr val="4472C4">
                    <a:lumMod val="50000"/>
                  </a:srgbClr>
                </a:solidFill>
                <a:latin typeface="Century Gothic" panose="020F0302020204030204"/>
              </a:rPr>
              <a:t>Englisch</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5" name="9.1.2.1 Slide 22.wav"/>
            </a:hlinkClick>
            <a:extLst>
              <a:ext uri="{FF2B5EF4-FFF2-40B4-BE49-F238E27FC236}">
                <a16:creationId xmlns:a16="http://schemas.microsoft.com/office/drawing/2014/main" id="{0776F354-C0AF-4F4C-8738-D0FE1BF67289}"/>
              </a:ext>
            </a:extLst>
          </p:cNvPr>
          <p:cNvSpPr/>
          <p:nvPr/>
        </p:nvSpPr>
        <p:spPr>
          <a:xfrm>
            <a:off x="739787" y="27948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0DB178D-8A40-4F70-9FDD-B492F140EE3F}"/>
              </a:ext>
            </a:extLst>
          </p:cNvPr>
          <p:cNvSpPr txBox="1"/>
          <p:nvPr/>
        </p:nvSpPr>
        <p:spPr>
          <a:xfrm>
            <a:off x="1526001" y="1794997"/>
            <a:ext cx="4535905" cy="2554545"/>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Siebzig gelbe Kerzen! Besonders beliebt zu Weihnachten – aber auch zu Geburtstagen. </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122" name="Picture 2" descr="Candle, Flame, Fire, Heat, Light">
            <a:extLst>
              <a:ext uri="{FF2B5EF4-FFF2-40B4-BE49-F238E27FC236}">
                <a16:creationId xmlns:a16="http://schemas.microsoft.com/office/drawing/2014/main" id="{8C73D61F-0EAC-4412-AD97-BE42EBCAE6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1694" y="1840375"/>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andle, Flame, Fire, Heat, Light">
            <a:extLst>
              <a:ext uri="{FF2B5EF4-FFF2-40B4-BE49-F238E27FC236}">
                <a16:creationId xmlns:a16="http://schemas.microsoft.com/office/drawing/2014/main" id="{56B27072-3168-4D60-9FBD-4913C15E04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4265" y="2019952"/>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ndle, Flame, Fire, Heat, Light">
            <a:extLst>
              <a:ext uri="{FF2B5EF4-FFF2-40B4-BE49-F238E27FC236}">
                <a16:creationId xmlns:a16="http://schemas.microsoft.com/office/drawing/2014/main" id="{A625E9A3-0B5B-4E2D-AD4A-A6B29E0E19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1624" y="2228119"/>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andle, Flame, Fire, Heat, Light">
            <a:extLst>
              <a:ext uri="{FF2B5EF4-FFF2-40B4-BE49-F238E27FC236}">
                <a16:creationId xmlns:a16="http://schemas.microsoft.com/office/drawing/2014/main" id="{5DD2F0D9-6D2D-4978-A73F-354E6388AE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5374" y="2350447"/>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ndle, Flame, Fire, Heat, Light">
            <a:extLst>
              <a:ext uri="{FF2B5EF4-FFF2-40B4-BE49-F238E27FC236}">
                <a16:creationId xmlns:a16="http://schemas.microsoft.com/office/drawing/2014/main" id="{BCDFBFEA-1570-4053-A12F-7C57C53DFD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9470" y="2527251"/>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ndle, Flame, Fire, Heat, Light">
            <a:extLst>
              <a:ext uri="{FF2B5EF4-FFF2-40B4-BE49-F238E27FC236}">
                <a16:creationId xmlns:a16="http://schemas.microsoft.com/office/drawing/2014/main" id="{A15DFE74-1E2C-4BD5-BB57-DA7E20DB27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8138" y="1938843"/>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andle, Flame, Fire, Heat, Light">
            <a:extLst>
              <a:ext uri="{FF2B5EF4-FFF2-40B4-BE49-F238E27FC236}">
                <a16:creationId xmlns:a16="http://schemas.microsoft.com/office/drawing/2014/main" id="{E5BC0664-D976-4BF8-9099-CD63518A6F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2243" y="2685293"/>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andle, Flame, Fire, Heat, Light">
            <a:extLst>
              <a:ext uri="{FF2B5EF4-FFF2-40B4-BE49-F238E27FC236}">
                <a16:creationId xmlns:a16="http://schemas.microsoft.com/office/drawing/2014/main" id="{28D373E0-BAB5-4492-A9DA-5F2D754191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6652" y="2295573"/>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andle, Flame, Fire, Heat, Light">
            <a:extLst>
              <a:ext uri="{FF2B5EF4-FFF2-40B4-BE49-F238E27FC236}">
                <a16:creationId xmlns:a16="http://schemas.microsoft.com/office/drawing/2014/main" id="{4960CE7D-3B74-49C7-9F33-37A19CF1BC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9399" y="2782204"/>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andle, Flame, Fire, Heat, Light">
            <a:extLst>
              <a:ext uri="{FF2B5EF4-FFF2-40B4-BE49-F238E27FC236}">
                <a16:creationId xmlns:a16="http://schemas.microsoft.com/office/drawing/2014/main" id="{0BAC636E-5605-4387-89FF-B790A902AD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9441" y="2832873"/>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andle, Flame, Fire, Heat, Light">
            <a:extLst>
              <a:ext uri="{FF2B5EF4-FFF2-40B4-BE49-F238E27FC236}">
                <a16:creationId xmlns:a16="http://schemas.microsoft.com/office/drawing/2014/main" id="{81035FBE-C282-4D06-BDCF-1C63CD8277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7559" y="3024566"/>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andle, Flame, Fire, Heat, Light">
            <a:extLst>
              <a:ext uri="{FF2B5EF4-FFF2-40B4-BE49-F238E27FC236}">
                <a16:creationId xmlns:a16="http://schemas.microsoft.com/office/drawing/2014/main" id="{CEF32511-2682-4D78-A471-BCB5F01224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6598" y="2990951"/>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andle, Flame, Fire, Heat, Light">
            <a:extLst>
              <a:ext uri="{FF2B5EF4-FFF2-40B4-BE49-F238E27FC236}">
                <a16:creationId xmlns:a16="http://schemas.microsoft.com/office/drawing/2014/main" id="{ACB067CC-2C11-43F6-BE6C-87E4635060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933" y="2228119"/>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andle, Flame, Fire, Heat, Light">
            <a:extLst>
              <a:ext uri="{FF2B5EF4-FFF2-40B4-BE49-F238E27FC236}">
                <a16:creationId xmlns:a16="http://schemas.microsoft.com/office/drawing/2014/main" id="{B7C3443F-560B-404C-99A6-F606E5003C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5143" y="1601864"/>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andle, Flame, Fire, Heat, Light">
            <a:extLst>
              <a:ext uri="{FF2B5EF4-FFF2-40B4-BE49-F238E27FC236}">
                <a16:creationId xmlns:a16="http://schemas.microsoft.com/office/drawing/2014/main" id="{8FAF3304-BBA3-4CA1-A861-3097CC7B10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1579" y="1599091"/>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andle, Flame, Fire, Heat, Light">
            <a:extLst>
              <a:ext uri="{FF2B5EF4-FFF2-40B4-BE49-F238E27FC236}">
                <a16:creationId xmlns:a16="http://schemas.microsoft.com/office/drawing/2014/main" id="{FC06D5ED-B61E-4E8A-B9FA-B2EB782D6A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0801" y="1380092"/>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andle, Flame, Fire, Heat, Light">
            <a:extLst>
              <a:ext uri="{FF2B5EF4-FFF2-40B4-BE49-F238E27FC236}">
                <a16:creationId xmlns:a16="http://schemas.microsoft.com/office/drawing/2014/main" id="{123923FB-5185-41B7-8F36-76C52EDBC3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3659" y="2199532"/>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andle, Flame, Fire, Heat, Light">
            <a:extLst>
              <a:ext uri="{FF2B5EF4-FFF2-40B4-BE49-F238E27FC236}">
                <a16:creationId xmlns:a16="http://schemas.microsoft.com/office/drawing/2014/main" id="{86453638-8AED-4BE4-A15B-17326A5454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5837" y="1938844"/>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andle, Flame, Fire, Heat, Light">
            <a:extLst>
              <a:ext uri="{FF2B5EF4-FFF2-40B4-BE49-F238E27FC236}">
                <a16:creationId xmlns:a16="http://schemas.microsoft.com/office/drawing/2014/main" id="{3A204971-026C-43AE-ACB0-6E296E33EC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5537" y="2582626"/>
            <a:ext cx="566714" cy="113342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andle, Flame, Fire, Heat, Light">
            <a:extLst>
              <a:ext uri="{FF2B5EF4-FFF2-40B4-BE49-F238E27FC236}">
                <a16:creationId xmlns:a16="http://schemas.microsoft.com/office/drawing/2014/main" id="{CCCED0B8-FA28-475D-B510-66470CD923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5740" y="3162802"/>
            <a:ext cx="566714" cy="113342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D8F1B13-1329-4C99-B247-8BD5A6DAB5EA}"/>
              </a:ext>
            </a:extLst>
          </p:cNvPr>
          <p:cNvSpPr txBox="1"/>
          <p:nvPr/>
        </p:nvSpPr>
        <p:spPr>
          <a:xfrm>
            <a:off x="7514391" y="4204906"/>
            <a:ext cx="877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x 70</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124" name="Picture 4" descr="Birthday, Cake, Celebration, Food, Party, Sweet, Candle">
            <a:extLst>
              <a:ext uri="{FF2B5EF4-FFF2-40B4-BE49-F238E27FC236}">
                <a16:creationId xmlns:a16="http://schemas.microsoft.com/office/drawing/2014/main" id="{0AFBC068-4DB9-4073-9E80-BC6EE92D6D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8584" y="4692741"/>
            <a:ext cx="1588485" cy="142963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green checkmark">
            <a:extLst>
              <a:ext uri="{FF2B5EF4-FFF2-40B4-BE49-F238E27FC236}">
                <a16:creationId xmlns:a16="http://schemas.microsoft.com/office/drawing/2014/main" id="{4A33E6D2-DE65-452D-BCFB-ACE39682E7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36167" y="2383048"/>
            <a:ext cx="807443" cy="841087"/>
          </a:xfrm>
          <a:prstGeom prst="rect">
            <a:avLst/>
          </a:prstGeom>
        </p:spPr>
      </p:pic>
      <p:pic>
        <p:nvPicPr>
          <p:cNvPr id="46" name="Picture 45" descr="green checkmark">
            <a:extLst>
              <a:ext uri="{FF2B5EF4-FFF2-40B4-BE49-F238E27FC236}">
                <a16:creationId xmlns:a16="http://schemas.microsoft.com/office/drawing/2014/main" id="{EF2A3C28-4069-4C1D-B502-EEB73CB423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6360" y="4684667"/>
            <a:ext cx="763073" cy="794868"/>
          </a:xfrm>
          <a:prstGeom prst="rect">
            <a:avLst/>
          </a:prstGeom>
        </p:spPr>
      </p:pic>
      <p:sp>
        <p:nvSpPr>
          <p:cNvPr id="43" name="TextBox 42">
            <a:extLst>
              <a:ext uri="{FF2B5EF4-FFF2-40B4-BE49-F238E27FC236}">
                <a16:creationId xmlns:a16="http://schemas.microsoft.com/office/drawing/2014/main" id="{DA1AED7F-8A9C-41AB-9B7F-33184CD888E2}"/>
              </a:ext>
            </a:extLst>
          </p:cNvPr>
          <p:cNvSpPr txBox="1"/>
          <p:nvPr/>
        </p:nvSpPr>
        <p:spPr>
          <a:xfrm>
            <a:off x="1474949" y="4470134"/>
            <a:ext cx="523206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4472C4">
                    <a:lumMod val="50000"/>
                  </a:srgbClr>
                </a:solidFill>
                <a:latin typeface="Century Gothic" panose="020F0302020204030204"/>
              </a:rPr>
              <a:t>Seventy yellow candles!</a:t>
            </a:r>
            <a:br>
              <a:rPr lang="en-US" sz="2800" i="1" dirty="0">
                <a:solidFill>
                  <a:srgbClr val="4472C4">
                    <a:lumMod val="50000"/>
                  </a:srgbClr>
                </a:solidFill>
                <a:latin typeface="Century Gothic" panose="020F0302020204030204"/>
              </a:rPr>
            </a:br>
            <a:r>
              <a:rPr lang="en-US" sz="2800" i="1" dirty="0">
                <a:solidFill>
                  <a:srgbClr val="4472C4">
                    <a:lumMod val="50000"/>
                  </a:srgbClr>
                </a:solidFill>
                <a:latin typeface="Century Gothic" panose="020F0302020204030204"/>
              </a:rPr>
              <a:t>Particularly popular at Christmas – but also on birthdays.</a:t>
            </a:r>
            <a:endPar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4605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000"/>
                                        <p:tgtEl>
                                          <p:spTgt spid="7"/>
                                        </p:tgtEl>
                                      </p:cBhvr>
                                    </p:animEffect>
                                    <p:set>
                                      <p:cBhvr>
                                        <p:cTn id="12"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345306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400" b="1" dirty="0" err="1">
                <a:solidFill>
                  <a:schemeClr val="bg1"/>
                </a:solidFill>
                <a:latin typeface="Century Gothic" panose="020B0502020202020204" pitchFamily="34" charset="0"/>
              </a:rPr>
              <a:t>Phonetik</a:t>
            </a:r>
            <a:r>
              <a:rPr lang="en-GB" sz="3400" b="1" dirty="0">
                <a:solidFill>
                  <a:schemeClr val="bg1"/>
                </a:solidFill>
                <a:latin typeface="Century Gothic" panose="020B0502020202020204" pitchFamily="34" charset="0"/>
              </a:rPr>
              <a:t> [7/8]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DFDDD76C-4549-479E-8965-CC651E8F968B}"/>
              </a:ext>
            </a:extLst>
          </p:cNvPr>
          <p:cNvSpPr txBox="1"/>
          <p:nvPr/>
        </p:nvSpPr>
        <p:spPr>
          <a:xfrm>
            <a:off x="3248614" y="413758"/>
            <a:ext cx="7129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Sagt</a:t>
            </a:r>
            <a:r>
              <a:rPr lang="en-US" sz="2400" dirty="0">
                <a:solidFill>
                  <a:srgbClr val="4472C4">
                    <a:lumMod val="50000"/>
                  </a:srgbClr>
                </a:solidFill>
                <a:latin typeface="Century Gothic" panose="020F0302020204030204"/>
              </a:rPr>
              <a:t> den </a:t>
            </a:r>
            <a:r>
              <a:rPr lang="en-US" sz="2400" dirty="0" err="1">
                <a:solidFill>
                  <a:srgbClr val="4472C4">
                    <a:lumMod val="50000"/>
                  </a:srgbClr>
                </a:solidFill>
                <a:latin typeface="Century Gothic" panose="020F0302020204030204"/>
              </a:rPr>
              <a:t>Satz</a:t>
            </a:r>
            <a:r>
              <a:rPr lang="en-US" sz="2400" dirty="0">
                <a:solidFill>
                  <a:srgbClr val="4472C4">
                    <a:lumMod val="50000"/>
                  </a:srgbClr>
                </a:solidFill>
                <a:latin typeface="Century Gothic" panose="020F0302020204030204"/>
              </a:rPr>
              <a:t>. Wie </a:t>
            </a:r>
            <a:r>
              <a:rPr lang="en-US" sz="2400" dirty="0" err="1">
                <a:solidFill>
                  <a:srgbClr val="4472C4">
                    <a:lumMod val="50000"/>
                  </a:srgbClr>
                </a:solidFill>
                <a:latin typeface="Century Gothic" panose="020F0302020204030204"/>
              </a:rPr>
              <a:t>heißt</a:t>
            </a:r>
            <a:r>
              <a:rPr lang="en-US" sz="2400" dirty="0">
                <a:solidFill>
                  <a:srgbClr val="4472C4">
                    <a:lumMod val="50000"/>
                  </a:srgbClr>
                </a:solidFill>
                <a:latin typeface="Century Gothic" panose="020F0302020204030204"/>
              </a:rPr>
              <a:t> das auf </a:t>
            </a:r>
            <a:r>
              <a:rPr lang="en-US" sz="2400" dirty="0" err="1">
                <a:solidFill>
                  <a:srgbClr val="4472C4">
                    <a:lumMod val="50000"/>
                  </a:srgbClr>
                </a:solidFill>
                <a:latin typeface="Century Gothic" panose="020F0302020204030204"/>
              </a:rPr>
              <a:t>Englisch</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4" name="9.1.2.1 Slide 23.wav"/>
            </a:hlinkClick>
            <a:extLst>
              <a:ext uri="{FF2B5EF4-FFF2-40B4-BE49-F238E27FC236}">
                <a16:creationId xmlns:a16="http://schemas.microsoft.com/office/drawing/2014/main" id="{0776F354-C0AF-4F4C-8738-D0FE1BF67289}"/>
              </a:ext>
            </a:extLst>
          </p:cNvPr>
          <p:cNvSpPr/>
          <p:nvPr/>
        </p:nvSpPr>
        <p:spPr>
          <a:xfrm>
            <a:off x="739787" y="27948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0DB178D-8A40-4F70-9FDD-B492F140EE3F}"/>
              </a:ext>
            </a:extLst>
          </p:cNvPr>
          <p:cNvSpPr txBox="1"/>
          <p:nvPr/>
        </p:nvSpPr>
        <p:spPr>
          <a:xfrm>
            <a:off x="1538471" y="2050146"/>
            <a:ext cx="4535905" cy="2062103"/>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deutsche Eiche ist als Nationalbaum von Deutschland bekannt und beliebt.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146" name="Picture 2" descr="Oak, Tree, Summer, Branches, Leaves, Trunk, Mature">
            <a:extLst>
              <a:ext uri="{FF2B5EF4-FFF2-40B4-BE49-F238E27FC236}">
                <a16:creationId xmlns:a16="http://schemas.microsoft.com/office/drawing/2014/main" id="{693D365A-C6B2-46C9-8283-5C63B25227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8751" y="1332884"/>
            <a:ext cx="2903318" cy="257437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32CBDA6-6A5E-4C50-8B6D-A84CDA1758CF}"/>
              </a:ext>
            </a:extLst>
          </p:cNvPr>
          <p:cNvSpPr txBox="1"/>
          <p:nvPr/>
        </p:nvSpPr>
        <p:spPr>
          <a:xfrm>
            <a:off x="1474949" y="4470134"/>
            <a:ext cx="523206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4472C4">
                    <a:lumMod val="50000"/>
                  </a:srgbClr>
                </a:solidFill>
                <a:latin typeface="Century Gothic" panose="020F0302020204030204"/>
              </a:rPr>
              <a:t>The German oak is known and loved as the national tree of Germany.</a:t>
            </a:r>
            <a:endPar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0615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000"/>
                                        <p:tgtEl>
                                          <p:spTgt spid="7"/>
                                        </p:tgtEl>
                                      </p:cBhvr>
                                    </p:animEffect>
                                    <p:set>
                                      <p:cBhvr>
                                        <p:cTn id="12"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345306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400" b="1" dirty="0" err="1">
                <a:solidFill>
                  <a:schemeClr val="bg1"/>
                </a:solidFill>
                <a:latin typeface="Century Gothic" panose="020B0502020202020204" pitchFamily="34" charset="0"/>
              </a:rPr>
              <a:t>Phonetik</a:t>
            </a:r>
            <a:r>
              <a:rPr lang="en-GB" sz="3400" b="1" dirty="0">
                <a:solidFill>
                  <a:schemeClr val="bg1"/>
                </a:solidFill>
                <a:latin typeface="Century Gothic" panose="020B0502020202020204" pitchFamily="34" charset="0"/>
              </a:rPr>
              <a:t> [8/8]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DFDDD76C-4549-479E-8965-CC651E8F968B}"/>
              </a:ext>
            </a:extLst>
          </p:cNvPr>
          <p:cNvSpPr txBox="1"/>
          <p:nvPr/>
        </p:nvSpPr>
        <p:spPr>
          <a:xfrm>
            <a:off x="3248614" y="413758"/>
            <a:ext cx="7129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Sagt</a:t>
            </a:r>
            <a:r>
              <a:rPr lang="en-US" sz="2400" dirty="0">
                <a:solidFill>
                  <a:srgbClr val="4472C4">
                    <a:lumMod val="50000"/>
                  </a:srgbClr>
                </a:solidFill>
                <a:latin typeface="Century Gothic" panose="020F0302020204030204"/>
              </a:rPr>
              <a:t> den </a:t>
            </a:r>
            <a:r>
              <a:rPr lang="en-US" sz="2400" dirty="0" err="1">
                <a:solidFill>
                  <a:srgbClr val="4472C4">
                    <a:lumMod val="50000"/>
                  </a:srgbClr>
                </a:solidFill>
                <a:latin typeface="Century Gothic" panose="020F0302020204030204"/>
              </a:rPr>
              <a:t>Satz</a:t>
            </a:r>
            <a:r>
              <a:rPr lang="en-US" sz="2400" dirty="0">
                <a:solidFill>
                  <a:srgbClr val="4472C4">
                    <a:lumMod val="50000"/>
                  </a:srgbClr>
                </a:solidFill>
                <a:latin typeface="Century Gothic" panose="020F0302020204030204"/>
              </a:rPr>
              <a:t>. Wie </a:t>
            </a:r>
            <a:r>
              <a:rPr lang="en-US" sz="2400" dirty="0" err="1">
                <a:solidFill>
                  <a:srgbClr val="4472C4">
                    <a:lumMod val="50000"/>
                  </a:srgbClr>
                </a:solidFill>
                <a:latin typeface="Century Gothic" panose="020F0302020204030204"/>
              </a:rPr>
              <a:t>heißt</a:t>
            </a:r>
            <a:r>
              <a:rPr lang="en-US" sz="2400" dirty="0">
                <a:solidFill>
                  <a:srgbClr val="4472C4">
                    <a:lumMod val="50000"/>
                  </a:srgbClr>
                </a:solidFill>
                <a:latin typeface="Century Gothic" panose="020F0302020204030204"/>
              </a:rPr>
              <a:t> das auf </a:t>
            </a:r>
            <a:r>
              <a:rPr lang="en-US" sz="2400" dirty="0" err="1">
                <a:solidFill>
                  <a:srgbClr val="4472C4">
                    <a:lumMod val="50000"/>
                  </a:srgbClr>
                </a:solidFill>
                <a:latin typeface="Century Gothic" panose="020F0302020204030204"/>
              </a:rPr>
              <a:t>Englisch</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4" name="9.1.2.1 Slide 24.wav"/>
            </a:hlinkClick>
            <a:extLst>
              <a:ext uri="{FF2B5EF4-FFF2-40B4-BE49-F238E27FC236}">
                <a16:creationId xmlns:a16="http://schemas.microsoft.com/office/drawing/2014/main" id="{0776F354-C0AF-4F4C-8738-D0FE1BF67289}"/>
              </a:ext>
            </a:extLst>
          </p:cNvPr>
          <p:cNvSpPr/>
          <p:nvPr/>
        </p:nvSpPr>
        <p:spPr>
          <a:xfrm>
            <a:off x="739787" y="27948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0DB178D-8A40-4F70-9FDD-B492F140EE3F}"/>
              </a:ext>
            </a:extLst>
          </p:cNvPr>
          <p:cNvSpPr txBox="1"/>
          <p:nvPr/>
        </p:nvSpPr>
        <p:spPr>
          <a:xfrm>
            <a:off x="1517804" y="1283708"/>
            <a:ext cx="5020666" cy="2554545"/>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Innerhalb des Barbetriebs beobachtet man besonders ab sieben Uhr abends viele Besucher.</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170" name="Picture 2" descr="Restaurant, Asia, Taiwan, Bar, Furniture">
            <a:extLst>
              <a:ext uri="{FF2B5EF4-FFF2-40B4-BE49-F238E27FC236}">
                <a16:creationId xmlns:a16="http://schemas.microsoft.com/office/drawing/2014/main" id="{A5344442-055B-4BE3-8C53-B7A9A44014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3305" y="961167"/>
            <a:ext cx="3332911" cy="347278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5FC49C8-7664-48D4-8FC5-19E82389B184}"/>
              </a:ext>
            </a:extLst>
          </p:cNvPr>
          <p:cNvSpPr txBox="1"/>
          <p:nvPr/>
        </p:nvSpPr>
        <p:spPr>
          <a:xfrm>
            <a:off x="6593305" y="4507808"/>
            <a:ext cx="34678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Vor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sieben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Uhr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ist</a:t>
            </a:r>
            <a:r>
              <a:rPr lang="en-US" sz="2400" dirty="0">
                <a:solidFill>
                  <a:srgbClr val="4472C4">
                    <a:lumMod val="50000"/>
                  </a:srgbClr>
                </a:solidFill>
                <a:latin typeface="Century Gothic" panose="020F0302020204030204"/>
              </a:rPr>
              <a:t> es </a:t>
            </a:r>
            <a:r>
              <a:rPr lang="en-US" sz="2400" dirty="0" err="1">
                <a:solidFill>
                  <a:srgbClr val="4472C4">
                    <a:lumMod val="50000"/>
                  </a:srgbClr>
                </a:solidFill>
                <a:latin typeface="Century Gothic" panose="020F0302020204030204"/>
              </a:rPr>
              <a:t>absolut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nicht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belebt</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5D0C8198-2760-4DB0-9FA0-C489C82A28E8}"/>
              </a:ext>
            </a:extLst>
          </p:cNvPr>
          <p:cNvSpPr txBox="1"/>
          <p:nvPr/>
        </p:nvSpPr>
        <p:spPr>
          <a:xfrm>
            <a:off x="1306406" y="4066715"/>
            <a:ext cx="523206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4472C4">
                    <a:lumMod val="50000"/>
                  </a:srgbClr>
                </a:solidFill>
                <a:latin typeface="Century Gothic" panose="020F0302020204030204"/>
              </a:rPr>
              <a:t>Inside the bar (business) you see lots of visitors particularly from 7 p.m. onwards.</a:t>
            </a:r>
            <a:endPar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69CDBD1A-5875-49FD-975D-F5FDA36DD62B}"/>
              </a:ext>
            </a:extLst>
          </p:cNvPr>
          <p:cNvSpPr txBox="1"/>
          <p:nvPr/>
        </p:nvSpPr>
        <p:spPr>
          <a:xfrm>
            <a:off x="6648140" y="5382333"/>
            <a:ext cx="28560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rgbClr val="4472C4">
                    <a:lumMod val="50000"/>
                  </a:srgbClr>
                </a:solidFill>
                <a:latin typeface="Century Gothic" panose="020F0302020204030204"/>
              </a:rPr>
              <a:t>Before seven o’clock, it isn’t busy at all!</a:t>
            </a:r>
            <a:endPar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203959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5000"/>
                                        <p:tgtEl>
                                          <p:spTgt spid="7"/>
                                        </p:tgtEl>
                                      </p:cBhvr>
                                    </p:animEffect>
                                    <p:set>
                                      <p:cBhvr>
                                        <p:cTn id="16"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T3.1 Week 4 Slides 2-3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p:txBody>
      </p:sp>
      <p:sp>
        <p:nvSpPr>
          <p:cNvPr id="2" name="Rectangle 1">
            <a:extLst>
              <a:ext uri="{FF2B5EF4-FFF2-40B4-BE49-F238E27FC236}">
                <a16:creationId xmlns:a16="http://schemas.microsoft.com/office/drawing/2014/main" id="{7068BE42-1CAE-AE45-9C86-368A27A18059}"/>
              </a:ext>
            </a:extLst>
          </p:cNvPr>
          <p:cNvSpPr/>
          <p:nvPr/>
        </p:nvSpPr>
        <p:spPr>
          <a:xfrm>
            <a:off x="5971607" y="3244334"/>
            <a:ext cx="248786" cy="369332"/>
          </a:xfrm>
          <a:prstGeom prst="rect">
            <a:avLst/>
          </a:prstGeom>
        </p:spPr>
        <p:txBody>
          <a:bodyPr wrap="none">
            <a:spAutoFit/>
          </a:bodyPr>
          <a:lstStyle/>
          <a:p>
            <a:r>
              <a:rPr lang="en-GB" dirty="0">
                <a:latin typeface="Century Gothic" panose="020B0502020202020204" pitchFamily="34" charset="0"/>
              </a:rPr>
              <a:t> </a:t>
            </a:r>
            <a:endParaRPr lang="en-US" dirty="0">
              <a:latin typeface="Century Gothic" panose="020B0502020202020204" pitchFamily="34" charset="0"/>
            </a:endParaRPr>
          </a:p>
        </p:txBody>
      </p:sp>
    </p:spTree>
    <p:extLst>
      <p:ext uri="{BB962C8B-B14F-4D97-AF65-F5344CB8AC3E}">
        <p14:creationId xmlns:p14="http://schemas.microsoft.com/office/powerpoint/2010/main" val="1658596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graphicFrame>
        <p:nvGraphicFramePr>
          <p:cNvPr id="6" name="Table 5">
            <a:extLst>
              <a:ext uri="{FF2B5EF4-FFF2-40B4-BE49-F238E27FC236}">
                <a16:creationId xmlns:a16="http://schemas.microsoft.com/office/drawing/2014/main" id="{0D1070C9-C976-4C71-84BB-BCD7341CD200}"/>
              </a:ext>
            </a:extLst>
          </p:cNvPr>
          <p:cNvGraphicFramePr>
            <a:graphicFrameLocks noGrp="1"/>
          </p:cNvGraphicFramePr>
          <p:nvPr/>
        </p:nvGraphicFramePr>
        <p:xfrm>
          <a:off x="339143" y="2146418"/>
          <a:ext cx="5756857" cy="3415582"/>
        </p:xfrm>
        <a:graphic>
          <a:graphicData uri="http://schemas.openxmlformats.org/drawingml/2006/table">
            <a:tbl>
              <a:tblPr firstRow="1" bandRow="1">
                <a:tableStyleId>{ED083AE6-46FA-4A59-8FB0-9F97EB10719F}</a:tableStyleId>
              </a:tblPr>
              <a:tblGrid>
                <a:gridCol w="738095">
                  <a:extLst>
                    <a:ext uri="{9D8B030D-6E8A-4147-A177-3AD203B41FA5}">
                      <a16:colId xmlns:a16="http://schemas.microsoft.com/office/drawing/2014/main" val="830909093"/>
                    </a:ext>
                  </a:extLst>
                </a:gridCol>
                <a:gridCol w="3061173">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b="0" i="0" dirty="0">
                        <a:latin typeface="Century Gothic" panose="020B0502020202020204" pitchFamily="34" charset="0"/>
                      </a:endParaRPr>
                    </a:p>
                  </a:txBody>
                  <a:tcPr/>
                </a:tc>
                <a:tc>
                  <a:txBody>
                    <a:bodyPr/>
                    <a:lstStyle/>
                    <a:p>
                      <a:endParaRPr lang="en-GB" b="0" i="0" dirty="0">
                        <a:solidFill>
                          <a:srgbClr val="115076"/>
                        </a:solidFill>
                        <a:latin typeface="Century Gothic" panose="020B0502020202020204" pitchFamily="34" charset="0"/>
                      </a:endParaRPr>
                    </a:p>
                  </a:txBody>
                  <a:tcPr/>
                </a:tc>
                <a:tc>
                  <a:txBody>
                    <a:bodyPr/>
                    <a:lstStyle/>
                    <a:p>
                      <a:pPr algn="ctr"/>
                      <a:r>
                        <a:rPr lang="en-GB" sz="3200" b="0" i="0" dirty="0">
                          <a:solidFill>
                            <a:srgbClr val="115076"/>
                          </a:solidFill>
                          <a:latin typeface="Century Gothic" panose="020B0502020202020204" pitchFamily="34" charset="0"/>
                        </a:rPr>
                        <a:t>‘b’</a:t>
                      </a:r>
                    </a:p>
                  </a:txBody>
                  <a:tcPr anchor="ctr"/>
                </a:tc>
                <a:tc>
                  <a:txBody>
                    <a:bodyPr/>
                    <a:lstStyle/>
                    <a:p>
                      <a:pPr algn="ctr"/>
                      <a:r>
                        <a:rPr lang="en-GB" sz="3200" b="0" i="0" dirty="0">
                          <a:solidFill>
                            <a:srgbClr val="115076"/>
                          </a:solidFill>
                          <a:latin typeface="Century Gothic" panose="020B0502020202020204" pitchFamily="34" charset="0"/>
                        </a:rPr>
                        <a:t>‘p’</a:t>
                      </a:r>
                    </a:p>
                  </a:txBody>
                  <a:tcPr anchor="ctr"/>
                </a:tc>
                <a:extLst>
                  <a:ext uri="{0D108BD9-81ED-4DB2-BD59-A6C34878D82A}">
                    <a16:rowId xmlns:a16="http://schemas.microsoft.com/office/drawing/2014/main" val="1013048942"/>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err="1">
                          <a:solidFill>
                            <a:srgbClr val="115076"/>
                          </a:solidFill>
                          <a:latin typeface="Century Gothic" panose="020B0502020202020204" pitchFamily="34" charset="0"/>
                        </a:rPr>
                        <a:t>lie</a:t>
                      </a:r>
                      <a:r>
                        <a:rPr lang="en-GB" sz="2800" b="1" dirty="0" err="1">
                          <a:solidFill>
                            <a:srgbClr val="115076"/>
                          </a:solidFill>
                        </a:rPr>
                        <a:t>b</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7817245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err="1">
                          <a:solidFill>
                            <a:srgbClr val="115076"/>
                          </a:solidFill>
                          <a:latin typeface="Century Gothic" panose="020B0502020202020204" pitchFamily="34" charset="0"/>
                        </a:rPr>
                        <a:t>hal</a:t>
                      </a:r>
                      <a:r>
                        <a:rPr lang="en-GB" sz="2800" b="1" dirty="0" err="1">
                          <a:solidFill>
                            <a:srgbClr val="115076"/>
                          </a:solidFill>
                        </a:rPr>
                        <a:t>b</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21081419"/>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err="1">
                          <a:solidFill>
                            <a:srgbClr val="115076"/>
                          </a:solidFill>
                          <a:latin typeface="Century Gothic" panose="020B0502020202020204" pitchFamily="34" charset="0"/>
                        </a:rPr>
                        <a:t>Prinzi</a:t>
                      </a:r>
                      <a:r>
                        <a:rPr lang="en-GB" sz="2800" b="1" dirty="0" err="1">
                          <a:solidFill>
                            <a:srgbClr val="115076"/>
                          </a:solidFill>
                        </a:rPr>
                        <a:t>p</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248858066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err="1">
                          <a:solidFill>
                            <a:srgbClr val="115076"/>
                          </a:solidFill>
                          <a:latin typeface="Century Gothic" panose="020B0502020202020204" pitchFamily="34" charset="0"/>
                        </a:rPr>
                        <a:t>gel</a:t>
                      </a:r>
                      <a:r>
                        <a:rPr lang="en-GB" sz="2800" b="1" dirty="0" err="1">
                          <a:solidFill>
                            <a:srgbClr val="115076"/>
                          </a:solidFill>
                        </a:rPr>
                        <a:t>b</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2978537893"/>
                  </a:ext>
                </a:extLst>
              </a:tr>
            </a:tbl>
          </a:graphicData>
        </a:graphic>
      </p:graphicFrame>
      <p:sp>
        <p:nvSpPr>
          <p:cNvPr id="7" name="Action Button: Custom 16">
            <a:hlinkClick r:id="" action="ppaction://noaction" highlightClick="1">
              <a:snd r:embed="rId4" name="9.3.1.4 slide 2 1.wav"/>
            </a:hlinkClick>
            <a:extLst>
              <a:ext uri="{FF2B5EF4-FFF2-40B4-BE49-F238E27FC236}">
                <a16:creationId xmlns:a16="http://schemas.microsoft.com/office/drawing/2014/main" id="{B3EB06B9-61E1-41FA-9846-F8C46EFD17AC}"/>
              </a:ext>
            </a:extLst>
          </p:cNvPr>
          <p:cNvSpPr/>
          <p:nvPr/>
        </p:nvSpPr>
        <p:spPr>
          <a:xfrm>
            <a:off x="470182" y="29142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5" name="9.3.1.4 slide 2 2.wav"/>
            </a:hlinkClick>
            <a:extLst>
              <a:ext uri="{FF2B5EF4-FFF2-40B4-BE49-F238E27FC236}">
                <a16:creationId xmlns:a16="http://schemas.microsoft.com/office/drawing/2014/main" id="{1F8B9A05-8B01-449A-968A-6634EDC604C7}"/>
              </a:ext>
            </a:extLst>
          </p:cNvPr>
          <p:cNvSpPr/>
          <p:nvPr/>
        </p:nvSpPr>
        <p:spPr>
          <a:xfrm>
            <a:off x="468104" y="35907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9.3.1.4 slide 2 3.wav"/>
            </a:hlinkClick>
            <a:extLst>
              <a:ext uri="{FF2B5EF4-FFF2-40B4-BE49-F238E27FC236}">
                <a16:creationId xmlns:a16="http://schemas.microsoft.com/office/drawing/2014/main" id="{9D74947B-789C-48EC-9B49-5966D932327B}"/>
              </a:ext>
            </a:extLst>
          </p:cNvPr>
          <p:cNvSpPr/>
          <p:nvPr/>
        </p:nvSpPr>
        <p:spPr>
          <a:xfrm>
            <a:off x="468104" y="43053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7" name="9.3.1.4 slide 2 4.wav"/>
            </a:hlinkClick>
            <a:extLst>
              <a:ext uri="{FF2B5EF4-FFF2-40B4-BE49-F238E27FC236}">
                <a16:creationId xmlns:a16="http://schemas.microsoft.com/office/drawing/2014/main" id="{47790842-9410-4265-B5D8-53593FA4F62B}"/>
              </a:ext>
            </a:extLst>
          </p:cNvPr>
          <p:cNvSpPr/>
          <p:nvPr/>
        </p:nvSpPr>
        <p:spPr>
          <a:xfrm>
            <a:off x="468104" y="50385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graphicFrame>
        <p:nvGraphicFramePr>
          <p:cNvPr id="11" name="Table 10">
            <a:extLst>
              <a:ext uri="{FF2B5EF4-FFF2-40B4-BE49-F238E27FC236}">
                <a16:creationId xmlns:a16="http://schemas.microsoft.com/office/drawing/2014/main" id="{4BDB1DC0-1D93-4476-9017-4CD03D301FA1}"/>
              </a:ext>
            </a:extLst>
          </p:cNvPr>
          <p:cNvGraphicFramePr>
            <a:graphicFrameLocks noGrp="1"/>
          </p:cNvGraphicFramePr>
          <p:nvPr/>
        </p:nvGraphicFramePr>
        <p:xfrm>
          <a:off x="6200469" y="2146418"/>
          <a:ext cx="5756857" cy="3415582"/>
        </p:xfrm>
        <a:graphic>
          <a:graphicData uri="http://schemas.openxmlformats.org/drawingml/2006/table">
            <a:tbl>
              <a:tblPr firstRow="1" bandRow="1">
                <a:tableStyleId>{ED083AE6-46FA-4A59-8FB0-9F97EB10719F}</a:tableStyleId>
              </a:tblPr>
              <a:tblGrid>
                <a:gridCol w="738950">
                  <a:extLst>
                    <a:ext uri="{9D8B030D-6E8A-4147-A177-3AD203B41FA5}">
                      <a16:colId xmlns:a16="http://schemas.microsoft.com/office/drawing/2014/main" val="830909093"/>
                    </a:ext>
                  </a:extLst>
                </a:gridCol>
                <a:gridCol w="3060318">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b="0" i="0" dirty="0">
                        <a:latin typeface="Century Gothic" panose="020B0502020202020204" pitchFamily="34" charset="0"/>
                      </a:endParaRPr>
                    </a:p>
                  </a:txBody>
                  <a:tcPr/>
                </a:tc>
                <a:tc>
                  <a:txBody>
                    <a:bodyPr/>
                    <a:lstStyle/>
                    <a:p>
                      <a:endParaRPr lang="en-GB" b="0" i="0" dirty="0">
                        <a:solidFill>
                          <a:srgbClr val="115076"/>
                        </a:solidFill>
                        <a:latin typeface="Century Gothic" panose="020B0502020202020204" pitchFamily="34" charset="0"/>
                      </a:endParaRPr>
                    </a:p>
                  </a:txBody>
                  <a:tcPr/>
                </a:tc>
                <a:tc>
                  <a:txBody>
                    <a:bodyPr/>
                    <a:lstStyle/>
                    <a:p>
                      <a:pPr algn="ctr"/>
                      <a:r>
                        <a:rPr lang="en-GB" sz="3200" b="0" i="0" dirty="0">
                          <a:solidFill>
                            <a:srgbClr val="115076"/>
                          </a:solidFill>
                          <a:latin typeface="Century Gothic" panose="020B0502020202020204" pitchFamily="34" charset="0"/>
                        </a:rPr>
                        <a:t>‘b’</a:t>
                      </a:r>
                    </a:p>
                  </a:txBody>
                  <a:tcPr anchor="ctr"/>
                </a:tc>
                <a:tc>
                  <a:txBody>
                    <a:bodyPr/>
                    <a:lstStyle/>
                    <a:p>
                      <a:pPr algn="ctr"/>
                      <a:r>
                        <a:rPr lang="en-GB" sz="3200" b="0" i="0" dirty="0">
                          <a:solidFill>
                            <a:srgbClr val="115076"/>
                          </a:solidFill>
                          <a:latin typeface="Century Gothic" panose="020B0502020202020204" pitchFamily="34" charset="0"/>
                        </a:rPr>
                        <a:t>‘p’</a:t>
                      </a:r>
                    </a:p>
                  </a:txBody>
                  <a:tcPr anchor="ctr"/>
                </a:tc>
                <a:extLst>
                  <a:ext uri="{0D108BD9-81ED-4DB2-BD59-A6C34878D82A}">
                    <a16:rowId xmlns:a16="http://schemas.microsoft.com/office/drawing/2014/main" val="1013048942"/>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a:solidFill>
                            <a:srgbClr val="115076"/>
                          </a:solidFill>
                          <a:latin typeface="Century Gothic" panose="020B0502020202020204" pitchFamily="34" charset="0"/>
                        </a:rPr>
                        <a:t>Lam</a:t>
                      </a:r>
                      <a:r>
                        <a:rPr lang="en-GB" sz="2800" b="1" dirty="0">
                          <a:solidFill>
                            <a:srgbClr val="115076"/>
                          </a:solidFill>
                        </a:rPr>
                        <a:t>pe</a:t>
                      </a: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7817245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err="1">
                          <a:solidFill>
                            <a:srgbClr val="115076"/>
                          </a:solidFill>
                          <a:latin typeface="Century Gothic" panose="020B0502020202020204" pitchFamily="34" charset="0"/>
                        </a:rPr>
                        <a:t>Isoto</a:t>
                      </a:r>
                      <a:r>
                        <a:rPr lang="en-GB" sz="2800" b="1" dirty="0" err="1">
                          <a:solidFill>
                            <a:srgbClr val="115076"/>
                          </a:solidFill>
                        </a:rPr>
                        <a:t>p</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21081419"/>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err="1">
                          <a:solidFill>
                            <a:srgbClr val="115076"/>
                          </a:solidFill>
                          <a:latin typeface="Century Gothic" panose="020B0502020202020204" pitchFamily="34" charset="0"/>
                        </a:rPr>
                        <a:t>Maßsta</a:t>
                      </a:r>
                      <a:r>
                        <a:rPr lang="en-GB" sz="2800" b="1" dirty="0" err="1">
                          <a:solidFill>
                            <a:srgbClr val="115076"/>
                          </a:solidFill>
                        </a:rPr>
                        <a:t>b</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248858066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err="1">
                          <a:solidFill>
                            <a:srgbClr val="115076"/>
                          </a:solidFill>
                          <a:latin typeface="Century Gothic" panose="020B0502020202020204" pitchFamily="34" charset="0"/>
                        </a:rPr>
                        <a:t>kna</a:t>
                      </a:r>
                      <a:r>
                        <a:rPr lang="en-GB" sz="2800" b="1" dirty="0" err="1">
                          <a:solidFill>
                            <a:srgbClr val="115076"/>
                          </a:solidFill>
                        </a:rPr>
                        <a:t>pp</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2978537893"/>
                  </a:ext>
                </a:extLst>
              </a:tr>
            </a:tbl>
          </a:graphicData>
        </a:graphic>
      </p:graphicFrame>
      <p:sp>
        <p:nvSpPr>
          <p:cNvPr id="12" name="Action Button: Custom 16">
            <a:hlinkClick r:id="" action="ppaction://noaction" highlightClick="1">
              <a:snd r:embed="rId8" name="9.3.1.4 slide 2 5.wav"/>
            </a:hlinkClick>
            <a:extLst>
              <a:ext uri="{FF2B5EF4-FFF2-40B4-BE49-F238E27FC236}">
                <a16:creationId xmlns:a16="http://schemas.microsoft.com/office/drawing/2014/main" id="{27357CF5-0B0E-4F44-A514-214967F32BAE}"/>
              </a:ext>
            </a:extLst>
          </p:cNvPr>
          <p:cNvSpPr/>
          <p:nvPr/>
        </p:nvSpPr>
        <p:spPr>
          <a:xfrm>
            <a:off x="6394138" y="29142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9.3.1.4 slide 2 6.wav"/>
            </a:hlinkClick>
            <a:extLst>
              <a:ext uri="{FF2B5EF4-FFF2-40B4-BE49-F238E27FC236}">
                <a16:creationId xmlns:a16="http://schemas.microsoft.com/office/drawing/2014/main" id="{7DF10F34-4BD6-4D9D-8B07-AB7B394EEFC3}"/>
              </a:ext>
            </a:extLst>
          </p:cNvPr>
          <p:cNvSpPr/>
          <p:nvPr/>
        </p:nvSpPr>
        <p:spPr>
          <a:xfrm>
            <a:off x="6392060" y="35907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9.3.1.4 slide 2 7.wav"/>
            </a:hlinkClick>
            <a:extLst>
              <a:ext uri="{FF2B5EF4-FFF2-40B4-BE49-F238E27FC236}">
                <a16:creationId xmlns:a16="http://schemas.microsoft.com/office/drawing/2014/main" id="{B22BA99B-ABFE-4687-92F6-985A1CE96741}"/>
              </a:ext>
            </a:extLst>
          </p:cNvPr>
          <p:cNvSpPr/>
          <p:nvPr/>
        </p:nvSpPr>
        <p:spPr>
          <a:xfrm>
            <a:off x="6392060" y="43053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11" name="9.3.1.4 slide 2 8.wav"/>
            </a:hlinkClick>
            <a:extLst>
              <a:ext uri="{FF2B5EF4-FFF2-40B4-BE49-F238E27FC236}">
                <a16:creationId xmlns:a16="http://schemas.microsoft.com/office/drawing/2014/main" id="{10710C80-DBDC-48A3-90B9-43B015BB522D}"/>
              </a:ext>
            </a:extLst>
          </p:cNvPr>
          <p:cNvSpPr/>
          <p:nvPr/>
        </p:nvSpPr>
        <p:spPr>
          <a:xfrm>
            <a:off x="6392060" y="50385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365437DE-BC96-44AD-A2E5-9D65541602C3}"/>
              </a:ext>
            </a:extLst>
          </p:cNvPr>
          <p:cNvSpPr txBox="1"/>
          <p:nvPr/>
        </p:nvSpPr>
        <p:spPr>
          <a:xfrm>
            <a:off x="104995" y="1282414"/>
            <a:ext cx="11965085"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Mia und Katja </a:t>
            </a:r>
            <a:r>
              <a:rPr lang="en-US" sz="2400" dirty="0" err="1">
                <a:solidFill>
                  <a:schemeClr val="accent5">
                    <a:lumMod val="50000"/>
                  </a:schemeClr>
                </a:solidFill>
                <a:latin typeface="Century Gothic" panose="020B0502020202020204" pitchFamily="34" charset="0"/>
              </a:rPr>
              <a:t>lernen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für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eine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Chemieprüfung</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Hör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zu</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ist</a:t>
            </a:r>
            <a:r>
              <a:rPr lang="en-US" sz="2400" dirty="0">
                <a:solidFill>
                  <a:schemeClr val="accent5">
                    <a:lumMod val="50000"/>
                  </a:schemeClr>
                </a:solidFill>
                <a:latin typeface="Century Gothic" panose="020B0502020202020204" pitchFamily="34" charset="0"/>
              </a:rPr>
              <a:t> das </a:t>
            </a:r>
            <a:r>
              <a:rPr lang="en-US" sz="2400" dirty="0" err="1">
                <a:solidFill>
                  <a:schemeClr val="accent5">
                    <a:lumMod val="50000"/>
                  </a:schemeClr>
                </a:solidFill>
                <a:latin typeface="Century Gothic" panose="020B0502020202020204" pitchFamily="34" charset="0"/>
              </a:rPr>
              <a:t>mit</a:t>
            </a:r>
            <a:r>
              <a:rPr lang="en-US" sz="2400" dirty="0">
                <a:solidFill>
                  <a:schemeClr val="accent5">
                    <a:lumMod val="50000"/>
                  </a:schemeClr>
                </a:solidFill>
                <a:latin typeface="Century Gothic" panose="020B0502020202020204" pitchFamily="34" charset="0"/>
              </a:rPr>
              <a:t> ‘b’ </a:t>
            </a:r>
            <a:r>
              <a:rPr lang="en-US" sz="2400" dirty="0" err="1">
                <a:solidFill>
                  <a:schemeClr val="accent5">
                    <a:lumMod val="50000"/>
                  </a:schemeClr>
                </a:solidFill>
                <a:latin typeface="Century Gothic" panose="020B0502020202020204" pitchFamily="34" charset="0"/>
              </a:rPr>
              <a:t>oder</a:t>
            </a:r>
            <a:r>
              <a:rPr lang="en-US" sz="2400" dirty="0">
                <a:solidFill>
                  <a:schemeClr val="accent5">
                    <a:lumMod val="50000"/>
                  </a:schemeClr>
                </a:solidFill>
                <a:latin typeface="Century Gothic" panose="020B0502020202020204" pitchFamily="34" charset="0"/>
              </a:rPr>
              <a:t> ‘p’?</a:t>
            </a:r>
          </a:p>
        </p:txBody>
      </p:sp>
      <p:sp>
        <p:nvSpPr>
          <p:cNvPr id="17" name="Rectangle 16">
            <a:extLst>
              <a:ext uri="{FF2B5EF4-FFF2-40B4-BE49-F238E27FC236}">
                <a16:creationId xmlns:a16="http://schemas.microsoft.com/office/drawing/2014/main" id="{5E49CEC8-85F6-4E3B-B884-8DD1BFC6A5F6}"/>
              </a:ext>
            </a:extLst>
          </p:cNvPr>
          <p:cNvSpPr/>
          <p:nvPr/>
        </p:nvSpPr>
        <p:spPr>
          <a:xfrm>
            <a:off x="1528526" y="2981424"/>
            <a:ext cx="488585" cy="3926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18" name="Rectangle 17">
            <a:extLst>
              <a:ext uri="{FF2B5EF4-FFF2-40B4-BE49-F238E27FC236}">
                <a16:creationId xmlns:a16="http://schemas.microsoft.com/office/drawing/2014/main" id="{1EF12A04-5E24-41EF-97A3-0EC66BCD0B90}"/>
              </a:ext>
            </a:extLst>
          </p:cNvPr>
          <p:cNvSpPr/>
          <p:nvPr/>
        </p:nvSpPr>
        <p:spPr>
          <a:xfrm>
            <a:off x="1703553" y="3675062"/>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19" name="Rectangle 18">
            <a:extLst>
              <a:ext uri="{FF2B5EF4-FFF2-40B4-BE49-F238E27FC236}">
                <a16:creationId xmlns:a16="http://schemas.microsoft.com/office/drawing/2014/main" id="{B470A892-80BD-4FF8-8E16-A1D57A57F272}"/>
              </a:ext>
            </a:extLst>
          </p:cNvPr>
          <p:cNvSpPr/>
          <p:nvPr/>
        </p:nvSpPr>
        <p:spPr>
          <a:xfrm>
            <a:off x="2017111" y="4422221"/>
            <a:ext cx="488585" cy="3926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0" name="Rectangle 19">
            <a:extLst>
              <a:ext uri="{FF2B5EF4-FFF2-40B4-BE49-F238E27FC236}">
                <a16:creationId xmlns:a16="http://schemas.microsoft.com/office/drawing/2014/main" id="{072387AA-E842-410C-9A78-F5C347CE30F3}"/>
              </a:ext>
            </a:extLst>
          </p:cNvPr>
          <p:cNvSpPr/>
          <p:nvPr/>
        </p:nvSpPr>
        <p:spPr>
          <a:xfrm>
            <a:off x="1715552" y="5067244"/>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1" name="Rectangle 20">
            <a:extLst>
              <a:ext uri="{FF2B5EF4-FFF2-40B4-BE49-F238E27FC236}">
                <a16:creationId xmlns:a16="http://schemas.microsoft.com/office/drawing/2014/main" id="{60FF5E2A-EF77-47B8-9712-FA78EE7B4832}"/>
              </a:ext>
            </a:extLst>
          </p:cNvPr>
          <p:cNvSpPr/>
          <p:nvPr/>
        </p:nvSpPr>
        <p:spPr>
          <a:xfrm>
            <a:off x="7785464" y="3038656"/>
            <a:ext cx="594274" cy="3903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2" name="Rectangle 21">
            <a:extLst>
              <a:ext uri="{FF2B5EF4-FFF2-40B4-BE49-F238E27FC236}">
                <a16:creationId xmlns:a16="http://schemas.microsoft.com/office/drawing/2014/main" id="{8B2B0246-690D-40E5-9343-539E545BDF4F}"/>
              </a:ext>
            </a:extLst>
          </p:cNvPr>
          <p:cNvSpPr/>
          <p:nvPr/>
        </p:nvSpPr>
        <p:spPr>
          <a:xfrm>
            <a:off x="7812960" y="3699724"/>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3" name="Rectangle 22">
            <a:extLst>
              <a:ext uri="{FF2B5EF4-FFF2-40B4-BE49-F238E27FC236}">
                <a16:creationId xmlns:a16="http://schemas.microsoft.com/office/drawing/2014/main" id="{0B9B8ABB-1354-4299-B551-9C11FD0AE41D}"/>
              </a:ext>
            </a:extLst>
          </p:cNvPr>
          <p:cNvSpPr/>
          <p:nvPr/>
        </p:nvSpPr>
        <p:spPr>
          <a:xfrm>
            <a:off x="8288482" y="4390108"/>
            <a:ext cx="594274" cy="3903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4" name="Rectangle 23">
            <a:extLst>
              <a:ext uri="{FF2B5EF4-FFF2-40B4-BE49-F238E27FC236}">
                <a16:creationId xmlns:a16="http://schemas.microsoft.com/office/drawing/2014/main" id="{CA0A3D86-F8D0-4B6B-9160-C89C0994F4B6}"/>
              </a:ext>
            </a:extLst>
          </p:cNvPr>
          <p:cNvSpPr/>
          <p:nvPr/>
        </p:nvSpPr>
        <p:spPr>
          <a:xfrm>
            <a:off x="7691040" y="5067244"/>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pic>
        <p:nvPicPr>
          <p:cNvPr id="25" name="Picture 24" descr="green checkmark">
            <a:extLst>
              <a:ext uri="{FF2B5EF4-FFF2-40B4-BE49-F238E27FC236}">
                <a16:creationId xmlns:a16="http://schemas.microsoft.com/office/drawing/2014/main" id="{880B27C3-71DF-44CB-876B-9106535A85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04467" y="2858748"/>
            <a:ext cx="422131" cy="439720"/>
          </a:xfrm>
          <a:prstGeom prst="rect">
            <a:avLst/>
          </a:prstGeom>
        </p:spPr>
      </p:pic>
      <p:pic>
        <p:nvPicPr>
          <p:cNvPr id="26" name="Picture 25" descr="green checkmark">
            <a:extLst>
              <a:ext uri="{FF2B5EF4-FFF2-40B4-BE49-F238E27FC236}">
                <a16:creationId xmlns:a16="http://schemas.microsoft.com/office/drawing/2014/main" id="{8478E90F-3D0B-4479-BA8D-8ACECD8590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81021" y="3604772"/>
            <a:ext cx="422131" cy="439720"/>
          </a:xfrm>
          <a:prstGeom prst="rect">
            <a:avLst/>
          </a:prstGeom>
        </p:spPr>
      </p:pic>
      <p:pic>
        <p:nvPicPr>
          <p:cNvPr id="27" name="Picture 26" descr="green checkmark">
            <a:extLst>
              <a:ext uri="{FF2B5EF4-FFF2-40B4-BE49-F238E27FC236}">
                <a16:creationId xmlns:a16="http://schemas.microsoft.com/office/drawing/2014/main" id="{5491AA99-7205-48F5-9669-B626B5EE87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30784" y="4350022"/>
            <a:ext cx="422131" cy="439720"/>
          </a:xfrm>
          <a:prstGeom prst="rect">
            <a:avLst/>
          </a:prstGeom>
        </p:spPr>
      </p:pic>
      <p:pic>
        <p:nvPicPr>
          <p:cNvPr id="28" name="Picture 27" descr="green checkmark">
            <a:extLst>
              <a:ext uri="{FF2B5EF4-FFF2-40B4-BE49-F238E27FC236}">
                <a16:creationId xmlns:a16="http://schemas.microsoft.com/office/drawing/2014/main" id="{491507D4-07EF-426A-97E7-1DBD90E6972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04467" y="4847384"/>
            <a:ext cx="422131" cy="439720"/>
          </a:xfrm>
          <a:prstGeom prst="rect">
            <a:avLst/>
          </a:prstGeom>
        </p:spPr>
      </p:pic>
      <p:pic>
        <p:nvPicPr>
          <p:cNvPr id="29" name="Picture 28" descr="green checkmark">
            <a:extLst>
              <a:ext uri="{FF2B5EF4-FFF2-40B4-BE49-F238E27FC236}">
                <a16:creationId xmlns:a16="http://schemas.microsoft.com/office/drawing/2014/main" id="{12A43C4F-FD88-49E2-9650-86042951BC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9687" y="2914224"/>
            <a:ext cx="422131" cy="439720"/>
          </a:xfrm>
          <a:prstGeom prst="rect">
            <a:avLst/>
          </a:prstGeom>
        </p:spPr>
      </p:pic>
      <p:pic>
        <p:nvPicPr>
          <p:cNvPr id="30" name="Picture 29" descr="green checkmark">
            <a:extLst>
              <a:ext uri="{FF2B5EF4-FFF2-40B4-BE49-F238E27FC236}">
                <a16:creationId xmlns:a16="http://schemas.microsoft.com/office/drawing/2014/main" id="{9B3C1376-6BA6-426F-BB24-EBF1DCE053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9687" y="3590738"/>
            <a:ext cx="422131" cy="439720"/>
          </a:xfrm>
          <a:prstGeom prst="rect">
            <a:avLst/>
          </a:prstGeom>
        </p:spPr>
      </p:pic>
      <p:pic>
        <p:nvPicPr>
          <p:cNvPr id="31" name="Picture 30" descr="green checkmark">
            <a:extLst>
              <a:ext uri="{FF2B5EF4-FFF2-40B4-BE49-F238E27FC236}">
                <a16:creationId xmlns:a16="http://schemas.microsoft.com/office/drawing/2014/main" id="{E0F0D2AE-6C92-45B4-B58B-B7DA30C567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47280" y="4261593"/>
            <a:ext cx="422131" cy="439720"/>
          </a:xfrm>
          <a:prstGeom prst="rect">
            <a:avLst/>
          </a:prstGeom>
        </p:spPr>
      </p:pic>
      <p:pic>
        <p:nvPicPr>
          <p:cNvPr id="32" name="Picture 31" descr="green checkmark">
            <a:extLst>
              <a:ext uri="{FF2B5EF4-FFF2-40B4-BE49-F238E27FC236}">
                <a16:creationId xmlns:a16="http://schemas.microsoft.com/office/drawing/2014/main" id="{E912A296-3433-408A-B4D4-0FBAC9FA39B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55495" y="4885257"/>
            <a:ext cx="422131" cy="439720"/>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B19C1814-A432-47DE-BFFF-7074FFE76ED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346995" y="221455"/>
            <a:ext cx="1032135" cy="1053432"/>
          </a:xfrm>
          <a:prstGeom prst="rect">
            <a:avLst/>
          </a:prstGeom>
        </p:spPr>
      </p:pic>
      <p:pic>
        <p:nvPicPr>
          <p:cNvPr id="36" name="Picture 35" descr="A cartoon of a person&#10;&#10;Description automatically generated with low confidence">
            <a:extLst>
              <a:ext uri="{FF2B5EF4-FFF2-40B4-BE49-F238E27FC236}">
                <a16:creationId xmlns:a16="http://schemas.microsoft.com/office/drawing/2014/main" id="{33D4044C-CDAD-4AD7-A91C-E267685ECF4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83937" y="247046"/>
            <a:ext cx="695688" cy="1094026"/>
          </a:xfrm>
          <a:prstGeom prst="rect">
            <a:avLst/>
          </a:prstGeom>
        </p:spPr>
      </p:pic>
    </p:spTree>
    <p:extLst>
      <p:ext uri="{BB962C8B-B14F-4D97-AF65-F5344CB8AC3E}">
        <p14:creationId xmlns:p14="http://schemas.microsoft.com/office/powerpoint/2010/main" val="173034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graphicFrame>
        <p:nvGraphicFramePr>
          <p:cNvPr id="6" name="Table 5">
            <a:extLst>
              <a:ext uri="{FF2B5EF4-FFF2-40B4-BE49-F238E27FC236}">
                <a16:creationId xmlns:a16="http://schemas.microsoft.com/office/drawing/2014/main" id="{0D1070C9-C976-4C71-84BB-BCD7341CD200}"/>
              </a:ext>
            </a:extLst>
          </p:cNvPr>
          <p:cNvGraphicFramePr>
            <a:graphicFrameLocks noGrp="1"/>
          </p:cNvGraphicFramePr>
          <p:nvPr/>
        </p:nvGraphicFramePr>
        <p:xfrm>
          <a:off x="339143" y="2146418"/>
          <a:ext cx="5756857" cy="3415582"/>
        </p:xfrm>
        <a:graphic>
          <a:graphicData uri="http://schemas.openxmlformats.org/drawingml/2006/table">
            <a:tbl>
              <a:tblPr firstRow="1" bandRow="1">
                <a:tableStyleId>{ED083AE6-46FA-4A59-8FB0-9F97EB10719F}</a:tableStyleId>
              </a:tblPr>
              <a:tblGrid>
                <a:gridCol w="738095">
                  <a:extLst>
                    <a:ext uri="{9D8B030D-6E8A-4147-A177-3AD203B41FA5}">
                      <a16:colId xmlns:a16="http://schemas.microsoft.com/office/drawing/2014/main" val="830909093"/>
                    </a:ext>
                  </a:extLst>
                </a:gridCol>
                <a:gridCol w="3061173">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b="0" i="0" dirty="0">
                        <a:latin typeface="Century Gothic" panose="020B0502020202020204" pitchFamily="34" charset="0"/>
                      </a:endParaRPr>
                    </a:p>
                  </a:txBody>
                  <a:tcPr/>
                </a:tc>
                <a:tc>
                  <a:txBody>
                    <a:bodyPr/>
                    <a:lstStyle/>
                    <a:p>
                      <a:endParaRPr lang="en-GB" b="0" i="0" dirty="0">
                        <a:solidFill>
                          <a:srgbClr val="115076"/>
                        </a:solidFill>
                        <a:latin typeface="Century Gothic" panose="020B0502020202020204" pitchFamily="34" charset="0"/>
                      </a:endParaRPr>
                    </a:p>
                  </a:txBody>
                  <a:tcPr/>
                </a:tc>
                <a:tc>
                  <a:txBody>
                    <a:bodyPr/>
                    <a:lstStyle/>
                    <a:p>
                      <a:pPr algn="ctr"/>
                      <a:r>
                        <a:rPr lang="en-GB" sz="3200" b="0" i="0" dirty="0">
                          <a:solidFill>
                            <a:srgbClr val="115076"/>
                          </a:solidFill>
                          <a:latin typeface="Century Gothic" panose="020B0502020202020204" pitchFamily="34" charset="0"/>
                        </a:rPr>
                        <a:t>‘d’</a:t>
                      </a:r>
                    </a:p>
                  </a:txBody>
                  <a:tcPr anchor="ctr"/>
                </a:tc>
                <a:tc>
                  <a:txBody>
                    <a:bodyPr/>
                    <a:lstStyle/>
                    <a:p>
                      <a:pPr algn="ctr"/>
                      <a:r>
                        <a:rPr lang="en-GB" sz="3200" b="0" i="0" dirty="0">
                          <a:solidFill>
                            <a:srgbClr val="115076"/>
                          </a:solidFill>
                          <a:latin typeface="Century Gothic" panose="020B0502020202020204" pitchFamily="34" charset="0"/>
                        </a:rPr>
                        <a:t>‘t’</a:t>
                      </a:r>
                    </a:p>
                  </a:txBody>
                  <a:tcPr anchor="ctr"/>
                </a:tc>
                <a:extLst>
                  <a:ext uri="{0D108BD9-81ED-4DB2-BD59-A6C34878D82A}">
                    <a16:rowId xmlns:a16="http://schemas.microsoft.com/office/drawing/2014/main" val="1013048942"/>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err="1">
                          <a:solidFill>
                            <a:srgbClr val="115076"/>
                          </a:solidFill>
                          <a:latin typeface="Century Gothic" panose="020B0502020202020204" pitchFamily="34" charset="0"/>
                        </a:rPr>
                        <a:t>Urwal</a:t>
                      </a:r>
                      <a:r>
                        <a:rPr lang="en-GB" sz="2800" b="1" dirty="0" err="1">
                          <a:solidFill>
                            <a:srgbClr val="115076"/>
                          </a:solidFill>
                        </a:rPr>
                        <a:t>d</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7817245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err="1">
                          <a:solidFill>
                            <a:srgbClr val="115076"/>
                          </a:solidFill>
                          <a:latin typeface="Century Gothic" panose="020B0502020202020204" pitchFamily="34" charset="0"/>
                        </a:rPr>
                        <a:t>Mitgliedsstaa</a:t>
                      </a:r>
                      <a:r>
                        <a:rPr lang="en-GB" sz="2800" b="1" dirty="0" err="1">
                          <a:solidFill>
                            <a:srgbClr val="115076"/>
                          </a:solidFill>
                        </a:rPr>
                        <a:t>t</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21081419"/>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a:solidFill>
                            <a:srgbClr val="115076"/>
                          </a:solidFill>
                          <a:latin typeface="Century Gothic" panose="020B0502020202020204" pitchFamily="34" charset="0"/>
                        </a:rPr>
                        <a:t>Stran</a:t>
                      </a:r>
                      <a:r>
                        <a:rPr lang="en-GB" sz="2800" b="1" dirty="0">
                          <a:solidFill>
                            <a:srgbClr val="115076"/>
                          </a:solidFill>
                        </a:rPr>
                        <a:t>d</a:t>
                      </a: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248858066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err="1">
                          <a:solidFill>
                            <a:srgbClr val="115076"/>
                          </a:solidFill>
                          <a:latin typeface="Century Gothic" panose="020B0502020202020204" pitchFamily="34" charset="0"/>
                        </a:rPr>
                        <a:t>Tierar</a:t>
                      </a:r>
                      <a:r>
                        <a:rPr lang="en-GB" sz="2800" b="1" dirty="0" err="1">
                          <a:solidFill>
                            <a:srgbClr val="115076"/>
                          </a:solidFill>
                        </a:rPr>
                        <a:t>t</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2978537893"/>
                  </a:ext>
                </a:extLst>
              </a:tr>
            </a:tbl>
          </a:graphicData>
        </a:graphic>
      </p:graphicFrame>
      <p:sp>
        <p:nvSpPr>
          <p:cNvPr id="7" name="Action Button: Custom 16">
            <a:hlinkClick r:id="" action="ppaction://noaction" highlightClick="1">
              <a:snd r:embed="rId4" name="9.3.1.4 slide 3 1.wav"/>
            </a:hlinkClick>
            <a:extLst>
              <a:ext uri="{FF2B5EF4-FFF2-40B4-BE49-F238E27FC236}">
                <a16:creationId xmlns:a16="http://schemas.microsoft.com/office/drawing/2014/main" id="{B3EB06B9-61E1-41FA-9846-F8C46EFD17AC}"/>
              </a:ext>
            </a:extLst>
          </p:cNvPr>
          <p:cNvSpPr/>
          <p:nvPr/>
        </p:nvSpPr>
        <p:spPr>
          <a:xfrm>
            <a:off x="470182" y="29142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5" name="9.3.1.4 slide 3 2 .wav"/>
            </a:hlinkClick>
            <a:extLst>
              <a:ext uri="{FF2B5EF4-FFF2-40B4-BE49-F238E27FC236}">
                <a16:creationId xmlns:a16="http://schemas.microsoft.com/office/drawing/2014/main" id="{1F8B9A05-8B01-449A-968A-6634EDC604C7}"/>
              </a:ext>
            </a:extLst>
          </p:cNvPr>
          <p:cNvSpPr/>
          <p:nvPr/>
        </p:nvSpPr>
        <p:spPr>
          <a:xfrm>
            <a:off x="468104" y="35907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6" name="9.3.1.4 slide 3 3.wav"/>
            </a:hlinkClick>
            <a:extLst>
              <a:ext uri="{FF2B5EF4-FFF2-40B4-BE49-F238E27FC236}">
                <a16:creationId xmlns:a16="http://schemas.microsoft.com/office/drawing/2014/main" id="{9D74947B-789C-48EC-9B49-5966D932327B}"/>
              </a:ext>
            </a:extLst>
          </p:cNvPr>
          <p:cNvSpPr/>
          <p:nvPr/>
        </p:nvSpPr>
        <p:spPr>
          <a:xfrm>
            <a:off x="468104" y="43053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16">
            <a:hlinkClick r:id="" action="ppaction://noaction" highlightClick="1">
              <a:snd r:embed="rId7" name="9.3.1.4 slide 3 4.wav"/>
            </a:hlinkClick>
            <a:extLst>
              <a:ext uri="{FF2B5EF4-FFF2-40B4-BE49-F238E27FC236}">
                <a16:creationId xmlns:a16="http://schemas.microsoft.com/office/drawing/2014/main" id="{47790842-9410-4265-B5D8-53593FA4F62B}"/>
              </a:ext>
            </a:extLst>
          </p:cNvPr>
          <p:cNvSpPr/>
          <p:nvPr/>
        </p:nvSpPr>
        <p:spPr>
          <a:xfrm>
            <a:off x="468104" y="50385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graphicFrame>
        <p:nvGraphicFramePr>
          <p:cNvPr id="11" name="Table 10">
            <a:extLst>
              <a:ext uri="{FF2B5EF4-FFF2-40B4-BE49-F238E27FC236}">
                <a16:creationId xmlns:a16="http://schemas.microsoft.com/office/drawing/2014/main" id="{4BDB1DC0-1D93-4476-9017-4CD03D301FA1}"/>
              </a:ext>
            </a:extLst>
          </p:cNvPr>
          <p:cNvGraphicFramePr>
            <a:graphicFrameLocks noGrp="1"/>
          </p:cNvGraphicFramePr>
          <p:nvPr/>
        </p:nvGraphicFramePr>
        <p:xfrm>
          <a:off x="6200469" y="2146418"/>
          <a:ext cx="5756857" cy="3415582"/>
        </p:xfrm>
        <a:graphic>
          <a:graphicData uri="http://schemas.openxmlformats.org/drawingml/2006/table">
            <a:tbl>
              <a:tblPr firstRow="1" bandRow="1">
                <a:tableStyleId>{ED083AE6-46FA-4A59-8FB0-9F97EB10719F}</a:tableStyleId>
              </a:tblPr>
              <a:tblGrid>
                <a:gridCol w="738950">
                  <a:extLst>
                    <a:ext uri="{9D8B030D-6E8A-4147-A177-3AD203B41FA5}">
                      <a16:colId xmlns:a16="http://schemas.microsoft.com/office/drawing/2014/main" val="830909093"/>
                    </a:ext>
                  </a:extLst>
                </a:gridCol>
                <a:gridCol w="3060318">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b="0" i="0" dirty="0">
                        <a:latin typeface="Century Gothic" panose="020B0502020202020204" pitchFamily="34" charset="0"/>
                      </a:endParaRPr>
                    </a:p>
                  </a:txBody>
                  <a:tcPr/>
                </a:tc>
                <a:tc>
                  <a:txBody>
                    <a:bodyPr/>
                    <a:lstStyle/>
                    <a:p>
                      <a:endParaRPr lang="en-GB" b="0" i="0" dirty="0">
                        <a:solidFill>
                          <a:srgbClr val="115076"/>
                        </a:solidFill>
                        <a:latin typeface="Century Gothic" panose="020B0502020202020204" pitchFamily="34" charset="0"/>
                      </a:endParaRPr>
                    </a:p>
                  </a:txBody>
                  <a:tcPr/>
                </a:tc>
                <a:tc>
                  <a:txBody>
                    <a:bodyPr/>
                    <a:lstStyle/>
                    <a:p>
                      <a:pPr algn="ctr"/>
                      <a:r>
                        <a:rPr lang="en-GB" sz="3200" b="0" i="0" dirty="0">
                          <a:solidFill>
                            <a:srgbClr val="115076"/>
                          </a:solidFill>
                          <a:latin typeface="Century Gothic" panose="020B0502020202020204" pitchFamily="34" charset="0"/>
                        </a:rPr>
                        <a:t>‘d’</a:t>
                      </a:r>
                    </a:p>
                  </a:txBody>
                  <a:tcPr anchor="ctr"/>
                </a:tc>
                <a:tc>
                  <a:txBody>
                    <a:bodyPr/>
                    <a:lstStyle/>
                    <a:p>
                      <a:pPr algn="ctr"/>
                      <a:r>
                        <a:rPr lang="en-GB" sz="3200" b="0" i="0" dirty="0">
                          <a:solidFill>
                            <a:srgbClr val="115076"/>
                          </a:solidFill>
                          <a:latin typeface="Century Gothic" panose="020B0502020202020204" pitchFamily="34" charset="0"/>
                        </a:rPr>
                        <a:t>‘t’</a:t>
                      </a:r>
                    </a:p>
                  </a:txBody>
                  <a:tcPr anchor="ctr"/>
                </a:tc>
                <a:extLst>
                  <a:ext uri="{0D108BD9-81ED-4DB2-BD59-A6C34878D82A}">
                    <a16:rowId xmlns:a16="http://schemas.microsoft.com/office/drawing/2014/main" val="1013048942"/>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a:solidFill>
                            <a:srgbClr val="115076"/>
                          </a:solidFill>
                          <a:latin typeface="Century Gothic" panose="020B0502020202020204" pitchFamily="34" charset="0"/>
                        </a:rPr>
                        <a:t>Bran</a:t>
                      </a:r>
                      <a:r>
                        <a:rPr lang="en-GB" sz="2800" b="1" dirty="0">
                          <a:solidFill>
                            <a:srgbClr val="115076"/>
                          </a:solidFill>
                        </a:rPr>
                        <a:t>d</a:t>
                      </a: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7817245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err="1">
                          <a:solidFill>
                            <a:srgbClr val="115076"/>
                          </a:solidFill>
                          <a:latin typeface="Century Gothic" panose="020B0502020202020204" pitchFamily="34" charset="0"/>
                        </a:rPr>
                        <a:t>Gebie</a:t>
                      </a:r>
                      <a:r>
                        <a:rPr lang="en-GB" sz="2800" b="1" dirty="0" err="1">
                          <a:solidFill>
                            <a:srgbClr val="115076"/>
                          </a:solidFill>
                        </a:rPr>
                        <a:t>t</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21081419"/>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err="1">
                          <a:solidFill>
                            <a:srgbClr val="115076"/>
                          </a:solidFill>
                          <a:latin typeface="Century Gothic" panose="020B0502020202020204" pitchFamily="34" charset="0"/>
                        </a:rPr>
                        <a:t>Solda</a:t>
                      </a:r>
                      <a:r>
                        <a:rPr lang="en-GB" sz="2800" b="1" dirty="0" err="1">
                          <a:solidFill>
                            <a:srgbClr val="115076"/>
                          </a:solidFill>
                        </a:rPr>
                        <a:t>t</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248858066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err="1">
                          <a:solidFill>
                            <a:srgbClr val="115076"/>
                          </a:solidFill>
                          <a:latin typeface="Century Gothic" panose="020B0502020202020204" pitchFamily="34" charset="0"/>
                        </a:rPr>
                        <a:t>dutzen</a:t>
                      </a:r>
                      <a:r>
                        <a:rPr lang="en-GB" sz="2800" b="1" dirty="0" err="1">
                          <a:solidFill>
                            <a:srgbClr val="115076"/>
                          </a:solidFill>
                        </a:rPr>
                        <a:t>d</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2978537893"/>
                  </a:ext>
                </a:extLst>
              </a:tr>
            </a:tbl>
          </a:graphicData>
        </a:graphic>
      </p:graphicFrame>
      <p:sp>
        <p:nvSpPr>
          <p:cNvPr id="12" name="Action Button: Custom 16">
            <a:hlinkClick r:id="" action="ppaction://noaction" highlightClick="1">
              <a:snd r:embed="rId8" name="9.3.1.4 slide 3 5.wav"/>
            </a:hlinkClick>
            <a:extLst>
              <a:ext uri="{FF2B5EF4-FFF2-40B4-BE49-F238E27FC236}">
                <a16:creationId xmlns:a16="http://schemas.microsoft.com/office/drawing/2014/main" id="{27357CF5-0B0E-4F44-A514-214967F32BAE}"/>
              </a:ext>
            </a:extLst>
          </p:cNvPr>
          <p:cNvSpPr/>
          <p:nvPr/>
        </p:nvSpPr>
        <p:spPr>
          <a:xfrm>
            <a:off x="6394138" y="291422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9.3.1.4 slide 3 6.wav"/>
            </a:hlinkClick>
            <a:extLst>
              <a:ext uri="{FF2B5EF4-FFF2-40B4-BE49-F238E27FC236}">
                <a16:creationId xmlns:a16="http://schemas.microsoft.com/office/drawing/2014/main" id="{7DF10F34-4BD6-4D9D-8B07-AB7B394EEFC3}"/>
              </a:ext>
            </a:extLst>
          </p:cNvPr>
          <p:cNvSpPr/>
          <p:nvPr/>
        </p:nvSpPr>
        <p:spPr>
          <a:xfrm>
            <a:off x="6392060" y="35907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9.3.1.4 slide 3 7.wav"/>
            </a:hlinkClick>
            <a:extLst>
              <a:ext uri="{FF2B5EF4-FFF2-40B4-BE49-F238E27FC236}">
                <a16:creationId xmlns:a16="http://schemas.microsoft.com/office/drawing/2014/main" id="{B22BA99B-ABFE-4687-92F6-985A1CE96741}"/>
              </a:ext>
            </a:extLst>
          </p:cNvPr>
          <p:cNvSpPr/>
          <p:nvPr/>
        </p:nvSpPr>
        <p:spPr>
          <a:xfrm>
            <a:off x="6392060" y="430531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11" name="9.3.1.4 slide 3 8.wav"/>
            </a:hlinkClick>
            <a:extLst>
              <a:ext uri="{FF2B5EF4-FFF2-40B4-BE49-F238E27FC236}">
                <a16:creationId xmlns:a16="http://schemas.microsoft.com/office/drawing/2014/main" id="{10710C80-DBDC-48A3-90B9-43B015BB522D}"/>
              </a:ext>
            </a:extLst>
          </p:cNvPr>
          <p:cNvSpPr/>
          <p:nvPr/>
        </p:nvSpPr>
        <p:spPr>
          <a:xfrm>
            <a:off x="6392060" y="50385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365437DE-BC96-44AD-A2E5-9D65541602C3}"/>
              </a:ext>
            </a:extLst>
          </p:cNvPr>
          <p:cNvSpPr txBox="1"/>
          <p:nvPr/>
        </p:nvSpPr>
        <p:spPr>
          <a:xfrm>
            <a:off x="104995" y="1282414"/>
            <a:ext cx="11965085" cy="830997"/>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Wolfgang und Mehmet </a:t>
            </a:r>
            <a:r>
              <a:rPr lang="en-US" sz="2400" dirty="0" err="1">
                <a:solidFill>
                  <a:schemeClr val="accent5">
                    <a:lumMod val="50000"/>
                  </a:schemeClr>
                </a:solidFill>
                <a:latin typeface="Century Gothic" panose="020B0502020202020204" pitchFamily="34" charset="0"/>
              </a:rPr>
              <a:t>lernen</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für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eine</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Erdkundeprüfung</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Hör</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zu</a:t>
            </a:r>
            <a:r>
              <a:rPr lang="en-US" sz="2400" dirty="0">
                <a:solidFill>
                  <a:schemeClr val="accent5">
                    <a:lumMod val="50000"/>
                  </a:schemeClr>
                </a:solidFill>
                <a:latin typeface="Century Gothic" panose="020B0502020202020204" pitchFamily="34" charset="0"/>
              </a:rPr>
              <a:t>, </a:t>
            </a:r>
            <a:r>
              <a:rPr lang="en-US" sz="2400" dirty="0" err="1">
                <a:solidFill>
                  <a:schemeClr val="accent5">
                    <a:lumMod val="50000"/>
                  </a:schemeClr>
                </a:solidFill>
                <a:latin typeface="Century Gothic" panose="020B0502020202020204" pitchFamily="34" charset="0"/>
              </a:rPr>
              <a:t>ist</a:t>
            </a:r>
            <a:r>
              <a:rPr lang="en-US" sz="2400" dirty="0">
                <a:solidFill>
                  <a:schemeClr val="accent5">
                    <a:lumMod val="50000"/>
                  </a:schemeClr>
                </a:solidFill>
                <a:latin typeface="Century Gothic" panose="020B0502020202020204" pitchFamily="34" charset="0"/>
              </a:rPr>
              <a:t> das </a:t>
            </a:r>
            <a:r>
              <a:rPr lang="en-US" sz="2400" dirty="0" err="1">
                <a:solidFill>
                  <a:schemeClr val="accent5">
                    <a:lumMod val="50000"/>
                  </a:schemeClr>
                </a:solidFill>
                <a:latin typeface="Century Gothic" panose="020B0502020202020204" pitchFamily="34" charset="0"/>
              </a:rPr>
              <a:t>mit</a:t>
            </a:r>
            <a:r>
              <a:rPr lang="en-US" sz="2400" dirty="0">
                <a:solidFill>
                  <a:schemeClr val="accent5">
                    <a:lumMod val="50000"/>
                  </a:schemeClr>
                </a:solidFill>
                <a:latin typeface="Century Gothic" panose="020B0502020202020204" pitchFamily="34" charset="0"/>
              </a:rPr>
              <a:t> ‘d’ </a:t>
            </a:r>
            <a:r>
              <a:rPr lang="en-US" sz="2400" dirty="0" err="1">
                <a:solidFill>
                  <a:schemeClr val="accent5">
                    <a:lumMod val="50000"/>
                  </a:schemeClr>
                </a:solidFill>
                <a:latin typeface="Century Gothic" panose="020B0502020202020204" pitchFamily="34" charset="0"/>
              </a:rPr>
              <a:t>oder</a:t>
            </a:r>
            <a:r>
              <a:rPr lang="en-US" sz="2400" dirty="0">
                <a:solidFill>
                  <a:schemeClr val="accent5">
                    <a:lumMod val="50000"/>
                  </a:schemeClr>
                </a:solidFill>
                <a:latin typeface="Century Gothic" panose="020B0502020202020204" pitchFamily="34" charset="0"/>
              </a:rPr>
              <a:t> ‘t’?</a:t>
            </a:r>
          </a:p>
        </p:txBody>
      </p:sp>
      <p:sp>
        <p:nvSpPr>
          <p:cNvPr id="17" name="Rectangle 16">
            <a:extLst>
              <a:ext uri="{FF2B5EF4-FFF2-40B4-BE49-F238E27FC236}">
                <a16:creationId xmlns:a16="http://schemas.microsoft.com/office/drawing/2014/main" id="{5E49CEC8-85F6-4E3B-B884-8DD1BFC6A5F6}"/>
              </a:ext>
            </a:extLst>
          </p:cNvPr>
          <p:cNvSpPr/>
          <p:nvPr/>
        </p:nvSpPr>
        <p:spPr>
          <a:xfrm>
            <a:off x="2127513" y="2968278"/>
            <a:ext cx="488585" cy="3926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18" name="Rectangle 17">
            <a:extLst>
              <a:ext uri="{FF2B5EF4-FFF2-40B4-BE49-F238E27FC236}">
                <a16:creationId xmlns:a16="http://schemas.microsoft.com/office/drawing/2014/main" id="{1EF12A04-5E24-41EF-97A3-0EC66BCD0B90}"/>
              </a:ext>
            </a:extLst>
          </p:cNvPr>
          <p:cNvSpPr/>
          <p:nvPr/>
        </p:nvSpPr>
        <p:spPr>
          <a:xfrm>
            <a:off x="3403600" y="3637838"/>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19" name="Rectangle 18">
            <a:extLst>
              <a:ext uri="{FF2B5EF4-FFF2-40B4-BE49-F238E27FC236}">
                <a16:creationId xmlns:a16="http://schemas.microsoft.com/office/drawing/2014/main" id="{B470A892-80BD-4FF8-8E16-A1D57A57F272}"/>
              </a:ext>
            </a:extLst>
          </p:cNvPr>
          <p:cNvSpPr/>
          <p:nvPr/>
        </p:nvSpPr>
        <p:spPr>
          <a:xfrm>
            <a:off x="2049965" y="4352413"/>
            <a:ext cx="488585" cy="39262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0" name="Rectangle 19">
            <a:extLst>
              <a:ext uri="{FF2B5EF4-FFF2-40B4-BE49-F238E27FC236}">
                <a16:creationId xmlns:a16="http://schemas.microsoft.com/office/drawing/2014/main" id="{072387AA-E842-410C-9A78-F5C347CE30F3}"/>
              </a:ext>
            </a:extLst>
          </p:cNvPr>
          <p:cNvSpPr/>
          <p:nvPr/>
        </p:nvSpPr>
        <p:spPr>
          <a:xfrm>
            <a:off x="2076667" y="5038552"/>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1" name="Rectangle 20">
            <a:extLst>
              <a:ext uri="{FF2B5EF4-FFF2-40B4-BE49-F238E27FC236}">
                <a16:creationId xmlns:a16="http://schemas.microsoft.com/office/drawing/2014/main" id="{60FF5E2A-EF77-47B8-9712-FA78EE7B4832}"/>
              </a:ext>
            </a:extLst>
          </p:cNvPr>
          <p:cNvSpPr/>
          <p:nvPr/>
        </p:nvSpPr>
        <p:spPr>
          <a:xfrm>
            <a:off x="7803209" y="3017654"/>
            <a:ext cx="594274" cy="3903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2" name="Rectangle 21">
            <a:extLst>
              <a:ext uri="{FF2B5EF4-FFF2-40B4-BE49-F238E27FC236}">
                <a16:creationId xmlns:a16="http://schemas.microsoft.com/office/drawing/2014/main" id="{8B2B0246-690D-40E5-9343-539E545BDF4F}"/>
              </a:ext>
            </a:extLst>
          </p:cNvPr>
          <p:cNvSpPr/>
          <p:nvPr/>
        </p:nvSpPr>
        <p:spPr>
          <a:xfrm>
            <a:off x="8100346" y="3699724"/>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3" name="Rectangle 22">
            <a:extLst>
              <a:ext uri="{FF2B5EF4-FFF2-40B4-BE49-F238E27FC236}">
                <a16:creationId xmlns:a16="http://schemas.microsoft.com/office/drawing/2014/main" id="{0B9B8ABB-1354-4299-B551-9C11FD0AE41D}"/>
              </a:ext>
            </a:extLst>
          </p:cNvPr>
          <p:cNvSpPr/>
          <p:nvPr/>
        </p:nvSpPr>
        <p:spPr>
          <a:xfrm>
            <a:off x="7994649" y="4396095"/>
            <a:ext cx="613783" cy="3903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24" name="Rectangle 23">
            <a:extLst>
              <a:ext uri="{FF2B5EF4-FFF2-40B4-BE49-F238E27FC236}">
                <a16:creationId xmlns:a16="http://schemas.microsoft.com/office/drawing/2014/main" id="{CA0A3D86-F8D0-4B6B-9160-C89C0994F4B6}"/>
              </a:ext>
            </a:extLst>
          </p:cNvPr>
          <p:cNvSpPr/>
          <p:nvPr/>
        </p:nvSpPr>
        <p:spPr>
          <a:xfrm>
            <a:off x="8187430" y="5067244"/>
            <a:ext cx="488585" cy="392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pic>
        <p:nvPicPr>
          <p:cNvPr id="25" name="Picture 24" descr="green checkmark">
            <a:extLst>
              <a:ext uri="{FF2B5EF4-FFF2-40B4-BE49-F238E27FC236}">
                <a16:creationId xmlns:a16="http://schemas.microsoft.com/office/drawing/2014/main" id="{880B27C3-71DF-44CB-876B-9106535A85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04467" y="2858748"/>
            <a:ext cx="422131" cy="439720"/>
          </a:xfrm>
          <a:prstGeom prst="rect">
            <a:avLst/>
          </a:prstGeom>
        </p:spPr>
      </p:pic>
      <p:pic>
        <p:nvPicPr>
          <p:cNvPr id="26" name="Picture 25" descr="green checkmark">
            <a:extLst>
              <a:ext uri="{FF2B5EF4-FFF2-40B4-BE49-F238E27FC236}">
                <a16:creationId xmlns:a16="http://schemas.microsoft.com/office/drawing/2014/main" id="{8478E90F-3D0B-4479-BA8D-8ACECD8590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43198" y="3547018"/>
            <a:ext cx="422131" cy="439720"/>
          </a:xfrm>
          <a:prstGeom prst="rect">
            <a:avLst/>
          </a:prstGeom>
        </p:spPr>
      </p:pic>
      <p:pic>
        <p:nvPicPr>
          <p:cNvPr id="27" name="Picture 26" descr="green checkmark">
            <a:extLst>
              <a:ext uri="{FF2B5EF4-FFF2-40B4-BE49-F238E27FC236}">
                <a16:creationId xmlns:a16="http://schemas.microsoft.com/office/drawing/2014/main" id="{5491AA99-7205-48F5-9669-B626B5EE87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04467" y="4203621"/>
            <a:ext cx="422131" cy="439720"/>
          </a:xfrm>
          <a:prstGeom prst="rect">
            <a:avLst/>
          </a:prstGeom>
        </p:spPr>
      </p:pic>
      <p:pic>
        <p:nvPicPr>
          <p:cNvPr id="28" name="Picture 27" descr="green checkmark">
            <a:extLst>
              <a:ext uri="{FF2B5EF4-FFF2-40B4-BE49-F238E27FC236}">
                <a16:creationId xmlns:a16="http://schemas.microsoft.com/office/drawing/2014/main" id="{491507D4-07EF-426A-97E7-1DBD90E6972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31581" y="4994832"/>
            <a:ext cx="422131" cy="439720"/>
          </a:xfrm>
          <a:prstGeom prst="rect">
            <a:avLst/>
          </a:prstGeom>
        </p:spPr>
      </p:pic>
      <p:pic>
        <p:nvPicPr>
          <p:cNvPr id="29" name="Picture 28" descr="green checkmark">
            <a:extLst>
              <a:ext uri="{FF2B5EF4-FFF2-40B4-BE49-F238E27FC236}">
                <a16:creationId xmlns:a16="http://schemas.microsoft.com/office/drawing/2014/main" id="{12A43C4F-FD88-49E2-9650-86042951BC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24010" y="2968278"/>
            <a:ext cx="422131" cy="439720"/>
          </a:xfrm>
          <a:prstGeom prst="rect">
            <a:avLst/>
          </a:prstGeom>
        </p:spPr>
      </p:pic>
      <p:pic>
        <p:nvPicPr>
          <p:cNvPr id="30" name="Picture 29" descr="green checkmark">
            <a:extLst>
              <a:ext uri="{FF2B5EF4-FFF2-40B4-BE49-F238E27FC236}">
                <a16:creationId xmlns:a16="http://schemas.microsoft.com/office/drawing/2014/main" id="{9B3C1376-6BA6-426F-BB24-EBF1DCE053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9687" y="3590738"/>
            <a:ext cx="422131" cy="439720"/>
          </a:xfrm>
          <a:prstGeom prst="rect">
            <a:avLst/>
          </a:prstGeom>
        </p:spPr>
      </p:pic>
      <p:pic>
        <p:nvPicPr>
          <p:cNvPr id="31" name="Picture 30" descr="green checkmark">
            <a:extLst>
              <a:ext uri="{FF2B5EF4-FFF2-40B4-BE49-F238E27FC236}">
                <a16:creationId xmlns:a16="http://schemas.microsoft.com/office/drawing/2014/main" id="{E0F0D2AE-6C92-45B4-B58B-B7DA30C567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25244" y="4305313"/>
            <a:ext cx="422131" cy="439720"/>
          </a:xfrm>
          <a:prstGeom prst="rect">
            <a:avLst/>
          </a:prstGeom>
        </p:spPr>
      </p:pic>
      <p:pic>
        <p:nvPicPr>
          <p:cNvPr id="32" name="Picture 31" descr="green checkmark">
            <a:extLst>
              <a:ext uri="{FF2B5EF4-FFF2-40B4-BE49-F238E27FC236}">
                <a16:creationId xmlns:a16="http://schemas.microsoft.com/office/drawing/2014/main" id="{E912A296-3433-408A-B4D4-0FBAC9FA39B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42974" y="4994832"/>
            <a:ext cx="422131" cy="439720"/>
          </a:xfrm>
          <a:prstGeom prst="rect">
            <a:avLst/>
          </a:prstGeom>
        </p:spPr>
      </p:pic>
      <p:pic>
        <p:nvPicPr>
          <p:cNvPr id="35" name="Picture 34" descr="A cartoon of a child&#10;&#10;Description automatically generated with low confidence">
            <a:extLst>
              <a:ext uri="{FF2B5EF4-FFF2-40B4-BE49-F238E27FC236}">
                <a16:creationId xmlns:a16="http://schemas.microsoft.com/office/drawing/2014/main" id="{3A153B75-4DB7-46F9-A152-9229BAE98CC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45172" y="181731"/>
            <a:ext cx="1148317" cy="1104985"/>
          </a:xfrm>
          <a:prstGeom prst="rect">
            <a:avLst/>
          </a:prstGeom>
        </p:spPr>
      </p:pic>
      <p:pic>
        <p:nvPicPr>
          <p:cNvPr id="38" name="Picture 37" descr="A picture containing clipart&#10;&#10;Description automatically generated">
            <a:extLst>
              <a:ext uri="{FF2B5EF4-FFF2-40B4-BE49-F238E27FC236}">
                <a16:creationId xmlns:a16="http://schemas.microsoft.com/office/drawing/2014/main" id="{2B359BF4-F614-4530-85F4-23F0709CFEB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28643" y="230968"/>
            <a:ext cx="868006" cy="1074574"/>
          </a:xfrm>
          <a:prstGeom prst="rect">
            <a:avLst/>
          </a:prstGeom>
        </p:spPr>
      </p:pic>
    </p:spTree>
    <p:extLst>
      <p:ext uri="{BB962C8B-B14F-4D97-AF65-F5344CB8AC3E}">
        <p14:creationId xmlns:p14="http://schemas.microsoft.com/office/powerpoint/2010/main" val="408425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latin typeface="Century Gothic" panose="020B0502020202020204" pitchFamily="34" charset="0"/>
              </a:rPr>
              <a:t>[b]</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56764"/>
            <a:ext cx="11313527" cy="27699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Y9 T1.2 </a:t>
            </a:r>
            <a:r>
              <a:rPr kumimoji="0" lang="en-US" sz="48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Week 1 Slides 2-5; 17-25</a:t>
            </a:r>
          </a:p>
        </p:txBody>
      </p:sp>
    </p:spTree>
    <p:extLst>
      <p:ext uri="{BB962C8B-B14F-4D97-AF65-F5344CB8AC3E}">
        <p14:creationId xmlns:p14="http://schemas.microsoft.com/office/powerpoint/2010/main" val="2157176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73032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latin typeface="Century Gothic" panose="020B0502020202020204" pitchFamily="34" charset="0"/>
              </a:rPr>
              <a:t>Phonetik</a:t>
            </a:r>
            <a:endParaRPr lang="en-GB" sz="3600" b="1" dirty="0">
              <a:solidFill>
                <a:schemeClr val="bg1"/>
              </a:solidFill>
              <a:latin typeface="Century Gothic" panose="020B0502020202020204" pitchFamily="34" charset="0"/>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02726" y="1219998"/>
            <a:ext cx="122867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When the German [b] comes before a vowel, it sounds like English [b] and your vocal chords vibrate. </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C3A062E8-6DB9-46F6-984E-CA8880F3F1DD}"/>
              </a:ext>
            </a:extLst>
          </p:cNvPr>
          <p:cNvSpPr txBox="1"/>
          <p:nvPr/>
        </p:nvSpPr>
        <p:spPr>
          <a:xfrm>
            <a:off x="102726" y="1841075"/>
            <a:ext cx="118832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However, when [b] is the final sound in the word</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or comes before a consonant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it sounds like [p]</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and you don’t use your vocal chords.</a:t>
            </a:r>
          </a:p>
        </p:txBody>
      </p:sp>
      <p:sp>
        <p:nvSpPr>
          <p:cNvPr id="32" name="TextBox 31">
            <a:extLst>
              <a:ext uri="{FF2B5EF4-FFF2-40B4-BE49-F238E27FC236}">
                <a16:creationId xmlns:a16="http://schemas.microsoft.com/office/drawing/2014/main" id="{74FA8A65-E109-4591-BA14-5E3EE568FE37}"/>
              </a:ext>
            </a:extLst>
          </p:cNvPr>
          <p:cNvSpPr txBox="1"/>
          <p:nvPr/>
        </p:nvSpPr>
        <p:spPr>
          <a:xfrm>
            <a:off x="154394" y="2510488"/>
            <a:ext cx="118832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Compare:</a:t>
            </a:r>
          </a:p>
        </p:txBody>
      </p:sp>
      <p:sp>
        <p:nvSpPr>
          <p:cNvPr id="36" name="TextBox 35">
            <a:extLst>
              <a:ext uri="{FF2B5EF4-FFF2-40B4-BE49-F238E27FC236}">
                <a16:creationId xmlns:a16="http://schemas.microsoft.com/office/drawing/2014/main" id="{B3B95BD7-9CB3-4A28-86E6-4E4577AFD1DB}"/>
              </a:ext>
            </a:extLst>
          </p:cNvPr>
          <p:cNvSpPr txBox="1"/>
          <p:nvPr/>
        </p:nvSpPr>
        <p:spPr>
          <a:xfrm>
            <a:off x="2922181" y="2710543"/>
            <a:ext cx="22434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Kor</a:t>
            </a:r>
            <a:r>
              <a:rPr lang="en-GB" sz="2800" b="1" dirty="0">
                <a:solidFill>
                  <a:srgbClr val="4472C4">
                    <a:lumMod val="50000"/>
                  </a:srgbClr>
                </a:solidFill>
                <a:latin typeface="Century Gothic" panose="020F0302020204030204"/>
              </a:rPr>
              <a:t>b</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00B35126-026B-49E2-9141-6E9FC7374219}"/>
              </a:ext>
            </a:extLst>
          </p:cNvPr>
          <p:cNvSpPr txBox="1"/>
          <p:nvPr/>
        </p:nvSpPr>
        <p:spPr>
          <a:xfrm>
            <a:off x="7933438" y="2659621"/>
            <a:ext cx="22434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Kör</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A picture containing container&#10;&#10;Description automatically generated">
            <a:extLst>
              <a:ext uri="{FF2B5EF4-FFF2-40B4-BE49-F238E27FC236}">
                <a16:creationId xmlns:a16="http://schemas.microsoft.com/office/drawing/2014/main" id="{BBA223C1-7495-4C46-836F-0D48C7B0DE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2216" y="3123870"/>
            <a:ext cx="3307578" cy="2767512"/>
          </a:xfrm>
          <a:prstGeom prst="rect">
            <a:avLst/>
          </a:prstGeom>
        </p:spPr>
      </p:pic>
      <p:pic>
        <p:nvPicPr>
          <p:cNvPr id="14" name="Picture 13" descr="A picture containing container&#10;&#10;Description automatically generated">
            <a:extLst>
              <a:ext uri="{FF2B5EF4-FFF2-40B4-BE49-F238E27FC236}">
                <a16:creationId xmlns:a16="http://schemas.microsoft.com/office/drawing/2014/main" id="{68E9CCFA-9011-487A-B5B8-16B4750A8B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6351" y="3097641"/>
            <a:ext cx="3307578" cy="2767512"/>
          </a:xfrm>
          <a:prstGeom prst="rect">
            <a:avLst/>
          </a:prstGeom>
        </p:spPr>
      </p:pic>
      <p:pic>
        <p:nvPicPr>
          <p:cNvPr id="15" name="Picture 14" descr="A picture containing container&#10;&#10;Description automatically generated">
            <a:extLst>
              <a:ext uri="{FF2B5EF4-FFF2-40B4-BE49-F238E27FC236}">
                <a16:creationId xmlns:a16="http://schemas.microsoft.com/office/drawing/2014/main" id="{8A872A28-46FB-47AB-8D34-D8B0D146AE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5329" y="3233763"/>
            <a:ext cx="3307578" cy="2767512"/>
          </a:xfrm>
          <a:prstGeom prst="rect">
            <a:avLst/>
          </a:prstGeom>
        </p:spPr>
      </p:pic>
    </p:spTree>
    <p:extLst>
      <p:ext uri="{BB962C8B-B14F-4D97-AF65-F5344CB8AC3E}">
        <p14:creationId xmlns:p14="http://schemas.microsoft.com/office/powerpoint/2010/main" val="89438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36"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76197" y="669360"/>
            <a:ext cx="72826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15076"/>
                </a:solidFill>
                <a:effectLst/>
                <a:uLnTx/>
                <a:uFillTx/>
                <a:latin typeface="Century Gothic" panose="020F0302020204030204"/>
              </a:rPr>
              <a:t>Schreib</a:t>
            </a:r>
            <a:r>
              <a:rPr lang="en-US" sz="2400" dirty="0">
                <a:solidFill>
                  <a:srgbClr val="115076"/>
                </a:solidFill>
                <a:latin typeface="Century Gothic" panose="020F0302020204030204"/>
              </a:rPr>
              <a:t>t man</a:t>
            </a:r>
            <a:r>
              <a:rPr kumimoji="0" lang="en-US" sz="2400" b="0" i="0" u="none" strike="noStrike" kern="1200" cap="none" spc="0" normalizeH="0" baseline="0" noProof="0" dirty="0">
                <a:ln>
                  <a:noFill/>
                </a:ln>
                <a:solidFill>
                  <a:srgbClr val="115076"/>
                </a:solidFill>
                <a:effectLst/>
                <a:uLnTx/>
                <a:uFillTx/>
                <a:latin typeface="Century Gothic" panose="020F0302020204030204"/>
              </a:rPr>
              <a:t> die </a:t>
            </a:r>
            <a:r>
              <a:rPr kumimoji="0" lang="en-US" sz="2400" b="0" i="0" u="none" strike="noStrike" kern="1200" cap="none" spc="0" normalizeH="0" baseline="0" noProof="0" dirty="0" err="1">
                <a:ln>
                  <a:noFill/>
                </a:ln>
                <a:solidFill>
                  <a:srgbClr val="115076"/>
                </a:solidFill>
                <a:effectLst/>
                <a:uLnTx/>
                <a:uFillTx/>
                <a:latin typeface="Century Gothic" panose="020F0302020204030204"/>
              </a:rPr>
              <a:t>Singularform</a:t>
            </a:r>
            <a:r>
              <a:rPr kumimoji="0" lang="en-US" sz="2400" b="0" i="0" u="none" strike="noStrike" kern="1200" cap="none" spc="0" normalizeH="0" baseline="0" noProof="0" dirty="0">
                <a:ln>
                  <a:noFill/>
                </a:ln>
                <a:solidFill>
                  <a:srgbClr val="115076"/>
                </a:solidFill>
                <a:effectLst/>
                <a:uLnTx/>
                <a:uFillTx/>
                <a:latin typeface="Century Gothic" panose="020F0302020204030204"/>
              </a:rPr>
              <a:t> </a:t>
            </a:r>
            <a:r>
              <a:rPr kumimoji="0" lang="en-US" sz="2400" b="0" i="0" u="none" strike="noStrike" kern="1200" cap="none" spc="0" normalizeH="0" baseline="0" noProof="0" dirty="0" err="1">
                <a:ln>
                  <a:noFill/>
                </a:ln>
                <a:solidFill>
                  <a:srgbClr val="115076"/>
                </a:solidFill>
                <a:effectLst/>
                <a:uLnTx/>
                <a:uFillTx/>
                <a:latin typeface="Century Gothic" panose="020F0302020204030204"/>
              </a:rPr>
              <a:t>mit</a:t>
            </a:r>
            <a:r>
              <a:rPr kumimoji="0" lang="en-US" sz="2400" b="0" i="0" u="none" strike="noStrike" kern="1200" cap="none" spc="0" normalizeH="0" baseline="0" noProof="0" dirty="0">
                <a:ln>
                  <a:noFill/>
                </a:ln>
                <a:solidFill>
                  <a:srgbClr val="115076"/>
                </a:solidFill>
                <a:effectLst/>
                <a:uLnTx/>
                <a:uFillTx/>
                <a:latin typeface="Century Gothic" panose="020F0302020204030204"/>
              </a:rPr>
              <a:t> ‘</a:t>
            </a:r>
            <a:r>
              <a:rPr kumimoji="0" lang="en-US" sz="2400" b="1" i="0" u="none" strike="noStrike" kern="1200" cap="none" spc="0" normalizeH="0" baseline="0" noProof="0" dirty="0">
                <a:ln>
                  <a:noFill/>
                </a:ln>
                <a:solidFill>
                  <a:srgbClr val="115076"/>
                </a:solidFill>
                <a:effectLst/>
                <a:uLnTx/>
                <a:uFillTx/>
                <a:latin typeface="Century Gothic" panose="020F0302020204030204"/>
              </a:rPr>
              <a:t>b</a:t>
            </a:r>
            <a:r>
              <a:rPr kumimoji="0" lang="en-US" sz="2400" b="0" i="0" u="none" strike="noStrike" kern="1200" cap="none" spc="0" normalizeH="0" baseline="0" noProof="0" dirty="0">
                <a:ln>
                  <a:noFill/>
                </a:ln>
                <a:solidFill>
                  <a:srgbClr val="115076"/>
                </a:solidFill>
                <a:effectLst/>
                <a:uLnTx/>
                <a:uFillTx/>
                <a:latin typeface="Century Gothic" panose="020F0302020204030204"/>
              </a:rPr>
              <a:t>’ </a:t>
            </a:r>
            <a:r>
              <a:rPr kumimoji="0" lang="en-US" sz="2400" b="0" i="0" u="none" strike="noStrike" kern="1200" cap="none" spc="0" normalizeH="0" baseline="0" noProof="0" dirty="0" err="1">
                <a:ln>
                  <a:noFill/>
                </a:ln>
                <a:solidFill>
                  <a:srgbClr val="115076"/>
                </a:solidFill>
                <a:effectLst/>
                <a:uLnTx/>
                <a:uFillTx/>
                <a:latin typeface="Century Gothic" panose="020F0302020204030204"/>
              </a:rPr>
              <a:t>oder</a:t>
            </a:r>
            <a:r>
              <a:rPr kumimoji="0" lang="en-US" sz="2400" b="0" i="0" u="none" strike="noStrike" kern="1200" cap="none" spc="0" normalizeH="0" baseline="0" noProof="0" dirty="0">
                <a:ln>
                  <a:noFill/>
                </a:ln>
                <a:solidFill>
                  <a:srgbClr val="115076"/>
                </a:solidFill>
                <a:effectLst/>
                <a:uLnTx/>
                <a:uFillTx/>
                <a:latin typeface="Century Gothic" panose="020F0302020204030204"/>
              </a:rPr>
              <a:t> ‘</a:t>
            </a:r>
            <a:r>
              <a:rPr kumimoji="0" lang="en-US" sz="2400" b="1" i="0" u="none" strike="noStrike" kern="1200" cap="none" spc="0" normalizeH="0" baseline="0" noProof="0" dirty="0">
                <a:ln>
                  <a:noFill/>
                </a:ln>
                <a:solidFill>
                  <a:srgbClr val="115076"/>
                </a:solidFill>
                <a:effectLst/>
                <a:uLnTx/>
                <a:uFillTx/>
                <a:latin typeface="Century Gothic" panose="020F0302020204030204"/>
              </a:rPr>
              <a:t>p</a:t>
            </a:r>
            <a:r>
              <a:rPr kumimoji="0" lang="en-US" sz="2400" b="0" i="0" u="none" strike="noStrike" kern="1200" cap="none" spc="0" normalizeH="0" baseline="0" noProof="0" dirty="0">
                <a:ln>
                  <a:noFill/>
                </a:ln>
                <a:solidFill>
                  <a:srgbClr val="115076"/>
                </a:solidFill>
                <a:effectLst/>
                <a:uLnTx/>
                <a:uFillTx/>
                <a:latin typeface="Century Gothic" panose="020F0302020204030204"/>
              </a:rPr>
              <a:t>’?</a:t>
            </a:r>
          </a:p>
        </p:txBody>
      </p:sp>
      <p:sp>
        <p:nvSpPr>
          <p:cNvPr id="7" name="TextBox 6">
            <a:extLst>
              <a:ext uri="{FF2B5EF4-FFF2-40B4-BE49-F238E27FC236}">
                <a16:creationId xmlns:a16="http://schemas.microsoft.com/office/drawing/2014/main" id="{9C04CAEC-674B-4484-A0C7-1AA6F2E360E2}"/>
              </a:ext>
            </a:extLst>
          </p:cNvPr>
          <p:cNvSpPr txBox="1"/>
          <p:nvPr/>
        </p:nvSpPr>
        <p:spPr>
          <a:xfrm>
            <a:off x="87307" y="187433"/>
            <a:ext cx="93499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dir</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die </a:t>
            </a:r>
            <a:r>
              <a:rPr kumimoji="0" lang="en-US" sz="2400" b="0" i="0" u="sng" strike="noStrike" kern="1200" cap="none" spc="0" normalizeH="0" baseline="0" noProof="0" dirty="0" err="1">
                <a:ln>
                  <a:noFill/>
                </a:ln>
                <a:solidFill>
                  <a:srgbClr val="115076"/>
                </a:solidFill>
                <a:effectLst/>
                <a:uLnTx/>
                <a:uFillTx/>
                <a:latin typeface="Century Gothic" panose="020F0302020204030204"/>
                <a:ea typeface="+mn-ea"/>
                <a:cs typeface="+mn-cs"/>
              </a:rPr>
              <a:t>Pluralform</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an.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die </a:t>
            </a:r>
            <a:r>
              <a:rPr kumimoji="0" lang="en-US" sz="2400" b="0" i="0" u="sng" strike="noStrike" kern="1200" cap="none" spc="0" normalizeH="0" baseline="0" noProof="0" dirty="0" err="1">
                <a:ln>
                  <a:noFill/>
                </a:ln>
                <a:solidFill>
                  <a:srgbClr val="115076"/>
                </a:solidFill>
                <a:effectLst/>
                <a:uLnTx/>
                <a:uFillTx/>
                <a:latin typeface="Century Gothic" panose="020F0302020204030204"/>
                <a:ea typeface="+mn-ea"/>
                <a:cs typeface="+mn-cs"/>
              </a:rPr>
              <a:t>Singularform</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graphicFrame>
        <p:nvGraphicFramePr>
          <p:cNvPr id="8" name="Table 7">
            <a:extLst>
              <a:ext uri="{FF2B5EF4-FFF2-40B4-BE49-F238E27FC236}">
                <a16:creationId xmlns:a16="http://schemas.microsoft.com/office/drawing/2014/main" id="{5B97F7F6-FBC3-42AB-A771-06337AB76D32}"/>
              </a:ext>
            </a:extLst>
          </p:cNvPr>
          <p:cNvGraphicFramePr>
            <a:graphicFrameLocks noGrp="1"/>
          </p:cNvGraphicFramePr>
          <p:nvPr/>
        </p:nvGraphicFramePr>
        <p:xfrm>
          <a:off x="160431" y="1855141"/>
          <a:ext cx="5756857" cy="3415582"/>
        </p:xfrm>
        <a:graphic>
          <a:graphicData uri="http://schemas.openxmlformats.org/drawingml/2006/table">
            <a:tbl>
              <a:tblPr firstRow="1" bandRow="1">
                <a:tableStyleId>{ED083AE6-46FA-4A59-8FB0-9F97EB10719F}</a:tableStyleId>
              </a:tblPr>
              <a:tblGrid>
                <a:gridCol w="953037">
                  <a:extLst>
                    <a:ext uri="{9D8B030D-6E8A-4147-A177-3AD203B41FA5}">
                      <a16:colId xmlns:a16="http://schemas.microsoft.com/office/drawing/2014/main" val="830909093"/>
                    </a:ext>
                  </a:extLst>
                </a:gridCol>
                <a:gridCol w="2846231">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b="0" i="0" dirty="0">
                        <a:latin typeface="Century Gothic" panose="020B0502020202020204" pitchFamily="34" charset="0"/>
                      </a:endParaRPr>
                    </a:p>
                  </a:txBody>
                  <a:tcPr/>
                </a:tc>
                <a:tc>
                  <a:txBody>
                    <a:bodyPr/>
                    <a:lstStyle/>
                    <a:p>
                      <a:endParaRPr lang="en-GB" b="0" i="0" dirty="0">
                        <a:solidFill>
                          <a:srgbClr val="115076"/>
                        </a:solidFill>
                        <a:latin typeface="Century Gothic" panose="020B0502020202020204" pitchFamily="34" charset="0"/>
                      </a:endParaRPr>
                    </a:p>
                  </a:txBody>
                  <a:tcPr/>
                </a:tc>
                <a:tc>
                  <a:txBody>
                    <a:bodyPr/>
                    <a:lstStyle/>
                    <a:p>
                      <a:pPr algn="ctr"/>
                      <a:r>
                        <a:rPr lang="en-GB" sz="3200" b="0" i="0" dirty="0">
                          <a:solidFill>
                            <a:srgbClr val="115076"/>
                          </a:solidFill>
                          <a:latin typeface="Century Gothic" panose="020B0502020202020204" pitchFamily="34" charset="0"/>
                        </a:rPr>
                        <a:t>‘b’</a:t>
                      </a:r>
                    </a:p>
                  </a:txBody>
                  <a:tcPr anchor="ctr"/>
                </a:tc>
                <a:tc>
                  <a:txBody>
                    <a:bodyPr/>
                    <a:lstStyle/>
                    <a:p>
                      <a:pPr algn="ctr"/>
                      <a:r>
                        <a:rPr lang="en-GB" sz="3200" b="0" i="0" dirty="0">
                          <a:solidFill>
                            <a:srgbClr val="115076"/>
                          </a:solidFill>
                          <a:latin typeface="Century Gothic" panose="020B0502020202020204" pitchFamily="34" charset="0"/>
                        </a:rPr>
                        <a:t>‘p’</a:t>
                      </a:r>
                    </a:p>
                  </a:txBody>
                  <a:tcPr anchor="ctr"/>
                </a:tc>
                <a:extLst>
                  <a:ext uri="{0D108BD9-81ED-4DB2-BD59-A6C34878D82A}">
                    <a16:rowId xmlns:a16="http://schemas.microsoft.com/office/drawing/2014/main" val="1013048942"/>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err="1">
                          <a:solidFill>
                            <a:srgbClr val="115076"/>
                          </a:solidFill>
                          <a:latin typeface="Century Gothic" panose="020B0502020202020204" pitchFamily="34" charset="0"/>
                        </a:rPr>
                        <a:t>Betrie</a:t>
                      </a:r>
                      <a:r>
                        <a:rPr lang="en-GB" sz="2800" b="1" dirty="0" err="1">
                          <a:solidFill>
                            <a:srgbClr val="115076"/>
                          </a:solidFill>
                        </a:rPr>
                        <a:t>b</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7817245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115076"/>
                          </a:solidFill>
                          <a:latin typeface="Century Gothic" panose="020B0502020202020204" pitchFamily="34" charset="0"/>
                        </a:rPr>
                        <a:t>Al</a:t>
                      </a:r>
                      <a:r>
                        <a:rPr lang="en-GB" sz="2800" b="1" dirty="0">
                          <a:solidFill>
                            <a:srgbClr val="115076"/>
                          </a:solidFill>
                        </a:rPr>
                        <a:t>p</a:t>
                      </a: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21081419"/>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a:solidFill>
                            <a:srgbClr val="115076"/>
                          </a:solidFill>
                          <a:latin typeface="Century Gothic" panose="020B0502020202020204" pitchFamily="34" charset="0"/>
                        </a:rPr>
                        <a:t>Ver</a:t>
                      </a:r>
                      <a:r>
                        <a:rPr lang="en-GB" sz="2800" b="1" dirty="0">
                          <a:solidFill>
                            <a:srgbClr val="115076"/>
                          </a:solidFill>
                        </a:rPr>
                        <a:t>b</a:t>
                      </a: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248858066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err="1">
                          <a:solidFill>
                            <a:srgbClr val="115076"/>
                          </a:solidFill>
                          <a:latin typeface="Century Gothic" panose="020B0502020202020204" pitchFamily="34" charset="0"/>
                        </a:rPr>
                        <a:t>Kum</a:t>
                      </a:r>
                      <a:r>
                        <a:rPr lang="en-GB" sz="2800" b="1" dirty="0" err="1">
                          <a:solidFill>
                            <a:srgbClr val="115076"/>
                          </a:solidFill>
                        </a:rPr>
                        <a:t>p</a:t>
                      </a:r>
                      <a:r>
                        <a:rPr lang="en-GB" sz="2800" dirty="0" err="1">
                          <a:solidFill>
                            <a:srgbClr val="115076"/>
                          </a:solidFill>
                        </a:rPr>
                        <a:t>el</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2978537893"/>
                  </a:ext>
                </a:extLst>
              </a:tr>
            </a:tbl>
          </a:graphicData>
        </a:graphic>
      </p:graphicFrame>
      <p:graphicFrame>
        <p:nvGraphicFramePr>
          <p:cNvPr id="9" name="Table 7">
            <a:extLst>
              <a:ext uri="{FF2B5EF4-FFF2-40B4-BE49-F238E27FC236}">
                <a16:creationId xmlns:a16="http://schemas.microsoft.com/office/drawing/2014/main" id="{EF59EED5-2205-4547-A077-2AAC610E1AE3}"/>
              </a:ext>
            </a:extLst>
          </p:cNvPr>
          <p:cNvGraphicFramePr>
            <a:graphicFrameLocks noGrp="1"/>
          </p:cNvGraphicFramePr>
          <p:nvPr/>
        </p:nvGraphicFramePr>
        <p:xfrm>
          <a:off x="6200469" y="1855141"/>
          <a:ext cx="5756857" cy="3415582"/>
        </p:xfrm>
        <a:graphic>
          <a:graphicData uri="http://schemas.openxmlformats.org/drawingml/2006/table">
            <a:tbl>
              <a:tblPr firstRow="1" bandRow="1">
                <a:tableStyleId>{ED083AE6-46FA-4A59-8FB0-9F97EB10719F}</a:tableStyleId>
              </a:tblPr>
              <a:tblGrid>
                <a:gridCol w="1004706">
                  <a:extLst>
                    <a:ext uri="{9D8B030D-6E8A-4147-A177-3AD203B41FA5}">
                      <a16:colId xmlns:a16="http://schemas.microsoft.com/office/drawing/2014/main" val="830909093"/>
                    </a:ext>
                  </a:extLst>
                </a:gridCol>
                <a:gridCol w="2871988">
                  <a:extLst>
                    <a:ext uri="{9D8B030D-6E8A-4147-A177-3AD203B41FA5}">
                      <a16:colId xmlns:a16="http://schemas.microsoft.com/office/drawing/2014/main" val="2538017803"/>
                    </a:ext>
                  </a:extLst>
                </a:gridCol>
                <a:gridCol w="914400">
                  <a:extLst>
                    <a:ext uri="{9D8B030D-6E8A-4147-A177-3AD203B41FA5}">
                      <a16:colId xmlns:a16="http://schemas.microsoft.com/office/drawing/2014/main" val="3087565859"/>
                    </a:ext>
                  </a:extLst>
                </a:gridCol>
                <a:gridCol w="965763">
                  <a:extLst>
                    <a:ext uri="{9D8B030D-6E8A-4147-A177-3AD203B41FA5}">
                      <a16:colId xmlns:a16="http://schemas.microsoft.com/office/drawing/2014/main" val="3609695107"/>
                    </a:ext>
                  </a:extLst>
                </a:gridCol>
              </a:tblGrid>
              <a:tr h="647630">
                <a:tc>
                  <a:txBody>
                    <a:bodyPr/>
                    <a:lstStyle/>
                    <a:p>
                      <a:endParaRPr lang="en-GB" b="0" i="0" dirty="0">
                        <a:latin typeface="Century Gothic" panose="020B0502020202020204" pitchFamily="34" charset="0"/>
                      </a:endParaRPr>
                    </a:p>
                  </a:txBody>
                  <a:tcPr/>
                </a:tc>
                <a:tc>
                  <a:txBody>
                    <a:bodyPr/>
                    <a:lstStyle/>
                    <a:p>
                      <a:endParaRPr lang="en-GB" b="0" i="0" dirty="0">
                        <a:solidFill>
                          <a:srgbClr val="115076"/>
                        </a:solidFill>
                        <a:latin typeface="Century Gothic" panose="020B0502020202020204" pitchFamily="34" charset="0"/>
                      </a:endParaRPr>
                    </a:p>
                  </a:txBody>
                  <a:tcPr/>
                </a:tc>
                <a:tc>
                  <a:txBody>
                    <a:bodyPr/>
                    <a:lstStyle/>
                    <a:p>
                      <a:pPr algn="ctr"/>
                      <a:r>
                        <a:rPr lang="en-GB" sz="3200" b="0" i="0" dirty="0">
                          <a:solidFill>
                            <a:srgbClr val="115076"/>
                          </a:solidFill>
                          <a:latin typeface="Century Gothic" panose="020B0502020202020204" pitchFamily="34" charset="0"/>
                        </a:rPr>
                        <a:t>‘b’</a:t>
                      </a:r>
                    </a:p>
                  </a:txBody>
                  <a:tcPr anchor="ctr"/>
                </a:tc>
                <a:tc>
                  <a:txBody>
                    <a:bodyPr/>
                    <a:lstStyle/>
                    <a:p>
                      <a:pPr algn="ctr"/>
                      <a:r>
                        <a:rPr lang="en-GB" sz="3200" b="0" i="0" dirty="0">
                          <a:solidFill>
                            <a:srgbClr val="115076"/>
                          </a:solidFill>
                          <a:latin typeface="Century Gothic" panose="020B0502020202020204" pitchFamily="34" charset="0"/>
                        </a:rPr>
                        <a:t>‘p’</a:t>
                      </a:r>
                    </a:p>
                  </a:txBody>
                  <a:tcPr anchor="ctr"/>
                </a:tc>
                <a:extLst>
                  <a:ext uri="{0D108BD9-81ED-4DB2-BD59-A6C34878D82A}">
                    <a16:rowId xmlns:a16="http://schemas.microsoft.com/office/drawing/2014/main" val="1013048942"/>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err="1">
                          <a:solidFill>
                            <a:srgbClr val="115076"/>
                          </a:solidFill>
                          <a:latin typeface="Century Gothic" panose="020B0502020202020204" pitchFamily="34" charset="0"/>
                        </a:rPr>
                        <a:t>Kör</a:t>
                      </a:r>
                      <a:r>
                        <a:rPr lang="en-GB" sz="2800" b="1" dirty="0" err="1">
                          <a:solidFill>
                            <a:srgbClr val="115076"/>
                          </a:solidFill>
                        </a:rPr>
                        <a:t>p</a:t>
                      </a:r>
                      <a:r>
                        <a:rPr lang="en-GB" sz="2800" b="0" dirty="0" err="1">
                          <a:solidFill>
                            <a:srgbClr val="115076"/>
                          </a:solidFill>
                        </a:rPr>
                        <a:t>er</a:t>
                      </a:r>
                      <a:endParaRPr lang="en-GB" sz="2800" b="0"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7817245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err="1">
                          <a:solidFill>
                            <a:srgbClr val="115076"/>
                          </a:solidFill>
                          <a:latin typeface="Century Gothic" panose="020B0502020202020204" pitchFamily="34" charset="0"/>
                        </a:rPr>
                        <a:t>Rau</a:t>
                      </a:r>
                      <a:r>
                        <a:rPr lang="en-GB" sz="2800" b="1" dirty="0" err="1">
                          <a:solidFill>
                            <a:srgbClr val="115076"/>
                          </a:solidFill>
                        </a:rPr>
                        <a:t>b</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1021081419"/>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err="1">
                          <a:solidFill>
                            <a:srgbClr val="115076"/>
                          </a:solidFill>
                          <a:latin typeface="Century Gothic" panose="020B0502020202020204" pitchFamily="34" charset="0"/>
                        </a:rPr>
                        <a:t>Wettbewer</a:t>
                      </a:r>
                      <a:r>
                        <a:rPr lang="en-GB" sz="2800" b="1" dirty="0" err="1">
                          <a:solidFill>
                            <a:srgbClr val="115076"/>
                          </a:solidFill>
                        </a:rPr>
                        <a:t>b</a:t>
                      </a:r>
                      <a:endParaRPr lang="en-GB" sz="2800" b="1" dirty="0">
                        <a:solidFill>
                          <a:srgbClr val="115076"/>
                        </a:solidFill>
                      </a:endParaRP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2488580661"/>
                  </a:ext>
                </a:extLst>
              </a:tr>
              <a:tr h="691988">
                <a:tc>
                  <a:txBody>
                    <a:bodyPr/>
                    <a:lstStyle/>
                    <a:p>
                      <a:pPr algn="ctr"/>
                      <a:endParaRPr lang="en-GB" sz="2800" b="0" i="0" dirty="0">
                        <a:solidFill>
                          <a:srgbClr val="115076"/>
                        </a:solidFill>
                        <a:latin typeface="Century Gothic" panose="020B0502020202020204" pitchFamily="34" charset="0"/>
                      </a:endParaRPr>
                    </a:p>
                  </a:txBody>
                  <a:tcPr anchor="ctr"/>
                </a:tc>
                <a:tc>
                  <a:txBody>
                    <a:bodyPr/>
                    <a:lstStyle/>
                    <a:p>
                      <a:r>
                        <a:rPr lang="en-GB" sz="2800" b="0" i="0" dirty="0">
                          <a:solidFill>
                            <a:srgbClr val="115076"/>
                          </a:solidFill>
                          <a:latin typeface="Century Gothic" panose="020B0502020202020204" pitchFamily="34" charset="0"/>
                        </a:rPr>
                        <a:t>Lam</a:t>
                      </a:r>
                      <a:r>
                        <a:rPr lang="en-GB" sz="2800" b="1" dirty="0">
                          <a:solidFill>
                            <a:srgbClr val="115076"/>
                          </a:solidFill>
                        </a:rPr>
                        <a:t>p</a:t>
                      </a:r>
                      <a:r>
                        <a:rPr lang="en-GB" sz="2800" b="0" dirty="0">
                          <a:solidFill>
                            <a:srgbClr val="115076"/>
                          </a:solidFill>
                        </a:rPr>
                        <a:t>e</a:t>
                      </a:r>
                    </a:p>
                  </a:txBody>
                  <a:tcPr anchor="ctr"/>
                </a:tc>
                <a:tc>
                  <a:txBody>
                    <a:bodyPr/>
                    <a:lstStyle/>
                    <a:p>
                      <a:endParaRPr lang="en-GB" b="0" i="0" dirty="0">
                        <a:latin typeface="Century Gothic" panose="020B0502020202020204" pitchFamily="34" charset="0"/>
                      </a:endParaRPr>
                    </a:p>
                  </a:txBody>
                  <a:tcPr anchor="ctr"/>
                </a:tc>
                <a:tc>
                  <a:txBody>
                    <a:bodyPr/>
                    <a:lstStyle/>
                    <a:p>
                      <a:endParaRPr lang="en-GB" b="0" i="0" dirty="0">
                        <a:latin typeface="Century Gothic" panose="020B0502020202020204" pitchFamily="34" charset="0"/>
                      </a:endParaRPr>
                    </a:p>
                  </a:txBody>
                  <a:tcPr anchor="ctr"/>
                </a:tc>
                <a:extLst>
                  <a:ext uri="{0D108BD9-81ED-4DB2-BD59-A6C34878D82A}">
                    <a16:rowId xmlns:a16="http://schemas.microsoft.com/office/drawing/2014/main" val="592694563"/>
                  </a:ext>
                </a:extLst>
              </a:tr>
            </a:tbl>
          </a:graphicData>
        </a:graphic>
      </p:graphicFrame>
      <p:sp>
        <p:nvSpPr>
          <p:cNvPr id="10" name="Action Button: Custom 16">
            <a:hlinkClick r:id="" action="ppaction://noaction" highlightClick="1">
              <a:snd r:embed="rId3" name="9.1.2.1 Slide 3 betriebe.wav"/>
            </a:hlinkClick>
            <a:extLst>
              <a:ext uri="{FF2B5EF4-FFF2-40B4-BE49-F238E27FC236}">
                <a16:creationId xmlns:a16="http://schemas.microsoft.com/office/drawing/2014/main" id="{CF6C8B63-34E3-45D6-8CC3-B48FBD8C8376}"/>
              </a:ext>
            </a:extLst>
          </p:cNvPr>
          <p:cNvSpPr/>
          <p:nvPr/>
        </p:nvSpPr>
        <p:spPr>
          <a:xfrm>
            <a:off x="447478" y="263865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4" name="9.1.2.1 Slide 3 alpen.wav"/>
            </a:hlinkClick>
            <a:extLst>
              <a:ext uri="{FF2B5EF4-FFF2-40B4-BE49-F238E27FC236}">
                <a16:creationId xmlns:a16="http://schemas.microsoft.com/office/drawing/2014/main" id="{B3BF1FEB-2584-41F3-BAC8-3B54DCA8BC8E}"/>
              </a:ext>
            </a:extLst>
          </p:cNvPr>
          <p:cNvSpPr/>
          <p:nvPr/>
        </p:nvSpPr>
        <p:spPr>
          <a:xfrm>
            <a:off x="445400" y="33151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5" name="9.1.2.1 Slide 3 verben.wav"/>
            </a:hlinkClick>
            <a:extLst>
              <a:ext uri="{FF2B5EF4-FFF2-40B4-BE49-F238E27FC236}">
                <a16:creationId xmlns:a16="http://schemas.microsoft.com/office/drawing/2014/main" id="{8B004E08-396F-43F0-83DD-03A2E48973BD}"/>
              </a:ext>
            </a:extLst>
          </p:cNvPr>
          <p:cNvSpPr/>
          <p:nvPr/>
        </p:nvSpPr>
        <p:spPr>
          <a:xfrm>
            <a:off x="445400" y="402974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6" name="9.1.2.1 Slide 3 kumpel.wav"/>
            </a:hlinkClick>
            <a:extLst>
              <a:ext uri="{FF2B5EF4-FFF2-40B4-BE49-F238E27FC236}">
                <a16:creationId xmlns:a16="http://schemas.microsoft.com/office/drawing/2014/main" id="{13370794-5DD9-4619-B5A6-6A31CE451173}"/>
              </a:ext>
            </a:extLst>
          </p:cNvPr>
          <p:cNvSpPr/>
          <p:nvPr/>
        </p:nvSpPr>
        <p:spPr>
          <a:xfrm>
            <a:off x="445400" y="476298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7" name="9.1.2.1 Slide 3 Körper.wav"/>
            </a:hlinkClick>
            <a:extLst>
              <a:ext uri="{FF2B5EF4-FFF2-40B4-BE49-F238E27FC236}">
                <a16:creationId xmlns:a16="http://schemas.microsoft.com/office/drawing/2014/main" id="{E7DDA2E1-1B6A-47C6-8DE6-0FA8E85B23A5}"/>
              </a:ext>
            </a:extLst>
          </p:cNvPr>
          <p:cNvSpPr/>
          <p:nvPr/>
        </p:nvSpPr>
        <p:spPr>
          <a:xfrm>
            <a:off x="6470129" y="268237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8" name="9.1.2.1 Slide 3 raube.wav"/>
            </a:hlinkClick>
            <a:extLst>
              <a:ext uri="{FF2B5EF4-FFF2-40B4-BE49-F238E27FC236}">
                <a16:creationId xmlns:a16="http://schemas.microsoft.com/office/drawing/2014/main" id="{F71D6BBB-8149-42F2-83E5-C28EBFFAA842}"/>
              </a:ext>
            </a:extLst>
          </p:cNvPr>
          <p:cNvSpPr/>
          <p:nvPr/>
        </p:nvSpPr>
        <p:spPr>
          <a:xfrm>
            <a:off x="6490386" y="33649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9" name="9.1.2.1 Slide 3 Wettbewerbe.wav"/>
            </a:hlinkClick>
            <a:extLst>
              <a:ext uri="{FF2B5EF4-FFF2-40B4-BE49-F238E27FC236}">
                <a16:creationId xmlns:a16="http://schemas.microsoft.com/office/drawing/2014/main" id="{F39FC573-29ED-45FE-865C-6EBF846B0E23}"/>
              </a:ext>
            </a:extLst>
          </p:cNvPr>
          <p:cNvSpPr/>
          <p:nvPr/>
        </p:nvSpPr>
        <p:spPr>
          <a:xfrm>
            <a:off x="6509921" y="401468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0" name="9.1.2.1 Slide 3 Lampen.wav"/>
            </a:hlinkClick>
            <a:extLst>
              <a:ext uri="{FF2B5EF4-FFF2-40B4-BE49-F238E27FC236}">
                <a16:creationId xmlns:a16="http://schemas.microsoft.com/office/drawing/2014/main" id="{C7A9EC68-B565-49AE-B325-B7B69843E4A1}"/>
              </a:ext>
            </a:extLst>
          </p:cNvPr>
          <p:cNvSpPr/>
          <p:nvPr/>
        </p:nvSpPr>
        <p:spPr>
          <a:xfrm>
            <a:off x="6509921" y="477184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17" descr="green checkmark">
            <a:extLst>
              <a:ext uri="{FF2B5EF4-FFF2-40B4-BE49-F238E27FC236}">
                <a16:creationId xmlns:a16="http://schemas.microsoft.com/office/drawing/2014/main" id="{5CD1CE36-4D0C-4EFD-9AD4-3B40B9393F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41478" y="2615102"/>
            <a:ext cx="422131" cy="439720"/>
          </a:xfrm>
          <a:prstGeom prst="rect">
            <a:avLst/>
          </a:prstGeom>
        </p:spPr>
      </p:pic>
      <p:pic>
        <p:nvPicPr>
          <p:cNvPr id="19" name="Picture 18" descr="green checkmark">
            <a:extLst>
              <a:ext uri="{FF2B5EF4-FFF2-40B4-BE49-F238E27FC236}">
                <a16:creationId xmlns:a16="http://schemas.microsoft.com/office/drawing/2014/main" id="{9AE8CF4B-47F1-40FA-975C-270D44B9A9A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0118" y="3303372"/>
            <a:ext cx="422131" cy="439720"/>
          </a:xfrm>
          <a:prstGeom prst="rect">
            <a:avLst/>
          </a:prstGeom>
        </p:spPr>
      </p:pic>
      <p:pic>
        <p:nvPicPr>
          <p:cNvPr id="20" name="Picture 19" descr="green checkmark">
            <a:extLst>
              <a:ext uri="{FF2B5EF4-FFF2-40B4-BE49-F238E27FC236}">
                <a16:creationId xmlns:a16="http://schemas.microsoft.com/office/drawing/2014/main" id="{92801C77-8B82-401B-8129-E73EE0128B4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53995" y="3994837"/>
            <a:ext cx="422131" cy="439720"/>
          </a:xfrm>
          <a:prstGeom prst="rect">
            <a:avLst/>
          </a:prstGeom>
        </p:spPr>
      </p:pic>
      <p:pic>
        <p:nvPicPr>
          <p:cNvPr id="21" name="Picture 20" descr="green checkmark">
            <a:extLst>
              <a:ext uri="{FF2B5EF4-FFF2-40B4-BE49-F238E27FC236}">
                <a16:creationId xmlns:a16="http://schemas.microsoft.com/office/drawing/2014/main" id="{D3F085E3-FA8D-4460-9FE1-50931F29498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0118" y="4728125"/>
            <a:ext cx="422131" cy="439720"/>
          </a:xfrm>
          <a:prstGeom prst="rect">
            <a:avLst/>
          </a:prstGeom>
        </p:spPr>
      </p:pic>
      <p:pic>
        <p:nvPicPr>
          <p:cNvPr id="22" name="Picture 21" descr="green checkmark">
            <a:extLst>
              <a:ext uri="{FF2B5EF4-FFF2-40B4-BE49-F238E27FC236}">
                <a16:creationId xmlns:a16="http://schemas.microsoft.com/office/drawing/2014/main" id="{DCCF4231-1816-428A-BEFA-1B27652212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12194" y="2638652"/>
            <a:ext cx="422131" cy="439720"/>
          </a:xfrm>
          <a:prstGeom prst="rect">
            <a:avLst/>
          </a:prstGeom>
        </p:spPr>
      </p:pic>
      <p:pic>
        <p:nvPicPr>
          <p:cNvPr id="23" name="Picture 22" descr="green checkmark">
            <a:extLst>
              <a:ext uri="{FF2B5EF4-FFF2-40B4-BE49-F238E27FC236}">
                <a16:creationId xmlns:a16="http://schemas.microsoft.com/office/drawing/2014/main" id="{126D8292-B44C-408D-8DB1-E4A1036195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06006" y="3306368"/>
            <a:ext cx="422131" cy="439720"/>
          </a:xfrm>
          <a:prstGeom prst="rect">
            <a:avLst/>
          </a:prstGeom>
        </p:spPr>
      </p:pic>
      <p:pic>
        <p:nvPicPr>
          <p:cNvPr id="24" name="Picture 23" descr="green checkmark">
            <a:extLst>
              <a:ext uri="{FF2B5EF4-FFF2-40B4-BE49-F238E27FC236}">
                <a16:creationId xmlns:a16="http://schemas.microsoft.com/office/drawing/2014/main" id="{3D70E08F-A2C1-4B66-AAF5-6319AB956F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47623" y="4004444"/>
            <a:ext cx="422131" cy="439720"/>
          </a:xfrm>
          <a:prstGeom prst="rect">
            <a:avLst/>
          </a:prstGeom>
        </p:spPr>
      </p:pic>
      <p:pic>
        <p:nvPicPr>
          <p:cNvPr id="25" name="Picture 24" descr="green checkmark">
            <a:extLst>
              <a:ext uri="{FF2B5EF4-FFF2-40B4-BE49-F238E27FC236}">
                <a16:creationId xmlns:a16="http://schemas.microsoft.com/office/drawing/2014/main" id="{0FB6BD74-B62C-4B14-9EE7-BEA3B263668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312193" y="4682388"/>
            <a:ext cx="422131" cy="439720"/>
          </a:xfrm>
          <a:prstGeom prst="rect">
            <a:avLst/>
          </a:prstGeom>
        </p:spPr>
      </p:pic>
      <p:sp>
        <p:nvSpPr>
          <p:cNvPr id="4" name="Title 3"/>
          <p:cNvSpPr>
            <a:spLocks noGrp="1"/>
          </p:cNvSpPr>
          <p:nvPr>
            <p:ph type="title"/>
          </p:nvPr>
        </p:nvSpPr>
        <p:spPr>
          <a:xfrm>
            <a:off x="9456390" y="102960"/>
            <a:ext cx="2743494" cy="707849"/>
          </a:xfrm>
        </p:spPr>
        <p:txBody>
          <a:bodyPr>
            <a:normAutofit/>
          </a:bodyPr>
          <a:lstStyle/>
          <a:p>
            <a:pPr algn="ctr"/>
            <a:r>
              <a:rPr lang="en-GB" sz="2000" b="1" dirty="0" err="1">
                <a:solidFill>
                  <a:prstClr val="white"/>
                </a:solidFill>
              </a:rPr>
              <a:t>hören</a:t>
            </a:r>
            <a:r>
              <a:rPr lang="en-GB" sz="2000" b="1" dirty="0">
                <a:solidFill>
                  <a:prstClr val="white"/>
                </a:solidFill>
              </a:rPr>
              <a:t> / </a:t>
            </a:r>
            <a:r>
              <a:rPr lang="en-GB" sz="2000" b="1" dirty="0" err="1">
                <a:solidFill>
                  <a:prstClr val="white"/>
                </a:solidFill>
              </a:rPr>
              <a:t>schreiben</a:t>
            </a:r>
            <a:endParaRPr lang="en-GB" sz="2000" b="1" dirty="0">
              <a:solidFill>
                <a:prstClr val="white"/>
              </a:solidFill>
            </a:endParaRPr>
          </a:p>
        </p:txBody>
      </p:sp>
      <p:sp>
        <p:nvSpPr>
          <p:cNvPr id="33" name="Rectangle 32">
            <a:extLst>
              <a:ext uri="{FF2B5EF4-FFF2-40B4-BE49-F238E27FC236}">
                <a16:creationId xmlns:a16="http://schemas.microsoft.com/office/drawing/2014/main" id="{78895C4D-ED8B-A242-88C3-32624BE01D9E}"/>
              </a:ext>
            </a:extLst>
          </p:cNvPr>
          <p:cNvSpPr/>
          <p:nvPr/>
        </p:nvSpPr>
        <p:spPr>
          <a:xfrm>
            <a:off x="2047230" y="2700169"/>
            <a:ext cx="488585"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34" name="Rectangle 33">
            <a:extLst>
              <a:ext uri="{FF2B5EF4-FFF2-40B4-BE49-F238E27FC236}">
                <a16:creationId xmlns:a16="http://schemas.microsoft.com/office/drawing/2014/main" id="{00B202D0-CCFD-A244-B97B-49984D349691}"/>
              </a:ext>
            </a:extLst>
          </p:cNvPr>
          <p:cNvSpPr/>
          <p:nvPr/>
        </p:nvSpPr>
        <p:spPr>
          <a:xfrm>
            <a:off x="1707837" y="4088389"/>
            <a:ext cx="488585"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35" name="Rectangle 34">
            <a:extLst>
              <a:ext uri="{FF2B5EF4-FFF2-40B4-BE49-F238E27FC236}">
                <a16:creationId xmlns:a16="http://schemas.microsoft.com/office/drawing/2014/main" id="{526FB190-EA4D-424E-B055-1F871C7B8555}"/>
              </a:ext>
            </a:extLst>
          </p:cNvPr>
          <p:cNvSpPr/>
          <p:nvPr/>
        </p:nvSpPr>
        <p:spPr>
          <a:xfrm>
            <a:off x="7775769" y="2698273"/>
            <a:ext cx="247758"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7" name="Rectangle 36">
            <a:extLst>
              <a:ext uri="{FF2B5EF4-FFF2-40B4-BE49-F238E27FC236}">
                <a16:creationId xmlns:a16="http://schemas.microsoft.com/office/drawing/2014/main" id="{3CA17E0B-6416-FC41-ACE4-B87063065368}"/>
              </a:ext>
            </a:extLst>
          </p:cNvPr>
          <p:cNvSpPr/>
          <p:nvPr/>
        </p:nvSpPr>
        <p:spPr>
          <a:xfrm>
            <a:off x="8915758" y="4088389"/>
            <a:ext cx="488585" cy="392620"/>
          </a:xfrm>
          <a:prstGeom prst="rect">
            <a:avLst/>
          </a:prstGeom>
          <a:solidFill>
            <a:srgbClr val="FFF3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39" name="Rectangle 38">
            <a:extLst>
              <a:ext uri="{FF2B5EF4-FFF2-40B4-BE49-F238E27FC236}">
                <a16:creationId xmlns:a16="http://schemas.microsoft.com/office/drawing/2014/main" id="{A9873285-AA19-D74A-AD8C-87B36CA9049C}"/>
              </a:ext>
            </a:extLst>
          </p:cNvPr>
          <p:cNvSpPr/>
          <p:nvPr/>
        </p:nvSpPr>
        <p:spPr>
          <a:xfrm>
            <a:off x="1484140" y="3420527"/>
            <a:ext cx="512066" cy="392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41" name="Rectangle 40">
            <a:extLst>
              <a:ext uri="{FF2B5EF4-FFF2-40B4-BE49-F238E27FC236}">
                <a16:creationId xmlns:a16="http://schemas.microsoft.com/office/drawing/2014/main" id="{C29B256C-DCA4-B148-98AC-F0923683C941}"/>
              </a:ext>
            </a:extLst>
          </p:cNvPr>
          <p:cNvSpPr/>
          <p:nvPr/>
        </p:nvSpPr>
        <p:spPr>
          <a:xfrm>
            <a:off x="1855461" y="4808747"/>
            <a:ext cx="191769" cy="392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42" name="Rectangle 41">
            <a:extLst>
              <a:ext uri="{FF2B5EF4-FFF2-40B4-BE49-F238E27FC236}">
                <a16:creationId xmlns:a16="http://schemas.microsoft.com/office/drawing/2014/main" id="{4315BB30-1472-4945-B71B-B17E3554D607}"/>
              </a:ext>
            </a:extLst>
          </p:cNvPr>
          <p:cNvSpPr/>
          <p:nvPr/>
        </p:nvSpPr>
        <p:spPr>
          <a:xfrm>
            <a:off x="7805829" y="3412695"/>
            <a:ext cx="512066" cy="392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__</a:t>
            </a:r>
          </a:p>
        </p:txBody>
      </p:sp>
      <p:sp>
        <p:nvSpPr>
          <p:cNvPr id="43" name="Rectangle 42">
            <a:extLst>
              <a:ext uri="{FF2B5EF4-FFF2-40B4-BE49-F238E27FC236}">
                <a16:creationId xmlns:a16="http://schemas.microsoft.com/office/drawing/2014/main" id="{7A89A3C8-9794-A541-85B6-5117EE6A01AA}"/>
              </a:ext>
            </a:extLst>
          </p:cNvPr>
          <p:cNvSpPr/>
          <p:nvPr/>
        </p:nvSpPr>
        <p:spPr>
          <a:xfrm>
            <a:off x="7899648" y="4787875"/>
            <a:ext cx="240187" cy="3926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pic>
        <p:nvPicPr>
          <p:cNvPr id="1026" name="Picture 2" descr="Meeting, Business, Brainstorming, Brainstorm">
            <a:extLst>
              <a:ext uri="{FF2B5EF4-FFF2-40B4-BE49-F238E27FC236}">
                <a16:creationId xmlns:a16="http://schemas.microsoft.com/office/drawing/2014/main" id="{F73E7DCB-741D-4DAB-B791-E5904D0097E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80366" y="2592153"/>
            <a:ext cx="793946" cy="5764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untains, Tatry, Landscape, Nature, Tops, View, Clouds">
            <a:extLst>
              <a:ext uri="{FF2B5EF4-FFF2-40B4-BE49-F238E27FC236}">
                <a16:creationId xmlns:a16="http://schemas.microsoft.com/office/drawing/2014/main" id="{DBD40E51-792C-4494-8BBB-52FEE511BE3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5160" y="3301164"/>
            <a:ext cx="716478" cy="5119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ammar, Magnifier, Magnifying Glass, Loupe, Book">
            <a:extLst>
              <a:ext uri="{FF2B5EF4-FFF2-40B4-BE49-F238E27FC236}">
                <a16:creationId xmlns:a16="http://schemas.microsoft.com/office/drawing/2014/main" id="{540788EA-2734-4DA7-9A98-B3C3FCFD825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93292" y="3981579"/>
            <a:ext cx="753553" cy="4984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iends, People, Friendship, Family, Happy, Girl, Woman">
            <a:extLst>
              <a:ext uri="{FF2B5EF4-FFF2-40B4-BE49-F238E27FC236}">
                <a16:creationId xmlns:a16="http://schemas.microsoft.com/office/drawing/2014/main" id="{BF69907C-0C36-413B-92AE-6E342549899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72776" y="4589970"/>
            <a:ext cx="624555" cy="6245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ura, Body, Soul, Light, Spiritualism, Illustrative">
            <a:extLst>
              <a:ext uri="{FF2B5EF4-FFF2-40B4-BE49-F238E27FC236}">
                <a16:creationId xmlns:a16="http://schemas.microsoft.com/office/drawing/2014/main" id="{94BAB6A2-F7F6-48FC-BA6C-2DC0BD33D59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80925" y="2316415"/>
            <a:ext cx="603753" cy="10628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tealing, Robber, Robbery, Steal, Thief, People, Man">
            <a:extLst>
              <a:ext uri="{FF2B5EF4-FFF2-40B4-BE49-F238E27FC236}">
                <a16:creationId xmlns:a16="http://schemas.microsoft.com/office/drawing/2014/main" id="{974094B3-EED1-4E67-91CD-A0100E92DD5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195999" y="3292100"/>
            <a:ext cx="573603" cy="55961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ward, Prize, Ribbon, Winner, Win, Competition, Honor">
            <a:extLst>
              <a:ext uri="{FF2B5EF4-FFF2-40B4-BE49-F238E27FC236}">
                <a16:creationId xmlns:a16="http://schemas.microsoft.com/office/drawing/2014/main" id="{14BF2B0C-C410-409B-BEFD-1690C5AE5EC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726140" y="3943805"/>
            <a:ext cx="568271" cy="61159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esk Lamp, Lamp, Night, Office, Red">
            <a:extLst>
              <a:ext uri="{FF2B5EF4-FFF2-40B4-BE49-F238E27FC236}">
                <a16:creationId xmlns:a16="http://schemas.microsoft.com/office/drawing/2014/main" id="{BAC1C94E-73EF-4ACE-B741-BEAD2D70B11C}"/>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9437186" y="4696268"/>
            <a:ext cx="577907" cy="45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3" grpId="0" animBg="1"/>
      <p:bldP spid="34" grpId="0" animBg="1"/>
      <p:bldP spid="35" grpId="0" animBg="1"/>
      <p:bldP spid="37" grpId="0" animBg="1"/>
      <p:bldP spid="39" grpId="0" animBg="1"/>
      <p:bldP spid="41" grpId="0" animBg="1"/>
      <p:bldP spid="42" grpId="0" animBg="1"/>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latin typeface="Century Gothic" panose="020B0502020202020204" pitchFamily="34" charset="0"/>
              </a:rPr>
              <a:t>Phonetik</a:t>
            </a:r>
            <a:r>
              <a:rPr lang="en-GB" sz="3600" b="1" dirty="0">
                <a:solidFill>
                  <a:schemeClr val="bg1"/>
                </a:solidFill>
                <a:latin typeface="Century Gothic" panose="020B0502020202020204" pitchFamily="34" charset="0"/>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8097253" y="247046"/>
            <a:ext cx="386007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96000"/>
            <a:ext cx="8801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Person 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p>
        </p:txBody>
      </p:sp>
      <p:graphicFrame>
        <p:nvGraphicFramePr>
          <p:cNvPr id="7" name="Table 6">
            <a:extLst>
              <a:ext uri="{FF2B5EF4-FFF2-40B4-BE49-F238E27FC236}">
                <a16:creationId xmlns:a16="http://schemas.microsoft.com/office/drawing/2014/main" id="{22D1A8C1-1E07-4FE1-B106-6EBF0674EDFA}"/>
              </a:ext>
            </a:extLst>
          </p:cNvPr>
          <p:cNvGraphicFramePr>
            <a:graphicFrameLocks noGrp="1"/>
          </p:cNvGraphicFramePr>
          <p:nvPr/>
        </p:nvGraphicFramePr>
        <p:xfrm>
          <a:off x="1664199" y="2128906"/>
          <a:ext cx="6901066" cy="3514587"/>
        </p:xfrm>
        <a:graphic>
          <a:graphicData uri="http://schemas.openxmlformats.org/drawingml/2006/table">
            <a:tbl>
              <a:tblPr firstRow="1" bandRow="1">
                <a:tableStyleId>{00A15C55-8517-42AA-B614-E9B94910E393}</a:tableStyleId>
              </a:tblPr>
              <a:tblGrid>
                <a:gridCol w="1658968">
                  <a:extLst>
                    <a:ext uri="{9D8B030D-6E8A-4147-A177-3AD203B41FA5}">
                      <a16:colId xmlns:a16="http://schemas.microsoft.com/office/drawing/2014/main" val="2607353726"/>
                    </a:ext>
                  </a:extLst>
                </a:gridCol>
                <a:gridCol w="5242098">
                  <a:extLst>
                    <a:ext uri="{9D8B030D-6E8A-4147-A177-3AD203B41FA5}">
                      <a16:colId xmlns:a16="http://schemas.microsoft.com/office/drawing/2014/main" val="1600817978"/>
                    </a:ext>
                  </a:extLst>
                </a:gridCol>
              </a:tblGrid>
              <a:tr h="497067">
                <a:tc>
                  <a:txBody>
                    <a:bodyPr/>
                    <a:lstStyle/>
                    <a:p>
                      <a:endParaRPr lang="en-GB" b="0" i="0" dirty="0">
                        <a:latin typeface="Century Gothic" panose="020B0502020202020204" pitchFamily="34" charset="0"/>
                      </a:endParaRPr>
                    </a:p>
                  </a:txBody>
                  <a:tcPr>
                    <a:noFill/>
                  </a:tcPr>
                </a:tc>
                <a:tc>
                  <a:txBody>
                    <a:bodyPr/>
                    <a:lstStyle/>
                    <a:p>
                      <a:endParaRPr lang="en-GB" b="0" i="0" dirty="0">
                        <a:latin typeface="Century Gothic" panose="020B0502020202020204" pitchFamily="34" charset="0"/>
                      </a:endParaRPr>
                    </a:p>
                  </a:txBody>
                  <a:tcPr>
                    <a:noFill/>
                  </a:tcPr>
                </a:tc>
                <a:extLst>
                  <a:ext uri="{0D108BD9-81ED-4DB2-BD59-A6C34878D82A}">
                    <a16:rowId xmlns:a16="http://schemas.microsoft.com/office/drawing/2014/main" val="1153431983"/>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algn="l"/>
                      <a:endParaRPr lang="en-GB" sz="2000" b="0" i="0" dirty="0">
                        <a:solidFill>
                          <a:srgbClr val="115076"/>
                        </a:solidFill>
                        <a:latin typeface="Century Gothic" panose="020B0502020202020204" pitchFamily="34" charset="0"/>
                      </a:endParaRPr>
                    </a:p>
                    <a:p>
                      <a:pPr algn="l"/>
                      <a:r>
                        <a:rPr lang="en-GB" sz="2000" dirty="0">
                          <a:solidFill>
                            <a:srgbClr val="115076"/>
                          </a:solidFill>
                        </a:rPr>
                        <a:t>Alle </a:t>
                      </a:r>
                      <a:r>
                        <a:rPr lang="en-GB" sz="2000" dirty="0" err="1">
                          <a:solidFill>
                            <a:srgbClr val="115076"/>
                          </a:solidFill>
                        </a:rPr>
                        <a:t>diese</a:t>
                      </a:r>
                      <a:r>
                        <a:rPr lang="en-GB" sz="2000" dirty="0">
                          <a:solidFill>
                            <a:srgbClr val="115076"/>
                          </a:solidFill>
                        </a:rPr>
                        <a:t> </a:t>
                      </a:r>
                      <a:r>
                        <a:rPr lang="en-GB" sz="2000" dirty="0" err="1">
                          <a:solidFill>
                            <a:srgbClr val="115076"/>
                          </a:solidFill>
                        </a:rPr>
                        <a:t>Bäume</a:t>
                      </a:r>
                      <a:r>
                        <a:rPr lang="en-GB" sz="2000" dirty="0">
                          <a:solidFill>
                            <a:srgbClr val="115076"/>
                          </a:solidFill>
                        </a:rPr>
                        <a:t> </a:t>
                      </a:r>
                      <a:r>
                        <a:rPr lang="en-GB" sz="2000" dirty="0" err="1">
                          <a:solidFill>
                            <a:srgbClr val="115076"/>
                          </a:solidFill>
                        </a:rPr>
                        <a:t>sind</a:t>
                      </a:r>
                      <a:r>
                        <a:rPr lang="en-GB" sz="2000" dirty="0">
                          <a:solidFill>
                            <a:srgbClr val="115076"/>
                          </a:solidFill>
                        </a:rPr>
                        <a:t> </a:t>
                      </a:r>
                      <a:r>
                        <a:rPr lang="en-GB" sz="2000" dirty="0" err="1">
                          <a:solidFill>
                            <a:srgbClr val="115076"/>
                          </a:solidFill>
                        </a:rPr>
                        <a:t>gelb</a:t>
                      </a:r>
                      <a:r>
                        <a:rPr lang="en-GB" sz="2000" dirty="0">
                          <a:solidFill>
                            <a:srgbClr val="115076"/>
                          </a:solidFill>
                        </a:rPr>
                        <a:t>.</a:t>
                      </a:r>
                    </a:p>
                    <a:p>
                      <a:pPr algn="l"/>
                      <a:endParaRPr lang="en-GB" sz="2000" dirty="0">
                        <a:solidFill>
                          <a:srgbClr val="115076"/>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rgbClr val="115076"/>
                        </a:solidFill>
                        <a:latin typeface="Century Gothic" panose="020B0502020202020204" pitchFamily="34" charset="0"/>
                      </a:endParaRPr>
                    </a:p>
                    <a:p>
                      <a:r>
                        <a:rPr lang="en-GB" sz="2000" dirty="0">
                          <a:solidFill>
                            <a:srgbClr val="115076"/>
                          </a:solidFill>
                        </a:rPr>
                        <a:t>Alle </a:t>
                      </a:r>
                      <a:r>
                        <a:rPr lang="en-GB" sz="2000" dirty="0" err="1">
                          <a:solidFill>
                            <a:srgbClr val="115076"/>
                          </a:solidFill>
                        </a:rPr>
                        <a:t>diese</a:t>
                      </a:r>
                      <a:r>
                        <a:rPr lang="en-GB" sz="2000" dirty="0">
                          <a:solidFill>
                            <a:srgbClr val="115076"/>
                          </a:solidFill>
                        </a:rPr>
                        <a:t> </a:t>
                      </a:r>
                      <a:r>
                        <a:rPr lang="en-GB" sz="2000" dirty="0" err="1">
                          <a:solidFill>
                            <a:srgbClr val="115076"/>
                          </a:solidFill>
                        </a:rPr>
                        <a:t>Bilder</a:t>
                      </a:r>
                      <a:r>
                        <a:rPr lang="en-GB" sz="2000" dirty="0">
                          <a:solidFill>
                            <a:srgbClr val="115076"/>
                          </a:solidFill>
                        </a:rPr>
                        <a:t> </a:t>
                      </a:r>
                      <a:r>
                        <a:rPr lang="en-GB" sz="2000" dirty="0" err="1">
                          <a:solidFill>
                            <a:srgbClr val="115076"/>
                          </a:solidFill>
                        </a:rPr>
                        <a:t>sind</a:t>
                      </a:r>
                      <a:r>
                        <a:rPr lang="en-GB" sz="2000" dirty="0">
                          <a:solidFill>
                            <a:srgbClr val="115076"/>
                          </a:solidFill>
                        </a:rPr>
                        <a:t> </a:t>
                      </a:r>
                      <a:r>
                        <a:rPr lang="en-GB" sz="2000" dirty="0" err="1">
                          <a:solidFill>
                            <a:srgbClr val="115076"/>
                          </a:solidFill>
                        </a:rPr>
                        <a:t>hübsch</a:t>
                      </a:r>
                      <a:r>
                        <a:rPr lang="en-GB" sz="2000" dirty="0">
                          <a:solidFill>
                            <a:srgbClr val="115076"/>
                          </a:solidFill>
                        </a:rPr>
                        <a:t>*. </a:t>
                      </a:r>
                    </a:p>
                    <a:p>
                      <a:endParaRPr lang="en-GB" sz="2000" dirty="0">
                        <a:solidFill>
                          <a:srgbClr val="115076"/>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rgbClr val="115076"/>
                        </a:solidFill>
                        <a:latin typeface="Century Gothic" panose="020B0502020202020204" pitchFamily="34" charset="0"/>
                      </a:endParaRPr>
                    </a:p>
                    <a:p>
                      <a:r>
                        <a:rPr lang="en-GB" sz="2000" dirty="0">
                          <a:solidFill>
                            <a:srgbClr val="115076"/>
                          </a:solidFill>
                        </a:rPr>
                        <a:t>Alle </a:t>
                      </a:r>
                      <a:r>
                        <a:rPr lang="en-GB" sz="2000" dirty="0" err="1">
                          <a:solidFill>
                            <a:srgbClr val="115076"/>
                          </a:solidFill>
                        </a:rPr>
                        <a:t>diese</a:t>
                      </a:r>
                      <a:r>
                        <a:rPr lang="en-GB" sz="2000" dirty="0">
                          <a:solidFill>
                            <a:srgbClr val="115076"/>
                          </a:solidFill>
                        </a:rPr>
                        <a:t> </a:t>
                      </a:r>
                      <a:r>
                        <a:rPr lang="en-GB" sz="2000" dirty="0" err="1">
                          <a:solidFill>
                            <a:srgbClr val="115076"/>
                          </a:solidFill>
                        </a:rPr>
                        <a:t>Aufgaben</a:t>
                      </a:r>
                      <a:r>
                        <a:rPr lang="en-GB" sz="2000" dirty="0">
                          <a:solidFill>
                            <a:srgbClr val="115076"/>
                          </a:solidFill>
                        </a:rPr>
                        <a:t> </a:t>
                      </a:r>
                      <a:r>
                        <a:rPr lang="en-GB" sz="2000" dirty="0" err="1">
                          <a:solidFill>
                            <a:srgbClr val="115076"/>
                          </a:solidFill>
                        </a:rPr>
                        <a:t>sind</a:t>
                      </a:r>
                      <a:r>
                        <a:rPr lang="en-GB" sz="2000" dirty="0">
                          <a:solidFill>
                            <a:srgbClr val="115076"/>
                          </a:solidFill>
                        </a:rPr>
                        <a:t> </a:t>
                      </a:r>
                      <a:r>
                        <a:rPr lang="en-GB" sz="2000" dirty="0" err="1">
                          <a:solidFill>
                            <a:srgbClr val="115076"/>
                          </a:solidFill>
                        </a:rPr>
                        <a:t>überflüssig</a:t>
                      </a:r>
                      <a:r>
                        <a:rPr lang="en-GB" sz="2000" dirty="0">
                          <a:solidFill>
                            <a:srgbClr val="115076"/>
                          </a:solidFill>
                        </a:rPr>
                        <a:t> *.</a:t>
                      </a:r>
                    </a:p>
                    <a:p>
                      <a:endParaRPr lang="en-GB" sz="2000" dirty="0">
                        <a:solidFill>
                          <a:srgbClr val="115076"/>
                        </a:solidFill>
                      </a:endParaRPr>
                    </a:p>
                  </a:txBody>
                  <a:tcPr anchor="ctr"/>
                </a:tc>
                <a:extLst>
                  <a:ext uri="{0D108BD9-81ED-4DB2-BD59-A6C34878D82A}">
                    <a16:rowId xmlns:a16="http://schemas.microsoft.com/office/drawing/2014/main" val="2189313960"/>
                  </a:ext>
                </a:extLst>
              </a:tr>
            </a:tbl>
          </a:graphicData>
        </a:graphic>
      </p:graphicFrame>
      <p:sp>
        <p:nvSpPr>
          <p:cNvPr id="8" name="Action Button: Custom 16">
            <a:hlinkClick r:id="" action="ppaction://noaction" highlightClick="1">
              <a:snd r:embed="rId4" name="9.1.2.1 Slide 4 1.wav"/>
            </a:hlinkClick>
            <a:extLst>
              <a:ext uri="{FF2B5EF4-FFF2-40B4-BE49-F238E27FC236}">
                <a16:creationId xmlns:a16="http://schemas.microsoft.com/office/drawing/2014/main" id="{024FBE2B-9A61-471F-A3FB-519BC793B8B0}"/>
              </a:ext>
            </a:extLst>
          </p:cNvPr>
          <p:cNvSpPr/>
          <p:nvPr/>
        </p:nvSpPr>
        <p:spPr>
          <a:xfrm>
            <a:off x="2258817" y="296208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9.1.2.1 Slide 4 2.wav"/>
            </a:hlinkClick>
            <a:extLst>
              <a:ext uri="{FF2B5EF4-FFF2-40B4-BE49-F238E27FC236}">
                <a16:creationId xmlns:a16="http://schemas.microsoft.com/office/drawing/2014/main" id="{4B91AD13-905A-4B4C-8068-0486EE563690}"/>
              </a:ext>
            </a:extLst>
          </p:cNvPr>
          <p:cNvSpPr/>
          <p:nvPr/>
        </p:nvSpPr>
        <p:spPr>
          <a:xfrm>
            <a:off x="2258817" y="383615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6" name="9.1.2.1 Slide 4 3.wav"/>
            </a:hlinkClick>
            <a:extLst>
              <a:ext uri="{FF2B5EF4-FFF2-40B4-BE49-F238E27FC236}">
                <a16:creationId xmlns:a16="http://schemas.microsoft.com/office/drawing/2014/main" id="{37B986DE-AC85-439B-BB17-27F6044AB8D4}"/>
              </a:ext>
            </a:extLst>
          </p:cNvPr>
          <p:cNvSpPr/>
          <p:nvPr/>
        </p:nvSpPr>
        <p:spPr>
          <a:xfrm>
            <a:off x="2258817" y="486840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descr="text box hiding answer">
            <a:extLst>
              <a:ext uri="{FF2B5EF4-FFF2-40B4-BE49-F238E27FC236}">
                <a16:creationId xmlns:a16="http://schemas.microsoft.com/office/drawing/2014/main" id="{4D5E171C-A275-4BC4-896B-612CDA9BC62A}"/>
              </a:ext>
            </a:extLst>
          </p:cNvPr>
          <p:cNvSpPr txBox="1"/>
          <p:nvPr/>
        </p:nvSpPr>
        <p:spPr>
          <a:xfrm>
            <a:off x="3368692" y="3003641"/>
            <a:ext cx="355441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descr="text box hiding answer">
            <a:extLst>
              <a:ext uri="{FF2B5EF4-FFF2-40B4-BE49-F238E27FC236}">
                <a16:creationId xmlns:a16="http://schemas.microsoft.com/office/drawing/2014/main" id="{AB1DE991-90EC-4C9B-9A67-C097A9C9A096}"/>
              </a:ext>
            </a:extLst>
          </p:cNvPr>
          <p:cNvSpPr txBox="1"/>
          <p:nvPr/>
        </p:nvSpPr>
        <p:spPr>
          <a:xfrm>
            <a:off x="3080148" y="4004014"/>
            <a:ext cx="413149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descr="text box hiding answer">
            <a:extLst>
              <a:ext uri="{FF2B5EF4-FFF2-40B4-BE49-F238E27FC236}">
                <a16:creationId xmlns:a16="http://schemas.microsoft.com/office/drawing/2014/main" id="{1255A127-7D6B-404B-AA15-97871DDC81F0}"/>
              </a:ext>
            </a:extLst>
          </p:cNvPr>
          <p:cNvSpPr txBox="1"/>
          <p:nvPr/>
        </p:nvSpPr>
        <p:spPr>
          <a:xfrm>
            <a:off x="3368693" y="5004387"/>
            <a:ext cx="4872938" cy="307777"/>
          </a:xfrm>
          <a:prstGeom prst="rect">
            <a:avLst/>
          </a:prstGeom>
          <a:solidFill>
            <a:srgbClr val="FFE8CB"/>
          </a:solid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Speech Bubble: Rectangle with Corners Rounded 14">
            <a:extLst>
              <a:ext uri="{FF2B5EF4-FFF2-40B4-BE49-F238E27FC236}">
                <a16:creationId xmlns:a16="http://schemas.microsoft.com/office/drawing/2014/main" id="{CBBB5294-30FB-4A7B-A285-4D065921E2DC}"/>
              </a:ext>
            </a:extLst>
          </p:cNvPr>
          <p:cNvSpPr/>
          <p:nvPr/>
        </p:nvSpPr>
        <p:spPr>
          <a:xfrm>
            <a:off x="8694822" y="4868401"/>
            <a:ext cx="3384884" cy="874063"/>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latin typeface="Century Gothic" panose="020B0502020202020204" pitchFamily="34" charset="0"/>
              </a:rPr>
              <a:t>hübsch</a:t>
            </a:r>
            <a:r>
              <a:rPr lang="en-GB" sz="2000" dirty="0">
                <a:latin typeface="Century Gothic" panose="020B0502020202020204" pitchFamily="34" charset="0"/>
              </a:rPr>
              <a:t> </a:t>
            </a:r>
            <a:r>
              <a:rPr lang="en-GB" sz="2000" dirty="0">
                <a:solidFill>
                  <a:schemeClr val="bg1"/>
                </a:solidFill>
                <a:latin typeface="Century Gothic" panose="020B0502020202020204" pitchFamily="34" charset="0"/>
              </a:rPr>
              <a:t>–</a:t>
            </a:r>
            <a:r>
              <a:rPr lang="en-GB" sz="2000" dirty="0">
                <a:latin typeface="Century Gothic" panose="020B0502020202020204" pitchFamily="34" charset="0"/>
              </a:rPr>
              <a:t> pretty</a:t>
            </a:r>
          </a:p>
          <a:p>
            <a:pPr algn="ctr"/>
            <a:r>
              <a:rPr lang="en-GB" sz="2000" dirty="0" err="1">
                <a:latin typeface="Century Gothic" panose="020B0502020202020204" pitchFamily="34" charset="0"/>
              </a:rPr>
              <a:t>überflüssig</a:t>
            </a:r>
            <a:r>
              <a:rPr lang="en-GB" sz="2000" dirty="0">
                <a:latin typeface="Century Gothic" panose="020B0502020202020204" pitchFamily="34" charset="0"/>
              </a:rPr>
              <a:t>  </a:t>
            </a:r>
            <a:r>
              <a:rPr lang="en-GB" sz="2000" dirty="0">
                <a:solidFill>
                  <a:schemeClr val="bg1"/>
                </a:solidFill>
                <a:latin typeface="Century Gothic" panose="020B0502020202020204" pitchFamily="34" charset="0"/>
              </a:rPr>
              <a:t>–</a:t>
            </a:r>
            <a:r>
              <a:rPr lang="en-GB" sz="2000" dirty="0">
                <a:latin typeface="Century Gothic" panose="020B0502020202020204" pitchFamily="34" charset="0"/>
              </a:rPr>
              <a:t> superfluous</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148784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latin typeface="Century Gothic" panose="020B0502020202020204" pitchFamily="34" charset="0"/>
              </a:rPr>
              <a:t>Phonetik</a:t>
            </a:r>
            <a:r>
              <a:rPr lang="en-GB" sz="3600" b="1" dirty="0">
                <a:solidFill>
                  <a:schemeClr val="bg1"/>
                </a:solidFill>
                <a:latin typeface="Century Gothic" panose="020B0502020202020204" pitchFamily="34" charset="0"/>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8097253" y="247046"/>
            <a:ext cx="386007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79999" y="1296000"/>
            <a:ext cx="10992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Tauscht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lang="en-US" sz="2400" dirty="0">
                <a:solidFill>
                  <a:srgbClr val="4472C4">
                    <a:lumMod val="50000"/>
                  </a:srgbClr>
                </a:solidFill>
                <a:latin typeface="Century Gothic" panose="020F0302020204030204"/>
              </a:rPr>
              <a:t>Rollen: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t>
            </a:r>
            <a:r>
              <a:rPr lang="en-US" sz="2400" dirty="0">
                <a:solidFill>
                  <a:srgbClr val="4472C4">
                    <a:lumMod val="50000"/>
                  </a:srgbClr>
                </a:solidFill>
                <a:latin typeface="Century Gothic" panose="020F0302020204030204"/>
              </a:rPr>
              <a:t>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Person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dreht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um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p>
        </p:txBody>
      </p:sp>
      <p:graphicFrame>
        <p:nvGraphicFramePr>
          <p:cNvPr id="7" name="Table 6">
            <a:extLst>
              <a:ext uri="{FF2B5EF4-FFF2-40B4-BE49-F238E27FC236}">
                <a16:creationId xmlns:a16="http://schemas.microsoft.com/office/drawing/2014/main" id="{22D1A8C1-1E07-4FE1-B106-6EBF0674EDFA}"/>
              </a:ext>
            </a:extLst>
          </p:cNvPr>
          <p:cNvGraphicFramePr>
            <a:graphicFrameLocks noGrp="1"/>
          </p:cNvGraphicFramePr>
          <p:nvPr/>
        </p:nvGraphicFramePr>
        <p:xfrm>
          <a:off x="1664199" y="2128906"/>
          <a:ext cx="6901066" cy="3514587"/>
        </p:xfrm>
        <a:graphic>
          <a:graphicData uri="http://schemas.openxmlformats.org/drawingml/2006/table">
            <a:tbl>
              <a:tblPr firstRow="1" bandRow="1">
                <a:tableStyleId>{00A15C55-8517-42AA-B614-E9B94910E393}</a:tableStyleId>
              </a:tblPr>
              <a:tblGrid>
                <a:gridCol w="1658968">
                  <a:extLst>
                    <a:ext uri="{9D8B030D-6E8A-4147-A177-3AD203B41FA5}">
                      <a16:colId xmlns:a16="http://schemas.microsoft.com/office/drawing/2014/main" val="2607353726"/>
                    </a:ext>
                  </a:extLst>
                </a:gridCol>
                <a:gridCol w="5242098">
                  <a:extLst>
                    <a:ext uri="{9D8B030D-6E8A-4147-A177-3AD203B41FA5}">
                      <a16:colId xmlns:a16="http://schemas.microsoft.com/office/drawing/2014/main" val="1600817978"/>
                    </a:ext>
                  </a:extLst>
                </a:gridCol>
              </a:tblGrid>
              <a:tr h="497067">
                <a:tc>
                  <a:txBody>
                    <a:bodyPr/>
                    <a:lstStyle/>
                    <a:p>
                      <a:endParaRPr lang="en-GB" b="0" i="0" dirty="0">
                        <a:latin typeface="Century Gothic" panose="020B0502020202020204" pitchFamily="34" charset="0"/>
                      </a:endParaRPr>
                    </a:p>
                  </a:txBody>
                  <a:tcPr>
                    <a:noFill/>
                  </a:tcPr>
                </a:tc>
                <a:tc>
                  <a:txBody>
                    <a:bodyPr/>
                    <a:lstStyle/>
                    <a:p>
                      <a:endParaRPr lang="en-GB" b="0" i="0" dirty="0">
                        <a:latin typeface="Century Gothic" panose="020B0502020202020204" pitchFamily="34" charset="0"/>
                      </a:endParaRPr>
                    </a:p>
                  </a:txBody>
                  <a:tcPr>
                    <a:noFill/>
                  </a:tcPr>
                </a:tc>
                <a:extLst>
                  <a:ext uri="{0D108BD9-81ED-4DB2-BD59-A6C34878D82A}">
                    <a16:rowId xmlns:a16="http://schemas.microsoft.com/office/drawing/2014/main" val="1153431983"/>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pPr algn="l"/>
                      <a:endParaRPr lang="en-GB" sz="2000" b="0" i="0" dirty="0">
                        <a:solidFill>
                          <a:srgbClr val="115076"/>
                        </a:solidFill>
                        <a:latin typeface="Century Gothic" panose="020B0502020202020204" pitchFamily="34" charset="0"/>
                      </a:endParaRPr>
                    </a:p>
                    <a:p>
                      <a:pPr algn="l"/>
                      <a:r>
                        <a:rPr lang="en-GB" sz="2000" dirty="0">
                          <a:solidFill>
                            <a:srgbClr val="115076"/>
                          </a:solidFill>
                        </a:rPr>
                        <a:t>Alle </a:t>
                      </a:r>
                      <a:r>
                        <a:rPr lang="en-GB" sz="2000" dirty="0" err="1">
                          <a:solidFill>
                            <a:srgbClr val="115076"/>
                          </a:solidFill>
                        </a:rPr>
                        <a:t>diese</a:t>
                      </a:r>
                      <a:r>
                        <a:rPr lang="en-GB" sz="2000" dirty="0">
                          <a:solidFill>
                            <a:srgbClr val="115076"/>
                          </a:solidFill>
                        </a:rPr>
                        <a:t> </a:t>
                      </a:r>
                      <a:r>
                        <a:rPr lang="en-GB" sz="2000" dirty="0" err="1">
                          <a:solidFill>
                            <a:srgbClr val="115076"/>
                          </a:solidFill>
                        </a:rPr>
                        <a:t>Maßstäbe</a:t>
                      </a:r>
                      <a:r>
                        <a:rPr lang="en-GB" sz="2000" dirty="0">
                          <a:solidFill>
                            <a:srgbClr val="115076"/>
                          </a:solidFill>
                        </a:rPr>
                        <a:t>* </a:t>
                      </a:r>
                      <a:r>
                        <a:rPr lang="en-GB" sz="2000" dirty="0" err="1">
                          <a:solidFill>
                            <a:srgbClr val="115076"/>
                          </a:solidFill>
                        </a:rPr>
                        <a:t>sind</a:t>
                      </a:r>
                      <a:r>
                        <a:rPr lang="en-GB" sz="2000" dirty="0">
                          <a:solidFill>
                            <a:srgbClr val="115076"/>
                          </a:solidFill>
                        </a:rPr>
                        <a:t> absurd*. </a:t>
                      </a:r>
                    </a:p>
                    <a:p>
                      <a:pPr algn="l"/>
                      <a:endParaRPr lang="en-GB" sz="2000" dirty="0">
                        <a:solidFill>
                          <a:srgbClr val="115076"/>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rgbClr val="115076"/>
                        </a:solidFill>
                        <a:latin typeface="Century Gothic" panose="020B0502020202020204" pitchFamily="34" charset="0"/>
                      </a:endParaRPr>
                    </a:p>
                    <a:p>
                      <a:r>
                        <a:rPr lang="en-GB" sz="2000" dirty="0">
                          <a:solidFill>
                            <a:srgbClr val="115076"/>
                          </a:solidFill>
                        </a:rPr>
                        <a:t>Alle </a:t>
                      </a:r>
                      <a:r>
                        <a:rPr lang="en-GB" sz="2000" dirty="0" err="1">
                          <a:solidFill>
                            <a:srgbClr val="115076"/>
                          </a:solidFill>
                        </a:rPr>
                        <a:t>diese</a:t>
                      </a:r>
                      <a:r>
                        <a:rPr lang="en-GB" sz="2000" dirty="0">
                          <a:solidFill>
                            <a:srgbClr val="115076"/>
                          </a:solidFill>
                        </a:rPr>
                        <a:t> </a:t>
                      </a:r>
                      <a:r>
                        <a:rPr lang="en-GB" sz="2000" dirty="0" err="1">
                          <a:solidFill>
                            <a:srgbClr val="115076"/>
                          </a:solidFill>
                        </a:rPr>
                        <a:t>Trauben</a:t>
                      </a:r>
                      <a:r>
                        <a:rPr lang="en-GB" sz="2000" dirty="0">
                          <a:solidFill>
                            <a:srgbClr val="115076"/>
                          </a:solidFill>
                        </a:rPr>
                        <a:t>* </a:t>
                      </a:r>
                      <a:r>
                        <a:rPr lang="en-GB" sz="2000" dirty="0" err="1">
                          <a:solidFill>
                            <a:srgbClr val="115076"/>
                          </a:solidFill>
                        </a:rPr>
                        <a:t>sind</a:t>
                      </a:r>
                      <a:r>
                        <a:rPr lang="en-GB" sz="2000" dirty="0">
                          <a:solidFill>
                            <a:srgbClr val="115076"/>
                          </a:solidFill>
                        </a:rPr>
                        <a:t> herb*. </a:t>
                      </a:r>
                    </a:p>
                    <a:p>
                      <a:endParaRPr lang="en-GB" sz="2000" dirty="0">
                        <a:solidFill>
                          <a:srgbClr val="115076"/>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b="0" i="0" dirty="0">
                        <a:solidFill>
                          <a:schemeClr val="accent1">
                            <a:lumMod val="50000"/>
                          </a:schemeClr>
                        </a:solidFill>
                        <a:latin typeface="Century Gothic" panose="020B0502020202020204" pitchFamily="34" charset="0"/>
                      </a:endParaRPr>
                    </a:p>
                  </a:txBody>
                  <a:tcPr/>
                </a:tc>
                <a:tc>
                  <a:txBody>
                    <a:bodyPr/>
                    <a:lstStyle/>
                    <a:p>
                      <a:endParaRPr lang="en-GB" sz="2000" b="0" i="0" dirty="0">
                        <a:solidFill>
                          <a:srgbClr val="115076"/>
                        </a:solidFill>
                        <a:latin typeface="Century Gothic" panose="020B0502020202020204" pitchFamily="34" charset="0"/>
                      </a:endParaRPr>
                    </a:p>
                    <a:p>
                      <a:r>
                        <a:rPr lang="en-GB" sz="2000" dirty="0">
                          <a:solidFill>
                            <a:srgbClr val="115076"/>
                          </a:solidFill>
                        </a:rPr>
                        <a:t>Alle </a:t>
                      </a:r>
                      <a:r>
                        <a:rPr lang="en-GB" sz="2000" dirty="0" err="1">
                          <a:solidFill>
                            <a:srgbClr val="115076"/>
                          </a:solidFill>
                        </a:rPr>
                        <a:t>diese</a:t>
                      </a:r>
                      <a:r>
                        <a:rPr lang="en-GB" sz="2000" dirty="0">
                          <a:solidFill>
                            <a:srgbClr val="115076"/>
                          </a:solidFill>
                        </a:rPr>
                        <a:t> </a:t>
                      </a:r>
                      <a:r>
                        <a:rPr lang="en-GB" sz="2000" dirty="0" err="1">
                          <a:solidFill>
                            <a:srgbClr val="115076"/>
                          </a:solidFill>
                        </a:rPr>
                        <a:t>Objekte</a:t>
                      </a:r>
                      <a:r>
                        <a:rPr lang="en-GB" sz="2000" dirty="0">
                          <a:solidFill>
                            <a:srgbClr val="115076"/>
                          </a:solidFill>
                        </a:rPr>
                        <a:t> </a:t>
                      </a:r>
                      <a:r>
                        <a:rPr lang="en-GB" sz="2000" dirty="0" err="1">
                          <a:solidFill>
                            <a:srgbClr val="115076"/>
                          </a:solidFill>
                        </a:rPr>
                        <a:t>sind</a:t>
                      </a:r>
                      <a:r>
                        <a:rPr lang="en-GB" sz="2000" dirty="0">
                          <a:solidFill>
                            <a:srgbClr val="115076"/>
                          </a:solidFill>
                        </a:rPr>
                        <a:t> mir </a:t>
                      </a:r>
                      <a:r>
                        <a:rPr lang="en-GB" sz="2000" dirty="0" err="1">
                          <a:solidFill>
                            <a:srgbClr val="115076"/>
                          </a:solidFill>
                        </a:rPr>
                        <a:t>lieb</a:t>
                      </a:r>
                      <a:r>
                        <a:rPr lang="en-GB" sz="2000" dirty="0">
                          <a:solidFill>
                            <a:srgbClr val="115076"/>
                          </a:solidFill>
                        </a:rPr>
                        <a:t>.</a:t>
                      </a:r>
                    </a:p>
                    <a:p>
                      <a:endParaRPr lang="en-GB" sz="2000" dirty="0">
                        <a:solidFill>
                          <a:srgbClr val="115076"/>
                        </a:solidFill>
                      </a:endParaRPr>
                    </a:p>
                  </a:txBody>
                  <a:tcPr anchor="ctr"/>
                </a:tc>
                <a:extLst>
                  <a:ext uri="{0D108BD9-81ED-4DB2-BD59-A6C34878D82A}">
                    <a16:rowId xmlns:a16="http://schemas.microsoft.com/office/drawing/2014/main" val="2189313960"/>
                  </a:ext>
                </a:extLst>
              </a:tr>
            </a:tbl>
          </a:graphicData>
        </a:graphic>
      </p:graphicFrame>
      <p:sp>
        <p:nvSpPr>
          <p:cNvPr id="8" name="Action Button: Custom 16">
            <a:hlinkClick r:id="" action="ppaction://noaction" highlightClick="1">
              <a:snd r:embed="rId4" name="9.1.2.1 Slide 5 1.wav"/>
            </a:hlinkClick>
            <a:extLst>
              <a:ext uri="{FF2B5EF4-FFF2-40B4-BE49-F238E27FC236}">
                <a16:creationId xmlns:a16="http://schemas.microsoft.com/office/drawing/2014/main" id="{024FBE2B-9A61-471F-A3FB-519BC793B8B0}"/>
              </a:ext>
            </a:extLst>
          </p:cNvPr>
          <p:cNvSpPr/>
          <p:nvPr/>
        </p:nvSpPr>
        <p:spPr>
          <a:xfrm>
            <a:off x="2258817" y="296208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9.1.2.1 Slide 5 2.wav"/>
            </a:hlinkClick>
            <a:extLst>
              <a:ext uri="{FF2B5EF4-FFF2-40B4-BE49-F238E27FC236}">
                <a16:creationId xmlns:a16="http://schemas.microsoft.com/office/drawing/2014/main" id="{4B91AD13-905A-4B4C-8068-0486EE563690}"/>
              </a:ext>
            </a:extLst>
          </p:cNvPr>
          <p:cNvSpPr/>
          <p:nvPr/>
        </p:nvSpPr>
        <p:spPr>
          <a:xfrm>
            <a:off x="2258817" y="383615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6" name="9.1.2.1 Slide 5 3.wav"/>
            </a:hlinkClick>
            <a:extLst>
              <a:ext uri="{FF2B5EF4-FFF2-40B4-BE49-F238E27FC236}">
                <a16:creationId xmlns:a16="http://schemas.microsoft.com/office/drawing/2014/main" id="{37B986DE-AC85-439B-BB17-27F6044AB8D4}"/>
              </a:ext>
            </a:extLst>
          </p:cNvPr>
          <p:cNvSpPr/>
          <p:nvPr/>
        </p:nvSpPr>
        <p:spPr>
          <a:xfrm>
            <a:off x="2258817" y="486840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descr="text box hiding answer">
            <a:extLst>
              <a:ext uri="{FF2B5EF4-FFF2-40B4-BE49-F238E27FC236}">
                <a16:creationId xmlns:a16="http://schemas.microsoft.com/office/drawing/2014/main" id="{4D5E171C-A275-4BC4-896B-612CDA9BC62A}"/>
              </a:ext>
            </a:extLst>
          </p:cNvPr>
          <p:cNvSpPr txBox="1"/>
          <p:nvPr/>
        </p:nvSpPr>
        <p:spPr>
          <a:xfrm>
            <a:off x="3247357" y="2965129"/>
            <a:ext cx="441665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descr="text box hiding answer">
            <a:extLst>
              <a:ext uri="{FF2B5EF4-FFF2-40B4-BE49-F238E27FC236}">
                <a16:creationId xmlns:a16="http://schemas.microsoft.com/office/drawing/2014/main" id="{AB1DE991-90EC-4C9B-9A67-C097A9C9A096}"/>
              </a:ext>
            </a:extLst>
          </p:cNvPr>
          <p:cNvSpPr txBox="1"/>
          <p:nvPr/>
        </p:nvSpPr>
        <p:spPr>
          <a:xfrm>
            <a:off x="3425371" y="3979435"/>
            <a:ext cx="413149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descr="text box hiding answer">
            <a:extLst>
              <a:ext uri="{FF2B5EF4-FFF2-40B4-BE49-F238E27FC236}">
                <a16:creationId xmlns:a16="http://schemas.microsoft.com/office/drawing/2014/main" id="{1255A127-7D6B-404B-AA15-97871DDC81F0}"/>
              </a:ext>
            </a:extLst>
          </p:cNvPr>
          <p:cNvSpPr txBox="1"/>
          <p:nvPr/>
        </p:nvSpPr>
        <p:spPr>
          <a:xfrm>
            <a:off x="3107452" y="4993741"/>
            <a:ext cx="4696462"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__________________________ .</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Speech Bubble: Rectangle with Corners Rounded 14">
            <a:extLst>
              <a:ext uri="{FF2B5EF4-FFF2-40B4-BE49-F238E27FC236}">
                <a16:creationId xmlns:a16="http://schemas.microsoft.com/office/drawing/2014/main" id="{CBBB5294-30FB-4A7B-A285-4D065921E2DC}"/>
              </a:ext>
            </a:extLst>
          </p:cNvPr>
          <p:cNvSpPr/>
          <p:nvPr/>
        </p:nvSpPr>
        <p:spPr>
          <a:xfrm>
            <a:off x="8688119" y="4858024"/>
            <a:ext cx="3356642" cy="1407952"/>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panose="020B0502020202020204" pitchFamily="34" charset="0"/>
              </a:rPr>
              <a:t>der </a:t>
            </a:r>
            <a:r>
              <a:rPr lang="en-US" sz="2000" dirty="0" err="1">
                <a:latin typeface="Century Gothic" panose="020B0502020202020204" pitchFamily="34" charset="0"/>
              </a:rPr>
              <a:t>Maßstab</a:t>
            </a:r>
            <a:r>
              <a:rPr lang="en-US" sz="2000" dirty="0">
                <a:latin typeface="Century Gothic" panose="020B0502020202020204" pitchFamily="34" charset="0"/>
              </a:rPr>
              <a:t> </a:t>
            </a:r>
            <a:r>
              <a:rPr lang="en-GB" sz="2000" dirty="0">
                <a:solidFill>
                  <a:schemeClr val="bg1"/>
                </a:solidFill>
                <a:latin typeface="Century Gothic" panose="020B0502020202020204" pitchFamily="34" charset="0"/>
              </a:rPr>
              <a:t>–</a:t>
            </a:r>
            <a:r>
              <a:rPr lang="en-US" sz="2000" dirty="0">
                <a:latin typeface="Century Gothic" panose="020B0502020202020204" pitchFamily="34" charset="0"/>
              </a:rPr>
              <a:t> measure</a:t>
            </a:r>
          </a:p>
          <a:p>
            <a:pPr algn="ctr"/>
            <a:r>
              <a:rPr lang="en-US" sz="2000" dirty="0">
                <a:latin typeface="Century Gothic" panose="020B0502020202020204" pitchFamily="34" charset="0"/>
              </a:rPr>
              <a:t>absurd</a:t>
            </a:r>
            <a:r>
              <a:rPr lang="en-GB" sz="2000" dirty="0">
                <a:solidFill>
                  <a:schemeClr val="bg1"/>
                </a:solidFill>
                <a:latin typeface="Century Gothic" panose="020B0502020202020204" pitchFamily="34" charset="0"/>
              </a:rPr>
              <a:t> – </a:t>
            </a:r>
            <a:r>
              <a:rPr lang="en-US" sz="2000" dirty="0">
                <a:latin typeface="Century Gothic" panose="020B0502020202020204" pitchFamily="34" charset="0"/>
              </a:rPr>
              <a:t>absurd</a:t>
            </a:r>
          </a:p>
          <a:p>
            <a:pPr algn="ctr"/>
            <a:r>
              <a:rPr lang="en-US" sz="2000" dirty="0">
                <a:latin typeface="Century Gothic" panose="020B0502020202020204" pitchFamily="34" charset="0"/>
              </a:rPr>
              <a:t>die </a:t>
            </a:r>
            <a:r>
              <a:rPr lang="en-US" sz="2000" dirty="0" err="1">
                <a:latin typeface="Century Gothic" panose="020B0502020202020204" pitchFamily="34" charset="0"/>
              </a:rPr>
              <a:t>Traube</a:t>
            </a:r>
            <a:r>
              <a:rPr lang="en-US" sz="2000" dirty="0">
                <a:latin typeface="Century Gothic" panose="020B0502020202020204" pitchFamily="34" charset="0"/>
              </a:rPr>
              <a:t> </a:t>
            </a:r>
            <a:r>
              <a:rPr lang="en-GB" sz="2000" dirty="0">
                <a:solidFill>
                  <a:schemeClr val="bg1"/>
                </a:solidFill>
                <a:latin typeface="Century Gothic" panose="020B0502020202020204" pitchFamily="34" charset="0"/>
              </a:rPr>
              <a:t>–</a:t>
            </a:r>
            <a:r>
              <a:rPr lang="en-US" sz="2000" dirty="0">
                <a:latin typeface="Century Gothic" panose="020B0502020202020204" pitchFamily="34" charset="0"/>
              </a:rPr>
              <a:t> grape</a:t>
            </a:r>
          </a:p>
          <a:p>
            <a:pPr algn="ctr"/>
            <a:r>
              <a:rPr lang="en-US" sz="2000" dirty="0">
                <a:latin typeface="Century Gothic" panose="020B0502020202020204" pitchFamily="34" charset="0"/>
              </a:rPr>
              <a:t>herb </a:t>
            </a:r>
            <a:r>
              <a:rPr lang="en-GB" sz="2000" dirty="0">
                <a:solidFill>
                  <a:schemeClr val="bg1"/>
                </a:solidFill>
                <a:latin typeface="Century Gothic" panose="020B0502020202020204" pitchFamily="34" charset="0"/>
              </a:rPr>
              <a:t>–</a:t>
            </a:r>
            <a:r>
              <a:rPr lang="en-US" sz="2000" dirty="0">
                <a:latin typeface="Century Gothic" panose="020B0502020202020204" pitchFamily="34" charset="0"/>
              </a:rPr>
              <a:t> tart/sour</a:t>
            </a:r>
            <a:endParaRPr lang="en-GB" sz="2000" dirty="0">
              <a:latin typeface="Century Gothic" panose="020B0502020202020204" pitchFamily="34" charset="0"/>
            </a:endParaRPr>
          </a:p>
        </p:txBody>
      </p:sp>
    </p:spTree>
    <p:extLst>
      <p:ext uri="{BB962C8B-B14F-4D97-AF65-F5344CB8AC3E}">
        <p14:creationId xmlns:p14="http://schemas.microsoft.com/office/powerpoint/2010/main" val="281338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345306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400" b="1" dirty="0" err="1">
                <a:solidFill>
                  <a:schemeClr val="bg1"/>
                </a:solidFill>
                <a:latin typeface="Century Gothic" panose="020B0502020202020204" pitchFamily="34" charset="0"/>
              </a:rPr>
              <a:t>Phonetik</a:t>
            </a:r>
            <a:r>
              <a:rPr lang="en-GB" sz="3400" b="1" dirty="0">
                <a:solidFill>
                  <a:schemeClr val="bg1"/>
                </a:solidFill>
                <a:latin typeface="Century Gothic" panose="020B0502020202020204" pitchFamily="34" charset="0"/>
              </a:rPr>
              <a:t> [1/8]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DFDDD76C-4549-479E-8965-CC651E8F968B}"/>
              </a:ext>
            </a:extLst>
          </p:cNvPr>
          <p:cNvSpPr txBox="1"/>
          <p:nvPr/>
        </p:nvSpPr>
        <p:spPr>
          <a:xfrm>
            <a:off x="3248614" y="413758"/>
            <a:ext cx="7129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Sagt</a:t>
            </a:r>
            <a:r>
              <a:rPr lang="en-US" sz="2400" dirty="0">
                <a:solidFill>
                  <a:srgbClr val="4472C4">
                    <a:lumMod val="50000"/>
                  </a:srgbClr>
                </a:solidFill>
                <a:latin typeface="Century Gothic" panose="020F0302020204030204"/>
              </a:rPr>
              <a:t> den </a:t>
            </a:r>
            <a:r>
              <a:rPr lang="en-US" sz="2400" dirty="0" err="1">
                <a:solidFill>
                  <a:srgbClr val="4472C4">
                    <a:lumMod val="50000"/>
                  </a:srgbClr>
                </a:solidFill>
                <a:latin typeface="Century Gothic" panose="020F0302020204030204"/>
              </a:rPr>
              <a:t>Satz</a:t>
            </a:r>
            <a:r>
              <a:rPr lang="en-US" sz="2400" dirty="0">
                <a:solidFill>
                  <a:srgbClr val="4472C4">
                    <a:lumMod val="50000"/>
                  </a:srgbClr>
                </a:solidFill>
                <a:latin typeface="Century Gothic" panose="020F0302020204030204"/>
              </a:rPr>
              <a:t>. Wie </a:t>
            </a:r>
            <a:r>
              <a:rPr lang="en-US" sz="2400" dirty="0" err="1">
                <a:solidFill>
                  <a:srgbClr val="4472C4">
                    <a:lumMod val="50000"/>
                  </a:srgbClr>
                </a:solidFill>
                <a:latin typeface="Century Gothic" panose="020F0302020204030204"/>
              </a:rPr>
              <a:t>heißt</a:t>
            </a:r>
            <a:r>
              <a:rPr lang="en-US" sz="2400" dirty="0">
                <a:solidFill>
                  <a:srgbClr val="4472C4">
                    <a:lumMod val="50000"/>
                  </a:srgbClr>
                </a:solidFill>
                <a:latin typeface="Century Gothic" panose="020F0302020204030204"/>
              </a:rPr>
              <a:t> das auf </a:t>
            </a:r>
            <a:r>
              <a:rPr lang="en-US" sz="2400" dirty="0" err="1">
                <a:solidFill>
                  <a:srgbClr val="4472C4">
                    <a:lumMod val="50000"/>
                  </a:srgbClr>
                </a:solidFill>
                <a:latin typeface="Century Gothic" panose="020F0302020204030204"/>
              </a:rPr>
              <a:t>Englisch</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4" name="9.1.2.1 Slide 17.wav"/>
            </a:hlinkClick>
            <a:extLst>
              <a:ext uri="{FF2B5EF4-FFF2-40B4-BE49-F238E27FC236}">
                <a16:creationId xmlns:a16="http://schemas.microsoft.com/office/drawing/2014/main" id="{0776F354-C0AF-4F4C-8738-D0FE1BF67289}"/>
              </a:ext>
            </a:extLst>
          </p:cNvPr>
          <p:cNvSpPr/>
          <p:nvPr/>
        </p:nvSpPr>
        <p:spPr>
          <a:xfrm>
            <a:off x="739787" y="27948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TextBox 18">
            <a:extLst>
              <a:ext uri="{FF2B5EF4-FFF2-40B4-BE49-F238E27FC236}">
                <a16:creationId xmlns:a16="http://schemas.microsoft.com/office/drawing/2014/main" id="{40DB178D-8A40-4F70-9FDD-B492F140EE3F}"/>
              </a:ext>
            </a:extLst>
          </p:cNvPr>
          <p:cNvSpPr txBox="1"/>
          <p:nvPr/>
        </p:nvSpPr>
        <p:spPr>
          <a:xfrm>
            <a:off x="1284573" y="2650638"/>
            <a:ext cx="4535905" cy="646331"/>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dich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3E8447EF-1CF4-4DA5-A68A-6CC671EEDEC3}"/>
              </a:ext>
            </a:extLst>
          </p:cNvPr>
          <p:cNvSpPr txBox="1"/>
          <p:nvPr/>
        </p:nvSpPr>
        <p:spPr>
          <a:xfrm>
            <a:off x="1263315" y="3376026"/>
            <a:ext cx="809215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fond of you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love you (non-romantic)</a:t>
            </a:r>
          </a:p>
        </p:txBody>
      </p:sp>
      <p:pic>
        <p:nvPicPr>
          <p:cNvPr id="21" name="Picture 20" descr="A picture containing invertebrate, mollusk, cowrie&#10;&#10;Description automatically generated">
            <a:extLst>
              <a:ext uri="{FF2B5EF4-FFF2-40B4-BE49-F238E27FC236}">
                <a16:creationId xmlns:a16="http://schemas.microsoft.com/office/drawing/2014/main" id="{2B7C61B1-9D60-46AE-B704-FDE67B51545E}"/>
              </a:ext>
            </a:extLst>
          </p:cNvPr>
          <p:cNvPicPr>
            <a:picLocks noChangeAspect="1"/>
          </p:cNvPicPr>
          <p:nvPr/>
        </p:nvPicPr>
        <p:blipFill>
          <a:blip r:embed="rId5" cstate="print">
            <a:clrChange>
              <a:clrFrom>
                <a:srgbClr val="070709"/>
              </a:clrFrom>
              <a:clrTo>
                <a:srgbClr val="070709">
                  <a:alpha val="0"/>
                </a:srgbClr>
              </a:clrTo>
            </a:clrChange>
            <a:extLst>
              <a:ext uri="{28A0092B-C50C-407E-A947-70E740481C1C}">
                <a14:useLocalDpi xmlns:a14="http://schemas.microsoft.com/office/drawing/2010/main" val="0"/>
              </a:ext>
            </a:extLst>
          </a:blip>
          <a:stretch>
            <a:fillRect/>
          </a:stretch>
        </p:blipFill>
        <p:spPr>
          <a:xfrm>
            <a:off x="5561623" y="2253283"/>
            <a:ext cx="4251119" cy="3188339"/>
          </a:xfrm>
          <a:prstGeom prst="rect">
            <a:avLst/>
          </a:prstGeom>
        </p:spPr>
      </p:pic>
      <p:sp>
        <p:nvSpPr>
          <p:cNvPr id="22" name="Speech Bubble: Rectangle with Corners Rounded 21">
            <a:extLst>
              <a:ext uri="{FF2B5EF4-FFF2-40B4-BE49-F238E27FC236}">
                <a16:creationId xmlns:a16="http://schemas.microsoft.com/office/drawing/2014/main" id="{9302294E-5C0E-4FD6-8830-E3EC55C75CE7}"/>
              </a:ext>
            </a:extLst>
          </p:cNvPr>
          <p:cNvSpPr/>
          <p:nvPr/>
        </p:nvSpPr>
        <p:spPr>
          <a:xfrm>
            <a:off x="3235814" y="4452273"/>
            <a:ext cx="3183269" cy="1576874"/>
          </a:xfrm>
          <a:prstGeom prst="wedgeRoundRectCallout">
            <a:avLst>
              <a:gd name="adj1" fmla="val 69043"/>
              <a:gd name="adj2" fmla="val -3014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Man </a:t>
            </a:r>
            <a:r>
              <a:rPr lang="en-GB" sz="2000" dirty="0" err="1">
                <a:latin typeface="Century Gothic" panose="020B0502020202020204" pitchFamily="34" charset="0"/>
              </a:rPr>
              <a:t>sagt</a:t>
            </a:r>
            <a:r>
              <a:rPr lang="en-GB" sz="2000" dirty="0">
                <a:latin typeface="Century Gothic" panose="020B0502020202020204" pitchFamily="34" charset="0"/>
              </a:rPr>
              <a:t> es oft so: </a:t>
            </a:r>
            <a:br>
              <a:rPr lang="en-GB" sz="2000" dirty="0">
                <a:latin typeface="Century Gothic" panose="020B0502020202020204" pitchFamily="34" charset="0"/>
              </a:rPr>
            </a:br>
            <a:r>
              <a:rPr lang="en-GB" sz="2000" dirty="0">
                <a:latin typeface="Century Gothic" panose="020B0502020202020204" pitchFamily="34" charset="0"/>
              </a:rPr>
              <a:t>Ich </a:t>
            </a:r>
            <a:r>
              <a:rPr lang="en-GB" sz="2000" dirty="0" err="1">
                <a:latin typeface="Century Gothic" panose="020B0502020202020204" pitchFamily="34" charset="0"/>
              </a:rPr>
              <a:t>hab</a:t>
            </a:r>
            <a:r>
              <a:rPr lang="en-GB" sz="2000" dirty="0">
                <a:latin typeface="Century Gothic" panose="020B0502020202020204" pitchFamily="34" charset="0"/>
              </a:rPr>
              <a:t> dich </a:t>
            </a:r>
            <a:r>
              <a:rPr lang="en-GB" sz="2000" dirty="0" err="1">
                <a:latin typeface="Century Gothic" panose="020B0502020202020204" pitchFamily="34" charset="0"/>
              </a:rPr>
              <a:t>lieb</a:t>
            </a:r>
            <a:r>
              <a:rPr lang="en-GB" sz="2000" dirty="0">
                <a:latin typeface="Century Gothic" panose="020B0502020202020204" pitchFamily="34" charset="0"/>
              </a:rPr>
              <a:t>.</a:t>
            </a:r>
            <a:br>
              <a:rPr lang="en-GB" sz="2000" dirty="0">
                <a:latin typeface="Century Gothic" panose="020B0502020202020204" pitchFamily="34" charset="0"/>
              </a:rPr>
            </a:br>
            <a:r>
              <a:rPr lang="en-GB" sz="2000" dirty="0">
                <a:latin typeface="Century Gothic" panose="020B0502020202020204" pitchFamily="34" charset="0"/>
              </a:rPr>
              <a:t>Wie </a:t>
            </a:r>
            <a:r>
              <a:rPr lang="en-GB" sz="2000" dirty="0" err="1">
                <a:latin typeface="Century Gothic" panose="020B0502020202020204" pitchFamily="34" charset="0"/>
              </a:rPr>
              <a:t>spricht</a:t>
            </a:r>
            <a:r>
              <a:rPr lang="en-GB" sz="2000" dirty="0">
                <a:latin typeface="Century Gothic" panose="020B0502020202020204" pitchFamily="34" charset="0"/>
              </a:rPr>
              <a:t> man ‘</a:t>
            </a:r>
            <a:r>
              <a:rPr lang="en-GB" sz="2000" dirty="0" err="1">
                <a:latin typeface="Century Gothic" panose="020B0502020202020204" pitchFamily="34" charset="0"/>
              </a:rPr>
              <a:t>hab</a:t>
            </a:r>
            <a:r>
              <a:rPr lang="en-GB" sz="2000" dirty="0">
                <a:latin typeface="Century Gothic" panose="020B0502020202020204" pitchFamily="34" charset="0"/>
              </a:rPr>
              <a:t>’ </a:t>
            </a:r>
            <a:r>
              <a:rPr lang="en-GB" sz="2000" dirty="0" err="1">
                <a:latin typeface="Century Gothic" panose="020B0502020202020204" pitchFamily="34" charset="0"/>
              </a:rPr>
              <a:t>aus</a:t>
            </a:r>
            <a:r>
              <a:rPr lang="en-GB" sz="2000" dirty="0">
                <a:latin typeface="Century Gothic" panose="020B0502020202020204" pitchFamily="34" charset="0"/>
              </a:rPr>
              <a:t>?</a:t>
            </a:r>
          </a:p>
        </p:txBody>
      </p:sp>
    </p:spTree>
    <p:extLst>
      <p:ext uri="{BB962C8B-B14F-4D97-AF65-F5344CB8AC3E}">
        <p14:creationId xmlns:p14="http://schemas.microsoft.com/office/powerpoint/2010/main" val="397917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hold" nodeType="afterEffect">
                                  <p:stCondLst>
                                    <p:cond delay="0"/>
                                  </p:stCondLst>
                                  <p:childTnLst>
                                    <p:animEffect transition="out" filter="slide(fromBottom)">
                                      <p:cBhvr>
                                        <p:cTn id="15" dur="5000"/>
                                        <p:tgtEl>
                                          <p:spTgt spid="7"/>
                                        </p:tgtEl>
                                      </p:cBhvr>
                                    </p:animEffect>
                                    <p:set>
                                      <p:cBhvr>
                                        <p:cTn id="16"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0"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345306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400" b="1" dirty="0" err="1">
                <a:solidFill>
                  <a:schemeClr val="bg1"/>
                </a:solidFill>
                <a:latin typeface="Century Gothic" panose="020B0502020202020204" pitchFamily="34" charset="0"/>
              </a:rPr>
              <a:t>Phonetik</a:t>
            </a:r>
            <a:r>
              <a:rPr lang="en-GB" sz="3400" b="1" dirty="0">
                <a:solidFill>
                  <a:schemeClr val="bg1"/>
                </a:solidFill>
                <a:latin typeface="Century Gothic" panose="020B0502020202020204" pitchFamily="34" charset="0"/>
              </a:rPr>
              <a:t> [2/8]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DFDDD76C-4549-479E-8965-CC651E8F968B}"/>
              </a:ext>
            </a:extLst>
          </p:cNvPr>
          <p:cNvSpPr txBox="1"/>
          <p:nvPr/>
        </p:nvSpPr>
        <p:spPr>
          <a:xfrm>
            <a:off x="3248614" y="413758"/>
            <a:ext cx="7129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Sagt</a:t>
            </a:r>
            <a:r>
              <a:rPr lang="en-US" sz="2400" dirty="0">
                <a:solidFill>
                  <a:srgbClr val="4472C4">
                    <a:lumMod val="50000"/>
                  </a:srgbClr>
                </a:solidFill>
                <a:latin typeface="Century Gothic" panose="020F0302020204030204"/>
              </a:rPr>
              <a:t> den </a:t>
            </a:r>
            <a:r>
              <a:rPr lang="en-US" sz="2400" dirty="0" err="1">
                <a:solidFill>
                  <a:srgbClr val="4472C4">
                    <a:lumMod val="50000"/>
                  </a:srgbClr>
                </a:solidFill>
                <a:latin typeface="Century Gothic" panose="020F0302020204030204"/>
              </a:rPr>
              <a:t>Satz</a:t>
            </a:r>
            <a:r>
              <a:rPr lang="en-US" sz="2400" dirty="0">
                <a:solidFill>
                  <a:srgbClr val="4472C4">
                    <a:lumMod val="50000"/>
                  </a:srgbClr>
                </a:solidFill>
                <a:latin typeface="Century Gothic" panose="020F0302020204030204"/>
              </a:rPr>
              <a:t>. Wie </a:t>
            </a:r>
            <a:r>
              <a:rPr lang="en-US" sz="2400" dirty="0" err="1">
                <a:solidFill>
                  <a:srgbClr val="4472C4">
                    <a:lumMod val="50000"/>
                  </a:srgbClr>
                </a:solidFill>
                <a:latin typeface="Century Gothic" panose="020F0302020204030204"/>
              </a:rPr>
              <a:t>heißt</a:t>
            </a:r>
            <a:r>
              <a:rPr lang="en-US" sz="2400" dirty="0">
                <a:solidFill>
                  <a:srgbClr val="4472C4">
                    <a:lumMod val="50000"/>
                  </a:srgbClr>
                </a:solidFill>
                <a:latin typeface="Century Gothic" panose="020F0302020204030204"/>
              </a:rPr>
              <a:t> das auf </a:t>
            </a:r>
            <a:r>
              <a:rPr lang="en-US" sz="2400" dirty="0" err="1">
                <a:solidFill>
                  <a:srgbClr val="4472C4">
                    <a:lumMod val="50000"/>
                  </a:srgbClr>
                </a:solidFill>
                <a:latin typeface="Century Gothic" panose="020F0302020204030204"/>
              </a:rPr>
              <a:t>Englisch</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4" name="9.1.2.1 Slide 18.wav"/>
            </a:hlinkClick>
            <a:extLst>
              <a:ext uri="{FF2B5EF4-FFF2-40B4-BE49-F238E27FC236}">
                <a16:creationId xmlns:a16="http://schemas.microsoft.com/office/drawing/2014/main" id="{0776F354-C0AF-4F4C-8738-D0FE1BF67289}"/>
              </a:ext>
            </a:extLst>
          </p:cNvPr>
          <p:cNvSpPr/>
          <p:nvPr/>
        </p:nvSpPr>
        <p:spPr>
          <a:xfrm>
            <a:off x="650826" y="366862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0DB178D-8A40-4F70-9FDD-B492F140EE3F}"/>
              </a:ext>
            </a:extLst>
          </p:cNvPr>
          <p:cNvSpPr txBox="1"/>
          <p:nvPr/>
        </p:nvSpPr>
        <p:spPr>
          <a:xfrm>
            <a:off x="1195612" y="3524430"/>
            <a:ext cx="8608230" cy="1200329"/>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Dieses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Gebäude</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hübsch</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Deshalb</a:t>
            </a:r>
            <a:r>
              <a:rPr kumimoji="0" lang="en-US" sz="36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bleiben</a:t>
            </a:r>
            <a:r>
              <a:rPr kumimoji="0" lang="en-US" sz="36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wir</a:t>
            </a:r>
            <a:r>
              <a:rPr kumimoji="0" lang="en-US" sz="36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gerne </a:t>
            </a:r>
            <a:r>
              <a:rPr kumimoji="0" lang="en-US" sz="36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darin</a:t>
            </a:r>
            <a:r>
              <a:rPr kumimoji="0" lang="en-US" sz="36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endPar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House, Cabin, Casita, Rural, Holiday, Wooden House">
            <a:extLst>
              <a:ext uri="{FF2B5EF4-FFF2-40B4-BE49-F238E27FC236}">
                <a16:creationId xmlns:a16="http://schemas.microsoft.com/office/drawing/2014/main" id="{1591150B-8C5E-4473-B368-F4157DF5FB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6317" y="1428919"/>
            <a:ext cx="3866819" cy="1933410"/>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with Corners Rounded 19">
            <a:extLst>
              <a:ext uri="{FF2B5EF4-FFF2-40B4-BE49-F238E27FC236}">
                <a16:creationId xmlns:a16="http://schemas.microsoft.com/office/drawing/2014/main" id="{11103564-1392-4446-ACF8-DE7559F29856}"/>
              </a:ext>
            </a:extLst>
          </p:cNvPr>
          <p:cNvSpPr/>
          <p:nvPr/>
        </p:nvSpPr>
        <p:spPr>
          <a:xfrm>
            <a:off x="7101175" y="5466466"/>
            <a:ext cx="2501251" cy="765877"/>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GB" sz="2000" dirty="0">
                <a:solidFill>
                  <a:schemeClr val="bg1"/>
                </a:solidFill>
                <a:latin typeface="Century Gothic" panose="020B0502020202020204" pitchFamily="34" charset="0"/>
              </a:rPr>
            </a:br>
            <a:r>
              <a:rPr lang="en-GB" sz="2000" dirty="0" err="1">
                <a:latin typeface="Century Gothic" panose="020B0502020202020204" pitchFamily="34" charset="0"/>
              </a:rPr>
              <a:t>hübsch</a:t>
            </a:r>
            <a:r>
              <a:rPr lang="en-GB" sz="2000" dirty="0">
                <a:latin typeface="Century Gothic" panose="020B0502020202020204" pitchFamily="34" charset="0"/>
              </a:rPr>
              <a:t> </a:t>
            </a:r>
            <a:r>
              <a:rPr lang="en-GB" sz="2000" dirty="0">
                <a:solidFill>
                  <a:schemeClr val="bg1"/>
                </a:solidFill>
                <a:latin typeface="Century Gothic" panose="020B0502020202020204" pitchFamily="34" charset="0"/>
              </a:rPr>
              <a:t>– pretty</a:t>
            </a:r>
            <a:endParaRPr lang="en-GB" sz="2000" dirty="0">
              <a:latin typeface="Century Gothic" panose="020B0502020202020204" pitchFamily="34" charset="0"/>
            </a:endParaRPr>
          </a:p>
          <a:p>
            <a:pPr algn="ctr"/>
            <a:r>
              <a:rPr lang="en-GB" sz="2000" dirty="0">
                <a:latin typeface="Century Gothic" panose="020B0502020202020204" pitchFamily="34" charset="0"/>
              </a:rPr>
              <a:t> </a:t>
            </a:r>
          </a:p>
        </p:txBody>
      </p:sp>
      <p:sp>
        <p:nvSpPr>
          <p:cNvPr id="21" name="TextBox 20">
            <a:extLst>
              <a:ext uri="{FF2B5EF4-FFF2-40B4-BE49-F238E27FC236}">
                <a16:creationId xmlns:a16="http://schemas.microsoft.com/office/drawing/2014/main" id="{1EBCE398-8CD5-44E4-8444-B1F39DE3A5E1}"/>
              </a:ext>
            </a:extLst>
          </p:cNvPr>
          <p:cNvSpPr txBox="1"/>
          <p:nvPr/>
        </p:nvSpPr>
        <p:spPr>
          <a:xfrm>
            <a:off x="1132035" y="4886860"/>
            <a:ext cx="809215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4472C4">
                    <a:lumMod val="50000"/>
                  </a:srgbClr>
                </a:solidFill>
                <a:latin typeface="Century Gothic" panose="020F0302020204030204"/>
              </a:rPr>
              <a:t>This building is pretty. Therefore, we like staying inside it.</a:t>
            </a:r>
            <a:endPar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5155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000"/>
                                        <p:tgtEl>
                                          <p:spTgt spid="7"/>
                                        </p:tgtEl>
                                      </p:cBhvr>
                                    </p:animEffect>
                                    <p:set>
                                      <p:cBhvr>
                                        <p:cTn id="12"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345306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400" b="1" dirty="0" err="1">
                <a:solidFill>
                  <a:schemeClr val="bg1"/>
                </a:solidFill>
                <a:latin typeface="Century Gothic" panose="020B0502020202020204" pitchFamily="34" charset="0"/>
              </a:rPr>
              <a:t>Phonetik</a:t>
            </a:r>
            <a:r>
              <a:rPr lang="en-GB" sz="3400" b="1" dirty="0">
                <a:solidFill>
                  <a:schemeClr val="bg1"/>
                </a:solidFill>
                <a:latin typeface="Century Gothic" panose="020B0502020202020204" pitchFamily="34" charset="0"/>
              </a:rPr>
              <a:t> [3/8]</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Sekunden</a:t>
            </a:r>
            <a:endParaRPr kumimoji="0" lang="en-GB" sz="18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6" name="TextBox 15">
            <a:extLst>
              <a:ext uri="{FF2B5EF4-FFF2-40B4-BE49-F238E27FC236}">
                <a16:creationId xmlns:a16="http://schemas.microsoft.com/office/drawing/2014/main" id="{DFDDD76C-4549-479E-8965-CC651E8F968B}"/>
              </a:ext>
            </a:extLst>
          </p:cNvPr>
          <p:cNvSpPr txBox="1"/>
          <p:nvPr/>
        </p:nvSpPr>
        <p:spPr>
          <a:xfrm>
            <a:off x="3248614" y="413758"/>
            <a:ext cx="71294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Sagt</a:t>
            </a:r>
            <a:r>
              <a:rPr lang="en-US" sz="2400" dirty="0">
                <a:solidFill>
                  <a:srgbClr val="4472C4">
                    <a:lumMod val="50000"/>
                  </a:srgbClr>
                </a:solidFill>
                <a:latin typeface="Century Gothic" panose="020F0302020204030204"/>
              </a:rPr>
              <a:t> den </a:t>
            </a:r>
            <a:r>
              <a:rPr lang="en-US" sz="2400" dirty="0" err="1">
                <a:solidFill>
                  <a:srgbClr val="4472C4">
                    <a:lumMod val="50000"/>
                  </a:srgbClr>
                </a:solidFill>
                <a:latin typeface="Century Gothic" panose="020F0302020204030204"/>
              </a:rPr>
              <a:t>Satz</a:t>
            </a:r>
            <a:r>
              <a:rPr lang="en-US" sz="2400" dirty="0">
                <a:solidFill>
                  <a:srgbClr val="4472C4">
                    <a:lumMod val="50000"/>
                  </a:srgbClr>
                </a:solidFill>
                <a:latin typeface="Century Gothic" panose="020F0302020204030204"/>
              </a:rPr>
              <a:t>. Wie </a:t>
            </a:r>
            <a:r>
              <a:rPr lang="en-US" sz="2400" dirty="0" err="1">
                <a:solidFill>
                  <a:srgbClr val="4472C4">
                    <a:lumMod val="50000"/>
                  </a:srgbClr>
                </a:solidFill>
                <a:latin typeface="Century Gothic" panose="020F0302020204030204"/>
              </a:rPr>
              <a:t>heißt</a:t>
            </a:r>
            <a:r>
              <a:rPr lang="en-US" sz="2400" dirty="0">
                <a:solidFill>
                  <a:srgbClr val="4472C4">
                    <a:lumMod val="50000"/>
                  </a:srgbClr>
                </a:solidFill>
                <a:latin typeface="Century Gothic" panose="020F0302020204030204"/>
              </a:rPr>
              <a:t> das auf </a:t>
            </a:r>
            <a:r>
              <a:rPr lang="en-US" sz="2400" dirty="0" err="1">
                <a:solidFill>
                  <a:srgbClr val="4472C4">
                    <a:lumMod val="50000"/>
                  </a:srgbClr>
                </a:solidFill>
                <a:latin typeface="Century Gothic" panose="020F0302020204030204"/>
              </a:rPr>
              <a:t>Englisch</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Action Button: Custom 16">
            <a:hlinkClick r:id="" action="ppaction://noaction" highlightClick="1">
              <a:snd r:embed="rId4" name="9.1.2.1 Slide 19.wav"/>
            </a:hlinkClick>
            <a:extLst>
              <a:ext uri="{FF2B5EF4-FFF2-40B4-BE49-F238E27FC236}">
                <a16:creationId xmlns:a16="http://schemas.microsoft.com/office/drawing/2014/main" id="{0776F354-C0AF-4F4C-8738-D0FE1BF67289}"/>
              </a:ext>
            </a:extLst>
          </p:cNvPr>
          <p:cNvSpPr/>
          <p:nvPr/>
        </p:nvSpPr>
        <p:spPr>
          <a:xfrm>
            <a:off x="739787" y="279483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0DB178D-8A40-4F70-9FDD-B492F140EE3F}"/>
              </a:ext>
            </a:extLst>
          </p:cNvPr>
          <p:cNvSpPr txBox="1"/>
          <p:nvPr/>
        </p:nvSpPr>
        <p:spPr>
          <a:xfrm>
            <a:off x="1479576" y="1860619"/>
            <a:ext cx="6169523" cy="2862322"/>
          </a:xfrm>
          <a:prstGeom prst="rect">
            <a:avLst/>
          </a:prstGeom>
          <a:solidFill>
            <a:srgbClr val="E3EAFD"/>
          </a:solidFill>
          <a:ln>
            <a:solidFill>
              <a:srgbClr val="115076"/>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Beethovens</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Grab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Wien. Beethoven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kein</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Bernhardiner</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Hund</a:t>
            </a:r>
            <a:r>
              <a:rPr lang="en-US" sz="3600" dirty="0">
                <a:solidFill>
                  <a:srgbClr val="4472C4">
                    <a:lumMod val="50000"/>
                  </a:srgbClr>
                </a:solidFill>
                <a:latin typeface="Century Gothic" panose="020F0302020204030204"/>
              </a:rPr>
              <a:t>! E</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Komponist</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so </a:t>
            </a:r>
            <a:r>
              <a:rPr kumimoji="0" lang="en-US" sz="3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a:t>
            </a: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Schubert und Brahms. </a:t>
            </a:r>
          </a:p>
        </p:txBody>
      </p:sp>
      <p:pic>
        <p:nvPicPr>
          <p:cNvPr id="2050" name="Picture 2" descr="Beethoven, Classics, Composer, Europe, Famous, Music">
            <a:extLst>
              <a:ext uri="{FF2B5EF4-FFF2-40B4-BE49-F238E27FC236}">
                <a16:creationId xmlns:a16="http://schemas.microsoft.com/office/drawing/2014/main" id="{C8A5DD2C-E8F8-4350-9B1E-64677551A5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1354" y="3305360"/>
            <a:ext cx="1172962" cy="17061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og, Animal, Pet, Rescue, Saint Bernard, St Bernard">
            <a:extLst>
              <a:ext uri="{FF2B5EF4-FFF2-40B4-BE49-F238E27FC236}">
                <a16:creationId xmlns:a16="http://schemas.microsoft.com/office/drawing/2014/main" id="{B89CC2FF-7AC9-42BF-B3A6-DADDC31222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7895" y="1731000"/>
            <a:ext cx="1172962" cy="14217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green checkmark">
            <a:extLst>
              <a:ext uri="{FF2B5EF4-FFF2-40B4-BE49-F238E27FC236}">
                <a16:creationId xmlns:a16="http://schemas.microsoft.com/office/drawing/2014/main" id="{9C1E71A2-805F-4B05-A74C-C4D62F5AC3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2856" y="3928520"/>
            <a:ext cx="866101" cy="902189"/>
          </a:xfrm>
          <a:prstGeom prst="rect">
            <a:avLst/>
          </a:prstGeom>
        </p:spPr>
      </p:pic>
      <p:pic>
        <p:nvPicPr>
          <p:cNvPr id="2054" name="Picture 6" descr="Abort, Delete, No, Cancel, Locked, Blocked, Prohibited">
            <a:extLst>
              <a:ext uri="{FF2B5EF4-FFF2-40B4-BE49-F238E27FC236}">
                <a16:creationId xmlns:a16="http://schemas.microsoft.com/office/drawing/2014/main" id="{4F405D52-1FAD-422B-ACAD-B0134D7906D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71699" y="2244238"/>
            <a:ext cx="866101" cy="8661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tes, Note, Music, Sheet Music, Musical, Sound, Tune">
            <a:extLst>
              <a:ext uri="{FF2B5EF4-FFF2-40B4-BE49-F238E27FC236}">
                <a16:creationId xmlns:a16="http://schemas.microsoft.com/office/drawing/2014/main" id="{8B438DBF-29C9-4099-9ABB-AB73A0E412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63048" y="4881852"/>
            <a:ext cx="1813367" cy="9066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eadstone, Cemetery, Grave, Graveyard, Death, Memorial">
            <a:extLst>
              <a:ext uri="{FF2B5EF4-FFF2-40B4-BE49-F238E27FC236}">
                <a16:creationId xmlns:a16="http://schemas.microsoft.com/office/drawing/2014/main" id="{9BFA9F6D-D099-420A-B4A9-AE71CB0EDAD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86192" y="4063880"/>
            <a:ext cx="1118573" cy="1318122"/>
          </a:xfrm>
          <a:prstGeom prst="rect">
            <a:avLst/>
          </a:prstGeom>
          <a:noFill/>
          <a:extLst>
            <a:ext uri="{909E8E84-426E-40DD-AFC4-6F175D3DCCD1}">
              <a14:hiddenFill xmlns:a14="http://schemas.microsoft.com/office/drawing/2010/main">
                <a:solidFill>
                  <a:srgbClr val="FFFFFF"/>
                </a:solidFill>
              </a14:hiddenFill>
            </a:ext>
          </a:extLst>
        </p:spPr>
      </p:pic>
      <p:sp>
        <p:nvSpPr>
          <p:cNvPr id="25" name="Speech Bubble: Rectangle with Corners Rounded 24">
            <a:extLst>
              <a:ext uri="{FF2B5EF4-FFF2-40B4-BE49-F238E27FC236}">
                <a16:creationId xmlns:a16="http://schemas.microsoft.com/office/drawing/2014/main" id="{6C6392F2-19EF-44FF-8C95-A184D00A543C}"/>
              </a:ext>
            </a:extLst>
          </p:cNvPr>
          <p:cNvSpPr/>
          <p:nvPr/>
        </p:nvSpPr>
        <p:spPr>
          <a:xfrm>
            <a:off x="3178057" y="920420"/>
            <a:ext cx="6408700" cy="765877"/>
          </a:xfrm>
          <a:prstGeom prst="wedgeRoundRectCallout">
            <a:avLst>
              <a:gd name="adj1" fmla="val -23414"/>
              <a:gd name="adj2" fmla="val 2513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GB" sz="2000" dirty="0">
                <a:solidFill>
                  <a:schemeClr val="bg1"/>
                </a:solidFill>
                <a:latin typeface="Century Gothic" panose="020B0502020202020204" pitchFamily="34" charset="0"/>
              </a:rPr>
            </a:br>
            <a:r>
              <a:rPr lang="en-GB" sz="2000" dirty="0">
                <a:latin typeface="Century Gothic" panose="020B0502020202020204" pitchFamily="34" charset="0"/>
              </a:rPr>
              <a:t>der Grab </a:t>
            </a:r>
            <a:r>
              <a:rPr lang="en-GB" sz="2000" dirty="0">
                <a:solidFill>
                  <a:schemeClr val="bg1"/>
                </a:solidFill>
                <a:latin typeface="Century Gothic" panose="020B0502020202020204" pitchFamily="34" charset="0"/>
              </a:rPr>
              <a:t>– grave | </a:t>
            </a:r>
            <a:r>
              <a:rPr lang="en-GB" sz="2000" dirty="0" err="1">
                <a:solidFill>
                  <a:schemeClr val="bg1"/>
                </a:solidFill>
                <a:latin typeface="Century Gothic" panose="020B0502020202020204" pitchFamily="34" charset="0"/>
              </a:rPr>
              <a:t>Bernardiner</a:t>
            </a:r>
            <a:r>
              <a:rPr lang="en-GB" sz="2000" dirty="0">
                <a:solidFill>
                  <a:schemeClr val="bg1"/>
                </a:solidFill>
                <a:latin typeface="Century Gothic" panose="020B0502020202020204" pitchFamily="34" charset="0"/>
              </a:rPr>
              <a:t> </a:t>
            </a:r>
            <a:r>
              <a:rPr lang="en-GB" sz="2000" dirty="0">
                <a:latin typeface="Century Gothic" panose="020B0502020202020204" pitchFamily="34" charset="0"/>
              </a:rPr>
              <a:t> </a:t>
            </a:r>
            <a:r>
              <a:rPr lang="en-GB" sz="2000" dirty="0">
                <a:solidFill>
                  <a:schemeClr val="bg1"/>
                </a:solidFill>
                <a:latin typeface="Century Gothic" panose="020B0502020202020204" pitchFamily="34" charset="0"/>
              </a:rPr>
              <a:t>– St. Bernard </a:t>
            </a:r>
            <a:br>
              <a:rPr lang="en-GB" sz="2000" dirty="0">
                <a:solidFill>
                  <a:schemeClr val="bg1"/>
                </a:solidFill>
                <a:latin typeface="Century Gothic" panose="020B0502020202020204" pitchFamily="34" charset="0"/>
              </a:rPr>
            </a:br>
            <a:r>
              <a:rPr lang="en-GB" sz="2000" dirty="0">
                <a:latin typeface="Century Gothic" panose="020B0502020202020204" pitchFamily="34" charset="0"/>
              </a:rPr>
              <a:t> der </a:t>
            </a:r>
            <a:r>
              <a:rPr lang="en-GB" sz="2000" dirty="0" err="1">
                <a:latin typeface="Century Gothic" panose="020B0502020202020204" pitchFamily="34" charset="0"/>
              </a:rPr>
              <a:t>Komponist</a:t>
            </a:r>
            <a:r>
              <a:rPr lang="en-GB" sz="2000" dirty="0">
                <a:solidFill>
                  <a:schemeClr val="bg1"/>
                </a:solidFill>
                <a:latin typeface="Century Gothic" panose="020B0502020202020204" pitchFamily="34" charset="0"/>
              </a:rPr>
              <a:t> – composer</a:t>
            </a:r>
            <a:endParaRPr lang="en-GB" sz="2000" dirty="0">
              <a:latin typeface="Century Gothic" panose="020B0502020202020204" pitchFamily="34" charset="0"/>
            </a:endParaRPr>
          </a:p>
          <a:p>
            <a:pPr algn="ctr"/>
            <a:r>
              <a:rPr lang="en-GB" sz="2000" dirty="0">
                <a:latin typeface="Century Gothic" panose="020B0502020202020204" pitchFamily="34" charset="0"/>
              </a:rPr>
              <a:t> </a:t>
            </a:r>
          </a:p>
        </p:txBody>
      </p:sp>
      <p:sp>
        <p:nvSpPr>
          <p:cNvPr id="26" name="TextBox 25">
            <a:extLst>
              <a:ext uri="{FF2B5EF4-FFF2-40B4-BE49-F238E27FC236}">
                <a16:creationId xmlns:a16="http://schemas.microsoft.com/office/drawing/2014/main" id="{756DC68F-EA7F-4ABD-BE92-C916B800C133}"/>
              </a:ext>
            </a:extLst>
          </p:cNvPr>
          <p:cNvSpPr txBox="1"/>
          <p:nvPr/>
        </p:nvSpPr>
        <p:spPr>
          <a:xfrm>
            <a:off x="635962" y="4875529"/>
            <a:ext cx="809215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srgbClr val="4472C4">
                    <a:lumMod val="50000"/>
                  </a:srgbClr>
                </a:solidFill>
                <a:latin typeface="Century Gothic" panose="020F0302020204030204"/>
              </a:rPr>
              <a:t>Beethoven’s grave is in Vienna.</a:t>
            </a:r>
            <a:br>
              <a:rPr lang="en-US" sz="2800" i="1" dirty="0">
                <a:solidFill>
                  <a:srgbClr val="4472C4">
                    <a:lumMod val="50000"/>
                  </a:srgbClr>
                </a:solidFill>
                <a:latin typeface="Century Gothic" panose="020F0302020204030204"/>
              </a:rPr>
            </a:br>
            <a:r>
              <a:rPr lang="en-US" sz="2800" i="1" dirty="0">
                <a:solidFill>
                  <a:srgbClr val="4472C4">
                    <a:lumMod val="50000"/>
                  </a:srgbClr>
                </a:solidFill>
                <a:latin typeface="Century Gothic" panose="020F0302020204030204"/>
              </a:rPr>
              <a:t>Beethoven is not a St. Bernard dog.</a:t>
            </a:r>
            <a:br>
              <a:rPr lang="en-US" sz="2800" i="1" dirty="0">
                <a:solidFill>
                  <a:srgbClr val="4472C4">
                    <a:lumMod val="50000"/>
                  </a:srgbClr>
                </a:solidFill>
                <a:latin typeface="Century Gothic" panose="020F0302020204030204"/>
              </a:rPr>
            </a:br>
            <a:r>
              <a:rPr lang="en-US" sz="2800" i="1" dirty="0">
                <a:solidFill>
                  <a:srgbClr val="4472C4">
                    <a:lumMod val="50000"/>
                  </a:srgbClr>
                </a:solidFill>
                <a:latin typeface="Century Gothic" panose="020F0302020204030204"/>
              </a:rPr>
              <a:t>He is a composer, like Schubert and Brahms.</a:t>
            </a:r>
            <a:endParaRPr kumimoji="0" lang="en-US" sz="28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9178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5000"/>
                                        <p:tgtEl>
                                          <p:spTgt spid="7"/>
                                        </p:tgtEl>
                                      </p:cBhvr>
                                    </p:animEffect>
                                    <p:set>
                                      <p:cBhvr>
                                        <p:cTn id="12"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2878</Words>
  <Application>Microsoft Macintosh PowerPoint</Application>
  <PresentationFormat>Widescreen</PresentationFormat>
  <Paragraphs>364</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Century Gothic</vt:lpstr>
      <vt:lpstr>Office Theme</vt:lpstr>
      <vt:lpstr>German phonics collection</vt:lpstr>
      <vt:lpstr>[b]</vt:lpstr>
      <vt:lpstr>Phonetik</vt:lpstr>
      <vt:lpstr>hören / schreiben</vt:lpstr>
      <vt:lpstr>Phonetik [1/2]</vt:lpstr>
      <vt:lpstr>Phonetik [2/2]</vt:lpstr>
      <vt:lpstr>Phonetik [1/8]</vt:lpstr>
      <vt:lpstr>Phonetik [2/8]</vt:lpstr>
      <vt:lpstr>Phonetik [3/8]</vt:lpstr>
      <vt:lpstr>Phonetik [4/8]</vt:lpstr>
      <vt:lpstr>Phonetik [5/8]</vt:lpstr>
      <vt:lpstr>Phonetik [6/8]</vt:lpstr>
      <vt:lpstr>Phonetik [7/8]</vt:lpstr>
      <vt:lpstr>Phonetik [8/8]</vt:lpstr>
      <vt:lpstr>[-d]</vt:lpstr>
      <vt:lpstr>Phonetik</vt:lpstr>
      <vt:lpstr>Phonetik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phonics collection</dc:title>
  <dc:creator>Charlotte Moss</dc:creator>
  <cp:lastModifiedBy>Mary Richardson</cp:lastModifiedBy>
  <cp:revision>12</cp:revision>
  <dcterms:created xsi:type="dcterms:W3CDTF">2021-02-12T13:27:35Z</dcterms:created>
  <dcterms:modified xsi:type="dcterms:W3CDTF">2022-07-14T15:16:49Z</dcterms:modified>
</cp:coreProperties>
</file>