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6"/>
  </p:notesMasterIdLst>
  <p:sldIdLst>
    <p:sldId id="259" r:id="rId5"/>
    <p:sldId id="282" r:id="rId6"/>
    <p:sldId id="364" r:id="rId7"/>
    <p:sldId id="365" r:id="rId8"/>
    <p:sldId id="366" r:id="rId9"/>
    <p:sldId id="367" r:id="rId10"/>
    <p:sldId id="368" r:id="rId11"/>
    <p:sldId id="369" r:id="rId12"/>
    <p:sldId id="283" r:id="rId13"/>
    <p:sldId id="377" r:id="rId14"/>
    <p:sldId id="383" r:id="rId15"/>
    <p:sldId id="392" r:id="rId16"/>
    <p:sldId id="382" r:id="rId17"/>
    <p:sldId id="391" r:id="rId18"/>
    <p:sldId id="381" r:id="rId19"/>
    <p:sldId id="386" r:id="rId20"/>
    <p:sldId id="384" r:id="rId21"/>
    <p:sldId id="393" r:id="rId22"/>
    <p:sldId id="385" r:id="rId23"/>
    <p:sldId id="394" r:id="rId24"/>
    <p:sldId id="284" r:id="rId25"/>
    <p:sldId id="265" r:id="rId26"/>
    <p:sldId id="395" r:id="rId27"/>
    <p:sldId id="300" r:id="rId28"/>
    <p:sldId id="539" r:id="rId29"/>
    <p:sldId id="477" r:id="rId30"/>
    <p:sldId id="361" r:id="rId31"/>
    <p:sldId id="537" r:id="rId32"/>
    <p:sldId id="538" r:id="rId33"/>
    <p:sldId id="505" r:id="rId34"/>
    <p:sldId id="54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53A328-0551-437D-90F1-8E966BFB5A8D}" v="7" dt="2021-02-17T15:31:29.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635a8712-2fa3-4fac-8927-10587cdfe00c" providerId="ADAL" clId="{E553A328-0551-437D-90F1-8E966BFB5A8D}"/>
    <pc:docChg chg="undo custSel addSld modSld">
      <pc:chgData name="Charlotte Moss" userId="635a8712-2fa3-4fac-8927-10587cdfe00c" providerId="ADAL" clId="{E553A328-0551-437D-90F1-8E966BFB5A8D}" dt="2021-02-17T15:31:35.790" v="106" actId="20577"/>
      <pc:docMkLst>
        <pc:docMk/>
      </pc:docMkLst>
      <pc:sldChg chg="add">
        <pc:chgData name="Charlotte Moss" userId="635a8712-2fa3-4fac-8927-10587cdfe00c" providerId="ADAL" clId="{E553A328-0551-437D-90F1-8E966BFB5A8D}" dt="2021-02-12T14:31:13.677" v="39"/>
        <pc:sldMkLst>
          <pc:docMk/>
          <pc:sldMk cId="1414976859" sldId="265"/>
        </pc:sldMkLst>
      </pc:sldChg>
      <pc:sldChg chg="modSp mod">
        <pc:chgData name="Charlotte Moss" userId="635a8712-2fa3-4fac-8927-10587cdfe00c" providerId="ADAL" clId="{E553A328-0551-437D-90F1-8E966BFB5A8D}" dt="2021-02-12T14:19:09.273" v="36" actId="113"/>
        <pc:sldMkLst>
          <pc:docMk/>
          <pc:sldMk cId="1035988337" sldId="283"/>
        </pc:sldMkLst>
        <pc:spChg chg="mod">
          <ac:chgData name="Charlotte Moss" userId="635a8712-2fa3-4fac-8927-10587cdfe00c" providerId="ADAL" clId="{E553A328-0551-437D-90F1-8E966BFB5A8D}" dt="2021-02-12T14:19:09.273" v="36" actId="113"/>
          <ac:spMkLst>
            <pc:docMk/>
            <pc:sldMk cId="1035988337" sldId="283"/>
            <ac:spMk id="7" creationId="{E7D76F78-96CE-0B43-AB66-B64A1E76CA07}"/>
          </ac:spMkLst>
        </pc:spChg>
      </pc:sldChg>
      <pc:sldChg chg="addSp delSp modSp mod">
        <pc:chgData name="Charlotte Moss" userId="635a8712-2fa3-4fac-8927-10587cdfe00c" providerId="ADAL" clId="{E553A328-0551-437D-90F1-8E966BFB5A8D}" dt="2021-02-12T14:31:49.587" v="80" actId="404"/>
        <pc:sldMkLst>
          <pc:docMk/>
          <pc:sldMk cId="873547239" sldId="284"/>
        </pc:sldMkLst>
        <pc:spChg chg="mod">
          <ac:chgData name="Charlotte Moss" userId="635a8712-2fa3-4fac-8927-10587cdfe00c" providerId="ADAL" clId="{E553A328-0551-437D-90F1-8E966BFB5A8D}" dt="2021-02-12T14:31:49.587" v="80" actId="404"/>
          <ac:spMkLst>
            <pc:docMk/>
            <pc:sldMk cId="873547239" sldId="284"/>
            <ac:spMk id="7" creationId="{E7D76F78-96CE-0B43-AB66-B64A1E76CA07}"/>
          </ac:spMkLst>
        </pc:spChg>
        <pc:spChg chg="add del">
          <ac:chgData name="Charlotte Moss" userId="635a8712-2fa3-4fac-8927-10587cdfe00c" providerId="ADAL" clId="{E553A328-0551-437D-90F1-8E966BFB5A8D}" dt="2021-02-12T14:30:57.665" v="38" actId="22"/>
          <ac:spMkLst>
            <pc:docMk/>
            <pc:sldMk cId="873547239" sldId="284"/>
            <ac:spMk id="8" creationId="{445C2A2E-AFA5-45F1-8119-C847D3F2A743}"/>
          </ac:spMkLst>
        </pc:spChg>
      </pc:sldChg>
      <pc:sldChg chg="add">
        <pc:chgData name="Charlotte Moss" userId="635a8712-2fa3-4fac-8927-10587cdfe00c" providerId="ADAL" clId="{E553A328-0551-437D-90F1-8E966BFB5A8D}" dt="2021-02-12T15:37:59.171" v="83"/>
        <pc:sldMkLst>
          <pc:docMk/>
          <pc:sldMk cId="2592460055" sldId="300"/>
        </pc:sldMkLst>
      </pc:sldChg>
      <pc:sldChg chg="add">
        <pc:chgData name="Charlotte Moss" userId="635a8712-2fa3-4fac-8927-10587cdfe00c" providerId="ADAL" clId="{E553A328-0551-437D-90F1-8E966BFB5A8D}" dt="2021-02-12T14:18:41.784" v="0"/>
        <pc:sldMkLst>
          <pc:docMk/>
          <pc:sldMk cId="3962045830" sldId="377"/>
        </pc:sldMkLst>
      </pc:sldChg>
      <pc:sldChg chg="add">
        <pc:chgData name="Charlotte Moss" userId="635a8712-2fa3-4fac-8927-10587cdfe00c" providerId="ADAL" clId="{E553A328-0551-437D-90F1-8E966BFB5A8D}" dt="2021-02-12T14:18:41.784" v="0"/>
        <pc:sldMkLst>
          <pc:docMk/>
          <pc:sldMk cId="2048070648" sldId="381"/>
        </pc:sldMkLst>
      </pc:sldChg>
      <pc:sldChg chg="add">
        <pc:chgData name="Charlotte Moss" userId="635a8712-2fa3-4fac-8927-10587cdfe00c" providerId="ADAL" clId="{E553A328-0551-437D-90F1-8E966BFB5A8D}" dt="2021-02-12T14:18:41.784" v="0"/>
        <pc:sldMkLst>
          <pc:docMk/>
          <pc:sldMk cId="3199407793" sldId="382"/>
        </pc:sldMkLst>
      </pc:sldChg>
      <pc:sldChg chg="add">
        <pc:chgData name="Charlotte Moss" userId="635a8712-2fa3-4fac-8927-10587cdfe00c" providerId="ADAL" clId="{E553A328-0551-437D-90F1-8E966BFB5A8D}" dt="2021-02-12T14:18:41.784" v="0"/>
        <pc:sldMkLst>
          <pc:docMk/>
          <pc:sldMk cId="292762034" sldId="383"/>
        </pc:sldMkLst>
      </pc:sldChg>
      <pc:sldChg chg="add">
        <pc:chgData name="Charlotte Moss" userId="635a8712-2fa3-4fac-8927-10587cdfe00c" providerId="ADAL" clId="{E553A328-0551-437D-90F1-8E966BFB5A8D}" dt="2021-02-12T14:18:41.784" v="0"/>
        <pc:sldMkLst>
          <pc:docMk/>
          <pc:sldMk cId="4202622051" sldId="384"/>
        </pc:sldMkLst>
      </pc:sldChg>
      <pc:sldChg chg="add">
        <pc:chgData name="Charlotte Moss" userId="635a8712-2fa3-4fac-8927-10587cdfe00c" providerId="ADAL" clId="{E553A328-0551-437D-90F1-8E966BFB5A8D}" dt="2021-02-12T14:18:41.784" v="0"/>
        <pc:sldMkLst>
          <pc:docMk/>
          <pc:sldMk cId="1282208515" sldId="385"/>
        </pc:sldMkLst>
      </pc:sldChg>
      <pc:sldChg chg="add">
        <pc:chgData name="Charlotte Moss" userId="635a8712-2fa3-4fac-8927-10587cdfe00c" providerId="ADAL" clId="{E553A328-0551-437D-90F1-8E966BFB5A8D}" dt="2021-02-12T14:18:41.784" v="0"/>
        <pc:sldMkLst>
          <pc:docMk/>
          <pc:sldMk cId="1342772370" sldId="386"/>
        </pc:sldMkLst>
      </pc:sldChg>
      <pc:sldChg chg="add">
        <pc:chgData name="Charlotte Moss" userId="635a8712-2fa3-4fac-8927-10587cdfe00c" providerId="ADAL" clId="{E553A328-0551-437D-90F1-8E966BFB5A8D}" dt="2021-02-12T14:18:41.784" v="0"/>
        <pc:sldMkLst>
          <pc:docMk/>
          <pc:sldMk cId="1777383737" sldId="391"/>
        </pc:sldMkLst>
      </pc:sldChg>
      <pc:sldChg chg="add">
        <pc:chgData name="Charlotte Moss" userId="635a8712-2fa3-4fac-8927-10587cdfe00c" providerId="ADAL" clId="{E553A328-0551-437D-90F1-8E966BFB5A8D}" dt="2021-02-12T14:18:41.784" v="0"/>
        <pc:sldMkLst>
          <pc:docMk/>
          <pc:sldMk cId="993807161" sldId="392"/>
        </pc:sldMkLst>
      </pc:sldChg>
      <pc:sldChg chg="add">
        <pc:chgData name="Charlotte Moss" userId="635a8712-2fa3-4fac-8927-10587cdfe00c" providerId="ADAL" clId="{E553A328-0551-437D-90F1-8E966BFB5A8D}" dt="2021-02-12T14:18:41.784" v="0"/>
        <pc:sldMkLst>
          <pc:docMk/>
          <pc:sldMk cId="578755564" sldId="393"/>
        </pc:sldMkLst>
      </pc:sldChg>
      <pc:sldChg chg="add">
        <pc:chgData name="Charlotte Moss" userId="635a8712-2fa3-4fac-8927-10587cdfe00c" providerId="ADAL" clId="{E553A328-0551-437D-90F1-8E966BFB5A8D}" dt="2021-02-12T14:18:41.784" v="0"/>
        <pc:sldMkLst>
          <pc:docMk/>
          <pc:sldMk cId="161954374" sldId="394"/>
        </pc:sldMkLst>
      </pc:sldChg>
      <pc:sldChg chg="modSp add mod">
        <pc:chgData name="Charlotte Moss" userId="635a8712-2fa3-4fac-8927-10587cdfe00c" providerId="ADAL" clId="{E553A328-0551-437D-90F1-8E966BFB5A8D}" dt="2021-02-12T15:38:08.845" v="88" actId="20577"/>
        <pc:sldMkLst>
          <pc:docMk/>
          <pc:sldMk cId="3330983739" sldId="395"/>
        </pc:sldMkLst>
        <pc:spChg chg="mod">
          <ac:chgData name="Charlotte Moss" userId="635a8712-2fa3-4fac-8927-10587cdfe00c" providerId="ADAL" clId="{E553A328-0551-437D-90F1-8E966BFB5A8D}" dt="2021-02-12T15:38:08.845" v="88" actId="20577"/>
          <ac:spMkLst>
            <pc:docMk/>
            <pc:sldMk cId="3330983739" sldId="395"/>
            <ac:spMk id="7" creationId="{E7D76F78-96CE-0B43-AB66-B64A1E76CA07}"/>
          </ac:spMkLst>
        </pc:spChg>
      </pc:sldChg>
      <pc:sldChg chg="modSp mod">
        <pc:chgData name="Charlotte Moss" userId="635a8712-2fa3-4fac-8927-10587cdfe00c" providerId="ADAL" clId="{E553A328-0551-437D-90F1-8E966BFB5A8D}" dt="2021-02-17T15:31:35.790" v="106" actId="20577"/>
        <pc:sldMkLst>
          <pc:docMk/>
          <pc:sldMk cId="937530993" sldId="539"/>
        </pc:sldMkLst>
        <pc:spChg chg="mod">
          <ac:chgData name="Charlotte Moss" userId="635a8712-2fa3-4fac-8927-10587cdfe00c" providerId="ADAL" clId="{E553A328-0551-437D-90F1-8E966BFB5A8D}" dt="2021-02-17T15:31:35.790" v="106" actId="20577"/>
          <ac:spMkLst>
            <pc:docMk/>
            <pc:sldMk cId="937530993" sldId="539"/>
            <ac:spMk id="7" creationId="{E7D76F78-96CE-0B43-AB66-B64A1E76CA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A85F7-5860-4CF6-9239-03592320454D}" type="datetimeFigureOut">
              <a:rPr lang="en-GB" smtClean="0"/>
              <a:t>17/02/2021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1D2788-2B25-4834-B19A-5007040B9BAD}" type="slidenum">
              <a:rPr lang="en-GB" smtClean="0"/>
              <a:t>‹#›</a:t>
            </a:fld>
            <a:endParaRPr lang="en-GB"/>
          </a:p>
        </p:txBody>
      </p:sp>
    </p:spTree>
    <p:extLst>
      <p:ext uri="{BB962C8B-B14F-4D97-AF65-F5344CB8AC3E}">
        <p14:creationId xmlns:p14="http://schemas.microsoft.com/office/powerpoint/2010/main" val="547078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5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dirty="0"/>
              <a:t>Phonics: au/</a:t>
            </a:r>
            <a:r>
              <a:rPr lang="en-GB" dirty="0" err="1"/>
              <a:t>äu</a:t>
            </a:r>
            <a:r>
              <a:rPr lang="en-GB"/>
              <a:t> contrast.</a:t>
            </a:r>
            <a:br>
              <a:rPr lang="en-GB" b="0" baseline="0"/>
            </a:br>
            <a:endParaRPr lang="en-GB" b="1" baseline="0"/>
          </a:p>
          <a:p>
            <a:r>
              <a:rPr lang="en-GB" b="1" baseline="0"/>
              <a:t>Procedure:</a:t>
            </a:r>
          </a:p>
          <a:p>
            <a:r>
              <a:rPr lang="en-GB" i="0"/>
              <a:t>1. </a:t>
            </a:r>
            <a:r>
              <a:rPr lang="en-GB" sz="1200" baseline="0"/>
              <a:t>Teachers click each number for the audio. </a:t>
            </a:r>
            <a:br>
              <a:rPr lang="en-GB" sz="1200" baseline="0"/>
            </a:br>
            <a:r>
              <a:rPr lang="en-GB" sz="1200" baseline="0"/>
              <a:t>2. Students write 1-8 in books, and write ‘au’ or ‘äu’. </a:t>
            </a:r>
            <a:br>
              <a:rPr lang="en-GB" sz="1200" baseline="0"/>
            </a:br>
            <a:r>
              <a:rPr lang="en-GB" sz="1200" baseline="0"/>
              <a:t>3. On 2</a:t>
            </a:r>
            <a:r>
              <a:rPr lang="en-GB" sz="1200" baseline="30000"/>
              <a:t>nd</a:t>
            </a:r>
            <a:r>
              <a:rPr lang="en-GB" sz="1200" baseline="0"/>
              <a:t> listening, they should try to write the words.</a:t>
            </a:r>
            <a:br>
              <a:rPr lang="en-GB" sz="1200" baseline="0"/>
            </a:br>
            <a:r>
              <a:rPr lang="en-GB" sz="1200" baseline="0"/>
              <a:t>4.Then, to prompt meaning recall, students match the letters of the pictures to the words 1-8.</a:t>
            </a:r>
            <a:br>
              <a:rPr lang="en-GB" sz="1200" baseline="0"/>
            </a:br>
            <a:r>
              <a:rPr lang="en-GB" sz="1200" baseline="0"/>
              <a:t>Teach can elicit answers:</a:t>
            </a:r>
            <a:br>
              <a:rPr lang="en-GB" sz="1200" baseline="0"/>
            </a:br>
            <a:r>
              <a:rPr lang="en-GB" sz="1200" baseline="0"/>
              <a:t>Teacher: Was ist Nummer eins?</a:t>
            </a:r>
            <a:br>
              <a:rPr lang="en-GB" sz="1200" baseline="0"/>
            </a:br>
            <a:r>
              <a:rPr lang="en-GB" sz="1200" baseline="0"/>
              <a:t>Student: häufig. D</a:t>
            </a:r>
            <a:br>
              <a:rPr lang="en-GB" sz="1200" baseline="0"/>
            </a:br>
            <a:r>
              <a:rPr lang="en-GB" sz="1200" baseline="0"/>
              <a:t>This requires students both to pronounce the German word and produce the alphabet letter in German.</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t>Mäuse </a:t>
            </a:r>
            <a:r>
              <a:rPr lang="en-GB" sz="1200" baseline="0"/>
              <a:t>[3757]; </a:t>
            </a:r>
            <a:r>
              <a:rPr lang="en-GB" sz="1200" b="1" baseline="0"/>
              <a:t>Bäume </a:t>
            </a:r>
            <a:r>
              <a:rPr lang="en-GB" sz="1200" b="0" baseline="0"/>
              <a:t>[994] </a:t>
            </a:r>
            <a:r>
              <a:rPr lang="en-GB" sz="1200" b="1" baseline="0"/>
              <a:t>häufig </a:t>
            </a:r>
            <a:r>
              <a:rPr lang="en-GB" sz="1200" baseline="0"/>
              <a:t>[432]; </a:t>
            </a:r>
            <a:r>
              <a:rPr lang="en-GB" sz="1200" b="1" baseline="0"/>
              <a:t>träumen </a:t>
            </a:r>
            <a:r>
              <a:rPr lang="en-GB" sz="1200" baseline="0"/>
              <a:t>[1907]; </a:t>
            </a:r>
            <a:r>
              <a:rPr lang="en-GB" sz="1200" b="1" baseline="0"/>
              <a:t>Häuser </a:t>
            </a:r>
            <a:r>
              <a:rPr lang="en-GB" sz="1200" baseline="0"/>
              <a:t>[159]; </a:t>
            </a:r>
            <a:r>
              <a:rPr lang="en-GB" sz="1200" b="1" baseline="0"/>
              <a:t>Gebäude</a:t>
            </a:r>
            <a:r>
              <a:rPr lang="en-GB" sz="1200" baseline="0"/>
              <a:t>[1202]; </a:t>
            </a:r>
            <a:r>
              <a:rPr lang="en-GB" sz="1200" b="1" baseline="0"/>
              <a:t>Haus </a:t>
            </a:r>
            <a:r>
              <a:rPr lang="en-GB" sz="1200" baseline="0"/>
              <a:t>[159]; </a:t>
            </a:r>
            <a:r>
              <a:rPr lang="en-GB" sz="1200" b="1" baseline="0"/>
              <a:t>genau </a:t>
            </a:r>
            <a:r>
              <a:rPr lang="en-GB" sz="1200" b="0" baseline="0"/>
              <a:t>[183] </a:t>
            </a:r>
            <a:r>
              <a:rPr lang="en-GB" sz="1200" b="1" baseline="0"/>
              <a:t>auch </a:t>
            </a:r>
            <a:r>
              <a:rPr lang="en-GB" sz="1200" baseline="0"/>
              <a:t>[16]; </a:t>
            </a:r>
            <a:r>
              <a:rPr lang="en-GB" sz="1200" b="1" baseline="0"/>
              <a:t>glauben </a:t>
            </a:r>
            <a:r>
              <a:rPr lang="en-GB" sz="1200" baseline="0"/>
              <a:t>[143]; </a:t>
            </a:r>
            <a:r>
              <a:rPr lang="en-GB" sz="1200" b="1" baseline="0"/>
              <a:t>ausgehen </a:t>
            </a:r>
            <a:r>
              <a:rPr lang="en-GB" sz="1200" baseline="0"/>
              <a:t>[493]; </a:t>
            </a:r>
            <a:r>
              <a:rPr lang="en-GB" sz="1200" b="1" baseline="0"/>
              <a:t>auf </a:t>
            </a:r>
            <a:r>
              <a:rPr lang="en-GB" sz="1200" baseline="0"/>
              <a:t>[17].</a:t>
            </a:r>
            <a:br>
              <a:rPr lang="en-GB" sz="1200" baseline="0"/>
            </a:b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endParaRPr lang="en-GB" sz="1200" baseline="0" dirty="0"/>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226673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 (for 10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This is a second phonics activity using whole sentences. The students must listen to determine which SSC(s) is/are used in the sentence- only au, only äu, or both.</a:t>
            </a:r>
            <a:br>
              <a:rPr lang="en-GB" b="0" baseline="0"/>
            </a:br>
            <a:endParaRPr lang="en-GB" b="1" baseline="0"/>
          </a:p>
          <a:p>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1. Click on number 1 to hear the audio.</a:t>
            </a:r>
            <a:br>
              <a:rPr lang="de-DE" sz="1200" kern="1200">
                <a:solidFill>
                  <a:schemeClr val="tx1"/>
                </a:solidFill>
                <a:effectLst/>
                <a:latin typeface="+mn-lt"/>
                <a:ea typeface="+mn-ea"/>
                <a:cs typeface="+mn-cs"/>
              </a:rPr>
            </a:br>
            <a:r>
              <a:rPr lang="de-DE" sz="1200" kern="1200">
                <a:solidFill>
                  <a:schemeClr val="tx1"/>
                </a:solidFill>
                <a:effectLst/>
                <a:latin typeface="+mn-lt"/>
                <a:ea typeface="+mn-ea"/>
                <a:cs typeface="+mn-cs"/>
              </a:rPr>
              <a:t>2. Students write au, äu OR au und äu.</a:t>
            </a:r>
            <a:br>
              <a:rPr lang="de-DE" sz="1200" kern="1200">
                <a:solidFill>
                  <a:schemeClr val="tx1"/>
                </a:solidFill>
                <a:effectLst/>
                <a:latin typeface="+mn-lt"/>
                <a:ea typeface="+mn-ea"/>
                <a:cs typeface="+mn-cs"/>
              </a:rPr>
            </a:br>
            <a:r>
              <a:rPr lang="de-DE" sz="1200" kern="1200">
                <a:solidFill>
                  <a:schemeClr val="tx1"/>
                </a:solidFill>
                <a:effectLst/>
                <a:latin typeface="+mn-lt"/>
                <a:ea typeface="+mn-ea"/>
                <a:cs typeface="+mn-cs"/>
              </a:rPr>
              <a:t>3. Click</a:t>
            </a:r>
            <a:r>
              <a:rPr lang="de-DE" sz="1200" kern="1200" baseline="0">
                <a:solidFill>
                  <a:schemeClr val="tx1"/>
                </a:solidFill>
                <a:effectLst/>
                <a:latin typeface="+mn-lt"/>
                <a:ea typeface="+mn-ea"/>
                <a:cs typeface="+mn-cs"/>
              </a:rPr>
              <a:t> to reveal the answer.</a:t>
            </a:r>
            <a:br>
              <a:rPr lang="de-DE" sz="1200" kern="1200" baseline="0">
                <a:solidFill>
                  <a:schemeClr val="tx1"/>
                </a:solidFill>
                <a:effectLst/>
                <a:latin typeface="+mn-lt"/>
                <a:ea typeface="+mn-ea"/>
                <a:cs typeface="+mn-cs"/>
              </a:rPr>
            </a:br>
            <a:r>
              <a:rPr lang="de-DE" sz="1200" kern="1200" baseline="0">
                <a:solidFill>
                  <a:schemeClr val="tx1"/>
                </a:solidFill>
                <a:effectLst/>
                <a:latin typeface="+mn-lt"/>
                <a:ea typeface="+mn-ea"/>
                <a:cs typeface="+mn-cs"/>
              </a:rPr>
              <a:t>4. Click to show the full German sentence.</a:t>
            </a:r>
            <a:br>
              <a:rPr lang="de-DE" sz="1200" kern="1200" baseline="0">
                <a:solidFill>
                  <a:schemeClr val="tx1"/>
                </a:solidFill>
                <a:effectLst/>
                <a:latin typeface="+mn-lt"/>
                <a:ea typeface="+mn-ea"/>
                <a:cs typeface="+mn-cs"/>
              </a:rPr>
            </a:br>
            <a:r>
              <a:rPr lang="de-DE" sz="1200" kern="1200" baseline="0">
                <a:solidFill>
                  <a:schemeClr val="tx1"/>
                </a:solidFill>
                <a:effectLst/>
                <a:latin typeface="+mn-lt"/>
                <a:ea typeface="+mn-ea"/>
                <a:cs typeface="+mn-cs"/>
              </a:rPr>
              <a:t>5. Elicit the English translation from students, and reveal the English translation.</a:t>
            </a:r>
            <a:endParaRPr lang="en-GB" sz="1200" kern="1200">
              <a:solidFill>
                <a:schemeClr val="tx1"/>
              </a:solidFill>
              <a:effectLst/>
              <a:latin typeface="+mn-lt"/>
              <a:ea typeface="+mn-ea"/>
              <a:cs typeface="+mn-cs"/>
            </a:endParaRPr>
          </a:p>
          <a:p>
            <a:br>
              <a:rPr lang="en-GB" b="0" baseline="0" dirty="0"/>
            </a:br>
            <a:r>
              <a:rPr lang="en-GB" b="1" baseline="0" dirty="0"/>
              <a:t>Note: </a:t>
            </a:r>
            <a:r>
              <a:rPr lang="en-GB" b="0" baseline="0" dirty="0"/>
              <a:t>If timing is too tight, it would be possible to omit this task.</a:t>
            </a:r>
          </a:p>
          <a:p>
            <a:endParaRPr lang="en-GB" b="0" baseline="0" dirty="0"/>
          </a:p>
          <a:p>
            <a:r>
              <a:rPr lang="en-GB" b="1" baseline="0"/>
              <a:t>Transcript:</a:t>
            </a:r>
            <a:endParaRPr lang="en-GB" b="1" baseline="0" dirty="0"/>
          </a:p>
          <a:p>
            <a:r>
              <a:rPr lang="de-DE" sz="1200" kern="1200" dirty="0">
                <a:solidFill>
                  <a:schemeClr val="tx1"/>
                </a:solidFill>
                <a:effectLst/>
                <a:latin typeface="+mn-lt"/>
                <a:ea typeface="+mn-ea"/>
                <a:cs typeface="+mn-cs"/>
              </a:rPr>
              <a:t>Er </a:t>
            </a:r>
            <a:r>
              <a:rPr lang="de-DE" sz="1200" kern="1200">
                <a:solidFill>
                  <a:schemeClr val="tx1"/>
                </a:solidFill>
                <a:effectLst/>
                <a:latin typeface="+mn-lt"/>
                <a:ea typeface="+mn-ea"/>
                <a:cs typeface="+mn-cs"/>
              </a:rPr>
              <a:t>kann laufen.</a:t>
            </a:r>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smtClean="0"/>
              <a:t>11</a:t>
            </a:fld>
            <a:endParaRPr lang="en-GB"/>
          </a:p>
        </p:txBody>
      </p:sp>
    </p:spTree>
    <p:extLst>
      <p:ext uri="{BB962C8B-B14F-4D97-AF65-F5344CB8AC3E}">
        <p14:creationId xmlns:p14="http://schemas.microsoft.com/office/powerpoint/2010/main" val="1089011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(for 10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The students must listen to determine which SSC(s) is/are used in the sentence- only au, only </a:t>
            </a:r>
            <a:r>
              <a:rPr lang="en-GB" b="0" baseline="0" dirty="0" err="1"/>
              <a:t>äu</a:t>
            </a:r>
            <a:r>
              <a:rPr lang="en-GB" b="0" baseline="0" dirty="0"/>
              <a:t>, or both.</a:t>
            </a:r>
            <a:br>
              <a:rPr lang="en-GB" b="0" baseline="0" dirty="0"/>
            </a:br>
            <a:endParaRPr lang="en-GB" b="1" baseline="0" dirty="0"/>
          </a:p>
          <a:p>
            <a:r>
              <a:rPr lang="en-GB" b="1" baseline="0" dirty="0"/>
              <a:t>Procedure:</a:t>
            </a:r>
          </a:p>
          <a:p>
            <a:r>
              <a:rPr lang="en-GB" b="0" baseline="0" dirty="0"/>
              <a:t>1. Now the same sentences are presented, but with gaps. </a:t>
            </a:r>
            <a:br>
              <a:rPr lang="en-GB" b="0" baseline="0" dirty="0"/>
            </a:br>
            <a:r>
              <a:rPr lang="en-GB" b="0" baseline="0" dirty="0"/>
              <a:t>2. Teacher prompts students (chorally) to say the full sentence, and then clicks to show the missing SSC.</a:t>
            </a:r>
            <a:br>
              <a:rPr lang="en-GB" b="0" baseline="0" dirty="0"/>
            </a:br>
            <a:r>
              <a:rPr lang="en-GB" b="0" baseline="0" dirty="0"/>
              <a:t>3. If desired, the audio can be played to hear the SSC(s) again.</a:t>
            </a:r>
          </a:p>
          <a:p>
            <a:br>
              <a:rPr lang="en-GB" b="0" baseline="0" dirty="0"/>
            </a:br>
            <a:r>
              <a:rPr lang="en-GB" b="1" baseline="0" dirty="0"/>
              <a:t>Note: </a:t>
            </a:r>
            <a:r>
              <a:rPr lang="en-GB" b="0" baseline="0" dirty="0"/>
              <a:t>If timing is too tight, it would be possible to omit this task.</a:t>
            </a:r>
          </a:p>
          <a:p>
            <a:endParaRPr lang="en-GB" b="0" baseline="0" dirty="0"/>
          </a:p>
          <a:p>
            <a:r>
              <a:rPr lang="en-GB" b="1" baseline="0" dirty="0"/>
              <a:t>Transcript:</a:t>
            </a:r>
          </a:p>
          <a:p>
            <a:r>
              <a:rPr lang="de-DE" sz="1200" kern="1200" dirty="0">
                <a:solidFill>
                  <a:schemeClr val="tx1"/>
                </a:solidFill>
                <a:effectLst/>
                <a:latin typeface="+mn-lt"/>
                <a:ea typeface="+mn-ea"/>
                <a:cs typeface="+mn-cs"/>
              </a:rPr>
              <a:t>Er kann laufen.</a:t>
            </a:r>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smtClean="0"/>
              <a:t>12</a:t>
            </a:fld>
            <a:endParaRPr lang="en-GB"/>
          </a:p>
        </p:txBody>
      </p:sp>
    </p:spTree>
    <p:extLst>
      <p:ext uri="{BB962C8B-B14F-4D97-AF65-F5344CB8AC3E}">
        <p14:creationId xmlns:p14="http://schemas.microsoft.com/office/powerpoint/2010/main" val="102787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Repeat steps as </a:t>
            </a:r>
            <a:r>
              <a:rPr lang="en-GB" b="0" baseline="0" dirty="0"/>
              <a:t>for Number </a:t>
            </a:r>
            <a:r>
              <a:rPr lang="en-GB" b="0" baseline="0"/>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r>
              <a:rPr lang="en-GB" b="1" baseline="0"/>
              <a:t>Transcript:</a:t>
            </a:r>
          </a:p>
          <a:p>
            <a:r>
              <a:rPr lang="de-DE" sz="1200" kern="1200">
                <a:solidFill>
                  <a:schemeClr val="tx1"/>
                </a:solidFill>
                <a:effectLst/>
                <a:latin typeface="+mn-lt"/>
                <a:ea typeface="+mn-ea"/>
                <a:cs typeface="+mn-cs"/>
              </a:rPr>
              <a:t>Träumst du von Bäumen?</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0764B7-4A3E-4C39-BCC4-CFEE7F419104}" type="slidenum">
              <a:rPr lang="en-GB" smtClean="0"/>
              <a:t>13</a:t>
            </a:fld>
            <a:endParaRPr lang="en-GB"/>
          </a:p>
        </p:txBody>
      </p:sp>
    </p:spTree>
    <p:extLst>
      <p:ext uri="{BB962C8B-B14F-4D97-AF65-F5344CB8AC3E}">
        <p14:creationId xmlns:p14="http://schemas.microsoft.com/office/powerpoint/2010/main" val="2794742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Repeat steps as </a:t>
            </a:r>
            <a:r>
              <a:rPr lang="en-GB" b="0" baseline="0" dirty="0"/>
              <a:t>for </a:t>
            </a:r>
            <a:r>
              <a:rPr lang="en-GB" b="0" baseline="0"/>
              <a:t>Number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r>
              <a:rPr lang="en-GB" b="1" baseline="0"/>
              <a:t>Transcript:</a:t>
            </a:r>
          </a:p>
          <a:p>
            <a:r>
              <a:rPr lang="de-DE" sz="1200" kern="1200">
                <a:solidFill>
                  <a:schemeClr val="tx1"/>
                </a:solidFill>
                <a:effectLst/>
                <a:latin typeface="+mn-lt"/>
                <a:ea typeface="+mn-ea"/>
                <a:cs typeface="+mn-cs"/>
              </a:rPr>
              <a:t>Träumst du von Bäumen?</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smtClean="0"/>
              <a:t>14</a:t>
            </a:fld>
            <a:endParaRPr lang="en-GB"/>
          </a:p>
        </p:txBody>
      </p:sp>
    </p:spTree>
    <p:extLst>
      <p:ext uri="{BB962C8B-B14F-4D97-AF65-F5344CB8AC3E}">
        <p14:creationId xmlns:p14="http://schemas.microsoft.com/office/powerpoint/2010/main" val="277470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Repeat steps as for Number </a:t>
            </a:r>
            <a:r>
              <a:rPr lang="en-GB" sz="1200" kern="1200">
                <a:solidFill>
                  <a:schemeClr val="tx1"/>
                </a:solidFill>
                <a:effectLst/>
                <a:latin typeface="+mn-lt"/>
                <a:ea typeface="+mn-ea"/>
                <a:cs typeface="+mn-cs"/>
              </a:rPr>
              <a:t>1.</a:t>
            </a:r>
          </a:p>
          <a:p>
            <a:endParaRPr lang="en-GB" sz="1200" kern="1200">
              <a:solidFill>
                <a:schemeClr val="tx1"/>
              </a:solidFill>
              <a:effectLst/>
              <a:latin typeface="+mn-lt"/>
              <a:ea typeface="+mn-ea"/>
              <a:cs typeface="+mn-cs"/>
            </a:endParaRPr>
          </a:p>
          <a:p>
            <a:r>
              <a:rPr lang="en-GB" b="1" baseline="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Die Mäuse sind zu Hause.</a:t>
            </a:r>
            <a:endParaRPr lang="en-GB" sz="1200" kern="120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0764B7-4A3E-4C39-BCC4-CFEE7F419104}" type="slidenum">
              <a:rPr lang="en-GB" smtClean="0"/>
              <a:t>15</a:t>
            </a:fld>
            <a:endParaRPr lang="en-GB"/>
          </a:p>
        </p:txBody>
      </p:sp>
    </p:spTree>
    <p:extLst>
      <p:ext uri="{BB962C8B-B14F-4D97-AF65-F5344CB8AC3E}">
        <p14:creationId xmlns:p14="http://schemas.microsoft.com/office/powerpoint/2010/main" val="3741372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Repeat steps as for Number </a:t>
            </a:r>
            <a:r>
              <a:rPr lang="en-GB" sz="1200" kern="1200">
                <a:solidFill>
                  <a:schemeClr val="tx1"/>
                </a:solidFill>
                <a:effectLst/>
                <a:latin typeface="+mn-lt"/>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r>
              <a:rPr lang="en-GB" b="1" baseline="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Die Mäuse sind zu Hause</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smtClean="0"/>
              <a:t>16</a:t>
            </a:fld>
            <a:endParaRPr lang="en-GB"/>
          </a:p>
        </p:txBody>
      </p:sp>
    </p:spTree>
    <p:extLst>
      <p:ext uri="{BB962C8B-B14F-4D97-AF65-F5344CB8AC3E}">
        <p14:creationId xmlns:p14="http://schemas.microsoft.com/office/powerpoint/2010/main" val="3573451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Repeat steps as </a:t>
            </a:r>
            <a:r>
              <a:rPr lang="en-GB" b="0" baseline="0" dirty="0"/>
              <a:t>for Number </a:t>
            </a:r>
            <a:r>
              <a:rPr lang="en-GB" b="0" baseline="0"/>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r>
              <a:rPr lang="en-GB" b="1" baseline="0"/>
              <a:t>Transcript:</a:t>
            </a:r>
          </a:p>
          <a:p>
            <a:r>
              <a:rPr lang="de-DE" sz="1200" kern="1200">
                <a:solidFill>
                  <a:schemeClr val="tx1"/>
                </a:solidFill>
                <a:effectLst/>
                <a:latin typeface="+mn-lt"/>
                <a:ea typeface="+mn-ea"/>
                <a:cs typeface="+mn-cs"/>
              </a:rPr>
              <a:t>Ich gehe ins Baumhaus.</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smtClean="0"/>
              <a:t>17</a:t>
            </a:fld>
            <a:endParaRPr lang="en-GB"/>
          </a:p>
        </p:txBody>
      </p:sp>
    </p:spTree>
    <p:extLst>
      <p:ext uri="{BB962C8B-B14F-4D97-AF65-F5344CB8AC3E}">
        <p14:creationId xmlns:p14="http://schemas.microsoft.com/office/powerpoint/2010/main" val="1656024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Repeat steps as </a:t>
            </a:r>
            <a:r>
              <a:rPr lang="en-GB" b="0" baseline="0" dirty="0"/>
              <a:t>for Number </a:t>
            </a:r>
            <a:r>
              <a:rPr lang="en-GB" b="0" baseline="0"/>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r>
              <a:rPr lang="en-GB" b="1" baseline="0"/>
              <a:t>Transcript:</a:t>
            </a:r>
          </a:p>
          <a:p>
            <a:r>
              <a:rPr lang="de-DE" sz="1200" kern="1200">
                <a:solidFill>
                  <a:schemeClr val="tx1"/>
                </a:solidFill>
                <a:effectLst/>
                <a:latin typeface="+mn-lt"/>
                <a:ea typeface="+mn-ea"/>
                <a:cs typeface="+mn-cs"/>
              </a:rPr>
              <a:t>Ich gehe ins Baumhaus.</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p:txBody>
      </p:sp>
      <p:sp>
        <p:nvSpPr>
          <p:cNvPr id="4" name="Slide Number Placeholder 3"/>
          <p:cNvSpPr>
            <a:spLocks noGrp="1"/>
          </p:cNvSpPr>
          <p:nvPr>
            <p:ph type="sldNum" sz="quarter" idx="10"/>
          </p:nvPr>
        </p:nvSpPr>
        <p:spPr/>
        <p:txBody>
          <a:bodyPr/>
          <a:lstStyle/>
          <a:p>
            <a:fld id="{E40764B7-4A3E-4C39-BCC4-CFEE7F419104}" type="slidenum">
              <a:rPr lang="en-GB" smtClean="0"/>
              <a:t>18</a:t>
            </a:fld>
            <a:endParaRPr lang="en-GB"/>
          </a:p>
        </p:txBody>
      </p:sp>
    </p:spTree>
    <p:extLst>
      <p:ext uri="{BB962C8B-B14F-4D97-AF65-F5344CB8AC3E}">
        <p14:creationId xmlns:p14="http://schemas.microsoft.com/office/powerpoint/2010/main" val="3070599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Repeat steps as </a:t>
            </a:r>
            <a:r>
              <a:rPr lang="en-GB" b="0" baseline="0" dirty="0"/>
              <a:t>for Number </a:t>
            </a:r>
            <a:r>
              <a:rPr lang="en-GB" b="0" baseline="0"/>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r>
              <a:rPr lang="en-GB" b="1" baseline="0"/>
              <a:t>Transcript:</a:t>
            </a:r>
          </a:p>
          <a:p>
            <a:r>
              <a:rPr lang="de-DE" sz="1200" kern="1200">
                <a:solidFill>
                  <a:schemeClr val="tx1"/>
                </a:solidFill>
                <a:effectLst/>
                <a:latin typeface="+mn-lt"/>
                <a:ea typeface="+mn-ea"/>
                <a:cs typeface="+mn-cs"/>
              </a:rPr>
              <a:t>Ich glaube das auch.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smtClean="0"/>
              <a:t>19</a:t>
            </a:fld>
            <a:endParaRPr lang="en-GB"/>
          </a:p>
        </p:txBody>
      </p:sp>
    </p:spTree>
    <p:extLst>
      <p:ext uri="{BB962C8B-B14F-4D97-AF65-F5344CB8AC3E}">
        <p14:creationId xmlns:p14="http://schemas.microsoft.com/office/powerpoint/2010/main" val="633040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Repeat steps as </a:t>
            </a:r>
            <a:r>
              <a:rPr lang="en-GB" b="0" baseline="0" dirty="0"/>
              <a:t>for Number </a:t>
            </a:r>
            <a:r>
              <a:rPr lang="en-GB" b="0" baseline="0"/>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r>
              <a:rPr lang="en-GB" b="1" baseline="0"/>
              <a:t>Transcript:</a:t>
            </a:r>
          </a:p>
          <a:p>
            <a:r>
              <a:rPr lang="de-DE" sz="1200" kern="1200">
                <a:solidFill>
                  <a:schemeClr val="tx1"/>
                </a:solidFill>
                <a:effectLst/>
                <a:latin typeface="+mn-lt"/>
                <a:ea typeface="+mn-ea"/>
                <a:cs typeface="+mn-cs"/>
              </a:rPr>
              <a:t>Ich glaube das auch.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p:txBody>
      </p:sp>
      <p:sp>
        <p:nvSpPr>
          <p:cNvPr id="4" name="Slide Number Placeholder 3"/>
          <p:cNvSpPr>
            <a:spLocks noGrp="1"/>
          </p:cNvSpPr>
          <p:nvPr>
            <p:ph type="sldNum" sz="quarter" idx="10"/>
          </p:nvPr>
        </p:nvSpPr>
        <p:spPr/>
        <p:txBody>
          <a:bodyPr/>
          <a:lstStyle/>
          <a:p>
            <a:fld id="{E40764B7-4A3E-4C39-BCC4-CFEE7F419104}" type="slidenum">
              <a:rPr lang="en-GB" smtClean="0"/>
              <a:t>20</a:t>
            </a:fld>
            <a:endParaRPr lang="en-GB"/>
          </a:p>
        </p:txBody>
      </p:sp>
    </p:spTree>
    <p:extLst>
      <p:ext uri="{BB962C8B-B14F-4D97-AF65-F5344CB8AC3E}">
        <p14:creationId xmlns:p14="http://schemas.microsoft.com/office/powerpoint/2010/main" val="1564920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GB" b="0"/>
              <a:t>Phonics revision. The SSC </a:t>
            </a:r>
            <a:r>
              <a:rPr lang="en-GB" b="1"/>
              <a:t>[äu]</a:t>
            </a:r>
            <a:r>
              <a:rPr lang="en-GB" b="0"/>
              <a:t> was only introduced last week. We’re revisiting it here, because it is relevant for this week’s grammar point (strong verbs and the stem change from </a:t>
            </a:r>
            <a:r>
              <a:rPr lang="en-GB" b="1"/>
              <a:t>au</a:t>
            </a:r>
            <a:r>
              <a:rPr lang="en-GB" b="0"/>
              <a:t> to </a:t>
            </a:r>
            <a:r>
              <a:rPr lang="en-GB" b="1"/>
              <a:t>äu</a:t>
            </a:r>
            <a:r>
              <a:rPr lang="en-GB" b="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r>
              <a:rPr lang="en-GB" b="0"/>
              <a:t>1.</a:t>
            </a:r>
            <a:r>
              <a:rPr lang="en-GB" b="0" baseline="0"/>
              <a:t> </a:t>
            </a:r>
            <a:r>
              <a:rPr lang="en-GB"/>
              <a:t>This </a:t>
            </a:r>
            <a:r>
              <a:rPr lang="en-GB" dirty="0"/>
              <a:t>is a paired</a:t>
            </a:r>
            <a:r>
              <a:rPr lang="en-GB" baseline="0" dirty="0"/>
              <a:t> read aloud task. The students use different colours to play. Pupil A says one of the words/phrases and pupil B has 3 seconds to locate it and cross it off with their colour. If the pupil takes longer than 3 seconds pupil A can steal the point.  Clearly, the classroom conditions need to be right with the individual class for friendly competition.</a:t>
            </a:r>
          </a:p>
          <a:p>
            <a:r>
              <a:rPr lang="en-GB" baseline="0"/>
              <a:t>2. Alternatively</a:t>
            </a:r>
            <a:r>
              <a:rPr lang="en-GB" baseline="0" dirty="0"/>
              <a:t>, they can do it more slowly and carefully, scrutinising each other’s pronunciation.  If one makes a mistake, then the other pupil corrects and crosses off in his/her colour.</a:t>
            </a:r>
          </a:p>
          <a:p>
            <a:br>
              <a:rPr lang="en-GB" baseline="0" dirty="0"/>
            </a:br>
            <a:r>
              <a:rPr lang="en-GB" b="1" baseline="0" dirty="0"/>
              <a:t>Note: </a:t>
            </a:r>
            <a:r>
              <a:rPr lang="en-GB" baseline="0" dirty="0"/>
              <a:t>Not all of these words have been taught before, so there is the opportunity for some genuine </a:t>
            </a:r>
            <a:r>
              <a:rPr lang="en-GB" baseline="0"/>
              <a:t>decoding.</a:t>
            </a:r>
          </a:p>
          <a:p>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genau</a:t>
            </a:r>
            <a:r>
              <a:rPr lang="en-GB" b="0" i="0" baseline="0"/>
              <a:t> [] ausgehen [] auf [] </a:t>
            </a:r>
            <a:r>
              <a:rPr lang="en-GB" sz="1200" b="0" i="0">
                <a:solidFill>
                  <a:schemeClr val="accent1">
                    <a:lumMod val="50000"/>
                  </a:schemeClr>
                </a:solidFill>
              </a:rPr>
              <a:t>Gebäude</a:t>
            </a:r>
            <a:r>
              <a:rPr lang="en-GB" sz="1200" b="0" i="0" baseline="0">
                <a:solidFill>
                  <a:schemeClr val="accent1">
                    <a:lumMod val="50000"/>
                  </a:schemeClr>
                </a:solidFill>
              </a:rPr>
              <a:t> [] tr</a:t>
            </a:r>
            <a:r>
              <a:rPr lang="en-GB" sz="1200" b="0" i="0">
                <a:solidFill>
                  <a:schemeClr val="accent1">
                    <a:lumMod val="50000"/>
                  </a:schemeClr>
                </a:solidFill>
              </a:rPr>
              <a:t>äumen []</a:t>
            </a:r>
            <a:r>
              <a:rPr lang="en-GB" sz="1200" b="0" i="0" baseline="0">
                <a:solidFill>
                  <a:schemeClr val="accent1">
                    <a:lumMod val="50000"/>
                  </a:schemeClr>
                </a:solidFill>
              </a:rPr>
              <a:t> M</a:t>
            </a:r>
            <a:r>
              <a:rPr lang="en-GB" sz="1200" b="0" i="0">
                <a:solidFill>
                  <a:schemeClr val="accent1">
                    <a:lumMod val="50000"/>
                  </a:schemeClr>
                </a:solidFill>
              </a:rPr>
              <a:t>äuse [] </a:t>
            </a:r>
            <a:r>
              <a:rPr lang="en-GB" sz="1200" b="0" i="0" baseline="0">
                <a:solidFill>
                  <a:schemeClr val="accent1">
                    <a:lumMod val="50000"/>
                  </a:schemeClr>
                </a:solidFill>
              </a:rPr>
              <a:t>l</a:t>
            </a:r>
            <a:r>
              <a:rPr lang="en-GB" sz="1200" b="0" i="0">
                <a:solidFill>
                  <a:schemeClr val="accent1">
                    <a:lumMod val="50000"/>
                  </a:schemeClr>
                </a:solidFill>
              </a:rPr>
              <a:t>äuft</a:t>
            </a:r>
            <a:r>
              <a:rPr lang="en-GB" sz="1200" b="0" i="0" baseline="0">
                <a:solidFill>
                  <a:schemeClr val="accent1">
                    <a:lumMod val="50000"/>
                  </a:schemeClr>
                </a:solidFill>
              </a:rPr>
              <a:t> [] B</a:t>
            </a:r>
            <a:r>
              <a:rPr lang="en-GB" sz="1200" b="0" i="0">
                <a:solidFill>
                  <a:schemeClr val="accent1">
                    <a:lumMod val="50000"/>
                  </a:schemeClr>
                </a:solidFill>
              </a:rPr>
              <a:t>äume [] häufig [] äußern [] räumlich</a:t>
            </a:r>
            <a:r>
              <a:rPr lang="en-GB" sz="1200" b="0" i="0" baseline="0">
                <a:solidFill>
                  <a:schemeClr val="accent1">
                    <a:lumMod val="50000"/>
                  </a:schemeClr>
                </a:solidFill>
              </a:rPr>
              <a:t> [] K</a:t>
            </a:r>
            <a:r>
              <a:rPr lang="en-GB" sz="1200" b="0" i="0">
                <a:solidFill>
                  <a:schemeClr val="accent1">
                    <a:lumMod val="50000"/>
                  </a:schemeClr>
                </a:solidFill>
              </a:rPr>
              <a:t>äufer</a:t>
            </a:r>
            <a:r>
              <a:rPr lang="en-GB" sz="1200" b="0" i="0" baseline="0">
                <a:solidFill>
                  <a:schemeClr val="accent1">
                    <a:lumMod val="50000"/>
                  </a:schemeClr>
                </a:solidFill>
              </a:rPr>
              <a:t> []</a:t>
            </a:r>
            <a:endParaRPr lang="en-GB" sz="1200" b="0" i="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a:p>
            <a:endParaRPr lang="en-GB" baseline="0" dirty="0"/>
          </a:p>
        </p:txBody>
      </p:sp>
      <p:sp>
        <p:nvSpPr>
          <p:cNvPr id="4" name="Slide Number Placeholder 3"/>
          <p:cNvSpPr>
            <a:spLocks noGrp="1"/>
          </p:cNvSpPr>
          <p:nvPr>
            <p:ph type="sldNum" sz="quarter" idx="10"/>
          </p:nvPr>
        </p:nvSpPr>
        <p:spPr/>
        <p:txBody>
          <a:bodyPr/>
          <a:lstStyle/>
          <a:p>
            <a:fld id="{5B9D2865-A1E3-4CEF-A4F5-EDE63C4B4115}" type="slidenum">
              <a:rPr lang="en-GB" smtClean="0"/>
              <a:t>22</a:t>
            </a:fld>
            <a:endParaRPr lang="en-GB"/>
          </a:p>
        </p:txBody>
      </p:sp>
    </p:spTree>
    <p:extLst>
      <p:ext uri="{BB962C8B-B14F-4D97-AF65-F5344CB8AC3E}">
        <p14:creationId xmlns:p14="http://schemas.microsoft.com/office/powerpoint/2010/main" val="2386584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041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a:t>
            </a:r>
            <a:r>
              <a:rPr lang="en-GB" b="0" baseline="0" dirty="0" err="1"/>
              <a:t>ei</a:t>
            </a:r>
            <a:r>
              <a:rPr lang="en-GB" b="0" baseline="0" dirty="0"/>
              <a:t>] and [</a:t>
            </a:r>
            <a:r>
              <a:rPr lang="en-GB" b="0" baseline="0" dirty="0" err="1"/>
              <a:t>äu</a:t>
            </a:r>
            <a:r>
              <a:rPr lang="en-GB" b="0" baseline="0" dirty="0"/>
              <a:t>] are contrasted.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 to draw attention to the strong verb stem in </a:t>
            </a:r>
            <a:r>
              <a:rPr lang="en-GB" b="0" i="1" baseline="0" dirty="0" err="1"/>
              <a:t>l</a:t>
            </a:r>
            <a:r>
              <a:rPr lang="en-GB" b="1" i="1" baseline="0" dirty="0" err="1"/>
              <a:t>äu</a:t>
            </a:r>
            <a:r>
              <a:rPr lang="en-GB" b="0" i="1" baseline="0" dirty="0" err="1"/>
              <a:t>ft</a:t>
            </a:r>
            <a:r>
              <a:rPr lang="en-GB" b="0" i="1" baseline="0" dirty="0"/>
              <a:t>, </a:t>
            </a:r>
            <a:r>
              <a:rPr lang="en-GB" b="0" i="0" baseline="0" dirty="0"/>
              <a:t>eliciting the infinitive form and meaning from students.</a:t>
            </a:r>
            <a:br>
              <a:rPr lang="en-GB" b="0" i="0" baseline="0" dirty="0"/>
            </a:br>
            <a:r>
              <a:rPr lang="en-GB" b="0" i="0" baseline="0" dirty="0"/>
              <a:t>Students have not yet been taught ‘in’ and its use with/without movement, but this will be taught next week.  The use of ‘den’ here will not be a barrier to understanding, as students know its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have not yet met the cognate </a:t>
            </a:r>
            <a:r>
              <a:rPr lang="en-GB" b="0" i="1" baseline="0" dirty="0"/>
              <a:t>Stress </a:t>
            </a:r>
            <a:r>
              <a:rPr lang="en-GB" b="0" i="0" baseline="0" dirty="0"/>
              <a:t>[2566]. They will need some guidance with pronunciation, as they have not yet encountered SSC [</a:t>
            </a:r>
            <a:r>
              <a:rPr lang="en-GB" b="0" i="0" baseline="0" dirty="0" err="1"/>
              <a:t>st</a:t>
            </a:r>
            <a:r>
              <a:rPr lang="en-GB" b="0" i="0" baseline="0" dirty="0"/>
              <a:t>-].  This is the SSC for next week.</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a:t>
            </a:r>
            <a:r>
              <a:rPr lang="en-GB" b="0" i="0" baseline="0" dirty="0" err="1"/>
              <a:t>Seil</a:t>
            </a:r>
            <a:r>
              <a:rPr lang="en-GB" b="0" i="0" baseline="0" dirty="0"/>
              <a:t> [&gt;4034], </a:t>
            </a:r>
            <a:r>
              <a:rPr lang="en-GB" sz="1200" dirty="0" err="1">
                <a:solidFill>
                  <a:srgbClr val="4472C4">
                    <a:lumMod val="50000"/>
                  </a:srgbClr>
                </a:solidFill>
              </a:rPr>
              <a:t>S</a:t>
            </a:r>
            <a:r>
              <a:rPr lang="en-GB" sz="1200" b="0" dirty="0" err="1">
                <a:solidFill>
                  <a:srgbClr val="4472C4">
                    <a:lumMod val="50000"/>
                  </a:srgbClr>
                </a:solidFill>
              </a:rPr>
              <a:t>äu</a:t>
            </a:r>
            <a:r>
              <a:rPr lang="en-GB" sz="1200" dirty="0" err="1">
                <a:solidFill>
                  <a:srgbClr val="4472C4">
                    <a:lumMod val="50000"/>
                  </a:srgbClr>
                </a:solidFill>
              </a:rPr>
              <a:t>le</a:t>
            </a:r>
            <a:r>
              <a:rPr lang="en-GB" sz="1200" dirty="0">
                <a:solidFill>
                  <a:srgbClr val="4472C4">
                    <a:lumMod val="50000"/>
                  </a:srgbClr>
                </a:solidFill>
              </a:rPr>
              <a:t> </a:t>
            </a:r>
            <a:r>
              <a:rPr lang="en-GB" b="0" i="0" baseline="0" dirty="0"/>
              <a:t>[3778]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4472C4">
                    <a:lumMod val="50000"/>
                  </a:srgbClr>
                </a:solidFill>
              </a:rPr>
              <a:t>S</a:t>
            </a:r>
            <a:r>
              <a:rPr lang="en-GB" sz="1200" b="0" dirty="0" err="1">
                <a:solidFill>
                  <a:srgbClr val="4472C4">
                    <a:lumMod val="50000"/>
                  </a:srgbClr>
                </a:solidFill>
              </a:rPr>
              <a:t>äu</a:t>
            </a:r>
            <a:r>
              <a:rPr lang="en-GB" sz="1200" dirty="0" err="1">
                <a:solidFill>
                  <a:srgbClr val="4472C4">
                    <a:lumMod val="50000"/>
                  </a:srgbClr>
                </a:solidFill>
              </a:rPr>
              <a:t>le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244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050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err="1">
                <a:solidFill>
                  <a:srgbClr val="FFCC00"/>
                </a:solidFill>
                <a:latin typeface="Century Gothic" panose="020B0502020202020204" pitchFamily="34" charset="0"/>
              </a:rPr>
              <a:t>äu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äu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t>
            </a:r>
            <a:r>
              <a:rPr lang="en-GB" sz="1200" b="1" dirty="0" err="1">
                <a:solidFill>
                  <a:srgbClr val="FFC000"/>
                </a:solidFill>
                <a:latin typeface="Century Gothic" panose="020B0502020202020204" pitchFamily="34" charset="0"/>
              </a:rPr>
              <a:t>äu</a:t>
            </a:r>
            <a:r>
              <a:rPr lang="en-GB" sz="1200" b="1" dirty="0" err="1">
                <a:solidFill>
                  <a:srgbClr val="002060"/>
                </a:solidFill>
                <a:latin typeface="Century Gothic" panose="020B0502020202020204" pitchFamily="34" charset="0"/>
              </a:rPr>
              <a:t>se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whiskers, holding your fingers up to the side of your mouth.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äu</a:t>
            </a:r>
            <a:r>
              <a:rPr lang="en-GB" b="1" dirty="0"/>
              <a:t>] </a:t>
            </a:r>
            <a:r>
              <a:rPr lang="en-GB" baseline="0" dirty="0"/>
              <a:t>sound, pronouncing </a:t>
            </a:r>
            <a:r>
              <a:rPr lang="en-GB" b="0" baseline="0" dirty="0"/>
              <a:t>”</a:t>
            </a:r>
            <a:r>
              <a:rPr lang="en-GB" sz="1200" b="1" baseline="0" dirty="0" err="1">
                <a:solidFill>
                  <a:srgbClr val="002060"/>
                </a:solidFill>
                <a:latin typeface="Century Gothic" panose="020B0502020202020204" pitchFamily="34" charset="0"/>
              </a:rPr>
              <a:t>M</a:t>
            </a:r>
            <a:r>
              <a:rPr lang="en-GB" sz="1200" b="1" dirty="0" err="1">
                <a:solidFill>
                  <a:srgbClr val="FFC000"/>
                </a:solidFill>
                <a:latin typeface="Century Gothic" panose="020B0502020202020204" pitchFamily="34" charset="0"/>
              </a:rPr>
              <a:t>äu</a:t>
            </a:r>
            <a:r>
              <a:rPr lang="en-GB" sz="1200" b="1" dirty="0" err="1">
                <a:solidFill>
                  <a:srgbClr val="002060"/>
                </a:solidFill>
                <a:latin typeface="Century Gothic" panose="020B0502020202020204" pitchFamily="34" charset="0"/>
              </a:rPr>
              <a:t>se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dirty="0" err="1">
                <a:solidFill>
                  <a:srgbClr val="002060"/>
                </a:solidFill>
                <a:latin typeface="Century Gothic" panose="020B0502020202020204" pitchFamily="34" charset="0"/>
              </a:rPr>
              <a:t>M</a:t>
            </a:r>
            <a:r>
              <a:rPr lang="en-GB" sz="1200" b="1" dirty="0" err="1">
                <a:solidFill>
                  <a:srgbClr val="FFC000"/>
                </a:solidFill>
                <a:latin typeface="Century Gothic" panose="020B0502020202020204" pitchFamily="34" charset="0"/>
              </a:rPr>
              <a:t>äu</a:t>
            </a:r>
            <a:r>
              <a:rPr lang="en-GB" sz="1200" b="1" dirty="0" err="1">
                <a:solidFill>
                  <a:srgbClr val="002060"/>
                </a:solidFill>
                <a:latin typeface="Century Gothic" panose="020B0502020202020204" pitchFamily="34" charset="0"/>
              </a:rPr>
              <a:t>se</a:t>
            </a:r>
            <a:r>
              <a:rPr lang="en-GB" baseline="0" dirty="0"/>
              <a:t> [3757]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873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err="1">
                <a:solidFill>
                  <a:srgbClr val="002060"/>
                </a:solidFill>
                <a:latin typeface="Century Gothic" panose="020B0502020202020204" pitchFamily="34" charset="0"/>
              </a:rPr>
              <a:t>äu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äu</a:t>
            </a:r>
            <a:r>
              <a:rPr lang="en-GB" b="1" baseline="0" dirty="0"/>
              <a:t>] </a:t>
            </a:r>
            <a:r>
              <a:rPr lang="en-GB" baseline="0" dirty="0"/>
              <a:t>and then the </a:t>
            </a:r>
            <a:r>
              <a:rPr lang="en-GB" b="1" baseline="0" dirty="0"/>
              <a:t>source</a:t>
            </a:r>
            <a:r>
              <a:rPr lang="en-GB" baseline="0" dirty="0"/>
              <a:t> word again ‘</a:t>
            </a:r>
            <a:r>
              <a:rPr lang="en-GB" sz="1200" b="1" baseline="0" dirty="0" err="1"/>
              <a:t>Mäuse</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Mäuse</a:t>
            </a:r>
            <a:r>
              <a:rPr lang="en-GB" sz="1200" b="1" baseline="0" dirty="0"/>
              <a:t> </a:t>
            </a:r>
            <a:r>
              <a:rPr lang="en-GB" sz="1200" baseline="0" dirty="0"/>
              <a:t>[3757]; </a:t>
            </a:r>
            <a:r>
              <a:rPr lang="en-GB" sz="1200" b="1" baseline="0" dirty="0" err="1"/>
              <a:t>Bäume</a:t>
            </a:r>
            <a:r>
              <a:rPr lang="en-GB" sz="1200" b="1" baseline="0" dirty="0"/>
              <a:t> </a:t>
            </a:r>
            <a:r>
              <a:rPr lang="en-GB" sz="1200" b="0" baseline="0" dirty="0"/>
              <a:t>[994] </a:t>
            </a:r>
            <a:r>
              <a:rPr lang="en-GB" sz="1200" b="1" baseline="0" dirty="0" err="1"/>
              <a:t>häufig</a:t>
            </a:r>
            <a:r>
              <a:rPr lang="en-GB" sz="1200" b="1" baseline="0" dirty="0"/>
              <a:t> </a:t>
            </a:r>
            <a:r>
              <a:rPr lang="en-GB" sz="1200" baseline="0" dirty="0"/>
              <a:t>[432]; </a:t>
            </a:r>
            <a:r>
              <a:rPr lang="en-GB" sz="1200" b="1" baseline="0" dirty="0" err="1"/>
              <a:t>träumen</a:t>
            </a:r>
            <a:r>
              <a:rPr lang="en-GB" sz="1200" b="1" baseline="0" dirty="0"/>
              <a:t> </a:t>
            </a:r>
            <a:r>
              <a:rPr lang="en-GB" sz="1200" baseline="0" dirty="0"/>
              <a:t>[1907]; </a:t>
            </a:r>
            <a:r>
              <a:rPr lang="en-GB" sz="1200" b="1" baseline="0" dirty="0" err="1"/>
              <a:t>Häuser</a:t>
            </a:r>
            <a:r>
              <a:rPr lang="en-GB" sz="1200" b="1" baseline="0" dirty="0"/>
              <a:t> </a:t>
            </a:r>
            <a:r>
              <a:rPr lang="en-GB" sz="1200" baseline="0" dirty="0"/>
              <a:t>[159]; </a:t>
            </a:r>
            <a:r>
              <a:rPr lang="en-GB" sz="1200" b="1" baseline="0" dirty="0" err="1"/>
              <a:t>Gebäude</a:t>
            </a:r>
            <a:r>
              <a:rPr lang="en-GB" sz="1200" baseline="0" dirty="0"/>
              <a:t>[1202].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136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Aural recognition of SSCs [</a:t>
            </a:r>
            <a:r>
              <a:rPr lang="en-GB" b="0" dirty="0" err="1"/>
              <a:t>eu</a:t>
            </a:r>
            <a:r>
              <a:rPr lang="en-GB" b="0" dirty="0"/>
              <a:t>] and [</a:t>
            </a:r>
            <a:r>
              <a:rPr lang="en-US" sz="1200" dirty="0" err="1">
                <a:solidFill>
                  <a:schemeClr val="accent5">
                    <a:lumMod val="50000"/>
                  </a:schemeClr>
                </a:solidFill>
              </a:rPr>
              <a:t>äu</a:t>
            </a:r>
            <a:r>
              <a:rPr lang="en-US" sz="1200" dirty="0">
                <a:solidFill>
                  <a:schemeClr val="accent5">
                    <a:lumMod val="50000"/>
                  </a:schemeClr>
                </a:solidFill>
              </a:rPr>
              <a:t>]. Raising awareness that this sound corresponds to two spelling patterns.</a:t>
            </a:r>
            <a:br>
              <a:rPr lang="en-GB" dirty="0"/>
            </a:br>
            <a:br>
              <a:rPr lang="en-GB" dirty="0"/>
            </a:br>
            <a:r>
              <a:rPr lang="en-GB" b="1" dirty="0"/>
              <a:t>Procedure:</a:t>
            </a:r>
            <a:br>
              <a:rPr lang="en-GB" dirty="0"/>
            </a:br>
            <a:r>
              <a:rPr lang="en-GB" dirty="0"/>
              <a:t>1. Check students understand the context and task instructions. They haven’t come across the word </a:t>
            </a:r>
            <a:r>
              <a:rPr lang="en-GB" i="1" dirty="0" err="1"/>
              <a:t>mitnehmen</a:t>
            </a:r>
            <a:r>
              <a:rPr lang="en-GB" i="1" dirty="0"/>
              <a:t> </a:t>
            </a:r>
            <a:r>
              <a:rPr lang="en-GB" i="0" dirty="0"/>
              <a:t>before, but should be able to work out its meaning using their knowledge of </a:t>
            </a:r>
            <a:r>
              <a:rPr lang="en-GB" i="1" dirty="0" err="1"/>
              <a:t>mit</a:t>
            </a:r>
            <a:r>
              <a:rPr lang="en-GB" i="1" dirty="0"/>
              <a:t> </a:t>
            </a:r>
            <a:r>
              <a:rPr lang="en-GB" i="0" dirty="0"/>
              <a:t>and </a:t>
            </a:r>
            <a:r>
              <a:rPr lang="en-GB" i="1" dirty="0" err="1"/>
              <a:t>nehmen</a:t>
            </a:r>
            <a:r>
              <a:rPr lang="en-GB" i="1" dirty="0"/>
              <a:t>.</a:t>
            </a:r>
            <a:endParaRPr lang="en-GB" dirty="0"/>
          </a:p>
          <a:p>
            <a:r>
              <a:rPr lang="en-GB" dirty="0"/>
              <a:t>2. Begin with </a:t>
            </a:r>
            <a:r>
              <a:rPr lang="en-GB" i="1" dirty="0" err="1"/>
              <a:t>Bettzeug</a:t>
            </a:r>
            <a:r>
              <a:rPr lang="en-GB" i="1" dirty="0"/>
              <a:t> </a:t>
            </a:r>
            <a:r>
              <a:rPr lang="en-GB" i="0" dirty="0"/>
              <a:t>in the top left. </a:t>
            </a:r>
            <a:r>
              <a:rPr lang="en-GB" dirty="0"/>
              <a:t>Click on picture to hear the word said aloud.</a:t>
            </a:r>
          </a:p>
          <a:p>
            <a:r>
              <a:rPr lang="en-GB" dirty="0"/>
              <a:t>3. Students decide whether they hear the target sound or not. Ask: </a:t>
            </a:r>
            <a:r>
              <a:rPr lang="en-GB" i="1" dirty="0" err="1"/>
              <a:t>Hörst</a:t>
            </a:r>
            <a:r>
              <a:rPr lang="en-GB" dirty="0"/>
              <a:t> </a:t>
            </a:r>
            <a:r>
              <a:rPr lang="en-GB" i="1" dirty="0"/>
              <a:t>du SSC </a:t>
            </a:r>
            <a:r>
              <a:rPr lang="en-GB" i="1" dirty="0" err="1"/>
              <a:t>eu</a:t>
            </a:r>
            <a:r>
              <a:rPr lang="en-GB" i="1" dirty="0"/>
              <a:t>? </a:t>
            </a:r>
            <a:r>
              <a:rPr lang="en-GB" i="0" dirty="0"/>
              <a:t>Students respond </a:t>
            </a:r>
            <a:r>
              <a:rPr lang="en-GB" i="1" dirty="0" err="1"/>
              <a:t>ja</a:t>
            </a:r>
            <a:r>
              <a:rPr lang="en-GB" i="1" dirty="0"/>
              <a:t>/</a:t>
            </a:r>
            <a:r>
              <a:rPr lang="en-GB" i="1" dirty="0" err="1"/>
              <a:t>nein</a:t>
            </a:r>
            <a:r>
              <a:rPr lang="en-GB" i="0" dirty="0"/>
              <a:t>, or the teacher could ask ‘</a:t>
            </a:r>
            <a:r>
              <a:rPr lang="en-GB" i="1" dirty="0" err="1"/>
              <a:t>Wer</a:t>
            </a:r>
            <a:r>
              <a:rPr lang="en-GB" i="1" dirty="0"/>
              <a:t> </a:t>
            </a:r>
            <a:r>
              <a:rPr lang="en-GB" i="1" dirty="0" err="1"/>
              <a:t>denkt</a:t>
            </a:r>
            <a:r>
              <a:rPr lang="en-GB" i="1" dirty="0"/>
              <a:t> </a:t>
            </a:r>
            <a:r>
              <a:rPr lang="en-GB" i="1" dirty="0" err="1"/>
              <a:t>ja</a:t>
            </a:r>
            <a:r>
              <a:rPr lang="en-GB" i="1" dirty="0"/>
              <a:t>/</a:t>
            </a:r>
            <a:r>
              <a:rPr lang="en-GB" i="1" dirty="0" err="1"/>
              <a:t>nein</a:t>
            </a:r>
            <a:r>
              <a:rPr lang="en-GB" i="1" dirty="0"/>
              <a:t>?’ </a:t>
            </a:r>
            <a:r>
              <a:rPr lang="en-GB" i="0" dirty="0"/>
              <a:t>to take a vote. At advanced levels, students could volunteer the correct SSC where they answer </a:t>
            </a:r>
            <a:r>
              <a:rPr lang="en-GB" i="1" dirty="0" err="1"/>
              <a:t>nein</a:t>
            </a:r>
            <a:r>
              <a:rPr lang="en-GB" i="0" dirty="0"/>
              <a:t>.</a:t>
            </a:r>
            <a:endParaRPr lang="en-GB" dirty="0"/>
          </a:p>
          <a:p>
            <a:r>
              <a:rPr lang="en-GB" dirty="0"/>
              <a:t>4. Click to reveal the missing SSC. Where a different SSC is revealed, click again to make the item disappear as Wolfgang doesn’t pack it!</a:t>
            </a:r>
          </a:p>
          <a:p>
            <a:r>
              <a:rPr lang="en-GB" dirty="0"/>
              <a:t>5. Continue for the others, working from left to right.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das </a:t>
            </a:r>
            <a:r>
              <a:rPr lang="en-GB" dirty="0" err="1"/>
              <a:t>Bettzeug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Leuchte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Vorhänge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Puppenhäuser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Handtücher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der </a:t>
            </a:r>
            <a:r>
              <a:rPr lang="en-GB" dirty="0" err="1"/>
              <a:t>Kleiderschrank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Töpfe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Fäustlinge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das </a:t>
            </a:r>
            <a:r>
              <a:rPr lang="en-GB" dirty="0" err="1"/>
              <a:t>Spielzeug</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der </a:t>
            </a:r>
            <a:r>
              <a:rPr lang="en-GB" dirty="0" err="1"/>
              <a:t>Geldbeutel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der </a:t>
            </a:r>
            <a:r>
              <a:rPr lang="en-GB" dirty="0" err="1"/>
              <a:t>Fotorahmen</a:t>
            </a:r>
            <a:br>
              <a:rPr lang="en-GB" dirty="0"/>
            </a:br>
            <a:br>
              <a:rPr lang="en-GB" dirty="0"/>
            </a:br>
            <a:r>
              <a:rPr lang="en-GB" b="1" baseline="0" dirty="0"/>
              <a:t>Word frequency of unknown words used (1 is the most frequent word in German): </a:t>
            </a:r>
            <a:br>
              <a:rPr lang="en-GB" baseline="0" dirty="0"/>
            </a:br>
            <a:r>
              <a:rPr lang="en-GB" baseline="0" dirty="0" err="1"/>
              <a:t>Bettz</a:t>
            </a:r>
            <a:r>
              <a:rPr lang="en-GB" b="0" baseline="0" dirty="0" err="1"/>
              <a:t>eu</a:t>
            </a:r>
            <a:r>
              <a:rPr lang="en-GB" baseline="0" dirty="0" err="1"/>
              <a:t>g</a:t>
            </a:r>
            <a:r>
              <a:rPr lang="en-GB" baseline="0" dirty="0"/>
              <a:t> [&gt;5000], </a:t>
            </a:r>
            <a:r>
              <a:rPr lang="en-GB" baseline="0" dirty="0" err="1"/>
              <a:t>Vorhang</a:t>
            </a:r>
            <a:r>
              <a:rPr lang="en-GB" baseline="0" dirty="0"/>
              <a:t> [3513], </a:t>
            </a:r>
            <a:r>
              <a:rPr lang="en-GB" baseline="0" dirty="0" err="1"/>
              <a:t>Topf</a:t>
            </a:r>
            <a:r>
              <a:rPr lang="en-GB" baseline="0" dirty="0"/>
              <a:t> [4136], </a:t>
            </a:r>
            <a:r>
              <a:rPr lang="en-GB" baseline="0" dirty="0" err="1"/>
              <a:t>Geldbeutel</a:t>
            </a:r>
            <a:r>
              <a:rPr lang="en-GB" baseline="0" dirty="0"/>
              <a:t> [&gt;5000], </a:t>
            </a:r>
            <a:r>
              <a:rPr lang="en-GB" b="0" baseline="0" dirty="0" err="1"/>
              <a:t>Leuchte</a:t>
            </a:r>
            <a:r>
              <a:rPr lang="en-GB" b="0" baseline="0" dirty="0"/>
              <a:t> [&gt;5000], </a:t>
            </a:r>
            <a:r>
              <a:rPr lang="en-GB" b="0" baseline="0" dirty="0" err="1"/>
              <a:t>Spielzeug</a:t>
            </a:r>
            <a:r>
              <a:rPr lang="en-GB" b="0" baseline="0" dirty="0"/>
              <a:t> [&gt;5000], </a:t>
            </a:r>
            <a:r>
              <a:rPr lang="en-GB" b="0" baseline="0" dirty="0" err="1"/>
              <a:t>Handtücher</a:t>
            </a:r>
            <a:r>
              <a:rPr lang="en-GB" b="0" baseline="0" dirty="0"/>
              <a:t> [&gt;</a:t>
            </a:r>
            <a:r>
              <a:rPr lang="en-GB" baseline="0" dirty="0"/>
              <a:t>5000</a:t>
            </a:r>
            <a:r>
              <a:rPr lang="en-GB" b="0" baseline="0" dirty="0"/>
              <a:t>], </a:t>
            </a:r>
            <a:r>
              <a:rPr lang="en-GB" b="0" baseline="0" dirty="0" err="1"/>
              <a:t>Fäustling</a:t>
            </a:r>
            <a:r>
              <a:rPr lang="en-GB" b="0" baseline="0" dirty="0"/>
              <a:t> [&gt;5000], </a:t>
            </a:r>
            <a:r>
              <a:rPr lang="en-GB" b="0" baseline="0" dirty="0" err="1"/>
              <a:t>Kleiderschrank</a:t>
            </a:r>
            <a:r>
              <a:rPr lang="en-GB" b="0" baseline="0" dirty="0"/>
              <a:t> [&gt;5000], </a:t>
            </a:r>
            <a:r>
              <a:rPr lang="en-GB" b="0" baseline="0" dirty="0" err="1"/>
              <a:t>Fotorahmen</a:t>
            </a:r>
            <a:r>
              <a:rPr lang="en-GB" b="0" baseline="0" dirty="0"/>
              <a:t> [633/753], </a:t>
            </a:r>
            <a:r>
              <a:rPr lang="en-GB" baseline="0" dirty="0" err="1"/>
              <a:t>Puppenhaus</a:t>
            </a:r>
            <a:r>
              <a:rPr lang="en-GB" baseline="0" dirty="0"/>
              <a:t> [4676/147], </a:t>
            </a:r>
            <a:r>
              <a:rPr lang="en-GB" baseline="0" dirty="0" err="1"/>
              <a:t>mitnehmen</a:t>
            </a:r>
            <a:r>
              <a:rPr lang="en-GB" baseline="0" dirty="0"/>
              <a:t> [1459], </a:t>
            </a:r>
            <a:r>
              <a:rPr lang="en-GB" baseline="0" dirty="0" err="1"/>
              <a:t>einpacken</a:t>
            </a:r>
            <a:r>
              <a:rPr lang="en-GB" baseline="0" dirty="0"/>
              <a:t> [&gt;5000], </a:t>
            </a:r>
            <a:r>
              <a:rPr lang="en-GB" baseline="0" dirty="0" err="1"/>
              <a:t>umziehen</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Written recognition of SSCs pronounced liked [</a:t>
            </a:r>
            <a:r>
              <a:rPr lang="en-GB" b="0" dirty="0" err="1"/>
              <a:t>eu</a:t>
            </a:r>
            <a:r>
              <a:rPr lang="en-GB" b="0" dirty="0"/>
              <a:t>]. </a:t>
            </a:r>
            <a:r>
              <a:rPr lang="en-US" sz="1200" b="0" dirty="0">
                <a:solidFill>
                  <a:srgbClr val="DAA520"/>
                </a:solidFill>
              </a:rPr>
              <a:t>Oral production of these and a selection of other SSCs.</a:t>
            </a:r>
            <a:br>
              <a:rPr lang="en-GB" dirty="0"/>
            </a:br>
            <a:br>
              <a:rPr lang="en-GB" dirty="0"/>
            </a:br>
            <a:r>
              <a:rPr lang="en-GB" b="1" dirty="0"/>
              <a:t>Procedure:</a:t>
            </a:r>
            <a:br>
              <a:rPr lang="en-GB" dirty="0"/>
            </a:br>
            <a:r>
              <a:rPr lang="en-GB" dirty="0"/>
              <a:t>1. Click to bring up the first task. Say the target SSC aloud to remind students what to look for. </a:t>
            </a:r>
          </a:p>
          <a:p>
            <a:r>
              <a:rPr lang="en-GB" dirty="0"/>
              <a:t>2. Students work in pairs and decide which words contain the target SSC. They practise saying these aloud for 2 minutes.</a:t>
            </a:r>
          </a:p>
          <a:p>
            <a:r>
              <a:rPr lang="en-GB" dirty="0"/>
              <a:t>3. Elicit answers by asking: </a:t>
            </a:r>
            <a:r>
              <a:rPr lang="en-GB" i="1" dirty="0"/>
              <a:t>Was </a:t>
            </a:r>
            <a:r>
              <a:rPr lang="en-GB" i="1" dirty="0" err="1"/>
              <a:t>packt</a:t>
            </a:r>
            <a:r>
              <a:rPr lang="en-GB" i="1" dirty="0"/>
              <a:t> Mia </a:t>
            </a:r>
            <a:r>
              <a:rPr lang="en-GB" i="1" dirty="0" err="1"/>
              <a:t>nicht</a:t>
            </a:r>
            <a:r>
              <a:rPr lang="en-GB" i="1" dirty="0"/>
              <a:t> </a:t>
            </a:r>
            <a:r>
              <a:rPr lang="en-GB" i="1" dirty="0" err="1"/>
              <a:t>ein</a:t>
            </a:r>
            <a:r>
              <a:rPr lang="en-GB" i="1" dirty="0"/>
              <a:t>? </a:t>
            </a:r>
            <a:endParaRPr lang="en-GB" dirty="0"/>
          </a:p>
          <a:p>
            <a:r>
              <a:rPr lang="en-GB" dirty="0"/>
              <a:t>4. Click on the pictures representing words containing [</a:t>
            </a:r>
            <a:r>
              <a:rPr lang="en-GB" dirty="0" err="1"/>
              <a:t>eu</a:t>
            </a:r>
            <a:r>
              <a:rPr lang="en-GB" dirty="0"/>
              <a:t>] and [</a:t>
            </a:r>
            <a:r>
              <a:rPr lang="en-US" sz="1200" b="0" dirty="0" err="1">
                <a:solidFill>
                  <a:srgbClr val="DAA520"/>
                </a:solidFill>
              </a:rPr>
              <a:t>äu</a:t>
            </a:r>
            <a:r>
              <a:rPr lang="en-US" sz="1200" b="0" dirty="0">
                <a:solidFill>
                  <a:srgbClr val="DAA520"/>
                </a:solidFill>
              </a:rPr>
              <a:t>] to hear them said aloud.</a:t>
            </a:r>
          </a:p>
          <a:p>
            <a:r>
              <a:rPr lang="en-US" sz="1200" b="0" dirty="0">
                <a:solidFill>
                  <a:srgbClr val="DAA520"/>
                </a:solidFill>
              </a:rPr>
              <a:t>5. Click to remove these words, as Mia is not packing them.</a:t>
            </a:r>
          </a:p>
          <a:p>
            <a:r>
              <a:rPr lang="en-US" sz="1200" b="0" dirty="0">
                <a:solidFill>
                  <a:srgbClr val="DAA520"/>
                </a:solidFill>
              </a:rPr>
              <a:t>6. Click to bring up the second task. Students </a:t>
            </a:r>
            <a:r>
              <a:rPr lang="en-US" sz="1200" b="0" dirty="0" err="1">
                <a:solidFill>
                  <a:srgbClr val="DAA520"/>
                </a:solidFill>
              </a:rPr>
              <a:t>practise</a:t>
            </a:r>
            <a:r>
              <a:rPr lang="en-US" sz="1200" b="0" dirty="0">
                <a:solidFill>
                  <a:srgbClr val="DAA520"/>
                </a:solidFill>
              </a:rPr>
              <a:t> saying the words for 1 minute. </a:t>
            </a:r>
          </a:p>
          <a:p>
            <a:r>
              <a:rPr lang="en-US" sz="1200" b="0" dirty="0">
                <a:solidFill>
                  <a:srgbClr val="DAA520"/>
                </a:solidFill>
              </a:rPr>
              <a:t>7. Click on the pictures to hear the remaining words said aloud. Students repeat.</a:t>
            </a:r>
            <a:endParaRPr lang="en-GB" sz="1200" b="0" dirty="0">
              <a:solidFill>
                <a:srgbClr val="DAA520"/>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US" sz="1200" dirty="0">
                <a:solidFill>
                  <a:schemeClr val="accent5">
                    <a:lumMod val="50000"/>
                  </a:schemeClr>
                </a:solidFill>
              </a:rPr>
              <a:t>die </a:t>
            </a:r>
            <a:r>
              <a:rPr lang="en-US" sz="1200" dirty="0" err="1">
                <a:solidFill>
                  <a:schemeClr val="accent5">
                    <a:lumMod val="50000"/>
                  </a:schemeClr>
                </a:solidFill>
              </a:rPr>
              <a:t>Zuk</a:t>
            </a:r>
            <a:r>
              <a:rPr lang="en-US" sz="1200" b="0" dirty="0" err="1">
                <a:solidFill>
                  <a:srgbClr val="DAA520"/>
                </a:solidFill>
              </a:rPr>
              <a:t>äu</a:t>
            </a:r>
            <a:r>
              <a:rPr lang="en-US" sz="1200" dirty="0" err="1">
                <a:solidFill>
                  <a:schemeClr val="accent5">
                    <a:lumMod val="50000"/>
                  </a:schemeClr>
                </a:solidFill>
              </a:rPr>
              <a:t>fe</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der </a:t>
            </a:r>
            <a:r>
              <a:rPr lang="en-US" sz="1200" dirty="0" err="1">
                <a:solidFill>
                  <a:schemeClr val="accent5">
                    <a:lumMod val="50000"/>
                  </a:schemeClr>
                </a:solidFill>
              </a:rPr>
              <a:t>Zaun</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die Seife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das </a:t>
            </a:r>
            <a:r>
              <a:rPr lang="en-US" sz="1200" dirty="0" err="1">
                <a:solidFill>
                  <a:schemeClr val="accent5">
                    <a:lumMod val="50000"/>
                  </a:schemeClr>
                </a:solidFill>
              </a:rPr>
              <a:t>Zeug</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das </a:t>
            </a:r>
            <a:r>
              <a:rPr lang="en-US" sz="1200" dirty="0" err="1">
                <a:solidFill>
                  <a:schemeClr val="accent5">
                    <a:lumMod val="50000"/>
                  </a:schemeClr>
                </a:solidFill>
              </a:rPr>
              <a:t>Kreuz</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das </a:t>
            </a:r>
            <a:r>
              <a:rPr lang="en-US" sz="1200" dirty="0" err="1">
                <a:solidFill>
                  <a:schemeClr val="accent5">
                    <a:lumMod val="50000"/>
                  </a:schemeClr>
                </a:solidFill>
              </a:rPr>
              <a:t>Zeugnis</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die </a:t>
            </a:r>
            <a:r>
              <a:rPr lang="en-US" sz="1200" dirty="0" err="1">
                <a:solidFill>
                  <a:schemeClr val="accent5">
                    <a:lumMod val="50000"/>
                  </a:schemeClr>
                </a:solidFill>
              </a:rPr>
              <a:t>Gl</a:t>
            </a:r>
            <a:r>
              <a:rPr lang="en-US" sz="1200" b="0" dirty="0" err="1">
                <a:solidFill>
                  <a:srgbClr val="DAA520"/>
                </a:solidFill>
              </a:rPr>
              <a:t>ä</a:t>
            </a:r>
            <a:r>
              <a:rPr lang="en-US" sz="1200" dirty="0" err="1">
                <a:solidFill>
                  <a:schemeClr val="accent5">
                    <a:lumMod val="50000"/>
                  </a:schemeClr>
                </a:solidFill>
              </a:rPr>
              <a:t>ser</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die </a:t>
            </a:r>
            <a:r>
              <a:rPr lang="en-US" sz="1200" dirty="0" err="1">
                <a:solidFill>
                  <a:schemeClr val="accent5">
                    <a:lumMod val="50000"/>
                  </a:schemeClr>
                </a:solidFill>
              </a:rPr>
              <a:t>saure</a:t>
            </a:r>
            <a:r>
              <a:rPr lang="en-US" sz="1200" dirty="0">
                <a:solidFill>
                  <a:schemeClr val="accent5">
                    <a:lumMod val="50000"/>
                  </a:schemeClr>
                </a:solidFill>
              </a:rPr>
              <a:t> </a:t>
            </a:r>
            <a:r>
              <a:rPr lang="en-US" sz="1200" dirty="0" err="1">
                <a:solidFill>
                  <a:schemeClr val="accent5">
                    <a:lumMod val="50000"/>
                  </a:schemeClr>
                </a:solidFill>
              </a:rPr>
              <a:t>Gurken</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das </a:t>
            </a:r>
            <a:r>
              <a:rPr lang="en-US" sz="1200" dirty="0" err="1">
                <a:solidFill>
                  <a:schemeClr val="accent5">
                    <a:lumMod val="50000"/>
                  </a:schemeClr>
                </a:solidFill>
              </a:rPr>
              <a:t>Brettspiel</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Kräuter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Werkzeuge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Eule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used (1 is the most frequent word in German): </a:t>
            </a:r>
            <a:br>
              <a:rPr lang="en-GB" baseline="0" dirty="0"/>
            </a:br>
            <a:r>
              <a:rPr lang="en-GB" baseline="0" dirty="0" err="1"/>
              <a:t>Kräuter</a:t>
            </a:r>
            <a:r>
              <a:rPr lang="en-GB" baseline="0" dirty="0"/>
              <a:t> [&gt;5000], </a:t>
            </a:r>
            <a:r>
              <a:rPr lang="en-GB" baseline="0" dirty="0" err="1"/>
              <a:t>Eule</a:t>
            </a:r>
            <a:r>
              <a:rPr lang="en-GB" baseline="0" dirty="0"/>
              <a:t> [&gt;5000], </a:t>
            </a:r>
            <a:r>
              <a:rPr lang="en-GB" baseline="0" dirty="0" err="1"/>
              <a:t>Schlagzeuge</a:t>
            </a:r>
            <a:r>
              <a:rPr lang="en-GB" baseline="0" dirty="0"/>
              <a:t> [&gt;5000], </a:t>
            </a:r>
            <a:r>
              <a:rPr lang="en-GB" baseline="0" dirty="0" err="1"/>
              <a:t>Werkzeug</a:t>
            </a:r>
            <a:r>
              <a:rPr lang="en-GB" baseline="0" dirty="0"/>
              <a:t> [3681], </a:t>
            </a:r>
            <a:r>
              <a:rPr lang="en-GB" baseline="0" dirty="0" err="1"/>
              <a:t>Zeugnis</a:t>
            </a:r>
            <a:r>
              <a:rPr lang="en-GB" baseline="0" dirty="0"/>
              <a:t> [4456], </a:t>
            </a:r>
            <a:r>
              <a:rPr lang="en-GB" baseline="0" dirty="0" err="1"/>
              <a:t>Brettspiel</a:t>
            </a:r>
            <a:r>
              <a:rPr lang="en-GB" baseline="0" dirty="0"/>
              <a:t> [&gt;5000], </a:t>
            </a:r>
            <a:r>
              <a:rPr lang="en-GB" baseline="0" dirty="0" err="1"/>
              <a:t>Zukauf</a:t>
            </a:r>
            <a:r>
              <a:rPr lang="en-GB" baseline="0" dirty="0"/>
              <a:t> [&gt;5000], </a:t>
            </a:r>
            <a:r>
              <a:rPr lang="en-GB" baseline="0" dirty="0" err="1"/>
              <a:t>Kreuz</a:t>
            </a:r>
            <a:r>
              <a:rPr lang="en-GB" baseline="0" dirty="0"/>
              <a:t> [2358], </a:t>
            </a:r>
            <a:r>
              <a:rPr lang="en-GB" baseline="0" dirty="0" err="1"/>
              <a:t>Zeug</a:t>
            </a:r>
            <a:r>
              <a:rPr lang="en-GB" baseline="0" dirty="0"/>
              <a:t> [3069], </a:t>
            </a:r>
            <a:r>
              <a:rPr lang="en-GB" baseline="0" dirty="0" err="1"/>
              <a:t>Zaun</a:t>
            </a:r>
            <a:r>
              <a:rPr lang="en-GB" baseline="0" dirty="0"/>
              <a:t> [3279], </a:t>
            </a:r>
            <a:r>
              <a:rPr lang="en-GB" baseline="0" dirty="0" err="1"/>
              <a:t>Brettspiel</a:t>
            </a:r>
            <a:r>
              <a:rPr lang="en-GB" baseline="0" dirty="0"/>
              <a:t> [4845/328], </a:t>
            </a:r>
            <a:r>
              <a:rPr lang="en-GB" baseline="0" dirty="0" err="1"/>
              <a:t>Glas</a:t>
            </a:r>
            <a:r>
              <a:rPr lang="en-GB" baseline="0" dirty="0"/>
              <a:t> [885], </a:t>
            </a:r>
            <a:r>
              <a:rPr lang="en-GB" baseline="0" dirty="0" err="1"/>
              <a:t>mitnehmen</a:t>
            </a:r>
            <a:r>
              <a:rPr lang="en-GB" baseline="0" dirty="0"/>
              <a:t> [1459], </a:t>
            </a:r>
            <a:r>
              <a:rPr lang="en-GB" baseline="0" dirty="0" err="1"/>
              <a:t>einpacken</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äu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äu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t>
            </a:r>
            <a:r>
              <a:rPr lang="en-GB" sz="1200" b="1" dirty="0" err="1">
                <a:solidFill>
                  <a:srgbClr val="FFC000"/>
                </a:solidFill>
                <a:latin typeface="Century Gothic" panose="020B0502020202020204" pitchFamily="34" charset="0"/>
              </a:rPr>
              <a:t>äu</a:t>
            </a:r>
            <a:r>
              <a:rPr lang="en-GB" sz="1200" b="1" dirty="0" err="1">
                <a:solidFill>
                  <a:srgbClr val="002060"/>
                </a:solidFill>
                <a:latin typeface="Century Gothic" panose="020B0502020202020204" pitchFamily="34" charset="0"/>
              </a:rPr>
              <a:t>se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whiskers, holding your fingers up to the side of your mouth.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äu</a:t>
            </a:r>
            <a:r>
              <a:rPr lang="en-GB" b="1" dirty="0"/>
              <a:t>] </a:t>
            </a:r>
            <a:r>
              <a:rPr lang="en-GB" baseline="0" dirty="0"/>
              <a:t>sound, pronouncing </a:t>
            </a:r>
            <a:r>
              <a:rPr lang="en-GB" b="0" baseline="0" dirty="0"/>
              <a:t>”</a:t>
            </a:r>
            <a:r>
              <a:rPr lang="en-GB" sz="1200" b="1" baseline="0" dirty="0" err="1">
                <a:solidFill>
                  <a:srgbClr val="002060"/>
                </a:solidFill>
                <a:latin typeface="Century Gothic" panose="020B0502020202020204" pitchFamily="34" charset="0"/>
              </a:rPr>
              <a:t>M</a:t>
            </a:r>
            <a:r>
              <a:rPr lang="en-GB" sz="1200" b="1" dirty="0" err="1">
                <a:solidFill>
                  <a:srgbClr val="FFC000"/>
                </a:solidFill>
                <a:latin typeface="Century Gothic" panose="020B0502020202020204" pitchFamily="34" charset="0"/>
              </a:rPr>
              <a:t>äu</a:t>
            </a:r>
            <a:r>
              <a:rPr lang="en-GB" sz="1200" b="1" dirty="0" err="1">
                <a:solidFill>
                  <a:srgbClr val="002060"/>
                </a:solidFill>
                <a:latin typeface="Century Gothic" panose="020B0502020202020204" pitchFamily="34" charset="0"/>
              </a:rPr>
              <a:t>se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dirty="0" err="1">
                <a:solidFill>
                  <a:srgbClr val="002060"/>
                </a:solidFill>
                <a:latin typeface="Century Gothic" panose="020B0502020202020204" pitchFamily="34" charset="0"/>
              </a:rPr>
              <a:t>M</a:t>
            </a:r>
            <a:r>
              <a:rPr lang="en-GB" sz="1200" b="1" dirty="0" err="1">
                <a:solidFill>
                  <a:srgbClr val="FFC000"/>
                </a:solidFill>
                <a:latin typeface="Century Gothic" panose="020B0502020202020204" pitchFamily="34" charset="0"/>
              </a:rPr>
              <a:t>äu</a:t>
            </a:r>
            <a:r>
              <a:rPr lang="en-GB" sz="1200" b="1" dirty="0" err="1">
                <a:solidFill>
                  <a:srgbClr val="002060"/>
                </a:solidFill>
                <a:latin typeface="Century Gothic" panose="020B0502020202020204" pitchFamily="34" charset="0"/>
              </a:rPr>
              <a:t>se</a:t>
            </a:r>
            <a:r>
              <a:rPr lang="en-GB" baseline="0" dirty="0"/>
              <a:t> [3757]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a:t>
            </a:fld>
            <a:endParaRPr lang="en-GB">
              <a:solidFill>
                <a:prstClr val="black"/>
              </a:solidFill>
            </a:endParaRPr>
          </a:p>
        </p:txBody>
      </p:sp>
    </p:spTree>
    <p:extLst>
      <p:ext uri="{BB962C8B-B14F-4D97-AF65-F5344CB8AC3E}">
        <p14:creationId xmlns:p14="http://schemas.microsoft.com/office/powerpoint/2010/main" val="2127719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THIS SLIDE</a:t>
            </a:r>
            <a:br>
              <a:rPr lang="en-GB" b="1" dirty="0"/>
            </a:br>
            <a:r>
              <a:rPr lang="en-GB" b="1" dirty="0"/>
              <a:t>Printable version is provided.</a:t>
            </a:r>
          </a:p>
          <a:p>
            <a:endParaRPr lang="en-GB" b="1" dirty="0"/>
          </a:p>
          <a:p>
            <a:r>
              <a:rPr lang="en-GB" b="1" dirty="0"/>
              <a:t>Timing: 5 minutes </a:t>
            </a:r>
            <a:r>
              <a:rPr lang="en-GB" b="0" dirty="0"/>
              <a:t>[2 slides].</a:t>
            </a:r>
            <a:endParaRPr lang="en-GB" b="1" dirty="0"/>
          </a:p>
          <a:p>
            <a:br>
              <a:rPr lang="en-GB" b="1" dirty="0"/>
            </a:br>
            <a:r>
              <a:rPr lang="en-GB" b="1" dirty="0"/>
              <a:t>Aim: </a:t>
            </a:r>
            <a:r>
              <a:rPr lang="en-GB" b="0" dirty="0"/>
              <a:t>Fluency development.</a:t>
            </a:r>
            <a:br>
              <a:rPr lang="en-GB" dirty="0"/>
            </a:br>
            <a:br>
              <a:rPr lang="en-GB" dirty="0"/>
            </a:br>
            <a:r>
              <a:rPr lang="en-GB" b="1" dirty="0"/>
              <a:t>Procedure:</a:t>
            </a:r>
            <a:br>
              <a:rPr lang="en-GB" dirty="0"/>
            </a:br>
            <a:r>
              <a:rPr lang="en-GB" dirty="0"/>
              <a:t>1. Students work in pairs.</a:t>
            </a:r>
          </a:p>
          <a:p>
            <a:r>
              <a:rPr lang="en-GB" dirty="0"/>
              <a:t>2. Partner A reads a sentence containing a mixture of known and unknown words.</a:t>
            </a:r>
          </a:p>
          <a:p>
            <a:r>
              <a:rPr lang="en-GB" dirty="0"/>
              <a:t>3. Partner B tallies the number of [</a:t>
            </a:r>
            <a:r>
              <a:rPr lang="en-GB" dirty="0" err="1"/>
              <a:t>eu</a:t>
            </a:r>
            <a:r>
              <a:rPr lang="en-GB" dirty="0"/>
              <a:t>/</a:t>
            </a:r>
            <a:r>
              <a:rPr lang="en-GB" dirty="0" err="1"/>
              <a:t>äu</a:t>
            </a:r>
            <a:r>
              <a:rPr lang="en-GB" dirty="0"/>
              <a:t>] SSCs they hear. Hence there is a joint responsibility to get the answer right.</a:t>
            </a:r>
          </a:p>
          <a:p>
            <a:r>
              <a:rPr lang="en-GB" dirty="0"/>
              <a:t>4. Native speaker recordings are provided on the following slides. Students can use these to check their tallies.</a:t>
            </a:r>
          </a:p>
          <a:p>
            <a:r>
              <a:rPr lang="en-GB" dirty="0"/>
              <a:t>5. Answers and translations are also provided on the following slide.</a:t>
            </a:r>
          </a:p>
          <a:p>
            <a:endParaRPr lang="en-GB" dirty="0"/>
          </a:p>
          <a:p>
            <a:r>
              <a:rPr lang="en-GB" b="1" baseline="0" dirty="0"/>
              <a:t>Word frequency of unknown words used (1 is the most frequent word in German): </a:t>
            </a:r>
            <a:br>
              <a:rPr lang="en-GB" baseline="0" dirty="0"/>
            </a:br>
            <a:r>
              <a:rPr lang="en-GB" baseline="0" dirty="0" err="1"/>
              <a:t>träumen</a:t>
            </a:r>
            <a:r>
              <a:rPr lang="en-GB" baseline="0" dirty="0"/>
              <a:t> [1793], </a:t>
            </a:r>
            <a:r>
              <a:rPr lang="en-GB" baseline="0" dirty="0" err="1"/>
              <a:t>einstürzend</a:t>
            </a:r>
            <a:r>
              <a:rPr lang="en-GB" baseline="0" dirty="0"/>
              <a:t> [&gt;5000], </a:t>
            </a:r>
            <a:r>
              <a:rPr lang="en-GB" baseline="0" dirty="0" err="1"/>
              <a:t>Gebäude</a:t>
            </a:r>
            <a:r>
              <a:rPr lang="en-GB" baseline="0" dirty="0"/>
              <a:t> [1386], </a:t>
            </a:r>
            <a:r>
              <a:rPr lang="en-GB" baseline="0" dirty="0" err="1"/>
              <a:t>Verkäufer</a:t>
            </a:r>
            <a:r>
              <a:rPr lang="en-GB" baseline="0" dirty="0"/>
              <a:t> [2374], </a:t>
            </a:r>
            <a:r>
              <a:rPr lang="en-GB" baseline="0" dirty="0" err="1"/>
              <a:t>enttäuschen</a:t>
            </a:r>
            <a:r>
              <a:rPr lang="en-GB" baseline="0" dirty="0"/>
              <a:t> [2042], </a:t>
            </a:r>
            <a:r>
              <a:rPr lang="en-GB" baseline="0" dirty="0" err="1"/>
              <a:t>Diebstahl</a:t>
            </a:r>
            <a:r>
              <a:rPr lang="en-GB" baseline="0" dirty="0"/>
              <a:t> [&gt;5000], </a:t>
            </a:r>
            <a:r>
              <a:rPr lang="en-GB" baseline="0" dirty="0" err="1"/>
              <a:t>wenn</a:t>
            </a:r>
            <a:r>
              <a:rPr lang="en-GB" baseline="0" dirty="0"/>
              <a:t> [42], </a:t>
            </a:r>
            <a:r>
              <a:rPr lang="en-GB" baseline="0" dirty="0" err="1"/>
              <a:t>Zeug</a:t>
            </a:r>
            <a:r>
              <a:rPr lang="en-GB" baseline="0" dirty="0"/>
              <a:t> [3069], Richter [2286]. </a:t>
            </a:r>
            <a:r>
              <a:rPr lang="en-GB" baseline="0" dirty="0" err="1"/>
              <a:t>Täuschen</a:t>
            </a:r>
            <a:r>
              <a:rPr lang="en-GB" baseline="0" dirty="0"/>
              <a:t> [3613], </a:t>
            </a:r>
            <a:r>
              <a:rPr lang="en-GB" baseline="0" dirty="0" err="1"/>
              <a:t>Europäer</a:t>
            </a:r>
            <a:r>
              <a:rPr lang="en-GB" baseline="0" dirty="0"/>
              <a:t> [2750], </a:t>
            </a:r>
            <a:r>
              <a:rPr lang="en-GB" baseline="0" dirty="0" err="1"/>
              <a:t>Gefängnis</a:t>
            </a:r>
            <a:r>
              <a:rPr lang="en-GB" baseline="0" dirty="0"/>
              <a:t> [2523], Fräulein [3265], </a:t>
            </a:r>
            <a:r>
              <a:rPr lang="en-GB" baseline="0" dirty="0" err="1"/>
              <a:t>seufen</a:t>
            </a:r>
            <a:r>
              <a:rPr lang="en-GB" baseline="0" dirty="0"/>
              <a:t> [&gt;5000], </a:t>
            </a:r>
            <a:r>
              <a:rPr lang="en-GB" baseline="0" dirty="0" err="1"/>
              <a:t>weg</a:t>
            </a:r>
            <a:r>
              <a:rPr lang="en-GB" baseline="0" dirty="0"/>
              <a:t> [965], </a:t>
            </a:r>
            <a:r>
              <a:rPr lang="en-GB" baseline="0" dirty="0" err="1"/>
              <a:t>heutzutage</a:t>
            </a:r>
            <a:r>
              <a:rPr lang="en-GB" baseline="0" dirty="0"/>
              <a:t> [3356], </a:t>
            </a:r>
            <a:r>
              <a:rPr lang="en-GB" baseline="0" dirty="0" err="1"/>
              <a:t>erscheinen</a:t>
            </a:r>
            <a:r>
              <a:rPr lang="en-GB" baseline="0" dirty="0"/>
              <a:t> [408]</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 for the activity on the previous slide.</a:t>
            </a:r>
          </a:p>
          <a:p>
            <a:br>
              <a:rPr lang="en-GB" dirty="0"/>
            </a:br>
            <a:r>
              <a:rPr lang="en-GB" b="1" dirty="0"/>
              <a:t>Procedure:</a:t>
            </a:r>
            <a:br>
              <a:rPr lang="en-GB" dirty="0"/>
            </a:br>
            <a:r>
              <a:rPr lang="en-GB" dirty="0"/>
              <a:t>1. Click numbers to hear sentence pronounced by native speaker.</a:t>
            </a:r>
          </a:p>
          <a:p>
            <a:r>
              <a:rPr lang="en-GB" dirty="0"/>
              <a:t>2. Click to reveal transcript with highlighted SSCs.</a:t>
            </a:r>
          </a:p>
          <a:p>
            <a:r>
              <a:rPr lang="en-GB" dirty="0"/>
              <a:t>3. Click again to reveal translation of sentence.</a:t>
            </a:r>
          </a:p>
          <a:p>
            <a:pPr algn="l"/>
            <a:endParaRPr lang="en-GB" dirty="0"/>
          </a:p>
          <a:p>
            <a:pPr marL="0" marR="0" indent="0" algn="l" rtl="0" eaLnBrk="1" fontAlgn="auto" latinLnBrk="0" hangingPunct="1">
              <a:spcBef>
                <a:spcPts val="0"/>
              </a:spcBef>
              <a:spcAft>
                <a:spcPts val="0"/>
              </a:spcAft>
            </a:pPr>
            <a:r>
              <a:rPr lang="en-GB" b="1" dirty="0"/>
              <a:t>Transcript:</a:t>
            </a:r>
            <a:br>
              <a:rPr lang="en-GB" dirty="0"/>
            </a:br>
            <a:r>
              <a:rPr lang="en-GB" dirty="0"/>
              <a:t>1. </a:t>
            </a:r>
            <a:r>
              <a:rPr lang="de-DE" sz="1800" b="0" i="0" u="none" strike="noStrike" kern="1200" dirty="0">
                <a:solidFill>
                  <a:srgbClr val="203864"/>
                </a:solidFill>
                <a:effectLst/>
                <a:latin typeface="Century Gothic" panose="020B0502020202020204" pitchFamily="34" charset="0"/>
              </a:rPr>
              <a:t>Er tr</a:t>
            </a:r>
            <a:r>
              <a:rPr lang="de-DE" sz="1800" b="1" i="0" u="none" strike="noStrike" kern="1200" dirty="0">
                <a:solidFill>
                  <a:srgbClr val="203864"/>
                </a:solidFill>
                <a:effectLst/>
                <a:latin typeface="Century Gothic" panose="020B0502020202020204" pitchFamily="34" charset="0"/>
              </a:rPr>
              <a:t>äu</a:t>
            </a:r>
            <a:r>
              <a:rPr lang="de-DE" sz="1800" b="0" i="0" u="none" strike="noStrike" kern="1200" dirty="0">
                <a:solidFill>
                  <a:srgbClr val="203864"/>
                </a:solidFill>
                <a:effectLst/>
                <a:latin typeface="Century Gothic" panose="020B0502020202020204" pitchFamily="34" charset="0"/>
              </a:rPr>
              <a:t>mt von einstürzenden Geb</a:t>
            </a:r>
            <a:r>
              <a:rPr lang="de-DE" sz="1800" b="1" i="0" u="none" strike="noStrike" kern="1200" dirty="0">
                <a:solidFill>
                  <a:srgbClr val="203864"/>
                </a:solidFill>
                <a:effectLst/>
                <a:latin typeface="Century Gothic" panose="020B0502020202020204" pitchFamily="34" charset="0"/>
              </a:rPr>
              <a:t>äu</a:t>
            </a:r>
            <a:r>
              <a:rPr lang="de-DE" sz="1800" b="0" i="0" u="none" strike="noStrike" kern="1200" dirty="0">
                <a:solidFill>
                  <a:srgbClr val="203864"/>
                </a:solidFill>
                <a:effectLst/>
                <a:latin typeface="Century Gothic" panose="020B0502020202020204" pitchFamily="34" charset="0"/>
              </a:rPr>
              <a:t>den.</a:t>
            </a:r>
            <a:endParaRPr lang="en-GB" sz="1800" b="0" i="0" u="none" strike="noStrike" kern="1200" spc="0" baseline="0" dirty="0">
              <a:ln>
                <a:noFill/>
              </a:ln>
              <a:solidFill>
                <a:schemeClr val="tx1"/>
              </a:solidFill>
              <a:effectLst/>
              <a:latin typeface="Arial" panose="020B0604020202020204" pitchFamily="34" charset="0"/>
            </a:endParaRPr>
          </a:p>
          <a:p>
            <a:pPr marL="0" marR="0" indent="0" algn="l" rtl="0" eaLnBrk="1" fontAlgn="auto" latinLnBrk="0" hangingPunct="1">
              <a:spcBef>
                <a:spcPts val="0"/>
              </a:spcBef>
              <a:spcAft>
                <a:spcPts val="0"/>
              </a:spcAft>
            </a:pPr>
            <a:r>
              <a:rPr lang="en-GB" sz="1800" b="0" i="0" u="none" strike="noStrike" kern="1200" spc="0" baseline="0" dirty="0">
                <a:ln>
                  <a:noFill/>
                </a:ln>
                <a:solidFill>
                  <a:schemeClr val="tx1"/>
                </a:solidFill>
                <a:effectLst/>
                <a:latin typeface="Arial" panose="020B0604020202020204" pitchFamily="34" charset="0"/>
              </a:rPr>
              <a:t>2. </a:t>
            </a:r>
            <a:r>
              <a:rPr lang="de-DE" sz="1800" b="0" i="0" u="none" strike="noStrike" kern="1200" spc="0" baseline="0" dirty="0">
                <a:ln>
                  <a:noFill/>
                </a:ln>
                <a:solidFill>
                  <a:srgbClr val="203864"/>
                </a:solidFill>
                <a:effectLst/>
                <a:latin typeface="Century Gothic" panose="020B0502020202020204" pitchFamily="34" charset="0"/>
              </a:rPr>
              <a:t>Der Verk</a:t>
            </a:r>
            <a:r>
              <a:rPr lang="de-DE" sz="1800" b="1" i="0" u="none" strike="noStrike" kern="1200" spc="0" baseline="0" dirty="0">
                <a:ln>
                  <a:noFill/>
                </a:ln>
                <a:solidFill>
                  <a:srgbClr val="203864"/>
                </a:solidFill>
                <a:effectLst/>
                <a:latin typeface="Century Gothic" panose="020B0502020202020204" pitchFamily="34" charset="0"/>
              </a:rPr>
              <a:t>äu</a:t>
            </a:r>
            <a:r>
              <a:rPr lang="de-DE" sz="1800" b="0" i="0" u="none" strike="noStrike" kern="1200" spc="0" baseline="0" dirty="0">
                <a:ln>
                  <a:noFill/>
                </a:ln>
                <a:solidFill>
                  <a:srgbClr val="203864"/>
                </a:solidFill>
                <a:effectLst/>
                <a:latin typeface="Century Gothic" panose="020B0502020202020204" pitchFamily="34" charset="0"/>
              </a:rPr>
              <a:t>fer ist über die h</a:t>
            </a:r>
            <a:r>
              <a:rPr lang="de-DE" sz="1800" b="1" i="0" u="none" strike="noStrike" kern="1200" spc="0" baseline="0" dirty="0">
                <a:ln>
                  <a:noFill/>
                </a:ln>
                <a:solidFill>
                  <a:srgbClr val="203864"/>
                </a:solidFill>
                <a:effectLst/>
                <a:latin typeface="Century Gothic" panose="020B0502020202020204" pitchFamily="34" charset="0"/>
              </a:rPr>
              <a:t>äu</a:t>
            </a:r>
            <a:r>
              <a:rPr lang="de-DE" sz="1800" b="0" i="0" u="none" strike="noStrike" kern="1200" spc="0" baseline="0" dirty="0">
                <a:ln>
                  <a:noFill/>
                </a:ln>
                <a:solidFill>
                  <a:srgbClr val="203864"/>
                </a:solidFill>
                <a:effectLst/>
                <a:latin typeface="Century Gothic" panose="020B0502020202020204" pitchFamily="34" charset="0"/>
              </a:rPr>
              <a:t>figen Diebstähle entt</a:t>
            </a:r>
            <a:r>
              <a:rPr lang="de-DE" sz="1800" b="1" i="0" u="none" strike="noStrike" kern="1200" spc="0" baseline="0" dirty="0">
                <a:ln>
                  <a:noFill/>
                </a:ln>
                <a:solidFill>
                  <a:srgbClr val="203864"/>
                </a:solidFill>
                <a:effectLst/>
                <a:latin typeface="Century Gothic" panose="020B0502020202020204" pitchFamily="34" charset="0"/>
              </a:rPr>
              <a:t>äu</a:t>
            </a:r>
            <a:r>
              <a:rPr lang="de-DE" sz="1800" b="0" i="0" u="none" strike="noStrike" kern="1200" spc="0" baseline="0" dirty="0">
                <a:ln>
                  <a:noFill/>
                </a:ln>
                <a:solidFill>
                  <a:srgbClr val="203864"/>
                </a:solidFill>
                <a:effectLst/>
                <a:latin typeface="Century Gothic" panose="020B0502020202020204" pitchFamily="34" charset="0"/>
              </a:rPr>
              <a:t>scht.</a:t>
            </a:r>
            <a:endParaRPr lang="en-GB"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dirty="0">
                <a:solidFill>
                  <a:srgbClr val="203864"/>
                </a:solidFill>
                <a:effectLst/>
                <a:latin typeface="Century Gothic" panose="020B0502020202020204" pitchFamily="34" charset="0"/>
              </a:rPr>
              <a:t>3. </a:t>
            </a:r>
            <a:r>
              <a:rPr lang="en-US" sz="1800" dirty="0">
                <a:solidFill>
                  <a:srgbClr val="4472C4">
                    <a:lumMod val="50000"/>
                  </a:srgbClr>
                </a:solidFill>
                <a:latin typeface="Century Gothic" panose="020F0302020204030204"/>
              </a:rPr>
              <a:t>D</a:t>
            </a:r>
            <a:r>
              <a:rPr lang="de-DE" sz="1800" dirty="0">
                <a:solidFill>
                  <a:srgbClr val="4472C4">
                    <a:lumMod val="50000"/>
                  </a:srgbClr>
                </a:solidFill>
                <a:latin typeface="Century Gothic" panose="020F0302020204030204"/>
              </a:rPr>
              <a:t>er </a:t>
            </a:r>
            <a:r>
              <a:rPr lang="de-DE" sz="1800" b="1" dirty="0">
                <a:solidFill>
                  <a:srgbClr val="4472C4">
                    <a:lumMod val="50000"/>
                  </a:srgbClr>
                </a:solidFill>
                <a:latin typeface="Century Gothic" panose="020F0302020204030204"/>
              </a:rPr>
              <a:t>eu</a:t>
            </a:r>
            <a:r>
              <a:rPr lang="de-DE" sz="1800" dirty="0">
                <a:solidFill>
                  <a:srgbClr val="4472C4">
                    <a:lumMod val="50000"/>
                  </a:srgbClr>
                </a:solidFill>
                <a:latin typeface="Century Gothic" panose="020F0302020204030204"/>
              </a:rPr>
              <a:t>ropäische Z</a:t>
            </a:r>
            <a:r>
              <a:rPr lang="de-DE" sz="1800" b="1" dirty="0">
                <a:solidFill>
                  <a:srgbClr val="4472C4">
                    <a:lumMod val="50000"/>
                  </a:srgbClr>
                </a:solidFill>
                <a:latin typeface="Century Gothic" panose="020F0302020204030204"/>
              </a:rPr>
              <a:t>eu</a:t>
            </a:r>
            <a:r>
              <a:rPr lang="de-DE" sz="1800" dirty="0">
                <a:solidFill>
                  <a:srgbClr val="4472C4">
                    <a:lumMod val="50000"/>
                  </a:srgbClr>
                </a:solidFill>
                <a:latin typeface="Century Gothic" panose="020F0302020204030204"/>
              </a:rPr>
              <a:t>ge t</a:t>
            </a:r>
            <a:r>
              <a:rPr lang="de-DE" sz="1800" b="1" dirty="0">
                <a:solidFill>
                  <a:srgbClr val="4472C4">
                    <a:lumMod val="50000"/>
                  </a:srgbClr>
                </a:solidFill>
                <a:latin typeface="Century Gothic" panose="020F0302020204030204"/>
              </a:rPr>
              <a:t>äu</a:t>
            </a:r>
            <a:r>
              <a:rPr lang="de-DE" sz="1800" dirty="0">
                <a:solidFill>
                  <a:srgbClr val="4472C4">
                    <a:lumMod val="50000"/>
                  </a:srgbClr>
                </a:solidFill>
                <a:latin typeface="Century Gothic" panose="020F0302020204030204"/>
              </a:rPr>
              <a:t>scht den Richter und kommt ins Gefängnis.</a:t>
            </a:r>
            <a:endParaRPr kumimoji="0" lang="en-US" sz="18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indent="0" algn="l" rtl="0" eaLnBrk="1" fontAlgn="auto" latinLnBrk="0" hangingPunct="1">
              <a:spcBef>
                <a:spcPts val="0"/>
              </a:spcBef>
              <a:spcAft>
                <a:spcPts val="0"/>
              </a:spcAft>
            </a:pPr>
            <a:r>
              <a:rPr lang="de-DE" sz="1800" b="0" i="0" u="none" strike="noStrike" kern="1200" dirty="0">
                <a:solidFill>
                  <a:srgbClr val="203864"/>
                </a:solidFill>
                <a:effectLst/>
                <a:latin typeface="Century Gothic" panose="020B0502020202020204" pitchFamily="34" charset="0"/>
              </a:rPr>
              <a:t>4. Das Fr</a:t>
            </a:r>
            <a:r>
              <a:rPr lang="de-DE" sz="1800" b="1" i="0" u="none" strike="noStrike" kern="1200" dirty="0">
                <a:solidFill>
                  <a:srgbClr val="203864"/>
                </a:solidFill>
                <a:effectLst/>
                <a:latin typeface="Century Gothic" panose="020B0502020202020204" pitchFamily="34" charset="0"/>
              </a:rPr>
              <a:t>äu</a:t>
            </a:r>
            <a:r>
              <a:rPr lang="de-DE" sz="1800" b="0" i="0" u="none" strike="noStrike" kern="1200" dirty="0">
                <a:solidFill>
                  <a:srgbClr val="203864"/>
                </a:solidFill>
                <a:effectLst/>
                <a:latin typeface="Century Gothic" panose="020B0502020202020204" pitchFamily="34" charset="0"/>
              </a:rPr>
              <a:t>lein s</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fzt, denn das ganze Z</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g ist weg.</a:t>
            </a:r>
            <a:endParaRPr lang="en-GB"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de-DE" sz="1800" b="0" i="0" u="none" strike="noStrike" kern="1200" dirty="0">
                <a:solidFill>
                  <a:srgbClr val="203864"/>
                </a:solidFill>
                <a:effectLst/>
                <a:latin typeface="Century Gothic" panose="020B0502020202020204" pitchFamily="34" charset="0"/>
              </a:rPr>
              <a:t>5. H</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tzutage werden viele L</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te n</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nzig Jahre alt.</a:t>
            </a:r>
            <a:endParaRPr lang="en-GB"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de-DE" sz="1800" b="0" i="0" u="none" strike="noStrike" kern="1200" dirty="0">
                <a:solidFill>
                  <a:srgbClr val="203864"/>
                </a:solidFill>
                <a:effectLst/>
                <a:latin typeface="Century Gothic" panose="020B0502020202020204" pitchFamily="34" charset="0"/>
              </a:rPr>
              <a:t>6. Man hat vor Kurzem ein n</a:t>
            </a:r>
            <a:r>
              <a:rPr lang="de-DE" sz="1800" b="1" i="0" u="none" strike="noStrike" kern="1200" dirty="0">
                <a:solidFill>
                  <a:srgbClr val="203864"/>
                </a:solidFill>
                <a:effectLst/>
                <a:latin typeface="Century Gothic" panose="020B0502020202020204" pitchFamily="34" charset="0"/>
              </a:rPr>
              <a:t>eu</a:t>
            </a:r>
            <a:r>
              <a:rPr lang="de-DE" sz="1800" b="0" i="0" u="none" strike="noStrike" kern="1200" dirty="0">
                <a:solidFill>
                  <a:srgbClr val="203864"/>
                </a:solidFill>
                <a:effectLst/>
                <a:latin typeface="Century Gothic" panose="020B0502020202020204" pitchFamily="34" charset="0"/>
              </a:rPr>
              <a:t>es Geb</a:t>
            </a:r>
            <a:r>
              <a:rPr lang="de-DE" sz="1800" b="1" i="0" u="none" strike="noStrike" kern="1200" dirty="0">
                <a:solidFill>
                  <a:srgbClr val="203864"/>
                </a:solidFill>
                <a:effectLst/>
                <a:latin typeface="Century Gothic" panose="020B0502020202020204" pitchFamily="34" charset="0"/>
              </a:rPr>
              <a:t>äu</a:t>
            </a:r>
            <a:r>
              <a:rPr lang="de-DE" sz="1800" b="0" i="0" u="none" strike="noStrike" kern="1200" dirty="0">
                <a:solidFill>
                  <a:srgbClr val="203864"/>
                </a:solidFill>
                <a:effectLst/>
                <a:latin typeface="Century Gothic" panose="020B0502020202020204" pitchFamily="34" charset="0"/>
              </a:rPr>
              <a:t>de gebaut.</a:t>
            </a:r>
            <a:endParaRPr lang="en-GB"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used (1 is the most frequent word in German): </a:t>
            </a:r>
            <a:br>
              <a:rPr lang="en-GB" baseline="0" dirty="0"/>
            </a:br>
            <a:r>
              <a:rPr lang="en-GB" baseline="0" dirty="0" err="1"/>
              <a:t>träumen</a:t>
            </a:r>
            <a:r>
              <a:rPr lang="en-GB" baseline="0" dirty="0"/>
              <a:t> [1793], </a:t>
            </a:r>
            <a:r>
              <a:rPr lang="en-GB" baseline="0" dirty="0" err="1"/>
              <a:t>einstürzend</a:t>
            </a:r>
            <a:r>
              <a:rPr lang="en-GB" baseline="0" dirty="0"/>
              <a:t> [&gt;5000], </a:t>
            </a:r>
            <a:r>
              <a:rPr lang="en-GB" baseline="0" dirty="0" err="1"/>
              <a:t>Gebäude</a:t>
            </a:r>
            <a:r>
              <a:rPr lang="en-GB" baseline="0" dirty="0"/>
              <a:t> [1386], </a:t>
            </a:r>
            <a:r>
              <a:rPr lang="en-GB" baseline="0" dirty="0" err="1"/>
              <a:t>Verkäufer</a:t>
            </a:r>
            <a:r>
              <a:rPr lang="en-GB" baseline="0" dirty="0"/>
              <a:t> [2374], </a:t>
            </a:r>
            <a:r>
              <a:rPr lang="en-GB" baseline="0" dirty="0" err="1"/>
              <a:t>enttäuschen</a:t>
            </a:r>
            <a:r>
              <a:rPr lang="en-GB" baseline="0" dirty="0"/>
              <a:t> [2042], </a:t>
            </a:r>
            <a:r>
              <a:rPr lang="en-GB" baseline="0" dirty="0" err="1"/>
              <a:t>Diebstahl</a:t>
            </a:r>
            <a:r>
              <a:rPr lang="en-GB" baseline="0" dirty="0"/>
              <a:t> [&gt;5000], </a:t>
            </a:r>
            <a:r>
              <a:rPr lang="en-GB" baseline="0" dirty="0" err="1"/>
              <a:t>wenn</a:t>
            </a:r>
            <a:r>
              <a:rPr lang="en-GB" baseline="0" dirty="0"/>
              <a:t> [42], </a:t>
            </a:r>
            <a:r>
              <a:rPr lang="en-GB" baseline="0" dirty="0" err="1"/>
              <a:t>Zeug</a:t>
            </a:r>
            <a:r>
              <a:rPr lang="en-GB" baseline="0" dirty="0"/>
              <a:t> [3069], Richter [2286]. </a:t>
            </a:r>
            <a:r>
              <a:rPr lang="en-GB" baseline="0" dirty="0" err="1"/>
              <a:t>Täuschen</a:t>
            </a:r>
            <a:r>
              <a:rPr lang="en-GB" baseline="0" dirty="0"/>
              <a:t> [3613], </a:t>
            </a:r>
            <a:r>
              <a:rPr lang="en-GB" baseline="0" dirty="0" err="1"/>
              <a:t>Europäer</a:t>
            </a:r>
            <a:r>
              <a:rPr lang="en-GB" baseline="0" dirty="0"/>
              <a:t> [2750], </a:t>
            </a:r>
            <a:r>
              <a:rPr lang="en-GB" baseline="0" dirty="0" err="1"/>
              <a:t>Gefängnis</a:t>
            </a:r>
            <a:r>
              <a:rPr lang="en-GB" baseline="0" dirty="0"/>
              <a:t> [2523], Fräulein [3265], </a:t>
            </a:r>
            <a:r>
              <a:rPr lang="en-GB" baseline="0" dirty="0" err="1"/>
              <a:t>seufen</a:t>
            </a:r>
            <a:r>
              <a:rPr lang="en-GB" baseline="0" dirty="0"/>
              <a:t> [&gt;5000], </a:t>
            </a:r>
            <a:r>
              <a:rPr lang="en-GB" baseline="0" dirty="0" err="1"/>
              <a:t>weg</a:t>
            </a:r>
            <a:r>
              <a:rPr lang="en-GB" baseline="0" dirty="0"/>
              <a:t> [965], </a:t>
            </a:r>
            <a:r>
              <a:rPr lang="en-GB" baseline="0" dirty="0" err="1"/>
              <a:t>heutzutage</a:t>
            </a:r>
            <a:r>
              <a:rPr lang="en-GB" baseline="0" dirty="0"/>
              <a:t> [3356], </a:t>
            </a:r>
            <a:r>
              <a:rPr lang="en-GB" baseline="0" dirty="0" err="1"/>
              <a:t>erscheinen</a:t>
            </a:r>
            <a:r>
              <a:rPr lang="en-GB" baseline="0" dirty="0"/>
              <a:t> [408]</a:t>
            </a:r>
            <a:br>
              <a:rPr lang="en-GB" baseline="0" dirty="0"/>
            </a:br>
            <a:r>
              <a:rPr lang="en-GB" i="1" dirty="0"/>
              <a:t>Source:  Jones, R.L. &amp; </a:t>
            </a:r>
            <a:r>
              <a:rPr lang="en-GB" i="1" dirty="0" err="1"/>
              <a:t>Tschirner</a:t>
            </a:r>
            <a:r>
              <a:rPr lang="en-GB" i="1" dirty="0"/>
              <a:t>, E. (2019). A frequency dictionary of German: core vocabulary for learners. Routledge</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191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4</a:t>
            </a:fld>
            <a:endParaRPr lang="en-GB">
              <a:solidFill>
                <a:prstClr val="black"/>
              </a:solidFill>
            </a:endParaRPr>
          </a:p>
        </p:txBody>
      </p:sp>
    </p:spTree>
    <p:extLst>
      <p:ext uri="{BB962C8B-B14F-4D97-AF65-F5344CB8AC3E}">
        <p14:creationId xmlns:p14="http://schemas.microsoft.com/office/powerpoint/2010/main" val="2757297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5</a:t>
            </a:fld>
            <a:endParaRPr lang="en-GB">
              <a:solidFill>
                <a:prstClr val="black"/>
              </a:solidFill>
            </a:endParaRPr>
          </a:p>
        </p:txBody>
      </p:sp>
    </p:spTree>
    <p:extLst>
      <p:ext uri="{BB962C8B-B14F-4D97-AF65-F5344CB8AC3E}">
        <p14:creationId xmlns:p14="http://schemas.microsoft.com/office/powerpoint/2010/main" val="2767398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äu</a:t>
            </a:r>
            <a:r>
              <a:rPr lang="en-GB" b="1" baseline="0" dirty="0"/>
              <a:t>] </a:t>
            </a:r>
            <a:r>
              <a:rPr lang="en-GB" baseline="0" dirty="0"/>
              <a:t>and then the </a:t>
            </a:r>
            <a:r>
              <a:rPr lang="en-GB" b="1" baseline="0" dirty="0"/>
              <a:t>source</a:t>
            </a:r>
            <a:r>
              <a:rPr lang="en-GB" baseline="0" dirty="0"/>
              <a:t> word again ‘</a:t>
            </a:r>
            <a:r>
              <a:rPr lang="en-GB" sz="1200" b="1" baseline="0" dirty="0" err="1"/>
              <a:t>Mäuse</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Mäuse</a:t>
            </a:r>
            <a:r>
              <a:rPr lang="en-GB" sz="1200" b="1" baseline="0" dirty="0"/>
              <a:t> </a:t>
            </a:r>
            <a:r>
              <a:rPr lang="en-GB" sz="1200" baseline="0" dirty="0"/>
              <a:t>[3757]; </a:t>
            </a:r>
            <a:r>
              <a:rPr lang="en-GB" sz="1200" b="1" baseline="0" dirty="0" err="1"/>
              <a:t>Bäume</a:t>
            </a:r>
            <a:r>
              <a:rPr lang="en-GB" sz="1200" b="1" baseline="0" dirty="0"/>
              <a:t> </a:t>
            </a:r>
            <a:r>
              <a:rPr lang="en-GB" sz="1200" b="0" baseline="0" dirty="0"/>
              <a:t>[994] </a:t>
            </a:r>
            <a:r>
              <a:rPr lang="en-GB" sz="1200" b="1" baseline="0" dirty="0" err="1"/>
              <a:t>häufig</a:t>
            </a:r>
            <a:r>
              <a:rPr lang="en-GB" sz="1200" b="1" baseline="0" dirty="0"/>
              <a:t> </a:t>
            </a:r>
            <a:r>
              <a:rPr lang="en-GB" sz="1200" baseline="0" dirty="0"/>
              <a:t>[432]; </a:t>
            </a:r>
            <a:r>
              <a:rPr lang="en-GB" sz="1200" b="1" baseline="0" dirty="0" err="1"/>
              <a:t>träumen</a:t>
            </a:r>
            <a:r>
              <a:rPr lang="en-GB" sz="1200" b="1" baseline="0" dirty="0"/>
              <a:t> </a:t>
            </a:r>
            <a:r>
              <a:rPr lang="en-GB" sz="1200" baseline="0" dirty="0"/>
              <a:t>[1907]; </a:t>
            </a:r>
            <a:r>
              <a:rPr lang="en-GB" sz="1200" b="1" baseline="0" dirty="0" err="1"/>
              <a:t>Häuser</a:t>
            </a:r>
            <a:r>
              <a:rPr lang="en-GB" sz="1200" b="1" baseline="0" dirty="0"/>
              <a:t> </a:t>
            </a:r>
            <a:r>
              <a:rPr lang="en-GB" sz="1200" baseline="0" dirty="0"/>
              <a:t>[159]; </a:t>
            </a:r>
            <a:r>
              <a:rPr lang="en-GB" sz="1200" b="1" baseline="0" dirty="0" err="1"/>
              <a:t>Gebäude</a:t>
            </a:r>
            <a:r>
              <a:rPr lang="en-GB" sz="1200" baseline="0" dirty="0"/>
              <a:t>[1202].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52799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797338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966738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771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7A084-9C0E-44A5-BF55-6B51A09B67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64AE18-51D7-4C80-84E4-D624ABF294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89DC8AC-5ACF-48A9-8CB8-5BA7730CF8F8}"/>
              </a:ext>
            </a:extLst>
          </p:cNvPr>
          <p:cNvSpPr>
            <a:spLocks noGrp="1"/>
          </p:cNvSpPr>
          <p:nvPr>
            <p:ph type="dt" sz="half" idx="10"/>
          </p:nvPr>
        </p:nvSpPr>
        <p:spPr/>
        <p:txBody>
          <a:bodyPr/>
          <a:lstStyle/>
          <a:p>
            <a:fld id="{1BFA8F01-5686-4F32-B4E1-7B735F46B970}" type="datetimeFigureOut">
              <a:rPr lang="en-GB" smtClean="0"/>
              <a:t>17/02/2021</a:t>
            </a:fld>
            <a:endParaRPr lang="en-GB"/>
          </a:p>
        </p:txBody>
      </p:sp>
      <p:sp>
        <p:nvSpPr>
          <p:cNvPr id="5" name="Footer Placeholder 4">
            <a:extLst>
              <a:ext uri="{FF2B5EF4-FFF2-40B4-BE49-F238E27FC236}">
                <a16:creationId xmlns:a16="http://schemas.microsoft.com/office/drawing/2014/main" id="{BC6B0DC5-4047-4808-988C-5440437666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0C4390-D66D-4004-BA5A-6007423F11E5}"/>
              </a:ext>
            </a:extLst>
          </p:cNvPr>
          <p:cNvSpPr>
            <a:spLocks noGrp="1"/>
          </p:cNvSpPr>
          <p:nvPr>
            <p:ph type="sldNum" sz="quarter" idx="12"/>
          </p:nvPr>
        </p:nvSpPr>
        <p:spPr/>
        <p:txBody>
          <a:bodyPr/>
          <a:lstStyle/>
          <a:p>
            <a:fld id="{CECFBC91-D2DC-43E4-8A12-3A05481297BB}" type="slidenum">
              <a:rPr lang="en-GB" smtClean="0"/>
              <a:t>‹#›</a:t>
            </a:fld>
            <a:endParaRPr lang="en-GB"/>
          </a:p>
        </p:txBody>
      </p:sp>
    </p:spTree>
    <p:extLst>
      <p:ext uri="{BB962C8B-B14F-4D97-AF65-F5344CB8AC3E}">
        <p14:creationId xmlns:p14="http://schemas.microsoft.com/office/powerpoint/2010/main" val="1075777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CF324-3CC1-4455-A43D-06F500D1842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DB203A-D8FA-435B-9BF0-271D3DE354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170652-7F45-4CB5-B1D2-490034F8183B}"/>
              </a:ext>
            </a:extLst>
          </p:cNvPr>
          <p:cNvSpPr>
            <a:spLocks noGrp="1"/>
          </p:cNvSpPr>
          <p:nvPr>
            <p:ph type="dt" sz="half" idx="10"/>
          </p:nvPr>
        </p:nvSpPr>
        <p:spPr/>
        <p:txBody>
          <a:bodyPr/>
          <a:lstStyle/>
          <a:p>
            <a:fld id="{1BFA8F01-5686-4F32-B4E1-7B735F46B970}" type="datetimeFigureOut">
              <a:rPr lang="en-GB" smtClean="0"/>
              <a:t>17/02/2021</a:t>
            </a:fld>
            <a:endParaRPr lang="en-GB"/>
          </a:p>
        </p:txBody>
      </p:sp>
      <p:sp>
        <p:nvSpPr>
          <p:cNvPr id="5" name="Footer Placeholder 4">
            <a:extLst>
              <a:ext uri="{FF2B5EF4-FFF2-40B4-BE49-F238E27FC236}">
                <a16:creationId xmlns:a16="http://schemas.microsoft.com/office/drawing/2014/main" id="{0D956302-9492-4436-B137-520B8AB3DF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62942D-6B50-41E0-8DD3-9B8221F8A9B2}"/>
              </a:ext>
            </a:extLst>
          </p:cNvPr>
          <p:cNvSpPr>
            <a:spLocks noGrp="1"/>
          </p:cNvSpPr>
          <p:nvPr>
            <p:ph type="sldNum" sz="quarter" idx="12"/>
          </p:nvPr>
        </p:nvSpPr>
        <p:spPr/>
        <p:txBody>
          <a:bodyPr/>
          <a:lstStyle/>
          <a:p>
            <a:fld id="{CECFBC91-D2DC-43E4-8A12-3A05481297BB}" type="slidenum">
              <a:rPr lang="en-GB" smtClean="0"/>
              <a:t>‹#›</a:t>
            </a:fld>
            <a:endParaRPr lang="en-GB"/>
          </a:p>
        </p:txBody>
      </p:sp>
    </p:spTree>
    <p:extLst>
      <p:ext uri="{BB962C8B-B14F-4D97-AF65-F5344CB8AC3E}">
        <p14:creationId xmlns:p14="http://schemas.microsoft.com/office/powerpoint/2010/main" val="3608783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DC31EE-8FE5-4C33-8EB5-659E9938FD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85555C-2595-4CA5-A2D2-853C587CF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2F0CB2-5469-419D-AD85-BB3675E67176}"/>
              </a:ext>
            </a:extLst>
          </p:cNvPr>
          <p:cNvSpPr>
            <a:spLocks noGrp="1"/>
          </p:cNvSpPr>
          <p:nvPr>
            <p:ph type="dt" sz="half" idx="10"/>
          </p:nvPr>
        </p:nvSpPr>
        <p:spPr/>
        <p:txBody>
          <a:bodyPr/>
          <a:lstStyle/>
          <a:p>
            <a:fld id="{1BFA8F01-5686-4F32-B4E1-7B735F46B970}" type="datetimeFigureOut">
              <a:rPr lang="en-GB" smtClean="0"/>
              <a:t>17/02/2021</a:t>
            </a:fld>
            <a:endParaRPr lang="en-GB"/>
          </a:p>
        </p:txBody>
      </p:sp>
      <p:sp>
        <p:nvSpPr>
          <p:cNvPr id="5" name="Footer Placeholder 4">
            <a:extLst>
              <a:ext uri="{FF2B5EF4-FFF2-40B4-BE49-F238E27FC236}">
                <a16:creationId xmlns:a16="http://schemas.microsoft.com/office/drawing/2014/main" id="{9FFC1D4D-887D-4920-8BB7-D74E1E4DED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D1AD31-183C-447A-A6BB-CF0B3B71E072}"/>
              </a:ext>
            </a:extLst>
          </p:cNvPr>
          <p:cNvSpPr>
            <a:spLocks noGrp="1"/>
          </p:cNvSpPr>
          <p:nvPr>
            <p:ph type="sldNum" sz="quarter" idx="12"/>
          </p:nvPr>
        </p:nvSpPr>
        <p:spPr/>
        <p:txBody>
          <a:bodyPr/>
          <a:lstStyle/>
          <a:p>
            <a:fld id="{CECFBC91-D2DC-43E4-8A12-3A05481297BB}" type="slidenum">
              <a:rPr lang="en-GB" smtClean="0"/>
              <a:t>‹#›</a:t>
            </a:fld>
            <a:endParaRPr lang="en-GB"/>
          </a:p>
        </p:txBody>
      </p:sp>
    </p:spTree>
    <p:extLst>
      <p:ext uri="{BB962C8B-B14F-4D97-AF65-F5344CB8AC3E}">
        <p14:creationId xmlns:p14="http://schemas.microsoft.com/office/powerpoint/2010/main" val="1448038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4274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6943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78433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1873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2529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3879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17/02/2021</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097590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17/02/2021</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924967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BA36C-A401-41F1-BF16-8599E0DF62D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4BCCCE-1332-431B-806D-EE82AD11FF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5C4980-4249-4FD9-A5A2-825508A1C6B7}"/>
              </a:ext>
            </a:extLst>
          </p:cNvPr>
          <p:cNvSpPr>
            <a:spLocks noGrp="1"/>
          </p:cNvSpPr>
          <p:nvPr>
            <p:ph type="dt" sz="half" idx="10"/>
          </p:nvPr>
        </p:nvSpPr>
        <p:spPr/>
        <p:txBody>
          <a:bodyPr/>
          <a:lstStyle/>
          <a:p>
            <a:fld id="{1BFA8F01-5686-4F32-B4E1-7B735F46B970}" type="datetimeFigureOut">
              <a:rPr lang="en-GB" smtClean="0"/>
              <a:t>17/02/2021</a:t>
            </a:fld>
            <a:endParaRPr lang="en-GB"/>
          </a:p>
        </p:txBody>
      </p:sp>
      <p:sp>
        <p:nvSpPr>
          <p:cNvPr id="5" name="Footer Placeholder 4">
            <a:extLst>
              <a:ext uri="{FF2B5EF4-FFF2-40B4-BE49-F238E27FC236}">
                <a16:creationId xmlns:a16="http://schemas.microsoft.com/office/drawing/2014/main" id="{11F2669B-5026-4046-8F63-6BB94C3BF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5992C-C1D1-41DE-83D4-CD25B23B1C55}"/>
              </a:ext>
            </a:extLst>
          </p:cNvPr>
          <p:cNvSpPr>
            <a:spLocks noGrp="1"/>
          </p:cNvSpPr>
          <p:nvPr>
            <p:ph type="sldNum" sz="quarter" idx="12"/>
          </p:nvPr>
        </p:nvSpPr>
        <p:spPr/>
        <p:txBody>
          <a:bodyPr/>
          <a:lstStyle/>
          <a:p>
            <a:fld id="{CECFBC91-D2DC-43E4-8A12-3A05481297BB}" type="slidenum">
              <a:rPr lang="en-GB" smtClean="0"/>
              <a:t>‹#›</a:t>
            </a:fld>
            <a:endParaRPr lang="en-GB"/>
          </a:p>
        </p:txBody>
      </p:sp>
    </p:spTree>
    <p:extLst>
      <p:ext uri="{BB962C8B-B14F-4D97-AF65-F5344CB8AC3E}">
        <p14:creationId xmlns:p14="http://schemas.microsoft.com/office/powerpoint/2010/main" val="2600219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17/02/2021</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07418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17/02/2021</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985719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17/02/2021</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108295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67469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2918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6112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7570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1955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61035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17/02/2021</a:t>
            </a:fld>
            <a:endParaRPr lang="en-GB" dirty="0"/>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33735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D7184-E074-4AB8-96A1-2A372A9A48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76E6FE5-624D-42B4-BC70-A05A7474CB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798B6B-9AE6-4A0E-ABCF-9C0521A3177B}"/>
              </a:ext>
            </a:extLst>
          </p:cNvPr>
          <p:cNvSpPr>
            <a:spLocks noGrp="1"/>
          </p:cNvSpPr>
          <p:nvPr>
            <p:ph type="dt" sz="half" idx="10"/>
          </p:nvPr>
        </p:nvSpPr>
        <p:spPr/>
        <p:txBody>
          <a:bodyPr/>
          <a:lstStyle/>
          <a:p>
            <a:fld id="{1BFA8F01-5686-4F32-B4E1-7B735F46B970}" type="datetimeFigureOut">
              <a:rPr lang="en-GB" smtClean="0"/>
              <a:t>17/02/2021</a:t>
            </a:fld>
            <a:endParaRPr lang="en-GB"/>
          </a:p>
        </p:txBody>
      </p:sp>
      <p:sp>
        <p:nvSpPr>
          <p:cNvPr id="5" name="Footer Placeholder 4">
            <a:extLst>
              <a:ext uri="{FF2B5EF4-FFF2-40B4-BE49-F238E27FC236}">
                <a16:creationId xmlns:a16="http://schemas.microsoft.com/office/drawing/2014/main" id="{B0D583A3-EFB3-43B9-81DF-72D77F3503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417B8B-BC08-45F4-ACFF-06875F93F709}"/>
              </a:ext>
            </a:extLst>
          </p:cNvPr>
          <p:cNvSpPr>
            <a:spLocks noGrp="1"/>
          </p:cNvSpPr>
          <p:nvPr>
            <p:ph type="sldNum" sz="quarter" idx="12"/>
          </p:nvPr>
        </p:nvSpPr>
        <p:spPr/>
        <p:txBody>
          <a:bodyPr/>
          <a:lstStyle/>
          <a:p>
            <a:fld id="{CECFBC91-D2DC-43E4-8A12-3A05481297BB}" type="slidenum">
              <a:rPr lang="en-GB" smtClean="0"/>
              <a:t>‹#›</a:t>
            </a:fld>
            <a:endParaRPr lang="en-GB"/>
          </a:p>
        </p:txBody>
      </p:sp>
    </p:spTree>
    <p:extLst>
      <p:ext uri="{BB962C8B-B14F-4D97-AF65-F5344CB8AC3E}">
        <p14:creationId xmlns:p14="http://schemas.microsoft.com/office/powerpoint/2010/main" val="2923549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17/02/2021</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978070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17/02/2021</a:t>
            </a:fld>
            <a:endParaRPr lang="en-GB" dirty="0"/>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445554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17/02/2021</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17497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17/02/2021</a:t>
            </a:fld>
            <a:endParaRPr lang="en-GB" dirty="0"/>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43916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965802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5235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45877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9075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1517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42000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CC687-7FA9-4BB9-BF96-D858688152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B4BF2F-ED5F-4145-89B0-595B4E0160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B9C1986-00F8-4350-B919-13CFCB5DC8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98DB63D-FABA-49D6-ACA3-B60EB7AAA189}"/>
              </a:ext>
            </a:extLst>
          </p:cNvPr>
          <p:cNvSpPr>
            <a:spLocks noGrp="1"/>
          </p:cNvSpPr>
          <p:nvPr>
            <p:ph type="dt" sz="half" idx="10"/>
          </p:nvPr>
        </p:nvSpPr>
        <p:spPr/>
        <p:txBody>
          <a:bodyPr/>
          <a:lstStyle/>
          <a:p>
            <a:fld id="{1BFA8F01-5686-4F32-B4E1-7B735F46B970}" type="datetimeFigureOut">
              <a:rPr lang="en-GB" smtClean="0"/>
              <a:t>17/02/2021</a:t>
            </a:fld>
            <a:endParaRPr lang="en-GB"/>
          </a:p>
        </p:txBody>
      </p:sp>
      <p:sp>
        <p:nvSpPr>
          <p:cNvPr id="6" name="Footer Placeholder 5">
            <a:extLst>
              <a:ext uri="{FF2B5EF4-FFF2-40B4-BE49-F238E27FC236}">
                <a16:creationId xmlns:a16="http://schemas.microsoft.com/office/drawing/2014/main" id="{E397007D-0643-41FE-A2B4-678E7B6E03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D9408A-6978-4428-A353-A02DCF61D2FB}"/>
              </a:ext>
            </a:extLst>
          </p:cNvPr>
          <p:cNvSpPr>
            <a:spLocks noGrp="1"/>
          </p:cNvSpPr>
          <p:nvPr>
            <p:ph type="sldNum" sz="quarter" idx="12"/>
          </p:nvPr>
        </p:nvSpPr>
        <p:spPr/>
        <p:txBody>
          <a:bodyPr/>
          <a:lstStyle/>
          <a:p>
            <a:fld id="{CECFBC91-D2DC-43E4-8A12-3A05481297BB}" type="slidenum">
              <a:rPr lang="en-GB" smtClean="0"/>
              <a:t>‹#›</a:t>
            </a:fld>
            <a:endParaRPr lang="en-GB"/>
          </a:p>
        </p:txBody>
      </p:sp>
    </p:spTree>
    <p:extLst>
      <p:ext uri="{BB962C8B-B14F-4D97-AF65-F5344CB8AC3E}">
        <p14:creationId xmlns:p14="http://schemas.microsoft.com/office/powerpoint/2010/main" val="14750298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2920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81325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373108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49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0221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827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F684F-0B3D-459A-8DCE-019434B7114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6E8ECE-B638-4B3F-ACB2-16D1A99634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E863DA-7CE9-43E6-B79B-B46379748A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44F7AD-1032-48BC-92B9-8A9195F44D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DA5C8-B11D-420D-A9E8-6621120772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87D2EF0-05B8-4BFD-AA37-2DDB9B32DF42}"/>
              </a:ext>
            </a:extLst>
          </p:cNvPr>
          <p:cNvSpPr>
            <a:spLocks noGrp="1"/>
          </p:cNvSpPr>
          <p:nvPr>
            <p:ph type="dt" sz="half" idx="10"/>
          </p:nvPr>
        </p:nvSpPr>
        <p:spPr/>
        <p:txBody>
          <a:bodyPr/>
          <a:lstStyle/>
          <a:p>
            <a:fld id="{1BFA8F01-5686-4F32-B4E1-7B735F46B970}" type="datetimeFigureOut">
              <a:rPr lang="en-GB" smtClean="0"/>
              <a:t>17/02/2021</a:t>
            </a:fld>
            <a:endParaRPr lang="en-GB"/>
          </a:p>
        </p:txBody>
      </p:sp>
      <p:sp>
        <p:nvSpPr>
          <p:cNvPr id="8" name="Footer Placeholder 7">
            <a:extLst>
              <a:ext uri="{FF2B5EF4-FFF2-40B4-BE49-F238E27FC236}">
                <a16:creationId xmlns:a16="http://schemas.microsoft.com/office/drawing/2014/main" id="{E21B9582-EC75-4445-B493-C599C2E7B58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C3B8A4-5A5D-4B24-8BBF-22F7D370AF99}"/>
              </a:ext>
            </a:extLst>
          </p:cNvPr>
          <p:cNvSpPr>
            <a:spLocks noGrp="1"/>
          </p:cNvSpPr>
          <p:nvPr>
            <p:ph type="sldNum" sz="quarter" idx="12"/>
          </p:nvPr>
        </p:nvSpPr>
        <p:spPr/>
        <p:txBody>
          <a:bodyPr/>
          <a:lstStyle/>
          <a:p>
            <a:fld id="{CECFBC91-D2DC-43E4-8A12-3A05481297BB}" type="slidenum">
              <a:rPr lang="en-GB" smtClean="0"/>
              <a:t>‹#›</a:t>
            </a:fld>
            <a:endParaRPr lang="en-GB"/>
          </a:p>
        </p:txBody>
      </p:sp>
    </p:spTree>
    <p:extLst>
      <p:ext uri="{BB962C8B-B14F-4D97-AF65-F5344CB8AC3E}">
        <p14:creationId xmlns:p14="http://schemas.microsoft.com/office/powerpoint/2010/main" val="2026204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79C5B-0473-4634-8292-0829F24259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86D38E1-6058-48BA-8AC4-679C96C18DA4}"/>
              </a:ext>
            </a:extLst>
          </p:cNvPr>
          <p:cNvSpPr>
            <a:spLocks noGrp="1"/>
          </p:cNvSpPr>
          <p:nvPr>
            <p:ph type="dt" sz="half" idx="10"/>
          </p:nvPr>
        </p:nvSpPr>
        <p:spPr/>
        <p:txBody>
          <a:bodyPr/>
          <a:lstStyle/>
          <a:p>
            <a:fld id="{1BFA8F01-5686-4F32-B4E1-7B735F46B970}" type="datetimeFigureOut">
              <a:rPr lang="en-GB" smtClean="0"/>
              <a:t>17/02/2021</a:t>
            </a:fld>
            <a:endParaRPr lang="en-GB"/>
          </a:p>
        </p:txBody>
      </p:sp>
      <p:sp>
        <p:nvSpPr>
          <p:cNvPr id="4" name="Footer Placeholder 3">
            <a:extLst>
              <a:ext uri="{FF2B5EF4-FFF2-40B4-BE49-F238E27FC236}">
                <a16:creationId xmlns:a16="http://schemas.microsoft.com/office/drawing/2014/main" id="{9C005997-778A-4E2C-90E6-081A00B8DD5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EBD5238-8851-44AD-9DBB-8101379334FB}"/>
              </a:ext>
            </a:extLst>
          </p:cNvPr>
          <p:cNvSpPr>
            <a:spLocks noGrp="1"/>
          </p:cNvSpPr>
          <p:nvPr>
            <p:ph type="sldNum" sz="quarter" idx="12"/>
          </p:nvPr>
        </p:nvSpPr>
        <p:spPr/>
        <p:txBody>
          <a:bodyPr/>
          <a:lstStyle/>
          <a:p>
            <a:fld id="{CECFBC91-D2DC-43E4-8A12-3A05481297BB}" type="slidenum">
              <a:rPr lang="en-GB" smtClean="0"/>
              <a:t>‹#›</a:t>
            </a:fld>
            <a:endParaRPr lang="en-GB"/>
          </a:p>
        </p:txBody>
      </p:sp>
    </p:spTree>
    <p:extLst>
      <p:ext uri="{BB962C8B-B14F-4D97-AF65-F5344CB8AC3E}">
        <p14:creationId xmlns:p14="http://schemas.microsoft.com/office/powerpoint/2010/main" val="3048690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0319F6-486F-446A-A2F9-23B4DCA1DA17}"/>
              </a:ext>
            </a:extLst>
          </p:cNvPr>
          <p:cNvSpPr>
            <a:spLocks noGrp="1"/>
          </p:cNvSpPr>
          <p:nvPr>
            <p:ph type="dt" sz="half" idx="10"/>
          </p:nvPr>
        </p:nvSpPr>
        <p:spPr/>
        <p:txBody>
          <a:bodyPr/>
          <a:lstStyle/>
          <a:p>
            <a:fld id="{1BFA8F01-5686-4F32-B4E1-7B735F46B970}" type="datetimeFigureOut">
              <a:rPr lang="en-GB" smtClean="0"/>
              <a:t>17/02/2021</a:t>
            </a:fld>
            <a:endParaRPr lang="en-GB"/>
          </a:p>
        </p:txBody>
      </p:sp>
      <p:sp>
        <p:nvSpPr>
          <p:cNvPr id="3" name="Footer Placeholder 2">
            <a:extLst>
              <a:ext uri="{FF2B5EF4-FFF2-40B4-BE49-F238E27FC236}">
                <a16:creationId xmlns:a16="http://schemas.microsoft.com/office/drawing/2014/main" id="{79E79F5A-3CB2-4582-B7B1-B750339632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D44C647-44D6-44E5-9639-12E9ECF5FE77}"/>
              </a:ext>
            </a:extLst>
          </p:cNvPr>
          <p:cNvSpPr>
            <a:spLocks noGrp="1"/>
          </p:cNvSpPr>
          <p:nvPr>
            <p:ph type="sldNum" sz="quarter" idx="12"/>
          </p:nvPr>
        </p:nvSpPr>
        <p:spPr/>
        <p:txBody>
          <a:bodyPr/>
          <a:lstStyle/>
          <a:p>
            <a:fld id="{CECFBC91-D2DC-43E4-8A12-3A05481297BB}" type="slidenum">
              <a:rPr lang="en-GB" smtClean="0"/>
              <a:t>‹#›</a:t>
            </a:fld>
            <a:endParaRPr lang="en-GB"/>
          </a:p>
        </p:txBody>
      </p:sp>
    </p:spTree>
    <p:extLst>
      <p:ext uri="{BB962C8B-B14F-4D97-AF65-F5344CB8AC3E}">
        <p14:creationId xmlns:p14="http://schemas.microsoft.com/office/powerpoint/2010/main" val="195927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FF1A2-2CAE-40A9-A731-015BF6E99A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A52B34D-F0B2-4EC4-ABF3-8C266F3C3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993A506-8A5A-42E2-8B87-B28BBFC82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6CDCAB-A830-49D2-ABC2-C6E44AE3E0BF}"/>
              </a:ext>
            </a:extLst>
          </p:cNvPr>
          <p:cNvSpPr>
            <a:spLocks noGrp="1"/>
          </p:cNvSpPr>
          <p:nvPr>
            <p:ph type="dt" sz="half" idx="10"/>
          </p:nvPr>
        </p:nvSpPr>
        <p:spPr/>
        <p:txBody>
          <a:bodyPr/>
          <a:lstStyle/>
          <a:p>
            <a:fld id="{1BFA8F01-5686-4F32-B4E1-7B735F46B970}" type="datetimeFigureOut">
              <a:rPr lang="en-GB" smtClean="0"/>
              <a:t>17/02/2021</a:t>
            </a:fld>
            <a:endParaRPr lang="en-GB"/>
          </a:p>
        </p:txBody>
      </p:sp>
      <p:sp>
        <p:nvSpPr>
          <p:cNvPr id="6" name="Footer Placeholder 5">
            <a:extLst>
              <a:ext uri="{FF2B5EF4-FFF2-40B4-BE49-F238E27FC236}">
                <a16:creationId xmlns:a16="http://schemas.microsoft.com/office/drawing/2014/main" id="{C4A6ACC9-CF30-4874-AD78-7A0832954D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A301DB-7FBC-4CC5-AB47-AE5811C7DF5C}"/>
              </a:ext>
            </a:extLst>
          </p:cNvPr>
          <p:cNvSpPr>
            <a:spLocks noGrp="1"/>
          </p:cNvSpPr>
          <p:nvPr>
            <p:ph type="sldNum" sz="quarter" idx="12"/>
          </p:nvPr>
        </p:nvSpPr>
        <p:spPr/>
        <p:txBody>
          <a:bodyPr/>
          <a:lstStyle/>
          <a:p>
            <a:fld id="{CECFBC91-D2DC-43E4-8A12-3A05481297BB}" type="slidenum">
              <a:rPr lang="en-GB" smtClean="0"/>
              <a:t>‹#›</a:t>
            </a:fld>
            <a:endParaRPr lang="en-GB"/>
          </a:p>
        </p:txBody>
      </p:sp>
    </p:spTree>
    <p:extLst>
      <p:ext uri="{BB962C8B-B14F-4D97-AF65-F5344CB8AC3E}">
        <p14:creationId xmlns:p14="http://schemas.microsoft.com/office/powerpoint/2010/main" val="1497022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81F63-43C9-45A0-9B1B-7F8AD62AA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CF25B80-8DEB-4541-8FC1-9B32DBB823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DB87A31-2E2E-4BB6-8646-F13CD92DDB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5F21CB-B9FA-4DC0-955B-E47C2EF97A14}"/>
              </a:ext>
            </a:extLst>
          </p:cNvPr>
          <p:cNvSpPr>
            <a:spLocks noGrp="1"/>
          </p:cNvSpPr>
          <p:nvPr>
            <p:ph type="dt" sz="half" idx="10"/>
          </p:nvPr>
        </p:nvSpPr>
        <p:spPr/>
        <p:txBody>
          <a:bodyPr/>
          <a:lstStyle/>
          <a:p>
            <a:fld id="{1BFA8F01-5686-4F32-B4E1-7B735F46B970}" type="datetimeFigureOut">
              <a:rPr lang="en-GB" smtClean="0"/>
              <a:t>17/02/2021</a:t>
            </a:fld>
            <a:endParaRPr lang="en-GB"/>
          </a:p>
        </p:txBody>
      </p:sp>
      <p:sp>
        <p:nvSpPr>
          <p:cNvPr id="6" name="Footer Placeholder 5">
            <a:extLst>
              <a:ext uri="{FF2B5EF4-FFF2-40B4-BE49-F238E27FC236}">
                <a16:creationId xmlns:a16="http://schemas.microsoft.com/office/drawing/2014/main" id="{B9238512-B57E-43E2-8B22-ED790F6A47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DCC144-3CD6-406E-8D2E-17B59FCB2BDC}"/>
              </a:ext>
            </a:extLst>
          </p:cNvPr>
          <p:cNvSpPr>
            <a:spLocks noGrp="1"/>
          </p:cNvSpPr>
          <p:nvPr>
            <p:ph type="sldNum" sz="quarter" idx="12"/>
          </p:nvPr>
        </p:nvSpPr>
        <p:spPr/>
        <p:txBody>
          <a:bodyPr/>
          <a:lstStyle/>
          <a:p>
            <a:fld id="{CECFBC91-D2DC-43E4-8A12-3A05481297BB}" type="slidenum">
              <a:rPr lang="en-GB" smtClean="0"/>
              <a:t>‹#›</a:t>
            </a:fld>
            <a:endParaRPr lang="en-GB"/>
          </a:p>
        </p:txBody>
      </p:sp>
    </p:spTree>
    <p:extLst>
      <p:ext uri="{BB962C8B-B14F-4D97-AF65-F5344CB8AC3E}">
        <p14:creationId xmlns:p14="http://schemas.microsoft.com/office/powerpoint/2010/main" val="3672246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C9278A-34E3-41F8-8EAF-FF300A43A3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E8B9B7-7104-4F36-B846-B1A769C590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30E89A-B71A-43D6-8B27-47DE6B49FF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A8F01-5686-4F32-B4E1-7B735F46B970}" type="datetimeFigureOut">
              <a:rPr lang="en-GB" smtClean="0"/>
              <a:t>17/02/2021</a:t>
            </a:fld>
            <a:endParaRPr lang="en-GB"/>
          </a:p>
        </p:txBody>
      </p:sp>
      <p:sp>
        <p:nvSpPr>
          <p:cNvPr id="5" name="Footer Placeholder 4">
            <a:extLst>
              <a:ext uri="{FF2B5EF4-FFF2-40B4-BE49-F238E27FC236}">
                <a16:creationId xmlns:a16="http://schemas.microsoft.com/office/drawing/2014/main" id="{14BD580E-2EE6-4F46-802E-7CC41B3CAA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55708F-364E-4AB9-AC99-3925F883D3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FBC91-D2DC-43E4-8A12-3A05481297BB}" type="slidenum">
              <a:rPr lang="en-GB" smtClean="0"/>
              <a:t>‹#›</a:t>
            </a:fld>
            <a:endParaRPr lang="en-GB"/>
          </a:p>
        </p:txBody>
      </p:sp>
    </p:spTree>
    <p:extLst>
      <p:ext uri="{BB962C8B-B14F-4D97-AF65-F5344CB8AC3E}">
        <p14:creationId xmlns:p14="http://schemas.microsoft.com/office/powerpoint/2010/main" val="1081644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 / Images</a:t>
            </a:r>
            <a:r>
              <a:rPr lang="en-GB" sz="1050" baseline="0" dirty="0">
                <a:solidFill>
                  <a:srgbClr val="002060"/>
                </a:solidFill>
                <a:latin typeface="Century Gothic" panose="020B0502020202020204" pitchFamily="34" charset="0"/>
              </a:rPr>
              <a:t> by Steve Clarke</a:t>
            </a:r>
            <a:endParaRPr lang="en-GB" sz="1050" dirty="0">
              <a:latin typeface="Century Gothic" panose="020B0502020202020204" pitchFamily="34" charset="0"/>
            </a:endParaRPr>
          </a:p>
        </p:txBody>
      </p:sp>
    </p:spTree>
    <p:extLst>
      <p:ext uri="{BB962C8B-B14F-4D97-AF65-F5344CB8AC3E}">
        <p14:creationId xmlns:p14="http://schemas.microsoft.com/office/powerpoint/2010/main" val="2093262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6258633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9962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6.png"/><Relationship Id="rId18" Type="http://schemas.openxmlformats.org/officeDocument/2006/relationships/image" Target="../media/image14.png"/><Relationship Id="rId3" Type="http://schemas.openxmlformats.org/officeDocument/2006/relationships/image" Target="../media/image5.png"/><Relationship Id="rId21" Type="http://schemas.openxmlformats.org/officeDocument/2006/relationships/image" Target="../media/image21.png"/><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image" Target="../media/image12.png"/><Relationship Id="rId2" Type="http://schemas.openxmlformats.org/officeDocument/2006/relationships/notesSlide" Target="../notesSlides/notesSlide10.xml"/><Relationship Id="rId16" Type="http://schemas.openxmlformats.org/officeDocument/2006/relationships/image" Target="../media/image11.gif"/><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image" Target="../media/image18.png"/><Relationship Id="rId10" Type="http://schemas.openxmlformats.org/officeDocument/2006/relationships/audio" Target="../media/audio14.wav"/><Relationship Id="rId19"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audio" Target="../media/audio13.wav"/><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audio" Target="../media/audio17.wav"/></Relationships>
</file>

<file path=ppt/slides/_rels/slide12.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audio" Target="../media/audio22.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5.png"/><Relationship Id="rId4" Type="http://schemas.openxmlformats.org/officeDocument/2006/relationships/image" Target="../media/image23.gif"/></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27.xml"/><Relationship Id="rId16" Type="http://schemas.openxmlformats.org/officeDocument/2006/relationships/image" Target="../media/image13.png"/><Relationship Id="rId1" Type="http://schemas.openxmlformats.org/officeDocument/2006/relationships/slideLayout" Target="../slideLayouts/slideLayout28.xml"/><Relationship Id="rId6" Type="http://schemas.openxmlformats.org/officeDocument/2006/relationships/audio" Target="../media/audio5.wav"/><Relationship Id="rId11" Type="http://schemas.openxmlformats.org/officeDocument/2006/relationships/image" Target="../media/image8.jpeg"/><Relationship Id="rId5" Type="http://schemas.openxmlformats.org/officeDocument/2006/relationships/audio" Target="../media/audio4.wav"/><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image" Target="../media/image11.gif"/></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27.wav"/><Relationship Id="rId18" Type="http://schemas.openxmlformats.org/officeDocument/2006/relationships/image" Target="../media/image31.png"/><Relationship Id="rId26" Type="http://schemas.openxmlformats.org/officeDocument/2006/relationships/image" Target="../media/image36.gif"/><Relationship Id="rId3" Type="http://schemas.openxmlformats.org/officeDocument/2006/relationships/image" Target="../media/image1.jpg"/><Relationship Id="rId21" Type="http://schemas.openxmlformats.org/officeDocument/2006/relationships/image" Target="../media/image33.png"/><Relationship Id="rId7" Type="http://schemas.openxmlformats.org/officeDocument/2006/relationships/audio" Target="../media/audio24.wav"/><Relationship Id="rId12" Type="http://schemas.openxmlformats.org/officeDocument/2006/relationships/image" Target="../media/image28.png"/><Relationship Id="rId17" Type="http://schemas.openxmlformats.org/officeDocument/2006/relationships/audio" Target="../media/audio29.wav"/><Relationship Id="rId25" Type="http://schemas.openxmlformats.org/officeDocument/2006/relationships/image" Target="../media/image35.png"/><Relationship Id="rId2" Type="http://schemas.openxmlformats.org/officeDocument/2006/relationships/notesSlide" Target="../notesSlides/notesSlide28.xml"/><Relationship Id="rId16" Type="http://schemas.openxmlformats.org/officeDocument/2006/relationships/image" Target="../media/image30.png"/><Relationship Id="rId20" Type="http://schemas.openxmlformats.org/officeDocument/2006/relationships/audio" Target="../media/audio30.wav"/><Relationship Id="rId29" Type="http://schemas.openxmlformats.org/officeDocument/2006/relationships/image" Target="../media/image38.png"/><Relationship Id="rId1" Type="http://schemas.openxmlformats.org/officeDocument/2006/relationships/slideLayout" Target="../slideLayouts/slideLayout35.xml"/><Relationship Id="rId6" Type="http://schemas.openxmlformats.org/officeDocument/2006/relationships/image" Target="../media/image25.png"/><Relationship Id="rId11" Type="http://schemas.openxmlformats.org/officeDocument/2006/relationships/audio" Target="../media/audio26.wav"/><Relationship Id="rId24" Type="http://schemas.openxmlformats.org/officeDocument/2006/relationships/audio" Target="../media/audio32.wav"/><Relationship Id="rId5" Type="http://schemas.openxmlformats.org/officeDocument/2006/relationships/audio" Target="../media/audio23.wav"/><Relationship Id="rId15" Type="http://schemas.openxmlformats.org/officeDocument/2006/relationships/audio" Target="../media/audio28.wav"/><Relationship Id="rId23" Type="http://schemas.openxmlformats.org/officeDocument/2006/relationships/image" Target="../media/image34.png"/><Relationship Id="rId28" Type="http://schemas.openxmlformats.org/officeDocument/2006/relationships/image" Target="../media/image37.jpeg"/><Relationship Id="rId10" Type="http://schemas.openxmlformats.org/officeDocument/2006/relationships/image" Target="../media/image27.png"/><Relationship Id="rId19"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audio" Target="../media/audio25.wav"/><Relationship Id="rId14" Type="http://schemas.openxmlformats.org/officeDocument/2006/relationships/image" Target="../media/image29.png"/><Relationship Id="rId22" Type="http://schemas.openxmlformats.org/officeDocument/2006/relationships/audio" Target="../media/audio31.wav"/><Relationship Id="rId27" Type="http://schemas.openxmlformats.org/officeDocument/2006/relationships/audio" Target="../media/audio33.wav"/></Relationships>
</file>

<file path=ppt/slides/_rels/slide29.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43.png"/><Relationship Id="rId18" Type="http://schemas.openxmlformats.org/officeDocument/2006/relationships/audio" Target="../media/audio40.wav"/><Relationship Id="rId26" Type="http://schemas.openxmlformats.org/officeDocument/2006/relationships/audio" Target="../media/audio44.wav"/><Relationship Id="rId3" Type="http://schemas.openxmlformats.org/officeDocument/2006/relationships/image" Target="../media/image1.jpg"/><Relationship Id="rId21" Type="http://schemas.openxmlformats.org/officeDocument/2006/relationships/image" Target="../media/image47.png"/><Relationship Id="rId7" Type="http://schemas.openxmlformats.org/officeDocument/2006/relationships/image" Target="../media/image40.png"/><Relationship Id="rId12" Type="http://schemas.openxmlformats.org/officeDocument/2006/relationships/audio" Target="../media/audio37.wav"/><Relationship Id="rId17" Type="http://schemas.openxmlformats.org/officeDocument/2006/relationships/image" Target="../media/image45.png"/><Relationship Id="rId25" Type="http://schemas.openxmlformats.org/officeDocument/2006/relationships/image" Target="../media/image49.png"/><Relationship Id="rId2" Type="http://schemas.openxmlformats.org/officeDocument/2006/relationships/notesSlide" Target="../notesSlides/notesSlide29.xml"/><Relationship Id="rId16" Type="http://schemas.openxmlformats.org/officeDocument/2006/relationships/audio" Target="../media/audio39.wav"/><Relationship Id="rId20" Type="http://schemas.openxmlformats.org/officeDocument/2006/relationships/audio" Target="../media/audio41.wav"/><Relationship Id="rId29" Type="http://schemas.openxmlformats.org/officeDocument/2006/relationships/image" Target="../media/image51.png"/><Relationship Id="rId1" Type="http://schemas.openxmlformats.org/officeDocument/2006/relationships/slideLayout" Target="../slideLayouts/slideLayout35.xml"/><Relationship Id="rId6" Type="http://schemas.openxmlformats.org/officeDocument/2006/relationships/audio" Target="../media/audio34.wav"/><Relationship Id="rId11" Type="http://schemas.openxmlformats.org/officeDocument/2006/relationships/image" Target="../media/image42.png"/><Relationship Id="rId24" Type="http://schemas.openxmlformats.org/officeDocument/2006/relationships/audio" Target="../media/audio43.wav"/><Relationship Id="rId5" Type="http://schemas.openxmlformats.org/officeDocument/2006/relationships/image" Target="../media/image39.png"/><Relationship Id="rId15" Type="http://schemas.openxmlformats.org/officeDocument/2006/relationships/audio" Target="../media/audio38.wav"/><Relationship Id="rId23" Type="http://schemas.openxmlformats.org/officeDocument/2006/relationships/image" Target="../media/image48.png"/><Relationship Id="rId28" Type="http://schemas.openxmlformats.org/officeDocument/2006/relationships/audio" Target="../media/audio45.wav"/><Relationship Id="rId10" Type="http://schemas.openxmlformats.org/officeDocument/2006/relationships/audio" Target="../media/audio36.wav"/><Relationship Id="rId19" Type="http://schemas.openxmlformats.org/officeDocument/2006/relationships/image" Target="../media/image46.png"/><Relationship Id="rId4" Type="http://schemas.openxmlformats.org/officeDocument/2006/relationships/image" Target="../media/image5.png"/><Relationship Id="rId9" Type="http://schemas.openxmlformats.org/officeDocument/2006/relationships/image" Target="../media/image41.png"/><Relationship Id="rId14" Type="http://schemas.openxmlformats.org/officeDocument/2006/relationships/image" Target="../media/image44.gif"/><Relationship Id="rId22" Type="http://schemas.openxmlformats.org/officeDocument/2006/relationships/audio" Target="../media/audio42.wav"/><Relationship Id="rId27"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image" Target="../media/image5.png"/><Relationship Id="rId7" Type="http://schemas.openxmlformats.org/officeDocument/2006/relationships/audio" Target="../media/audio49.wav"/><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audio" Target="../media/audio48.wav"/><Relationship Id="rId5" Type="http://schemas.openxmlformats.org/officeDocument/2006/relationships/audio" Target="../media/audio47.wav"/><Relationship Id="rId4" Type="http://schemas.openxmlformats.org/officeDocument/2006/relationships/audio" Target="../media/audio46.wav"/><Relationship Id="rId9" Type="http://schemas.openxmlformats.org/officeDocument/2006/relationships/audio" Target="../media/audio51.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6.xml"/><Relationship Id="rId16"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audio" Target="../media/audio5.wav"/><Relationship Id="rId11" Type="http://schemas.openxmlformats.org/officeDocument/2006/relationships/image" Target="../media/image8.jpeg"/><Relationship Id="rId5" Type="http://schemas.openxmlformats.org/officeDocument/2006/relationships/audio" Target="../media/audio4.wav"/><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image" Target="../media/image11.gif"/></Relationships>
</file>

<file path=ppt/slides/_rels/slide7.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6.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7.jpeg"/><Relationship Id="rId4" Type="http://schemas.openxmlformats.org/officeDocument/2006/relationships/audio" Target="../media/audio3.wav"/><Relationship Id="rId9" Type="http://schemas.openxmlformats.org/officeDocument/2006/relationships/audio" Target="../media/audio8.wav"/></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a:t>
            </a:r>
            <a:r>
              <a:rPr lang="en-GB" sz="3000" dirty="0" err="1">
                <a:solidFill>
                  <a:prstClr val="white"/>
                </a:solidFill>
              </a:rPr>
              <a:t>äu</a:t>
            </a:r>
            <a:r>
              <a:rPr lang="en-GB" sz="3000" dirty="0">
                <a:solidFill>
                  <a:prstClr val="white"/>
                </a:solidFill>
              </a:rPr>
              <a:t>]</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10 / 02 /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772"/>
            <a:ext cx="5440729" cy="869950"/>
          </a:xfrm>
          <a:prstGeom prst="rect">
            <a:avLst/>
          </a:prstGeom>
        </p:spPr>
      </p:pic>
      <p:graphicFrame>
        <p:nvGraphicFramePr>
          <p:cNvPr id="9" name="Table 8"/>
          <p:cNvGraphicFramePr>
            <a:graphicFrameLocks noGrp="1"/>
          </p:cNvGraphicFramePr>
          <p:nvPr/>
        </p:nvGraphicFramePr>
        <p:xfrm>
          <a:off x="3826742" y="1149160"/>
          <a:ext cx="3259858" cy="5162229"/>
        </p:xfrm>
        <a:graphic>
          <a:graphicData uri="http://schemas.openxmlformats.org/drawingml/2006/table">
            <a:tbl>
              <a:tblPr firstRow="1" bandRow="1">
                <a:tableStyleId>{5C22544A-7EE6-4342-B048-85BDC9FD1C3A}</a:tableStyleId>
              </a:tblPr>
              <a:tblGrid>
                <a:gridCol w="3259858">
                  <a:extLst>
                    <a:ext uri="{9D8B030D-6E8A-4147-A177-3AD203B41FA5}">
                      <a16:colId xmlns:a16="http://schemas.microsoft.com/office/drawing/2014/main" val="20000"/>
                    </a:ext>
                  </a:extLst>
                </a:gridCol>
              </a:tblGrid>
              <a:tr h="573581">
                <a:tc>
                  <a:txBody>
                    <a:bodyPr/>
                    <a:lstStyle/>
                    <a:p>
                      <a:r>
                        <a:rPr lang="en-GB" sz="2400" b="1" dirty="0">
                          <a:solidFill>
                            <a:schemeClr val="accent1">
                              <a:lumMod val="50000"/>
                            </a:schemeClr>
                          </a:solidFill>
                          <a:latin typeface="Century Gothic" panose="020B0502020202020204" pitchFamily="34" charset="0"/>
                        </a:rPr>
                        <a:t>auf Deutsch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573581">
                <a:tc>
                  <a:txBody>
                    <a:bodyPr/>
                    <a:lstStyle/>
                    <a:p>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73581">
                <a:tc>
                  <a:txBody>
                    <a:bodyPr/>
                    <a:lstStyle/>
                    <a:p>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73581">
                <a:tc>
                  <a:txBody>
                    <a:bodyPr/>
                    <a:lstStyle/>
                    <a:p>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73581">
                <a:tc>
                  <a:txBody>
                    <a:bodyPr/>
                    <a:lstStyle/>
                    <a:p>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73581">
                <a:tc>
                  <a:txBody>
                    <a:bodyPr/>
                    <a:lstStyle/>
                    <a:p>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73581">
                <a:tc>
                  <a:txBody>
                    <a:bodyPr/>
                    <a:lstStyle/>
                    <a:p>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73581">
                <a:tc>
                  <a:txBody>
                    <a:bodyPr/>
                    <a:lstStyle/>
                    <a:p>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73581">
                <a:tc>
                  <a:txBody>
                    <a:bodyPr/>
                    <a:lstStyle/>
                    <a:p>
                      <a:endParaRPr lang="en-GB" sz="24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32" name="Table 31"/>
          <p:cNvGraphicFramePr>
            <a:graphicFrameLocks noGrp="1"/>
          </p:cNvGraphicFramePr>
          <p:nvPr/>
        </p:nvGraphicFramePr>
        <p:xfrm>
          <a:off x="136187" y="1176263"/>
          <a:ext cx="3596742" cy="5120901"/>
        </p:xfrm>
        <a:graphic>
          <a:graphicData uri="http://schemas.openxmlformats.org/drawingml/2006/table">
            <a:tbl>
              <a:tblPr firstRow="1" bandRow="1">
                <a:tableStyleId>{5C22544A-7EE6-4342-B048-85BDC9FD1C3A}</a:tableStyleId>
              </a:tblPr>
              <a:tblGrid>
                <a:gridCol w="672705">
                  <a:extLst>
                    <a:ext uri="{9D8B030D-6E8A-4147-A177-3AD203B41FA5}">
                      <a16:colId xmlns:a16="http://schemas.microsoft.com/office/drawing/2014/main" val="20000"/>
                    </a:ext>
                  </a:extLst>
                </a:gridCol>
                <a:gridCol w="773922">
                  <a:extLst>
                    <a:ext uri="{9D8B030D-6E8A-4147-A177-3AD203B41FA5}">
                      <a16:colId xmlns:a16="http://schemas.microsoft.com/office/drawing/2014/main" val="20003"/>
                    </a:ext>
                  </a:extLst>
                </a:gridCol>
                <a:gridCol w="1043027">
                  <a:extLst>
                    <a:ext uri="{9D8B030D-6E8A-4147-A177-3AD203B41FA5}">
                      <a16:colId xmlns:a16="http://schemas.microsoft.com/office/drawing/2014/main" val="20001"/>
                    </a:ext>
                  </a:extLst>
                </a:gridCol>
                <a:gridCol w="1107088">
                  <a:extLst>
                    <a:ext uri="{9D8B030D-6E8A-4147-A177-3AD203B41FA5}">
                      <a16:colId xmlns:a16="http://schemas.microsoft.com/office/drawing/2014/main" val="20002"/>
                    </a:ext>
                  </a:extLst>
                </a:gridCol>
              </a:tblGrid>
              <a:tr h="56898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1">
                              <a:lumMod val="50000"/>
                            </a:schemeClr>
                          </a:solidFill>
                          <a:latin typeface="Century Gothic" panose="020B0502020202020204" pitchFamily="34" charset="0"/>
                        </a:rPr>
                        <a:t>au</a:t>
                      </a:r>
                      <a:endParaRPr lang="en-GB" sz="2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err="1">
                          <a:solidFill>
                            <a:schemeClr val="accent1">
                              <a:lumMod val="50000"/>
                            </a:schemeClr>
                          </a:solidFill>
                          <a:latin typeface="Century Gothic" panose="020B0502020202020204" pitchFamily="34" charset="0"/>
                        </a:rPr>
                        <a:t>äu</a:t>
                      </a:r>
                      <a:endParaRPr lang="en-GB" sz="24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6898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6898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6898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68989">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6898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6898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6898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68989">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8" name="Title 7"/>
          <p:cNvSpPr>
            <a:spLocks noGrp="1"/>
          </p:cNvSpPr>
          <p:nvPr>
            <p:ph type="title"/>
          </p:nvPr>
        </p:nvSpPr>
        <p:spPr>
          <a:xfrm>
            <a:off x="26363" y="339759"/>
            <a:ext cx="5729794" cy="515396"/>
          </a:xfrm>
        </p:spPr>
        <p:txBody>
          <a:bodyPr>
            <a:noAutofit/>
          </a:bodyPr>
          <a:lstStyle/>
          <a:p>
            <a:pPr rtl="0" eaLnBrk="1" latinLnBrk="0" hangingPunct="1"/>
            <a:r>
              <a:rPr lang="en-GB" sz="3100" b="1" kern="1200" dirty="0" err="1">
                <a:solidFill>
                  <a:schemeClr val="bg1"/>
                </a:solidFill>
                <a:effectLst/>
              </a:rPr>
              <a:t>Hör</a:t>
            </a:r>
            <a:r>
              <a:rPr lang="en-GB" sz="3100" b="1" dirty="0" err="1">
                <a:solidFill>
                  <a:schemeClr val="bg1"/>
                </a:solidFill>
              </a:rPr>
              <a:t>st</a:t>
            </a:r>
            <a:r>
              <a:rPr lang="en-GB" sz="3100" b="1" dirty="0">
                <a:solidFill>
                  <a:schemeClr val="bg1"/>
                </a:solidFill>
              </a:rPr>
              <a:t> du</a:t>
            </a:r>
            <a:r>
              <a:rPr lang="en-GB" sz="3100" b="1" kern="1200" dirty="0">
                <a:solidFill>
                  <a:schemeClr val="bg1"/>
                </a:solidFill>
                <a:effectLst/>
              </a:rPr>
              <a:t> [au] </a:t>
            </a:r>
            <a:r>
              <a:rPr lang="en-GB" sz="3100" b="1" kern="1200" dirty="0" err="1">
                <a:solidFill>
                  <a:schemeClr val="bg1"/>
                </a:solidFill>
                <a:effectLst/>
              </a:rPr>
              <a:t>oder</a:t>
            </a:r>
            <a:r>
              <a:rPr lang="en-GB" sz="3100" b="1" kern="1200" dirty="0">
                <a:solidFill>
                  <a:schemeClr val="bg1"/>
                </a:solidFill>
                <a:effectLst/>
              </a:rPr>
              <a:t> [</a:t>
            </a:r>
            <a:r>
              <a:rPr lang="en-GB" sz="3100" b="1" kern="1200" dirty="0" err="1">
                <a:solidFill>
                  <a:schemeClr val="bg1"/>
                </a:solidFill>
                <a:effectLst/>
              </a:rPr>
              <a:t>äu</a:t>
            </a:r>
            <a:r>
              <a:rPr lang="en-GB" sz="3100" b="1" kern="1200" dirty="0">
                <a:solidFill>
                  <a:schemeClr val="bg1"/>
                </a:solidFill>
                <a:effectLst/>
              </a:rPr>
              <a:t>]?</a:t>
            </a:r>
            <a:endParaRPr lang="en-GB" sz="3100" dirty="0">
              <a:solidFill>
                <a:schemeClr val="bg1"/>
              </a:solidFill>
              <a:effectLst/>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4740" y="2380768"/>
            <a:ext cx="440079" cy="458415"/>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152" y="1759131"/>
            <a:ext cx="440079" cy="458415"/>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4090" y="5210955"/>
            <a:ext cx="440079" cy="458415"/>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151" y="2905991"/>
            <a:ext cx="440079" cy="458415"/>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1502" y="3508833"/>
            <a:ext cx="440079" cy="458415"/>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1260" y="5759569"/>
            <a:ext cx="440079" cy="458415"/>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1928" y="4068177"/>
            <a:ext cx="440079" cy="458415"/>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0369" y="4634959"/>
            <a:ext cx="440079" cy="458415"/>
          </a:xfrm>
          <a:prstGeom prst="rect">
            <a:avLst/>
          </a:prstGeom>
        </p:spPr>
      </p:pic>
      <p:sp>
        <p:nvSpPr>
          <p:cNvPr id="33" name="Google Shape;95;p5">
            <a:hlinkClick r:id="" action="ppaction://noaction">
              <a:snd r:embed="rId5" name="haufig.wav"/>
            </a:hlinkClick>
          </p:cNvPr>
          <p:cNvSpPr/>
          <p:nvPr/>
        </p:nvSpPr>
        <p:spPr>
          <a:xfrm>
            <a:off x="212391" y="1830233"/>
            <a:ext cx="396000" cy="39404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1</a:t>
            </a:r>
            <a:endParaRPr sz="1600" dirty="0"/>
          </a:p>
        </p:txBody>
      </p:sp>
      <p:sp>
        <p:nvSpPr>
          <p:cNvPr id="34" name="Google Shape;95;p5">
            <a:hlinkClick r:id="" action="ppaction://noaction">
              <a:snd r:embed="rId6" name="gebaude.wav"/>
            </a:hlinkClick>
          </p:cNvPr>
          <p:cNvSpPr/>
          <p:nvPr/>
        </p:nvSpPr>
        <p:spPr>
          <a:xfrm>
            <a:off x="194291" y="5801936"/>
            <a:ext cx="396000" cy="39404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8</a:t>
            </a:r>
            <a:endParaRPr sz="1600" dirty="0"/>
          </a:p>
        </p:txBody>
      </p:sp>
      <p:sp>
        <p:nvSpPr>
          <p:cNvPr id="35" name="Google Shape;95;p5">
            <a:hlinkClick r:id="" action="ppaction://noaction">
              <a:snd r:embed="rId7" name="glauben.wav"/>
            </a:hlinkClick>
          </p:cNvPr>
          <p:cNvSpPr/>
          <p:nvPr/>
        </p:nvSpPr>
        <p:spPr>
          <a:xfrm>
            <a:off x="194291" y="5235475"/>
            <a:ext cx="396000" cy="39404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7</a:t>
            </a:r>
            <a:endParaRPr sz="1600" dirty="0"/>
          </a:p>
        </p:txBody>
      </p:sp>
      <p:sp>
        <p:nvSpPr>
          <p:cNvPr id="36" name="Google Shape;95;p5">
            <a:hlinkClick r:id="" action="ppaction://noaction">
              <a:snd r:embed="rId8" name="baume.wav"/>
            </a:hlinkClick>
          </p:cNvPr>
          <p:cNvSpPr/>
          <p:nvPr/>
        </p:nvSpPr>
        <p:spPr>
          <a:xfrm>
            <a:off x="194291" y="4673722"/>
            <a:ext cx="396000" cy="39404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6</a:t>
            </a:r>
            <a:endParaRPr sz="1600" dirty="0"/>
          </a:p>
        </p:txBody>
      </p:sp>
      <p:sp>
        <p:nvSpPr>
          <p:cNvPr id="37" name="Google Shape;95;p5">
            <a:hlinkClick r:id="" action="ppaction://noaction">
              <a:snd r:embed="rId9" name="auf.wav"/>
            </a:hlinkClick>
          </p:cNvPr>
          <p:cNvSpPr/>
          <p:nvPr/>
        </p:nvSpPr>
        <p:spPr>
          <a:xfrm>
            <a:off x="194291" y="4097692"/>
            <a:ext cx="396000" cy="39404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5</a:t>
            </a:r>
            <a:endParaRPr sz="1600" dirty="0"/>
          </a:p>
        </p:txBody>
      </p:sp>
      <p:sp>
        <p:nvSpPr>
          <p:cNvPr id="38" name="Google Shape;95;p5">
            <a:hlinkClick r:id="" action="ppaction://noaction">
              <a:snd r:embed="rId10" name="ausgehen.wav"/>
            </a:hlinkClick>
          </p:cNvPr>
          <p:cNvSpPr/>
          <p:nvPr/>
        </p:nvSpPr>
        <p:spPr>
          <a:xfrm>
            <a:off x="209245" y="3542157"/>
            <a:ext cx="396000" cy="39404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4</a:t>
            </a:r>
            <a:endParaRPr sz="1600" dirty="0"/>
          </a:p>
        </p:txBody>
      </p:sp>
      <p:sp>
        <p:nvSpPr>
          <p:cNvPr id="39" name="Google Shape;95;p5">
            <a:hlinkClick r:id="" action="ppaction://noaction">
              <a:snd r:embed="rId11" name="traume.wav"/>
            </a:hlinkClick>
          </p:cNvPr>
          <p:cNvSpPr/>
          <p:nvPr/>
        </p:nvSpPr>
        <p:spPr>
          <a:xfrm>
            <a:off x="209245" y="2964500"/>
            <a:ext cx="396000" cy="39404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3</a:t>
            </a:r>
            <a:endParaRPr sz="1600" dirty="0"/>
          </a:p>
        </p:txBody>
      </p:sp>
      <p:sp>
        <p:nvSpPr>
          <p:cNvPr id="40" name="Google Shape;95;p5">
            <a:hlinkClick r:id="" action="ppaction://noaction">
              <a:snd r:embed="rId12" name="genau.wav"/>
            </a:hlinkClick>
          </p:cNvPr>
          <p:cNvSpPr/>
          <p:nvPr/>
        </p:nvSpPr>
        <p:spPr>
          <a:xfrm>
            <a:off x="209245" y="2389146"/>
            <a:ext cx="396000" cy="39404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DAA52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bg1"/>
                </a:solidFill>
                <a:latin typeface="Century Gothic" panose="020B0502020202020204" pitchFamily="34" charset="0"/>
              </a:rPr>
              <a:t>2</a:t>
            </a:r>
            <a:endParaRPr sz="2000" b="1" dirty="0">
              <a:solidFill>
                <a:schemeClr val="bg1"/>
              </a:solidFill>
              <a:latin typeface="Century Gothic" panose="020B0502020202020204" pitchFamily="34" charset="0"/>
            </a:endParaRPr>
          </a:p>
        </p:txBody>
      </p:sp>
      <p:sp>
        <p:nvSpPr>
          <p:cNvPr id="41" name="TextBox 40"/>
          <p:cNvSpPr txBox="1"/>
          <p:nvPr/>
        </p:nvSpPr>
        <p:spPr>
          <a:xfrm>
            <a:off x="3818298" y="1752752"/>
            <a:ext cx="2578309"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häufig</a:t>
            </a:r>
            <a:endParaRPr lang="en-GB" sz="2400" b="1" dirty="0">
              <a:solidFill>
                <a:schemeClr val="accent1">
                  <a:lumMod val="50000"/>
                </a:schemeClr>
              </a:solidFill>
              <a:latin typeface="Century Gothic" panose="020B0502020202020204" pitchFamily="34" charset="0"/>
            </a:endParaRPr>
          </a:p>
        </p:txBody>
      </p:sp>
      <p:sp>
        <p:nvSpPr>
          <p:cNvPr id="42" name="TextBox 41"/>
          <p:cNvSpPr txBox="1"/>
          <p:nvPr/>
        </p:nvSpPr>
        <p:spPr>
          <a:xfrm>
            <a:off x="3818298" y="2321108"/>
            <a:ext cx="2180861"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genau</a:t>
            </a:r>
            <a:endParaRPr lang="en-GB" sz="2400" b="1" dirty="0">
              <a:solidFill>
                <a:schemeClr val="accent1">
                  <a:lumMod val="50000"/>
                </a:schemeClr>
              </a:solidFill>
              <a:latin typeface="Century Gothic" panose="020B0502020202020204" pitchFamily="34" charset="0"/>
            </a:endParaRPr>
          </a:p>
        </p:txBody>
      </p:sp>
      <p:sp>
        <p:nvSpPr>
          <p:cNvPr id="43" name="TextBox 42"/>
          <p:cNvSpPr txBox="1"/>
          <p:nvPr/>
        </p:nvSpPr>
        <p:spPr>
          <a:xfrm>
            <a:off x="3805987" y="2902909"/>
            <a:ext cx="1776949"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Träume</a:t>
            </a:r>
            <a:endParaRPr lang="en-GB" sz="2400" b="1" dirty="0">
              <a:solidFill>
                <a:schemeClr val="accent1">
                  <a:lumMod val="50000"/>
                </a:schemeClr>
              </a:solidFill>
              <a:latin typeface="Century Gothic" panose="020B0502020202020204" pitchFamily="34" charset="0"/>
            </a:endParaRPr>
          </a:p>
        </p:txBody>
      </p:sp>
      <p:sp>
        <p:nvSpPr>
          <p:cNvPr id="44" name="TextBox 43"/>
          <p:cNvSpPr txBox="1"/>
          <p:nvPr/>
        </p:nvSpPr>
        <p:spPr>
          <a:xfrm>
            <a:off x="3818298" y="3452436"/>
            <a:ext cx="1877439"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ausgehen</a:t>
            </a:r>
            <a:endParaRPr lang="en-GB" sz="2400" b="1" dirty="0">
              <a:solidFill>
                <a:schemeClr val="accent1">
                  <a:lumMod val="50000"/>
                </a:schemeClr>
              </a:solidFill>
              <a:latin typeface="Century Gothic" panose="020B0502020202020204" pitchFamily="34" charset="0"/>
            </a:endParaRPr>
          </a:p>
        </p:txBody>
      </p:sp>
      <p:sp>
        <p:nvSpPr>
          <p:cNvPr id="45" name="TextBox 44"/>
          <p:cNvSpPr txBox="1"/>
          <p:nvPr/>
        </p:nvSpPr>
        <p:spPr>
          <a:xfrm>
            <a:off x="3836782" y="4587103"/>
            <a:ext cx="1499016"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Bäume</a:t>
            </a:r>
            <a:endParaRPr lang="en-GB" sz="2400" b="1" dirty="0">
              <a:solidFill>
                <a:schemeClr val="accent1">
                  <a:lumMod val="50000"/>
                </a:schemeClr>
              </a:solidFill>
              <a:latin typeface="Century Gothic" panose="020B0502020202020204" pitchFamily="34" charset="0"/>
            </a:endParaRPr>
          </a:p>
        </p:txBody>
      </p:sp>
      <p:sp>
        <p:nvSpPr>
          <p:cNvPr id="46" name="TextBox 45"/>
          <p:cNvSpPr txBox="1"/>
          <p:nvPr/>
        </p:nvSpPr>
        <p:spPr>
          <a:xfrm>
            <a:off x="3826742" y="5764598"/>
            <a:ext cx="2015969"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Gebäude</a:t>
            </a:r>
            <a:endParaRPr lang="en-GB" sz="2400" dirty="0">
              <a:solidFill>
                <a:schemeClr val="accent1">
                  <a:lumMod val="50000"/>
                </a:schemeClr>
              </a:solidFill>
            </a:endParaRPr>
          </a:p>
        </p:txBody>
      </p:sp>
      <p:sp>
        <p:nvSpPr>
          <p:cNvPr id="47" name="TextBox 46"/>
          <p:cNvSpPr txBox="1"/>
          <p:nvPr/>
        </p:nvSpPr>
        <p:spPr>
          <a:xfrm>
            <a:off x="3836782" y="5168904"/>
            <a:ext cx="1603947"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glauben</a:t>
            </a:r>
            <a:endParaRPr lang="en-GB" sz="2400" b="1" dirty="0">
              <a:solidFill>
                <a:schemeClr val="accent1">
                  <a:lumMod val="50000"/>
                </a:schemeClr>
              </a:solidFill>
              <a:latin typeface="Century Gothic" panose="020B0502020202020204" pitchFamily="34" charset="0"/>
            </a:endParaRPr>
          </a:p>
        </p:txBody>
      </p:sp>
      <p:sp>
        <p:nvSpPr>
          <p:cNvPr id="48" name="TextBox 47"/>
          <p:cNvSpPr txBox="1"/>
          <p:nvPr/>
        </p:nvSpPr>
        <p:spPr>
          <a:xfrm>
            <a:off x="3821137" y="4048130"/>
            <a:ext cx="2027181"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auf</a:t>
            </a:r>
          </a:p>
        </p:txBody>
      </p:sp>
      <p:graphicFrame>
        <p:nvGraphicFramePr>
          <p:cNvPr id="2" name="Table 1"/>
          <p:cNvGraphicFramePr>
            <a:graphicFrameLocks noGrp="1"/>
          </p:cNvGraphicFramePr>
          <p:nvPr/>
        </p:nvGraphicFramePr>
        <p:xfrm>
          <a:off x="7180413" y="1113472"/>
          <a:ext cx="4792804" cy="5183692"/>
        </p:xfrm>
        <a:graphic>
          <a:graphicData uri="http://schemas.openxmlformats.org/drawingml/2006/table">
            <a:tbl>
              <a:tblPr firstRow="1" bandRow="1">
                <a:tableStyleId>{5940675A-B579-460E-94D1-54222C63F5DA}</a:tableStyleId>
              </a:tblPr>
              <a:tblGrid>
                <a:gridCol w="2396402">
                  <a:extLst>
                    <a:ext uri="{9D8B030D-6E8A-4147-A177-3AD203B41FA5}">
                      <a16:colId xmlns:a16="http://schemas.microsoft.com/office/drawing/2014/main" val="20000"/>
                    </a:ext>
                  </a:extLst>
                </a:gridCol>
                <a:gridCol w="2396402">
                  <a:extLst>
                    <a:ext uri="{9D8B030D-6E8A-4147-A177-3AD203B41FA5}">
                      <a16:colId xmlns:a16="http://schemas.microsoft.com/office/drawing/2014/main" val="20001"/>
                    </a:ext>
                  </a:extLst>
                </a:gridCol>
              </a:tblGrid>
              <a:tr h="1295923">
                <a:tc>
                  <a:txBody>
                    <a:bodyPr/>
                    <a:lstStyle/>
                    <a:p>
                      <a:r>
                        <a:rPr lang="en-GB" sz="2400" b="1" dirty="0">
                          <a:solidFill>
                            <a:schemeClr val="accent1">
                              <a:lumMod val="50000"/>
                            </a:schemeClr>
                          </a:solidFill>
                          <a:latin typeface="Century Gothic" panose="020B0502020202020204" pitchFamily="34" charset="0"/>
                        </a:rPr>
                        <a:t>A</a:t>
                      </a:r>
                    </a:p>
                  </a:txBody>
                  <a:tcPr/>
                </a:tc>
                <a:tc>
                  <a:txBody>
                    <a:bodyPr/>
                    <a:lstStyle/>
                    <a:p>
                      <a:r>
                        <a:rPr lang="en-GB" sz="2400" b="1" dirty="0">
                          <a:solidFill>
                            <a:schemeClr val="accent1">
                              <a:lumMod val="50000"/>
                            </a:schemeClr>
                          </a:solidFill>
                          <a:latin typeface="Century Gothic" panose="020B0502020202020204" pitchFamily="34" charset="0"/>
                        </a:rPr>
                        <a:t>E</a:t>
                      </a:r>
                    </a:p>
                  </a:txBody>
                  <a:tcPr/>
                </a:tc>
                <a:extLst>
                  <a:ext uri="{0D108BD9-81ED-4DB2-BD59-A6C34878D82A}">
                    <a16:rowId xmlns:a16="http://schemas.microsoft.com/office/drawing/2014/main" val="10000"/>
                  </a:ext>
                </a:extLst>
              </a:tr>
              <a:tr h="1295923">
                <a:tc>
                  <a:txBody>
                    <a:bodyPr/>
                    <a:lstStyle/>
                    <a:p>
                      <a:r>
                        <a:rPr lang="en-GB" sz="2400" b="1" dirty="0">
                          <a:solidFill>
                            <a:schemeClr val="accent1">
                              <a:lumMod val="50000"/>
                            </a:schemeClr>
                          </a:solidFill>
                          <a:latin typeface="Century Gothic" panose="020B0502020202020204" pitchFamily="34" charset="0"/>
                        </a:rPr>
                        <a:t>B</a:t>
                      </a:r>
                    </a:p>
                  </a:txBody>
                  <a:tcPr/>
                </a:tc>
                <a:tc>
                  <a:txBody>
                    <a:bodyPr/>
                    <a:lstStyle/>
                    <a:p>
                      <a:r>
                        <a:rPr lang="en-GB" sz="2400" b="1" dirty="0">
                          <a:solidFill>
                            <a:schemeClr val="accent1">
                              <a:lumMod val="50000"/>
                            </a:schemeClr>
                          </a:solidFill>
                          <a:latin typeface="Century Gothic" panose="020B0502020202020204" pitchFamily="34" charset="0"/>
                        </a:rPr>
                        <a:t>F</a:t>
                      </a:r>
                    </a:p>
                  </a:txBody>
                  <a:tcPr/>
                </a:tc>
                <a:extLst>
                  <a:ext uri="{0D108BD9-81ED-4DB2-BD59-A6C34878D82A}">
                    <a16:rowId xmlns:a16="http://schemas.microsoft.com/office/drawing/2014/main" val="10001"/>
                  </a:ext>
                </a:extLst>
              </a:tr>
              <a:tr h="1295923">
                <a:tc>
                  <a:txBody>
                    <a:bodyPr/>
                    <a:lstStyle/>
                    <a:p>
                      <a:r>
                        <a:rPr lang="en-GB" sz="2400" b="1" dirty="0">
                          <a:solidFill>
                            <a:schemeClr val="accent1">
                              <a:lumMod val="50000"/>
                            </a:schemeClr>
                          </a:solidFill>
                          <a:latin typeface="Century Gothic" panose="020B0502020202020204" pitchFamily="34" charset="0"/>
                        </a:rPr>
                        <a:t>C</a:t>
                      </a:r>
                    </a:p>
                  </a:txBody>
                  <a:tcPr/>
                </a:tc>
                <a:tc>
                  <a:txBody>
                    <a:bodyPr/>
                    <a:lstStyle/>
                    <a:p>
                      <a:r>
                        <a:rPr lang="en-GB" sz="2400" b="1" dirty="0">
                          <a:solidFill>
                            <a:schemeClr val="accent1">
                              <a:lumMod val="50000"/>
                            </a:schemeClr>
                          </a:solidFill>
                          <a:latin typeface="Century Gothic" panose="020B0502020202020204" pitchFamily="34" charset="0"/>
                        </a:rPr>
                        <a:t>G</a:t>
                      </a:r>
                    </a:p>
                  </a:txBody>
                  <a:tcPr/>
                </a:tc>
                <a:extLst>
                  <a:ext uri="{0D108BD9-81ED-4DB2-BD59-A6C34878D82A}">
                    <a16:rowId xmlns:a16="http://schemas.microsoft.com/office/drawing/2014/main" val="10002"/>
                  </a:ext>
                </a:extLst>
              </a:tr>
              <a:tr h="1295923">
                <a:tc>
                  <a:txBody>
                    <a:bodyPr/>
                    <a:lstStyle/>
                    <a:p>
                      <a:r>
                        <a:rPr lang="en-GB" sz="2400" b="1" dirty="0">
                          <a:solidFill>
                            <a:schemeClr val="accent1">
                              <a:lumMod val="50000"/>
                            </a:schemeClr>
                          </a:solidFill>
                          <a:latin typeface="Century Gothic" panose="020B0502020202020204" pitchFamily="34" charset="0"/>
                        </a:rPr>
                        <a:t>D</a:t>
                      </a:r>
                    </a:p>
                  </a:txBody>
                  <a:tcPr/>
                </a:tc>
                <a:tc>
                  <a:txBody>
                    <a:bodyPr/>
                    <a:lstStyle/>
                    <a:p>
                      <a:r>
                        <a:rPr lang="en-GB" sz="2400" b="1" dirty="0">
                          <a:solidFill>
                            <a:schemeClr val="accent1">
                              <a:lumMod val="50000"/>
                            </a:schemeClr>
                          </a:solidFill>
                          <a:latin typeface="Century Gothic" panose="020B0502020202020204" pitchFamily="34" charset="0"/>
                        </a:rPr>
                        <a:t>H</a:t>
                      </a:r>
                    </a:p>
                  </a:txBody>
                  <a:tcPr/>
                </a:tc>
                <a:extLst>
                  <a:ext uri="{0D108BD9-81ED-4DB2-BD59-A6C34878D82A}">
                    <a16:rowId xmlns:a16="http://schemas.microsoft.com/office/drawing/2014/main" val="10003"/>
                  </a:ext>
                </a:extLst>
              </a:tr>
            </a:tbl>
          </a:graphicData>
        </a:graphic>
      </p:graphicFrame>
      <p:grpSp>
        <p:nvGrpSpPr>
          <p:cNvPr id="49" name="Group 48"/>
          <p:cNvGrpSpPr/>
          <p:nvPr/>
        </p:nvGrpSpPr>
        <p:grpSpPr>
          <a:xfrm>
            <a:off x="7713759" y="1239276"/>
            <a:ext cx="1430240" cy="1133727"/>
            <a:chOff x="1341116" y="1269763"/>
            <a:chExt cx="1635962" cy="1385618"/>
          </a:xfrm>
        </p:grpSpPr>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41116" y="1314036"/>
              <a:ext cx="778836" cy="1259757"/>
            </a:xfrm>
            <a:prstGeom prst="rect">
              <a:avLst/>
            </a:prstGeom>
          </p:spPr>
        </p:pic>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11790" y="1395624"/>
              <a:ext cx="778836" cy="1259757"/>
            </a:xfrm>
            <a:prstGeom prst="rect">
              <a:avLst/>
            </a:prstGeom>
          </p:spPr>
        </p:pic>
        <p:pic>
          <p:nvPicPr>
            <p:cNvPr id="52" name="Picture 5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98242" y="1269763"/>
              <a:ext cx="778836" cy="1259757"/>
            </a:xfrm>
            <a:prstGeom prst="rect">
              <a:avLst/>
            </a:prstGeom>
          </p:spPr>
        </p:pic>
      </p:grpSp>
      <p:grpSp>
        <p:nvGrpSpPr>
          <p:cNvPr id="53" name="Group 52"/>
          <p:cNvGrpSpPr/>
          <p:nvPr/>
        </p:nvGrpSpPr>
        <p:grpSpPr>
          <a:xfrm>
            <a:off x="10169432" y="5084499"/>
            <a:ext cx="1381467" cy="1279919"/>
            <a:chOff x="919941" y="4038132"/>
            <a:chExt cx="2567240" cy="2436225"/>
          </a:xfrm>
        </p:grpSpPr>
        <p:pic>
          <p:nvPicPr>
            <p:cNvPr id="54" name="Picture 53"/>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41116" y="4328292"/>
              <a:ext cx="2146065" cy="2146065"/>
            </a:xfrm>
            <a:prstGeom prst="rect">
              <a:avLst/>
            </a:prstGeom>
          </p:spPr>
        </p:pic>
        <p:pic>
          <p:nvPicPr>
            <p:cNvPr id="55" name="Picture 5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9941" y="4038132"/>
              <a:ext cx="1387242" cy="1317179"/>
            </a:xfrm>
            <a:prstGeom prst="rect">
              <a:avLst/>
            </a:prstGeom>
          </p:spPr>
        </p:pic>
      </p:grpSp>
      <p:pic>
        <p:nvPicPr>
          <p:cNvPr id="56" name="Picture 5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00180" y="4075344"/>
            <a:ext cx="1113561" cy="795401"/>
          </a:xfrm>
          <a:prstGeom prst="rect">
            <a:avLst/>
          </a:prstGeom>
        </p:spPr>
      </p:pic>
      <p:pic>
        <p:nvPicPr>
          <p:cNvPr id="57" name="Picture 5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64378" y="4060412"/>
            <a:ext cx="851305" cy="810333"/>
          </a:xfrm>
          <a:prstGeom prst="rect">
            <a:avLst/>
          </a:prstGeom>
        </p:spPr>
      </p:pic>
      <p:grpSp>
        <p:nvGrpSpPr>
          <p:cNvPr id="58" name="Group 57"/>
          <p:cNvGrpSpPr/>
          <p:nvPr/>
        </p:nvGrpSpPr>
        <p:grpSpPr>
          <a:xfrm>
            <a:off x="7518476" y="5156697"/>
            <a:ext cx="1803241" cy="1087512"/>
            <a:chOff x="8304355" y="1994583"/>
            <a:chExt cx="2035418" cy="1227535"/>
          </a:xfrm>
        </p:grpSpPr>
        <p:pic>
          <p:nvPicPr>
            <p:cNvPr id="59" name="Picture 58"/>
            <p:cNvPicPr>
              <a:picLocks noChangeAspect="1"/>
            </p:cNvPicPr>
            <p:nvPr/>
          </p:nvPicPr>
          <p:blipFill rotWithShape="1">
            <a:blip r:embed="rId18">
              <a:extLst>
                <a:ext uri="{28A0092B-C50C-407E-A947-70E740481C1C}">
                  <a14:useLocalDpi xmlns:a14="http://schemas.microsoft.com/office/drawing/2010/main" val="0"/>
                </a:ext>
              </a:extLst>
            </a:blip>
            <a:srcRect t="51753"/>
            <a:stretch/>
          </p:blipFill>
          <p:spPr>
            <a:xfrm>
              <a:off x="8304355" y="1994583"/>
              <a:ext cx="2035418" cy="1227535"/>
            </a:xfrm>
            <a:prstGeom prst="rect">
              <a:avLst/>
            </a:prstGeom>
          </p:spPr>
        </p:pic>
        <p:sp>
          <p:nvSpPr>
            <p:cNvPr id="60" name="Oval 59"/>
            <p:cNvSpPr/>
            <p:nvPr/>
          </p:nvSpPr>
          <p:spPr>
            <a:xfrm>
              <a:off x="8423004" y="2220325"/>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1" name="Oval 60"/>
            <p:cNvSpPr/>
            <p:nvPr/>
          </p:nvSpPr>
          <p:spPr>
            <a:xfrm>
              <a:off x="8920164" y="2237743"/>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2" name="Oval 61"/>
            <p:cNvSpPr/>
            <p:nvPr/>
          </p:nvSpPr>
          <p:spPr>
            <a:xfrm>
              <a:off x="9756091" y="2243478"/>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3" name="Oval 62"/>
            <p:cNvSpPr/>
            <p:nvPr/>
          </p:nvSpPr>
          <p:spPr>
            <a:xfrm>
              <a:off x="8440421" y="2432800"/>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4" name="Oval 63"/>
            <p:cNvSpPr/>
            <p:nvPr/>
          </p:nvSpPr>
          <p:spPr>
            <a:xfrm>
              <a:off x="9207240" y="2666189"/>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5" name="Oval 64"/>
            <p:cNvSpPr/>
            <p:nvPr/>
          </p:nvSpPr>
          <p:spPr>
            <a:xfrm>
              <a:off x="9773508" y="2455953"/>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6" name="Oval 65"/>
            <p:cNvSpPr/>
            <p:nvPr/>
          </p:nvSpPr>
          <p:spPr>
            <a:xfrm>
              <a:off x="8703513" y="2677695"/>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7" name="Oval 66"/>
            <p:cNvSpPr/>
            <p:nvPr/>
          </p:nvSpPr>
          <p:spPr>
            <a:xfrm>
              <a:off x="9457590" y="2475020"/>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8" name="Oval 67"/>
            <p:cNvSpPr/>
            <p:nvPr/>
          </p:nvSpPr>
          <p:spPr>
            <a:xfrm>
              <a:off x="9989410" y="2681692"/>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9" name="Oval 68"/>
            <p:cNvSpPr/>
            <p:nvPr/>
          </p:nvSpPr>
          <p:spPr>
            <a:xfrm>
              <a:off x="8429998" y="288948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0" name="Oval 69"/>
            <p:cNvSpPr/>
            <p:nvPr/>
          </p:nvSpPr>
          <p:spPr>
            <a:xfrm>
              <a:off x="8686903" y="290642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1" name="Oval 70"/>
            <p:cNvSpPr/>
            <p:nvPr/>
          </p:nvSpPr>
          <p:spPr>
            <a:xfrm>
              <a:off x="8973921" y="289429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72" name="TextBox 71"/>
          <p:cNvSpPr txBox="1"/>
          <p:nvPr/>
        </p:nvSpPr>
        <p:spPr>
          <a:xfrm>
            <a:off x="10587682" y="2551940"/>
            <a:ext cx="1340531"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[exact(</a:t>
            </a:r>
            <a:r>
              <a:rPr lang="en-GB" dirty="0" err="1">
                <a:solidFill>
                  <a:srgbClr val="002060"/>
                </a:solidFill>
                <a:latin typeface="Century Gothic" panose="020B0502020202020204" pitchFamily="34" charset="0"/>
              </a:rPr>
              <a:t>ly</a:t>
            </a:r>
            <a:r>
              <a:rPr lang="en-GB" dirty="0">
                <a:solidFill>
                  <a:srgbClr val="002060"/>
                </a:solidFill>
                <a:latin typeface="Century Gothic" panose="020B0502020202020204" pitchFamily="34" charset="0"/>
              </a:rPr>
              <a:t>)]</a:t>
            </a:r>
          </a:p>
        </p:txBody>
      </p:sp>
      <p:pic>
        <p:nvPicPr>
          <p:cNvPr id="73" name="Picture 7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729763" y="2799234"/>
            <a:ext cx="812916" cy="812916"/>
          </a:xfrm>
          <a:prstGeom prst="rect">
            <a:avLst/>
          </a:prstGeom>
        </p:spPr>
      </p:pic>
      <p:sp>
        <p:nvSpPr>
          <p:cNvPr id="74" name="TextBox 73"/>
          <p:cNvSpPr txBox="1"/>
          <p:nvPr/>
        </p:nvSpPr>
        <p:spPr>
          <a:xfrm>
            <a:off x="9974328" y="3052987"/>
            <a:ext cx="256723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[8:07:25]</a:t>
            </a:r>
          </a:p>
        </p:txBody>
      </p:sp>
      <p:pic>
        <p:nvPicPr>
          <p:cNvPr id="76" name="Picture 7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74328" y="3952734"/>
            <a:ext cx="1576571" cy="961709"/>
          </a:xfrm>
          <a:prstGeom prst="rect">
            <a:avLst/>
          </a:prstGeom>
        </p:spPr>
      </p:pic>
      <p:pic>
        <p:nvPicPr>
          <p:cNvPr id="77" name="Picture 7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78641" y="3809458"/>
            <a:ext cx="433165" cy="395284"/>
          </a:xfrm>
          <a:prstGeom prst="rect">
            <a:avLst/>
          </a:prstGeom>
        </p:spPr>
      </p:pic>
      <p:sp>
        <p:nvSpPr>
          <p:cNvPr id="79" name="TextBox 78"/>
          <p:cNvSpPr txBox="1"/>
          <p:nvPr/>
        </p:nvSpPr>
        <p:spPr>
          <a:xfrm>
            <a:off x="9490281" y="1657600"/>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 believe]</a:t>
            </a:r>
          </a:p>
        </p:txBody>
      </p:sp>
      <p:sp>
        <p:nvSpPr>
          <p:cNvPr id="80" name="TextBox 79"/>
          <p:cNvSpPr txBox="1"/>
          <p:nvPr/>
        </p:nvSpPr>
        <p:spPr>
          <a:xfrm>
            <a:off x="7162526" y="2918796"/>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[to go out]</a:t>
            </a:r>
          </a:p>
        </p:txBody>
      </p:sp>
      <p:sp>
        <p:nvSpPr>
          <p:cNvPr id="3" name="TextBox 2"/>
          <p:cNvSpPr txBox="1"/>
          <p:nvPr/>
        </p:nvSpPr>
        <p:spPr>
          <a:xfrm>
            <a:off x="844441" y="1703780"/>
            <a:ext cx="685800" cy="707886"/>
          </a:xfrm>
          <a:prstGeom prst="rect">
            <a:avLst/>
          </a:prstGeom>
          <a:noFill/>
        </p:spPr>
        <p:txBody>
          <a:bodyPr wrap="square" rtlCol="0">
            <a:spAutoFit/>
          </a:bodyPr>
          <a:lstStyle/>
          <a:p>
            <a:pPr algn="ctr"/>
            <a:r>
              <a:rPr lang="en-GB" sz="4000" b="1" dirty="0">
                <a:solidFill>
                  <a:srgbClr val="DAA520"/>
                </a:solidFill>
                <a:latin typeface="Century Gothic" panose="020B0502020202020204" pitchFamily="34" charset="0"/>
              </a:rPr>
              <a:t>D</a:t>
            </a:r>
          </a:p>
        </p:txBody>
      </p:sp>
      <p:sp>
        <p:nvSpPr>
          <p:cNvPr id="81" name="TextBox 80"/>
          <p:cNvSpPr txBox="1"/>
          <p:nvPr/>
        </p:nvSpPr>
        <p:spPr>
          <a:xfrm>
            <a:off x="852320" y="2241804"/>
            <a:ext cx="685800" cy="707886"/>
          </a:xfrm>
          <a:prstGeom prst="rect">
            <a:avLst/>
          </a:prstGeom>
          <a:noFill/>
        </p:spPr>
        <p:txBody>
          <a:bodyPr wrap="square" rtlCol="0">
            <a:spAutoFit/>
          </a:bodyPr>
          <a:lstStyle/>
          <a:p>
            <a:pPr algn="ctr"/>
            <a:r>
              <a:rPr lang="en-GB" sz="4000" b="1" dirty="0">
                <a:solidFill>
                  <a:srgbClr val="DAA520"/>
                </a:solidFill>
                <a:latin typeface="Century Gothic" panose="020B0502020202020204" pitchFamily="34" charset="0"/>
              </a:rPr>
              <a:t>F</a:t>
            </a:r>
          </a:p>
        </p:txBody>
      </p:sp>
      <p:sp>
        <p:nvSpPr>
          <p:cNvPr id="82" name="TextBox 81"/>
          <p:cNvSpPr txBox="1"/>
          <p:nvPr/>
        </p:nvSpPr>
        <p:spPr>
          <a:xfrm>
            <a:off x="838687" y="2800947"/>
            <a:ext cx="685800" cy="707886"/>
          </a:xfrm>
          <a:prstGeom prst="rect">
            <a:avLst/>
          </a:prstGeom>
          <a:noFill/>
        </p:spPr>
        <p:txBody>
          <a:bodyPr wrap="square" rtlCol="0">
            <a:spAutoFit/>
          </a:bodyPr>
          <a:lstStyle/>
          <a:p>
            <a:pPr algn="ctr"/>
            <a:r>
              <a:rPr lang="en-GB" sz="4000" b="1" dirty="0">
                <a:solidFill>
                  <a:srgbClr val="DAA520"/>
                </a:solidFill>
                <a:latin typeface="Century Gothic" panose="020B0502020202020204" pitchFamily="34" charset="0"/>
              </a:rPr>
              <a:t>H</a:t>
            </a:r>
          </a:p>
        </p:txBody>
      </p:sp>
      <p:sp>
        <p:nvSpPr>
          <p:cNvPr id="83" name="TextBox 82"/>
          <p:cNvSpPr txBox="1"/>
          <p:nvPr/>
        </p:nvSpPr>
        <p:spPr>
          <a:xfrm>
            <a:off x="814948" y="3382770"/>
            <a:ext cx="685800" cy="707886"/>
          </a:xfrm>
          <a:prstGeom prst="rect">
            <a:avLst/>
          </a:prstGeom>
          <a:noFill/>
        </p:spPr>
        <p:txBody>
          <a:bodyPr wrap="square" rtlCol="0">
            <a:spAutoFit/>
          </a:bodyPr>
          <a:lstStyle/>
          <a:p>
            <a:pPr algn="ctr"/>
            <a:r>
              <a:rPr lang="en-GB" sz="4000" b="1" dirty="0">
                <a:solidFill>
                  <a:srgbClr val="DAA520"/>
                </a:solidFill>
                <a:latin typeface="Century Gothic" panose="020B0502020202020204" pitchFamily="34" charset="0"/>
              </a:rPr>
              <a:t>B</a:t>
            </a:r>
          </a:p>
        </p:txBody>
      </p:sp>
      <p:sp>
        <p:nvSpPr>
          <p:cNvPr id="84" name="TextBox 83"/>
          <p:cNvSpPr txBox="1"/>
          <p:nvPr/>
        </p:nvSpPr>
        <p:spPr>
          <a:xfrm>
            <a:off x="804028" y="3932959"/>
            <a:ext cx="685800" cy="707886"/>
          </a:xfrm>
          <a:prstGeom prst="rect">
            <a:avLst/>
          </a:prstGeom>
          <a:noFill/>
        </p:spPr>
        <p:txBody>
          <a:bodyPr wrap="square" rtlCol="0">
            <a:spAutoFit/>
          </a:bodyPr>
          <a:lstStyle/>
          <a:p>
            <a:pPr algn="ctr"/>
            <a:r>
              <a:rPr lang="en-GB" sz="4000" b="1" dirty="0">
                <a:solidFill>
                  <a:srgbClr val="DAA520"/>
                </a:solidFill>
                <a:latin typeface="Century Gothic" panose="020B0502020202020204" pitchFamily="34" charset="0"/>
              </a:rPr>
              <a:t>G</a:t>
            </a:r>
          </a:p>
        </p:txBody>
      </p:sp>
      <p:sp>
        <p:nvSpPr>
          <p:cNvPr id="85" name="TextBox 84"/>
          <p:cNvSpPr txBox="1"/>
          <p:nvPr/>
        </p:nvSpPr>
        <p:spPr>
          <a:xfrm>
            <a:off x="804028" y="4495313"/>
            <a:ext cx="685800" cy="707886"/>
          </a:xfrm>
          <a:prstGeom prst="rect">
            <a:avLst/>
          </a:prstGeom>
          <a:noFill/>
        </p:spPr>
        <p:txBody>
          <a:bodyPr wrap="square" rtlCol="0">
            <a:spAutoFit/>
          </a:bodyPr>
          <a:lstStyle/>
          <a:p>
            <a:pPr algn="ctr"/>
            <a:r>
              <a:rPr lang="en-GB" sz="4000" b="1" dirty="0">
                <a:solidFill>
                  <a:srgbClr val="DAA520"/>
                </a:solidFill>
                <a:latin typeface="Century Gothic" panose="020B0502020202020204" pitchFamily="34" charset="0"/>
              </a:rPr>
              <a:t>A</a:t>
            </a:r>
          </a:p>
        </p:txBody>
      </p:sp>
      <p:sp>
        <p:nvSpPr>
          <p:cNvPr id="86" name="TextBox 85"/>
          <p:cNvSpPr txBox="1"/>
          <p:nvPr/>
        </p:nvSpPr>
        <p:spPr>
          <a:xfrm>
            <a:off x="824184" y="5092793"/>
            <a:ext cx="685800" cy="707886"/>
          </a:xfrm>
          <a:prstGeom prst="rect">
            <a:avLst/>
          </a:prstGeom>
          <a:noFill/>
        </p:spPr>
        <p:txBody>
          <a:bodyPr wrap="square" rtlCol="0">
            <a:spAutoFit/>
          </a:bodyPr>
          <a:lstStyle/>
          <a:p>
            <a:pPr algn="ctr"/>
            <a:r>
              <a:rPr lang="en-GB" sz="4000" b="1" dirty="0">
                <a:solidFill>
                  <a:srgbClr val="DAA520"/>
                </a:solidFill>
                <a:latin typeface="Century Gothic" panose="020B0502020202020204" pitchFamily="34" charset="0"/>
              </a:rPr>
              <a:t>E</a:t>
            </a:r>
          </a:p>
        </p:txBody>
      </p:sp>
      <p:sp>
        <p:nvSpPr>
          <p:cNvPr id="87" name="TextBox 86"/>
          <p:cNvSpPr txBox="1"/>
          <p:nvPr/>
        </p:nvSpPr>
        <p:spPr>
          <a:xfrm>
            <a:off x="803289" y="5635905"/>
            <a:ext cx="685800" cy="707886"/>
          </a:xfrm>
          <a:prstGeom prst="rect">
            <a:avLst/>
          </a:prstGeom>
          <a:noFill/>
        </p:spPr>
        <p:txBody>
          <a:bodyPr wrap="square" rtlCol="0">
            <a:spAutoFit/>
          </a:bodyPr>
          <a:lstStyle/>
          <a:p>
            <a:pPr algn="ctr"/>
            <a:r>
              <a:rPr lang="en-GB" sz="4000" b="1" dirty="0">
                <a:solidFill>
                  <a:srgbClr val="DAA520"/>
                </a:solidFill>
                <a:latin typeface="Century Gothic" panose="020B0502020202020204" pitchFamily="34" charset="0"/>
              </a:rPr>
              <a:t>C</a:t>
            </a:r>
          </a:p>
        </p:txBody>
      </p:sp>
      <p:sp>
        <p:nvSpPr>
          <p:cNvPr id="75" name="Rounded Rectangle 11">
            <a:extLst>
              <a:ext uri="{FF2B5EF4-FFF2-40B4-BE49-F238E27FC236}">
                <a16:creationId xmlns:a16="http://schemas.microsoft.com/office/drawing/2014/main" id="{483D7EB9-C2AA-4190-98DE-925F861600E9}"/>
              </a:ext>
            </a:extLst>
          </p:cNvPr>
          <p:cNvSpPr/>
          <p:nvPr/>
        </p:nvSpPr>
        <p:spPr>
          <a:xfrm>
            <a:off x="9513741" y="247046"/>
            <a:ext cx="244358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6204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par>
                                <p:cTn id="88" presetID="10" presetClass="entr" presetSubtype="0" fill="hold" nodeType="with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fade">
                                      <p:cBhvr>
                                        <p:cTn id="90" dur="500"/>
                                        <p:tgtEl>
                                          <p:spTgt spid="49"/>
                                        </p:tgtEl>
                                      </p:cBhvr>
                                    </p:animEffect>
                                  </p:childTnLst>
                                </p:cTn>
                              </p:par>
                              <p:par>
                                <p:cTn id="91" presetID="10" presetClass="entr" presetSubtype="0" fill="hold" nodeType="with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fade">
                                      <p:cBhvr>
                                        <p:cTn id="93" dur="500"/>
                                        <p:tgtEl>
                                          <p:spTgt spid="53"/>
                                        </p:tgtEl>
                                      </p:cBhvr>
                                    </p:animEffect>
                                  </p:childTnLst>
                                </p:cTn>
                              </p:par>
                              <p:par>
                                <p:cTn id="94" presetID="10" presetClass="entr" presetSubtype="0" fill="hold" nodeType="withEffect">
                                  <p:stCondLst>
                                    <p:cond delay="0"/>
                                  </p:stCondLst>
                                  <p:childTnLst>
                                    <p:set>
                                      <p:cBhvr>
                                        <p:cTn id="95" dur="1" fill="hold">
                                          <p:stCondLst>
                                            <p:cond delay="0"/>
                                          </p:stCondLst>
                                        </p:cTn>
                                        <p:tgtEl>
                                          <p:spTgt spid="56"/>
                                        </p:tgtEl>
                                        <p:attrNameLst>
                                          <p:attrName>style.visibility</p:attrName>
                                        </p:attrNameLst>
                                      </p:cBhvr>
                                      <p:to>
                                        <p:strVal val="visible"/>
                                      </p:to>
                                    </p:set>
                                    <p:animEffect transition="in" filter="fade">
                                      <p:cBhvr>
                                        <p:cTn id="96" dur="500"/>
                                        <p:tgtEl>
                                          <p:spTgt spid="56"/>
                                        </p:tgtEl>
                                      </p:cBhvr>
                                    </p:animEffect>
                                  </p:childTnLst>
                                </p:cTn>
                              </p:par>
                              <p:par>
                                <p:cTn id="97" presetID="10" presetClass="entr" presetSubtype="0" fill="hold" nodeType="withEffect">
                                  <p:stCondLst>
                                    <p:cond delay="0"/>
                                  </p:stCondLst>
                                  <p:childTnLst>
                                    <p:set>
                                      <p:cBhvr>
                                        <p:cTn id="98" dur="1" fill="hold">
                                          <p:stCondLst>
                                            <p:cond delay="0"/>
                                          </p:stCondLst>
                                        </p:cTn>
                                        <p:tgtEl>
                                          <p:spTgt spid="57"/>
                                        </p:tgtEl>
                                        <p:attrNameLst>
                                          <p:attrName>style.visibility</p:attrName>
                                        </p:attrNameLst>
                                      </p:cBhvr>
                                      <p:to>
                                        <p:strVal val="visible"/>
                                      </p:to>
                                    </p:set>
                                    <p:animEffect transition="in" filter="fade">
                                      <p:cBhvr>
                                        <p:cTn id="99" dur="500"/>
                                        <p:tgtEl>
                                          <p:spTgt spid="57"/>
                                        </p:tgtEl>
                                      </p:cBhvr>
                                    </p:animEffect>
                                  </p:childTnLst>
                                </p:cTn>
                              </p:par>
                              <p:par>
                                <p:cTn id="100" presetID="10" presetClass="entr" presetSubtype="0" fill="hold" nodeType="withEffect">
                                  <p:stCondLst>
                                    <p:cond delay="0"/>
                                  </p:stCondLst>
                                  <p:childTnLst>
                                    <p:set>
                                      <p:cBhvr>
                                        <p:cTn id="101" dur="1" fill="hold">
                                          <p:stCondLst>
                                            <p:cond delay="0"/>
                                          </p:stCondLst>
                                        </p:cTn>
                                        <p:tgtEl>
                                          <p:spTgt spid="58"/>
                                        </p:tgtEl>
                                        <p:attrNameLst>
                                          <p:attrName>style.visibility</p:attrName>
                                        </p:attrNameLst>
                                      </p:cBhvr>
                                      <p:to>
                                        <p:strVal val="visible"/>
                                      </p:to>
                                    </p:set>
                                    <p:animEffect transition="in" filter="fade">
                                      <p:cBhvr>
                                        <p:cTn id="102" dur="500"/>
                                        <p:tgtEl>
                                          <p:spTgt spid="5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72"/>
                                        </p:tgtEl>
                                        <p:attrNameLst>
                                          <p:attrName>style.visibility</p:attrName>
                                        </p:attrNameLst>
                                      </p:cBhvr>
                                      <p:to>
                                        <p:strVal val="visible"/>
                                      </p:to>
                                    </p:set>
                                    <p:animEffect transition="in" filter="fade">
                                      <p:cBhvr>
                                        <p:cTn id="105" dur="500"/>
                                        <p:tgtEl>
                                          <p:spTgt spid="72"/>
                                        </p:tgtEl>
                                      </p:cBhvr>
                                    </p:animEffect>
                                  </p:childTnLst>
                                </p:cTn>
                              </p:par>
                              <p:par>
                                <p:cTn id="106" presetID="10" presetClass="entr" presetSubtype="0" fill="hold" nodeType="withEffect">
                                  <p:stCondLst>
                                    <p:cond delay="0"/>
                                  </p:stCondLst>
                                  <p:childTnLst>
                                    <p:set>
                                      <p:cBhvr>
                                        <p:cTn id="107" dur="1" fill="hold">
                                          <p:stCondLst>
                                            <p:cond delay="0"/>
                                          </p:stCondLst>
                                        </p:cTn>
                                        <p:tgtEl>
                                          <p:spTgt spid="73"/>
                                        </p:tgtEl>
                                        <p:attrNameLst>
                                          <p:attrName>style.visibility</p:attrName>
                                        </p:attrNameLst>
                                      </p:cBhvr>
                                      <p:to>
                                        <p:strVal val="visible"/>
                                      </p:to>
                                    </p:set>
                                    <p:animEffect transition="in" filter="fade">
                                      <p:cBhvr>
                                        <p:cTn id="108" dur="500"/>
                                        <p:tgtEl>
                                          <p:spTgt spid="7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74"/>
                                        </p:tgtEl>
                                        <p:attrNameLst>
                                          <p:attrName>style.visibility</p:attrName>
                                        </p:attrNameLst>
                                      </p:cBhvr>
                                      <p:to>
                                        <p:strVal val="visible"/>
                                      </p:to>
                                    </p:set>
                                    <p:animEffect transition="in" filter="fade">
                                      <p:cBhvr>
                                        <p:cTn id="111" dur="500"/>
                                        <p:tgtEl>
                                          <p:spTgt spid="74"/>
                                        </p:tgtEl>
                                      </p:cBhvr>
                                    </p:animEffect>
                                  </p:childTnLst>
                                </p:cTn>
                              </p:par>
                              <p:par>
                                <p:cTn id="112" presetID="10" presetClass="entr" presetSubtype="0" fill="hold" nodeType="withEffect">
                                  <p:stCondLst>
                                    <p:cond delay="0"/>
                                  </p:stCondLst>
                                  <p:childTnLst>
                                    <p:set>
                                      <p:cBhvr>
                                        <p:cTn id="113" dur="1" fill="hold">
                                          <p:stCondLst>
                                            <p:cond delay="0"/>
                                          </p:stCondLst>
                                        </p:cTn>
                                        <p:tgtEl>
                                          <p:spTgt spid="76"/>
                                        </p:tgtEl>
                                        <p:attrNameLst>
                                          <p:attrName>style.visibility</p:attrName>
                                        </p:attrNameLst>
                                      </p:cBhvr>
                                      <p:to>
                                        <p:strVal val="visible"/>
                                      </p:to>
                                    </p:set>
                                    <p:animEffect transition="in" filter="fade">
                                      <p:cBhvr>
                                        <p:cTn id="114" dur="500"/>
                                        <p:tgtEl>
                                          <p:spTgt spid="76"/>
                                        </p:tgtEl>
                                      </p:cBhvr>
                                    </p:animEffect>
                                  </p:childTnLst>
                                </p:cTn>
                              </p:par>
                              <p:par>
                                <p:cTn id="115" presetID="10" presetClass="entr" presetSubtype="0" fill="hold" nodeType="withEffect">
                                  <p:stCondLst>
                                    <p:cond delay="0"/>
                                  </p:stCondLst>
                                  <p:childTnLst>
                                    <p:set>
                                      <p:cBhvr>
                                        <p:cTn id="116" dur="1" fill="hold">
                                          <p:stCondLst>
                                            <p:cond delay="0"/>
                                          </p:stCondLst>
                                        </p:cTn>
                                        <p:tgtEl>
                                          <p:spTgt spid="77"/>
                                        </p:tgtEl>
                                        <p:attrNameLst>
                                          <p:attrName>style.visibility</p:attrName>
                                        </p:attrNameLst>
                                      </p:cBhvr>
                                      <p:to>
                                        <p:strVal val="visible"/>
                                      </p:to>
                                    </p:set>
                                    <p:animEffect transition="in" filter="fade">
                                      <p:cBhvr>
                                        <p:cTn id="117" dur="500"/>
                                        <p:tgtEl>
                                          <p:spTgt spid="7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79"/>
                                        </p:tgtEl>
                                        <p:attrNameLst>
                                          <p:attrName>style.visibility</p:attrName>
                                        </p:attrNameLst>
                                      </p:cBhvr>
                                      <p:to>
                                        <p:strVal val="visible"/>
                                      </p:to>
                                    </p:set>
                                    <p:animEffect transition="in" filter="fade">
                                      <p:cBhvr>
                                        <p:cTn id="120" dur="500"/>
                                        <p:tgtEl>
                                          <p:spTgt spid="79"/>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80"/>
                                        </p:tgtEl>
                                        <p:attrNameLst>
                                          <p:attrName>style.visibility</p:attrName>
                                        </p:attrNameLst>
                                      </p:cBhvr>
                                      <p:to>
                                        <p:strVal val="visible"/>
                                      </p:to>
                                    </p:set>
                                    <p:animEffect transition="in" filter="fade">
                                      <p:cBhvr>
                                        <p:cTn id="123" dur="500"/>
                                        <p:tgtEl>
                                          <p:spTgt spid="80"/>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3"/>
                                        </p:tgtEl>
                                        <p:attrNameLst>
                                          <p:attrName>style.visibility</p:attrName>
                                        </p:attrNameLst>
                                      </p:cBhvr>
                                      <p:to>
                                        <p:strVal val="visible"/>
                                      </p:to>
                                    </p:set>
                                    <p:animEffect transition="in" filter="fade">
                                      <p:cBhvr>
                                        <p:cTn id="128" dur="500"/>
                                        <p:tgtEl>
                                          <p:spTgt spid="3"/>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fade">
                                      <p:cBhvr>
                                        <p:cTn id="133" dur="500"/>
                                        <p:tgtEl>
                                          <p:spTgt spid="81"/>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82"/>
                                        </p:tgtEl>
                                        <p:attrNameLst>
                                          <p:attrName>style.visibility</p:attrName>
                                        </p:attrNameLst>
                                      </p:cBhvr>
                                      <p:to>
                                        <p:strVal val="visible"/>
                                      </p:to>
                                    </p:set>
                                    <p:animEffect transition="in" filter="fade">
                                      <p:cBhvr>
                                        <p:cTn id="138" dur="500"/>
                                        <p:tgtEl>
                                          <p:spTgt spid="82"/>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83"/>
                                        </p:tgtEl>
                                        <p:attrNameLst>
                                          <p:attrName>style.visibility</p:attrName>
                                        </p:attrNameLst>
                                      </p:cBhvr>
                                      <p:to>
                                        <p:strVal val="visible"/>
                                      </p:to>
                                    </p:set>
                                    <p:animEffect transition="in" filter="fade">
                                      <p:cBhvr>
                                        <p:cTn id="143" dur="500"/>
                                        <p:tgtEl>
                                          <p:spTgt spid="83"/>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84"/>
                                        </p:tgtEl>
                                        <p:attrNameLst>
                                          <p:attrName>style.visibility</p:attrName>
                                        </p:attrNameLst>
                                      </p:cBhvr>
                                      <p:to>
                                        <p:strVal val="visible"/>
                                      </p:to>
                                    </p:set>
                                    <p:animEffect transition="in" filter="fade">
                                      <p:cBhvr>
                                        <p:cTn id="148" dur="500"/>
                                        <p:tgtEl>
                                          <p:spTgt spid="84"/>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85"/>
                                        </p:tgtEl>
                                        <p:attrNameLst>
                                          <p:attrName>style.visibility</p:attrName>
                                        </p:attrNameLst>
                                      </p:cBhvr>
                                      <p:to>
                                        <p:strVal val="visible"/>
                                      </p:to>
                                    </p:set>
                                    <p:animEffect transition="in" filter="fade">
                                      <p:cBhvr>
                                        <p:cTn id="153" dur="500"/>
                                        <p:tgtEl>
                                          <p:spTgt spid="85"/>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86"/>
                                        </p:tgtEl>
                                        <p:attrNameLst>
                                          <p:attrName>style.visibility</p:attrName>
                                        </p:attrNameLst>
                                      </p:cBhvr>
                                      <p:to>
                                        <p:strVal val="visible"/>
                                      </p:to>
                                    </p:set>
                                    <p:animEffect transition="in" filter="fade">
                                      <p:cBhvr>
                                        <p:cTn id="158" dur="500"/>
                                        <p:tgtEl>
                                          <p:spTgt spid="86"/>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87"/>
                                        </p:tgtEl>
                                        <p:attrNameLst>
                                          <p:attrName>style.visibility</p:attrName>
                                        </p:attrNameLst>
                                      </p:cBhvr>
                                      <p:to>
                                        <p:strVal val="visible"/>
                                      </p:to>
                                    </p:set>
                                    <p:animEffect transition="in" filter="fade">
                                      <p:cBhvr>
                                        <p:cTn id="16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48" grpId="0"/>
      <p:bldP spid="72" grpId="0"/>
      <p:bldP spid="74" grpId="0"/>
      <p:bldP spid="79" grpId="0"/>
      <p:bldP spid="80" grpId="0"/>
      <p:bldP spid="3" grpId="0"/>
      <p:bldP spid="81" grpId="0"/>
      <p:bldP spid="82" grpId="0"/>
      <p:bldP spid="83" grpId="0"/>
      <p:bldP spid="84" grpId="0"/>
      <p:bldP spid="85" grpId="0"/>
      <p:bldP spid="86" grpId="0"/>
      <p:bldP spid="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965902" cy="869950"/>
          </a:xfrm>
          <a:prstGeom prst="rect">
            <a:avLst/>
          </a:prstGeom>
        </p:spPr>
      </p:pic>
      <p:sp>
        <p:nvSpPr>
          <p:cNvPr id="13" name="TextBox 12"/>
          <p:cNvSpPr txBox="1"/>
          <p:nvPr/>
        </p:nvSpPr>
        <p:spPr>
          <a:xfrm>
            <a:off x="1153886" y="4080875"/>
            <a:ext cx="958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He can run</a:t>
            </a:r>
            <a:r>
              <a:rPr kumimoji="0" lang="es-CO" sz="36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t>
            </a:r>
            <a:endPar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28971" y="1179270"/>
            <a:ext cx="11204264" cy="707886"/>
          </a:xfrm>
          <a:prstGeom prst="rect">
            <a:avLst/>
          </a:prstGeom>
          <a:noFill/>
        </p:spPr>
        <p:txBody>
          <a:bodyPr wrap="square" rtlCol="0">
            <a:spAutoFit/>
          </a:bodyPr>
          <a:lstStyle/>
          <a:p>
            <a:r>
              <a:rPr lang="en-GB" sz="4000" b="1" dirty="0">
                <a:solidFill>
                  <a:schemeClr val="accent1">
                    <a:lumMod val="50000"/>
                  </a:schemeClr>
                </a:solidFill>
                <a:latin typeface="Century Gothic" panose="020B0502020202020204" pitchFamily="34" charset="0"/>
              </a:rPr>
              <a:t>Was </a:t>
            </a:r>
            <a:r>
              <a:rPr lang="en-GB" sz="4000" b="1" dirty="0" err="1">
                <a:solidFill>
                  <a:schemeClr val="accent1">
                    <a:lumMod val="50000"/>
                  </a:schemeClr>
                </a:solidFill>
                <a:latin typeface="Century Gothic" panose="020B0502020202020204" pitchFamily="34" charset="0"/>
              </a:rPr>
              <a:t>hörst</a:t>
            </a:r>
            <a:r>
              <a:rPr lang="en-GB" sz="4000" b="1" dirty="0">
                <a:solidFill>
                  <a:schemeClr val="accent1">
                    <a:lumMod val="50000"/>
                  </a:schemeClr>
                </a:solidFill>
                <a:latin typeface="Century Gothic" panose="020B0502020202020204" pitchFamily="34" charset="0"/>
              </a:rPr>
              <a:t> du? [AU], [ÄU] </a:t>
            </a:r>
            <a:r>
              <a:rPr lang="en-GB" sz="4000" b="1" dirty="0" err="1">
                <a:solidFill>
                  <a:schemeClr val="accent1">
                    <a:lumMod val="50000"/>
                  </a:schemeClr>
                </a:solidFill>
                <a:latin typeface="Century Gothic" panose="020B0502020202020204" pitchFamily="34" charset="0"/>
              </a:rPr>
              <a:t>oder</a:t>
            </a:r>
            <a:r>
              <a:rPr lang="en-GB" sz="4000" b="1" dirty="0">
                <a:solidFill>
                  <a:schemeClr val="accent1">
                    <a:lumMod val="50000"/>
                  </a:schemeClr>
                </a:solidFill>
                <a:latin typeface="Century Gothic" panose="020B0502020202020204" pitchFamily="34" charset="0"/>
              </a:rPr>
              <a:t> [AU] und [ÄU]?</a:t>
            </a:r>
          </a:p>
        </p:txBody>
      </p:sp>
      <p:sp>
        <p:nvSpPr>
          <p:cNvPr id="16" name="Action Button: Custom 15">
            <a:hlinkClick r:id="" action="ppaction://noaction" highlightClick="1">
              <a:snd r:embed="rId4" name="Ger_2.2.2_phonics_sentence_3.wav"/>
            </a:hlinkClick>
          </p:cNvPr>
          <p:cNvSpPr/>
          <p:nvPr/>
        </p:nvSpPr>
        <p:spPr>
          <a:xfrm>
            <a:off x="328970" y="2091393"/>
            <a:ext cx="540000" cy="504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1</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3734" y="2021913"/>
            <a:ext cx="522871" cy="544657"/>
          </a:xfrm>
          <a:prstGeom prst="rect">
            <a:avLst/>
          </a:prstGeom>
        </p:spPr>
      </p:pic>
      <p:sp>
        <p:nvSpPr>
          <p:cNvPr id="8" name="TextBox 7"/>
          <p:cNvSpPr txBox="1"/>
          <p:nvPr/>
        </p:nvSpPr>
        <p:spPr>
          <a:xfrm>
            <a:off x="922883" y="1978630"/>
            <a:ext cx="943624"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AU</a:t>
            </a:r>
          </a:p>
        </p:txBody>
      </p:sp>
      <p:sp>
        <p:nvSpPr>
          <p:cNvPr id="2" name="TextBox 1"/>
          <p:cNvSpPr txBox="1"/>
          <p:nvPr/>
        </p:nvSpPr>
        <p:spPr>
          <a:xfrm>
            <a:off x="1153886" y="3052836"/>
            <a:ext cx="11038114" cy="923330"/>
          </a:xfrm>
          <a:prstGeom prst="rect">
            <a:avLst/>
          </a:prstGeom>
          <a:noFill/>
        </p:spPr>
        <p:txBody>
          <a:bodyPr wrap="square" rtlCol="0">
            <a:spAutoFit/>
          </a:bodyPr>
          <a:lstStyle/>
          <a:p>
            <a:r>
              <a:rPr lang="es-CO" sz="5400" dirty="0">
                <a:solidFill>
                  <a:schemeClr val="accent1">
                    <a:lumMod val="50000"/>
                  </a:schemeClr>
                </a:solidFill>
                <a:latin typeface="Century Gothic" panose="020B0502020202020204" pitchFamily="34" charset="0"/>
                <a:cs typeface="Calibri" panose="020F0502020204030204" pitchFamily="34" charset="0"/>
              </a:rPr>
              <a:t>Er </a:t>
            </a:r>
            <a:r>
              <a:rPr lang="es-CO" sz="5400" dirty="0" err="1">
                <a:solidFill>
                  <a:schemeClr val="accent1">
                    <a:lumMod val="50000"/>
                  </a:schemeClr>
                </a:solidFill>
                <a:latin typeface="Century Gothic" panose="020B0502020202020204" pitchFamily="34" charset="0"/>
                <a:cs typeface="Calibri" panose="020F0502020204030204" pitchFamily="34" charset="0"/>
              </a:rPr>
              <a:t>kann</a:t>
            </a:r>
            <a:r>
              <a:rPr lang="es-CO" sz="5400" dirty="0">
                <a:solidFill>
                  <a:schemeClr val="accent1">
                    <a:lumMod val="50000"/>
                  </a:schemeClr>
                </a:solidFill>
                <a:latin typeface="Century Gothic" panose="020B0502020202020204" pitchFamily="34" charset="0"/>
                <a:cs typeface="Calibri" panose="020F0502020204030204" pitchFamily="34" charset="0"/>
              </a:rPr>
              <a:t> l</a:t>
            </a:r>
            <a:r>
              <a:rPr lang="en-GB" sz="5400" b="1" dirty="0">
                <a:solidFill>
                  <a:srgbClr val="DAA520"/>
                </a:solidFill>
                <a:latin typeface="Century Gothic" panose="020B0502020202020204" pitchFamily="34" charset="0"/>
                <a:cs typeface="Calibri" panose="020F0502020204030204" pitchFamily="34" charset="0"/>
              </a:rPr>
              <a:t>au</a:t>
            </a:r>
            <a:r>
              <a:rPr lang="es-CO" sz="5400" dirty="0" err="1">
                <a:solidFill>
                  <a:schemeClr val="accent1">
                    <a:lumMod val="50000"/>
                  </a:schemeClr>
                </a:solidFill>
                <a:latin typeface="Century Gothic" panose="020B0502020202020204" pitchFamily="34" charset="0"/>
                <a:cs typeface="Calibri" panose="020F0502020204030204" pitchFamily="34" charset="0"/>
              </a:rPr>
              <a:t>fen</a:t>
            </a:r>
            <a:r>
              <a:rPr lang="es-CO" sz="5400" dirty="0">
                <a:solidFill>
                  <a:schemeClr val="accent1">
                    <a:lumMod val="50000"/>
                  </a:schemeClr>
                </a:solidFill>
                <a:latin typeface="Century Gothic" panose="020B0502020202020204" pitchFamily="34" charset="0"/>
                <a:cs typeface="Calibri" panose="020F0502020204030204" pitchFamily="34" charset="0"/>
              </a:rPr>
              <a:t>.</a:t>
            </a:r>
            <a:endParaRPr lang="en-GB" sz="5400" dirty="0">
              <a:solidFill>
                <a:schemeClr val="accent1">
                  <a:lumMod val="50000"/>
                </a:schemeClr>
              </a:solidFill>
            </a:endParaRPr>
          </a:p>
        </p:txBody>
      </p:sp>
      <p:sp>
        <p:nvSpPr>
          <p:cNvPr id="11" name="Title 1"/>
          <p:cNvSpPr>
            <a:spLocks noGrp="1"/>
          </p:cNvSpPr>
          <p:nvPr>
            <p:ph type="title"/>
          </p:nvPr>
        </p:nvSpPr>
        <p:spPr>
          <a:xfrm>
            <a:off x="0" y="279684"/>
            <a:ext cx="7102642" cy="723443"/>
          </a:xfrm>
        </p:spPr>
        <p:txBody>
          <a:bodyPr>
            <a:normAutofit/>
          </a:body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spTree>
    <p:extLst>
      <p:ext uri="{BB962C8B-B14F-4D97-AF65-F5344CB8AC3E}">
        <p14:creationId xmlns:p14="http://schemas.microsoft.com/office/powerpoint/2010/main" val="29276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2136" y="2293410"/>
            <a:ext cx="11674929" cy="1015663"/>
          </a:xfrm>
          <a:prstGeom prst="rect">
            <a:avLst/>
          </a:prstGeom>
          <a:noFill/>
        </p:spPr>
        <p:txBody>
          <a:bodyPr wrap="square" rtlCol="0">
            <a:spAutoFit/>
          </a:bodyPr>
          <a:lstStyle/>
          <a:p>
            <a:r>
              <a:rPr lang="es-CO" sz="6000" dirty="0">
                <a:solidFill>
                  <a:schemeClr val="accent1">
                    <a:lumMod val="50000"/>
                  </a:schemeClr>
                </a:solidFill>
                <a:latin typeface="Century Gothic" panose="020B0502020202020204" pitchFamily="34" charset="0"/>
                <a:cs typeface="Calibri" panose="020F0502020204030204" pitchFamily="34" charset="0"/>
              </a:rPr>
              <a:t>Er </a:t>
            </a:r>
            <a:r>
              <a:rPr lang="es-CO" sz="6000" dirty="0" err="1">
                <a:solidFill>
                  <a:schemeClr val="accent1">
                    <a:lumMod val="50000"/>
                  </a:schemeClr>
                </a:solidFill>
                <a:latin typeface="Century Gothic" panose="020B0502020202020204" pitchFamily="34" charset="0"/>
                <a:cs typeface="Calibri" panose="020F0502020204030204" pitchFamily="34" charset="0"/>
              </a:rPr>
              <a:t>kann</a:t>
            </a:r>
            <a:r>
              <a:rPr lang="es-CO" sz="6000" dirty="0">
                <a:solidFill>
                  <a:schemeClr val="accent1">
                    <a:lumMod val="50000"/>
                  </a:schemeClr>
                </a:solidFill>
                <a:latin typeface="Century Gothic" panose="020B0502020202020204" pitchFamily="34" charset="0"/>
                <a:cs typeface="Calibri" panose="020F0502020204030204" pitchFamily="34" charset="0"/>
              </a:rPr>
              <a:t> l</a:t>
            </a:r>
            <a:r>
              <a:rPr lang="en-GB" sz="6000" b="1" dirty="0">
                <a:solidFill>
                  <a:srgbClr val="DAA520"/>
                </a:solidFill>
                <a:latin typeface="Century Gothic" panose="020B0502020202020204" pitchFamily="34" charset="0"/>
                <a:cs typeface="Calibri" panose="020F0502020204030204" pitchFamily="34" charset="0"/>
              </a:rPr>
              <a:t>au</a:t>
            </a:r>
            <a:r>
              <a:rPr lang="es-CO" sz="6000" dirty="0" err="1">
                <a:solidFill>
                  <a:schemeClr val="accent1">
                    <a:lumMod val="50000"/>
                  </a:schemeClr>
                </a:solidFill>
                <a:latin typeface="Century Gothic" panose="020B0502020202020204" pitchFamily="34" charset="0"/>
                <a:cs typeface="Calibri" panose="020F0502020204030204" pitchFamily="34" charset="0"/>
              </a:rPr>
              <a:t>fen</a:t>
            </a:r>
            <a:r>
              <a:rPr lang="es-CO" sz="6000" dirty="0">
                <a:solidFill>
                  <a:schemeClr val="accent1">
                    <a:lumMod val="50000"/>
                  </a:schemeClr>
                </a:solidFill>
                <a:latin typeface="Century Gothic" panose="020B0502020202020204" pitchFamily="34" charset="0"/>
                <a:cs typeface="Calibri" panose="020F0502020204030204" pitchFamily="34" charset="0"/>
              </a:rPr>
              <a:t>.</a:t>
            </a:r>
            <a:endParaRPr lang="es-CO" sz="58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6" name="Action Button: Custom 5">
            <a:hlinkClick r:id="" action="ppaction://noaction" highlightClick="1">
              <a:snd r:embed="rId3" name="Ger_2.2.2_phonics_sentence_3.wav"/>
            </a:hlinkClick>
          </p:cNvPr>
          <p:cNvSpPr/>
          <p:nvPr/>
        </p:nvSpPr>
        <p:spPr>
          <a:xfrm>
            <a:off x="212584" y="2549242"/>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1</a:t>
            </a:r>
          </a:p>
        </p:txBody>
      </p:sp>
      <p:grpSp>
        <p:nvGrpSpPr>
          <p:cNvPr id="7" name="Group 6"/>
          <p:cNvGrpSpPr/>
          <p:nvPr/>
        </p:nvGrpSpPr>
        <p:grpSpPr>
          <a:xfrm>
            <a:off x="4044418" y="2518272"/>
            <a:ext cx="972000" cy="756000"/>
            <a:chOff x="6226232" y="2481696"/>
            <a:chExt cx="972000" cy="756000"/>
          </a:xfrm>
        </p:grpSpPr>
        <p:sp>
          <p:nvSpPr>
            <p:cNvPr id="10" name="Rectangle 9"/>
            <p:cNvSpPr/>
            <p:nvPr/>
          </p:nvSpPr>
          <p:spPr>
            <a:xfrm>
              <a:off x="6226232" y="2481696"/>
              <a:ext cx="972000" cy="7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9380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153886" y="4085640"/>
            <a:ext cx="115246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Do </a:t>
            </a:r>
            <a:r>
              <a:rPr kumimoji="0" lang="es-CO" sz="3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you</a:t>
            </a:r>
            <a:r>
              <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a:t>
            </a:r>
            <a:r>
              <a:rPr kumimoji="0" lang="es-CO" sz="3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dream</a:t>
            </a:r>
            <a:r>
              <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 are </a:t>
            </a:r>
            <a:r>
              <a:rPr kumimoji="0" lang="es-CO" sz="3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you</a:t>
            </a:r>
            <a:r>
              <a:rPr kumimoji="0" lang="es-CO" sz="36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a:t>
            </a:r>
            <a:r>
              <a:rPr kumimoji="0" lang="es-CO" sz="3600" b="0"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dreaming</a:t>
            </a:r>
            <a:r>
              <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a:t>
            </a:r>
            <a:r>
              <a:rPr kumimoji="0" lang="es-CO" sz="3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about</a:t>
            </a:r>
            <a:r>
              <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a:t>
            </a:r>
            <a:r>
              <a:rPr kumimoji="0" lang="en-GB" sz="3600" b="0" i="0" u="none" strike="noStrike" kern="1200" cap="none" spc="0" normalizeH="0" baseline="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trees</a:t>
            </a:r>
            <a:r>
              <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t>
            </a:r>
          </a:p>
        </p:txBody>
      </p:sp>
      <p:sp>
        <p:nvSpPr>
          <p:cNvPr id="15" name="TextBox 14"/>
          <p:cNvSpPr txBox="1"/>
          <p:nvPr/>
        </p:nvSpPr>
        <p:spPr>
          <a:xfrm>
            <a:off x="328971" y="1160220"/>
            <a:ext cx="11204264" cy="707886"/>
          </a:xfrm>
          <a:prstGeom prst="rect">
            <a:avLst/>
          </a:prstGeom>
          <a:noFill/>
        </p:spPr>
        <p:txBody>
          <a:bodyPr wrap="square" rtlCol="0">
            <a:spAutoFit/>
          </a:bodyPr>
          <a:lstStyle/>
          <a:p>
            <a:r>
              <a:rPr lang="en-GB" sz="4000" b="1" dirty="0">
                <a:solidFill>
                  <a:srgbClr val="115076"/>
                </a:solidFill>
                <a:latin typeface="Century Gothic" panose="020B0502020202020204" pitchFamily="34" charset="0"/>
              </a:rPr>
              <a:t>Was </a:t>
            </a:r>
            <a:r>
              <a:rPr lang="en-GB" sz="4000" b="1" dirty="0" err="1">
                <a:solidFill>
                  <a:srgbClr val="115076"/>
                </a:solidFill>
                <a:latin typeface="Century Gothic" panose="020B0502020202020204" pitchFamily="34" charset="0"/>
              </a:rPr>
              <a:t>hörst</a:t>
            </a:r>
            <a:r>
              <a:rPr lang="en-GB" sz="4000" b="1" dirty="0">
                <a:solidFill>
                  <a:srgbClr val="115076"/>
                </a:solidFill>
                <a:latin typeface="Century Gothic" panose="020B0502020202020204" pitchFamily="34" charset="0"/>
              </a:rPr>
              <a:t> du? [AU], [ÄU] </a:t>
            </a:r>
            <a:r>
              <a:rPr lang="en-GB" sz="4000" b="1" dirty="0" err="1">
                <a:solidFill>
                  <a:srgbClr val="115076"/>
                </a:solidFill>
                <a:latin typeface="Century Gothic" panose="020B0502020202020204" pitchFamily="34" charset="0"/>
              </a:rPr>
              <a:t>oder</a:t>
            </a:r>
            <a:r>
              <a:rPr lang="en-GB" sz="4000" b="1" dirty="0">
                <a:solidFill>
                  <a:srgbClr val="115076"/>
                </a:solidFill>
                <a:latin typeface="Century Gothic" panose="020B0502020202020204" pitchFamily="34" charset="0"/>
              </a:rPr>
              <a:t> [AU] und [ÄU]?</a:t>
            </a:r>
          </a:p>
        </p:txBody>
      </p:sp>
      <p:sp>
        <p:nvSpPr>
          <p:cNvPr id="16" name="Action Button: Custom 15">
            <a:hlinkClick r:id="" action="ppaction://noaction" highlightClick="1">
              <a:snd r:embed="rId3" name="Ger_2.2.2_phonics_sentence_2.wav"/>
            </a:hlinkClick>
          </p:cNvPr>
          <p:cNvSpPr/>
          <p:nvPr/>
        </p:nvSpPr>
        <p:spPr>
          <a:xfrm>
            <a:off x="328970" y="2072343"/>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7367" y="1960140"/>
            <a:ext cx="522871" cy="544657"/>
          </a:xfrm>
          <a:prstGeom prst="rect">
            <a:avLst/>
          </a:prstGeom>
        </p:spPr>
      </p:pic>
      <p:sp>
        <p:nvSpPr>
          <p:cNvPr id="8" name="TextBox 7"/>
          <p:cNvSpPr txBox="1"/>
          <p:nvPr/>
        </p:nvSpPr>
        <p:spPr>
          <a:xfrm>
            <a:off x="861093" y="1942139"/>
            <a:ext cx="2628900" cy="646331"/>
          </a:xfrm>
          <a:prstGeom prst="rect">
            <a:avLst/>
          </a:prstGeom>
          <a:noFill/>
        </p:spPr>
        <p:txBody>
          <a:bodyPr wrap="square" rtlCol="0">
            <a:spAutoFit/>
          </a:bodyPr>
          <a:lstStyle/>
          <a:p>
            <a:r>
              <a:rPr lang="en-GB" sz="3600" b="1" dirty="0">
                <a:solidFill>
                  <a:srgbClr val="115076"/>
                </a:solidFill>
                <a:latin typeface="Century Gothic" panose="020B0502020202020204" pitchFamily="34" charset="0"/>
              </a:rPr>
              <a:t>ÄU</a:t>
            </a:r>
          </a:p>
        </p:txBody>
      </p:sp>
      <p:sp>
        <p:nvSpPr>
          <p:cNvPr id="2" name="TextBox 1"/>
          <p:cNvSpPr txBox="1"/>
          <p:nvPr/>
        </p:nvSpPr>
        <p:spPr>
          <a:xfrm>
            <a:off x="1153886" y="3033786"/>
            <a:ext cx="11038114" cy="923330"/>
          </a:xfrm>
          <a:prstGeom prst="rect">
            <a:avLst/>
          </a:prstGeom>
          <a:noFill/>
        </p:spPr>
        <p:txBody>
          <a:bodyPr wrap="square" rtlCol="0">
            <a:spAutoFit/>
          </a:bodyPr>
          <a:lstStyle/>
          <a:p>
            <a:r>
              <a:rPr lang="es-CO" sz="5400" dirty="0" err="1">
                <a:solidFill>
                  <a:schemeClr val="accent1">
                    <a:lumMod val="50000"/>
                  </a:schemeClr>
                </a:solidFill>
                <a:latin typeface="Century Gothic" panose="020B0502020202020204" pitchFamily="34" charset="0"/>
                <a:cs typeface="Calibri" panose="020F0502020204030204" pitchFamily="34" charset="0"/>
              </a:rPr>
              <a:t>Tr</a:t>
            </a:r>
            <a:r>
              <a:rPr lang="en-GB" sz="5400" b="1" dirty="0" err="1">
                <a:solidFill>
                  <a:srgbClr val="DAA520"/>
                </a:solidFill>
                <a:latin typeface="Century Gothic" panose="020B0502020202020204" pitchFamily="34" charset="0"/>
                <a:cs typeface="Calibri" panose="020F0502020204030204" pitchFamily="34" charset="0"/>
              </a:rPr>
              <a:t>äu</a:t>
            </a:r>
            <a:r>
              <a:rPr lang="es-CO" sz="5400" dirty="0" err="1">
                <a:solidFill>
                  <a:schemeClr val="accent1">
                    <a:lumMod val="50000"/>
                  </a:schemeClr>
                </a:solidFill>
                <a:latin typeface="Century Gothic" panose="020B0502020202020204" pitchFamily="34" charset="0"/>
                <a:cs typeface="Calibri" panose="020F0502020204030204" pitchFamily="34" charset="0"/>
              </a:rPr>
              <a:t>mst</a:t>
            </a:r>
            <a:r>
              <a:rPr lang="es-CO" sz="5400" dirty="0">
                <a:solidFill>
                  <a:schemeClr val="accent1">
                    <a:lumMod val="50000"/>
                  </a:schemeClr>
                </a:solidFill>
                <a:latin typeface="Century Gothic" panose="020B0502020202020204" pitchFamily="34" charset="0"/>
                <a:cs typeface="Calibri" panose="020F0502020204030204" pitchFamily="34" charset="0"/>
              </a:rPr>
              <a:t> du von B</a:t>
            </a:r>
            <a:r>
              <a:rPr lang="en-GB" sz="5400" b="1" dirty="0" err="1">
                <a:solidFill>
                  <a:srgbClr val="DAA520"/>
                </a:solidFill>
                <a:latin typeface="Century Gothic" panose="020B0502020202020204" pitchFamily="34" charset="0"/>
                <a:cs typeface="Calibri" panose="020F0502020204030204" pitchFamily="34" charset="0"/>
              </a:rPr>
              <a:t>äu</a:t>
            </a:r>
            <a:r>
              <a:rPr lang="es-CO" sz="5400" dirty="0" err="1">
                <a:solidFill>
                  <a:schemeClr val="accent1">
                    <a:lumMod val="50000"/>
                  </a:schemeClr>
                </a:solidFill>
                <a:latin typeface="Century Gothic" panose="020B0502020202020204" pitchFamily="34" charset="0"/>
                <a:cs typeface="Calibri" panose="020F0502020204030204" pitchFamily="34" charset="0"/>
              </a:rPr>
              <a:t>men</a:t>
            </a:r>
            <a:r>
              <a:rPr lang="es-CO" sz="5400" dirty="0">
                <a:solidFill>
                  <a:schemeClr val="accent1">
                    <a:lumMod val="50000"/>
                  </a:schemeClr>
                </a:solidFill>
                <a:latin typeface="Century Gothic" panose="020B0502020202020204" pitchFamily="34" charset="0"/>
                <a:cs typeface="Calibri" panose="020F0502020204030204" pitchFamily="34" charset="0"/>
              </a:rPr>
              <a:t>?</a:t>
            </a:r>
            <a:endParaRPr lang="en-GB" sz="5400" dirty="0">
              <a:solidFill>
                <a:schemeClr val="accent1">
                  <a:lumMod val="50000"/>
                </a:schemeClr>
              </a:solidFill>
            </a:endParaRPr>
          </a:p>
        </p:txBody>
      </p:sp>
      <p:sp>
        <p:nvSpPr>
          <p:cNvPr id="11" name="Title 1"/>
          <p:cNvSpPr>
            <a:spLocks noGrp="1"/>
          </p:cNvSpPr>
          <p:nvPr>
            <p:ph type="title"/>
          </p:nvPr>
        </p:nvSpPr>
        <p:spPr>
          <a:xfrm>
            <a:off x="216397" y="245000"/>
            <a:ext cx="7102642" cy="723443"/>
          </a:xfrm>
        </p:spPr>
        <p:txBody>
          <a:bodyPr>
            <a:normAutofit/>
          </a:body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965902" cy="869950"/>
          </a:xfrm>
          <a:prstGeom prst="rect">
            <a:avLst/>
          </a:prstGeom>
        </p:spPr>
      </p:pic>
      <p:sp>
        <p:nvSpPr>
          <p:cNvPr id="17" name="Title 1"/>
          <p:cNvSpPr txBox="1">
            <a:spLocks/>
          </p:cNvSpPr>
          <p:nvPr/>
        </p:nvSpPr>
        <p:spPr>
          <a:xfrm>
            <a:off x="0" y="279684"/>
            <a:ext cx="7102642" cy="723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spTree>
    <p:extLst>
      <p:ext uri="{BB962C8B-B14F-4D97-AF65-F5344CB8AC3E}">
        <p14:creationId xmlns:p14="http://schemas.microsoft.com/office/powerpoint/2010/main" val="31994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5804" y="2242973"/>
            <a:ext cx="11674929" cy="1015663"/>
          </a:xfrm>
          <a:prstGeom prst="rect">
            <a:avLst/>
          </a:prstGeom>
          <a:noFill/>
        </p:spPr>
        <p:txBody>
          <a:bodyPr wrap="square" rtlCol="0">
            <a:spAutoFit/>
          </a:bodyPr>
          <a:lstStyle/>
          <a:p>
            <a:r>
              <a:rPr lang="es-CO" sz="6000" dirty="0" err="1">
                <a:solidFill>
                  <a:schemeClr val="accent1">
                    <a:lumMod val="50000"/>
                  </a:schemeClr>
                </a:solidFill>
                <a:latin typeface="Century Gothic" panose="020B0502020202020204" pitchFamily="34" charset="0"/>
                <a:cs typeface="Calibri" panose="020F0502020204030204" pitchFamily="34" charset="0"/>
              </a:rPr>
              <a:t>Tr</a:t>
            </a:r>
            <a:r>
              <a:rPr lang="en-GB" sz="6000" b="1" dirty="0" err="1">
                <a:solidFill>
                  <a:srgbClr val="DAA520"/>
                </a:solidFill>
                <a:latin typeface="Century Gothic" panose="020B0502020202020204" pitchFamily="34" charset="0"/>
                <a:cs typeface="Calibri" panose="020F0502020204030204" pitchFamily="34" charset="0"/>
              </a:rPr>
              <a:t>äu</a:t>
            </a:r>
            <a:r>
              <a:rPr lang="es-CO" sz="6000" dirty="0" err="1">
                <a:solidFill>
                  <a:schemeClr val="accent1">
                    <a:lumMod val="50000"/>
                  </a:schemeClr>
                </a:solidFill>
                <a:latin typeface="Century Gothic" panose="020B0502020202020204" pitchFamily="34" charset="0"/>
                <a:cs typeface="Calibri" panose="020F0502020204030204" pitchFamily="34" charset="0"/>
              </a:rPr>
              <a:t>mst</a:t>
            </a:r>
            <a:r>
              <a:rPr lang="es-CO" sz="6000" dirty="0">
                <a:solidFill>
                  <a:schemeClr val="accent1">
                    <a:lumMod val="50000"/>
                  </a:schemeClr>
                </a:solidFill>
                <a:latin typeface="Century Gothic" panose="020B0502020202020204" pitchFamily="34" charset="0"/>
                <a:cs typeface="Calibri" panose="020F0502020204030204" pitchFamily="34" charset="0"/>
              </a:rPr>
              <a:t> du von B</a:t>
            </a:r>
            <a:r>
              <a:rPr lang="en-GB" sz="6000" b="1" dirty="0" err="1">
                <a:solidFill>
                  <a:srgbClr val="DAA520"/>
                </a:solidFill>
                <a:latin typeface="Century Gothic" panose="020B0502020202020204" pitchFamily="34" charset="0"/>
                <a:cs typeface="Calibri" panose="020F0502020204030204" pitchFamily="34" charset="0"/>
              </a:rPr>
              <a:t>äu</a:t>
            </a:r>
            <a:r>
              <a:rPr lang="es-CO" sz="6000" dirty="0" err="1">
                <a:solidFill>
                  <a:schemeClr val="accent1">
                    <a:lumMod val="50000"/>
                  </a:schemeClr>
                </a:solidFill>
                <a:latin typeface="Century Gothic" panose="020B0502020202020204" pitchFamily="34" charset="0"/>
                <a:cs typeface="Calibri" panose="020F0502020204030204" pitchFamily="34" charset="0"/>
              </a:rPr>
              <a:t>men</a:t>
            </a:r>
            <a:r>
              <a:rPr lang="es-CO" sz="6000" dirty="0">
                <a:solidFill>
                  <a:schemeClr val="accent1">
                    <a:lumMod val="50000"/>
                  </a:schemeClr>
                </a:solidFill>
                <a:latin typeface="Century Gothic" panose="020B0502020202020204" pitchFamily="34" charset="0"/>
                <a:cs typeface="Calibri" panose="020F0502020204030204" pitchFamily="34" charset="0"/>
              </a:rPr>
              <a:t>?</a:t>
            </a:r>
            <a:endParaRPr lang="es-CO" sz="58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6" name="Action Button: Custom 5">
            <a:hlinkClick r:id="" action="ppaction://noaction" highlightClick="1">
              <a:snd r:embed="rId3" name="Ger_2.2.2_phonics_sentence_2.wav"/>
            </a:hlinkClick>
          </p:cNvPr>
          <p:cNvSpPr/>
          <p:nvPr/>
        </p:nvSpPr>
        <p:spPr>
          <a:xfrm>
            <a:off x="212584" y="2549242"/>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2</a:t>
            </a:r>
          </a:p>
        </p:txBody>
      </p:sp>
      <p:grpSp>
        <p:nvGrpSpPr>
          <p:cNvPr id="12" name="Group 11"/>
          <p:cNvGrpSpPr/>
          <p:nvPr/>
        </p:nvGrpSpPr>
        <p:grpSpPr>
          <a:xfrm>
            <a:off x="1465810" y="2445120"/>
            <a:ext cx="972000" cy="792000"/>
            <a:chOff x="6226232" y="2463408"/>
            <a:chExt cx="972000" cy="792000"/>
          </a:xfrm>
        </p:grpSpPr>
        <p:sp>
          <p:nvSpPr>
            <p:cNvPr id="13" name="Rectangle 12"/>
            <p:cNvSpPr/>
            <p:nvPr/>
          </p:nvSpPr>
          <p:spPr>
            <a:xfrm>
              <a:off x="6226232" y="2463408"/>
              <a:ext cx="972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7098514" y="2445120"/>
            <a:ext cx="972000" cy="792000"/>
            <a:chOff x="6226232" y="2463408"/>
            <a:chExt cx="972000" cy="792000"/>
          </a:xfrm>
        </p:grpSpPr>
        <p:sp>
          <p:nvSpPr>
            <p:cNvPr id="16" name="Rectangle 15"/>
            <p:cNvSpPr/>
            <p:nvPr/>
          </p:nvSpPr>
          <p:spPr>
            <a:xfrm>
              <a:off x="6226232" y="2463408"/>
              <a:ext cx="972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7738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153886" y="4074829"/>
            <a:ext cx="958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The</a:t>
            </a:r>
            <a:r>
              <a:rPr kumimoji="0" lang="es-CO" sz="36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a:t>
            </a:r>
            <a:r>
              <a:rPr kumimoji="0" lang="es-CO" sz="3600" b="0"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mice</a:t>
            </a:r>
            <a:r>
              <a:rPr kumimoji="0" lang="es-CO" sz="36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are at home.</a:t>
            </a:r>
            <a:endPar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16397" y="1162490"/>
            <a:ext cx="11204264" cy="707886"/>
          </a:xfrm>
          <a:prstGeom prst="rect">
            <a:avLst/>
          </a:prstGeom>
          <a:noFill/>
        </p:spPr>
        <p:txBody>
          <a:bodyPr wrap="square" rtlCol="0">
            <a:spAutoFit/>
          </a:bodyPr>
          <a:lstStyle/>
          <a:p>
            <a:r>
              <a:rPr lang="en-GB" sz="4000" b="1" dirty="0">
                <a:solidFill>
                  <a:schemeClr val="accent1">
                    <a:lumMod val="50000"/>
                  </a:schemeClr>
                </a:solidFill>
                <a:latin typeface="Century Gothic" panose="020B0502020202020204" pitchFamily="34" charset="0"/>
              </a:rPr>
              <a:t>Was </a:t>
            </a:r>
            <a:r>
              <a:rPr lang="en-GB" sz="4000" b="1" dirty="0" err="1">
                <a:solidFill>
                  <a:schemeClr val="accent1">
                    <a:lumMod val="50000"/>
                  </a:schemeClr>
                </a:solidFill>
                <a:latin typeface="Century Gothic" panose="020B0502020202020204" pitchFamily="34" charset="0"/>
              </a:rPr>
              <a:t>hörst</a:t>
            </a:r>
            <a:r>
              <a:rPr lang="en-GB" sz="4000" b="1" dirty="0">
                <a:solidFill>
                  <a:schemeClr val="accent1">
                    <a:lumMod val="50000"/>
                  </a:schemeClr>
                </a:solidFill>
                <a:latin typeface="Century Gothic" panose="020B0502020202020204" pitchFamily="34" charset="0"/>
              </a:rPr>
              <a:t> du? [AU], [ÄU] </a:t>
            </a:r>
            <a:r>
              <a:rPr lang="en-GB" sz="4000" b="1" dirty="0" err="1">
                <a:solidFill>
                  <a:schemeClr val="accent1">
                    <a:lumMod val="50000"/>
                  </a:schemeClr>
                </a:solidFill>
                <a:latin typeface="Century Gothic" panose="020B0502020202020204" pitchFamily="34" charset="0"/>
              </a:rPr>
              <a:t>oder</a:t>
            </a:r>
            <a:r>
              <a:rPr lang="en-GB" sz="4000" b="1" dirty="0">
                <a:solidFill>
                  <a:schemeClr val="accent1">
                    <a:lumMod val="50000"/>
                  </a:schemeClr>
                </a:solidFill>
                <a:latin typeface="Century Gothic" panose="020B0502020202020204" pitchFamily="34" charset="0"/>
              </a:rPr>
              <a:t> [AU] und [ÄU]?</a:t>
            </a:r>
          </a:p>
        </p:txBody>
      </p:sp>
      <p:sp>
        <p:nvSpPr>
          <p:cNvPr id="16" name="Action Button: Custom 15">
            <a:hlinkClick r:id="" action="ppaction://noaction" highlightClick="1">
              <a:snd r:embed="rId3" name="Ger_2.2.2_phonics_sentence_1.wav"/>
            </a:hlinkClick>
          </p:cNvPr>
          <p:cNvSpPr/>
          <p:nvPr/>
        </p:nvSpPr>
        <p:spPr>
          <a:xfrm>
            <a:off x="328970" y="2034243"/>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3</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2218" y="1806552"/>
            <a:ext cx="522871" cy="544657"/>
          </a:xfrm>
          <a:prstGeom prst="rect">
            <a:avLst/>
          </a:prstGeom>
        </p:spPr>
      </p:pic>
      <p:sp>
        <p:nvSpPr>
          <p:cNvPr id="8" name="TextBox 7"/>
          <p:cNvSpPr txBox="1"/>
          <p:nvPr/>
        </p:nvSpPr>
        <p:spPr>
          <a:xfrm>
            <a:off x="851983" y="1870376"/>
            <a:ext cx="2628900"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AU und ÄU</a:t>
            </a:r>
          </a:p>
        </p:txBody>
      </p:sp>
      <p:sp>
        <p:nvSpPr>
          <p:cNvPr id="2" name="TextBox 1"/>
          <p:cNvSpPr txBox="1"/>
          <p:nvPr/>
        </p:nvSpPr>
        <p:spPr>
          <a:xfrm>
            <a:off x="1153886" y="2995686"/>
            <a:ext cx="11038114" cy="923330"/>
          </a:xfrm>
          <a:prstGeom prst="rect">
            <a:avLst/>
          </a:prstGeom>
          <a:noFill/>
        </p:spPr>
        <p:txBody>
          <a:bodyPr wrap="square" rtlCol="0">
            <a:spAutoFit/>
          </a:bodyPr>
          <a:lstStyle/>
          <a:p>
            <a:r>
              <a:rPr lang="es-CO" sz="5400" dirty="0">
                <a:solidFill>
                  <a:schemeClr val="accent1">
                    <a:lumMod val="50000"/>
                  </a:schemeClr>
                </a:solidFill>
                <a:latin typeface="Century Gothic" panose="020B0502020202020204" pitchFamily="34" charset="0"/>
                <a:cs typeface="Calibri" panose="020F0502020204030204" pitchFamily="34" charset="0"/>
              </a:rPr>
              <a:t>Die M</a:t>
            </a:r>
            <a:r>
              <a:rPr lang="en-GB" sz="5400" b="1" dirty="0" err="1">
                <a:solidFill>
                  <a:srgbClr val="DAA520"/>
                </a:solidFill>
                <a:latin typeface="Century Gothic" panose="020B0502020202020204" pitchFamily="34" charset="0"/>
                <a:cs typeface="Calibri" panose="020F0502020204030204" pitchFamily="34" charset="0"/>
              </a:rPr>
              <a:t>äu</a:t>
            </a:r>
            <a:r>
              <a:rPr lang="es-CO" sz="5400" dirty="0">
                <a:solidFill>
                  <a:schemeClr val="accent1">
                    <a:lumMod val="50000"/>
                  </a:schemeClr>
                </a:solidFill>
                <a:latin typeface="Century Gothic" panose="020B0502020202020204" pitchFamily="34" charset="0"/>
                <a:cs typeface="Calibri" panose="020F0502020204030204" pitchFamily="34" charset="0"/>
              </a:rPr>
              <a:t>se </a:t>
            </a:r>
            <a:r>
              <a:rPr lang="es-CO" sz="5400" dirty="0" err="1">
                <a:solidFill>
                  <a:schemeClr val="accent1">
                    <a:lumMod val="50000"/>
                  </a:schemeClr>
                </a:solidFill>
                <a:latin typeface="Century Gothic" panose="020B0502020202020204" pitchFamily="34" charset="0"/>
                <a:cs typeface="Calibri" panose="020F0502020204030204" pitchFamily="34" charset="0"/>
              </a:rPr>
              <a:t>sind</a:t>
            </a:r>
            <a:r>
              <a:rPr lang="es-CO" sz="5400" dirty="0">
                <a:solidFill>
                  <a:schemeClr val="accent1">
                    <a:lumMod val="50000"/>
                  </a:schemeClr>
                </a:solidFill>
                <a:latin typeface="Century Gothic" panose="020B0502020202020204" pitchFamily="34" charset="0"/>
                <a:cs typeface="Calibri" panose="020F0502020204030204" pitchFamily="34" charset="0"/>
              </a:rPr>
              <a:t> </a:t>
            </a:r>
            <a:r>
              <a:rPr lang="es-CO" sz="5400" dirty="0" err="1">
                <a:solidFill>
                  <a:schemeClr val="accent1">
                    <a:lumMod val="50000"/>
                  </a:schemeClr>
                </a:solidFill>
                <a:latin typeface="Century Gothic" panose="020B0502020202020204" pitchFamily="34" charset="0"/>
                <a:cs typeface="Calibri" panose="020F0502020204030204" pitchFamily="34" charset="0"/>
              </a:rPr>
              <a:t>zu</a:t>
            </a:r>
            <a:r>
              <a:rPr lang="es-CO" sz="5400" dirty="0">
                <a:solidFill>
                  <a:schemeClr val="accent1">
                    <a:lumMod val="50000"/>
                  </a:schemeClr>
                </a:solidFill>
                <a:latin typeface="Century Gothic" panose="020B0502020202020204" pitchFamily="34" charset="0"/>
                <a:cs typeface="Calibri" panose="020F0502020204030204" pitchFamily="34" charset="0"/>
              </a:rPr>
              <a:t> H</a:t>
            </a:r>
            <a:r>
              <a:rPr lang="en-GB" sz="5400" b="1" dirty="0">
                <a:solidFill>
                  <a:srgbClr val="DAA520"/>
                </a:solidFill>
                <a:latin typeface="Century Gothic" panose="020B0502020202020204" pitchFamily="34" charset="0"/>
                <a:cs typeface="Calibri" panose="020F0502020204030204" pitchFamily="34" charset="0"/>
              </a:rPr>
              <a:t>au</a:t>
            </a:r>
            <a:r>
              <a:rPr lang="es-CO" sz="5400" dirty="0">
                <a:solidFill>
                  <a:schemeClr val="accent1">
                    <a:lumMod val="50000"/>
                  </a:schemeClr>
                </a:solidFill>
                <a:latin typeface="Century Gothic" panose="020B0502020202020204" pitchFamily="34" charset="0"/>
                <a:cs typeface="Calibri" panose="020F0502020204030204" pitchFamily="34" charset="0"/>
              </a:rPr>
              <a:t>se.</a:t>
            </a:r>
            <a:endParaRPr lang="en-GB" sz="5400" dirty="0">
              <a:solidFill>
                <a:schemeClr val="accent1">
                  <a:lumMod val="50000"/>
                </a:schemeClr>
              </a:solidFill>
            </a:endParaRPr>
          </a:p>
        </p:txBody>
      </p:sp>
      <p:sp>
        <p:nvSpPr>
          <p:cNvPr id="11" name="Title 1"/>
          <p:cNvSpPr>
            <a:spLocks noGrp="1"/>
          </p:cNvSpPr>
          <p:nvPr>
            <p:ph type="title"/>
          </p:nvPr>
        </p:nvSpPr>
        <p:spPr>
          <a:xfrm>
            <a:off x="216397" y="245000"/>
            <a:ext cx="7102642" cy="723443"/>
          </a:xfrm>
        </p:spPr>
        <p:txBody>
          <a:bodyPr>
            <a:normAutofit/>
          </a:body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865541" cy="869950"/>
          </a:xfrm>
          <a:prstGeom prst="rect">
            <a:avLst/>
          </a:prstGeom>
        </p:spPr>
      </p:pic>
      <p:sp>
        <p:nvSpPr>
          <p:cNvPr id="14" name="Title 1"/>
          <p:cNvSpPr txBox="1">
            <a:spLocks/>
          </p:cNvSpPr>
          <p:nvPr/>
        </p:nvSpPr>
        <p:spPr>
          <a:xfrm>
            <a:off x="0" y="279684"/>
            <a:ext cx="7102642" cy="723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spTree>
    <p:extLst>
      <p:ext uri="{BB962C8B-B14F-4D97-AF65-F5344CB8AC3E}">
        <p14:creationId xmlns:p14="http://schemas.microsoft.com/office/powerpoint/2010/main" val="204807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5451" y="2293410"/>
            <a:ext cx="11674929" cy="1015663"/>
          </a:xfrm>
          <a:prstGeom prst="rect">
            <a:avLst/>
          </a:prstGeom>
          <a:noFill/>
        </p:spPr>
        <p:txBody>
          <a:bodyPr wrap="square" rtlCol="0">
            <a:spAutoFit/>
          </a:bodyPr>
          <a:lstStyle/>
          <a:p>
            <a:r>
              <a:rPr lang="es-CO" sz="6000" dirty="0">
                <a:solidFill>
                  <a:schemeClr val="accent1">
                    <a:lumMod val="50000"/>
                  </a:schemeClr>
                </a:solidFill>
                <a:latin typeface="Century Gothic" panose="020B0502020202020204" pitchFamily="34" charset="0"/>
                <a:cs typeface="Calibri" panose="020F0502020204030204" pitchFamily="34" charset="0"/>
              </a:rPr>
              <a:t>Die M</a:t>
            </a:r>
            <a:r>
              <a:rPr lang="en-GB" sz="6000" b="1" dirty="0" err="1">
                <a:solidFill>
                  <a:srgbClr val="DAA520"/>
                </a:solidFill>
                <a:latin typeface="Century Gothic" panose="020B0502020202020204" pitchFamily="34" charset="0"/>
                <a:cs typeface="Calibri" panose="020F0502020204030204" pitchFamily="34" charset="0"/>
              </a:rPr>
              <a:t>äu</a:t>
            </a:r>
            <a:r>
              <a:rPr lang="es-CO" sz="6000" dirty="0">
                <a:solidFill>
                  <a:schemeClr val="accent1">
                    <a:lumMod val="50000"/>
                  </a:schemeClr>
                </a:solidFill>
                <a:latin typeface="Century Gothic" panose="020B0502020202020204" pitchFamily="34" charset="0"/>
                <a:cs typeface="Calibri" panose="020F0502020204030204" pitchFamily="34" charset="0"/>
              </a:rPr>
              <a:t>se </a:t>
            </a:r>
            <a:r>
              <a:rPr lang="es-CO" sz="6000" dirty="0" err="1">
                <a:solidFill>
                  <a:schemeClr val="accent1">
                    <a:lumMod val="50000"/>
                  </a:schemeClr>
                </a:solidFill>
                <a:latin typeface="Century Gothic" panose="020B0502020202020204" pitchFamily="34" charset="0"/>
                <a:cs typeface="Calibri" panose="020F0502020204030204" pitchFamily="34" charset="0"/>
              </a:rPr>
              <a:t>sind</a:t>
            </a:r>
            <a:r>
              <a:rPr lang="es-CO" sz="6000" dirty="0">
                <a:solidFill>
                  <a:schemeClr val="accent1">
                    <a:lumMod val="50000"/>
                  </a:schemeClr>
                </a:solidFill>
                <a:latin typeface="Century Gothic" panose="020B0502020202020204" pitchFamily="34" charset="0"/>
                <a:cs typeface="Calibri" panose="020F0502020204030204" pitchFamily="34" charset="0"/>
              </a:rPr>
              <a:t> </a:t>
            </a:r>
            <a:r>
              <a:rPr lang="es-CO" sz="6000" dirty="0" err="1">
                <a:solidFill>
                  <a:schemeClr val="accent1">
                    <a:lumMod val="50000"/>
                  </a:schemeClr>
                </a:solidFill>
                <a:latin typeface="Century Gothic" panose="020B0502020202020204" pitchFamily="34" charset="0"/>
                <a:cs typeface="Calibri" panose="020F0502020204030204" pitchFamily="34" charset="0"/>
              </a:rPr>
              <a:t>zu</a:t>
            </a:r>
            <a:r>
              <a:rPr lang="es-CO" sz="6000" dirty="0">
                <a:solidFill>
                  <a:schemeClr val="accent1">
                    <a:lumMod val="50000"/>
                  </a:schemeClr>
                </a:solidFill>
                <a:latin typeface="Century Gothic" panose="020B0502020202020204" pitchFamily="34" charset="0"/>
                <a:cs typeface="Calibri" panose="020F0502020204030204" pitchFamily="34" charset="0"/>
              </a:rPr>
              <a:t> H</a:t>
            </a:r>
            <a:r>
              <a:rPr lang="en-GB" sz="6000" b="1" dirty="0">
                <a:solidFill>
                  <a:srgbClr val="DAA520"/>
                </a:solidFill>
                <a:latin typeface="Century Gothic" panose="020B0502020202020204" pitchFamily="34" charset="0"/>
                <a:cs typeface="Calibri" panose="020F0502020204030204" pitchFamily="34" charset="0"/>
              </a:rPr>
              <a:t>au</a:t>
            </a:r>
            <a:r>
              <a:rPr lang="es-CO" sz="6000" dirty="0">
                <a:solidFill>
                  <a:schemeClr val="accent1">
                    <a:lumMod val="50000"/>
                  </a:schemeClr>
                </a:solidFill>
                <a:latin typeface="Century Gothic" panose="020B0502020202020204" pitchFamily="34" charset="0"/>
                <a:cs typeface="Calibri" panose="020F0502020204030204" pitchFamily="34" charset="0"/>
              </a:rPr>
              <a:t>se.</a:t>
            </a:r>
            <a:endParaRPr lang="es-CO" sz="58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6" name="Action Button: Custom 5">
            <a:hlinkClick r:id="" action="ppaction://noaction" highlightClick="1">
              <a:snd r:embed="rId3" name="Ger_2.2.2_phonics_sentence_1.wav"/>
            </a:hlinkClick>
          </p:cNvPr>
          <p:cNvSpPr/>
          <p:nvPr/>
        </p:nvSpPr>
        <p:spPr>
          <a:xfrm>
            <a:off x="212585" y="2549242"/>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3</a:t>
            </a:r>
          </a:p>
        </p:txBody>
      </p:sp>
      <p:grpSp>
        <p:nvGrpSpPr>
          <p:cNvPr id="12" name="Group 11"/>
          <p:cNvGrpSpPr/>
          <p:nvPr/>
        </p:nvGrpSpPr>
        <p:grpSpPr>
          <a:xfrm>
            <a:off x="3097456" y="2486623"/>
            <a:ext cx="972000" cy="756000"/>
            <a:chOff x="6226232" y="2481696"/>
            <a:chExt cx="972000" cy="756000"/>
          </a:xfrm>
        </p:grpSpPr>
        <p:sp>
          <p:nvSpPr>
            <p:cNvPr id="14" name="Rectangle 13"/>
            <p:cNvSpPr/>
            <p:nvPr/>
          </p:nvSpPr>
          <p:spPr>
            <a:xfrm>
              <a:off x="6226232" y="2481696"/>
              <a:ext cx="972000" cy="7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8195794" y="2523907"/>
            <a:ext cx="972000" cy="756000"/>
            <a:chOff x="6226232" y="2481696"/>
            <a:chExt cx="972000" cy="756000"/>
          </a:xfrm>
        </p:grpSpPr>
        <p:sp>
          <p:nvSpPr>
            <p:cNvPr id="17" name="Rectangle 16"/>
            <p:cNvSpPr/>
            <p:nvPr/>
          </p:nvSpPr>
          <p:spPr>
            <a:xfrm>
              <a:off x="6226232" y="2481696"/>
              <a:ext cx="972000" cy="7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4277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631801" y="4153975"/>
            <a:ext cx="958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a:t>
            </a:r>
            <a:r>
              <a:rPr kumimoji="0" lang="en-GB" sz="36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go / am going to the treehouse.</a:t>
            </a:r>
            <a:endPar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28971" y="1160220"/>
            <a:ext cx="11204264" cy="707886"/>
          </a:xfrm>
          <a:prstGeom prst="rect">
            <a:avLst/>
          </a:prstGeom>
          <a:noFill/>
        </p:spPr>
        <p:txBody>
          <a:bodyPr wrap="square" rtlCol="0">
            <a:spAutoFit/>
          </a:bodyPr>
          <a:lstStyle/>
          <a:p>
            <a:r>
              <a:rPr lang="en-GB" sz="4000" b="1" dirty="0">
                <a:solidFill>
                  <a:schemeClr val="accent1">
                    <a:lumMod val="50000"/>
                  </a:schemeClr>
                </a:solidFill>
                <a:latin typeface="Century Gothic" panose="020B0502020202020204" pitchFamily="34" charset="0"/>
              </a:rPr>
              <a:t>Was </a:t>
            </a:r>
            <a:r>
              <a:rPr lang="en-GB" sz="4000" b="1" dirty="0" err="1">
                <a:solidFill>
                  <a:schemeClr val="accent1">
                    <a:lumMod val="50000"/>
                  </a:schemeClr>
                </a:solidFill>
                <a:latin typeface="Century Gothic" panose="020B0502020202020204" pitchFamily="34" charset="0"/>
              </a:rPr>
              <a:t>hörst</a:t>
            </a:r>
            <a:r>
              <a:rPr lang="en-GB" sz="4000" b="1" dirty="0">
                <a:solidFill>
                  <a:schemeClr val="accent1">
                    <a:lumMod val="50000"/>
                  </a:schemeClr>
                </a:solidFill>
                <a:latin typeface="Century Gothic" panose="020B0502020202020204" pitchFamily="34" charset="0"/>
              </a:rPr>
              <a:t> du? [AU], [ÄU] </a:t>
            </a:r>
            <a:r>
              <a:rPr lang="en-GB" sz="4000" b="1" dirty="0" err="1">
                <a:solidFill>
                  <a:schemeClr val="accent1">
                    <a:lumMod val="50000"/>
                  </a:schemeClr>
                </a:solidFill>
                <a:latin typeface="Century Gothic" panose="020B0502020202020204" pitchFamily="34" charset="0"/>
              </a:rPr>
              <a:t>oder</a:t>
            </a:r>
            <a:r>
              <a:rPr lang="en-GB" sz="4000" b="1" dirty="0">
                <a:solidFill>
                  <a:schemeClr val="accent1">
                    <a:lumMod val="50000"/>
                  </a:schemeClr>
                </a:solidFill>
                <a:latin typeface="Century Gothic" panose="020B0502020202020204" pitchFamily="34" charset="0"/>
              </a:rPr>
              <a:t> [AU] und [ÄU]?</a:t>
            </a:r>
          </a:p>
        </p:txBody>
      </p:sp>
      <p:sp>
        <p:nvSpPr>
          <p:cNvPr id="16" name="Action Button: Custom 15">
            <a:hlinkClick r:id="" action="ppaction://noaction" highlightClick="1">
              <a:snd r:embed="rId3" name="Ger_2.2.2_phonics_sentence_4.wav"/>
            </a:hlinkClick>
          </p:cNvPr>
          <p:cNvSpPr/>
          <p:nvPr/>
        </p:nvSpPr>
        <p:spPr>
          <a:xfrm>
            <a:off x="328970" y="2072343"/>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4</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7367" y="1960140"/>
            <a:ext cx="522871" cy="544657"/>
          </a:xfrm>
          <a:prstGeom prst="rect">
            <a:avLst/>
          </a:prstGeom>
        </p:spPr>
      </p:pic>
      <p:sp>
        <p:nvSpPr>
          <p:cNvPr id="8" name="TextBox 7"/>
          <p:cNvSpPr txBox="1"/>
          <p:nvPr/>
        </p:nvSpPr>
        <p:spPr>
          <a:xfrm>
            <a:off x="861093" y="1942139"/>
            <a:ext cx="2628900"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AU</a:t>
            </a:r>
          </a:p>
        </p:txBody>
      </p:sp>
      <p:sp>
        <p:nvSpPr>
          <p:cNvPr id="2" name="TextBox 1"/>
          <p:cNvSpPr txBox="1"/>
          <p:nvPr/>
        </p:nvSpPr>
        <p:spPr>
          <a:xfrm>
            <a:off x="1631801" y="3018448"/>
            <a:ext cx="11038114" cy="923330"/>
          </a:xfrm>
          <a:prstGeom prst="rect">
            <a:avLst/>
          </a:prstGeom>
          <a:noFill/>
        </p:spPr>
        <p:txBody>
          <a:bodyPr wrap="square" rtlCol="0">
            <a:spAutoFit/>
          </a:bodyPr>
          <a:lstStyle/>
          <a:p>
            <a:r>
              <a:rPr lang="es-CO" sz="5400" dirty="0" err="1">
                <a:solidFill>
                  <a:schemeClr val="accent1">
                    <a:lumMod val="50000"/>
                  </a:schemeClr>
                </a:solidFill>
                <a:latin typeface="Century Gothic" panose="020B0502020202020204" pitchFamily="34" charset="0"/>
                <a:cs typeface="Calibri" panose="020F0502020204030204" pitchFamily="34" charset="0"/>
              </a:rPr>
              <a:t>Ich</a:t>
            </a:r>
            <a:r>
              <a:rPr lang="es-CO" sz="5400" dirty="0">
                <a:solidFill>
                  <a:schemeClr val="accent1">
                    <a:lumMod val="50000"/>
                  </a:schemeClr>
                </a:solidFill>
                <a:latin typeface="Century Gothic" panose="020B0502020202020204" pitchFamily="34" charset="0"/>
                <a:cs typeface="Calibri" panose="020F0502020204030204" pitchFamily="34" charset="0"/>
              </a:rPr>
              <a:t> </a:t>
            </a:r>
            <a:r>
              <a:rPr lang="es-CO" sz="5400" dirty="0" err="1">
                <a:solidFill>
                  <a:schemeClr val="accent1">
                    <a:lumMod val="50000"/>
                  </a:schemeClr>
                </a:solidFill>
                <a:latin typeface="Century Gothic" panose="020B0502020202020204" pitchFamily="34" charset="0"/>
                <a:cs typeface="Calibri" panose="020F0502020204030204" pitchFamily="34" charset="0"/>
              </a:rPr>
              <a:t>gehe</a:t>
            </a:r>
            <a:r>
              <a:rPr lang="es-CO" sz="5400" dirty="0">
                <a:solidFill>
                  <a:schemeClr val="accent1">
                    <a:lumMod val="50000"/>
                  </a:schemeClr>
                </a:solidFill>
                <a:latin typeface="Century Gothic" panose="020B0502020202020204" pitchFamily="34" charset="0"/>
                <a:cs typeface="Calibri" panose="020F0502020204030204" pitchFamily="34" charset="0"/>
              </a:rPr>
              <a:t> </a:t>
            </a:r>
            <a:r>
              <a:rPr lang="es-CO" sz="5400" dirty="0" err="1">
                <a:solidFill>
                  <a:schemeClr val="accent1">
                    <a:lumMod val="50000"/>
                  </a:schemeClr>
                </a:solidFill>
                <a:latin typeface="Century Gothic" panose="020B0502020202020204" pitchFamily="34" charset="0"/>
                <a:cs typeface="Calibri" panose="020F0502020204030204" pitchFamily="34" charset="0"/>
              </a:rPr>
              <a:t>ins</a:t>
            </a:r>
            <a:r>
              <a:rPr lang="es-CO" sz="5400" dirty="0">
                <a:solidFill>
                  <a:schemeClr val="accent1">
                    <a:lumMod val="50000"/>
                  </a:schemeClr>
                </a:solidFill>
                <a:latin typeface="Century Gothic" panose="020B0502020202020204" pitchFamily="34" charset="0"/>
                <a:cs typeface="Calibri" panose="020F0502020204030204" pitchFamily="34" charset="0"/>
              </a:rPr>
              <a:t> B</a:t>
            </a:r>
            <a:r>
              <a:rPr lang="en-GB" sz="5400" b="1" dirty="0">
                <a:solidFill>
                  <a:srgbClr val="DAA520"/>
                </a:solidFill>
                <a:latin typeface="Century Gothic" panose="020B0502020202020204" pitchFamily="34" charset="0"/>
                <a:cs typeface="Calibri" panose="020F0502020204030204" pitchFamily="34" charset="0"/>
              </a:rPr>
              <a:t>au</a:t>
            </a:r>
            <a:r>
              <a:rPr lang="es-CO" sz="5400" dirty="0" err="1">
                <a:solidFill>
                  <a:schemeClr val="accent1">
                    <a:lumMod val="50000"/>
                  </a:schemeClr>
                </a:solidFill>
                <a:latin typeface="Century Gothic" panose="020B0502020202020204" pitchFamily="34" charset="0"/>
                <a:cs typeface="Calibri" panose="020F0502020204030204" pitchFamily="34" charset="0"/>
              </a:rPr>
              <a:t>mh</a:t>
            </a:r>
            <a:r>
              <a:rPr lang="en-GB" sz="5400" b="1" dirty="0">
                <a:solidFill>
                  <a:srgbClr val="DAA520"/>
                </a:solidFill>
                <a:latin typeface="Century Gothic" panose="020B0502020202020204" pitchFamily="34" charset="0"/>
                <a:cs typeface="Calibri" panose="020F0502020204030204" pitchFamily="34" charset="0"/>
              </a:rPr>
              <a:t>au</a:t>
            </a:r>
            <a:r>
              <a:rPr lang="es-CO" sz="5400" dirty="0">
                <a:solidFill>
                  <a:schemeClr val="accent1">
                    <a:lumMod val="50000"/>
                  </a:schemeClr>
                </a:solidFill>
                <a:latin typeface="Century Gothic" panose="020B0502020202020204" pitchFamily="34" charset="0"/>
                <a:cs typeface="Calibri" panose="020F0502020204030204" pitchFamily="34" charset="0"/>
              </a:rPr>
              <a:t>s.</a:t>
            </a:r>
            <a:endParaRPr lang="en-GB" sz="5400" dirty="0">
              <a:solidFill>
                <a:schemeClr val="accent1">
                  <a:lumMod val="50000"/>
                </a:schemeClr>
              </a:solidFill>
            </a:endParaRPr>
          </a:p>
        </p:txBody>
      </p:sp>
      <p:sp>
        <p:nvSpPr>
          <p:cNvPr id="11" name="Title 1"/>
          <p:cNvSpPr>
            <a:spLocks noGrp="1"/>
          </p:cNvSpPr>
          <p:nvPr>
            <p:ph type="title"/>
          </p:nvPr>
        </p:nvSpPr>
        <p:spPr>
          <a:xfrm>
            <a:off x="216397" y="245000"/>
            <a:ext cx="7102642" cy="723443"/>
          </a:xfrm>
        </p:spPr>
        <p:txBody>
          <a:bodyPr>
            <a:normAutofit/>
          </a:body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17" name="Title 1"/>
          <p:cNvSpPr txBox="1">
            <a:spLocks/>
          </p:cNvSpPr>
          <p:nvPr/>
        </p:nvSpPr>
        <p:spPr>
          <a:xfrm>
            <a:off x="0" y="279684"/>
            <a:ext cx="7102642" cy="723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spTree>
    <p:extLst>
      <p:ext uri="{BB962C8B-B14F-4D97-AF65-F5344CB8AC3E}">
        <p14:creationId xmlns:p14="http://schemas.microsoft.com/office/powerpoint/2010/main" val="420262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Custom 5">
            <a:hlinkClick r:id="" action="ppaction://noaction" highlightClick="1">
              <a:snd r:embed="rId3" name="Ger_2.2.2_phonics_sentence_4.wav"/>
            </a:hlinkClick>
          </p:cNvPr>
          <p:cNvSpPr/>
          <p:nvPr/>
        </p:nvSpPr>
        <p:spPr>
          <a:xfrm>
            <a:off x="212584" y="2549242"/>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4</a:t>
            </a:r>
          </a:p>
        </p:txBody>
      </p:sp>
      <p:sp>
        <p:nvSpPr>
          <p:cNvPr id="3" name="Title 2"/>
          <p:cNvSpPr>
            <a:spLocks noGrp="1"/>
          </p:cNvSpPr>
          <p:nvPr>
            <p:ph type="title"/>
          </p:nvPr>
        </p:nvSpPr>
        <p:spPr>
          <a:xfrm>
            <a:off x="1047750" y="2138460"/>
            <a:ext cx="10515600" cy="1325563"/>
          </a:xfrm>
        </p:spPr>
        <p:txBody>
          <a:bodyPr>
            <a:normAutofit/>
          </a:bodyPr>
          <a:lstStyle/>
          <a:p>
            <a:r>
              <a:rPr lang="en-GB" sz="6000" dirty="0" err="1">
                <a:solidFill>
                  <a:schemeClr val="accent1">
                    <a:lumMod val="50000"/>
                  </a:schemeClr>
                </a:solidFill>
              </a:rPr>
              <a:t>Ich</a:t>
            </a:r>
            <a:r>
              <a:rPr lang="en-GB" sz="6000" dirty="0">
                <a:solidFill>
                  <a:schemeClr val="accent1">
                    <a:lumMod val="50000"/>
                  </a:schemeClr>
                </a:solidFill>
              </a:rPr>
              <a:t> </a:t>
            </a:r>
            <a:r>
              <a:rPr lang="en-GB" sz="6000" dirty="0" err="1">
                <a:solidFill>
                  <a:schemeClr val="accent1">
                    <a:lumMod val="50000"/>
                  </a:schemeClr>
                </a:solidFill>
              </a:rPr>
              <a:t>gehe</a:t>
            </a:r>
            <a:r>
              <a:rPr lang="en-GB" sz="6000" dirty="0">
                <a:solidFill>
                  <a:schemeClr val="accent1">
                    <a:lumMod val="50000"/>
                  </a:schemeClr>
                </a:solidFill>
              </a:rPr>
              <a:t> ins </a:t>
            </a:r>
            <a:r>
              <a:rPr lang="en-GB" sz="6000" dirty="0" err="1">
                <a:solidFill>
                  <a:schemeClr val="accent1">
                    <a:lumMod val="50000"/>
                  </a:schemeClr>
                </a:solidFill>
              </a:rPr>
              <a:t>B</a:t>
            </a:r>
            <a:r>
              <a:rPr lang="en-GB" sz="6000" b="1" dirty="0" err="1">
                <a:solidFill>
                  <a:srgbClr val="DAA520"/>
                </a:solidFill>
              </a:rPr>
              <a:t>au</a:t>
            </a:r>
            <a:r>
              <a:rPr lang="en-GB" sz="6000" dirty="0" err="1">
                <a:solidFill>
                  <a:schemeClr val="accent1">
                    <a:lumMod val="50000"/>
                  </a:schemeClr>
                </a:solidFill>
              </a:rPr>
              <a:t>mh</a:t>
            </a:r>
            <a:r>
              <a:rPr lang="en-GB" sz="6000" b="1" dirty="0" err="1">
                <a:solidFill>
                  <a:srgbClr val="DAA520"/>
                </a:solidFill>
              </a:rPr>
              <a:t>au</a:t>
            </a:r>
            <a:r>
              <a:rPr lang="en-GB" sz="6000" dirty="0" err="1">
                <a:solidFill>
                  <a:schemeClr val="accent1">
                    <a:lumMod val="50000"/>
                  </a:schemeClr>
                </a:solidFill>
              </a:rPr>
              <a:t>s</a:t>
            </a:r>
            <a:r>
              <a:rPr lang="en-GB" sz="6000" dirty="0">
                <a:solidFill>
                  <a:schemeClr val="accent1">
                    <a:lumMod val="50000"/>
                  </a:schemeClr>
                </a:solidFill>
              </a:rPr>
              <a:t>.</a:t>
            </a:r>
          </a:p>
        </p:txBody>
      </p:sp>
      <p:grpSp>
        <p:nvGrpSpPr>
          <p:cNvPr id="14" name="Group 13"/>
          <p:cNvGrpSpPr/>
          <p:nvPr/>
        </p:nvGrpSpPr>
        <p:grpSpPr>
          <a:xfrm>
            <a:off x="6220690" y="2481696"/>
            <a:ext cx="972000" cy="756000"/>
            <a:chOff x="6226232" y="2481696"/>
            <a:chExt cx="972000" cy="756000"/>
          </a:xfrm>
        </p:grpSpPr>
        <p:sp>
          <p:nvSpPr>
            <p:cNvPr id="5" name="Rectangle 4"/>
            <p:cNvSpPr/>
            <p:nvPr/>
          </p:nvSpPr>
          <p:spPr>
            <a:xfrm>
              <a:off x="6226232" y="2481696"/>
              <a:ext cx="972000" cy="7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8351519" y="2481696"/>
            <a:ext cx="972000" cy="756000"/>
            <a:chOff x="6226232" y="2481696"/>
            <a:chExt cx="972000" cy="756000"/>
          </a:xfrm>
        </p:grpSpPr>
        <p:sp>
          <p:nvSpPr>
            <p:cNvPr id="16" name="Rectangle 15"/>
            <p:cNvSpPr/>
            <p:nvPr/>
          </p:nvSpPr>
          <p:spPr>
            <a:xfrm>
              <a:off x="6226232" y="2481696"/>
              <a:ext cx="972000" cy="7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7875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632004" y="4173025"/>
            <a:ext cx="9586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a:t>
            </a:r>
            <a:r>
              <a:rPr kumimoji="0" lang="en-GB" sz="36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believe that, also/too.</a:t>
            </a:r>
            <a:endParaRPr kumimoji="0" lang="es-CO" sz="3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28971" y="1179270"/>
            <a:ext cx="11204264" cy="707886"/>
          </a:xfrm>
          <a:prstGeom prst="rect">
            <a:avLst/>
          </a:prstGeom>
          <a:noFill/>
        </p:spPr>
        <p:txBody>
          <a:bodyPr wrap="square" rtlCol="0">
            <a:spAutoFit/>
          </a:bodyPr>
          <a:lstStyle/>
          <a:p>
            <a:r>
              <a:rPr lang="en-GB" sz="4000" b="1" dirty="0">
                <a:solidFill>
                  <a:schemeClr val="accent1">
                    <a:lumMod val="50000"/>
                  </a:schemeClr>
                </a:solidFill>
                <a:latin typeface="Century Gothic" panose="020B0502020202020204" pitchFamily="34" charset="0"/>
              </a:rPr>
              <a:t>Was </a:t>
            </a:r>
            <a:r>
              <a:rPr lang="en-GB" sz="4000" b="1" dirty="0" err="1">
                <a:solidFill>
                  <a:schemeClr val="accent1">
                    <a:lumMod val="50000"/>
                  </a:schemeClr>
                </a:solidFill>
                <a:latin typeface="Century Gothic" panose="020B0502020202020204" pitchFamily="34" charset="0"/>
              </a:rPr>
              <a:t>hörst</a:t>
            </a:r>
            <a:r>
              <a:rPr lang="en-GB" sz="4000" b="1" dirty="0">
                <a:solidFill>
                  <a:schemeClr val="accent1">
                    <a:lumMod val="50000"/>
                  </a:schemeClr>
                </a:solidFill>
                <a:latin typeface="Century Gothic" panose="020B0502020202020204" pitchFamily="34" charset="0"/>
              </a:rPr>
              <a:t> du? [AU], [ÄU] </a:t>
            </a:r>
            <a:r>
              <a:rPr lang="en-GB" sz="4000" b="1" dirty="0" err="1">
                <a:solidFill>
                  <a:schemeClr val="accent1">
                    <a:lumMod val="50000"/>
                  </a:schemeClr>
                </a:solidFill>
                <a:latin typeface="Century Gothic" panose="020B0502020202020204" pitchFamily="34" charset="0"/>
              </a:rPr>
              <a:t>oder</a:t>
            </a:r>
            <a:r>
              <a:rPr lang="en-GB" sz="4000" b="1" dirty="0">
                <a:solidFill>
                  <a:schemeClr val="accent1">
                    <a:lumMod val="50000"/>
                  </a:schemeClr>
                </a:solidFill>
                <a:latin typeface="Century Gothic" panose="020B0502020202020204" pitchFamily="34" charset="0"/>
              </a:rPr>
              <a:t> [AU] und [ÄU]?</a:t>
            </a:r>
          </a:p>
        </p:txBody>
      </p:sp>
      <p:sp>
        <p:nvSpPr>
          <p:cNvPr id="16" name="Action Button: Custom 15">
            <a:hlinkClick r:id="" action="ppaction://noaction" highlightClick="1">
              <a:snd r:embed="rId3" name="Ger_2.2.2_phonics_sentence_5.wav"/>
            </a:hlinkClick>
          </p:cNvPr>
          <p:cNvSpPr/>
          <p:nvPr/>
        </p:nvSpPr>
        <p:spPr>
          <a:xfrm>
            <a:off x="328970" y="2091393"/>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5</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7367" y="1979190"/>
            <a:ext cx="522871" cy="544657"/>
          </a:xfrm>
          <a:prstGeom prst="rect">
            <a:avLst/>
          </a:prstGeom>
        </p:spPr>
      </p:pic>
      <p:sp>
        <p:nvSpPr>
          <p:cNvPr id="8" name="TextBox 7"/>
          <p:cNvSpPr txBox="1"/>
          <p:nvPr/>
        </p:nvSpPr>
        <p:spPr>
          <a:xfrm>
            <a:off x="861093" y="1961189"/>
            <a:ext cx="2628900" cy="646331"/>
          </a:xfrm>
          <a:prstGeom prst="rect">
            <a:avLst/>
          </a:prstGeom>
          <a:noFill/>
        </p:spPr>
        <p:txBody>
          <a:bodyPr wrap="square" rtlCol="0">
            <a:spAutoFit/>
          </a:bodyPr>
          <a:lstStyle/>
          <a:p>
            <a:r>
              <a:rPr lang="en-GB" sz="3600" b="1" dirty="0">
                <a:solidFill>
                  <a:schemeClr val="accent1">
                    <a:lumMod val="50000"/>
                  </a:schemeClr>
                </a:solidFill>
                <a:latin typeface="Century Gothic" panose="020B0502020202020204" pitchFamily="34" charset="0"/>
              </a:rPr>
              <a:t>AU</a:t>
            </a:r>
          </a:p>
        </p:txBody>
      </p:sp>
      <p:sp>
        <p:nvSpPr>
          <p:cNvPr id="2" name="TextBox 1"/>
          <p:cNvSpPr txBox="1"/>
          <p:nvPr/>
        </p:nvSpPr>
        <p:spPr>
          <a:xfrm>
            <a:off x="1631801" y="3037498"/>
            <a:ext cx="11038114" cy="923330"/>
          </a:xfrm>
          <a:prstGeom prst="rect">
            <a:avLst/>
          </a:prstGeom>
          <a:noFill/>
        </p:spPr>
        <p:txBody>
          <a:bodyPr wrap="square" rtlCol="0">
            <a:spAutoFit/>
          </a:bodyPr>
          <a:lstStyle/>
          <a:p>
            <a:r>
              <a:rPr lang="es-CO" sz="5400" dirty="0" err="1">
                <a:solidFill>
                  <a:schemeClr val="accent1">
                    <a:lumMod val="50000"/>
                  </a:schemeClr>
                </a:solidFill>
                <a:latin typeface="Century Gothic" panose="020B0502020202020204" pitchFamily="34" charset="0"/>
                <a:cs typeface="Calibri" panose="020F0502020204030204" pitchFamily="34" charset="0"/>
              </a:rPr>
              <a:t>Ich</a:t>
            </a:r>
            <a:r>
              <a:rPr lang="es-CO" sz="5400" dirty="0">
                <a:solidFill>
                  <a:schemeClr val="accent1">
                    <a:lumMod val="50000"/>
                  </a:schemeClr>
                </a:solidFill>
                <a:latin typeface="Century Gothic" panose="020B0502020202020204" pitchFamily="34" charset="0"/>
                <a:cs typeface="Calibri" panose="020F0502020204030204" pitchFamily="34" charset="0"/>
              </a:rPr>
              <a:t> </a:t>
            </a:r>
            <a:r>
              <a:rPr lang="es-CO" sz="5400" dirty="0" err="1">
                <a:solidFill>
                  <a:schemeClr val="accent1">
                    <a:lumMod val="50000"/>
                  </a:schemeClr>
                </a:solidFill>
                <a:latin typeface="Century Gothic" panose="020B0502020202020204" pitchFamily="34" charset="0"/>
                <a:cs typeface="Calibri" panose="020F0502020204030204" pitchFamily="34" charset="0"/>
              </a:rPr>
              <a:t>gl</a:t>
            </a:r>
            <a:r>
              <a:rPr lang="en-GB" sz="5400" b="1" dirty="0">
                <a:solidFill>
                  <a:srgbClr val="DAA520"/>
                </a:solidFill>
                <a:latin typeface="Century Gothic" panose="020B0502020202020204" pitchFamily="34" charset="0"/>
                <a:cs typeface="Calibri" panose="020F0502020204030204" pitchFamily="34" charset="0"/>
              </a:rPr>
              <a:t>au</a:t>
            </a:r>
            <a:r>
              <a:rPr lang="es-CO" sz="5400" dirty="0">
                <a:solidFill>
                  <a:schemeClr val="accent1">
                    <a:lumMod val="50000"/>
                  </a:schemeClr>
                </a:solidFill>
                <a:latin typeface="Century Gothic" panose="020B0502020202020204" pitchFamily="34" charset="0"/>
                <a:cs typeface="Calibri" panose="020F0502020204030204" pitchFamily="34" charset="0"/>
              </a:rPr>
              <a:t>be das</a:t>
            </a:r>
            <a:r>
              <a:rPr lang="es-CO" sz="5400" dirty="0">
                <a:solidFill>
                  <a:srgbClr val="002060"/>
                </a:solidFill>
                <a:latin typeface="Century Gothic" panose="020B0502020202020204" pitchFamily="34" charset="0"/>
                <a:cs typeface="Calibri" panose="020F0502020204030204" pitchFamily="34" charset="0"/>
              </a:rPr>
              <a:t> </a:t>
            </a:r>
            <a:r>
              <a:rPr lang="en-GB" sz="5400" b="1" dirty="0">
                <a:solidFill>
                  <a:srgbClr val="DAA520"/>
                </a:solidFill>
                <a:latin typeface="Century Gothic" panose="020B0502020202020204" pitchFamily="34" charset="0"/>
                <a:cs typeface="Calibri" panose="020F0502020204030204" pitchFamily="34" charset="0"/>
              </a:rPr>
              <a:t>au</a:t>
            </a:r>
            <a:r>
              <a:rPr lang="es-CO" sz="5400" dirty="0">
                <a:solidFill>
                  <a:schemeClr val="accent1">
                    <a:lumMod val="50000"/>
                  </a:schemeClr>
                </a:solidFill>
                <a:latin typeface="Century Gothic" panose="020B0502020202020204" pitchFamily="34" charset="0"/>
                <a:cs typeface="Calibri" panose="020F0502020204030204" pitchFamily="34" charset="0"/>
              </a:rPr>
              <a:t>ch.</a:t>
            </a:r>
            <a:endParaRPr lang="en-GB" sz="5400" dirty="0">
              <a:solidFill>
                <a:schemeClr val="accent1">
                  <a:lumMod val="50000"/>
                </a:schemeClr>
              </a:solidFill>
            </a:endParaRPr>
          </a:p>
        </p:txBody>
      </p:sp>
      <p:sp>
        <p:nvSpPr>
          <p:cNvPr id="11" name="Title 1"/>
          <p:cNvSpPr>
            <a:spLocks noGrp="1"/>
          </p:cNvSpPr>
          <p:nvPr>
            <p:ph type="title"/>
          </p:nvPr>
        </p:nvSpPr>
        <p:spPr>
          <a:xfrm>
            <a:off x="216397" y="245000"/>
            <a:ext cx="7102642" cy="723443"/>
          </a:xfrm>
        </p:spPr>
        <p:txBody>
          <a:bodyPr>
            <a:normAutofit/>
          </a:body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977054" cy="869950"/>
          </a:xfrm>
          <a:prstGeom prst="rect">
            <a:avLst/>
          </a:prstGeom>
        </p:spPr>
      </p:pic>
      <p:sp>
        <p:nvSpPr>
          <p:cNvPr id="17" name="Title 1"/>
          <p:cNvSpPr txBox="1">
            <a:spLocks/>
          </p:cNvSpPr>
          <p:nvPr/>
        </p:nvSpPr>
        <p:spPr>
          <a:xfrm>
            <a:off x="0" y="279684"/>
            <a:ext cx="7102642" cy="723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100" b="1" dirty="0">
                <a:solidFill>
                  <a:schemeClr val="bg1"/>
                </a:solidFill>
              </a:rPr>
              <a:t>[AU] </a:t>
            </a:r>
            <a:r>
              <a:rPr lang="en-GB" sz="3100" b="1" dirty="0" err="1">
                <a:solidFill>
                  <a:schemeClr val="bg1"/>
                </a:solidFill>
              </a:rPr>
              <a:t>oder</a:t>
            </a:r>
            <a:r>
              <a:rPr lang="en-GB" sz="3100" b="1" dirty="0">
                <a:solidFill>
                  <a:schemeClr val="bg1"/>
                </a:solidFill>
              </a:rPr>
              <a:t> [ÄU] </a:t>
            </a:r>
            <a:r>
              <a:rPr lang="en-GB" sz="3100" b="1" dirty="0" err="1">
                <a:solidFill>
                  <a:schemeClr val="bg1"/>
                </a:solidFill>
              </a:rPr>
              <a:t>oder</a:t>
            </a:r>
            <a:r>
              <a:rPr lang="en-GB" sz="3100" b="1" dirty="0">
                <a:solidFill>
                  <a:schemeClr val="bg1"/>
                </a:solidFill>
              </a:rPr>
              <a:t> </a:t>
            </a:r>
            <a:r>
              <a:rPr lang="en-GB" sz="3100" b="1" dirty="0" err="1">
                <a:solidFill>
                  <a:schemeClr val="bg1"/>
                </a:solidFill>
              </a:rPr>
              <a:t>beide</a:t>
            </a:r>
            <a:r>
              <a:rPr lang="en-GB" sz="3100" b="1" dirty="0">
                <a:solidFill>
                  <a:schemeClr val="bg1"/>
                </a:solidFill>
              </a:rPr>
              <a:t>?</a:t>
            </a:r>
          </a:p>
        </p:txBody>
      </p:sp>
    </p:spTree>
    <p:extLst>
      <p:ext uri="{BB962C8B-B14F-4D97-AF65-F5344CB8AC3E}">
        <p14:creationId xmlns:p14="http://schemas.microsoft.com/office/powerpoint/2010/main" val="128220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äu</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4472C4">
                    <a:lumMod val="50000"/>
                  </a:srgbClr>
                </a:solidFill>
                <a:latin typeface="Century Gothic" panose="020F0302020204030204"/>
              </a:rPr>
              <a:t>Y7 T2.1 Week 2 Slides 17-22</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6782" y="2293410"/>
            <a:ext cx="11674929" cy="1015663"/>
          </a:xfrm>
          <a:prstGeom prst="rect">
            <a:avLst/>
          </a:prstGeom>
          <a:noFill/>
        </p:spPr>
        <p:txBody>
          <a:bodyPr wrap="square" rtlCol="0">
            <a:spAutoFit/>
          </a:bodyPr>
          <a:lstStyle/>
          <a:p>
            <a:r>
              <a:rPr lang="es-CO" sz="6000" dirty="0" err="1">
                <a:solidFill>
                  <a:schemeClr val="accent1">
                    <a:lumMod val="50000"/>
                  </a:schemeClr>
                </a:solidFill>
                <a:latin typeface="Century Gothic" panose="020B0502020202020204" pitchFamily="34" charset="0"/>
                <a:cs typeface="Calibri" panose="020F0502020204030204" pitchFamily="34" charset="0"/>
              </a:rPr>
              <a:t>Ich</a:t>
            </a:r>
            <a:r>
              <a:rPr lang="es-CO" sz="6000" dirty="0">
                <a:solidFill>
                  <a:schemeClr val="accent1">
                    <a:lumMod val="50000"/>
                  </a:schemeClr>
                </a:solidFill>
                <a:latin typeface="Century Gothic" panose="020B0502020202020204" pitchFamily="34" charset="0"/>
                <a:cs typeface="Calibri" panose="020F0502020204030204" pitchFamily="34" charset="0"/>
              </a:rPr>
              <a:t> </a:t>
            </a:r>
            <a:r>
              <a:rPr lang="es-CO" sz="6000" dirty="0" err="1">
                <a:solidFill>
                  <a:schemeClr val="accent1">
                    <a:lumMod val="50000"/>
                  </a:schemeClr>
                </a:solidFill>
                <a:latin typeface="Century Gothic" panose="020B0502020202020204" pitchFamily="34" charset="0"/>
                <a:cs typeface="Calibri" panose="020F0502020204030204" pitchFamily="34" charset="0"/>
              </a:rPr>
              <a:t>gl</a:t>
            </a:r>
            <a:r>
              <a:rPr lang="en-GB" sz="6000" b="1" dirty="0">
                <a:solidFill>
                  <a:srgbClr val="DAA520"/>
                </a:solidFill>
                <a:latin typeface="Century Gothic" panose="020B0502020202020204" pitchFamily="34" charset="0"/>
                <a:cs typeface="Calibri" panose="020F0502020204030204" pitchFamily="34" charset="0"/>
              </a:rPr>
              <a:t>au</a:t>
            </a:r>
            <a:r>
              <a:rPr lang="es-CO" sz="6000" dirty="0">
                <a:solidFill>
                  <a:schemeClr val="accent1">
                    <a:lumMod val="50000"/>
                  </a:schemeClr>
                </a:solidFill>
                <a:latin typeface="Century Gothic" panose="020B0502020202020204" pitchFamily="34" charset="0"/>
                <a:cs typeface="Calibri" panose="020F0502020204030204" pitchFamily="34" charset="0"/>
              </a:rPr>
              <a:t>be das </a:t>
            </a:r>
            <a:r>
              <a:rPr lang="en-GB" sz="6000" b="1" dirty="0">
                <a:solidFill>
                  <a:srgbClr val="DAA520"/>
                </a:solidFill>
                <a:latin typeface="Century Gothic" panose="020B0502020202020204" pitchFamily="34" charset="0"/>
                <a:cs typeface="Calibri" panose="020F0502020204030204" pitchFamily="34" charset="0"/>
              </a:rPr>
              <a:t>au</a:t>
            </a:r>
            <a:r>
              <a:rPr lang="es-CO" sz="6000" dirty="0">
                <a:solidFill>
                  <a:schemeClr val="accent1">
                    <a:lumMod val="50000"/>
                  </a:schemeClr>
                </a:solidFill>
                <a:latin typeface="Century Gothic" panose="020B0502020202020204" pitchFamily="34" charset="0"/>
                <a:cs typeface="Calibri" panose="020F0502020204030204" pitchFamily="34" charset="0"/>
              </a:rPr>
              <a:t>ch.</a:t>
            </a:r>
            <a:endParaRPr lang="es-CO" sz="58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6" name="Action Button: Custom 5">
            <a:hlinkClick r:id="" action="ppaction://noaction" highlightClick="1">
              <a:snd r:embed="rId3" name="Ger_2.2.2_phonics_sentence_5.wav"/>
            </a:hlinkClick>
          </p:cNvPr>
          <p:cNvSpPr/>
          <p:nvPr/>
        </p:nvSpPr>
        <p:spPr>
          <a:xfrm>
            <a:off x="212584" y="2549242"/>
            <a:ext cx="540000" cy="504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5</a:t>
            </a:r>
          </a:p>
        </p:txBody>
      </p:sp>
      <p:grpSp>
        <p:nvGrpSpPr>
          <p:cNvPr id="10" name="Group 9"/>
          <p:cNvGrpSpPr/>
          <p:nvPr/>
        </p:nvGrpSpPr>
        <p:grpSpPr>
          <a:xfrm>
            <a:off x="3148306" y="2518272"/>
            <a:ext cx="972000" cy="756000"/>
            <a:chOff x="6226232" y="2481696"/>
            <a:chExt cx="972000" cy="756000"/>
          </a:xfrm>
        </p:grpSpPr>
        <p:sp>
          <p:nvSpPr>
            <p:cNvPr id="11" name="Rectangle 10"/>
            <p:cNvSpPr/>
            <p:nvPr/>
          </p:nvSpPr>
          <p:spPr>
            <a:xfrm>
              <a:off x="6226232" y="2481696"/>
              <a:ext cx="972000" cy="7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p:cNvGrpSpPr/>
          <p:nvPr/>
        </p:nvGrpSpPr>
        <p:grpSpPr>
          <a:xfrm>
            <a:off x="6903442" y="2512949"/>
            <a:ext cx="972000" cy="756000"/>
            <a:chOff x="6226232" y="2481696"/>
            <a:chExt cx="972000" cy="756000"/>
          </a:xfrm>
        </p:grpSpPr>
        <p:sp>
          <p:nvSpPr>
            <p:cNvPr id="14" name="Rectangle 13"/>
            <p:cNvSpPr/>
            <p:nvPr/>
          </p:nvSpPr>
          <p:spPr>
            <a:xfrm>
              <a:off x="6226232" y="2481696"/>
              <a:ext cx="972000" cy="7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248400" y="3120044"/>
              <a:ext cx="93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19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äu</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Term 2.2 Week 3 Slide 5</a:t>
            </a:r>
          </a:p>
        </p:txBody>
      </p:sp>
    </p:spTree>
    <p:extLst>
      <p:ext uri="{BB962C8B-B14F-4D97-AF65-F5344CB8AC3E}">
        <p14:creationId xmlns:p14="http://schemas.microsoft.com/office/powerpoint/2010/main" val="873547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6485"/>
            <a:ext cx="62132" cy="132156"/>
          </a:xfrm>
        </p:spPr>
        <p:txBody>
          <a:bodyPr>
            <a:noAutofit/>
          </a:bodyPr>
          <a:lstStyle/>
          <a:p>
            <a:r>
              <a:rPr lang="en-GB" sz="100" dirty="0">
                <a:solidFill>
                  <a:schemeClr val="bg1"/>
                </a:solidFill>
              </a:rPr>
              <a:t>au/</a:t>
            </a:r>
            <a:r>
              <a:rPr lang="en-GB" sz="100" dirty="0" err="1">
                <a:solidFill>
                  <a:schemeClr val="bg1"/>
                </a:solidFill>
              </a:rPr>
              <a:t>äu</a:t>
            </a:r>
            <a:endParaRPr lang="en-GB" sz="100" dirty="0">
              <a:solidFill>
                <a:schemeClr val="bg1"/>
              </a:solidFill>
            </a:endParaRPr>
          </a:p>
        </p:txBody>
      </p:sp>
      <p:sp>
        <p:nvSpPr>
          <p:cNvPr id="4" name="TextBox 3"/>
          <p:cNvSpPr txBox="1"/>
          <p:nvPr/>
        </p:nvSpPr>
        <p:spPr>
          <a:xfrm rot="20358354">
            <a:off x="4552581" y="295684"/>
            <a:ext cx="1408670" cy="400110"/>
          </a:xfrm>
          <a:prstGeom prst="rect">
            <a:avLst/>
          </a:prstGeom>
          <a:noFill/>
        </p:spPr>
        <p:txBody>
          <a:bodyPr wrap="square" rtlCol="0">
            <a:spAutoFit/>
          </a:bodyPr>
          <a:lstStyle/>
          <a:p>
            <a:r>
              <a:rPr lang="en-GB" sz="2000" dirty="0" err="1">
                <a:solidFill>
                  <a:schemeClr val="accent1">
                    <a:lumMod val="50000"/>
                  </a:schemeClr>
                </a:solidFill>
              </a:rPr>
              <a:t>gl</a:t>
            </a:r>
            <a:r>
              <a:rPr lang="en-GB" sz="2000" b="1" dirty="0" err="1">
                <a:solidFill>
                  <a:schemeClr val="accent1">
                    <a:lumMod val="50000"/>
                  </a:schemeClr>
                </a:solidFill>
              </a:rPr>
              <a:t>au</a:t>
            </a:r>
            <a:r>
              <a:rPr lang="en-GB" sz="2000" dirty="0" err="1">
                <a:solidFill>
                  <a:schemeClr val="accent1">
                    <a:lumMod val="50000"/>
                  </a:schemeClr>
                </a:solidFill>
              </a:rPr>
              <a:t>ben</a:t>
            </a:r>
            <a:endParaRPr lang="en-GB" sz="2000" dirty="0">
              <a:solidFill>
                <a:schemeClr val="accent1">
                  <a:lumMod val="50000"/>
                </a:schemeClr>
              </a:solidFill>
            </a:endParaRPr>
          </a:p>
        </p:txBody>
      </p:sp>
      <p:sp>
        <p:nvSpPr>
          <p:cNvPr id="5" name="TextBox 4"/>
          <p:cNvSpPr txBox="1"/>
          <p:nvPr/>
        </p:nvSpPr>
        <p:spPr>
          <a:xfrm rot="522572">
            <a:off x="2664941" y="1089340"/>
            <a:ext cx="1408670" cy="400110"/>
          </a:xfrm>
          <a:prstGeom prst="rect">
            <a:avLst/>
          </a:prstGeom>
          <a:noFill/>
        </p:spPr>
        <p:txBody>
          <a:bodyPr wrap="square" rtlCol="0">
            <a:spAutoFit/>
          </a:bodyPr>
          <a:lstStyle/>
          <a:p>
            <a:r>
              <a:rPr lang="en-GB" sz="2000" dirty="0" err="1">
                <a:solidFill>
                  <a:schemeClr val="accent1">
                    <a:lumMod val="50000"/>
                  </a:schemeClr>
                </a:solidFill>
              </a:rPr>
              <a:t>gen</a:t>
            </a:r>
            <a:r>
              <a:rPr lang="en-GB" sz="2000" b="1" dirty="0" err="1">
                <a:solidFill>
                  <a:schemeClr val="accent1">
                    <a:lumMod val="50000"/>
                  </a:schemeClr>
                </a:solidFill>
              </a:rPr>
              <a:t>au</a:t>
            </a:r>
            <a:endParaRPr lang="en-GB" sz="2000" b="1" dirty="0">
              <a:solidFill>
                <a:schemeClr val="accent1">
                  <a:lumMod val="50000"/>
                </a:schemeClr>
              </a:solidFill>
            </a:endParaRPr>
          </a:p>
        </p:txBody>
      </p:sp>
      <p:sp>
        <p:nvSpPr>
          <p:cNvPr id="6" name="TextBox 5"/>
          <p:cNvSpPr txBox="1"/>
          <p:nvPr/>
        </p:nvSpPr>
        <p:spPr>
          <a:xfrm rot="522572">
            <a:off x="4712044" y="1190482"/>
            <a:ext cx="1408670" cy="400110"/>
          </a:xfrm>
          <a:prstGeom prst="rect">
            <a:avLst/>
          </a:prstGeom>
          <a:noFill/>
        </p:spPr>
        <p:txBody>
          <a:bodyPr wrap="square" rtlCol="0">
            <a:spAutoFit/>
          </a:bodyPr>
          <a:lstStyle/>
          <a:p>
            <a:r>
              <a:rPr lang="en-GB" sz="2000" b="1" dirty="0">
                <a:solidFill>
                  <a:schemeClr val="accent1">
                    <a:lumMod val="50000"/>
                  </a:schemeClr>
                </a:solidFill>
              </a:rPr>
              <a:t>au</a:t>
            </a:r>
            <a:r>
              <a:rPr lang="en-GB" sz="2000" dirty="0">
                <a:solidFill>
                  <a:schemeClr val="accent1">
                    <a:lumMod val="50000"/>
                  </a:schemeClr>
                </a:solidFill>
              </a:rPr>
              <a:t>f</a:t>
            </a:r>
          </a:p>
        </p:txBody>
      </p:sp>
      <p:sp>
        <p:nvSpPr>
          <p:cNvPr id="7" name="TextBox 6"/>
          <p:cNvSpPr txBox="1"/>
          <p:nvPr/>
        </p:nvSpPr>
        <p:spPr>
          <a:xfrm rot="522572">
            <a:off x="1538274" y="3503348"/>
            <a:ext cx="2082022" cy="400110"/>
          </a:xfrm>
          <a:prstGeom prst="rect">
            <a:avLst/>
          </a:prstGeom>
          <a:noFill/>
        </p:spPr>
        <p:txBody>
          <a:bodyPr wrap="square" rtlCol="0">
            <a:spAutoFit/>
          </a:bodyPr>
          <a:lstStyle/>
          <a:p>
            <a:r>
              <a:rPr lang="en-GB" sz="2000" b="1" dirty="0" err="1">
                <a:solidFill>
                  <a:schemeClr val="accent1">
                    <a:lumMod val="50000"/>
                  </a:schemeClr>
                </a:solidFill>
              </a:rPr>
              <a:t>au</a:t>
            </a:r>
            <a:r>
              <a:rPr lang="en-GB" sz="2000" dirty="0" err="1">
                <a:solidFill>
                  <a:schemeClr val="accent1">
                    <a:lumMod val="50000"/>
                  </a:schemeClr>
                </a:solidFill>
              </a:rPr>
              <a:t>sgehen</a:t>
            </a:r>
            <a:endParaRPr lang="en-GB" sz="2000" dirty="0">
              <a:solidFill>
                <a:schemeClr val="accent1">
                  <a:lumMod val="50000"/>
                </a:schemeClr>
              </a:solidFill>
            </a:endParaRPr>
          </a:p>
        </p:txBody>
      </p:sp>
      <p:sp>
        <p:nvSpPr>
          <p:cNvPr id="8" name="TextBox 7"/>
          <p:cNvSpPr txBox="1"/>
          <p:nvPr/>
        </p:nvSpPr>
        <p:spPr>
          <a:xfrm rot="21271385">
            <a:off x="2150077" y="1940919"/>
            <a:ext cx="1408670" cy="400110"/>
          </a:xfrm>
          <a:prstGeom prst="rect">
            <a:avLst/>
          </a:prstGeom>
          <a:noFill/>
        </p:spPr>
        <p:txBody>
          <a:bodyPr wrap="square" rtlCol="0">
            <a:spAutoFit/>
          </a:bodyPr>
          <a:lstStyle/>
          <a:p>
            <a:r>
              <a:rPr lang="en-GB" sz="2000" b="1" dirty="0" err="1">
                <a:solidFill>
                  <a:schemeClr val="accent1">
                    <a:lumMod val="50000"/>
                  </a:schemeClr>
                </a:solidFill>
              </a:rPr>
              <a:t>au</a:t>
            </a:r>
            <a:r>
              <a:rPr lang="en-GB" sz="2000" dirty="0" err="1">
                <a:solidFill>
                  <a:schemeClr val="accent1">
                    <a:lumMod val="50000"/>
                  </a:schemeClr>
                </a:solidFill>
              </a:rPr>
              <a:t>ch</a:t>
            </a:r>
            <a:endParaRPr lang="en-GB" sz="2000" dirty="0">
              <a:solidFill>
                <a:schemeClr val="accent1">
                  <a:lumMod val="50000"/>
                </a:schemeClr>
              </a:solidFill>
            </a:endParaRPr>
          </a:p>
        </p:txBody>
      </p:sp>
      <p:sp>
        <p:nvSpPr>
          <p:cNvPr id="10" name="TextBox 9"/>
          <p:cNvSpPr txBox="1"/>
          <p:nvPr/>
        </p:nvSpPr>
        <p:spPr>
          <a:xfrm rot="522572">
            <a:off x="4577989" y="3584536"/>
            <a:ext cx="1408670" cy="400110"/>
          </a:xfrm>
          <a:prstGeom prst="rect">
            <a:avLst/>
          </a:prstGeom>
          <a:noFill/>
        </p:spPr>
        <p:txBody>
          <a:bodyPr wrap="square" rtlCol="0">
            <a:spAutoFit/>
          </a:bodyPr>
          <a:lstStyle/>
          <a:p>
            <a:r>
              <a:rPr lang="en-GB" sz="2000" dirty="0" err="1">
                <a:solidFill>
                  <a:schemeClr val="accent1">
                    <a:lumMod val="50000"/>
                  </a:schemeClr>
                </a:solidFill>
              </a:rPr>
              <a:t>l</a:t>
            </a:r>
            <a:r>
              <a:rPr lang="en-GB" sz="2000" b="1" dirty="0" err="1">
                <a:solidFill>
                  <a:schemeClr val="accent1">
                    <a:lumMod val="50000"/>
                  </a:schemeClr>
                </a:solidFill>
              </a:rPr>
              <a:t>au</a:t>
            </a:r>
            <a:r>
              <a:rPr lang="en-GB" sz="2000" dirty="0" err="1">
                <a:solidFill>
                  <a:schemeClr val="accent1">
                    <a:lumMod val="50000"/>
                  </a:schemeClr>
                </a:solidFill>
              </a:rPr>
              <a:t>fen</a:t>
            </a:r>
            <a:r>
              <a:rPr lang="en-GB" sz="2000" dirty="0">
                <a:solidFill>
                  <a:schemeClr val="accent1">
                    <a:lumMod val="50000"/>
                  </a:schemeClr>
                </a:solidFill>
              </a:rPr>
              <a:t> </a:t>
            </a:r>
          </a:p>
        </p:txBody>
      </p:sp>
      <p:sp>
        <p:nvSpPr>
          <p:cNvPr id="11" name="TextBox 10"/>
          <p:cNvSpPr txBox="1"/>
          <p:nvPr/>
        </p:nvSpPr>
        <p:spPr>
          <a:xfrm rot="522572">
            <a:off x="3318455" y="5464055"/>
            <a:ext cx="1765978" cy="400110"/>
          </a:xfrm>
          <a:prstGeom prst="rect">
            <a:avLst/>
          </a:prstGeom>
          <a:noFill/>
        </p:spPr>
        <p:txBody>
          <a:bodyPr wrap="square" rtlCol="0">
            <a:spAutoFit/>
          </a:bodyPr>
          <a:lstStyle/>
          <a:p>
            <a:r>
              <a:rPr lang="en-GB" sz="2000" dirty="0" err="1">
                <a:solidFill>
                  <a:schemeClr val="accent1">
                    <a:lumMod val="50000"/>
                  </a:schemeClr>
                </a:solidFill>
              </a:rPr>
              <a:t>nach</a:t>
            </a:r>
            <a:r>
              <a:rPr lang="en-GB" sz="2000" dirty="0">
                <a:solidFill>
                  <a:schemeClr val="accent1">
                    <a:lumMod val="50000"/>
                  </a:schemeClr>
                </a:solidFill>
              </a:rPr>
              <a:t> </a:t>
            </a:r>
            <a:r>
              <a:rPr lang="en-GB" sz="2000" dirty="0" err="1">
                <a:solidFill>
                  <a:schemeClr val="accent1">
                    <a:lumMod val="50000"/>
                  </a:schemeClr>
                </a:solidFill>
              </a:rPr>
              <a:t>H</a:t>
            </a:r>
            <a:r>
              <a:rPr lang="en-GB" sz="2000" b="1" dirty="0" err="1">
                <a:solidFill>
                  <a:schemeClr val="accent1">
                    <a:lumMod val="50000"/>
                  </a:schemeClr>
                </a:solidFill>
              </a:rPr>
              <a:t>au</a:t>
            </a:r>
            <a:r>
              <a:rPr lang="en-GB" sz="2000" dirty="0" err="1">
                <a:solidFill>
                  <a:schemeClr val="accent1">
                    <a:lumMod val="50000"/>
                  </a:schemeClr>
                </a:solidFill>
              </a:rPr>
              <a:t>se</a:t>
            </a:r>
            <a:endParaRPr lang="en-GB" sz="2000" dirty="0">
              <a:solidFill>
                <a:schemeClr val="accent1">
                  <a:lumMod val="50000"/>
                </a:schemeClr>
              </a:solidFill>
            </a:endParaRPr>
          </a:p>
        </p:txBody>
      </p:sp>
      <p:sp>
        <p:nvSpPr>
          <p:cNvPr id="12" name="TextBox 11"/>
          <p:cNvSpPr txBox="1"/>
          <p:nvPr/>
        </p:nvSpPr>
        <p:spPr>
          <a:xfrm rot="522572">
            <a:off x="4543285" y="4832914"/>
            <a:ext cx="1408670" cy="400110"/>
          </a:xfrm>
          <a:prstGeom prst="rect">
            <a:avLst/>
          </a:prstGeom>
          <a:noFill/>
        </p:spPr>
        <p:txBody>
          <a:bodyPr wrap="square" rtlCol="0">
            <a:spAutoFit/>
          </a:bodyPr>
          <a:lstStyle/>
          <a:p>
            <a:r>
              <a:rPr lang="en-GB" sz="2000" dirty="0" err="1">
                <a:solidFill>
                  <a:schemeClr val="accent1">
                    <a:lumMod val="50000"/>
                  </a:schemeClr>
                </a:solidFill>
              </a:rPr>
              <a:t>br</a:t>
            </a:r>
            <a:r>
              <a:rPr lang="en-GB" sz="2000" b="1" dirty="0" err="1">
                <a:solidFill>
                  <a:schemeClr val="accent1">
                    <a:lumMod val="50000"/>
                  </a:schemeClr>
                </a:solidFill>
              </a:rPr>
              <a:t>au</a:t>
            </a:r>
            <a:r>
              <a:rPr lang="en-GB" sz="2000" dirty="0" err="1">
                <a:solidFill>
                  <a:schemeClr val="accent1">
                    <a:lumMod val="50000"/>
                  </a:schemeClr>
                </a:solidFill>
              </a:rPr>
              <a:t>chen</a:t>
            </a:r>
            <a:endParaRPr lang="en-GB" sz="2000" dirty="0">
              <a:solidFill>
                <a:schemeClr val="accent1">
                  <a:lumMod val="50000"/>
                </a:schemeClr>
              </a:solidFill>
            </a:endParaRPr>
          </a:p>
        </p:txBody>
      </p:sp>
      <p:sp>
        <p:nvSpPr>
          <p:cNvPr id="13" name="TextBox 12"/>
          <p:cNvSpPr txBox="1"/>
          <p:nvPr/>
        </p:nvSpPr>
        <p:spPr>
          <a:xfrm>
            <a:off x="3574626" y="2722395"/>
            <a:ext cx="3025707" cy="400110"/>
          </a:xfrm>
          <a:prstGeom prst="rect">
            <a:avLst/>
          </a:prstGeom>
          <a:noFill/>
        </p:spPr>
        <p:txBody>
          <a:bodyPr wrap="square" rtlCol="0">
            <a:spAutoFit/>
          </a:bodyPr>
          <a:lstStyle/>
          <a:p>
            <a:r>
              <a:rPr lang="en-GB" sz="2000" dirty="0">
                <a:solidFill>
                  <a:schemeClr val="accent1">
                    <a:lumMod val="50000"/>
                  </a:schemeClr>
                </a:solidFill>
              </a:rPr>
              <a:t>H</a:t>
            </a:r>
            <a:r>
              <a:rPr lang="en-GB" sz="2000" b="1" dirty="0">
                <a:solidFill>
                  <a:schemeClr val="accent1">
                    <a:lumMod val="50000"/>
                  </a:schemeClr>
                </a:solidFill>
              </a:rPr>
              <a:t>au</a:t>
            </a:r>
            <a:r>
              <a:rPr lang="en-GB" sz="2000" dirty="0">
                <a:solidFill>
                  <a:schemeClr val="accent1">
                    <a:lumMod val="50000"/>
                  </a:schemeClr>
                </a:solidFill>
              </a:rPr>
              <a:t>s</a:t>
            </a:r>
          </a:p>
        </p:txBody>
      </p:sp>
      <p:sp>
        <p:nvSpPr>
          <p:cNvPr id="15" name="TextBox 14"/>
          <p:cNvSpPr txBox="1"/>
          <p:nvPr/>
        </p:nvSpPr>
        <p:spPr>
          <a:xfrm rot="522572">
            <a:off x="9098689" y="1080082"/>
            <a:ext cx="1408670" cy="400110"/>
          </a:xfrm>
          <a:prstGeom prst="rect">
            <a:avLst/>
          </a:prstGeom>
          <a:noFill/>
        </p:spPr>
        <p:txBody>
          <a:bodyPr wrap="square" rtlCol="0">
            <a:spAutoFit/>
          </a:bodyPr>
          <a:lstStyle/>
          <a:p>
            <a:r>
              <a:rPr lang="en-GB" sz="2000" dirty="0" err="1">
                <a:solidFill>
                  <a:schemeClr val="accent1">
                    <a:lumMod val="50000"/>
                  </a:schemeClr>
                </a:solidFill>
              </a:rPr>
              <a:t>B</a:t>
            </a:r>
            <a:r>
              <a:rPr lang="en-GB" sz="2000" b="1" dirty="0" err="1">
                <a:solidFill>
                  <a:schemeClr val="accent1">
                    <a:lumMod val="50000"/>
                  </a:schemeClr>
                </a:solidFill>
              </a:rPr>
              <a:t>äu</a:t>
            </a:r>
            <a:r>
              <a:rPr lang="en-GB" sz="2000" dirty="0" err="1">
                <a:solidFill>
                  <a:schemeClr val="accent1">
                    <a:lumMod val="50000"/>
                  </a:schemeClr>
                </a:solidFill>
              </a:rPr>
              <a:t>me</a:t>
            </a:r>
            <a:endParaRPr lang="en-GB" sz="2000" dirty="0">
              <a:solidFill>
                <a:schemeClr val="accent1">
                  <a:lumMod val="50000"/>
                </a:schemeClr>
              </a:solidFill>
            </a:endParaRPr>
          </a:p>
        </p:txBody>
      </p:sp>
      <p:sp>
        <p:nvSpPr>
          <p:cNvPr id="16" name="TextBox 15"/>
          <p:cNvSpPr txBox="1"/>
          <p:nvPr/>
        </p:nvSpPr>
        <p:spPr>
          <a:xfrm rot="522572">
            <a:off x="7341595" y="1749732"/>
            <a:ext cx="1408670" cy="400110"/>
          </a:xfrm>
          <a:prstGeom prst="rect">
            <a:avLst/>
          </a:prstGeom>
          <a:noFill/>
        </p:spPr>
        <p:txBody>
          <a:bodyPr wrap="square" rtlCol="0">
            <a:spAutoFit/>
          </a:bodyPr>
          <a:lstStyle/>
          <a:p>
            <a:r>
              <a:rPr lang="en-GB" sz="2000" dirty="0" err="1">
                <a:solidFill>
                  <a:schemeClr val="accent1">
                    <a:lumMod val="50000"/>
                  </a:schemeClr>
                </a:solidFill>
              </a:rPr>
              <a:t>tr</a:t>
            </a:r>
            <a:r>
              <a:rPr lang="en-GB" sz="2000" b="1" dirty="0" err="1">
                <a:solidFill>
                  <a:schemeClr val="accent1">
                    <a:lumMod val="50000"/>
                  </a:schemeClr>
                </a:solidFill>
              </a:rPr>
              <a:t>äu</a:t>
            </a:r>
            <a:r>
              <a:rPr lang="en-GB" sz="2000" dirty="0" err="1">
                <a:solidFill>
                  <a:schemeClr val="accent1">
                    <a:lumMod val="50000"/>
                  </a:schemeClr>
                </a:solidFill>
              </a:rPr>
              <a:t>men</a:t>
            </a:r>
            <a:endParaRPr lang="en-GB" sz="2000" dirty="0">
              <a:solidFill>
                <a:schemeClr val="accent1">
                  <a:lumMod val="50000"/>
                </a:schemeClr>
              </a:solidFill>
            </a:endParaRPr>
          </a:p>
        </p:txBody>
      </p:sp>
      <p:sp>
        <p:nvSpPr>
          <p:cNvPr id="17" name="TextBox 16"/>
          <p:cNvSpPr txBox="1"/>
          <p:nvPr/>
        </p:nvSpPr>
        <p:spPr>
          <a:xfrm rot="522572">
            <a:off x="8662397" y="2084557"/>
            <a:ext cx="1408670" cy="400110"/>
          </a:xfrm>
          <a:prstGeom prst="rect">
            <a:avLst/>
          </a:prstGeom>
          <a:noFill/>
        </p:spPr>
        <p:txBody>
          <a:bodyPr wrap="square" rtlCol="0">
            <a:spAutoFit/>
          </a:bodyPr>
          <a:lstStyle/>
          <a:p>
            <a:r>
              <a:rPr lang="en-GB" sz="2000" dirty="0" err="1">
                <a:solidFill>
                  <a:schemeClr val="accent1">
                    <a:lumMod val="50000"/>
                  </a:schemeClr>
                </a:solidFill>
              </a:rPr>
              <a:t>h</a:t>
            </a:r>
            <a:r>
              <a:rPr lang="en-GB" sz="2000" b="1" dirty="0" err="1">
                <a:solidFill>
                  <a:schemeClr val="accent1">
                    <a:lumMod val="50000"/>
                  </a:schemeClr>
                </a:solidFill>
              </a:rPr>
              <a:t>äu</a:t>
            </a:r>
            <a:r>
              <a:rPr lang="en-GB" sz="2000" dirty="0" err="1">
                <a:solidFill>
                  <a:schemeClr val="accent1">
                    <a:lumMod val="50000"/>
                  </a:schemeClr>
                </a:solidFill>
              </a:rPr>
              <a:t>fig</a:t>
            </a:r>
            <a:endParaRPr lang="en-GB" sz="2000" dirty="0">
              <a:solidFill>
                <a:schemeClr val="accent1">
                  <a:lumMod val="50000"/>
                </a:schemeClr>
              </a:solidFill>
            </a:endParaRPr>
          </a:p>
        </p:txBody>
      </p:sp>
      <p:sp>
        <p:nvSpPr>
          <p:cNvPr id="18" name="TextBox 17"/>
          <p:cNvSpPr txBox="1"/>
          <p:nvPr/>
        </p:nvSpPr>
        <p:spPr>
          <a:xfrm rot="20549434">
            <a:off x="7474235" y="2959376"/>
            <a:ext cx="1051986" cy="400110"/>
          </a:xfrm>
          <a:prstGeom prst="rect">
            <a:avLst/>
          </a:prstGeom>
          <a:noFill/>
        </p:spPr>
        <p:txBody>
          <a:bodyPr wrap="square" rtlCol="0">
            <a:spAutoFit/>
          </a:bodyPr>
          <a:lstStyle/>
          <a:p>
            <a:r>
              <a:rPr lang="en-GB" sz="2000" dirty="0" err="1">
                <a:solidFill>
                  <a:schemeClr val="accent1">
                    <a:lumMod val="50000"/>
                  </a:schemeClr>
                </a:solidFill>
              </a:rPr>
              <a:t>M</a:t>
            </a:r>
            <a:r>
              <a:rPr lang="en-GB" sz="2000" b="1" dirty="0" err="1">
                <a:solidFill>
                  <a:schemeClr val="accent1">
                    <a:lumMod val="50000"/>
                  </a:schemeClr>
                </a:solidFill>
              </a:rPr>
              <a:t>äus</a:t>
            </a:r>
            <a:r>
              <a:rPr lang="en-GB" sz="2000" dirty="0" err="1">
                <a:solidFill>
                  <a:schemeClr val="accent1">
                    <a:lumMod val="50000"/>
                  </a:schemeClr>
                </a:solidFill>
              </a:rPr>
              <a:t>e</a:t>
            </a:r>
            <a:endParaRPr lang="en-GB" sz="2000" dirty="0">
              <a:solidFill>
                <a:schemeClr val="accent1">
                  <a:lumMod val="50000"/>
                </a:schemeClr>
              </a:solidFill>
            </a:endParaRPr>
          </a:p>
        </p:txBody>
      </p:sp>
      <p:sp>
        <p:nvSpPr>
          <p:cNvPr id="19" name="TextBox 18"/>
          <p:cNvSpPr txBox="1"/>
          <p:nvPr/>
        </p:nvSpPr>
        <p:spPr>
          <a:xfrm rot="522572">
            <a:off x="8357493" y="3828252"/>
            <a:ext cx="2603367" cy="400110"/>
          </a:xfrm>
          <a:prstGeom prst="rect">
            <a:avLst/>
          </a:prstGeom>
          <a:noFill/>
        </p:spPr>
        <p:txBody>
          <a:bodyPr wrap="square" rtlCol="0">
            <a:spAutoFit/>
          </a:bodyPr>
          <a:lstStyle/>
          <a:p>
            <a:r>
              <a:rPr lang="en-GB" sz="2000" b="1" dirty="0" err="1">
                <a:solidFill>
                  <a:schemeClr val="accent1">
                    <a:lumMod val="50000"/>
                  </a:schemeClr>
                </a:solidFill>
              </a:rPr>
              <a:t>äu</a:t>
            </a:r>
            <a:r>
              <a:rPr lang="en-GB" sz="2000" dirty="0" err="1">
                <a:solidFill>
                  <a:schemeClr val="accent1">
                    <a:lumMod val="50000"/>
                  </a:schemeClr>
                </a:solidFill>
              </a:rPr>
              <a:t>ßern</a:t>
            </a:r>
            <a:endParaRPr lang="en-GB" sz="2000" dirty="0">
              <a:solidFill>
                <a:schemeClr val="accent1">
                  <a:lumMod val="50000"/>
                </a:schemeClr>
              </a:solidFill>
            </a:endParaRPr>
          </a:p>
        </p:txBody>
      </p:sp>
      <p:sp>
        <p:nvSpPr>
          <p:cNvPr id="20" name="TextBox 19"/>
          <p:cNvSpPr txBox="1"/>
          <p:nvPr/>
        </p:nvSpPr>
        <p:spPr>
          <a:xfrm rot="522572">
            <a:off x="7341595" y="4679844"/>
            <a:ext cx="1408670" cy="400110"/>
          </a:xfrm>
          <a:prstGeom prst="rect">
            <a:avLst/>
          </a:prstGeom>
          <a:noFill/>
        </p:spPr>
        <p:txBody>
          <a:bodyPr wrap="square" rtlCol="0">
            <a:spAutoFit/>
          </a:bodyPr>
          <a:lstStyle/>
          <a:p>
            <a:r>
              <a:rPr lang="en-GB" sz="2000" dirty="0" err="1">
                <a:solidFill>
                  <a:schemeClr val="accent1">
                    <a:lumMod val="50000"/>
                  </a:schemeClr>
                </a:solidFill>
              </a:rPr>
              <a:t>l</a:t>
            </a:r>
            <a:r>
              <a:rPr lang="en-GB" sz="2000" b="1" dirty="0" err="1">
                <a:solidFill>
                  <a:schemeClr val="accent1">
                    <a:lumMod val="50000"/>
                  </a:schemeClr>
                </a:solidFill>
              </a:rPr>
              <a:t>äu</a:t>
            </a:r>
            <a:r>
              <a:rPr lang="en-GB" sz="2000" dirty="0" err="1">
                <a:solidFill>
                  <a:schemeClr val="accent1">
                    <a:lumMod val="50000"/>
                  </a:schemeClr>
                </a:solidFill>
              </a:rPr>
              <a:t>ft</a:t>
            </a:r>
            <a:endParaRPr lang="en-GB" sz="2000" dirty="0">
              <a:solidFill>
                <a:schemeClr val="accent1">
                  <a:lumMod val="50000"/>
                </a:schemeClr>
              </a:solidFill>
            </a:endParaRPr>
          </a:p>
        </p:txBody>
      </p:sp>
      <p:sp>
        <p:nvSpPr>
          <p:cNvPr id="21" name="TextBox 20"/>
          <p:cNvSpPr txBox="1"/>
          <p:nvPr/>
        </p:nvSpPr>
        <p:spPr>
          <a:xfrm rot="522572">
            <a:off x="8598170" y="5277676"/>
            <a:ext cx="1408670" cy="400110"/>
          </a:xfrm>
          <a:prstGeom prst="rect">
            <a:avLst/>
          </a:prstGeom>
          <a:noFill/>
        </p:spPr>
        <p:txBody>
          <a:bodyPr wrap="square" rtlCol="0">
            <a:spAutoFit/>
          </a:bodyPr>
          <a:lstStyle/>
          <a:p>
            <a:r>
              <a:rPr lang="en-GB" sz="2000" dirty="0" err="1">
                <a:solidFill>
                  <a:schemeClr val="accent1">
                    <a:lumMod val="50000"/>
                  </a:schemeClr>
                </a:solidFill>
              </a:rPr>
              <a:t>K</a:t>
            </a:r>
            <a:r>
              <a:rPr lang="en-GB" sz="2000" b="1" dirty="0" err="1">
                <a:solidFill>
                  <a:schemeClr val="accent1">
                    <a:lumMod val="50000"/>
                  </a:schemeClr>
                </a:solidFill>
              </a:rPr>
              <a:t>äu</a:t>
            </a:r>
            <a:r>
              <a:rPr lang="en-GB" sz="2000" dirty="0" err="1">
                <a:solidFill>
                  <a:schemeClr val="accent1">
                    <a:lumMod val="50000"/>
                  </a:schemeClr>
                </a:solidFill>
              </a:rPr>
              <a:t>fer</a:t>
            </a:r>
            <a:endParaRPr lang="en-GB" sz="2000" dirty="0">
              <a:solidFill>
                <a:schemeClr val="accent1">
                  <a:lumMod val="50000"/>
                </a:schemeClr>
              </a:solidFill>
            </a:endParaRPr>
          </a:p>
        </p:txBody>
      </p:sp>
      <p:sp>
        <p:nvSpPr>
          <p:cNvPr id="22" name="TextBox 21"/>
          <p:cNvSpPr txBox="1"/>
          <p:nvPr/>
        </p:nvSpPr>
        <p:spPr>
          <a:xfrm rot="522572">
            <a:off x="7496228" y="520832"/>
            <a:ext cx="1408670" cy="400110"/>
          </a:xfrm>
          <a:prstGeom prst="rect">
            <a:avLst/>
          </a:prstGeom>
          <a:noFill/>
        </p:spPr>
        <p:txBody>
          <a:bodyPr wrap="square" rtlCol="0">
            <a:spAutoFit/>
          </a:bodyPr>
          <a:lstStyle/>
          <a:p>
            <a:r>
              <a:rPr lang="en-GB" sz="2000" dirty="0" err="1">
                <a:solidFill>
                  <a:schemeClr val="accent1">
                    <a:lumMod val="50000"/>
                  </a:schemeClr>
                </a:solidFill>
              </a:rPr>
              <a:t>Geb</a:t>
            </a:r>
            <a:r>
              <a:rPr lang="en-GB" sz="2000" b="1" dirty="0" err="1">
                <a:solidFill>
                  <a:schemeClr val="accent1">
                    <a:lumMod val="50000"/>
                  </a:schemeClr>
                </a:solidFill>
              </a:rPr>
              <a:t>äu</a:t>
            </a:r>
            <a:r>
              <a:rPr lang="en-GB" sz="2000" dirty="0" err="1">
                <a:solidFill>
                  <a:schemeClr val="accent1">
                    <a:lumMod val="50000"/>
                  </a:schemeClr>
                </a:solidFill>
              </a:rPr>
              <a:t>de</a:t>
            </a:r>
            <a:endParaRPr lang="en-GB" sz="2000" dirty="0">
              <a:solidFill>
                <a:schemeClr val="accent1">
                  <a:lumMod val="50000"/>
                </a:schemeClr>
              </a:solidFill>
            </a:endParaRPr>
          </a:p>
        </p:txBody>
      </p:sp>
      <p:sp>
        <p:nvSpPr>
          <p:cNvPr id="23" name="TextBox 22"/>
          <p:cNvSpPr txBox="1"/>
          <p:nvPr/>
        </p:nvSpPr>
        <p:spPr>
          <a:xfrm>
            <a:off x="425348" y="362466"/>
            <a:ext cx="978150" cy="646331"/>
          </a:xfrm>
          <a:prstGeom prst="rect">
            <a:avLst/>
          </a:prstGeom>
          <a:solidFill>
            <a:schemeClr val="accent1">
              <a:lumMod val="50000"/>
            </a:schemeClr>
          </a:solidFill>
        </p:spPr>
        <p:txBody>
          <a:bodyPr wrap="square" rtlCol="0">
            <a:spAutoFit/>
          </a:bodyPr>
          <a:lstStyle/>
          <a:p>
            <a:pPr algn="ctr"/>
            <a:r>
              <a:rPr lang="en-GB" sz="3600" b="1" dirty="0">
                <a:solidFill>
                  <a:schemeClr val="bg1"/>
                </a:solidFill>
              </a:rPr>
              <a:t>au</a:t>
            </a:r>
          </a:p>
        </p:txBody>
      </p:sp>
      <p:sp>
        <p:nvSpPr>
          <p:cNvPr id="24" name="TextBox 23"/>
          <p:cNvSpPr txBox="1"/>
          <p:nvPr/>
        </p:nvSpPr>
        <p:spPr>
          <a:xfrm>
            <a:off x="10987793" y="226745"/>
            <a:ext cx="908936" cy="646331"/>
          </a:xfrm>
          <a:prstGeom prst="rect">
            <a:avLst/>
          </a:prstGeom>
          <a:solidFill>
            <a:schemeClr val="bg1"/>
          </a:solidFill>
          <a:ln w="57150">
            <a:solidFill>
              <a:srgbClr val="DAA520"/>
            </a:solidFill>
          </a:ln>
        </p:spPr>
        <p:txBody>
          <a:bodyPr wrap="square" rtlCol="0">
            <a:spAutoFit/>
          </a:bodyPr>
          <a:lstStyle/>
          <a:p>
            <a:pPr algn="ctr"/>
            <a:r>
              <a:rPr lang="en-GB" sz="3600" b="1" dirty="0" err="1">
                <a:solidFill>
                  <a:schemeClr val="accent1">
                    <a:lumMod val="50000"/>
                  </a:schemeClr>
                </a:solidFill>
              </a:rPr>
              <a:t>äu</a:t>
            </a:r>
            <a:endParaRPr lang="en-GB" sz="3600" b="1" dirty="0">
              <a:solidFill>
                <a:schemeClr val="accent1">
                  <a:lumMod val="50000"/>
                </a:schemeClr>
              </a:solidFill>
            </a:endParaRPr>
          </a:p>
        </p:txBody>
      </p:sp>
      <p:sp>
        <p:nvSpPr>
          <p:cNvPr id="25" name="TextBox 24"/>
          <p:cNvSpPr txBox="1"/>
          <p:nvPr/>
        </p:nvSpPr>
        <p:spPr>
          <a:xfrm rot="522572">
            <a:off x="1533871" y="4915960"/>
            <a:ext cx="1408670" cy="400110"/>
          </a:xfrm>
          <a:prstGeom prst="rect">
            <a:avLst/>
          </a:prstGeom>
          <a:noFill/>
        </p:spPr>
        <p:txBody>
          <a:bodyPr wrap="square" rtlCol="0">
            <a:spAutoFit/>
          </a:bodyPr>
          <a:lstStyle/>
          <a:p>
            <a:r>
              <a:rPr lang="en-GB" sz="2000" dirty="0" err="1">
                <a:solidFill>
                  <a:schemeClr val="accent1">
                    <a:lumMod val="50000"/>
                  </a:schemeClr>
                </a:solidFill>
              </a:rPr>
              <a:t>Url</a:t>
            </a:r>
            <a:r>
              <a:rPr lang="en-GB" sz="2000" b="1" dirty="0" err="1">
                <a:solidFill>
                  <a:schemeClr val="accent1">
                    <a:lumMod val="50000"/>
                  </a:schemeClr>
                </a:solidFill>
              </a:rPr>
              <a:t>au</a:t>
            </a:r>
            <a:r>
              <a:rPr lang="en-GB" sz="2000" dirty="0" err="1">
                <a:solidFill>
                  <a:schemeClr val="accent1">
                    <a:lumMod val="50000"/>
                  </a:schemeClr>
                </a:solidFill>
              </a:rPr>
              <a:t>b</a:t>
            </a:r>
            <a:endParaRPr lang="en-GB" sz="2000" dirty="0">
              <a:solidFill>
                <a:schemeClr val="accent1">
                  <a:lumMod val="50000"/>
                </a:schemeClr>
              </a:solidFill>
            </a:endParaRPr>
          </a:p>
        </p:txBody>
      </p:sp>
      <p:sp>
        <p:nvSpPr>
          <p:cNvPr id="26" name="TextBox 25">
            <a:extLst>
              <a:ext uri="{FF2B5EF4-FFF2-40B4-BE49-F238E27FC236}">
                <a16:creationId xmlns:a16="http://schemas.microsoft.com/office/drawing/2014/main" id="{1A38B7C1-EAA6-48A6-9E41-678215A5C8E0}"/>
              </a:ext>
            </a:extLst>
          </p:cNvPr>
          <p:cNvSpPr txBox="1"/>
          <p:nvPr/>
        </p:nvSpPr>
        <p:spPr>
          <a:xfrm rot="522572">
            <a:off x="9552291" y="3026798"/>
            <a:ext cx="1408670" cy="400110"/>
          </a:xfrm>
          <a:prstGeom prst="rect">
            <a:avLst/>
          </a:prstGeom>
          <a:noFill/>
        </p:spPr>
        <p:txBody>
          <a:bodyPr wrap="square" rtlCol="0">
            <a:spAutoFit/>
          </a:bodyPr>
          <a:lstStyle/>
          <a:p>
            <a:r>
              <a:rPr lang="en-GB" sz="2000" dirty="0" err="1">
                <a:solidFill>
                  <a:schemeClr val="accent1">
                    <a:lumMod val="50000"/>
                  </a:schemeClr>
                </a:solidFill>
              </a:rPr>
              <a:t>H</a:t>
            </a:r>
            <a:r>
              <a:rPr lang="en-GB" sz="2000" b="1" dirty="0" err="1">
                <a:solidFill>
                  <a:schemeClr val="accent1">
                    <a:lumMod val="50000"/>
                  </a:schemeClr>
                </a:solidFill>
              </a:rPr>
              <a:t>äu</a:t>
            </a:r>
            <a:r>
              <a:rPr lang="en-GB" sz="2000" dirty="0" err="1">
                <a:solidFill>
                  <a:schemeClr val="accent1">
                    <a:lumMod val="50000"/>
                  </a:schemeClr>
                </a:solidFill>
              </a:rPr>
              <a:t>ser</a:t>
            </a:r>
            <a:endParaRPr lang="en-GB" sz="2000" dirty="0">
              <a:solidFill>
                <a:schemeClr val="accent1">
                  <a:lumMod val="50000"/>
                </a:schemeClr>
              </a:solidFill>
            </a:endParaRPr>
          </a:p>
        </p:txBody>
      </p:sp>
      <p:sp>
        <p:nvSpPr>
          <p:cNvPr id="27" name="TextBox 26">
            <a:extLst>
              <a:ext uri="{FF2B5EF4-FFF2-40B4-BE49-F238E27FC236}">
                <a16:creationId xmlns:a16="http://schemas.microsoft.com/office/drawing/2014/main" id="{25228F81-B2AA-4843-B0DB-CA41DB9DB721}"/>
              </a:ext>
            </a:extLst>
          </p:cNvPr>
          <p:cNvSpPr txBox="1"/>
          <p:nvPr/>
        </p:nvSpPr>
        <p:spPr>
          <a:xfrm rot="20549434">
            <a:off x="9661806" y="3793645"/>
            <a:ext cx="2024828" cy="400110"/>
          </a:xfrm>
          <a:prstGeom prst="rect">
            <a:avLst/>
          </a:prstGeom>
          <a:noFill/>
        </p:spPr>
        <p:txBody>
          <a:bodyPr wrap="square" rtlCol="0">
            <a:spAutoFit/>
          </a:bodyPr>
          <a:lstStyle/>
          <a:p>
            <a:r>
              <a:rPr lang="en-GB" sz="2000" dirty="0" err="1">
                <a:solidFill>
                  <a:schemeClr val="accent1">
                    <a:lumMod val="50000"/>
                  </a:schemeClr>
                </a:solidFill>
              </a:rPr>
              <a:t>r</a:t>
            </a:r>
            <a:r>
              <a:rPr lang="en-GB" sz="2000" b="1" dirty="0" err="1">
                <a:solidFill>
                  <a:schemeClr val="accent1">
                    <a:lumMod val="50000"/>
                  </a:schemeClr>
                </a:solidFill>
              </a:rPr>
              <a:t>äu</a:t>
            </a:r>
            <a:r>
              <a:rPr lang="en-GB" sz="2000" dirty="0" err="1">
                <a:solidFill>
                  <a:schemeClr val="accent1">
                    <a:lumMod val="50000"/>
                  </a:schemeClr>
                </a:solidFill>
              </a:rPr>
              <a:t>mlich</a:t>
            </a:r>
            <a:endParaRPr lang="en-GB" sz="2000" dirty="0">
              <a:solidFill>
                <a:schemeClr val="accent1">
                  <a:lumMod val="50000"/>
                </a:schemeClr>
              </a:solidFill>
            </a:endParaRPr>
          </a:p>
        </p:txBody>
      </p:sp>
      <p:sp>
        <p:nvSpPr>
          <p:cNvPr id="32" name="Freeform 31"/>
          <p:cNvSpPr/>
          <p:nvPr/>
        </p:nvSpPr>
        <p:spPr>
          <a:xfrm>
            <a:off x="5975721" y="261257"/>
            <a:ext cx="882286" cy="5747657"/>
          </a:xfrm>
          <a:custGeom>
            <a:avLst/>
            <a:gdLst>
              <a:gd name="connsiteX0" fmla="*/ 441408 w 882286"/>
              <a:gd name="connsiteY0" fmla="*/ 0 h 5747657"/>
              <a:gd name="connsiteX1" fmla="*/ 65850 w 882286"/>
              <a:gd name="connsiteY1" fmla="*/ 571500 h 5747657"/>
              <a:gd name="connsiteX2" fmla="*/ 882279 w 882286"/>
              <a:gd name="connsiteY2" fmla="*/ 1110343 h 5747657"/>
              <a:gd name="connsiteX3" fmla="*/ 82179 w 882286"/>
              <a:gd name="connsiteY3" fmla="*/ 2220686 h 5747657"/>
              <a:gd name="connsiteX4" fmla="*/ 767979 w 882286"/>
              <a:gd name="connsiteY4" fmla="*/ 3184072 h 5747657"/>
              <a:gd name="connsiteX5" fmla="*/ 536 w 882286"/>
              <a:gd name="connsiteY5" fmla="*/ 4016829 h 5747657"/>
              <a:gd name="connsiteX6" fmla="*/ 637350 w 882286"/>
              <a:gd name="connsiteY6" fmla="*/ 4947557 h 5747657"/>
              <a:gd name="connsiteX7" fmla="*/ 65850 w 882286"/>
              <a:gd name="connsiteY7" fmla="*/ 5747657 h 57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2286" h="5747657">
                <a:moveTo>
                  <a:pt x="441408" y="0"/>
                </a:moveTo>
                <a:cubicBezTo>
                  <a:pt x="216890" y="193221"/>
                  <a:pt x="-7628" y="386443"/>
                  <a:pt x="65850" y="571500"/>
                </a:cubicBezTo>
                <a:cubicBezTo>
                  <a:pt x="139328" y="756557"/>
                  <a:pt x="879558" y="835479"/>
                  <a:pt x="882279" y="1110343"/>
                </a:cubicBezTo>
                <a:cubicBezTo>
                  <a:pt x="885001" y="1385207"/>
                  <a:pt x="101229" y="1875065"/>
                  <a:pt x="82179" y="2220686"/>
                </a:cubicBezTo>
                <a:cubicBezTo>
                  <a:pt x="63129" y="2566307"/>
                  <a:pt x="781586" y="2884715"/>
                  <a:pt x="767979" y="3184072"/>
                </a:cubicBezTo>
                <a:cubicBezTo>
                  <a:pt x="754372" y="3483429"/>
                  <a:pt x="22307" y="3722915"/>
                  <a:pt x="536" y="4016829"/>
                </a:cubicBezTo>
                <a:cubicBezTo>
                  <a:pt x="-21235" y="4310743"/>
                  <a:pt x="626464" y="4659086"/>
                  <a:pt x="637350" y="4947557"/>
                </a:cubicBezTo>
                <a:cubicBezTo>
                  <a:pt x="648236" y="5236028"/>
                  <a:pt x="357043" y="5491842"/>
                  <a:pt x="65850" y="5747657"/>
                </a:cubicBezTo>
              </a:path>
            </a:pathLst>
          </a:cu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4976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äu</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Term 3.1 Week 2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 3</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30983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6" descr="Cord, Rope, String, Tether, Node">
            <a:extLst>
              <a:ext uri="{FF2B5EF4-FFF2-40B4-BE49-F238E27FC236}">
                <a16:creationId xmlns:a16="http://schemas.microsoft.com/office/drawing/2014/main" id="{6E94010F-E93B-42F6-B972-81CAD5984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610505">
            <a:off x="1480322" y="2671638"/>
            <a:ext cx="3429000" cy="35404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497C073A-5462-4905-9F7B-E857B19E9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12922">
            <a:off x="1217039" y="1670793"/>
            <a:ext cx="2634023" cy="3008267"/>
          </a:xfrm>
          <a:prstGeom prst="rect">
            <a:avLst/>
          </a:prstGeom>
        </p:spPr>
      </p:pic>
      <p:pic>
        <p:nvPicPr>
          <p:cNvPr id="7174" name="Picture 6" descr="Cord, Rope, String, Tether, Node">
            <a:extLst>
              <a:ext uri="{FF2B5EF4-FFF2-40B4-BE49-F238E27FC236}">
                <a16:creationId xmlns:a16="http://schemas.microsoft.com/office/drawing/2014/main" id="{D40C440A-5E76-437F-B19F-6F794600E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65468">
            <a:off x="1405490" y="2140336"/>
            <a:ext cx="3429000" cy="35404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66672"/>
            <a:ext cx="11824605" cy="576120"/>
          </a:xfrm>
          <a:prstGeom prst="rect">
            <a:avLst/>
          </a:prstGeom>
          <a:noFill/>
        </p:spPr>
        <p:txBody>
          <a:bodyPr wrap="square" rtlCol="0">
            <a:spAutoFit/>
          </a:bodyPr>
          <a:lstStyle/>
          <a:p>
            <a:pPr lvl="0">
              <a:lnSpc>
                <a:spcPct val="150000"/>
              </a:lnSpc>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Wolfgang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im</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Stress.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läuft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in den Park.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Leider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sieht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er</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a:t>
            </a:r>
            <a:r>
              <a:rPr lang="en-US" sz="2400" dirty="0" err="1">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nicht</a:t>
            </a:r>
            <a:r>
              <a:rPr lang="en-US" sz="24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die … </a:t>
            </a:r>
            <a:endPar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31" name="TextBox 30">
            <a:extLst>
              <a:ext uri="{FF2B5EF4-FFF2-40B4-BE49-F238E27FC236}">
                <a16:creationId xmlns:a16="http://schemas.microsoft.com/office/drawing/2014/main" id="{055B4415-6148-4CA0-9135-488A1386E59B}"/>
              </a:ext>
            </a:extLst>
          </p:cNvPr>
          <p:cNvSpPr txBox="1"/>
          <p:nvPr/>
        </p:nvSpPr>
        <p:spPr>
          <a:xfrm>
            <a:off x="1966454" y="5530074"/>
            <a:ext cx="23070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 </a:t>
            </a:r>
            <a:r>
              <a:rPr kumimoji="0" lang="en-GB" sz="3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ei</a:t>
            </a:r>
            <a:r>
              <a:rPr kumimoji="0" lang="en-GB" sz="32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le</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C9DC71C5-1329-44E9-B73F-5AB5C3F7C9CC}"/>
              </a:ext>
            </a:extLst>
          </p:cNvPr>
          <p:cNvSpPr txBox="1"/>
          <p:nvPr/>
        </p:nvSpPr>
        <p:spPr>
          <a:xfrm>
            <a:off x="7133211" y="5571598"/>
            <a:ext cx="2870597" cy="584775"/>
          </a:xfrm>
          <a:prstGeom prst="rect">
            <a:avLst/>
          </a:prstGeom>
          <a:noFill/>
        </p:spPr>
        <p:txBody>
          <a:bodyPr wrap="square" rtlCol="0">
            <a:spAutoFit/>
          </a:bodyPr>
          <a:lstStyle/>
          <a:p>
            <a:pPr lvl="0"/>
            <a:r>
              <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b</a:t>
            </a:r>
            <a:r>
              <a:rPr lang="en-GB" sz="3200" dirty="0">
                <a:solidFill>
                  <a:schemeClr val="accent1">
                    <a:lumMod val="50000"/>
                  </a:schemeClr>
                </a:solidFill>
              </a:rPr>
              <a:t>) </a:t>
            </a:r>
            <a:r>
              <a:rPr lang="en-GB" sz="3200" dirty="0" err="1">
                <a:solidFill>
                  <a:schemeClr val="accent1">
                    <a:lumMod val="50000"/>
                  </a:schemeClr>
                </a:solidFill>
              </a:rPr>
              <a:t>S</a:t>
            </a:r>
            <a:r>
              <a:rPr lang="en-GB" sz="3200" b="1" dirty="0" err="1">
                <a:solidFill>
                  <a:schemeClr val="accent1">
                    <a:lumMod val="50000"/>
                  </a:schemeClr>
                </a:solidFill>
              </a:rPr>
              <a:t>äu</a:t>
            </a:r>
            <a:r>
              <a:rPr lang="en-GB" sz="3200" dirty="0" err="1">
                <a:solidFill>
                  <a:schemeClr val="accent1">
                    <a:lumMod val="50000"/>
                  </a:schemeClr>
                </a:solidFill>
              </a:rPr>
              <a:t>le</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33" name="Oval 32">
            <a:extLst>
              <a:ext uri="{FF2B5EF4-FFF2-40B4-BE49-F238E27FC236}">
                <a16:creationId xmlns:a16="http://schemas.microsoft.com/office/drawing/2014/main" id="{C4130F35-9D2C-4F2C-BE32-FC045AE339D9}"/>
              </a:ext>
            </a:extLst>
          </p:cNvPr>
          <p:cNvSpPr/>
          <p:nvPr/>
        </p:nvSpPr>
        <p:spPr>
          <a:xfrm>
            <a:off x="7001302" y="5488552"/>
            <a:ext cx="2081290"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 name="Picture 10" descr="A close up of text on a black background&#10;&#10;Description automatically generated">
            <a:extLst>
              <a:ext uri="{FF2B5EF4-FFF2-40B4-BE49-F238E27FC236}">
                <a16:creationId xmlns:a16="http://schemas.microsoft.com/office/drawing/2014/main" id="{69672586-D19D-49D8-B5EC-E1A718F0D2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0151" y="2097989"/>
            <a:ext cx="2783378" cy="3136286"/>
          </a:xfrm>
          <a:prstGeom prst="rect">
            <a:avLst/>
          </a:prstGeom>
        </p:spPr>
      </p:pic>
      <p:sp>
        <p:nvSpPr>
          <p:cNvPr id="16" name="Action Button: Custom 16">
            <a:hlinkClick r:id="" action="ppaction://noaction" highlightClick="1">
              <a:snd r:embed="rId7" name="Säule.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white"/>
                </a:solidFill>
                <a:latin typeface="Century Gothic" panose="020B0502020202020204" pitchFamily="34" charset="0"/>
              </a:rPr>
              <a:t>7</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24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äu</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Term 3.1 Week 5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2-7; 32-33</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37530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68448" y="823434"/>
            <a:ext cx="10515600" cy="1325563"/>
          </a:xfrm>
        </p:spPr>
        <p:txBody>
          <a:bodyPr>
            <a:normAutofit fontScale="90000"/>
          </a:bodyPr>
          <a:lstStyle/>
          <a:p>
            <a:r>
              <a:rPr lang="en-GB" sz="22200" b="1" dirty="0" err="1">
                <a:solidFill>
                  <a:srgbClr val="FFCC00"/>
                </a:solidFill>
              </a:rPr>
              <a:t>äu</a:t>
            </a:r>
            <a:br>
              <a:rPr lang="en-GB" sz="9600" b="1" dirty="0"/>
            </a:br>
            <a:endParaRPr lang="en-GB" dirty="0"/>
          </a:p>
        </p:txBody>
      </p:sp>
      <p:pic>
        <p:nvPicPr>
          <p:cNvPr id="4" name="Picture 3" descr="two mice with a piece of chees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99519" y="1001753"/>
            <a:ext cx="4839904" cy="3420509"/>
          </a:xfrm>
          <a:prstGeom prst="rect">
            <a:avLst/>
          </a:prstGeom>
        </p:spPr>
      </p:pic>
      <p:sp>
        <p:nvSpPr>
          <p:cNvPr id="2" name="Rectangle 1"/>
          <p:cNvSpPr/>
          <p:nvPr/>
        </p:nvSpPr>
        <p:spPr>
          <a:xfrm>
            <a:off x="3503783" y="4335878"/>
            <a:ext cx="518443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äu</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5140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u 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äuse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Mäuse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AA242A24-96ED-A04F-B6A8-0205A2D42AA0}"/>
              </a:ext>
            </a:extLst>
          </p:cNvPr>
          <p:cNvSpPr>
            <a:spLocks noGrp="1"/>
          </p:cNvSpPr>
          <p:nvPr>
            <p:ph type="title"/>
          </p:nvPr>
        </p:nvSpPr>
        <p:spPr>
          <a:xfrm>
            <a:off x="5119547" y="263361"/>
            <a:ext cx="1970920" cy="1380635"/>
          </a:xfrm>
        </p:spPr>
        <p:txBody>
          <a:bodyPr>
            <a:noAutofit/>
          </a:bodyPr>
          <a:lstStyle/>
          <a:p>
            <a:pPr algn="ctr"/>
            <a:r>
              <a:rPr lang="en-GB" sz="9600" b="1" dirty="0" err="1">
                <a:solidFill>
                  <a:srgbClr val="002060"/>
                </a:solidFill>
              </a:rPr>
              <a:t>äu</a:t>
            </a:r>
            <a:endParaRPr lang="en-US" sz="9600" dirty="0"/>
          </a:p>
        </p:txBody>
      </p:sp>
      <p:sp>
        <p:nvSpPr>
          <p:cNvPr id="4" name="Rounded Rectangle 3"/>
          <p:cNvSpPr/>
          <p:nvPr/>
        </p:nvSpPr>
        <p:spPr>
          <a:xfrm>
            <a:off x="4203568" y="1956179"/>
            <a:ext cx="3802879" cy="252181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60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äu</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642378" y="3346899"/>
            <a:ext cx="304282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8125277" y="3423432"/>
            <a:ext cx="403437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Geb</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985836" y="448660"/>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fig</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344007" y="46581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4834767" y="4631945"/>
            <a:ext cx="248016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two mice with a piece of chees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1090" y="2132540"/>
            <a:ext cx="2029820" cy="1434536"/>
          </a:xfrm>
          <a:prstGeom prst="rect">
            <a:avLst/>
          </a:prstGeom>
        </p:spPr>
      </p:pic>
      <p:pic>
        <p:nvPicPr>
          <p:cNvPr id="11" name="Picture 10" descr="house">
            <a:extLst>
              <a:ext uri="{C183D7F6-B498-43B3-948B-1728B52AA6E4}">
                <adec:decorative xmlns:adec="http://schemas.microsoft.com/office/drawing/2017/decorative" val="0"/>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3519" y="5455083"/>
            <a:ext cx="1288882" cy="848725"/>
          </a:xfrm>
          <a:prstGeom prst="rect">
            <a:avLst/>
          </a:prstGeom>
        </p:spPr>
      </p:pic>
      <p:pic>
        <p:nvPicPr>
          <p:cNvPr id="12" name="Picture 11" descr="hous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2549" y="5455082"/>
            <a:ext cx="1288882" cy="848725"/>
          </a:xfrm>
          <a:prstGeom prst="rect">
            <a:avLst/>
          </a:prstGeom>
        </p:spPr>
      </p:pic>
      <p:grpSp>
        <p:nvGrpSpPr>
          <p:cNvPr id="22" name="Group 21" descr="person dreaming"/>
          <p:cNvGrpSpPr/>
          <p:nvPr/>
        </p:nvGrpSpPr>
        <p:grpSpPr>
          <a:xfrm>
            <a:off x="974532" y="4266967"/>
            <a:ext cx="2200847" cy="2039068"/>
            <a:chOff x="919941" y="4038132"/>
            <a:chExt cx="2567240" cy="2436225"/>
          </a:xfrm>
        </p:grpSpPr>
        <p:pic>
          <p:nvPicPr>
            <p:cNvPr id="2" name="Picture 1"/>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41116" y="4328292"/>
              <a:ext cx="2146065" cy="2146065"/>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941" y="4038132"/>
              <a:ext cx="1387242" cy="1317179"/>
            </a:xfrm>
            <a:prstGeom prst="rect">
              <a:avLst/>
            </a:prstGeom>
          </p:spPr>
        </p:pic>
      </p:grpSp>
      <p:pic>
        <p:nvPicPr>
          <p:cNvPr id="14" name="Picture 13" descr="outside spac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29577" y="4703826"/>
            <a:ext cx="1491007" cy="1065005"/>
          </a:xfrm>
          <a:prstGeom prst="rect">
            <a:avLst/>
          </a:prstGeom>
        </p:spPr>
      </p:pic>
      <p:pic>
        <p:nvPicPr>
          <p:cNvPr id="15" name="Picture 14" descr="temple"/>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73379" y="4703823"/>
            <a:ext cx="1139858" cy="1084998"/>
          </a:xfrm>
          <a:prstGeom prst="rect">
            <a:avLst/>
          </a:prstGeom>
        </p:spPr>
      </p:pic>
      <p:grpSp>
        <p:nvGrpSpPr>
          <p:cNvPr id="33" name="Group 32" descr="group of trees"/>
          <p:cNvGrpSpPr/>
          <p:nvPr/>
        </p:nvGrpSpPr>
        <p:grpSpPr>
          <a:xfrm>
            <a:off x="1260504" y="1435094"/>
            <a:ext cx="1635962" cy="1385618"/>
            <a:chOff x="1341116" y="1269763"/>
            <a:chExt cx="1635962" cy="1385618"/>
          </a:xfrm>
        </p:grpSpPr>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41116" y="1314036"/>
              <a:ext cx="778836" cy="1259757"/>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11790" y="1395624"/>
              <a:ext cx="778836" cy="1259757"/>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98242" y="1269763"/>
              <a:ext cx="778836" cy="1259757"/>
            </a:xfrm>
            <a:prstGeom prst="rect">
              <a:avLst/>
            </a:prstGeom>
          </p:spPr>
        </p:pic>
      </p:grpSp>
      <p:grpSp>
        <p:nvGrpSpPr>
          <p:cNvPr id="32" name="Group 31" descr="calendar with dates circled"/>
          <p:cNvGrpSpPr/>
          <p:nvPr/>
        </p:nvGrpSpPr>
        <p:grpSpPr>
          <a:xfrm>
            <a:off x="8909915" y="1532023"/>
            <a:ext cx="2544150" cy="1534345"/>
            <a:chOff x="8304355" y="1994583"/>
            <a:chExt cx="2035418" cy="1227535"/>
          </a:xfrm>
        </p:grpSpPr>
        <p:pic>
          <p:nvPicPr>
            <p:cNvPr id="18" name="Picture 17"/>
            <p:cNvPicPr>
              <a:picLocks noChangeAspect="1"/>
            </p:cNvPicPr>
            <p:nvPr/>
          </p:nvPicPr>
          <p:blipFill rotWithShape="1">
            <a:blip r:embed="rId17">
              <a:extLst>
                <a:ext uri="{28A0092B-C50C-407E-A947-70E740481C1C}">
                  <a14:useLocalDpi xmlns:a14="http://schemas.microsoft.com/office/drawing/2010/main" val="0"/>
                </a:ext>
              </a:extLst>
            </a:blip>
            <a:srcRect t="51753"/>
            <a:stretch/>
          </p:blipFill>
          <p:spPr>
            <a:xfrm>
              <a:off x="8304355" y="1994583"/>
              <a:ext cx="2035418" cy="1227535"/>
            </a:xfrm>
            <a:prstGeom prst="rect">
              <a:avLst/>
            </a:prstGeom>
          </p:spPr>
        </p:pic>
        <p:sp>
          <p:nvSpPr>
            <p:cNvPr id="19" name="Oval 18"/>
            <p:cNvSpPr/>
            <p:nvPr/>
          </p:nvSpPr>
          <p:spPr>
            <a:xfrm>
              <a:off x="8423004" y="2220325"/>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Oval 19"/>
            <p:cNvSpPr/>
            <p:nvPr/>
          </p:nvSpPr>
          <p:spPr>
            <a:xfrm>
              <a:off x="8920164" y="2237743"/>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Oval 20"/>
            <p:cNvSpPr/>
            <p:nvPr/>
          </p:nvSpPr>
          <p:spPr>
            <a:xfrm>
              <a:off x="9756091" y="2243478"/>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Oval 22"/>
            <p:cNvSpPr/>
            <p:nvPr/>
          </p:nvSpPr>
          <p:spPr>
            <a:xfrm>
              <a:off x="8440421" y="2432800"/>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Oval 23"/>
            <p:cNvSpPr/>
            <p:nvPr/>
          </p:nvSpPr>
          <p:spPr>
            <a:xfrm>
              <a:off x="9207240" y="2666189"/>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Oval 24"/>
            <p:cNvSpPr/>
            <p:nvPr/>
          </p:nvSpPr>
          <p:spPr>
            <a:xfrm>
              <a:off x="9773508" y="2455953"/>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Oval 25"/>
            <p:cNvSpPr/>
            <p:nvPr/>
          </p:nvSpPr>
          <p:spPr>
            <a:xfrm>
              <a:off x="8703513" y="2677695"/>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Oval 26"/>
            <p:cNvSpPr/>
            <p:nvPr/>
          </p:nvSpPr>
          <p:spPr>
            <a:xfrm>
              <a:off x="9457590" y="2475020"/>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Oval 27"/>
            <p:cNvSpPr/>
            <p:nvPr/>
          </p:nvSpPr>
          <p:spPr>
            <a:xfrm>
              <a:off x="9989410" y="2681692"/>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Oval 28"/>
            <p:cNvSpPr/>
            <p:nvPr/>
          </p:nvSpPr>
          <p:spPr>
            <a:xfrm>
              <a:off x="8429998" y="288948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Oval 29"/>
            <p:cNvSpPr/>
            <p:nvPr/>
          </p:nvSpPr>
          <p:spPr>
            <a:xfrm>
              <a:off x="8686903" y="290642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Oval 30"/>
            <p:cNvSpPr/>
            <p:nvPr/>
          </p:nvSpPr>
          <p:spPr>
            <a:xfrm>
              <a:off x="8973921" y="289429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204909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3" name="au 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Maus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Baum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subTnLst>
                                    <p:audio>
                                      <p:cMediaNode>
                                        <p:cTn display="0" masterRel="sameClick">
                                          <p:stCondLst>
                                            <p:cond evt="begin" delay="0">
                                              <p:tn val="23"/>
                                            </p:cond>
                                          </p:stCondLst>
                                          <p:endCondLst>
                                            <p:cond evt="onStopAudio" delay="0">
                                              <p:tgtEl>
                                                <p:sldTgt/>
                                              </p:tgtEl>
                                            </p:cond>
                                          </p:endCondLst>
                                        </p:cTn>
                                        <p:tgtEl>
                                          <p:sndTgt r:embed="rId5" name="Baum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haufig.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subTnLst>
                                    <p:audio>
                                      <p:cMediaNode>
                                        <p:cTn display="0" masterRel="sameClick">
                                          <p:stCondLst>
                                            <p:cond evt="begin" delay="0">
                                              <p:tn val="33"/>
                                            </p:cond>
                                          </p:stCondLst>
                                          <p:endCondLst>
                                            <p:cond evt="onStopAudio" delay="0">
                                              <p:tgtEl>
                                                <p:sldTgt/>
                                              </p:tgtEl>
                                            </p:cond>
                                          </p:endCondLst>
                                        </p:cTn>
                                        <p:tgtEl>
                                          <p:sndTgt r:embed="rId6" name="haufig.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traumen.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7" name="traumen.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Hauser.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subTnLst>
                                    <p:audio>
                                      <p:cMediaNode>
                                        <p:cTn display="0" masterRel="sameClick">
                                          <p:stCondLst>
                                            <p:cond evt="begin" delay="0">
                                              <p:tn val="53"/>
                                            </p:cond>
                                          </p:stCondLst>
                                          <p:endCondLst>
                                            <p:cond evt="onStopAudio" delay="0">
                                              <p:tgtEl>
                                                <p:sldTgt/>
                                              </p:tgtEl>
                                            </p:cond>
                                          </p:endCondLst>
                                        </p:cTn>
                                        <p:tgtEl>
                                          <p:sndTgt r:embed="rId8" name="Hauser.wav"/>
                                        </p:tgtEl>
                                      </p:cMediaNode>
                                    </p:audio>
                                  </p:subTnLst>
                                </p:cTn>
                              </p:par>
                              <p:par>
                                <p:cTn id="56" presetID="10"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Gebaud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subTnLst>
                                    <p:audio>
                                      <p:cMediaNode>
                                        <p:cTn display="0" masterRel="sameClick">
                                          <p:stCondLst>
                                            <p:cond evt="begin" delay="0">
                                              <p:tn val="66"/>
                                            </p:cond>
                                          </p:stCondLst>
                                          <p:endCondLst>
                                            <p:cond evt="onStopAudio" delay="0">
                                              <p:tgtEl>
                                                <p:sldTgt/>
                                              </p:tgtEl>
                                            </p:cond>
                                          </p:endCondLst>
                                        </p:cTn>
                                        <p:tgtEl>
                                          <p:sndTgt r:embed="rId9" name="Gebaude.wav"/>
                                        </p:tgtEl>
                                      </p:cMediaNode>
                                    </p:audio>
                                  </p:subTnLst>
                                </p:cTn>
                              </p:par>
                              <p:par>
                                <p:cTn id="69" presetID="10"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 grpId="0" animBg="1"/>
      <p:bldP spid="5"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6144021" cy="707849"/>
          </a:xfrm>
        </p:spPr>
        <p:txBody>
          <a:bodyPr>
            <a:normAutofit/>
          </a:bodyPr>
          <a:lstStyle/>
          <a:p>
            <a:r>
              <a:rPr lang="en-GB" sz="3400" b="1" dirty="0">
                <a:solidFill>
                  <a:schemeClr val="bg1"/>
                </a:solidFill>
              </a:rPr>
              <a:t>Was </a:t>
            </a:r>
            <a:r>
              <a:rPr lang="en-GB" sz="3400" b="1" dirty="0" err="1">
                <a:solidFill>
                  <a:schemeClr val="bg1"/>
                </a:solidFill>
              </a:rPr>
              <a:t>packt</a:t>
            </a:r>
            <a:r>
              <a:rPr lang="en-GB" sz="3400" b="1" dirty="0">
                <a:solidFill>
                  <a:schemeClr val="bg1"/>
                </a:solidFill>
              </a:rPr>
              <a:t> Wolfgang </a:t>
            </a:r>
            <a:r>
              <a:rPr lang="en-GB" sz="3400" b="1" dirty="0" err="1">
                <a:solidFill>
                  <a:schemeClr val="bg1"/>
                </a:solidFill>
              </a:rPr>
              <a:t>ein</a:t>
            </a:r>
            <a:r>
              <a:rPr lang="en-GB" sz="34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34893" y="1284577"/>
            <a:ext cx="101032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 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Platz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Auto! 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darf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mitnehmen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a:t>
            </a:r>
          </a:p>
        </p:txBody>
      </p:sp>
      <p:sp>
        <p:nvSpPr>
          <p:cNvPr id="6" name="TextBox 5">
            <a:extLst>
              <a:ext uri="{FF2B5EF4-FFF2-40B4-BE49-F238E27FC236}">
                <a16:creationId xmlns:a16="http://schemas.microsoft.com/office/drawing/2014/main" id="{4D0EE7AC-6B69-46B5-8FCE-BBF9DB9B26AF}"/>
              </a:ext>
            </a:extLst>
          </p:cNvPr>
          <p:cNvSpPr txBox="1"/>
          <p:nvPr/>
        </p:nvSpPr>
        <p:spPr>
          <a:xfrm>
            <a:off x="1392884" y="2443808"/>
            <a:ext cx="2578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Bettz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193F7FCA-3F29-4C86-89AD-247323DFE522}"/>
              </a:ext>
            </a:extLst>
          </p:cNvPr>
          <p:cNvSpPr txBox="1"/>
          <p:nvPr/>
        </p:nvSpPr>
        <p:spPr>
          <a:xfrm>
            <a:off x="8751768" y="2533647"/>
            <a:ext cx="28106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Vorh</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ä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nge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0" name="Picture 6" descr="Curtains, Cloth, Pleated, Fabric, Material, Backdrop">
            <a:hlinkClick r:id="" action="ppaction://noaction">
              <a:snd r:embed="rId5" name="8-3-1-5 Slide 6 die Vorhänge.wav"/>
            </a:hlinkClick>
            <a:extLst>
              <a:ext uri="{FF2B5EF4-FFF2-40B4-BE49-F238E27FC236}">
                <a16:creationId xmlns:a16="http://schemas.microsoft.com/office/drawing/2014/main" id="{763CF1EA-A2A5-40F0-A05F-6A5A5C1608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5825" y="2285991"/>
            <a:ext cx="610534" cy="8469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0A5E7DB-58FD-4367-B7B5-763777F1B530}"/>
              </a:ext>
            </a:extLst>
          </p:cNvPr>
          <p:cNvSpPr txBox="1"/>
          <p:nvPr/>
        </p:nvSpPr>
        <p:spPr>
          <a:xfrm>
            <a:off x="1336791" y="4542637"/>
            <a:ext cx="2578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T </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ö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pfe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EE070C0-216E-422F-89F0-20720FB9166A}"/>
              </a:ext>
            </a:extLst>
          </p:cNvPr>
          <p:cNvSpPr txBox="1"/>
          <p:nvPr/>
        </p:nvSpPr>
        <p:spPr>
          <a:xfrm>
            <a:off x="25046" y="5548991"/>
            <a:ext cx="2848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Geldb</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25A52009-141C-41CD-9C80-1E4C5741455F}"/>
              </a:ext>
            </a:extLst>
          </p:cNvPr>
          <p:cNvSpPr txBox="1"/>
          <p:nvPr/>
        </p:nvSpPr>
        <p:spPr>
          <a:xfrm>
            <a:off x="3719133" y="3560084"/>
            <a:ext cx="33452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Handt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ü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6" name="Picture 12" descr="Desk Lamp, Lamp, Night, Office, Red">
            <a:hlinkClick r:id="" action="ppaction://noaction">
              <a:snd r:embed="rId7" name="8-3-1-5 Slide 6 die Leuchte.wav"/>
            </a:hlinkClick>
            <a:extLst>
              <a:ext uri="{FF2B5EF4-FFF2-40B4-BE49-F238E27FC236}">
                <a16:creationId xmlns:a16="http://schemas.microsoft.com/office/drawing/2014/main" id="{D076FAE6-EF77-49D5-AA00-81DB35F6342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1355" y="2314912"/>
            <a:ext cx="984501" cy="83099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DD62AEB-A3E5-40A7-B3C2-913B7D7364CE}"/>
              </a:ext>
            </a:extLst>
          </p:cNvPr>
          <p:cNvSpPr txBox="1"/>
          <p:nvPr/>
        </p:nvSpPr>
        <p:spPr>
          <a:xfrm>
            <a:off x="4869926" y="2496947"/>
            <a:ext cx="2578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chte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8" name="Picture 14" descr="Bathroom, Cloth, Clothing, Folded, Rainbow, Towels">
            <a:hlinkClick r:id="" action="ppaction://noaction">
              <a:snd r:embed="rId9" name="8-3-1-5 Slide 6 die Handtücher.wav"/>
            </a:hlinkClick>
            <a:extLst>
              <a:ext uri="{FF2B5EF4-FFF2-40B4-BE49-F238E27FC236}">
                <a16:creationId xmlns:a16="http://schemas.microsoft.com/office/drawing/2014/main" id="{2048AB86-3955-40EC-9274-5FD8E1CFBC2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85365" y="3257330"/>
            <a:ext cx="785564" cy="9257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abinet, Blue, Storage, Cupboard, Furniture, Closet">
            <a:hlinkClick r:id="" action="ppaction://noaction">
              <a:snd r:embed="rId11" name="8-3-1-5 Slide 6 der Kleiderschrank.wav"/>
            </a:hlinkClick>
            <a:extLst>
              <a:ext uri="{FF2B5EF4-FFF2-40B4-BE49-F238E27FC236}">
                <a16:creationId xmlns:a16="http://schemas.microsoft.com/office/drawing/2014/main" id="{22AE7A7D-8520-4143-95D1-E51C7C4ED77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07090" y="3119116"/>
            <a:ext cx="613279" cy="92570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B17D38B-925A-4546-B40D-3B5B6E924C61}"/>
              </a:ext>
            </a:extLst>
          </p:cNvPr>
          <p:cNvSpPr txBox="1"/>
          <p:nvPr/>
        </p:nvSpPr>
        <p:spPr>
          <a:xfrm>
            <a:off x="7897496" y="3600450"/>
            <a:ext cx="37157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Kl </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derschrank</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51A408CF-0DC7-442E-8861-0CEF2E64D621}"/>
              </a:ext>
            </a:extLst>
          </p:cNvPr>
          <p:cNvSpPr txBox="1"/>
          <p:nvPr/>
        </p:nvSpPr>
        <p:spPr>
          <a:xfrm>
            <a:off x="8059346" y="4612690"/>
            <a:ext cx="27030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602BE276-5175-432B-83E6-78692779F558}"/>
              </a:ext>
            </a:extLst>
          </p:cNvPr>
          <p:cNvSpPr txBox="1"/>
          <p:nvPr/>
        </p:nvSpPr>
        <p:spPr>
          <a:xfrm>
            <a:off x="4997440" y="4580450"/>
            <a:ext cx="2578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äu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stlinge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97CA6D3-61E1-4D73-8417-24E36FD1AAC2}"/>
              </a:ext>
            </a:extLst>
          </p:cNvPr>
          <p:cNvSpPr txBox="1"/>
          <p:nvPr/>
        </p:nvSpPr>
        <p:spPr>
          <a:xfrm>
            <a:off x="3878713" y="5609974"/>
            <a:ext cx="31856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Fotor</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a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hmen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2" name="Picture 18" descr="Rubik'S Cube, Cube, Puzzle, Colors, Game">
            <a:hlinkClick r:id="" action="ppaction://noaction">
              <a:snd r:embed="rId13" name="8-3-1-5 Slide 6 das Spielzeug .wav"/>
            </a:hlinkClick>
            <a:extLst>
              <a:ext uri="{FF2B5EF4-FFF2-40B4-BE49-F238E27FC236}">
                <a16:creationId xmlns:a16="http://schemas.microsoft.com/office/drawing/2014/main" id="{77330B44-8053-41EA-BB18-5645887A53C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66047" y="4271247"/>
            <a:ext cx="949827" cy="99981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ittens, Gloves, Winter, Season, Cold, Warm, Knitted">
            <a:hlinkClick r:id="" action="ppaction://noaction">
              <a:snd r:embed="rId15" name="8-3-1-5 Slide 6 die Fäustlinge.wav"/>
            </a:hlinkClick>
            <a:extLst>
              <a:ext uri="{FF2B5EF4-FFF2-40B4-BE49-F238E27FC236}">
                <a16:creationId xmlns:a16="http://schemas.microsoft.com/office/drawing/2014/main" id="{5F66F4C1-AAE3-4631-BACC-3E06671D2AF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15095" y="4259695"/>
            <a:ext cx="1244565" cy="111592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rame, Picture, Photo, Wooden">
            <a:hlinkClick r:id="" action="ppaction://noaction">
              <a:snd r:embed="rId17" name="8-3-1-5 Slide 6 der Fotorahmen.wav"/>
            </a:hlinkClick>
            <a:extLst>
              <a:ext uri="{FF2B5EF4-FFF2-40B4-BE49-F238E27FC236}">
                <a16:creationId xmlns:a16="http://schemas.microsoft.com/office/drawing/2014/main" id="{7145B60B-CD31-47A6-B9A7-239F7E1E0D8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64375" y="5453830"/>
            <a:ext cx="788742" cy="78874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B2FF670-3EB2-46F7-8D02-EA95F8B5B3DD}"/>
              </a:ext>
            </a:extLst>
          </p:cNvPr>
          <p:cNvSpPr/>
          <p:nvPr/>
        </p:nvSpPr>
        <p:spPr>
          <a:xfrm>
            <a:off x="3022201" y="2526647"/>
            <a:ext cx="432000"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1" name="Rectangle 30">
            <a:extLst>
              <a:ext uri="{FF2B5EF4-FFF2-40B4-BE49-F238E27FC236}">
                <a16:creationId xmlns:a16="http://schemas.microsoft.com/office/drawing/2014/main" id="{961E109E-9F75-407E-8D91-7D6C72E3AC42}"/>
              </a:ext>
            </a:extLst>
          </p:cNvPr>
          <p:cNvSpPr/>
          <p:nvPr/>
        </p:nvSpPr>
        <p:spPr>
          <a:xfrm>
            <a:off x="10397153" y="2597716"/>
            <a:ext cx="237742"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2" name="Rectangle 31">
            <a:extLst>
              <a:ext uri="{FF2B5EF4-FFF2-40B4-BE49-F238E27FC236}">
                <a16:creationId xmlns:a16="http://schemas.microsoft.com/office/drawing/2014/main" id="{64147AF0-85A4-408B-B450-3A3C66798338}"/>
              </a:ext>
            </a:extLst>
          </p:cNvPr>
          <p:cNvSpPr/>
          <p:nvPr/>
        </p:nvSpPr>
        <p:spPr>
          <a:xfrm>
            <a:off x="2306803" y="4593950"/>
            <a:ext cx="252000"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3" name="Rectangle 32">
            <a:extLst>
              <a:ext uri="{FF2B5EF4-FFF2-40B4-BE49-F238E27FC236}">
                <a16:creationId xmlns:a16="http://schemas.microsoft.com/office/drawing/2014/main" id="{9095FA17-B84C-49C7-B26A-6656B1426020}"/>
              </a:ext>
            </a:extLst>
          </p:cNvPr>
          <p:cNvSpPr/>
          <p:nvPr/>
        </p:nvSpPr>
        <p:spPr>
          <a:xfrm>
            <a:off x="1895990" y="5477247"/>
            <a:ext cx="421609" cy="531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4" name="Rectangle 33">
            <a:extLst>
              <a:ext uri="{FF2B5EF4-FFF2-40B4-BE49-F238E27FC236}">
                <a16:creationId xmlns:a16="http://schemas.microsoft.com/office/drawing/2014/main" id="{78C1FAF3-07DE-41C7-90A1-3DE157647206}"/>
              </a:ext>
            </a:extLst>
          </p:cNvPr>
          <p:cNvSpPr/>
          <p:nvPr/>
        </p:nvSpPr>
        <p:spPr>
          <a:xfrm>
            <a:off x="5773757" y="2547884"/>
            <a:ext cx="432000"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6" name="Rectangle 35">
            <a:extLst>
              <a:ext uri="{FF2B5EF4-FFF2-40B4-BE49-F238E27FC236}">
                <a16:creationId xmlns:a16="http://schemas.microsoft.com/office/drawing/2014/main" id="{C342BF7D-8A2A-41CE-85C6-37E3AF2312EA}"/>
              </a:ext>
            </a:extLst>
          </p:cNvPr>
          <p:cNvSpPr/>
          <p:nvPr/>
        </p:nvSpPr>
        <p:spPr>
          <a:xfrm>
            <a:off x="5605303" y="3626349"/>
            <a:ext cx="242865"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7" name="Rectangle 36">
            <a:extLst>
              <a:ext uri="{FF2B5EF4-FFF2-40B4-BE49-F238E27FC236}">
                <a16:creationId xmlns:a16="http://schemas.microsoft.com/office/drawing/2014/main" id="{B9E5EA4A-D349-45A9-86CC-3C5F5626E2A6}"/>
              </a:ext>
            </a:extLst>
          </p:cNvPr>
          <p:cNvSpPr/>
          <p:nvPr/>
        </p:nvSpPr>
        <p:spPr>
          <a:xfrm>
            <a:off x="5876504" y="4650984"/>
            <a:ext cx="450000"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8" name="Rectangle 37">
            <a:extLst>
              <a:ext uri="{FF2B5EF4-FFF2-40B4-BE49-F238E27FC236}">
                <a16:creationId xmlns:a16="http://schemas.microsoft.com/office/drawing/2014/main" id="{188161BD-0F76-4A46-AA5C-973CC3003061}"/>
              </a:ext>
            </a:extLst>
          </p:cNvPr>
          <p:cNvSpPr/>
          <p:nvPr/>
        </p:nvSpPr>
        <p:spPr>
          <a:xfrm>
            <a:off x="8958711" y="3668081"/>
            <a:ext cx="479880" cy="4423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39" name="Rectangle 38">
            <a:extLst>
              <a:ext uri="{FF2B5EF4-FFF2-40B4-BE49-F238E27FC236}">
                <a16:creationId xmlns:a16="http://schemas.microsoft.com/office/drawing/2014/main" id="{3A1F8489-F867-4315-8076-CACE03C11DEF}"/>
              </a:ext>
            </a:extLst>
          </p:cNvPr>
          <p:cNvSpPr/>
          <p:nvPr/>
        </p:nvSpPr>
        <p:spPr>
          <a:xfrm>
            <a:off x="9823428" y="4666971"/>
            <a:ext cx="414717"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sp>
        <p:nvSpPr>
          <p:cNvPr id="40" name="Rectangle 39">
            <a:extLst>
              <a:ext uri="{FF2B5EF4-FFF2-40B4-BE49-F238E27FC236}">
                <a16:creationId xmlns:a16="http://schemas.microsoft.com/office/drawing/2014/main" id="{5D62880D-A028-4770-9F89-63596569F6BE}"/>
              </a:ext>
            </a:extLst>
          </p:cNvPr>
          <p:cNvSpPr/>
          <p:nvPr/>
        </p:nvSpPr>
        <p:spPr>
          <a:xfrm>
            <a:off x="5599086" y="5714004"/>
            <a:ext cx="230214" cy="365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pic>
        <p:nvPicPr>
          <p:cNvPr id="1050" name="Picture 26" descr="Case, Suitcases, Travel">
            <a:extLst>
              <a:ext uri="{FF2B5EF4-FFF2-40B4-BE49-F238E27FC236}">
                <a16:creationId xmlns:a16="http://schemas.microsoft.com/office/drawing/2014/main" id="{468BC520-39E8-4BD8-904E-366DD1C81E1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579863" y="892552"/>
            <a:ext cx="1238856" cy="124230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57D2713-8B06-4238-9FF2-421CFB714129}"/>
              </a:ext>
            </a:extLst>
          </p:cNvPr>
          <p:cNvGrpSpPr/>
          <p:nvPr/>
        </p:nvGrpSpPr>
        <p:grpSpPr>
          <a:xfrm>
            <a:off x="2846069" y="5130276"/>
            <a:ext cx="905045" cy="1123979"/>
            <a:chOff x="2659435" y="4877052"/>
            <a:chExt cx="905045" cy="1123979"/>
          </a:xfrm>
        </p:grpSpPr>
        <p:pic>
          <p:nvPicPr>
            <p:cNvPr id="1034" name="Picture 10">
              <a:hlinkClick r:id="" action="ppaction://noaction">
                <a:snd r:embed="rId20" name="8-3-1-5 Slide 6 der Geldbeutel.wav"/>
              </a:hlinkClick>
              <a:extLst>
                <a:ext uri="{FF2B5EF4-FFF2-40B4-BE49-F238E27FC236}">
                  <a16:creationId xmlns:a16="http://schemas.microsoft.com/office/drawing/2014/main" id="{15B19E7E-9320-409C-9226-3E9112FDE2F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p:blipFill>
          <p:spPr bwMode="auto">
            <a:xfrm>
              <a:off x="2659435" y="5215375"/>
              <a:ext cx="905045" cy="785656"/>
            </a:xfrm>
            <a:prstGeom prst="rect">
              <a:avLst/>
            </a:prstGeom>
            <a:noFill/>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9994AF78-382A-4117-8765-F569EA3A0448}"/>
                </a:ext>
              </a:extLst>
            </p:cNvPr>
            <p:cNvSpPr/>
            <p:nvPr/>
          </p:nvSpPr>
          <p:spPr>
            <a:xfrm rot="1625225">
              <a:off x="3172328" y="4877052"/>
              <a:ext cx="220537" cy="4617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1032" name="Picture 8" descr="Cooking Pot, Sauce Pan, Pot, Cooking, Kitchen">
            <a:hlinkClick r:id="" action="ppaction://noaction">
              <a:snd r:embed="rId22" name="8-3-1-5 Slide 6 die Töpfe.wav"/>
            </a:hlinkClick>
            <a:extLst>
              <a:ext uri="{FF2B5EF4-FFF2-40B4-BE49-F238E27FC236}">
                <a16:creationId xmlns:a16="http://schemas.microsoft.com/office/drawing/2014/main" id="{1949BFD6-12D1-409A-AF18-67B05791BFC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14039" y="4407613"/>
            <a:ext cx="1260824" cy="7932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ooking Pot, Sauce Pan, Pot, Cooking, Kitchen">
            <a:hlinkClick r:id="" action="ppaction://noaction">
              <a:snd r:embed="rId22" name="8-3-1-5 Slide 6 die Töpfe.wav"/>
            </a:hlinkClick>
            <a:extLst>
              <a:ext uri="{FF2B5EF4-FFF2-40B4-BE49-F238E27FC236}">
                <a16:creationId xmlns:a16="http://schemas.microsoft.com/office/drawing/2014/main" id="{A6B2AB28-640F-4969-A91C-2083C584676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128532" y="4635923"/>
            <a:ext cx="1260824" cy="793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t, Bed, Hospital, Patient, Care, Sick, Illness">
            <a:hlinkClick r:id="" action="ppaction://noaction">
              <a:snd r:embed="rId24" name="8-3-1-5 Slide 6 das Bettzeug.wav"/>
            </a:hlinkClick>
            <a:extLst>
              <a:ext uri="{FF2B5EF4-FFF2-40B4-BE49-F238E27FC236}">
                <a16:creationId xmlns:a16="http://schemas.microsoft.com/office/drawing/2014/main" id="{367342A6-8676-48B2-8E64-2AB2F30BBC6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81228" y="2432690"/>
            <a:ext cx="1093985" cy="616506"/>
          </a:xfrm>
          <a:prstGeom prst="rect">
            <a:avLst/>
          </a:prstGeom>
          <a:noFill/>
          <a:extLst>
            <a:ext uri="{909E8E84-426E-40DD-AFC4-6F175D3DCCD1}">
              <a14:hiddenFill xmlns:a14="http://schemas.microsoft.com/office/drawing/2010/main">
                <a:solidFill>
                  <a:srgbClr val="FFFFFF"/>
                </a:solidFill>
              </a14:hiddenFill>
            </a:ext>
          </a:extLst>
        </p:spPr>
      </p:pic>
      <p:sp>
        <p:nvSpPr>
          <p:cNvPr id="43" name="Arrow: Down 42">
            <a:extLst>
              <a:ext uri="{FF2B5EF4-FFF2-40B4-BE49-F238E27FC236}">
                <a16:creationId xmlns:a16="http://schemas.microsoft.com/office/drawing/2014/main" id="{6E5A89D7-EF09-4D1C-9B26-1BF249298401}"/>
              </a:ext>
            </a:extLst>
          </p:cNvPr>
          <p:cNvSpPr/>
          <p:nvPr/>
        </p:nvSpPr>
        <p:spPr>
          <a:xfrm rot="1625225">
            <a:off x="883694" y="2147991"/>
            <a:ext cx="220537" cy="4617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descr="A picture containing window&#10;&#10;Description automatically generated">
            <a:extLst>
              <a:ext uri="{FF2B5EF4-FFF2-40B4-BE49-F238E27FC236}">
                <a16:creationId xmlns:a16="http://schemas.microsoft.com/office/drawing/2014/main" id="{CF61F5D8-CACB-4BB8-8866-3024E1CD9324}"/>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089305" y="1325360"/>
            <a:ext cx="1187659" cy="1142841"/>
          </a:xfrm>
          <a:prstGeom prst="rect">
            <a:avLst/>
          </a:prstGeom>
        </p:spPr>
      </p:pic>
      <p:sp>
        <p:nvSpPr>
          <p:cNvPr id="44" name="TextBox 43">
            <a:extLst>
              <a:ext uri="{FF2B5EF4-FFF2-40B4-BE49-F238E27FC236}">
                <a16:creationId xmlns:a16="http://schemas.microsoft.com/office/drawing/2014/main" id="{D177D11B-99A4-4771-B32F-1955B063641C}"/>
              </a:ext>
            </a:extLst>
          </p:cNvPr>
          <p:cNvSpPr txBox="1"/>
          <p:nvPr/>
        </p:nvSpPr>
        <p:spPr>
          <a:xfrm>
            <a:off x="8050083" y="5459379"/>
            <a:ext cx="3990939" cy="783193"/>
          </a:xfrm>
          <a:prstGeom prst="wedgeRoundRectCallout">
            <a:avLst>
              <a:gd name="adj1" fmla="val -42851"/>
              <a:gd name="adj2" fmla="val 14085"/>
              <a:gd name="adj3" fmla="val 16667"/>
            </a:avLst>
          </a:prstGeom>
          <a:solidFill>
            <a:srgbClr val="DAA520"/>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einpacken</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to wrap up, box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umziehen</a:t>
            </a: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to move house</a:t>
            </a:r>
          </a:p>
        </p:txBody>
      </p:sp>
      <p:sp>
        <p:nvSpPr>
          <p:cNvPr id="49" name="TextBox 48">
            <a:extLst>
              <a:ext uri="{FF2B5EF4-FFF2-40B4-BE49-F238E27FC236}">
                <a16:creationId xmlns:a16="http://schemas.microsoft.com/office/drawing/2014/main" id="{968072B1-1B58-4FF1-A57A-A191B719D699}"/>
              </a:ext>
            </a:extLst>
          </p:cNvPr>
          <p:cNvSpPr txBox="1"/>
          <p:nvPr/>
        </p:nvSpPr>
        <p:spPr>
          <a:xfrm>
            <a:off x="185221" y="3556754"/>
            <a:ext cx="33452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Puppenh</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äu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ser</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2" name="Picture 2">
            <a:hlinkClick r:id="" action="ppaction://noaction">
              <a:snd r:embed="rId27" name="8-3-1-5 Slide 6 die Puppenhäuser.wav"/>
            </a:hlinkClick>
            <a:extLst>
              <a:ext uri="{FF2B5EF4-FFF2-40B4-BE49-F238E27FC236}">
                <a16:creationId xmlns:a16="http://schemas.microsoft.com/office/drawing/2014/main" id="{D96874B9-D20A-430A-9919-CDFF9EA52BF7}"/>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195864" y="3047583"/>
            <a:ext cx="615208" cy="615208"/>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7C028176-A68C-4FE8-937B-7E1661B5E998}"/>
              </a:ext>
            </a:extLst>
          </p:cNvPr>
          <p:cNvSpPr/>
          <p:nvPr/>
        </p:nvSpPr>
        <p:spPr>
          <a:xfrm>
            <a:off x="2486330" y="3630050"/>
            <a:ext cx="450000" cy="42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DAA520"/>
                </a:solidFill>
                <a:effectLst/>
                <a:uLnTx/>
                <a:uFillTx/>
                <a:latin typeface="Century Gothic" panose="020F0302020204030204"/>
                <a:ea typeface="+mn-ea"/>
                <a:cs typeface="+mn-cs"/>
              </a:rPr>
              <a:t>__</a:t>
            </a:r>
          </a:p>
        </p:txBody>
      </p:sp>
      <p:pic>
        <p:nvPicPr>
          <p:cNvPr id="53" name="Picture 2">
            <a:hlinkClick r:id="" action="ppaction://noaction">
              <a:snd r:embed="rId27" name="8-3-1-5 Slide 6 die Puppenhäuser.wav"/>
            </a:hlinkClick>
            <a:extLst>
              <a:ext uri="{FF2B5EF4-FFF2-40B4-BE49-F238E27FC236}">
                <a16:creationId xmlns:a16="http://schemas.microsoft.com/office/drawing/2014/main" id="{9224408F-E17B-4AD3-B83D-E80789D2A213}"/>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655721" y="3047583"/>
            <a:ext cx="615208" cy="61520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Question Mark, Question, Punctuation Marks, Help">
            <a:extLst>
              <a:ext uri="{FF2B5EF4-FFF2-40B4-BE49-F238E27FC236}">
                <a16:creationId xmlns:a16="http://schemas.microsoft.com/office/drawing/2014/main" id="{97FE8A5F-3EA3-4CB4-BB3F-03B313C028AE}"/>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453355" y="1267334"/>
            <a:ext cx="605341" cy="89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18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04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3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4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032"/>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3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0" nodeType="clickEffect">
                                  <p:stCondLst>
                                    <p:cond delay="0"/>
                                  </p:stCondLst>
                                  <p:childTnLst>
                                    <p:set>
                                      <p:cBhvr>
                                        <p:cTn id="73" dur="1" fill="hold">
                                          <p:stCondLst>
                                            <p:cond delay="0"/>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23"/>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10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20" grpId="0"/>
      <p:bldP spid="23" grpId="0"/>
      <p:bldP spid="10" grpId="0" animBg="1"/>
      <p:bldP spid="31" grpId="0" animBg="1"/>
      <p:bldP spid="32" grpId="0" animBg="1"/>
      <p:bldP spid="33" grpId="0" animBg="1"/>
      <p:bldP spid="34" grpId="0" animBg="1"/>
      <p:bldP spid="36" grpId="0" animBg="1"/>
      <p:bldP spid="37" grpId="0" animBg="1"/>
      <p:bldP spid="38" grpId="0" animBg="1"/>
      <p:bldP spid="39" grpId="0" animBg="1"/>
      <p:bldP spid="40" grpId="0" animBg="1"/>
      <p:bldP spid="5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Was </a:t>
            </a:r>
            <a:r>
              <a:rPr lang="en-GB" sz="3600" b="1" dirty="0" err="1">
                <a:solidFill>
                  <a:schemeClr val="bg1"/>
                </a:solidFill>
              </a:rPr>
              <a:t>packt</a:t>
            </a:r>
            <a:r>
              <a:rPr lang="en-GB" sz="3600" b="1" dirty="0">
                <a:solidFill>
                  <a:schemeClr val="bg1"/>
                </a:solidFill>
              </a:rPr>
              <a:t> Mia </a:t>
            </a:r>
            <a:r>
              <a:rPr lang="en-GB" sz="3600" b="1" dirty="0" err="1">
                <a:solidFill>
                  <a:schemeClr val="bg1"/>
                </a:solidFill>
              </a:rPr>
              <a:t>nicht</a:t>
            </a:r>
            <a:r>
              <a:rPr lang="en-GB" sz="3600" b="1" dirty="0">
                <a:solidFill>
                  <a:schemeClr val="bg1"/>
                </a:solidFill>
              </a:rPr>
              <a:t> </a:t>
            </a:r>
            <a:r>
              <a:rPr lang="en-GB" sz="3600" b="1" dirty="0" err="1">
                <a:solidFill>
                  <a:schemeClr val="bg1"/>
                </a:solidFill>
              </a:rPr>
              <a:t>ein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0" name="Picture 2" descr="Box, Cardboard, Cardboard Box, Packing, Recyclable">
            <a:extLst>
              <a:ext uri="{FF2B5EF4-FFF2-40B4-BE49-F238E27FC236}">
                <a16:creationId xmlns:a16="http://schemas.microsoft.com/office/drawing/2014/main" id="{89A74130-555F-4824-8EAE-C521538576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9241" y="4583778"/>
            <a:ext cx="2995202" cy="160368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D0DA94F-CE7C-4096-B4B1-DA40B128FC71}"/>
              </a:ext>
            </a:extLst>
          </p:cNvPr>
          <p:cNvSpPr txBox="1"/>
          <p:nvPr/>
        </p:nvSpPr>
        <p:spPr>
          <a:xfrm>
            <a:off x="127766" y="5652379"/>
            <a:ext cx="2920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äu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A9A7526A-9C76-4F93-9EA6-3BF967E4A4E8}"/>
              </a:ext>
            </a:extLst>
          </p:cNvPr>
          <p:cNvSpPr txBox="1"/>
          <p:nvPr/>
        </p:nvSpPr>
        <p:spPr>
          <a:xfrm>
            <a:off x="2563957" y="4213656"/>
            <a:ext cx="17236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6C3B174-E929-4082-B483-2E6744701ADB}"/>
              </a:ext>
            </a:extLst>
          </p:cNvPr>
          <p:cNvSpPr txBox="1"/>
          <p:nvPr/>
        </p:nvSpPr>
        <p:spPr>
          <a:xfrm>
            <a:off x="7038671" y="4385726"/>
            <a:ext cx="2920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Werkz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7E90B1B-91A3-4AC7-B8B1-23D629738445}"/>
              </a:ext>
            </a:extLst>
          </p:cNvPr>
          <p:cNvSpPr txBox="1"/>
          <p:nvPr/>
        </p:nvSpPr>
        <p:spPr>
          <a:xfrm>
            <a:off x="108120" y="4570283"/>
            <a:ext cx="22331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gnis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2" name="Picture 4" descr="Herb, Pot, Plant, Grow, Garden, Flower, Spice, Kitchen">
            <a:hlinkClick r:id="" action="ppaction://noaction">
              <a:snd r:embed="rId6" name="Die Krauter.wav"/>
            </a:hlinkClick>
            <a:extLst>
              <a:ext uri="{FF2B5EF4-FFF2-40B4-BE49-F238E27FC236}">
                <a16:creationId xmlns:a16="http://schemas.microsoft.com/office/drawing/2014/main" id="{05F626CC-B464-4A02-B380-B035AFF79F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11006" y="5464596"/>
            <a:ext cx="1473990" cy="7369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ertificate, Diploma, Document, Seal, Achievement">
            <a:hlinkClick r:id="" action="ppaction://noaction">
              <a:snd r:embed="rId8" name="das Zeugnis.wav"/>
            </a:hlinkClick>
            <a:extLst>
              <a:ext uri="{FF2B5EF4-FFF2-40B4-BE49-F238E27FC236}">
                <a16:creationId xmlns:a16="http://schemas.microsoft.com/office/drawing/2014/main" id="{43585EA8-12BE-4D66-8753-496FE4E514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801" y="3558414"/>
            <a:ext cx="918555" cy="102536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crewdriver, Settings, Spanner, System, Tool, Utility">
            <a:hlinkClick r:id="" action="ppaction://noaction">
              <a:snd r:embed="rId10" name="die Werkzeuge.wav"/>
            </a:hlinkClick>
            <a:extLst>
              <a:ext uri="{FF2B5EF4-FFF2-40B4-BE49-F238E27FC236}">
                <a16:creationId xmlns:a16="http://schemas.microsoft.com/office/drawing/2014/main" id="{58F85946-AAD2-4B6C-B6A5-C9A7B67306F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32183" y="3721498"/>
            <a:ext cx="717690" cy="7001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Anthropomorphized Animals, Bird, Cartoon, Owl">
            <a:hlinkClick r:id="" action="ppaction://noaction">
              <a:snd r:embed="rId12" name="Die Eule.wav"/>
            </a:hlinkClick>
            <a:extLst>
              <a:ext uri="{FF2B5EF4-FFF2-40B4-BE49-F238E27FC236}">
                <a16:creationId xmlns:a16="http://schemas.microsoft.com/office/drawing/2014/main" id="{9DFAB293-DA06-456E-B6AB-14532845847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0647" y="3111220"/>
            <a:ext cx="976404" cy="9929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window&#10;&#10;Description automatically generated">
            <a:extLst>
              <a:ext uri="{FF2B5EF4-FFF2-40B4-BE49-F238E27FC236}">
                <a16:creationId xmlns:a16="http://schemas.microsoft.com/office/drawing/2014/main" id="{B75B20F7-8B21-45AB-985B-199B04EB4F6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94215" y="4816405"/>
            <a:ext cx="1361459" cy="1389553"/>
          </a:xfrm>
          <a:prstGeom prst="rect">
            <a:avLst/>
          </a:prstGeom>
        </p:spPr>
      </p:pic>
      <p:sp>
        <p:nvSpPr>
          <p:cNvPr id="34" name="TextBox 33">
            <a:hlinkClick r:id="" action="ppaction://noaction">
              <a:snd r:embed="rId15" name="Die Zukaufe.wav"/>
            </a:hlinkClick>
            <a:extLst>
              <a:ext uri="{FF2B5EF4-FFF2-40B4-BE49-F238E27FC236}">
                <a16:creationId xmlns:a16="http://schemas.microsoft.com/office/drawing/2014/main" id="{5A5CCC22-8610-426A-A642-4CA2BF786CA1}"/>
              </a:ext>
            </a:extLst>
          </p:cNvPr>
          <p:cNvSpPr txBox="1"/>
          <p:nvPr/>
        </p:nvSpPr>
        <p:spPr>
          <a:xfrm>
            <a:off x="147780" y="1323815"/>
            <a:ext cx="33733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Zuk</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äu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[additional purchases]</a:t>
            </a:r>
          </a:p>
        </p:txBody>
      </p:sp>
      <p:sp>
        <p:nvSpPr>
          <p:cNvPr id="35" name="TextBox 34">
            <a:extLst>
              <a:ext uri="{FF2B5EF4-FFF2-40B4-BE49-F238E27FC236}">
                <a16:creationId xmlns:a16="http://schemas.microsoft.com/office/drawing/2014/main" id="{0F4C2390-34A1-4206-859B-91EE69F3EF99}"/>
              </a:ext>
            </a:extLst>
          </p:cNvPr>
          <p:cNvSpPr txBox="1"/>
          <p:nvPr/>
        </p:nvSpPr>
        <p:spPr>
          <a:xfrm>
            <a:off x="1102379" y="2475880"/>
            <a:ext cx="18578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6" name="Picture 10" descr="Jesus, Christ, Cross, Crucifix, Gold, Shiny, Metallic">
            <a:hlinkClick r:id="" action="ppaction://noaction">
              <a:snd r:embed="rId16" name="Das Kreuz.wav"/>
            </a:hlinkClick>
            <a:extLst>
              <a:ext uri="{FF2B5EF4-FFF2-40B4-BE49-F238E27FC236}">
                <a16:creationId xmlns:a16="http://schemas.microsoft.com/office/drawing/2014/main" id="{A3AD3A3A-4B0B-421B-B0CD-06647D075BB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01535" y="2291004"/>
            <a:ext cx="777500" cy="110632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1B9A1C0-1E6F-44C0-95F0-F35C131D3B20}"/>
              </a:ext>
            </a:extLst>
          </p:cNvPr>
          <p:cNvSpPr txBox="1"/>
          <p:nvPr/>
        </p:nvSpPr>
        <p:spPr>
          <a:xfrm>
            <a:off x="10225169" y="4015528"/>
            <a:ext cx="181526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[stuff]</a:t>
            </a:r>
          </a:p>
        </p:txBody>
      </p:sp>
      <p:pic>
        <p:nvPicPr>
          <p:cNvPr id="2" name="Picture 2" descr="Yard Sale, Garage Sale, Junk, Rummage, Sell, Moving">
            <a:hlinkClick r:id="" action="ppaction://noaction">
              <a:snd r:embed="rId18" name="Das Zeug.wav"/>
            </a:hlinkClick>
            <a:extLst>
              <a:ext uri="{FF2B5EF4-FFF2-40B4-BE49-F238E27FC236}">
                <a16:creationId xmlns:a16="http://schemas.microsoft.com/office/drawing/2014/main" id="{DA3C10EB-1ACE-4A1F-B3F8-CC93B05257A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958365" y="2843418"/>
            <a:ext cx="2082068" cy="117116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351D1E53-72BF-4A38-A6B7-D86C1EFB787B}"/>
              </a:ext>
            </a:extLst>
          </p:cNvPr>
          <p:cNvSpPr txBox="1"/>
          <p:nvPr/>
        </p:nvSpPr>
        <p:spPr>
          <a:xfrm>
            <a:off x="3694835" y="2291004"/>
            <a:ext cx="1815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au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9" name="Picture 6" descr="Fence, Broken, Picket, Brown">
            <a:hlinkClick r:id="" action="ppaction://noaction">
              <a:snd r:embed="rId20" name="Der Zaun.wav"/>
            </a:hlinkClick>
            <a:extLst>
              <a:ext uri="{FF2B5EF4-FFF2-40B4-BE49-F238E27FC236}">
                <a16:creationId xmlns:a16="http://schemas.microsoft.com/office/drawing/2014/main" id="{3A1D73A9-E4D1-4275-A903-59D9035341A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883438" y="1518319"/>
            <a:ext cx="1329594" cy="66618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21120C77-9F3B-4A21-A4BC-71FC9BA65379}"/>
              </a:ext>
            </a:extLst>
          </p:cNvPr>
          <p:cNvSpPr txBox="1"/>
          <p:nvPr/>
        </p:nvSpPr>
        <p:spPr>
          <a:xfrm>
            <a:off x="5868529" y="2118960"/>
            <a:ext cx="18578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S</a:t>
            </a:r>
            <a:r>
              <a:rPr kumimoji="0" lang="en-US" sz="2800" b="1" i="0" u="none" strike="noStrike" kern="1200" cap="none" spc="0" normalizeH="0" baseline="0" noProof="0" dirty="0">
                <a:ln>
                  <a:noFill/>
                </a:ln>
                <a:solidFill>
                  <a:srgbClr val="DAA520"/>
                </a:solidFill>
                <a:effectLst/>
                <a:uLnTx/>
                <a:uFillTx/>
                <a:latin typeface="Century Gothic" panose="020F0302020204030204"/>
                <a:ea typeface="+mn-ea"/>
                <a:cs typeface="+mn-cs"/>
              </a:rPr>
              <a:t>ei</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a:t>
            </a:r>
          </a:p>
        </p:txBody>
      </p:sp>
      <p:pic>
        <p:nvPicPr>
          <p:cNvPr id="20" name="Picture 8" descr="Sapone Liquido Clip Art">
            <a:hlinkClick r:id="" action="ppaction://noaction">
              <a:snd r:embed="rId22" name="Die Seife.wav"/>
            </a:hlinkClick>
            <a:extLst>
              <a:ext uri="{FF2B5EF4-FFF2-40B4-BE49-F238E27FC236}">
                <a16:creationId xmlns:a16="http://schemas.microsoft.com/office/drawing/2014/main" id="{FEBAA728-6175-4121-86C9-8D741D38D48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88594" y="1281838"/>
            <a:ext cx="750077" cy="82151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93C14D86-992C-4F25-A169-46EF239A1EE3}"/>
              </a:ext>
            </a:extLst>
          </p:cNvPr>
          <p:cNvSpPr txBox="1"/>
          <p:nvPr/>
        </p:nvSpPr>
        <p:spPr>
          <a:xfrm>
            <a:off x="7413878" y="2794898"/>
            <a:ext cx="2920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Brettsp</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6" name="Picture 12" descr="Board, Game, Ludo, Leisure, Luck">
            <a:hlinkClick r:id="" action="ppaction://noaction">
              <a:snd r:embed="rId24" name="Das Brettspiel.wav"/>
            </a:hlinkClick>
            <a:extLst>
              <a:ext uri="{FF2B5EF4-FFF2-40B4-BE49-F238E27FC236}">
                <a16:creationId xmlns:a16="http://schemas.microsoft.com/office/drawing/2014/main" id="{0087C2F0-AB8C-4E3A-8183-896FBB0120B2}"/>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533148" y="2097399"/>
            <a:ext cx="1144409" cy="7557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Deli, Dill, Fermented, Food, Gherkin, Jar, Pickles">
            <a:hlinkClick r:id="" action="ppaction://noaction">
              <a:snd r:embed="rId26" name="die sauren Gurken.wav"/>
            </a:hlinkClick>
            <a:extLst>
              <a:ext uri="{FF2B5EF4-FFF2-40B4-BE49-F238E27FC236}">
                <a16:creationId xmlns:a16="http://schemas.microsoft.com/office/drawing/2014/main" id="{E96B9907-ED30-4240-B8A6-CA55B35BAC76}"/>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218223" y="3177519"/>
            <a:ext cx="820448" cy="106245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F6F5F7B8-84FB-4723-8742-4DAB79807F02}"/>
              </a:ext>
            </a:extLst>
          </p:cNvPr>
          <p:cNvSpPr txBox="1"/>
          <p:nvPr/>
        </p:nvSpPr>
        <p:spPr>
          <a:xfrm>
            <a:off x="4083315" y="3245939"/>
            <a:ext cx="206926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au</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ren</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Gurken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8870E009-13A6-405F-A7BE-22B8891F594B}"/>
              </a:ext>
            </a:extLst>
          </p:cNvPr>
          <p:cNvSpPr txBox="1"/>
          <p:nvPr/>
        </p:nvSpPr>
        <p:spPr>
          <a:xfrm>
            <a:off x="8804695" y="5453852"/>
            <a:ext cx="29202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t>
            </a:r>
            <a:r>
              <a:rPr kumimoji="0" lang="en-US"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ä</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ser</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0" name="Picture 14" descr="Glass, Drinking Glass, Glassware, Empty Glass, Cut Out">
            <a:hlinkClick r:id="" action="ppaction://hlinkshowjump?jump=nextslide">
              <a:snd r:embed="rId28" name="die Glaser.wav"/>
            </a:hlinkClick>
            <a:extLst>
              <a:ext uri="{FF2B5EF4-FFF2-40B4-BE49-F238E27FC236}">
                <a16:creationId xmlns:a16="http://schemas.microsoft.com/office/drawing/2014/main" id="{C79AF844-1D77-4607-8DDF-6C15F043EEC6}"/>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682087" y="5319443"/>
            <a:ext cx="419739" cy="66587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Glass, Drinking Glass, Glassware, Empty Glass, Cut Out">
            <a:hlinkClick r:id="" action="ppaction://noaction">
              <a:snd r:embed="rId28" name="die Glaser.wav"/>
            </a:hlinkClick>
            <a:extLst>
              <a:ext uri="{FF2B5EF4-FFF2-40B4-BE49-F238E27FC236}">
                <a16:creationId xmlns:a16="http://schemas.microsoft.com/office/drawing/2014/main" id="{D20AB88C-8461-4E12-A0A7-16FA7CC33263}"/>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252514" y="5315589"/>
            <a:ext cx="419739" cy="665871"/>
          </a:xfrm>
          <a:prstGeom prst="rect">
            <a:avLst/>
          </a:prstGeom>
          <a:noFill/>
          <a:extLst>
            <a:ext uri="{909E8E84-426E-40DD-AFC4-6F175D3DCCD1}">
              <a14:hiddenFill xmlns:a14="http://schemas.microsoft.com/office/drawing/2010/main">
                <a:solidFill>
                  <a:srgbClr val="FFFFFF"/>
                </a:solidFill>
              </a14:hiddenFill>
            </a:ext>
          </a:extLst>
        </p:spPr>
      </p:pic>
      <p:sp>
        <p:nvSpPr>
          <p:cNvPr id="26" name="Speech Bubble: Rectangle with Corners Rounded 25">
            <a:extLst>
              <a:ext uri="{FF2B5EF4-FFF2-40B4-BE49-F238E27FC236}">
                <a16:creationId xmlns:a16="http://schemas.microsoft.com/office/drawing/2014/main" id="{79C8BDF6-636E-41CA-A4DF-2B628E0A2743}"/>
              </a:ext>
            </a:extLst>
          </p:cNvPr>
          <p:cNvSpPr/>
          <p:nvPr/>
        </p:nvSpPr>
        <p:spPr>
          <a:xfrm>
            <a:off x="7795288" y="168168"/>
            <a:ext cx="4237326" cy="1810263"/>
          </a:xfrm>
          <a:prstGeom prst="wedgeRoundRectCallout">
            <a:avLst>
              <a:gd name="adj1" fmla="val 22686"/>
              <a:gd name="adj2" fmla="val 72602"/>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Mia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darf</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prstClr val="white"/>
                </a:solidFill>
                <a:effectLst/>
                <a:uLnTx/>
                <a:uFillTx/>
                <a:latin typeface="Century Gothic" panose="020F0302020204030204"/>
                <a:ea typeface="+mn-ea"/>
                <a:cs typeface="+mn-cs"/>
              </a:rPr>
              <a:t>keine</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Sachen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mit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diesen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mitbringen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Was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packt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nicht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ein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Lies die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Wörter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laut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Speech Bubble: Rectangle with Corners Rounded 53">
            <a:extLst>
              <a:ext uri="{FF2B5EF4-FFF2-40B4-BE49-F238E27FC236}">
                <a16:creationId xmlns:a16="http://schemas.microsoft.com/office/drawing/2014/main" id="{303942C7-F989-4BDE-BC60-49E92ADA5971}"/>
              </a:ext>
            </a:extLst>
          </p:cNvPr>
          <p:cNvSpPr/>
          <p:nvPr/>
        </p:nvSpPr>
        <p:spPr>
          <a:xfrm>
            <a:off x="7795288" y="161382"/>
            <a:ext cx="4237326" cy="1810263"/>
          </a:xfrm>
          <a:prstGeom prst="wedgeRoundRectCallout">
            <a:avLst>
              <a:gd name="adj1" fmla="val 22686"/>
              <a:gd name="adj2" fmla="val 72602"/>
              <a:gd name="adj3" fmla="val 16667"/>
            </a:avLst>
          </a:prstGeom>
          <a:solidFill>
            <a:schemeClr val="accent1">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Was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bringt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Mia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mit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Lies die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Wörter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laut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4602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05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06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5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6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9" grpId="0"/>
      <p:bldP spid="30" grpId="0"/>
      <p:bldP spid="34" grpId="0"/>
      <p:bldP spid="35" grpId="0"/>
      <p:bldP spid="37" grpId="0"/>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8448" y="823434"/>
            <a:ext cx="10515600" cy="1325563"/>
          </a:xfrm>
        </p:spPr>
        <p:txBody>
          <a:bodyPr>
            <a:normAutofit fontScale="90000"/>
          </a:bodyPr>
          <a:lstStyle/>
          <a:p>
            <a:r>
              <a:rPr lang="en-GB" sz="22200" b="1" dirty="0" err="1">
                <a:solidFill>
                  <a:srgbClr val="FFCC00"/>
                </a:solidFill>
              </a:rPr>
              <a:t>äu</a:t>
            </a:r>
            <a:br>
              <a:rPr lang="en-GB" sz="9600" b="1" dirty="0"/>
            </a:br>
            <a:endParaRPr lang="en-GB" dirty="0"/>
          </a:p>
        </p:txBody>
      </p:sp>
      <p:pic>
        <p:nvPicPr>
          <p:cNvPr id="4" name="Picture 3" descr="two mice with a piece of chees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99519" y="1001753"/>
            <a:ext cx="4839904" cy="3420509"/>
          </a:xfrm>
          <a:prstGeom prst="rect">
            <a:avLst/>
          </a:prstGeom>
        </p:spPr>
      </p:pic>
      <p:sp>
        <p:nvSpPr>
          <p:cNvPr id="2" name="Rectangle 1"/>
          <p:cNvSpPr/>
          <p:nvPr/>
        </p:nvSpPr>
        <p:spPr>
          <a:xfrm>
            <a:off x="3503783" y="4335878"/>
            <a:ext cx="5184433" cy="1938992"/>
          </a:xfrm>
          <a:prstGeom prst="rect">
            <a:avLst/>
          </a:prstGeom>
        </p:spPr>
        <p:txBody>
          <a:bodyPr wrap="none">
            <a:spAutoFit/>
          </a:bodyPr>
          <a:lstStyle/>
          <a:p>
            <a:pPr algn="ctr">
              <a:defRPr/>
            </a:pPr>
            <a:r>
              <a:rPr lang="en-GB" sz="12000" dirty="0" err="1">
                <a:solidFill>
                  <a:srgbClr val="002060"/>
                </a:solidFill>
                <a:latin typeface="Century Gothic" panose="020B0502020202020204" pitchFamily="34" charset="0"/>
              </a:rPr>
              <a:t>M</a:t>
            </a:r>
            <a:r>
              <a:rPr lang="en-GB" sz="12000" dirty="0" err="1">
                <a:solidFill>
                  <a:srgbClr val="FFC000"/>
                </a:solidFill>
                <a:latin typeface="Century Gothic" panose="020B0502020202020204" pitchFamily="34" charset="0"/>
              </a:rPr>
              <a:t>äu</a:t>
            </a:r>
            <a:r>
              <a:rPr lang="en-GB" sz="12000" dirty="0" err="1">
                <a:solidFill>
                  <a:srgbClr val="002060"/>
                </a:solidFill>
                <a:latin typeface="Century Gothic" panose="020B0502020202020204" pitchFamily="34" charset="0"/>
              </a:rPr>
              <a:t>se</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21759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u 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äuse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Mäuse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36219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46104" y="1251146"/>
            <a:ext cx="556389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A’s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Er träumt von einstürzenden </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Gebäuden.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Verkäufer ist über die </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häufigen Diebstähle enttäuscht.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D</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europäische Zeuge täuscht</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Richter, und kommt 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Gefängnis.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FFC17461-689D-4D34-B0BB-88FB065CB4DD}"/>
              </a:ext>
            </a:extLst>
          </p:cNvPr>
          <p:cNvSpPr txBox="1"/>
          <p:nvPr/>
        </p:nvSpPr>
        <p:spPr>
          <a:xfrm>
            <a:off x="6502022" y="3429000"/>
            <a:ext cx="541432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B’s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Fräulein seufzt, denn das </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ganze Zeug ist weg.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Heutzutage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neunzig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Jahre alt.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Man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Kurzem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neues</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Gebäude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gebaut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2" name="Table 17">
            <a:extLst>
              <a:ext uri="{FF2B5EF4-FFF2-40B4-BE49-F238E27FC236}">
                <a16:creationId xmlns:a16="http://schemas.microsoft.com/office/drawing/2014/main" id="{B7F24A44-0C4F-42A2-8DA6-9D78A558D601}"/>
              </a:ext>
            </a:extLst>
          </p:cNvPr>
          <p:cNvGraphicFramePr>
            <a:graphicFrameLocks noGrp="1"/>
          </p:cNvGraphicFramePr>
          <p:nvPr/>
        </p:nvGraphicFramePr>
        <p:xfrm>
          <a:off x="275654" y="4430143"/>
          <a:ext cx="3924300" cy="1521902"/>
        </p:xfrm>
        <a:graphic>
          <a:graphicData uri="http://schemas.openxmlformats.org/drawingml/2006/table">
            <a:tbl>
              <a:tblPr firstRow="1" bandRow="1">
                <a:tableStyleId>{00A15C55-8517-42AA-B614-E9B94910E393}</a:tableStyleId>
              </a:tblPr>
              <a:tblGrid>
                <a:gridCol w="628650">
                  <a:extLst>
                    <a:ext uri="{9D8B030D-6E8A-4147-A177-3AD203B41FA5}">
                      <a16:colId xmlns:a16="http://schemas.microsoft.com/office/drawing/2014/main" val="2088159977"/>
                    </a:ext>
                  </a:extLst>
                </a:gridCol>
                <a:gridCol w="3295650">
                  <a:extLst>
                    <a:ext uri="{9D8B030D-6E8A-4147-A177-3AD203B41FA5}">
                      <a16:colId xmlns:a16="http://schemas.microsoft.com/office/drawing/2014/main" val="987258107"/>
                    </a:ext>
                  </a:extLst>
                </a:gridCol>
              </a:tblGrid>
              <a:tr h="421898">
                <a:tc>
                  <a:txBody>
                    <a:bodyPr/>
                    <a:lstStyle/>
                    <a:p>
                      <a:pPr algn="ctr"/>
                      <a:endParaRPr lang="fr-FR" dirty="0"/>
                    </a:p>
                  </a:txBody>
                  <a:tcPr anchor="ctr">
                    <a:solidFill>
                      <a:srgbClr val="DAA520"/>
                    </a:solidFill>
                  </a:tcPr>
                </a:tc>
                <a:tc>
                  <a:txBody>
                    <a:bodyPr/>
                    <a:lstStyle/>
                    <a:p>
                      <a:pPr algn="ctr"/>
                      <a:r>
                        <a:rPr lang="fr-FR" dirty="0" err="1"/>
                        <a:t>Tally</a:t>
                      </a:r>
                      <a:r>
                        <a:rPr lang="fr-FR" dirty="0"/>
                        <a:t> of [eu] [</a:t>
                      </a:r>
                      <a:r>
                        <a:rPr lang="fr-FR" dirty="0" err="1"/>
                        <a:t>äu</a:t>
                      </a:r>
                      <a:r>
                        <a:rPr lang="fr-FR" dirty="0"/>
                        <a:t>] </a:t>
                      </a:r>
                      <a:r>
                        <a:rPr lang="fr-FR" dirty="0" err="1"/>
                        <a:t>heard</a:t>
                      </a:r>
                      <a:endParaRPr lang="fr-FR" dirty="0"/>
                    </a:p>
                  </a:txBody>
                  <a:tcPr anchor="ctr">
                    <a:solidFill>
                      <a:srgbClr val="DAA520"/>
                    </a:solidFill>
                  </a:tcPr>
                </a:tc>
                <a:extLst>
                  <a:ext uri="{0D108BD9-81ED-4DB2-BD59-A6C34878D82A}">
                    <a16:rowId xmlns:a16="http://schemas.microsoft.com/office/drawing/2014/main" val="3929541182"/>
                  </a:ext>
                </a:extLst>
              </a:tr>
              <a:tr h="368484">
                <a:tc>
                  <a:txBody>
                    <a:bodyPr/>
                    <a:lstStyle/>
                    <a:p>
                      <a:pPr algn="ctr"/>
                      <a:r>
                        <a:rPr lang="fr-FR" dirty="0">
                          <a:solidFill>
                            <a:srgbClr val="115076"/>
                          </a:solidFill>
                        </a:rPr>
                        <a:t>4</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3234180216"/>
                  </a:ext>
                </a:extLst>
              </a:tr>
              <a:tr h="336429">
                <a:tc>
                  <a:txBody>
                    <a:bodyPr/>
                    <a:lstStyle/>
                    <a:p>
                      <a:pPr algn="ctr"/>
                      <a:r>
                        <a:rPr lang="fr-FR" dirty="0">
                          <a:solidFill>
                            <a:srgbClr val="115076"/>
                          </a:solidFill>
                        </a:rPr>
                        <a:t>5</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297202973"/>
                  </a:ext>
                </a:extLst>
              </a:tr>
              <a:tr h="299400">
                <a:tc>
                  <a:txBody>
                    <a:bodyPr/>
                    <a:lstStyle/>
                    <a:p>
                      <a:pPr algn="ctr"/>
                      <a:r>
                        <a:rPr lang="fr-FR" dirty="0">
                          <a:solidFill>
                            <a:srgbClr val="115076"/>
                          </a:solidFill>
                        </a:rPr>
                        <a:t>6</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662568670"/>
                  </a:ext>
                </a:extLst>
              </a:tr>
            </a:tbl>
          </a:graphicData>
        </a:graphic>
      </p:graphicFrame>
      <p:graphicFrame>
        <p:nvGraphicFramePr>
          <p:cNvPr id="18" name="Table 17">
            <a:extLst>
              <a:ext uri="{FF2B5EF4-FFF2-40B4-BE49-F238E27FC236}">
                <a16:creationId xmlns:a16="http://schemas.microsoft.com/office/drawing/2014/main" id="{221BEED4-4ADC-4EEF-A87A-64FC39218208}"/>
              </a:ext>
            </a:extLst>
          </p:cNvPr>
          <p:cNvGraphicFramePr>
            <a:graphicFrameLocks noGrp="1"/>
          </p:cNvGraphicFramePr>
          <p:nvPr/>
        </p:nvGraphicFramePr>
        <p:xfrm>
          <a:off x="6502021" y="1251146"/>
          <a:ext cx="3924300" cy="1463040"/>
        </p:xfrm>
        <a:graphic>
          <a:graphicData uri="http://schemas.openxmlformats.org/drawingml/2006/table">
            <a:tbl>
              <a:tblPr firstRow="1" bandRow="1">
                <a:tableStyleId>{00A15C55-8517-42AA-B614-E9B94910E393}</a:tableStyleId>
              </a:tblPr>
              <a:tblGrid>
                <a:gridCol w="628650">
                  <a:extLst>
                    <a:ext uri="{9D8B030D-6E8A-4147-A177-3AD203B41FA5}">
                      <a16:colId xmlns:a16="http://schemas.microsoft.com/office/drawing/2014/main" val="2088159977"/>
                    </a:ext>
                  </a:extLst>
                </a:gridCol>
                <a:gridCol w="3295650">
                  <a:extLst>
                    <a:ext uri="{9D8B030D-6E8A-4147-A177-3AD203B41FA5}">
                      <a16:colId xmlns:a16="http://schemas.microsoft.com/office/drawing/2014/main" val="987258107"/>
                    </a:ext>
                  </a:extLst>
                </a:gridCol>
              </a:tblGrid>
              <a:tr h="320626">
                <a:tc>
                  <a:txBody>
                    <a:bodyPr/>
                    <a:lstStyle/>
                    <a:p>
                      <a:pPr algn="ctr"/>
                      <a:endParaRPr lang="fr-FR" dirty="0"/>
                    </a:p>
                  </a:txBody>
                  <a:tcPr anchor="ctr">
                    <a:solidFill>
                      <a:srgbClr val="DAA520"/>
                    </a:solidFill>
                  </a:tcPr>
                </a:tc>
                <a:tc>
                  <a:txBody>
                    <a:bodyPr/>
                    <a:lstStyle/>
                    <a:p>
                      <a:pPr algn="ctr"/>
                      <a:r>
                        <a:rPr lang="fr-FR" dirty="0" err="1"/>
                        <a:t>Tally</a:t>
                      </a:r>
                      <a:r>
                        <a:rPr lang="fr-FR" dirty="0"/>
                        <a:t> of [eu] [</a:t>
                      </a:r>
                      <a:r>
                        <a:rPr lang="fr-FR" dirty="0" err="1"/>
                        <a:t>äu</a:t>
                      </a:r>
                      <a:r>
                        <a:rPr lang="fr-FR" dirty="0"/>
                        <a:t>] </a:t>
                      </a:r>
                      <a:r>
                        <a:rPr lang="fr-FR" dirty="0" err="1"/>
                        <a:t>heard</a:t>
                      </a:r>
                      <a:endParaRPr lang="fr-FR" dirty="0"/>
                    </a:p>
                  </a:txBody>
                  <a:tcPr anchor="ctr">
                    <a:solidFill>
                      <a:srgbClr val="DAA520"/>
                    </a:solidFill>
                  </a:tcPr>
                </a:tc>
                <a:extLst>
                  <a:ext uri="{0D108BD9-81ED-4DB2-BD59-A6C34878D82A}">
                    <a16:rowId xmlns:a16="http://schemas.microsoft.com/office/drawing/2014/main" val="3929541182"/>
                  </a:ext>
                </a:extLst>
              </a:tr>
              <a:tr h="320626">
                <a:tc>
                  <a:txBody>
                    <a:bodyPr/>
                    <a:lstStyle/>
                    <a:p>
                      <a:pPr algn="ctr"/>
                      <a:r>
                        <a:rPr lang="fr-FR" dirty="0">
                          <a:solidFill>
                            <a:srgbClr val="115076"/>
                          </a:solidFill>
                        </a:rPr>
                        <a:t>1</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3234180216"/>
                  </a:ext>
                </a:extLst>
              </a:tr>
              <a:tr h="320626">
                <a:tc>
                  <a:txBody>
                    <a:bodyPr/>
                    <a:lstStyle/>
                    <a:p>
                      <a:pPr algn="ctr"/>
                      <a:r>
                        <a:rPr lang="fr-FR" dirty="0">
                          <a:solidFill>
                            <a:srgbClr val="115076"/>
                          </a:solidFill>
                        </a:rPr>
                        <a:t>2</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297202973"/>
                  </a:ext>
                </a:extLst>
              </a:tr>
              <a:tr h="320626">
                <a:tc>
                  <a:txBody>
                    <a:bodyPr/>
                    <a:lstStyle/>
                    <a:p>
                      <a:pPr algn="ctr"/>
                      <a:r>
                        <a:rPr lang="fr-FR" dirty="0">
                          <a:solidFill>
                            <a:srgbClr val="115076"/>
                          </a:solidFill>
                        </a:rPr>
                        <a:t>3</a:t>
                      </a:r>
                    </a:p>
                  </a:txBody>
                  <a:tcPr anchor="ctr"/>
                </a:tc>
                <a:tc>
                  <a:txBody>
                    <a:bodyPr/>
                    <a:lstStyle/>
                    <a:p>
                      <a:pPr algn="ctr"/>
                      <a:endParaRPr lang="fr-FR" dirty="0">
                        <a:solidFill>
                          <a:srgbClr val="115076"/>
                        </a:solidFill>
                      </a:endParaRPr>
                    </a:p>
                  </a:txBody>
                  <a:tcPr anchor="ctr"/>
                </a:tc>
                <a:extLst>
                  <a:ext uri="{0D108BD9-81ED-4DB2-BD59-A6C34878D82A}">
                    <a16:rowId xmlns:a16="http://schemas.microsoft.com/office/drawing/2014/main" val="662568670"/>
                  </a:ext>
                </a:extLst>
              </a:tr>
            </a:tbl>
          </a:graphicData>
        </a:graphic>
      </p:graphicFrame>
      <p:cxnSp>
        <p:nvCxnSpPr>
          <p:cNvPr id="7" name="Straight Connector 6">
            <a:extLst>
              <a:ext uri="{FF2B5EF4-FFF2-40B4-BE49-F238E27FC236}">
                <a16:creationId xmlns:a16="http://schemas.microsoft.com/office/drawing/2014/main" id="{ECD026E8-C1F9-488F-9382-CE6F9986D044}"/>
              </a:ext>
            </a:extLst>
          </p:cNvPr>
          <p:cNvCxnSpPr/>
          <p:nvPr/>
        </p:nvCxnSpPr>
        <p:spPr>
          <a:xfrm>
            <a:off x="6040670" y="1163991"/>
            <a:ext cx="0" cy="5068367"/>
          </a:xfrm>
          <a:prstGeom prst="line">
            <a:avLst/>
          </a:prstGeom>
          <a:ln>
            <a:solidFill>
              <a:srgbClr val="DAA52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001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7">
            <a:extLst>
              <a:ext uri="{FF2B5EF4-FFF2-40B4-BE49-F238E27FC236}">
                <a16:creationId xmlns:a16="http://schemas.microsoft.com/office/drawing/2014/main" id="{B7F24A44-0C4F-42A2-8DA6-9D78A558D601}"/>
              </a:ext>
            </a:extLst>
          </p:cNvPr>
          <p:cNvGraphicFramePr>
            <a:graphicFrameLocks noGrp="1"/>
          </p:cNvGraphicFramePr>
          <p:nvPr/>
        </p:nvGraphicFramePr>
        <p:xfrm>
          <a:off x="342900" y="1163991"/>
          <a:ext cx="11125200" cy="4805155"/>
        </p:xfrm>
        <a:graphic>
          <a:graphicData uri="http://schemas.openxmlformats.org/drawingml/2006/table">
            <a:tbl>
              <a:tblPr firstRow="1" bandRow="1">
                <a:tableStyleId>{00A15C55-8517-42AA-B614-E9B94910E393}</a:tableStyleId>
              </a:tblPr>
              <a:tblGrid>
                <a:gridCol w="799930">
                  <a:extLst>
                    <a:ext uri="{9D8B030D-6E8A-4147-A177-3AD203B41FA5}">
                      <a16:colId xmlns:a16="http://schemas.microsoft.com/office/drawing/2014/main" val="2088159977"/>
                    </a:ext>
                  </a:extLst>
                </a:gridCol>
                <a:gridCol w="5162635">
                  <a:extLst>
                    <a:ext uri="{9D8B030D-6E8A-4147-A177-3AD203B41FA5}">
                      <a16:colId xmlns:a16="http://schemas.microsoft.com/office/drawing/2014/main" val="987258107"/>
                    </a:ext>
                  </a:extLst>
                </a:gridCol>
                <a:gridCol w="5162635">
                  <a:extLst>
                    <a:ext uri="{9D8B030D-6E8A-4147-A177-3AD203B41FA5}">
                      <a16:colId xmlns:a16="http://schemas.microsoft.com/office/drawing/2014/main" val="114674273"/>
                    </a:ext>
                  </a:extLst>
                </a:gridCol>
              </a:tblGrid>
              <a:tr h="485155">
                <a:tc>
                  <a:txBody>
                    <a:bodyPr/>
                    <a:lstStyle/>
                    <a:p>
                      <a:pPr algn="ctr"/>
                      <a:endParaRPr lang="fr-FR" sz="2000" dirty="0"/>
                    </a:p>
                  </a:txBody>
                  <a:tcPr anchor="ctr">
                    <a:solidFill>
                      <a:srgbClr val="DAA520"/>
                    </a:solidFill>
                  </a:tcPr>
                </a:tc>
                <a:tc>
                  <a:txBody>
                    <a:bodyPr/>
                    <a:lstStyle/>
                    <a:p>
                      <a:pPr algn="ctr"/>
                      <a:endParaRPr lang="fr-FR" sz="2000" dirty="0"/>
                    </a:p>
                  </a:txBody>
                  <a:tcPr anchor="ctr">
                    <a:solidFill>
                      <a:srgbClr val="DAA520"/>
                    </a:solidFill>
                  </a:tcPr>
                </a:tc>
                <a:tc>
                  <a:txBody>
                    <a:bodyPr/>
                    <a:lstStyle/>
                    <a:p>
                      <a:pPr algn="ctr"/>
                      <a:endParaRPr lang="fr-FR" sz="2000" dirty="0"/>
                    </a:p>
                  </a:txBody>
                  <a:tcPr anchor="ctr">
                    <a:solidFill>
                      <a:srgbClr val="DAA520"/>
                    </a:solidFill>
                  </a:tcPr>
                </a:tc>
                <a:extLst>
                  <a:ext uri="{0D108BD9-81ED-4DB2-BD59-A6C34878D82A}">
                    <a16:rowId xmlns:a16="http://schemas.microsoft.com/office/drawing/2014/main" val="3929541182"/>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accent5">
                              <a:lumMod val="50000"/>
                            </a:schemeClr>
                          </a:solidFill>
                          <a:latin typeface="+mn-lt"/>
                        </a:rPr>
                        <a:t>Er tr</a:t>
                      </a:r>
                      <a:r>
                        <a:rPr lang="de-DE" sz="2000" b="1" dirty="0">
                          <a:solidFill>
                            <a:schemeClr val="accent5">
                              <a:lumMod val="50000"/>
                            </a:schemeClr>
                          </a:solidFill>
                          <a:latin typeface="+mn-lt"/>
                        </a:rPr>
                        <a:t>äu</a:t>
                      </a:r>
                      <a:r>
                        <a:rPr lang="de-DE" sz="2000" dirty="0">
                          <a:solidFill>
                            <a:schemeClr val="accent5">
                              <a:lumMod val="50000"/>
                            </a:schemeClr>
                          </a:solidFill>
                          <a:latin typeface="+mn-lt"/>
                        </a:rPr>
                        <a:t>mt von einstürzenden Geb</a:t>
                      </a:r>
                      <a:r>
                        <a:rPr lang="de-DE" sz="2000" b="1" dirty="0">
                          <a:solidFill>
                            <a:schemeClr val="accent5">
                              <a:lumMod val="50000"/>
                            </a:schemeClr>
                          </a:solidFill>
                          <a:latin typeface="+mn-lt"/>
                        </a:rPr>
                        <a:t>äu</a:t>
                      </a:r>
                      <a:r>
                        <a:rPr lang="de-DE" sz="2000" dirty="0">
                          <a:solidFill>
                            <a:schemeClr val="accent5">
                              <a:lumMod val="50000"/>
                            </a:schemeClr>
                          </a:solidFill>
                          <a:latin typeface="+mn-lt"/>
                        </a:rPr>
                        <a:t>den.</a:t>
                      </a:r>
                      <a:endParaRPr lang="en-US" sz="2000" dirty="0">
                        <a:solidFill>
                          <a:schemeClr val="accent5">
                            <a:lumMod val="50000"/>
                          </a:schemeClr>
                        </a:solidFill>
                        <a:latin typeface="+mn-lt"/>
                      </a:endParaRPr>
                    </a:p>
                  </a:txBody>
                  <a:tcPr anchor="ctr"/>
                </a:tc>
                <a:tc>
                  <a:txBody>
                    <a:bodyPr/>
                    <a:lstStyle/>
                    <a:p>
                      <a:pPr algn="l"/>
                      <a:r>
                        <a:rPr lang="fr-FR" sz="2000" dirty="0">
                          <a:solidFill>
                            <a:schemeClr val="accent5">
                              <a:lumMod val="50000"/>
                            </a:schemeClr>
                          </a:solidFill>
                        </a:rPr>
                        <a:t>He </a:t>
                      </a:r>
                      <a:r>
                        <a:rPr lang="fr-FR" sz="2000" dirty="0" err="1">
                          <a:solidFill>
                            <a:schemeClr val="accent5">
                              <a:lumMod val="50000"/>
                            </a:schemeClr>
                          </a:solidFill>
                        </a:rPr>
                        <a:t>dreams</a:t>
                      </a:r>
                      <a:r>
                        <a:rPr lang="fr-FR" sz="2000" dirty="0">
                          <a:solidFill>
                            <a:schemeClr val="accent5">
                              <a:lumMod val="50000"/>
                            </a:schemeClr>
                          </a:solidFill>
                        </a:rPr>
                        <a:t> of </a:t>
                      </a:r>
                      <a:r>
                        <a:rPr lang="fr-FR" sz="2000" dirty="0" err="1">
                          <a:solidFill>
                            <a:schemeClr val="accent5">
                              <a:lumMod val="50000"/>
                            </a:schemeClr>
                          </a:solidFill>
                        </a:rPr>
                        <a:t>falling</a:t>
                      </a:r>
                      <a:r>
                        <a:rPr lang="fr-FR" sz="2000" dirty="0">
                          <a:solidFill>
                            <a:schemeClr val="accent5">
                              <a:lumMod val="50000"/>
                            </a:schemeClr>
                          </a:solidFill>
                        </a:rPr>
                        <a:t> buildings.</a:t>
                      </a:r>
                    </a:p>
                  </a:txBody>
                  <a:tcPr anchor="ctr"/>
                </a:tc>
                <a:extLst>
                  <a:ext uri="{0D108BD9-81ED-4DB2-BD59-A6C34878D82A}">
                    <a16:rowId xmlns:a16="http://schemas.microsoft.com/office/drawing/2014/main" val="3234180216"/>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u="none" strike="noStrike" kern="1200" cap="none" spc="0" normalizeH="0" baseline="0" noProof="0" dirty="0">
                          <a:ln>
                            <a:noFill/>
                          </a:ln>
                          <a:solidFill>
                            <a:schemeClr val="accent5">
                              <a:lumMod val="50000"/>
                            </a:schemeClr>
                          </a:solidFill>
                          <a:effectLst/>
                          <a:uLnTx/>
                          <a:uFillTx/>
                          <a:latin typeface="+mn-lt"/>
                          <a:ea typeface="+mn-ea"/>
                          <a:cs typeface="+mn-cs"/>
                        </a:rPr>
                        <a:t>Der Verk</a:t>
                      </a:r>
                      <a:r>
                        <a:rPr kumimoji="0" lang="de-DE" sz="2000" b="1" u="none" strike="noStrike" kern="1200" cap="none" spc="0" normalizeH="0" baseline="0" noProof="0" dirty="0">
                          <a:ln>
                            <a:noFill/>
                          </a:ln>
                          <a:solidFill>
                            <a:schemeClr val="accent5">
                              <a:lumMod val="50000"/>
                            </a:schemeClr>
                          </a:solidFill>
                          <a:effectLst/>
                          <a:uLnTx/>
                          <a:uFillTx/>
                          <a:latin typeface="+mn-lt"/>
                          <a:ea typeface="+mn-ea"/>
                          <a:cs typeface="+mn-cs"/>
                        </a:rPr>
                        <a:t>äu</a:t>
                      </a:r>
                      <a:r>
                        <a:rPr kumimoji="0" lang="de-DE" sz="2000" b="0" u="none" strike="noStrike" kern="1200" cap="none" spc="0" normalizeH="0" baseline="0" noProof="0" dirty="0">
                          <a:ln>
                            <a:noFill/>
                          </a:ln>
                          <a:solidFill>
                            <a:schemeClr val="accent5">
                              <a:lumMod val="50000"/>
                            </a:schemeClr>
                          </a:solidFill>
                          <a:effectLst/>
                          <a:uLnTx/>
                          <a:uFillTx/>
                          <a:latin typeface="+mn-lt"/>
                          <a:ea typeface="+mn-ea"/>
                          <a:cs typeface="+mn-cs"/>
                        </a:rPr>
                        <a:t>fer ist über die h</a:t>
                      </a:r>
                      <a:r>
                        <a:rPr kumimoji="0" lang="de-DE" sz="2000" b="1" u="none" strike="noStrike" kern="1200" cap="none" spc="0" normalizeH="0" baseline="0" noProof="0" dirty="0">
                          <a:ln>
                            <a:noFill/>
                          </a:ln>
                          <a:solidFill>
                            <a:schemeClr val="accent5">
                              <a:lumMod val="50000"/>
                            </a:schemeClr>
                          </a:solidFill>
                          <a:effectLst/>
                          <a:uLnTx/>
                          <a:uFillTx/>
                          <a:latin typeface="+mn-lt"/>
                          <a:ea typeface="+mn-ea"/>
                          <a:cs typeface="+mn-cs"/>
                        </a:rPr>
                        <a:t>äu</a:t>
                      </a:r>
                      <a:r>
                        <a:rPr kumimoji="0" lang="de-DE" sz="2000" b="0" u="none" strike="noStrike" kern="1200" cap="none" spc="0" normalizeH="0" baseline="0" noProof="0" dirty="0">
                          <a:ln>
                            <a:noFill/>
                          </a:ln>
                          <a:solidFill>
                            <a:schemeClr val="accent5">
                              <a:lumMod val="50000"/>
                            </a:schemeClr>
                          </a:solidFill>
                          <a:effectLst/>
                          <a:uLnTx/>
                          <a:uFillTx/>
                          <a:latin typeface="+mn-lt"/>
                          <a:ea typeface="+mn-ea"/>
                          <a:cs typeface="+mn-cs"/>
                        </a:rPr>
                        <a:t>figen Diebstähle entt</a:t>
                      </a:r>
                      <a:r>
                        <a:rPr kumimoji="0" lang="de-DE" sz="2000" b="1" u="none" strike="noStrike" kern="1200" cap="none" spc="0" normalizeH="0" baseline="0" noProof="0" dirty="0">
                          <a:ln>
                            <a:noFill/>
                          </a:ln>
                          <a:solidFill>
                            <a:schemeClr val="accent5">
                              <a:lumMod val="50000"/>
                            </a:schemeClr>
                          </a:solidFill>
                          <a:effectLst/>
                          <a:uLnTx/>
                          <a:uFillTx/>
                          <a:latin typeface="+mn-lt"/>
                          <a:ea typeface="+mn-ea"/>
                          <a:cs typeface="+mn-cs"/>
                        </a:rPr>
                        <a:t>äu</a:t>
                      </a:r>
                      <a:r>
                        <a:rPr kumimoji="0" lang="de-DE" sz="2000" b="0" u="none" strike="noStrike" kern="1200" cap="none" spc="0" normalizeH="0" baseline="0" noProof="0" dirty="0">
                          <a:ln>
                            <a:noFill/>
                          </a:ln>
                          <a:solidFill>
                            <a:schemeClr val="accent5">
                              <a:lumMod val="50000"/>
                            </a:schemeClr>
                          </a:solidFill>
                          <a:effectLst/>
                          <a:uLnTx/>
                          <a:uFillTx/>
                          <a:latin typeface="+mn-lt"/>
                          <a:ea typeface="+mn-ea"/>
                          <a:cs typeface="+mn-cs"/>
                        </a:rPr>
                        <a:t>scht.</a:t>
                      </a:r>
                      <a:endParaRPr kumimoji="0" lang="en-US" sz="2000" b="0" u="none" strike="noStrike" kern="1200" cap="none" spc="0" normalizeH="0" baseline="0" noProof="0" dirty="0">
                        <a:ln>
                          <a:noFill/>
                        </a:ln>
                        <a:solidFill>
                          <a:schemeClr val="accent5">
                            <a:lumMod val="50000"/>
                          </a:schemeClr>
                        </a:solidFill>
                        <a:effectLst/>
                        <a:uLnTx/>
                        <a:uFillTx/>
                        <a:latin typeface="+mn-lt"/>
                        <a:ea typeface="+mn-ea"/>
                        <a:cs typeface="+mn-cs"/>
                      </a:endParaRPr>
                    </a:p>
                  </a:txBody>
                  <a:tcPr anchor="ctr"/>
                </a:tc>
                <a:tc>
                  <a:txBody>
                    <a:bodyPr/>
                    <a:lstStyle/>
                    <a:p>
                      <a:pPr algn="l"/>
                      <a:r>
                        <a:rPr lang="fr-FR" sz="2000" dirty="0">
                          <a:solidFill>
                            <a:schemeClr val="accent5">
                              <a:lumMod val="50000"/>
                            </a:schemeClr>
                          </a:solidFill>
                        </a:rPr>
                        <a:t>The </a:t>
                      </a:r>
                      <a:r>
                        <a:rPr lang="fr-FR" sz="2000" dirty="0" err="1">
                          <a:solidFill>
                            <a:schemeClr val="accent5">
                              <a:lumMod val="50000"/>
                            </a:schemeClr>
                          </a:solidFill>
                        </a:rPr>
                        <a:t>salesman</a:t>
                      </a:r>
                      <a:r>
                        <a:rPr lang="fr-FR" sz="2000" dirty="0">
                          <a:solidFill>
                            <a:schemeClr val="accent5">
                              <a:lumMod val="50000"/>
                            </a:schemeClr>
                          </a:solidFill>
                        </a:rPr>
                        <a:t> </a:t>
                      </a:r>
                      <a:r>
                        <a:rPr lang="fr-FR" sz="2000" dirty="0" err="1">
                          <a:solidFill>
                            <a:schemeClr val="accent5">
                              <a:lumMod val="50000"/>
                            </a:schemeClr>
                          </a:solidFill>
                        </a:rPr>
                        <a:t>is</a:t>
                      </a:r>
                      <a:r>
                        <a:rPr lang="fr-FR" sz="2000" dirty="0">
                          <a:solidFill>
                            <a:schemeClr val="accent5">
                              <a:lumMod val="50000"/>
                            </a:schemeClr>
                          </a:solidFill>
                        </a:rPr>
                        <a:t> </a:t>
                      </a:r>
                      <a:r>
                        <a:rPr lang="fr-FR" sz="2000" dirty="0" err="1">
                          <a:solidFill>
                            <a:schemeClr val="accent5">
                              <a:lumMod val="50000"/>
                            </a:schemeClr>
                          </a:solidFill>
                        </a:rPr>
                        <a:t>disappointed</a:t>
                      </a:r>
                      <a:r>
                        <a:rPr lang="fr-FR" sz="2000" dirty="0">
                          <a:solidFill>
                            <a:schemeClr val="accent5">
                              <a:lumMod val="50000"/>
                            </a:schemeClr>
                          </a:solidFill>
                        </a:rPr>
                        <a:t> by the </a:t>
                      </a:r>
                      <a:r>
                        <a:rPr lang="fr-FR" sz="2000" dirty="0" err="1">
                          <a:solidFill>
                            <a:schemeClr val="accent5">
                              <a:lumMod val="50000"/>
                            </a:schemeClr>
                          </a:solidFill>
                        </a:rPr>
                        <a:t>frequent</a:t>
                      </a:r>
                      <a:r>
                        <a:rPr lang="fr-FR" sz="2000" dirty="0">
                          <a:solidFill>
                            <a:schemeClr val="accent5">
                              <a:lumMod val="50000"/>
                            </a:schemeClr>
                          </a:solidFill>
                        </a:rPr>
                        <a:t> </a:t>
                      </a:r>
                      <a:r>
                        <a:rPr lang="fr-FR" sz="2000" dirty="0" err="1">
                          <a:solidFill>
                            <a:schemeClr val="accent5">
                              <a:lumMod val="50000"/>
                            </a:schemeClr>
                          </a:solidFill>
                        </a:rPr>
                        <a:t>thefts</a:t>
                      </a:r>
                      <a:r>
                        <a:rPr lang="fr-FR" sz="2000" dirty="0">
                          <a:solidFill>
                            <a:schemeClr val="accent5">
                              <a:lumMod val="50000"/>
                            </a:schemeClr>
                          </a:solidFill>
                        </a:rPr>
                        <a:t>.</a:t>
                      </a:r>
                    </a:p>
                  </a:txBody>
                  <a:tcPr anchor="ctr"/>
                </a:tc>
                <a:extLst>
                  <a:ext uri="{0D108BD9-81ED-4DB2-BD59-A6C34878D82A}">
                    <a16:rowId xmlns:a16="http://schemas.microsoft.com/office/drawing/2014/main" val="297202973"/>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mn-lt"/>
                          <a:ea typeface="+mn-ea"/>
                          <a:cs typeface="+mn-cs"/>
                        </a:rPr>
                        <a:t>D</a:t>
                      </a:r>
                      <a:r>
                        <a:rPr kumimoji="0" lang="de-DE" sz="1800" b="0" i="0" u="none" strike="noStrike" kern="1200" cap="none" spc="0" normalizeH="0" baseline="0" noProof="0" dirty="0">
                          <a:ln>
                            <a:noFill/>
                          </a:ln>
                          <a:solidFill>
                            <a:srgbClr val="4472C4">
                              <a:lumMod val="50000"/>
                            </a:srgbClr>
                          </a:solidFill>
                          <a:effectLst/>
                          <a:uLnTx/>
                          <a:uFillTx/>
                          <a:latin typeface="+mn-lt"/>
                          <a:ea typeface="+mn-ea"/>
                          <a:cs typeface="+mn-cs"/>
                        </a:rPr>
                        <a:t>er </a:t>
                      </a:r>
                      <a:r>
                        <a:rPr kumimoji="0" lang="de-DE" sz="1800" b="1" i="0" u="none" strike="noStrike" kern="1200" cap="none" spc="0" normalizeH="0" baseline="0" noProof="0" dirty="0">
                          <a:ln>
                            <a:noFill/>
                          </a:ln>
                          <a:solidFill>
                            <a:srgbClr val="4472C4">
                              <a:lumMod val="50000"/>
                            </a:srgbClr>
                          </a:solidFill>
                          <a:effectLst/>
                          <a:uLnTx/>
                          <a:uFillTx/>
                          <a:latin typeface="+mn-lt"/>
                          <a:ea typeface="+mn-ea"/>
                          <a:cs typeface="+mn-cs"/>
                        </a:rPr>
                        <a:t>eu</a:t>
                      </a:r>
                      <a:r>
                        <a:rPr kumimoji="0" lang="de-DE" sz="1800" b="0" i="0" u="none" strike="noStrike" kern="1200" cap="none" spc="0" normalizeH="0" baseline="0" noProof="0" dirty="0">
                          <a:ln>
                            <a:noFill/>
                          </a:ln>
                          <a:solidFill>
                            <a:srgbClr val="4472C4">
                              <a:lumMod val="50000"/>
                            </a:srgbClr>
                          </a:solidFill>
                          <a:effectLst/>
                          <a:uLnTx/>
                          <a:uFillTx/>
                          <a:latin typeface="+mn-lt"/>
                          <a:ea typeface="+mn-ea"/>
                          <a:cs typeface="+mn-cs"/>
                        </a:rPr>
                        <a:t>ropäische Z</a:t>
                      </a:r>
                      <a:r>
                        <a:rPr kumimoji="0" lang="de-DE" sz="1800" b="1" i="0" u="none" strike="noStrike" kern="1200" cap="none" spc="0" normalizeH="0" baseline="0" noProof="0" dirty="0">
                          <a:ln>
                            <a:noFill/>
                          </a:ln>
                          <a:solidFill>
                            <a:srgbClr val="4472C4">
                              <a:lumMod val="50000"/>
                            </a:srgbClr>
                          </a:solidFill>
                          <a:effectLst/>
                          <a:uLnTx/>
                          <a:uFillTx/>
                          <a:latin typeface="+mn-lt"/>
                          <a:ea typeface="+mn-ea"/>
                          <a:cs typeface="+mn-cs"/>
                        </a:rPr>
                        <a:t>eu</a:t>
                      </a:r>
                      <a:r>
                        <a:rPr kumimoji="0" lang="de-DE" sz="1800" b="0" i="0" u="none" strike="noStrike" kern="1200" cap="none" spc="0" normalizeH="0" baseline="0" noProof="0" dirty="0">
                          <a:ln>
                            <a:noFill/>
                          </a:ln>
                          <a:solidFill>
                            <a:srgbClr val="4472C4">
                              <a:lumMod val="50000"/>
                            </a:srgbClr>
                          </a:solidFill>
                          <a:effectLst/>
                          <a:uLnTx/>
                          <a:uFillTx/>
                          <a:latin typeface="+mn-lt"/>
                          <a:ea typeface="+mn-ea"/>
                          <a:cs typeface="+mn-cs"/>
                        </a:rPr>
                        <a:t>ge t</a:t>
                      </a:r>
                      <a:r>
                        <a:rPr kumimoji="0" lang="de-DE" sz="1800" b="1" i="0" u="none" strike="noStrike" kern="1200" cap="none" spc="0" normalizeH="0" baseline="0" noProof="0" dirty="0">
                          <a:ln>
                            <a:noFill/>
                          </a:ln>
                          <a:solidFill>
                            <a:srgbClr val="4472C4">
                              <a:lumMod val="50000"/>
                            </a:srgbClr>
                          </a:solidFill>
                          <a:effectLst/>
                          <a:uLnTx/>
                          <a:uFillTx/>
                          <a:latin typeface="+mn-lt"/>
                          <a:ea typeface="+mn-ea"/>
                          <a:cs typeface="+mn-cs"/>
                        </a:rPr>
                        <a:t>äu</a:t>
                      </a:r>
                      <a:r>
                        <a:rPr kumimoji="0" lang="de-DE" sz="1800" b="0" i="0" u="none" strike="noStrike" kern="1200" cap="none" spc="0" normalizeH="0" baseline="0" noProof="0" dirty="0">
                          <a:ln>
                            <a:noFill/>
                          </a:ln>
                          <a:solidFill>
                            <a:srgbClr val="4472C4">
                              <a:lumMod val="50000"/>
                            </a:srgbClr>
                          </a:solidFill>
                          <a:effectLst/>
                          <a:uLnTx/>
                          <a:uFillTx/>
                          <a:latin typeface="+mn-lt"/>
                          <a:ea typeface="+mn-ea"/>
                          <a:cs typeface="+mn-cs"/>
                        </a:rPr>
                        <a:t>scht den Richter und kommt ins Gefängnis.</a:t>
                      </a:r>
                      <a:endParaRPr kumimoji="0" lang="en-US" sz="1800" b="0" i="0" u="none" strike="noStrike" kern="1200" cap="none" spc="0" normalizeH="0" baseline="0" noProof="0" dirty="0">
                        <a:ln>
                          <a:noFill/>
                        </a:ln>
                        <a:solidFill>
                          <a:srgbClr val="4472C4">
                            <a:lumMod val="50000"/>
                          </a:srgbClr>
                        </a:solidFill>
                        <a:effectLst/>
                        <a:uLnTx/>
                        <a:uFillTx/>
                        <a:latin typeface="+mn-lt"/>
                        <a:ea typeface="+mn-ea"/>
                        <a:cs typeface="+mn-cs"/>
                      </a:endParaRPr>
                    </a:p>
                  </a:txBody>
                  <a:tcPr anchor="ctr"/>
                </a:tc>
                <a:tc>
                  <a:txBody>
                    <a:bodyPr/>
                    <a:lstStyle/>
                    <a:p>
                      <a:pPr algn="l"/>
                      <a:r>
                        <a:rPr lang="fr-FR" sz="2000" dirty="0">
                          <a:solidFill>
                            <a:schemeClr val="accent5">
                              <a:lumMod val="50000"/>
                            </a:schemeClr>
                          </a:solidFill>
                        </a:rPr>
                        <a:t>The </a:t>
                      </a:r>
                      <a:r>
                        <a:rPr lang="fr-FR" sz="2000" dirty="0" err="1">
                          <a:solidFill>
                            <a:schemeClr val="accent5">
                              <a:lumMod val="50000"/>
                            </a:schemeClr>
                          </a:solidFill>
                        </a:rPr>
                        <a:t>European</a:t>
                      </a:r>
                      <a:r>
                        <a:rPr lang="fr-FR" sz="2000" dirty="0">
                          <a:solidFill>
                            <a:schemeClr val="accent5">
                              <a:lumMod val="50000"/>
                            </a:schemeClr>
                          </a:solidFill>
                        </a:rPr>
                        <a:t> </a:t>
                      </a:r>
                      <a:r>
                        <a:rPr lang="fr-FR" sz="2000" dirty="0" err="1">
                          <a:solidFill>
                            <a:schemeClr val="accent5">
                              <a:lumMod val="50000"/>
                            </a:schemeClr>
                          </a:solidFill>
                        </a:rPr>
                        <a:t>witness</a:t>
                      </a:r>
                      <a:r>
                        <a:rPr lang="fr-FR" sz="2000" dirty="0">
                          <a:solidFill>
                            <a:schemeClr val="accent5">
                              <a:lumMod val="50000"/>
                            </a:schemeClr>
                          </a:solidFill>
                        </a:rPr>
                        <a:t> </a:t>
                      </a:r>
                      <a:r>
                        <a:rPr lang="fr-FR" sz="2000" dirty="0" err="1">
                          <a:solidFill>
                            <a:schemeClr val="accent5">
                              <a:lumMod val="50000"/>
                            </a:schemeClr>
                          </a:solidFill>
                        </a:rPr>
                        <a:t>deceives</a:t>
                      </a:r>
                      <a:r>
                        <a:rPr lang="fr-FR" sz="2000" dirty="0">
                          <a:solidFill>
                            <a:schemeClr val="accent5">
                              <a:lumMod val="50000"/>
                            </a:schemeClr>
                          </a:solidFill>
                        </a:rPr>
                        <a:t> the </a:t>
                      </a:r>
                      <a:r>
                        <a:rPr lang="fr-FR" sz="2000" dirty="0" err="1">
                          <a:solidFill>
                            <a:schemeClr val="accent5">
                              <a:lumMod val="50000"/>
                            </a:schemeClr>
                          </a:solidFill>
                        </a:rPr>
                        <a:t>judge</a:t>
                      </a:r>
                      <a:r>
                        <a:rPr lang="fr-FR" sz="2000" dirty="0">
                          <a:solidFill>
                            <a:schemeClr val="accent5">
                              <a:lumMod val="50000"/>
                            </a:schemeClr>
                          </a:solidFill>
                        </a:rPr>
                        <a:t> and </a:t>
                      </a:r>
                      <a:r>
                        <a:rPr lang="fr-FR" sz="2000" dirty="0" err="1">
                          <a:solidFill>
                            <a:schemeClr val="accent5">
                              <a:lumMod val="50000"/>
                            </a:schemeClr>
                          </a:solidFill>
                        </a:rPr>
                        <a:t>goes</a:t>
                      </a:r>
                      <a:r>
                        <a:rPr lang="fr-FR" sz="2000" dirty="0">
                          <a:solidFill>
                            <a:schemeClr val="accent5">
                              <a:lumMod val="50000"/>
                            </a:schemeClr>
                          </a:solidFill>
                        </a:rPr>
                        <a:t> to prison.</a:t>
                      </a:r>
                    </a:p>
                  </a:txBody>
                  <a:tcPr anchor="ctr"/>
                </a:tc>
                <a:extLst>
                  <a:ext uri="{0D108BD9-81ED-4DB2-BD59-A6C34878D82A}">
                    <a16:rowId xmlns:a16="http://schemas.microsoft.com/office/drawing/2014/main" val="662568670"/>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accent5">
                              <a:lumMod val="50000"/>
                            </a:schemeClr>
                          </a:solidFill>
                          <a:latin typeface="+mn-lt"/>
                        </a:rPr>
                        <a:t>Das Fr</a:t>
                      </a:r>
                      <a:r>
                        <a:rPr lang="de-DE" sz="2000" b="1" dirty="0">
                          <a:solidFill>
                            <a:schemeClr val="accent5">
                              <a:lumMod val="50000"/>
                            </a:schemeClr>
                          </a:solidFill>
                          <a:latin typeface="+mn-lt"/>
                        </a:rPr>
                        <a:t>äu</a:t>
                      </a:r>
                      <a:r>
                        <a:rPr lang="de-DE" sz="2000" dirty="0">
                          <a:solidFill>
                            <a:schemeClr val="accent5">
                              <a:lumMod val="50000"/>
                            </a:schemeClr>
                          </a:solidFill>
                          <a:latin typeface="+mn-lt"/>
                        </a:rPr>
                        <a:t>lein s</a:t>
                      </a:r>
                      <a:r>
                        <a:rPr lang="de-DE" sz="2000" b="1" dirty="0">
                          <a:solidFill>
                            <a:schemeClr val="accent5">
                              <a:lumMod val="50000"/>
                            </a:schemeClr>
                          </a:solidFill>
                          <a:latin typeface="+mn-lt"/>
                        </a:rPr>
                        <a:t>eu</a:t>
                      </a:r>
                      <a:r>
                        <a:rPr lang="de-DE" sz="2000" dirty="0">
                          <a:solidFill>
                            <a:schemeClr val="accent5">
                              <a:lumMod val="50000"/>
                            </a:schemeClr>
                          </a:solidFill>
                          <a:latin typeface="+mn-lt"/>
                        </a:rPr>
                        <a:t>fzt, denn das ganze Z</a:t>
                      </a:r>
                      <a:r>
                        <a:rPr lang="de-DE" sz="2000" b="1" dirty="0">
                          <a:solidFill>
                            <a:schemeClr val="accent5">
                              <a:lumMod val="50000"/>
                            </a:schemeClr>
                          </a:solidFill>
                          <a:latin typeface="+mn-lt"/>
                        </a:rPr>
                        <a:t>eu</a:t>
                      </a:r>
                      <a:r>
                        <a:rPr lang="de-DE" sz="2000" dirty="0">
                          <a:solidFill>
                            <a:schemeClr val="accent5">
                              <a:lumMod val="50000"/>
                            </a:schemeClr>
                          </a:solidFill>
                          <a:latin typeface="+mn-lt"/>
                        </a:rPr>
                        <a:t>g ist weg.</a:t>
                      </a:r>
                      <a:endParaRPr lang="en-US" sz="2000" dirty="0">
                        <a:solidFill>
                          <a:schemeClr val="accent5">
                            <a:lumMod val="50000"/>
                          </a:schemeClr>
                        </a:solidFill>
                        <a:latin typeface="+mn-lt"/>
                      </a:endParaRPr>
                    </a:p>
                  </a:txBody>
                  <a:tcPr anchor="ctr"/>
                </a:tc>
                <a:tc>
                  <a:txBody>
                    <a:bodyPr/>
                    <a:lstStyle/>
                    <a:p>
                      <a:pPr algn="l"/>
                      <a:r>
                        <a:rPr lang="fr-FR" sz="2000" dirty="0">
                          <a:solidFill>
                            <a:schemeClr val="accent5">
                              <a:lumMod val="50000"/>
                            </a:schemeClr>
                          </a:solidFill>
                        </a:rPr>
                        <a:t>The </a:t>
                      </a:r>
                      <a:r>
                        <a:rPr lang="fr-FR" sz="2000" dirty="0" err="1">
                          <a:solidFill>
                            <a:schemeClr val="accent5">
                              <a:lumMod val="50000"/>
                            </a:schemeClr>
                          </a:solidFill>
                        </a:rPr>
                        <a:t>young</a:t>
                      </a:r>
                      <a:r>
                        <a:rPr lang="fr-FR" sz="2000" dirty="0">
                          <a:solidFill>
                            <a:schemeClr val="accent5">
                              <a:lumMod val="50000"/>
                            </a:schemeClr>
                          </a:solidFill>
                        </a:rPr>
                        <a:t> lady </a:t>
                      </a:r>
                      <a:r>
                        <a:rPr lang="fr-FR" sz="2000" dirty="0" err="1">
                          <a:solidFill>
                            <a:schemeClr val="accent5">
                              <a:lumMod val="50000"/>
                            </a:schemeClr>
                          </a:solidFill>
                        </a:rPr>
                        <a:t>is</a:t>
                      </a:r>
                      <a:r>
                        <a:rPr lang="fr-FR" sz="2000" dirty="0">
                          <a:solidFill>
                            <a:schemeClr val="accent5">
                              <a:lumMod val="50000"/>
                            </a:schemeClr>
                          </a:solidFill>
                        </a:rPr>
                        <a:t> </a:t>
                      </a:r>
                      <a:r>
                        <a:rPr lang="fr-FR" sz="2000" dirty="0" err="1">
                          <a:solidFill>
                            <a:schemeClr val="accent5">
                              <a:lumMod val="50000"/>
                            </a:schemeClr>
                          </a:solidFill>
                        </a:rPr>
                        <a:t>sighing</a:t>
                      </a:r>
                      <a:r>
                        <a:rPr lang="fr-FR" sz="2000" dirty="0">
                          <a:solidFill>
                            <a:schemeClr val="accent5">
                              <a:lumMod val="50000"/>
                            </a:schemeClr>
                          </a:solidFill>
                        </a:rPr>
                        <a:t> </a:t>
                      </a:r>
                      <a:r>
                        <a:rPr lang="fr-FR" sz="2000" dirty="0" err="1">
                          <a:solidFill>
                            <a:schemeClr val="accent5">
                              <a:lumMod val="50000"/>
                            </a:schemeClr>
                          </a:solidFill>
                        </a:rPr>
                        <a:t>because</a:t>
                      </a:r>
                      <a:r>
                        <a:rPr lang="fr-FR" sz="2000" dirty="0">
                          <a:solidFill>
                            <a:schemeClr val="accent5">
                              <a:lumMod val="50000"/>
                            </a:schemeClr>
                          </a:solidFill>
                        </a:rPr>
                        <a:t> all the </a:t>
                      </a:r>
                      <a:r>
                        <a:rPr lang="fr-FR" sz="2000" dirty="0" err="1">
                          <a:solidFill>
                            <a:schemeClr val="accent5">
                              <a:lumMod val="50000"/>
                            </a:schemeClr>
                          </a:solidFill>
                        </a:rPr>
                        <a:t>stuff</a:t>
                      </a:r>
                      <a:r>
                        <a:rPr lang="fr-FR" sz="2000" dirty="0">
                          <a:solidFill>
                            <a:schemeClr val="accent5">
                              <a:lumMod val="50000"/>
                            </a:schemeClr>
                          </a:solidFill>
                        </a:rPr>
                        <a:t> </a:t>
                      </a:r>
                      <a:r>
                        <a:rPr lang="fr-FR" sz="2000" dirty="0" err="1">
                          <a:solidFill>
                            <a:schemeClr val="accent5">
                              <a:lumMod val="50000"/>
                            </a:schemeClr>
                          </a:solidFill>
                        </a:rPr>
                        <a:t>is</a:t>
                      </a:r>
                      <a:r>
                        <a:rPr lang="fr-FR" sz="2000" dirty="0">
                          <a:solidFill>
                            <a:schemeClr val="accent5">
                              <a:lumMod val="50000"/>
                            </a:schemeClr>
                          </a:solidFill>
                        </a:rPr>
                        <a:t> gone.</a:t>
                      </a:r>
                    </a:p>
                  </a:txBody>
                  <a:tcPr anchor="ctr"/>
                </a:tc>
                <a:extLst>
                  <a:ext uri="{0D108BD9-81ED-4DB2-BD59-A6C34878D82A}">
                    <a16:rowId xmlns:a16="http://schemas.microsoft.com/office/drawing/2014/main" val="269474196"/>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accent5">
                              <a:lumMod val="50000"/>
                            </a:schemeClr>
                          </a:solidFill>
                          <a:latin typeface="+mn-lt"/>
                        </a:rPr>
                        <a:t>H</a:t>
                      </a:r>
                      <a:r>
                        <a:rPr lang="de-DE" sz="2000" b="1" dirty="0">
                          <a:solidFill>
                            <a:schemeClr val="accent5">
                              <a:lumMod val="50000"/>
                            </a:schemeClr>
                          </a:solidFill>
                          <a:latin typeface="+mn-lt"/>
                        </a:rPr>
                        <a:t>eu</a:t>
                      </a:r>
                      <a:r>
                        <a:rPr lang="de-DE" sz="2000" dirty="0">
                          <a:solidFill>
                            <a:schemeClr val="accent5">
                              <a:lumMod val="50000"/>
                            </a:schemeClr>
                          </a:solidFill>
                          <a:latin typeface="+mn-lt"/>
                        </a:rPr>
                        <a:t>tzutage werden viele L</a:t>
                      </a:r>
                      <a:r>
                        <a:rPr lang="de-DE" sz="2000" b="1" dirty="0">
                          <a:solidFill>
                            <a:schemeClr val="accent5">
                              <a:lumMod val="50000"/>
                            </a:schemeClr>
                          </a:solidFill>
                          <a:latin typeface="+mn-lt"/>
                        </a:rPr>
                        <a:t>eu</a:t>
                      </a:r>
                      <a:r>
                        <a:rPr lang="de-DE" sz="2000" dirty="0">
                          <a:solidFill>
                            <a:schemeClr val="accent5">
                              <a:lumMod val="50000"/>
                            </a:schemeClr>
                          </a:solidFill>
                          <a:latin typeface="+mn-lt"/>
                        </a:rPr>
                        <a:t>te n</a:t>
                      </a:r>
                      <a:r>
                        <a:rPr lang="de-DE" sz="2000" b="1" dirty="0">
                          <a:solidFill>
                            <a:schemeClr val="accent5">
                              <a:lumMod val="50000"/>
                            </a:schemeClr>
                          </a:solidFill>
                          <a:latin typeface="+mn-lt"/>
                        </a:rPr>
                        <a:t>eu</a:t>
                      </a:r>
                      <a:r>
                        <a:rPr lang="de-DE" sz="2000" dirty="0">
                          <a:solidFill>
                            <a:schemeClr val="accent5">
                              <a:lumMod val="50000"/>
                            </a:schemeClr>
                          </a:solidFill>
                          <a:latin typeface="+mn-lt"/>
                        </a:rPr>
                        <a:t>nzig Jahre alt.</a:t>
                      </a:r>
                      <a:endParaRPr kumimoji="0" lang="en-US" sz="2000" b="0" u="none" strike="noStrike" kern="1200" cap="none" spc="0" normalizeH="0" baseline="0" noProof="0" dirty="0">
                        <a:ln>
                          <a:noFill/>
                        </a:ln>
                        <a:solidFill>
                          <a:schemeClr val="accent5">
                            <a:lumMod val="50000"/>
                          </a:schemeClr>
                        </a:solidFill>
                        <a:effectLst/>
                        <a:uLnTx/>
                        <a:uFillTx/>
                        <a:latin typeface="+mn-lt"/>
                        <a:ea typeface="+mn-ea"/>
                        <a:cs typeface="+mn-cs"/>
                      </a:endParaRPr>
                    </a:p>
                  </a:txBody>
                  <a:tcPr anchor="ctr"/>
                </a:tc>
                <a:tc>
                  <a:txBody>
                    <a:bodyPr/>
                    <a:lstStyle/>
                    <a:p>
                      <a:pPr algn="l"/>
                      <a:r>
                        <a:rPr lang="fr-FR" sz="2000" dirty="0" err="1">
                          <a:solidFill>
                            <a:schemeClr val="accent5">
                              <a:lumMod val="50000"/>
                            </a:schemeClr>
                          </a:solidFill>
                        </a:rPr>
                        <a:t>Nowadays</a:t>
                      </a:r>
                      <a:r>
                        <a:rPr lang="fr-FR" sz="2000" dirty="0">
                          <a:solidFill>
                            <a:schemeClr val="accent5">
                              <a:lumMod val="50000"/>
                            </a:schemeClr>
                          </a:solidFill>
                        </a:rPr>
                        <a:t> a lot of people live to </a:t>
                      </a:r>
                      <a:r>
                        <a:rPr lang="fr-FR" sz="2000" dirty="0" err="1">
                          <a:solidFill>
                            <a:schemeClr val="accent5">
                              <a:lumMod val="50000"/>
                            </a:schemeClr>
                          </a:solidFill>
                        </a:rPr>
                        <a:t>be</a:t>
                      </a:r>
                      <a:r>
                        <a:rPr lang="fr-FR" sz="2000" dirty="0">
                          <a:solidFill>
                            <a:schemeClr val="accent5">
                              <a:lumMod val="50000"/>
                            </a:schemeClr>
                          </a:solidFill>
                        </a:rPr>
                        <a:t> </a:t>
                      </a:r>
                      <a:r>
                        <a:rPr lang="fr-FR" sz="2000" dirty="0" err="1">
                          <a:solidFill>
                            <a:schemeClr val="accent5">
                              <a:lumMod val="50000"/>
                            </a:schemeClr>
                          </a:solidFill>
                        </a:rPr>
                        <a:t>ninety</a:t>
                      </a:r>
                      <a:r>
                        <a:rPr lang="fr-FR" sz="2000" dirty="0">
                          <a:solidFill>
                            <a:schemeClr val="accent5">
                              <a:lumMod val="50000"/>
                            </a:schemeClr>
                          </a:solidFill>
                        </a:rPr>
                        <a:t>.</a:t>
                      </a:r>
                    </a:p>
                  </a:txBody>
                  <a:tcPr anchor="ctr"/>
                </a:tc>
                <a:extLst>
                  <a:ext uri="{0D108BD9-81ED-4DB2-BD59-A6C34878D82A}">
                    <a16:rowId xmlns:a16="http://schemas.microsoft.com/office/drawing/2014/main" val="4071451808"/>
                  </a:ext>
                </a:extLst>
              </a:tr>
              <a:tr h="720000">
                <a:tc>
                  <a:txBody>
                    <a:bodyPr/>
                    <a:lstStyle/>
                    <a:p>
                      <a:pPr algn="ctr"/>
                      <a:endParaRPr lang="fr-FR" sz="20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accent5">
                              <a:lumMod val="50000"/>
                            </a:schemeClr>
                          </a:solidFill>
                          <a:latin typeface="+mn-lt"/>
                        </a:rPr>
                        <a:t>Ein n</a:t>
                      </a:r>
                      <a:r>
                        <a:rPr lang="de-DE" sz="2000" b="1" dirty="0">
                          <a:solidFill>
                            <a:schemeClr val="accent5">
                              <a:lumMod val="50000"/>
                            </a:schemeClr>
                          </a:solidFill>
                          <a:latin typeface="+mn-lt"/>
                        </a:rPr>
                        <a:t>eu</a:t>
                      </a:r>
                      <a:r>
                        <a:rPr lang="de-DE" sz="2000" dirty="0">
                          <a:solidFill>
                            <a:schemeClr val="accent5">
                              <a:lumMod val="50000"/>
                            </a:schemeClr>
                          </a:solidFill>
                          <a:latin typeface="+mn-lt"/>
                        </a:rPr>
                        <a:t>es Geb</a:t>
                      </a:r>
                      <a:r>
                        <a:rPr lang="de-DE" sz="2000" b="1" dirty="0">
                          <a:solidFill>
                            <a:schemeClr val="accent5">
                              <a:lumMod val="50000"/>
                            </a:schemeClr>
                          </a:solidFill>
                          <a:latin typeface="+mn-lt"/>
                        </a:rPr>
                        <a:t>äu</a:t>
                      </a:r>
                      <a:r>
                        <a:rPr lang="de-DE" sz="2000" dirty="0">
                          <a:solidFill>
                            <a:schemeClr val="accent5">
                              <a:lumMod val="50000"/>
                            </a:schemeClr>
                          </a:solidFill>
                          <a:latin typeface="+mn-lt"/>
                        </a:rPr>
                        <a:t>de ist vor kurzer Zeit erschienen.</a:t>
                      </a:r>
                      <a:endParaRPr kumimoji="0" lang="en-US" sz="2000" b="0" u="none" strike="noStrike" kern="1200" cap="none" spc="0" normalizeH="0" baseline="0" noProof="0" dirty="0">
                        <a:ln>
                          <a:noFill/>
                        </a:ln>
                        <a:solidFill>
                          <a:schemeClr val="accent5">
                            <a:lumMod val="50000"/>
                          </a:schemeClr>
                        </a:solidFill>
                        <a:effectLst/>
                        <a:uLnTx/>
                        <a:uFillTx/>
                        <a:latin typeface="+mn-lt"/>
                        <a:ea typeface="+mn-ea"/>
                        <a:cs typeface="+mn-cs"/>
                      </a:endParaRPr>
                    </a:p>
                  </a:txBody>
                  <a:tcPr anchor="ctr"/>
                </a:tc>
                <a:tc>
                  <a:txBody>
                    <a:bodyPr/>
                    <a:lstStyle/>
                    <a:p>
                      <a:pPr algn="l"/>
                      <a:r>
                        <a:rPr lang="fr-FR" sz="2000" dirty="0">
                          <a:solidFill>
                            <a:schemeClr val="accent5">
                              <a:lumMod val="50000"/>
                            </a:schemeClr>
                          </a:solidFill>
                        </a:rPr>
                        <a:t>A new building has </a:t>
                      </a:r>
                      <a:r>
                        <a:rPr lang="fr-FR" sz="2000" dirty="0" err="1">
                          <a:solidFill>
                            <a:schemeClr val="accent5">
                              <a:lumMod val="50000"/>
                            </a:schemeClr>
                          </a:solidFill>
                        </a:rPr>
                        <a:t>recently</a:t>
                      </a:r>
                      <a:r>
                        <a:rPr lang="fr-FR" sz="2000" dirty="0">
                          <a:solidFill>
                            <a:schemeClr val="accent5">
                              <a:lumMod val="50000"/>
                            </a:schemeClr>
                          </a:solidFill>
                        </a:rPr>
                        <a:t> </a:t>
                      </a:r>
                      <a:r>
                        <a:rPr lang="fr-FR" sz="2000" dirty="0" err="1">
                          <a:solidFill>
                            <a:schemeClr val="accent5">
                              <a:lumMod val="50000"/>
                            </a:schemeClr>
                          </a:solidFill>
                        </a:rPr>
                        <a:t>appeared</a:t>
                      </a:r>
                      <a:r>
                        <a:rPr lang="fr-FR" sz="2000" dirty="0">
                          <a:solidFill>
                            <a:schemeClr val="accent5">
                              <a:lumMod val="50000"/>
                            </a:schemeClr>
                          </a:solidFill>
                        </a:rPr>
                        <a:t>.</a:t>
                      </a:r>
                    </a:p>
                  </a:txBody>
                  <a:tcPr anchor="ctr"/>
                </a:tc>
                <a:extLst>
                  <a:ext uri="{0D108BD9-81ED-4DB2-BD59-A6C34878D82A}">
                    <a16:rowId xmlns:a16="http://schemas.microsoft.com/office/drawing/2014/main" val="3969200664"/>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193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hlinkClick r:id="" action="ppaction://noaction">
              <a:snd r:embed="rId4" name="8-3-1-5 Slide 32 1.wav"/>
            </a:hlinkClick>
            <a:extLst>
              <a:ext uri="{FF2B5EF4-FFF2-40B4-BE49-F238E27FC236}">
                <a16:creationId xmlns:a16="http://schemas.microsoft.com/office/drawing/2014/main" id="{FD0AB200-BBA2-4368-810D-639424ACF16F}"/>
              </a:ext>
            </a:extLst>
          </p:cNvPr>
          <p:cNvSpPr/>
          <p:nvPr/>
        </p:nvSpPr>
        <p:spPr>
          <a:xfrm>
            <a:off x="485775" y="1737359"/>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Rectangle 9">
            <a:hlinkClick r:id="" action="ppaction://noaction">
              <a:snd r:embed="rId5" name="8-3-1-5 Slide 32 2.wav"/>
            </a:hlinkClick>
            <a:extLst>
              <a:ext uri="{FF2B5EF4-FFF2-40B4-BE49-F238E27FC236}">
                <a16:creationId xmlns:a16="http://schemas.microsoft.com/office/drawing/2014/main" id="{DA395E2C-A93A-4E7F-B4C9-643F1033E69B}"/>
              </a:ext>
            </a:extLst>
          </p:cNvPr>
          <p:cNvSpPr/>
          <p:nvPr/>
        </p:nvSpPr>
        <p:spPr>
          <a:xfrm>
            <a:off x="485775" y="2463800"/>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Rectangle 10">
            <a:hlinkClick r:id="" action="ppaction://noaction">
              <a:snd r:embed="rId6" name="8-3-1-5 Slide 32 3.wav"/>
            </a:hlinkClick>
            <a:extLst>
              <a:ext uri="{FF2B5EF4-FFF2-40B4-BE49-F238E27FC236}">
                <a16:creationId xmlns:a16="http://schemas.microsoft.com/office/drawing/2014/main" id="{011C26FB-60F0-4103-9249-BDE3087B1AF5}"/>
              </a:ext>
            </a:extLst>
          </p:cNvPr>
          <p:cNvSpPr/>
          <p:nvPr/>
        </p:nvSpPr>
        <p:spPr>
          <a:xfrm>
            <a:off x="485775" y="3190241"/>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Rectangle 11">
            <a:hlinkClick r:id="" action="ppaction://noaction">
              <a:snd r:embed="rId7" name="8-3-1-5 Slide 32 4.wav"/>
            </a:hlinkClick>
            <a:extLst>
              <a:ext uri="{FF2B5EF4-FFF2-40B4-BE49-F238E27FC236}">
                <a16:creationId xmlns:a16="http://schemas.microsoft.com/office/drawing/2014/main" id="{F3E22B9D-9BB8-4C38-9ECC-5840EFED3CCA}"/>
              </a:ext>
            </a:extLst>
          </p:cNvPr>
          <p:cNvSpPr/>
          <p:nvPr/>
        </p:nvSpPr>
        <p:spPr>
          <a:xfrm>
            <a:off x="485775" y="3886065"/>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Rectangle 12">
            <a:hlinkClick r:id="" action="ppaction://noaction">
              <a:snd r:embed="rId8" name="8-3-1-5 Slide 32 5.wav"/>
            </a:hlinkClick>
            <a:extLst>
              <a:ext uri="{FF2B5EF4-FFF2-40B4-BE49-F238E27FC236}">
                <a16:creationId xmlns:a16="http://schemas.microsoft.com/office/drawing/2014/main" id="{758381C7-C665-478C-B931-840B1B25469E}"/>
              </a:ext>
            </a:extLst>
          </p:cNvPr>
          <p:cNvSpPr/>
          <p:nvPr/>
        </p:nvSpPr>
        <p:spPr>
          <a:xfrm>
            <a:off x="485775" y="4612788"/>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Rectangle 13">
            <a:hlinkClick r:id="" action="ppaction://noaction">
              <a:snd r:embed="rId9" name="8-3-1-5 Slide 32 6.wav"/>
            </a:hlinkClick>
            <a:extLst>
              <a:ext uri="{FF2B5EF4-FFF2-40B4-BE49-F238E27FC236}">
                <a16:creationId xmlns:a16="http://schemas.microsoft.com/office/drawing/2014/main" id="{05165EE5-A09F-4C39-B141-37295E12C702}"/>
              </a:ext>
            </a:extLst>
          </p:cNvPr>
          <p:cNvSpPr/>
          <p:nvPr/>
        </p:nvSpPr>
        <p:spPr>
          <a:xfrm>
            <a:off x="485775" y="5339511"/>
            <a:ext cx="476250" cy="47625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7" name="Rectangle 6">
            <a:extLst>
              <a:ext uri="{FF2B5EF4-FFF2-40B4-BE49-F238E27FC236}">
                <a16:creationId xmlns:a16="http://schemas.microsoft.com/office/drawing/2014/main" id="{66D220A8-190D-4D33-BAFD-DA0014BEDA50}"/>
              </a:ext>
            </a:extLst>
          </p:cNvPr>
          <p:cNvSpPr/>
          <p:nvPr/>
        </p:nvSpPr>
        <p:spPr>
          <a:xfrm>
            <a:off x="1176467" y="1707984"/>
            <a:ext cx="5057775" cy="481198"/>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81BB83F9-61F4-42A1-88F3-2A19409C9815}"/>
              </a:ext>
            </a:extLst>
          </p:cNvPr>
          <p:cNvSpPr/>
          <p:nvPr/>
        </p:nvSpPr>
        <p:spPr>
          <a:xfrm>
            <a:off x="6367463" y="1793342"/>
            <a:ext cx="4648200" cy="481198"/>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8E6E1B22-1D0F-44CF-BAD3-073D326966B1}"/>
              </a:ext>
            </a:extLst>
          </p:cNvPr>
          <p:cNvSpPr/>
          <p:nvPr/>
        </p:nvSpPr>
        <p:spPr>
          <a:xfrm>
            <a:off x="1209674" y="2391378"/>
            <a:ext cx="5057775"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603134D2-553F-4225-B9F9-CF693E4FEBC9}"/>
              </a:ext>
            </a:extLst>
          </p:cNvPr>
          <p:cNvSpPr/>
          <p:nvPr/>
        </p:nvSpPr>
        <p:spPr>
          <a:xfrm>
            <a:off x="6367463" y="2391378"/>
            <a:ext cx="4648200"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74C062CE-8681-4C96-9A1E-25411DCAD091}"/>
              </a:ext>
            </a:extLst>
          </p:cNvPr>
          <p:cNvSpPr/>
          <p:nvPr/>
        </p:nvSpPr>
        <p:spPr>
          <a:xfrm>
            <a:off x="1104900" y="3099120"/>
            <a:ext cx="5057775" cy="688693"/>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A08481E2-BF29-45A1-A5F2-3A98F39A9754}"/>
              </a:ext>
            </a:extLst>
          </p:cNvPr>
          <p:cNvSpPr/>
          <p:nvPr/>
        </p:nvSpPr>
        <p:spPr>
          <a:xfrm>
            <a:off x="6367463" y="3109125"/>
            <a:ext cx="4648200" cy="688693"/>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0E54562F-C02A-449E-83E0-79736A9C157F}"/>
              </a:ext>
            </a:extLst>
          </p:cNvPr>
          <p:cNvSpPr/>
          <p:nvPr/>
        </p:nvSpPr>
        <p:spPr>
          <a:xfrm>
            <a:off x="1147762" y="3806861"/>
            <a:ext cx="5057775"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F2F869DB-9D74-461D-8886-C62B75432E31}"/>
              </a:ext>
            </a:extLst>
          </p:cNvPr>
          <p:cNvSpPr/>
          <p:nvPr/>
        </p:nvSpPr>
        <p:spPr>
          <a:xfrm>
            <a:off x="6400801" y="3835916"/>
            <a:ext cx="5057775"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9043E6C7-57F3-4D7B-8387-946C0AD20895}"/>
              </a:ext>
            </a:extLst>
          </p:cNvPr>
          <p:cNvSpPr/>
          <p:nvPr/>
        </p:nvSpPr>
        <p:spPr>
          <a:xfrm>
            <a:off x="1147763" y="4546379"/>
            <a:ext cx="5057775" cy="688693"/>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818DB051-F1B8-4C55-8667-64FF86352AE5}"/>
              </a:ext>
            </a:extLst>
          </p:cNvPr>
          <p:cNvSpPr/>
          <p:nvPr/>
        </p:nvSpPr>
        <p:spPr>
          <a:xfrm>
            <a:off x="6391277" y="4524608"/>
            <a:ext cx="4648200" cy="688693"/>
          </a:xfrm>
          <a:prstGeom prst="rect">
            <a:avLst/>
          </a:prstGeom>
          <a:solidFill>
            <a:srgbClr val="FFE8CB"/>
          </a:solidFill>
          <a:ln>
            <a:solidFill>
              <a:srgbClr val="FFE8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6E0BEFDD-FC01-4106-AEE8-3A78523809A5}"/>
              </a:ext>
            </a:extLst>
          </p:cNvPr>
          <p:cNvSpPr/>
          <p:nvPr/>
        </p:nvSpPr>
        <p:spPr>
          <a:xfrm>
            <a:off x="1004887" y="5246876"/>
            <a:ext cx="5057775"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EC29EBB-82F7-4243-BEFA-341D350BCB14}"/>
              </a:ext>
            </a:extLst>
          </p:cNvPr>
          <p:cNvSpPr/>
          <p:nvPr/>
        </p:nvSpPr>
        <p:spPr>
          <a:xfrm>
            <a:off x="6367463" y="5246876"/>
            <a:ext cx="5057775" cy="688694"/>
          </a:xfrm>
          <a:prstGeom prst="rect">
            <a:avLst/>
          </a:prstGeom>
          <a:solidFill>
            <a:srgbClr val="FFF4E7"/>
          </a:solidFill>
          <a:ln>
            <a:solidFill>
              <a:srgbClr val="FFF4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7976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0"/>
                                        </p:tgtEl>
                                      </p:cBhvr>
                                    </p:animEffect>
                                    <p:set>
                                      <p:cBhvr>
                                        <p:cTn id="57" dur="1" fill="hold">
                                          <p:stCondLst>
                                            <p:cond delay="499"/>
                                          </p:stCondLst>
                                        </p:cTn>
                                        <p:tgtEl>
                                          <p:spTgt spid="3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8448" y="823434"/>
            <a:ext cx="10515600" cy="1325563"/>
          </a:xfrm>
        </p:spPr>
        <p:txBody>
          <a:bodyPr>
            <a:normAutofit fontScale="90000"/>
          </a:bodyPr>
          <a:lstStyle/>
          <a:p>
            <a:r>
              <a:rPr lang="en-GB" sz="22200" b="1" dirty="0" err="1">
                <a:solidFill>
                  <a:srgbClr val="FFCC00"/>
                </a:solidFill>
              </a:rPr>
              <a:t>äu</a:t>
            </a:r>
            <a:br>
              <a:rPr lang="en-GB" sz="9600" b="1" dirty="0"/>
            </a:br>
            <a:endParaRPr lang="en-GB" dirty="0"/>
          </a:p>
        </p:txBody>
      </p:sp>
      <p:sp>
        <p:nvSpPr>
          <p:cNvPr id="2" name="Rectangle 1"/>
          <p:cNvSpPr/>
          <p:nvPr/>
        </p:nvSpPr>
        <p:spPr>
          <a:xfrm>
            <a:off x="3503783" y="4335878"/>
            <a:ext cx="5184433" cy="1938992"/>
          </a:xfrm>
          <a:prstGeom prst="rect">
            <a:avLst/>
          </a:prstGeom>
        </p:spPr>
        <p:txBody>
          <a:bodyPr wrap="none">
            <a:spAutoFit/>
          </a:bodyPr>
          <a:lstStyle/>
          <a:p>
            <a:pPr algn="ctr">
              <a:defRPr/>
            </a:pPr>
            <a:r>
              <a:rPr lang="en-GB" sz="12000" dirty="0" err="1">
                <a:solidFill>
                  <a:srgbClr val="002060"/>
                </a:solidFill>
                <a:latin typeface="Century Gothic" panose="020B0502020202020204" pitchFamily="34" charset="0"/>
              </a:rPr>
              <a:t>M</a:t>
            </a:r>
            <a:r>
              <a:rPr lang="en-GB" sz="12000" dirty="0" err="1">
                <a:solidFill>
                  <a:srgbClr val="FFC000"/>
                </a:solidFill>
                <a:latin typeface="Century Gothic" panose="020B0502020202020204" pitchFamily="34" charset="0"/>
              </a:rPr>
              <a:t>äu</a:t>
            </a:r>
            <a:r>
              <a:rPr lang="en-GB" sz="12000" dirty="0" err="1">
                <a:solidFill>
                  <a:srgbClr val="002060"/>
                </a:solidFill>
                <a:latin typeface="Century Gothic" panose="020B0502020202020204" pitchFamily="34" charset="0"/>
              </a:rPr>
              <a:t>se</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61748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u 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äuse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8448" y="823434"/>
            <a:ext cx="10515600" cy="1325563"/>
          </a:xfrm>
        </p:spPr>
        <p:txBody>
          <a:bodyPr>
            <a:normAutofit fontScale="90000"/>
          </a:bodyPr>
          <a:lstStyle/>
          <a:p>
            <a:r>
              <a:rPr lang="en-GB" sz="22200" b="1" dirty="0" err="1">
                <a:solidFill>
                  <a:srgbClr val="FFCC00"/>
                </a:solidFill>
              </a:rPr>
              <a:t>äu</a:t>
            </a:r>
            <a:br>
              <a:rPr lang="en-GB" sz="9600" b="1" dirty="0"/>
            </a:br>
            <a:endParaRPr lang="en-GB" dirty="0"/>
          </a:p>
        </p:txBody>
      </p:sp>
      <p:pic>
        <p:nvPicPr>
          <p:cNvPr id="4" name="Picture 3" descr="two mice with a piece of chees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99519" y="1001753"/>
            <a:ext cx="4839904" cy="3420509"/>
          </a:xfrm>
          <a:prstGeom prst="rect">
            <a:avLst/>
          </a:prstGeom>
        </p:spPr>
      </p:pic>
      <p:sp>
        <p:nvSpPr>
          <p:cNvPr id="2" name="Rectangle 1"/>
          <p:cNvSpPr/>
          <p:nvPr/>
        </p:nvSpPr>
        <p:spPr>
          <a:xfrm>
            <a:off x="3503783" y="4335878"/>
            <a:ext cx="5184433" cy="1938992"/>
          </a:xfrm>
          <a:prstGeom prst="rect">
            <a:avLst/>
          </a:prstGeom>
        </p:spPr>
        <p:txBody>
          <a:bodyPr wrap="none">
            <a:spAutoFit/>
          </a:bodyPr>
          <a:lstStyle/>
          <a:p>
            <a:pPr algn="ctr">
              <a:defRPr/>
            </a:pPr>
            <a:r>
              <a:rPr lang="en-GB" sz="12000" dirty="0" err="1">
                <a:solidFill>
                  <a:srgbClr val="002060"/>
                </a:solidFill>
                <a:latin typeface="Century Gothic" panose="020B0502020202020204" pitchFamily="34" charset="0"/>
              </a:rPr>
              <a:t>M</a:t>
            </a:r>
            <a:r>
              <a:rPr lang="en-GB" sz="12000" dirty="0" err="1">
                <a:solidFill>
                  <a:srgbClr val="FFC000"/>
                </a:solidFill>
                <a:latin typeface="Century Gothic" panose="020B0502020202020204" pitchFamily="34" charset="0"/>
              </a:rPr>
              <a:t>äu</a:t>
            </a:r>
            <a:r>
              <a:rPr lang="en-GB" sz="12000" dirty="0" err="1">
                <a:solidFill>
                  <a:srgbClr val="002060"/>
                </a:solidFill>
                <a:latin typeface="Century Gothic" panose="020B0502020202020204" pitchFamily="34" charset="0"/>
              </a:rPr>
              <a:t>se</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99858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AA242A24-96ED-A04F-B6A8-0205A2D42AA0}"/>
              </a:ext>
            </a:extLst>
          </p:cNvPr>
          <p:cNvSpPr>
            <a:spLocks noGrp="1"/>
          </p:cNvSpPr>
          <p:nvPr>
            <p:ph type="title"/>
          </p:nvPr>
        </p:nvSpPr>
        <p:spPr>
          <a:xfrm>
            <a:off x="5119547" y="263361"/>
            <a:ext cx="1970920" cy="1380635"/>
          </a:xfrm>
        </p:spPr>
        <p:txBody>
          <a:bodyPr>
            <a:noAutofit/>
          </a:bodyPr>
          <a:lstStyle/>
          <a:p>
            <a:pPr algn="ctr"/>
            <a:r>
              <a:rPr lang="en-GB" sz="9600" b="1" dirty="0" err="1">
                <a:solidFill>
                  <a:srgbClr val="002060"/>
                </a:solidFill>
              </a:rPr>
              <a:t>äu</a:t>
            </a:r>
            <a:endParaRPr lang="en-US" sz="9600" dirty="0"/>
          </a:p>
        </p:txBody>
      </p:sp>
      <p:sp>
        <p:nvSpPr>
          <p:cNvPr id="4" name="Rounded Rectangle 3"/>
          <p:cNvSpPr/>
          <p:nvPr/>
        </p:nvSpPr>
        <p:spPr>
          <a:xfrm>
            <a:off x="4203568" y="1956179"/>
            <a:ext cx="3802879" cy="252181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M</a:t>
            </a:r>
            <a:r>
              <a:rPr lang="en-GB" sz="6000" dirty="0" err="1">
                <a:solidFill>
                  <a:srgbClr val="FFCC00"/>
                </a:solidFill>
                <a:latin typeface="Century Gothic" panose="020B0502020202020204" pitchFamily="34" charset="0"/>
              </a:rPr>
              <a:t>äu</a:t>
            </a:r>
            <a:r>
              <a:rPr lang="en-GB" sz="6000" dirty="0" err="1">
                <a:solidFill>
                  <a:srgbClr val="002060"/>
                </a:solidFill>
                <a:latin typeface="Century Gothic" panose="020B0502020202020204" pitchFamily="34" charset="0"/>
              </a:rPr>
              <a:t>se</a:t>
            </a:r>
            <a:endParaRPr lang="en-GB" sz="6000" dirty="0">
              <a:solidFill>
                <a:srgbClr val="002060"/>
              </a:solidFill>
              <a:latin typeface="Century Gothic" panose="020B0502020202020204" pitchFamily="34" charset="0"/>
            </a:endParaRPr>
          </a:p>
        </p:txBody>
      </p:sp>
      <p:sp>
        <p:nvSpPr>
          <p:cNvPr id="5" name="Rectangle 4"/>
          <p:cNvSpPr/>
          <p:nvPr/>
        </p:nvSpPr>
        <p:spPr>
          <a:xfrm>
            <a:off x="642378" y="3346899"/>
            <a:ext cx="304282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tr</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men</a:t>
            </a:r>
            <a:endParaRPr lang="en-GB" sz="5400" dirty="0">
              <a:solidFill>
                <a:srgbClr val="FFCC00"/>
              </a:solidFill>
              <a:latin typeface="Century Gothic" panose="020B0502020202020204" pitchFamily="34" charset="0"/>
            </a:endParaRPr>
          </a:p>
        </p:txBody>
      </p:sp>
      <p:sp>
        <p:nvSpPr>
          <p:cNvPr id="6" name="Rectangle 5"/>
          <p:cNvSpPr/>
          <p:nvPr/>
        </p:nvSpPr>
        <p:spPr>
          <a:xfrm>
            <a:off x="8125277" y="3423432"/>
            <a:ext cx="403437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Geb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de</a:t>
            </a:r>
            <a:endParaRPr lang="en-GB" sz="5400" dirty="0">
              <a:solidFill>
                <a:srgbClr val="002060"/>
              </a:solidFill>
              <a:latin typeface="Century Gothic" panose="020B0502020202020204" pitchFamily="34" charset="0"/>
            </a:endParaRPr>
          </a:p>
        </p:txBody>
      </p:sp>
      <p:sp>
        <p:nvSpPr>
          <p:cNvPr id="7" name="Rectangle 6"/>
          <p:cNvSpPr/>
          <p:nvPr/>
        </p:nvSpPr>
        <p:spPr>
          <a:xfrm>
            <a:off x="8985836" y="44866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fig</a:t>
            </a:r>
            <a:endParaRPr lang="en-GB" sz="5400" i="1" dirty="0">
              <a:solidFill>
                <a:srgbClr val="002060"/>
              </a:solidFill>
              <a:latin typeface="Century Gothic" panose="020B0502020202020204" pitchFamily="34" charset="0"/>
            </a:endParaRPr>
          </a:p>
        </p:txBody>
      </p:sp>
      <p:sp>
        <p:nvSpPr>
          <p:cNvPr id="8" name="Rectangle 7"/>
          <p:cNvSpPr/>
          <p:nvPr/>
        </p:nvSpPr>
        <p:spPr>
          <a:xfrm>
            <a:off x="344007" y="46581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a:t>
            </a:r>
            <a:endParaRPr lang="en-GB" sz="5400" dirty="0">
              <a:solidFill>
                <a:srgbClr val="002060"/>
              </a:solidFill>
              <a:latin typeface="Century Gothic" panose="020B0502020202020204" pitchFamily="34" charset="0"/>
            </a:endParaRPr>
          </a:p>
        </p:txBody>
      </p:sp>
      <p:sp>
        <p:nvSpPr>
          <p:cNvPr id="9" name="Rectangle 8"/>
          <p:cNvSpPr/>
          <p:nvPr/>
        </p:nvSpPr>
        <p:spPr>
          <a:xfrm>
            <a:off x="4834767" y="4631945"/>
            <a:ext cx="24801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ser</a:t>
            </a:r>
            <a:endParaRPr lang="en-GB" sz="5400" dirty="0">
              <a:solidFill>
                <a:srgbClr val="002060"/>
              </a:solidFill>
              <a:latin typeface="Century Gothic" panose="020B0502020202020204" pitchFamily="34" charset="0"/>
            </a:endParaRPr>
          </a:p>
        </p:txBody>
      </p:sp>
      <p:pic>
        <p:nvPicPr>
          <p:cNvPr id="10" name="Picture 9" descr="two mice with a piece of chees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1090" y="2132540"/>
            <a:ext cx="2029820" cy="1434536"/>
          </a:xfrm>
          <a:prstGeom prst="rect">
            <a:avLst/>
          </a:prstGeom>
        </p:spPr>
      </p:pic>
      <p:pic>
        <p:nvPicPr>
          <p:cNvPr id="11" name="Picture 10" descr="house">
            <a:extLst>
              <a:ext uri="{C183D7F6-B498-43B3-948B-1728B52AA6E4}">
                <adec:decorative xmlns:adec="http://schemas.microsoft.com/office/drawing/2017/decorative" val="0"/>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3519" y="5455083"/>
            <a:ext cx="1288882" cy="848725"/>
          </a:xfrm>
          <a:prstGeom prst="rect">
            <a:avLst/>
          </a:prstGeom>
        </p:spPr>
      </p:pic>
      <p:pic>
        <p:nvPicPr>
          <p:cNvPr id="12" name="Picture 11" descr="hous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2549" y="5455082"/>
            <a:ext cx="1288882" cy="848725"/>
          </a:xfrm>
          <a:prstGeom prst="rect">
            <a:avLst/>
          </a:prstGeom>
        </p:spPr>
      </p:pic>
      <p:grpSp>
        <p:nvGrpSpPr>
          <p:cNvPr id="22" name="Group 21" descr="person dreaming"/>
          <p:cNvGrpSpPr/>
          <p:nvPr/>
        </p:nvGrpSpPr>
        <p:grpSpPr>
          <a:xfrm>
            <a:off x="974532" y="4266967"/>
            <a:ext cx="2200847" cy="2039068"/>
            <a:chOff x="919941" y="4038132"/>
            <a:chExt cx="2567240" cy="2436225"/>
          </a:xfrm>
        </p:grpSpPr>
        <p:pic>
          <p:nvPicPr>
            <p:cNvPr id="2" name="Picture 1"/>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41116" y="4328292"/>
              <a:ext cx="2146065" cy="2146065"/>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941" y="4038132"/>
              <a:ext cx="1387242" cy="1317179"/>
            </a:xfrm>
            <a:prstGeom prst="rect">
              <a:avLst/>
            </a:prstGeom>
          </p:spPr>
        </p:pic>
      </p:grpSp>
      <p:pic>
        <p:nvPicPr>
          <p:cNvPr id="14" name="Picture 13" descr="outside spac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29577" y="4703826"/>
            <a:ext cx="1491007" cy="1065005"/>
          </a:xfrm>
          <a:prstGeom prst="rect">
            <a:avLst/>
          </a:prstGeom>
        </p:spPr>
      </p:pic>
      <p:pic>
        <p:nvPicPr>
          <p:cNvPr id="15" name="Picture 14" descr="temple"/>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73379" y="4703823"/>
            <a:ext cx="1139858" cy="1084998"/>
          </a:xfrm>
          <a:prstGeom prst="rect">
            <a:avLst/>
          </a:prstGeom>
        </p:spPr>
      </p:pic>
      <p:grpSp>
        <p:nvGrpSpPr>
          <p:cNvPr id="33" name="Group 32" descr="group of trees"/>
          <p:cNvGrpSpPr/>
          <p:nvPr/>
        </p:nvGrpSpPr>
        <p:grpSpPr>
          <a:xfrm>
            <a:off x="1260504" y="1435094"/>
            <a:ext cx="1635962" cy="1385618"/>
            <a:chOff x="1341116" y="1269763"/>
            <a:chExt cx="1635962" cy="1385618"/>
          </a:xfrm>
        </p:grpSpPr>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41116" y="1314036"/>
              <a:ext cx="778836" cy="1259757"/>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11790" y="1395624"/>
              <a:ext cx="778836" cy="1259757"/>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98242" y="1269763"/>
              <a:ext cx="778836" cy="1259757"/>
            </a:xfrm>
            <a:prstGeom prst="rect">
              <a:avLst/>
            </a:prstGeom>
          </p:spPr>
        </p:pic>
      </p:grpSp>
      <p:grpSp>
        <p:nvGrpSpPr>
          <p:cNvPr id="32" name="Group 31" descr="calendar with dates circled"/>
          <p:cNvGrpSpPr/>
          <p:nvPr/>
        </p:nvGrpSpPr>
        <p:grpSpPr>
          <a:xfrm>
            <a:off x="8909915" y="1532023"/>
            <a:ext cx="2544150" cy="1534345"/>
            <a:chOff x="8304355" y="1994583"/>
            <a:chExt cx="2035418" cy="1227535"/>
          </a:xfrm>
        </p:grpSpPr>
        <p:pic>
          <p:nvPicPr>
            <p:cNvPr id="18" name="Picture 17"/>
            <p:cNvPicPr>
              <a:picLocks noChangeAspect="1"/>
            </p:cNvPicPr>
            <p:nvPr/>
          </p:nvPicPr>
          <p:blipFill rotWithShape="1">
            <a:blip r:embed="rId17">
              <a:extLst>
                <a:ext uri="{28A0092B-C50C-407E-A947-70E740481C1C}">
                  <a14:useLocalDpi xmlns:a14="http://schemas.microsoft.com/office/drawing/2010/main" val="0"/>
                </a:ext>
              </a:extLst>
            </a:blip>
            <a:srcRect t="51753"/>
            <a:stretch/>
          </p:blipFill>
          <p:spPr>
            <a:xfrm>
              <a:off x="8304355" y="1994583"/>
              <a:ext cx="2035418" cy="1227535"/>
            </a:xfrm>
            <a:prstGeom prst="rect">
              <a:avLst/>
            </a:prstGeom>
          </p:spPr>
        </p:pic>
        <p:sp>
          <p:nvSpPr>
            <p:cNvPr id="19" name="Oval 18"/>
            <p:cNvSpPr/>
            <p:nvPr/>
          </p:nvSpPr>
          <p:spPr>
            <a:xfrm>
              <a:off x="8423004" y="2220325"/>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0" name="Oval 19"/>
            <p:cNvSpPr/>
            <p:nvPr/>
          </p:nvSpPr>
          <p:spPr>
            <a:xfrm>
              <a:off x="8920164" y="2237743"/>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1" name="Oval 20"/>
            <p:cNvSpPr/>
            <p:nvPr/>
          </p:nvSpPr>
          <p:spPr>
            <a:xfrm>
              <a:off x="9756091" y="2243478"/>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3" name="Oval 22"/>
            <p:cNvSpPr/>
            <p:nvPr/>
          </p:nvSpPr>
          <p:spPr>
            <a:xfrm>
              <a:off x="8440421" y="2432800"/>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4" name="Oval 23"/>
            <p:cNvSpPr/>
            <p:nvPr/>
          </p:nvSpPr>
          <p:spPr>
            <a:xfrm>
              <a:off x="9207240" y="2666189"/>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5" name="Oval 24"/>
            <p:cNvSpPr/>
            <p:nvPr/>
          </p:nvSpPr>
          <p:spPr>
            <a:xfrm>
              <a:off x="9773508" y="2455953"/>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6" name="Oval 25"/>
            <p:cNvSpPr/>
            <p:nvPr/>
          </p:nvSpPr>
          <p:spPr>
            <a:xfrm>
              <a:off x="8703513" y="2677695"/>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7" name="Oval 26"/>
            <p:cNvSpPr/>
            <p:nvPr/>
          </p:nvSpPr>
          <p:spPr>
            <a:xfrm>
              <a:off x="9457590" y="2475020"/>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8" name="Oval 27"/>
            <p:cNvSpPr/>
            <p:nvPr/>
          </p:nvSpPr>
          <p:spPr>
            <a:xfrm>
              <a:off x="9989410" y="2681692"/>
              <a:ext cx="233319" cy="165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9" name="Oval 28"/>
            <p:cNvSpPr/>
            <p:nvPr/>
          </p:nvSpPr>
          <p:spPr>
            <a:xfrm>
              <a:off x="8429998" y="288948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0" name="Oval 29"/>
            <p:cNvSpPr/>
            <p:nvPr/>
          </p:nvSpPr>
          <p:spPr>
            <a:xfrm>
              <a:off x="8686903" y="290642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1" name="Oval 30"/>
            <p:cNvSpPr/>
            <p:nvPr/>
          </p:nvSpPr>
          <p:spPr>
            <a:xfrm>
              <a:off x="8973921" y="2894295"/>
              <a:ext cx="233319" cy="1994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Tree>
    <p:extLst>
      <p:ext uri="{BB962C8B-B14F-4D97-AF65-F5344CB8AC3E}">
        <p14:creationId xmlns:p14="http://schemas.microsoft.com/office/powerpoint/2010/main" val="149386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3" name="au 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Maus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Baum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subTnLst>
                                    <p:audio>
                                      <p:cMediaNode>
                                        <p:cTn display="0" masterRel="sameClick">
                                          <p:stCondLst>
                                            <p:cond evt="begin" delay="0">
                                              <p:tn val="23"/>
                                            </p:cond>
                                          </p:stCondLst>
                                          <p:endCondLst>
                                            <p:cond evt="onStopAudio" delay="0">
                                              <p:tgtEl>
                                                <p:sldTgt/>
                                              </p:tgtEl>
                                            </p:cond>
                                          </p:endCondLst>
                                        </p:cTn>
                                        <p:tgtEl>
                                          <p:sndTgt r:embed="rId5" name="Baum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haufig.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subTnLst>
                                    <p:audio>
                                      <p:cMediaNode>
                                        <p:cTn display="0" masterRel="sameClick">
                                          <p:stCondLst>
                                            <p:cond evt="begin" delay="0">
                                              <p:tn val="33"/>
                                            </p:cond>
                                          </p:stCondLst>
                                          <p:endCondLst>
                                            <p:cond evt="onStopAudio" delay="0">
                                              <p:tgtEl>
                                                <p:sldTgt/>
                                              </p:tgtEl>
                                            </p:cond>
                                          </p:endCondLst>
                                        </p:cTn>
                                        <p:tgtEl>
                                          <p:sndTgt r:embed="rId6" name="haufig.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traumen.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subTnLst>
                                    <p:audio>
                                      <p:cMediaNode>
                                        <p:cTn display="0" masterRel="sameClick">
                                          <p:stCondLst>
                                            <p:cond evt="begin" delay="0">
                                              <p:tn val="43"/>
                                            </p:cond>
                                          </p:stCondLst>
                                          <p:endCondLst>
                                            <p:cond evt="onStopAudio" delay="0">
                                              <p:tgtEl>
                                                <p:sldTgt/>
                                              </p:tgtEl>
                                            </p:cond>
                                          </p:endCondLst>
                                        </p:cTn>
                                        <p:tgtEl>
                                          <p:sndTgt r:embed="rId7" name="traumen.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8" name="Hauser.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subTnLst>
                                    <p:audio>
                                      <p:cMediaNode>
                                        <p:cTn display="0" masterRel="sameClick">
                                          <p:stCondLst>
                                            <p:cond evt="begin" delay="0">
                                              <p:tn val="53"/>
                                            </p:cond>
                                          </p:stCondLst>
                                          <p:endCondLst>
                                            <p:cond evt="onStopAudio" delay="0">
                                              <p:tgtEl>
                                                <p:sldTgt/>
                                              </p:tgtEl>
                                            </p:cond>
                                          </p:endCondLst>
                                        </p:cTn>
                                        <p:tgtEl>
                                          <p:sndTgt r:embed="rId8" name="Hauser.wav"/>
                                        </p:tgtEl>
                                      </p:cMediaNode>
                                    </p:audio>
                                  </p:subTnLst>
                                </p:cTn>
                              </p:par>
                              <p:par>
                                <p:cTn id="56" presetID="10"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Gebaud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subTnLst>
                                    <p:audio>
                                      <p:cMediaNode>
                                        <p:cTn display="0" masterRel="sameClick">
                                          <p:stCondLst>
                                            <p:cond evt="begin" delay="0">
                                              <p:tn val="66"/>
                                            </p:cond>
                                          </p:stCondLst>
                                          <p:endCondLst>
                                            <p:cond evt="onStopAudio" delay="0">
                                              <p:tgtEl>
                                                <p:sldTgt/>
                                              </p:tgtEl>
                                            </p:cond>
                                          </p:endCondLst>
                                        </p:cTn>
                                        <p:tgtEl>
                                          <p:sndTgt r:embed="rId9" name="Gebaude.wav"/>
                                        </p:tgtEl>
                                      </p:cMediaNode>
                                    </p:audio>
                                  </p:subTnLst>
                                </p:cTn>
                              </p:par>
                              <p:par>
                                <p:cTn id="69" presetID="10"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8C2E-F59D-4145-B6C1-B87926C58709}"/>
              </a:ext>
            </a:extLst>
          </p:cNvPr>
          <p:cNvSpPr>
            <a:spLocks noGrp="1"/>
          </p:cNvSpPr>
          <p:nvPr>
            <p:ph type="title"/>
          </p:nvPr>
        </p:nvSpPr>
        <p:spPr>
          <a:xfrm>
            <a:off x="4817834" y="190800"/>
            <a:ext cx="2578768" cy="1513104"/>
          </a:xfrm>
        </p:spPr>
        <p:txBody>
          <a:bodyPr>
            <a:noAutofit/>
          </a:bodyPr>
          <a:lstStyle/>
          <a:p>
            <a:pPr algn="ctr"/>
            <a:r>
              <a:rPr lang="en-GB" sz="9600" b="1" dirty="0" err="1">
                <a:solidFill>
                  <a:srgbClr val="002060"/>
                </a:solidFill>
              </a:rPr>
              <a:t>äu</a:t>
            </a:r>
            <a:endParaRPr lang="en-US" sz="9600" dirty="0"/>
          </a:p>
        </p:txBody>
      </p:sp>
      <p:sp>
        <p:nvSpPr>
          <p:cNvPr id="4" name="Rounded Rectangle 3"/>
          <p:cNvSpPr/>
          <p:nvPr/>
        </p:nvSpPr>
        <p:spPr>
          <a:xfrm>
            <a:off x="4203568" y="1956179"/>
            <a:ext cx="3802879" cy="252181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M</a:t>
            </a:r>
            <a:r>
              <a:rPr lang="en-GB" sz="6000" dirty="0" err="1">
                <a:solidFill>
                  <a:srgbClr val="FFCC00"/>
                </a:solidFill>
                <a:latin typeface="Century Gothic" panose="020B0502020202020204" pitchFamily="34" charset="0"/>
              </a:rPr>
              <a:t>äu</a:t>
            </a:r>
            <a:r>
              <a:rPr lang="en-GB" sz="6000" dirty="0" err="1">
                <a:solidFill>
                  <a:srgbClr val="002060"/>
                </a:solidFill>
                <a:latin typeface="Century Gothic" panose="020B0502020202020204" pitchFamily="34" charset="0"/>
              </a:rPr>
              <a:t>se</a:t>
            </a:r>
            <a:endParaRPr lang="en-GB" sz="6000" dirty="0">
              <a:solidFill>
                <a:srgbClr val="002060"/>
              </a:solidFill>
              <a:latin typeface="Century Gothic" panose="020B0502020202020204" pitchFamily="34" charset="0"/>
            </a:endParaRPr>
          </a:p>
        </p:txBody>
      </p:sp>
      <p:sp>
        <p:nvSpPr>
          <p:cNvPr id="5" name="Rectangle 4"/>
          <p:cNvSpPr/>
          <p:nvPr/>
        </p:nvSpPr>
        <p:spPr>
          <a:xfrm>
            <a:off x="642378" y="3346899"/>
            <a:ext cx="304282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tr</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men</a:t>
            </a:r>
            <a:endParaRPr lang="en-GB" sz="5400" dirty="0">
              <a:solidFill>
                <a:srgbClr val="FFCC00"/>
              </a:solidFill>
              <a:latin typeface="Century Gothic" panose="020B0502020202020204" pitchFamily="34" charset="0"/>
            </a:endParaRPr>
          </a:p>
        </p:txBody>
      </p:sp>
      <p:sp>
        <p:nvSpPr>
          <p:cNvPr id="6" name="Rectangle 5"/>
          <p:cNvSpPr/>
          <p:nvPr/>
        </p:nvSpPr>
        <p:spPr>
          <a:xfrm>
            <a:off x="8125277" y="3423432"/>
            <a:ext cx="403437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Geb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de</a:t>
            </a:r>
            <a:endParaRPr lang="en-GB" sz="5400" dirty="0">
              <a:solidFill>
                <a:srgbClr val="002060"/>
              </a:solidFill>
              <a:latin typeface="Century Gothic" panose="020B0502020202020204" pitchFamily="34" charset="0"/>
            </a:endParaRPr>
          </a:p>
        </p:txBody>
      </p:sp>
      <p:sp>
        <p:nvSpPr>
          <p:cNvPr id="7" name="Rectangle 6"/>
          <p:cNvSpPr/>
          <p:nvPr/>
        </p:nvSpPr>
        <p:spPr>
          <a:xfrm>
            <a:off x="8985836" y="44866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fig</a:t>
            </a:r>
            <a:endParaRPr lang="en-GB" sz="5400" i="1" dirty="0">
              <a:solidFill>
                <a:srgbClr val="002060"/>
              </a:solidFill>
              <a:latin typeface="Century Gothic" panose="020B0502020202020204" pitchFamily="34" charset="0"/>
            </a:endParaRPr>
          </a:p>
        </p:txBody>
      </p:sp>
      <p:sp>
        <p:nvSpPr>
          <p:cNvPr id="8" name="Rectangle 7"/>
          <p:cNvSpPr/>
          <p:nvPr/>
        </p:nvSpPr>
        <p:spPr>
          <a:xfrm>
            <a:off x="344007" y="46581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a:t>
            </a:r>
            <a:endParaRPr lang="en-GB" sz="5400" dirty="0">
              <a:solidFill>
                <a:srgbClr val="002060"/>
              </a:solidFill>
              <a:latin typeface="Century Gothic" panose="020B0502020202020204" pitchFamily="34" charset="0"/>
            </a:endParaRPr>
          </a:p>
        </p:txBody>
      </p:sp>
      <p:sp>
        <p:nvSpPr>
          <p:cNvPr id="9" name="Rectangle 8"/>
          <p:cNvSpPr/>
          <p:nvPr/>
        </p:nvSpPr>
        <p:spPr>
          <a:xfrm>
            <a:off x="4834767" y="4631945"/>
            <a:ext cx="24801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ser</a:t>
            </a:r>
            <a:endParaRPr lang="en-GB" sz="5400" dirty="0">
              <a:solidFill>
                <a:srgbClr val="002060"/>
              </a:solidFill>
              <a:latin typeface="Century Gothic" panose="020B0502020202020204" pitchFamily="34" charset="0"/>
            </a:endParaRPr>
          </a:p>
        </p:txBody>
      </p:sp>
      <p:pic>
        <p:nvPicPr>
          <p:cNvPr id="10" name="Picture 9" descr="two mice with a piece of chees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1090" y="2132540"/>
            <a:ext cx="2029820" cy="1434536"/>
          </a:xfrm>
          <a:prstGeom prst="rect">
            <a:avLst/>
          </a:prstGeom>
        </p:spPr>
      </p:pic>
    </p:spTree>
    <p:extLst>
      <p:ext uri="{BB962C8B-B14F-4D97-AF65-F5344CB8AC3E}">
        <p14:creationId xmlns:p14="http://schemas.microsoft.com/office/powerpoint/2010/main" val="359269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 SSC.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Maus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Baum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haufig.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traume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Hause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Gebau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42C5-5F84-0F42-AD33-03EACC5C1AA8}"/>
              </a:ext>
            </a:extLst>
          </p:cNvPr>
          <p:cNvSpPr>
            <a:spLocks noGrp="1"/>
          </p:cNvSpPr>
          <p:nvPr>
            <p:ph type="title"/>
          </p:nvPr>
        </p:nvSpPr>
        <p:spPr>
          <a:xfrm>
            <a:off x="4878017" y="99733"/>
            <a:ext cx="2469831" cy="1689465"/>
          </a:xfrm>
        </p:spPr>
        <p:txBody>
          <a:bodyPr>
            <a:noAutofit/>
          </a:bodyPr>
          <a:lstStyle/>
          <a:p>
            <a:pPr algn="ctr"/>
            <a:r>
              <a:rPr lang="en-GB" sz="9600" b="1" dirty="0" err="1">
                <a:solidFill>
                  <a:srgbClr val="002060"/>
                </a:solidFill>
              </a:rPr>
              <a:t>äu</a:t>
            </a:r>
            <a:endParaRPr lang="en-US" sz="9600" dirty="0"/>
          </a:p>
        </p:txBody>
      </p:sp>
      <p:sp>
        <p:nvSpPr>
          <p:cNvPr id="4" name="Rounded Rectangle 3"/>
          <p:cNvSpPr/>
          <p:nvPr/>
        </p:nvSpPr>
        <p:spPr>
          <a:xfrm>
            <a:off x="4203568" y="1956179"/>
            <a:ext cx="3802879" cy="252181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M</a:t>
            </a:r>
            <a:r>
              <a:rPr lang="en-GB" sz="6000" dirty="0" err="1">
                <a:solidFill>
                  <a:srgbClr val="FFCC00"/>
                </a:solidFill>
                <a:latin typeface="Century Gothic" panose="020B0502020202020204" pitchFamily="34" charset="0"/>
              </a:rPr>
              <a:t>äu</a:t>
            </a:r>
            <a:r>
              <a:rPr lang="en-GB" sz="6000" dirty="0" err="1">
                <a:solidFill>
                  <a:srgbClr val="002060"/>
                </a:solidFill>
                <a:latin typeface="Century Gothic" panose="020B0502020202020204" pitchFamily="34" charset="0"/>
              </a:rPr>
              <a:t>se</a:t>
            </a:r>
            <a:endParaRPr lang="en-GB" sz="6000" dirty="0">
              <a:solidFill>
                <a:srgbClr val="002060"/>
              </a:solidFill>
              <a:latin typeface="Century Gothic" panose="020B0502020202020204" pitchFamily="34" charset="0"/>
            </a:endParaRPr>
          </a:p>
        </p:txBody>
      </p:sp>
      <p:sp>
        <p:nvSpPr>
          <p:cNvPr id="5" name="Rectangle 4"/>
          <p:cNvSpPr/>
          <p:nvPr/>
        </p:nvSpPr>
        <p:spPr>
          <a:xfrm>
            <a:off x="642378" y="3346899"/>
            <a:ext cx="3042821"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tr</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men</a:t>
            </a:r>
            <a:endParaRPr lang="en-GB" sz="5400" dirty="0">
              <a:solidFill>
                <a:srgbClr val="FFCC00"/>
              </a:solidFill>
              <a:latin typeface="Century Gothic" panose="020B0502020202020204" pitchFamily="34" charset="0"/>
            </a:endParaRPr>
          </a:p>
        </p:txBody>
      </p:sp>
      <p:sp>
        <p:nvSpPr>
          <p:cNvPr id="6" name="Rectangle 5"/>
          <p:cNvSpPr/>
          <p:nvPr/>
        </p:nvSpPr>
        <p:spPr>
          <a:xfrm>
            <a:off x="8125277" y="3423432"/>
            <a:ext cx="403437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Geb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de</a:t>
            </a:r>
            <a:endParaRPr lang="en-GB" sz="5400" dirty="0">
              <a:solidFill>
                <a:srgbClr val="002060"/>
              </a:solidFill>
              <a:latin typeface="Century Gothic" panose="020B0502020202020204" pitchFamily="34" charset="0"/>
            </a:endParaRPr>
          </a:p>
        </p:txBody>
      </p:sp>
      <p:sp>
        <p:nvSpPr>
          <p:cNvPr id="7" name="Rectangle 6"/>
          <p:cNvSpPr/>
          <p:nvPr/>
        </p:nvSpPr>
        <p:spPr>
          <a:xfrm>
            <a:off x="8985836" y="448660"/>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fig</a:t>
            </a:r>
            <a:endParaRPr lang="en-GB" sz="5400" i="1" dirty="0">
              <a:solidFill>
                <a:srgbClr val="002060"/>
              </a:solidFill>
              <a:latin typeface="Century Gothic" panose="020B0502020202020204" pitchFamily="34" charset="0"/>
            </a:endParaRPr>
          </a:p>
        </p:txBody>
      </p:sp>
      <p:sp>
        <p:nvSpPr>
          <p:cNvPr id="8" name="Rectangle 7"/>
          <p:cNvSpPr/>
          <p:nvPr/>
        </p:nvSpPr>
        <p:spPr>
          <a:xfrm>
            <a:off x="344007" y="46581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B</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me</a:t>
            </a:r>
            <a:endParaRPr lang="en-GB" sz="5400" dirty="0">
              <a:solidFill>
                <a:srgbClr val="002060"/>
              </a:solidFill>
              <a:latin typeface="Century Gothic" panose="020B0502020202020204" pitchFamily="34" charset="0"/>
            </a:endParaRPr>
          </a:p>
        </p:txBody>
      </p:sp>
      <p:sp>
        <p:nvSpPr>
          <p:cNvPr id="9" name="Rectangle 8"/>
          <p:cNvSpPr/>
          <p:nvPr/>
        </p:nvSpPr>
        <p:spPr>
          <a:xfrm>
            <a:off x="4834767" y="4631945"/>
            <a:ext cx="248016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äu</a:t>
            </a:r>
            <a:r>
              <a:rPr lang="en-GB" sz="5400" dirty="0" err="1">
                <a:solidFill>
                  <a:srgbClr val="002060"/>
                </a:solidFill>
                <a:latin typeface="Century Gothic" panose="020B0502020202020204" pitchFamily="34" charset="0"/>
              </a:rPr>
              <a:t>ser</a:t>
            </a:r>
            <a:endParaRPr lang="en-GB" sz="5400" dirty="0">
              <a:solidFill>
                <a:srgbClr val="002060"/>
              </a:solidFill>
              <a:latin typeface="Century Gothic" panose="020B0502020202020204" pitchFamily="34" charset="0"/>
            </a:endParaRPr>
          </a:p>
        </p:txBody>
      </p:sp>
      <p:pic>
        <p:nvPicPr>
          <p:cNvPr id="10" name="Picture 9" descr="two mice with a piece of chees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81090" y="2132540"/>
            <a:ext cx="2029820" cy="1434536"/>
          </a:xfrm>
          <a:prstGeom prst="rect">
            <a:avLst/>
          </a:prstGeom>
        </p:spPr>
      </p:pic>
    </p:spTree>
    <p:extLst>
      <p:ext uri="{BB962C8B-B14F-4D97-AF65-F5344CB8AC3E}">
        <p14:creationId xmlns:p14="http://schemas.microsoft.com/office/powerpoint/2010/main" val="316135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a:t>
            </a:r>
            <a:r>
              <a:rPr lang="en-GB" sz="3600" b="1" dirty="0" err="1">
                <a:solidFill>
                  <a:schemeClr val="bg1"/>
                </a:solidFill>
              </a:rPr>
              <a:t>äu</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51706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2 Slides 23-33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35988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837810C-A52C-4BD9-BBBC-023A87BF9F68}" vid="{68E3D2EB-E576-432B-A78F-B77A485C456F}"/>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3964</Words>
  <Application>Microsoft Office PowerPoint</Application>
  <PresentationFormat>Widescreen</PresentationFormat>
  <Paragraphs>476</Paragraphs>
  <Slides>31</Slides>
  <Notes>31</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31</vt:i4>
      </vt:variant>
    </vt:vector>
  </HeadingPairs>
  <TitlesOfParts>
    <vt:vector size="39" baseType="lpstr">
      <vt:lpstr>Arial</vt:lpstr>
      <vt:lpstr>Calibri</vt:lpstr>
      <vt:lpstr>Calibri Light</vt:lpstr>
      <vt:lpstr>Century Gothic</vt:lpstr>
      <vt:lpstr>Office Theme</vt:lpstr>
      <vt:lpstr>5_Office Theme</vt:lpstr>
      <vt:lpstr>6_Office Theme</vt:lpstr>
      <vt:lpstr>1_Office Theme</vt:lpstr>
      <vt:lpstr>German phonics collection</vt:lpstr>
      <vt:lpstr>[äu]</vt:lpstr>
      <vt:lpstr>äu </vt:lpstr>
      <vt:lpstr>äu </vt:lpstr>
      <vt:lpstr>äu </vt:lpstr>
      <vt:lpstr>äu</vt:lpstr>
      <vt:lpstr>äu</vt:lpstr>
      <vt:lpstr>äu</vt:lpstr>
      <vt:lpstr>[äu]</vt:lpstr>
      <vt:lpstr>Hörst du [au] oder [äu]?</vt:lpstr>
      <vt:lpstr>[AU] oder [ÄU] oder beide?</vt:lpstr>
      <vt:lpstr>PowerPoint Presentation</vt:lpstr>
      <vt:lpstr>‘AU’ oder ÄU oder beide?</vt:lpstr>
      <vt:lpstr>PowerPoint Presentation</vt:lpstr>
      <vt:lpstr>‘AU’ oder ÄU oder beide?</vt:lpstr>
      <vt:lpstr>PowerPoint Presentation</vt:lpstr>
      <vt:lpstr>‘AU’ oder ÄU oder beide?</vt:lpstr>
      <vt:lpstr>Ich gehe ins Baumhaus.</vt:lpstr>
      <vt:lpstr>‘AU’ oder ÄU oder beide?</vt:lpstr>
      <vt:lpstr>PowerPoint Presentation</vt:lpstr>
      <vt:lpstr>[äu]</vt:lpstr>
      <vt:lpstr>au/äu</vt:lpstr>
      <vt:lpstr>[äu]</vt:lpstr>
      <vt:lpstr>Samstagnachmittag</vt:lpstr>
      <vt:lpstr>[äu]</vt:lpstr>
      <vt:lpstr>äu </vt:lpstr>
      <vt:lpstr>äu</vt:lpstr>
      <vt:lpstr>Was packt Wolfgang ein*?</vt:lpstr>
      <vt:lpstr>Was packt Mia nicht ein?</vt:lpstr>
      <vt:lpstr>Phonetik</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Charlotte Moss</cp:lastModifiedBy>
  <cp:revision>2</cp:revision>
  <dcterms:created xsi:type="dcterms:W3CDTF">2021-02-12T12:49:32Z</dcterms:created>
  <dcterms:modified xsi:type="dcterms:W3CDTF">2021-02-17T15:31:38Z</dcterms:modified>
</cp:coreProperties>
</file>