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4"/>
  </p:notesMasterIdLst>
  <p:sldIdLst>
    <p:sldId id="259" r:id="rId3"/>
    <p:sldId id="282" r:id="rId4"/>
    <p:sldId id="300" r:id="rId5"/>
    <p:sldId id="618" r:id="rId6"/>
    <p:sldId id="629" r:id="rId7"/>
    <p:sldId id="630" r:id="rId8"/>
    <p:sldId id="631" r:id="rId9"/>
    <p:sldId id="322" r:id="rId10"/>
    <p:sldId id="323" r:id="rId11"/>
    <p:sldId id="632" r:id="rId12"/>
    <p:sldId id="325" r:id="rId13"/>
    <p:sldId id="633" r:id="rId14"/>
    <p:sldId id="634" r:id="rId15"/>
    <p:sldId id="635" r:id="rId16"/>
    <p:sldId id="636" r:id="rId17"/>
    <p:sldId id="637" r:id="rId18"/>
    <p:sldId id="638" r:id="rId19"/>
    <p:sldId id="261" r:id="rId20"/>
    <p:sldId id="388" r:id="rId21"/>
    <p:sldId id="283" r:id="rId22"/>
    <p:sldId id="361" r:id="rId23"/>
    <p:sldId id="362" r:id="rId24"/>
    <p:sldId id="363" r:id="rId25"/>
    <p:sldId id="277" r:id="rId26"/>
    <p:sldId id="364" r:id="rId27"/>
    <p:sldId id="365" r:id="rId28"/>
    <p:sldId id="284" r:id="rId29"/>
    <p:sldId id="367" r:id="rId30"/>
    <p:sldId id="566" r:id="rId31"/>
    <p:sldId id="564" r:id="rId32"/>
    <p:sldId id="565" r:id="rId33"/>
    <p:sldId id="608" r:id="rId34"/>
    <p:sldId id="567" r:id="rId35"/>
    <p:sldId id="609" r:id="rId36"/>
    <p:sldId id="639" r:id="rId37"/>
    <p:sldId id="642" r:id="rId38"/>
    <p:sldId id="643" r:id="rId39"/>
    <p:sldId id="444" r:id="rId40"/>
    <p:sldId id="453" r:id="rId41"/>
    <p:sldId id="471" r:id="rId42"/>
    <p:sldId id="472" r:id="rId43"/>
    <p:sldId id="612" r:id="rId44"/>
    <p:sldId id="613" r:id="rId45"/>
    <p:sldId id="581" r:id="rId46"/>
    <p:sldId id="614" r:id="rId47"/>
    <p:sldId id="576" r:id="rId48"/>
    <p:sldId id="616" r:id="rId49"/>
    <p:sldId id="615" r:id="rId50"/>
    <p:sldId id="617" r:id="rId51"/>
    <p:sldId id="492" r:id="rId52"/>
    <p:sldId id="55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6"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9" autoAdjust="0"/>
    <p:restoredTop sz="64266" autoAdjust="0"/>
  </p:normalViewPr>
  <p:slideViewPr>
    <p:cSldViewPr snapToGrid="0">
      <p:cViewPr varScale="1">
        <p:scale>
          <a:sx n="47" d="100"/>
          <a:sy n="47" d="100"/>
        </p:scale>
        <p:origin x="158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0T13:47:03.276" idx="4">
    <p:pos x="10" y="10"/>
    <p:text>Again, correct in the resource itself on the Portal, so I will update the Collection ppt (correct slides now copied below).</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10T13:58:00.837" idx="6">
    <p:pos x="10" y="10"/>
    <p:text>Again, not a source/cluster - have remade here and will reinsert though.</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07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introduce further vocabulary, given students the opportunity to practise their new SSC knowledge.</a:t>
            </a:r>
            <a:br>
              <a:rPr lang="en-GB" b="0" dirty="0"/>
            </a:br>
            <a:r>
              <a:rPr lang="en-GB" dirty="0"/>
              <a:t/>
            </a:r>
            <a:br>
              <a:rPr lang="en-GB" dirty="0"/>
            </a:br>
            <a:r>
              <a:rPr lang="en-GB" b="1" dirty="0"/>
              <a:t>Procedure:</a:t>
            </a:r>
            <a:r>
              <a:rPr lang="en-GB" dirty="0"/>
              <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a:t>
            </a:r>
            <a:r>
              <a:rPr lang="en-GB" dirty="0" err="1"/>
              <a:t>Flasche</a:t>
            </a:r>
            <a:r>
              <a:rPr lang="en-GB" dirty="0"/>
              <a:t> </a:t>
            </a:r>
            <a:r>
              <a:rPr lang="en-GB" dirty="0" err="1"/>
              <a:t>ist</a:t>
            </a:r>
            <a:r>
              <a:rPr lang="en-GB" dirty="0"/>
              <a:t> da’, pointing to the real (or picture) board.</a:t>
            </a:r>
          </a:p>
          <a:p>
            <a:r>
              <a:rPr lang="en-GB" dirty="0"/>
              <a:t>3. </a:t>
            </a:r>
            <a:r>
              <a:rPr lang="en-US" b="0" baseline="0" dirty="0"/>
              <a:t>Elicit a translation for ‘die </a:t>
            </a:r>
            <a:r>
              <a:rPr lang="en-US" b="0" baseline="0" dirty="0" err="1"/>
              <a:t>Flasche</a:t>
            </a:r>
            <a:r>
              <a:rPr lang="en-US" b="0" baseline="0" dirty="0"/>
              <a:t>’ and stress ‘die’ to prompt them to notice another word for ‘the’.  They have now met the three words for ‘the’ for singular nouns.</a:t>
            </a:r>
            <a:br>
              <a:rPr lang="en-US" b="0" baseline="0" dirty="0"/>
            </a:br>
            <a:r>
              <a:rPr lang="en-US" b="0" baseline="0" dirty="0"/>
              <a:t>We will focus explicitly on this soon.</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[3] die </a:t>
            </a:r>
            <a:r>
              <a:rPr lang="en-GB" sz="1200" b="0" i="0" u="none" strike="noStrike" kern="1200" dirty="0" err="1">
                <a:solidFill>
                  <a:schemeClr val="tx1"/>
                </a:solidFill>
                <a:effectLst/>
                <a:latin typeface="+mn-lt"/>
                <a:ea typeface="+mn-ea"/>
                <a:cs typeface="+mn-cs"/>
              </a:rPr>
              <a:t>Flasche</a:t>
            </a:r>
            <a:r>
              <a:rPr lang="en-GB" sz="1200" b="0" i="0" u="none" strike="noStrike" kern="1200" dirty="0">
                <a:solidFill>
                  <a:schemeClr val="tx1"/>
                </a:solidFill>
                <a:effectLst/>
                <a:latin typeface="+mn-lt"/>
                <a:ea typeface="+mn-ea"/>
                <a:cs typeface="+mn-cs"/>
              </a:rPr>
              <a:t> [1758] wo? [94]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[71] der, die, das [1]</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b="1" dirty="0"/>
              <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8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sagen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30588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With sound and no pictures to focus all attention on the sound-symbol correspondence.</a:t>
            </a: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8932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27933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kalt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94563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07991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135885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focus on differentiating the long and short [a] sounds in German.</a:t>
            </a:r>
            <a:br>
              <a:rPr lang="en-GB" b="0" dirty="0"/>
            </a:br>
            <a:r>
              <a:rPr lang="en-GB" dirty="0"/>
              <a:t/>
            </a:r>
            <a:br>
              <a:rPr lang="en-GB" dirty="0"/>
            </a:br>
            <a:r>
              <a:rPr lang="en-GB" b="1" dirty="0"/>
              <a:t>Procedure:</a:t>
            </a:r>
            <a:r>
              <a:rPr lang="en-GB" dirty="0"/>
              <a:t/>
            </a:r>
            <a:br>
              <a:rPr lang="en-GB" dirty="0"/>
            </a:br>
            <a:r>
              <a:rPr lang="en-GB" dirty="0"/>
              <a:t>1. Click to hear the word.  Decide if it is long [a] as in ‘</a:t>
            </a:r>
            <a:r>
              <a:rPr lang="en-GB" dirty="0" err="1"/>
              <a:t>sagen</a:t>
            </a:r>
            <a:r>
              <a:rPr lang="en-GB" dirty="0"/>
              <a:t>’ or short [a] as in ‘</a:t>
            </a:r>
            <a:r>
              <a:rPr lang="en-GB" dirty="0" err="1"/>
              <a:t>kalt</a:t>
            </a:r>
            <a:r>
              <a:rPr lang="en-GB" dirty="0"/>
              <a:t>’. Students are NOT expected to transcribe the words – there are several ways to write the sound long [a] and these are not words that have yet been taught, merely seen briefly in phonics practice.</a:t>
            </a:r>
          </a:p>
          <a:p>
            <a:r>
              <a:rPr lang="en-GB" dirty="0"/>
              <a:t>2.  Bring up the answers and the written word for students’ information.  They will be learning these highly frequent words soon.</a:t>
            </a:r>
          </a:p>
          <a:p>
            <a:endParaRPr lang="en-GB" b="1" dirty="0"/>
          </a:p>
          <a:p>
            <a:r>
              <a:rPr lang="en-GB" b="1" dirty="0"/>
              <a:t>Transcript:</a:t>
            </a:r>
            <a:endParaRPr lang="en-GB" dirty="0"/>
          </a:p>
          <a:p>
            <a:pPr marL="228600" indent="-228600">
              <a:buAutoNum type="arabicPeriod"/>
            </a:pPr>
            <a:r>
              <a:rPr lang="en-US" dirty="0"/>
              <a:t>Mann</a:t>
            </a:r>
          </a:p>
          <a:p>
            <a:pPr marL="228600" indent="-228600">
              <a:buAutoNum type="arabicPeriod"/>
            </a:pPr>
            <a:r>
              <a:rPr lang="en-US" dirty="0" err="1"/>
              <a:t>Paar</a:t>
            </a:r>
            <a:endParaRPr lang="en-US" dirty="0"/>
          </a:p>
          <a:p>
            <a:pPr marL="228600" indent="-228600">
              <a:buAutoNum type="arabicPeriod"/>
            </a:pPr>
            <a:r>
              <a:rPr lang="en-US" dirty="0" err="1"/>
              <a:t>fahren</a:t>
            </a:r>
            <a:endParaRPr lang="en-US" dirty="0"/>
          </a:p>
          <a:p>
            <a:pPr marL="228600" indent="-228600">
              <a:buAutoNum type="arabicPeriod"/>
            </a:pPr>
            <a:r>
              <a:rPr lang="en-US" dirty="0" err="1"/>
              <a:t>Klasse</a:t>
            </a:r>
            <a:endParaRPr lang="en-US" dirty="0"/>
          </a:p>
          <a:p>
            <a:pPr marL="228600" indent="-228600">
              <a:buAutoNum type="arabicPeriod"/>
            </a:pPr>
            <a:r>
              <a:rPr lang="en-US" dirty="0" err="1"/>
              <a:t>danke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1" baseline="0" dirty="0"/>
              <a:t>Mann</a:t>
            </a:r>
            <a:r>
              <a:rPr lang="en-GB" baseline="0" dirty="0"/>
              <a:t> [131]; </a:t>
            </a:r>
            <a:r>
              <a:rPr lang="en-GB" b="1" baseline="0" dirty="0" err="1"/>
              <a:t>Paar</a:t>
            </a:r>
            <a:r>
              <a:rPr lang="en-GB" b="0" baseline="0" dirty="0"/>
              <a:t> [284]</a:t>
            </a:r>
            <a:r>
              <a:rPr lang="en-GB" baseline="0" dirty="0"/>
              <a:t> </a:t>
            </a:r>
            <a:r>
              <a:rPr lang="en-GB" b="1" baseline="0" dirty="0" err="1"/>
              <a:t>fahren</a:t>
            </a:r>
            <a:r>
              <a:rPr lang="en-GB" baseline="0" dirty="0"/>
              <a:t> [169]; </a:t>
            </a:r>
            <a:r>
              <a:rPr lang="en-GB" b="1" baseline="0" dirty="0" err="1"/>
              <a:t>Klasse</a:t>
            </a:r>
            <a:r>
              <a:rPr lang="en-GB" baseline="0" dirty="0"/>
              <a:t> [619]; </a:t>
            </a:r>
            <a:r>
              <a:rPr lang="en-GB" b="1" baseline="0" dirty="0" err="1"/>
              <a:t>danke</a:t>
            </a:r>
            <a:r>
              <a:rPr lang="en-GB" b="1" baseline="0" dirty="0"/>
              <a:t> </a:t>
            </a:r>
            <a:r>
              <a:rPr lang="en-GB" b="0" baseline="0" dirty="0"/>
              <a:t>[778]</a:t>
            </a:r>
            <a:r>
              <a:rPr lang="en-GB" b="1" baseline="0" dirty="0"/>
              <a:t/>
            </a:r>
            <a:br>
              <a:rPr lang="en-GB" b="1"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 (two slides)</a:t>
            </a:r>
            <a:r>
              <a:rPr lang="en-GB" dirty="0"/>
              <a:t/>
            </a:r>
            <a:br>
              <a:rPr lang="en-GB" dirty="0"/>
            </a:br>
            <a:r>
              <a:rPr lang="en-GB" b="1" dirty="0"/>
              <a:t/>
            </a:r>
            <a:br>
              <a:rPr lang="en-GB" b="1" dirty="0"/>
            </a:br>
            <a:r>
              <a:rPr lang="en-GB" b="1" dirty="0"/>
              <a:t>Aim: </a:t>
            </a:r>
            <a:r>
              <a:rPr lang="en-GB" dirty="0"/>
              <a:t>Awareness-raising</a:t>
            </a:r>
            <a:endParaRPr lang="en-GB" baseline="0" dirty="0"/>
          </a:p>
          <a:p>
            <a:r>
              <a:rPr lang="en-GB" b="1" dirty="0"/>
              <a:t/>
            </a:r>
            <a:br>
              <a:rPr lang="en-GB" b="1" dirty="0"/>
            </a:br>
            <a:r>
              <a:rPr lang="en-GB" b="1" dirty="0"/>
              <a:t>Procedure:</a:t>
            </a:r>
            <a:r>
              <a:rPr lang="en-GB" dirty="0"/>
              <a:t/>
            </a:r>
            <a:br>
              <a:rPr lang="en-GB" dirty="0"/>
            </a:br>
            <a:r>
              <a:rPr lang="en-GB" dirty="0"/>
              <a:t>1. Ask students to suggest why some of these words have capital letters.  </a:t>
            </a:r>
            <a:br>
              <a:rPr lang="en-GB" dirty="0"/>
            </a:br>
            <a:r>
              <a:rPr lang="en-GB" dirty="0"/>
              <a:t>2. Do they know any other German words like this?</a:t>
            </a:r>
            <a:br>
              <a:rPr lang="en-GB" dirty="0"/>
            </a:br>
            <a:r>
              <a:rPr lang="en-GB" dirty="0"/>
              <a:t>3. Click for the definite articles to appear.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5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r>
              <a:rPr lang="en-GB" dirty="0"/>
              <a:t/>
            </a:r>
            <a:br>
              <a:rPr lang="en-GB" dirty="0"/>
            </a:br>
            <a:r>
              <a:rPr lang="en-GB" b="1" dirty="0"/>
              <a:t>Procedure:</a:t>
            </a:r>
            <a:r>
              <a:rPr lang="en-GB" dirty="0"/>
              <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r>
              <a:rPr lang="en-GB" dirty="0"/>
              <a:t/>
            </a:r>
            <a:br>
              <a:rPr lang="en-GB" dirty="0"/>
            </a:br>
            <a:r>
              <a:rPr lang="en-GB" b="1" dirty="0"/>
              <a:t/>
            </a:r>
            <a:br>
              <a:rPr lang="en-GB" b="1" dirty="0"/>
            </a:br>
            <a:r>
              <a:rPr lang="en-GB" b="1" dirty="0"/>
              <a:t>Aim</a:t>
            </a:r>
            <a:r>
              <a:rPr lang="en-GB" b="1"/>
              <a:t>: To reveal the answers to the activity.</a:t>
            </a:r>
            <a:r>
              <a:rPr lang="en-GB" dirty="0"/>
              <a:t/>
            </a:r>
            <a:br>
              <a:rPr lang="en-GB" dirty="0"/>
            </a:br>
            <a:r>
              <a:rPr lang="en-GB" dirty="0"/>
              <a:t/>
            </a:r>
            <a:br>
              <a:rPr lang="en-GB" dirty="0"/>
            </a:br>
            <a:r>
              <a:rPr lang="en-GB" b="1" dirty="0"/>
              <a:t>Procedure:</a:t>
            </a:r>
            <a:r>
              <a:rPr lang="en-GB" dirty="0"/>
              <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r>
              <a:rPr lang="en-GB" dirty="0"/>
              <a:t/>
            </a:r>
            <a:br>
              <a:rPr lang="en-GB" dirty="0"/>
            </a:br>
            <a:r>
              <a:rPr lang="en-GB" b="1" dirty="0"/>
              <a:t/>
            </a: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r>
              <a:rPr lang="en-GB" dirty="0"/>
              <a:t/>
            </a:r>
            <a:br>
              <a:rPr lang="en-GB" dirty="0"/>
            </a:br>
            <a:r>
              <a:rPr lang="en-GB" b="1" dirty="0"/>
              <a:t/>
            </a:r>
            <a:br>
              <a:rPr lang="en-GB" b="1" dirty="0"/>
            </a:br>
            <a:r>
              <a:rPr lang="en-GB" b="1" dirty="0"/>
              <a:t>Aim: To consolidate</a:t>
            </a:r>
            <a:r>
              <a:rPr lang="en-GB" b="1" baseline="0" dirty="0"/>
              <a:t> SSC knowledge</a:t>
            </a:r>
            <a:r>
              <a:rPr lang="en-GB" dirty="0"/>
              <a:t/>
            </a:r>
            <a:br>
              <a:rPr lang="en-GB" dirty="0"/>
            </a:br>
            <a:r>
              <a:rPr lang="en-GB" dirty="0"/>
              <a:t/>
            </a:r>
            <a:br>
              <a:rPr lang="en-GB" dirty="0"/>
            </a:br>
            <a:r>
              <a:rPr lang="en-GB" b="1" dirty="0"/>
              <a:t>Procedure:</a:t>
            </a:r>
            <a:r>
              <a:rPr lang="en-GB" dirty="0"/>
              <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To consolidate all SSCs introduced so far in a written</a:t>
            </a:r>
            <a:r>
              <a:rPr lang="en-GB" b="1" baseline="0" dirty="0"/>
              <a:t> transcription activity</a:t>
            </a:r>
            <a:r>
              <a:rPr lang="en-GB" dirty="0"/>
              <a:t/>
            </a:r>
            <a:br>
              <a:rPr lang="en-GB" dirty="0"/>
            </a:br>
            <a:r>
              <a:rPr lang="en-GB" dirty="0"/>
              <a:t/>
            </a:r>
            <a:br>
              <a:rPr lang="en-GB" dirty="0"/>
            </a:br>
            <a:r>
              <a:rPr lang="en-GB" b="1" dirty="0"/>
              <a:t>Procedure:</a:t>
            </a:r>
            <a:r>
              <a:rPr lang="en-GB" dirty="0"/>
              <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As</a:t>
            </a:r>
            <a:r>
              <a:rPr lang="en-GB" baseline="0" dirty="0"/>
              <a:t> displayed on the slide.</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r>
              <a:rPr lang="en-GB" dirty="0"/>
              <a:t/>
            </a:r>
            <a:br>
              <a:rPr lang="en-GB" dirty="0"/>
            </a:br>
            <a:r>
              <a:rPr lang="en-GB" b="1" dirty="0"/>
              <a:t/>
            </a:r>
            <a:br>
              <a:rPr lang="en-GB" b="1" dirty="0"/>
            </a:br>
            <a:r>
              <a:rPr lang="en-GB" b="1" dirty="0"/>
              <a:t>Aim: To consolidate</a:t>
            </a:r>
            <a:r>
              <a:rPr lang="en-GB" b="1" baseline="0" dirty="0"/>
              <a:t> SSC and word knowledge in a listening and speaking activity</a:t>
            </a:r>
            <a:r>
              <a:rPr lang="en-GB" dirty="0"/>
              <a:t/>
            </a:r>
            <a:br>
              <a:rPr lang="en-GB" dirty="0"/>
            </a:br>
            <a:r>
              <a:rPr lang="en-GB" dirty="0"/>
              <a:t/>
            </a:r>
            <a:br>
              <a:rPr lang="en-GB" dirty="0"/>
            </a:br>
            <a:r>
              <a:rPr lang="en-GB" b="1" dirty="0"/>
              <a:t>Procedure</a:t>
            </a:r>
            <a:r>
              <a:rPr lang="en-GB" b="1" baseline="0" dirty="0"/>
              <a:t> (alternatives)</a:t>
            </a:r>
            <a:r>
              <a:rPr lang="en-GB" b="1" dirty="0"/>
              <a:t>:</a:t>
            </a:r>
            <a:r>
              <a:rPr lang="en-GB" dirty="0"/>
              <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a:t>Word frequency (1 is the most frequent word in German): </a:t>
            </a:r>
            <a:r>
              <a:rPr lang="en-GB" baseline="0" dirty="0"/>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refresher - a vs 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contrast between a and ä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on the SSCs and their example words (sagen / kalt / lächeln / spät)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first 6 words is a transcription (fill in the blank) task. The words are high-frequency,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second four are minimal pairs (some of these are rare).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a:t>
            </a:r>
            <a:r>
              <a:rPr lang="en-GB" baseline="0"/>
              <a:t> task is set up to do 1-6 first and correct those, and then complete 7-10.</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Transcript:</a:t>
            </a:r>
            <a:endParaRPr lang="en-GB" b="1" dirty="0"/>
          </a:p>
          <a:p>
            <a:pPr marL="228600" indent="-228600">
              <a:buAutoNum type="arabicPeriod"/>
            </a:pPr>
            <a:r>
              <a:rPr lang="en-GB" b="0" dirty="0" err="1"/>
              <a:t>egal</a:t>
            </a:r>
            <a:endParaRPr lang="en-GB" b="0" dirty="0"/>
          </a:p>
          <a:p>
            <a:pPr marL="228600" indent="-228600">
              <a:buAutoNum type="arabicPeriod"/>
            </a:pPr>
            <a:r>
              <a:rPr lang="en-GB" b="0" dirty="0" err="1"/>
              <a:t>ständig</a:t>
            </a:r>
            <a:endParaRPr lang="en-GB" b="0" dirty="0"/>
          </a:p>
          <a:p>
            <a:pPr marL="228600" indent="-228600">
              <a:buAutoNum type="arabicPeriod"/>
            </a:pPr>
            <a:r>
              <a:rPr lang="en-GB" b="0" dirty="0" err="1"/>
              <a:t>hängen</a:t>
            </a:r>
            <a:endParaRPr lang="en-GB" b="0" dirty="0"/>
          </a:p>
          <a:p>
            <a:pPr marL="228600" indent="-228600">
              <a:buAutoNum type="arabicPeriod"/>
            </a:pPr>
            <a:r>
              <a:rPr lang="en-GB" b="0" dirty="0" err="1"/>
              <a:t>unbekannt</a:t>
            </a:r>
            <a:endParaRPr lang="en-GB" b="0" dirty="0"/>
          </a:p>
          <a:p>
            <a:pPr marL="228600" indent="-228600">
              <a:buAutoNum type="arabicPeriod"/>
            </a:pPr>
            <a:r>
              <a:rPr lang="en-GB" b="0" dirty="0"/>
              <a:t>Bad</a:t>
            </a:r>
          </a:p>
          <a:p>
            <a:pPr marL="228600" indent="-228600">
              <a:buAutoNum type="arabicPeriod"/>
            </a:pPr>
            <a:r>
              <a:rPr lang="en-GB" b="0" dirty="0" err="1"/>
              <a:t>Nähe</a:t>
            </a:r>
            <a:endParaRPr lang="en-GB" b="0" dirty="0"/>
          </a:p>
          <a:p>
            <a:pPr marL="228600" indent="-228600">
              <a:buAutoNum type="arabicPeriod"/>
            </a:pPr>
            <a:r>
              <a:rPr lang="en-GB" b="1" dirty="0" err="1"/>
              <a:t>zählen</a:t>
            </a:r>
            <a:r>
              <a:rPr lang="en-GB" b="0" dirty="0"/>
              <a:t> /</a:t>
            </a:r>
            <a:r>
              <a:rPr lang="en-GB" b="0" dirty="0" err="1"/>
              <a:t>zahlen</a:t>
            </a:r>
            <a:endParaRPr lang="en-GB" b="0" dirty="0"/>
          </a:p>
          <a:p>
            <a:pPr marL="228600" indent="-228600">
              <a:buAutoNum type="arabicPeriod"/>
            </a:pPr>
            <a:r>
              <a:rPr lang="en-GB" b="1" dirty="0" err="1"/>
              <a:t>Wahlen</a:t>
            </a:r>
            <a:r>
              <a:rPr lang="en-GB" b="1" dirty="0"/>
              <a:t> </a:t>
            </a:r>
            <a:r>
              <a:rPr lang="en-GB" b="0" dirty="0"/>
              <a:t>/ </a:t>
            </a:r>
            <a:r>
              <a:rPr lang="en-GB" b="0" dirty="0" err="1"/>
              <a:t>wählen</a:t>
            </a:r>
            <a:endParaRPr lang="en-GB" b="0" dirty="0"/>
          </a:p>
          <a:p>
            <a:pPr marL="228600" indent="-228600">
              <a:buAutoNum type="arabicPeriod"/>
            </a:pPr>
            <a:r>
              <a:rPr lang="en-GB" b="0" dirty="0" err="1"/>
              <a:t>Geschäft</a:t>
            </a:r>
            <a:r>
              <a:rPr lang="en-GB" b="0" dirty="0"/>
              <a:t> / </a:t>
            </a:r>
            <a:r>
              <a:rPr lang="en-GB" b="1" dirty="0" err="1"/>
              <a:t>geschafft</a:t>
            </a:r>
            <a:endParaRPr lang="en-GB" b="1" dirty="0"/>
          </a:p>
          <a:p>
            <a:pPr marL="228600" indent="-228600">
              <a:buAutoNum type="arabicPeriod"/>
            </a:pPr>
            <a:r>
              <a:rPr lang="en-GB" b="1" dirty="0" err="1"/>
              <a:t>schätzen</a:t>
            </a:r>
            <a:r>
              <a:rPr lang="en-GB" b="0" dirty="0"/>
              <a:t> / </a:t>
            </a:r>
            <a:r>
              <a:rPr lang="en-GB" b="0" dirty="0" err="1"/>
              <a:t>schatzen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egal [932] ständig [779] hängen [590] unbekannt [1292] Bad [1637] Nähe</a:t>
            </a:r>
            <a:r>
              <a:rPr lang="en-GB" b="0" baseline="0"/>
              <a:t> [918] </a:t>
            </a:r>
            <a:r>
              <a:rPr lang="en-GB" b="0"/>
              <a:t>zählen [704] zahlen [832] </a:t>
            </a:r>
            <a:r>
              <a:rPr lang="en-GB" b="0" baseline="0"/>
              <a:t>Wahl [799] </a:t>
            </a:r>
            <a:r>
              <a:rPr lang="en-GB" b="0"/>
              <a:t>wählen [636] Geschäft [765] schaffen (geschafft)</a:t>
            </a:r>
            <a:r>
              <a:rPr lang="en-GB" b="0" baseline="0"/>
              <a:t> [285] </a:t>
            </a:r>
            <a:r>
              <a:rPr lang="en-GB" b="0"/>
              <a:t>schätzen [1294] schatzen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a:p>
            <a:endParaRPr lang="en-GB" b="1"/>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60288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dirty="0"/>
              <a:t>It is important to give this explanation, but in the same way as with</a:t>
            </a:r>
            <a:r>
              <a:rPr lang="en-US" baseline="0" dirty="0"/>
              <a:t> explicit grammar explanation, </a:t>
            </a:r>
            <a:r>
              <a:rPr lang="en-US" dirty="0"/>
              <a:t>it</a:t>
            </a:r>
            <a:r>
              <a:rPr lang="en-US" baseline="0" dirty="0"/>
              <a:t> is the practice that counts most.  </a:t>
            </a:r>
            <a:br>
              <a:rPr lang="en-US" baseline="0" dirty="0"/>
            </a:br>
            <a:r>
              <a:rPr lang="en-GB" b="1" dirty="0"/>
              <a:t>Timing: 1 minute</a:t>
            </a:r>
            <a:br>
              <a:rPr lang="en-GB" b="1" dirty="0"/>
            </a:br>
            <a:r>
              <a:rPr lang="en-GB" b="1" dirty="0"/>
              <a:t/>
            </a:r>
            <a:br>
              <a:rPr lang="en-GB" b="1" dirty="0"/>
            </a:br>
            <a:r>
              <a:rPr lang="en-GB" b="1" dirty="0"/>
              <a:t>Aim: </a:t>
            </a:r>
            <a:r>
              <a:rPr lang="en-GB" b="0" dirty="0"/>
              <a:t>to introduce students to key knowledge about German vowels.</a:t>
            </a:r>
            <a:br>
              <a:rPr lang="en-GB" b="0" dirty="0"/>
            </a:br>
            <a:r>
              <a:rPr lang="en-GB" dirty="0"/>
              <a:t/>
            </a:r>
            <a:br>
              <a:rPr lang="en-GB" dirty="0"/>
            </a:br>
            <a:r>
              <a:rPr lang="en-GB" b="1" dirty="0"/>
              <a:t>Procedure:</a:t>
            </a:r>
          </a:p>
          <a:p>
            <a:pPr marL="228600" indent="-228600">
              <a:buAutoNum type="arabicPeriod"/>
            </a:pPr>
            <a:r>
              <a:rPr lang="en-GB" b="0" dirty="0"/>
              <a:t>It may be helpful to ensure that ‘vowel’ is 100% understood,</a:t>
            </a:r>
            <a:r>
              <a:rPr lang="en-GB" b="0" baseline="0" dirty="0"/>
              <a:t> eliciting an example in English from students.</a:t>
            </a:r>
          </a:p>
          <a:p>
            <a:pPr marL="228600" indent="-228600">
              <a:buAutoNum type="arabicPeriod"/>
            </a:pPr>
            <a:r>
              <a:rPr lang="en-GB" b="0" dirty="0"/>
              <a:t>Bring up each line of text and read it clearly with appropriate stress and intonation.</a:t>
            </a:r>
          </a:p>
          <a:p>
            <a:pPr marL="0" indent="0">
              <a:buNone/>
            </a:pPr>
            <a:r>
              <a:rPr lang="en-GB" b="0" dirty="0"/>
              <a:t>3.  Proceed to the practice on the next slides.</a:t>
            </a:r>
          </a:p>
          <a:p>
            <a:endParaRPr lang="en-GB" b="1" dirty="0"/>
          </a:p>
          <a:p>
            <a:r>
              <a:rPr lang="en-GB" baseline="0" dirty="0"/>
              <a:t/>
            </a:r>
            <a:br>
              <a:rPr lang="en-GB" baseline="0" dirty="0"/>
            </a:br>
            <a:endParaRPr lang="en-GB" baseline="0" dirty="0"/>
          </a:p>
          <a:p>
            <a:r>
              <a:rPr lang="en-GB" b="1" baseline="0" dirty="0"/>
              <a:t>Note: </a:t>
            </a:r>
            <a:r>
              <a:rPr lang="en-GB" baseline="0" dirty="0"/>
              <a:t>There are, of course, exceptions to these rules – ‘</a:t>
            </a:r>
            <a:r>
              <a:rPr lang="en-GB" b="1" baseline="0" dirty="0" err="1"/>
              <a:t>mit</a:t>
            </a:r>
            <a:r>
              <a:rPr lang="en-GB" baseline="0" dirty="0"/>
              <a:t>’ has a short vowel sound, and so does ‘</a:t>
            </a:r>
            <a:r>
              <a:rPr lang="en-GB" b="1" baseline="0" dirty="0"/>
              <a:t>das</a:t>
            </a:r>
            <a:r>
              <a:rPr lang="en-GB" baseline="0" dirty="0"/>
              <a:t>’ which they have just met. </a:t>
            </a:r>
            <a:br>
              <a:rPr lang="en-GB" baseline="0" dirty="0"/>
            </a:br>
            <a:r>
              <a:rPr lang="en-GB" baseline="0" dirty="0"/>
              <a:t>It may be helpful to draw attention to the trickiness of English vowel/letter strings and show that there are many exceptions here, too – e.g. the pronunciation of ‘o’ in ‘love’ and ‘move’ and ‘cove’ – different in all three.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212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Timing: 5 minutes</a:t>
            </a:r>
          </a:p>
          <a:p>
            <a:endParaRPr lang="en-GB"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Aim: </a:t>
            </a:r>
            <a:r>
              <a:rPr lang="en-GB" sz="1600" dirty="0"/>
              <a:t>This is a phonics recap of long and short ‘a’ and ‘e’.</a:t>
            </a:r>
            <a:br>
              <a:rPr lang="en-GB" sz="1600" dirty="0"/>
            </a:br>
            <a:endParaRPr lang="en-GB" sz="16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dirty="0">
                <a:solidFill>
                  <a:schemeClr val="tx1"/>
                </a:solidFill>
                <a:effectLst/>
                <a:latin typeface="+mn-lt"/>
                <a:ea typeface="Calibri"/>
                <a:cs typeface="Calibri"/>
                <a:sym typeface="Calibri"/>
              </a:rPr>
              <a:t>Procedure:</a:t>
            </a:r>
            <a:endParaRPr lang="en-GB" sz="1600" b="0" i="0" u="none" strike="noStrike" kern="1200" cap="none" dirty="0">
              <a:solidFill>
                <a:schemeClr val="tx1"/>
              </a:solidFill>
              <a:effectLst/>
              <a:latin typeface="+mn-lt"/>
              <a:ea typeface="Calibri"/>
              <a:cs typeface="Calibri"/>
              <a:sym typeface="Calibri"/>
            </a:endParaRPr>
          </a:p>
          <a:p>
            <a:r>
              <a:rPr lang="en-GB" sz="1600" b="0" i="0" u="none" strike="noStrike" kern="1200" cap="none" dirty="0">
                <a:solidFill>
                  <a:schemeClr val="tx1"/>
                </a:solidFill>
                <a:effectLst/>
                <a:latin typeface="+mn-lt"/>
                <a:ea typeface="Calibri"/>
                <a:cs typeface="Calibri"/>
                <a:sym typeface="Calibri"/>
              </a:rPr>
              <a:t>1. </a:t>
            </a:r>
            <a:r>
              <a:rPr lang="en-GB" sz="1600" dirty="0"/>
              <a:t>Students are asked to read aloud each city,</a:t>
            </a:r>
            <a:r>
              <a:rPr lang="en-GB" sz="1600" baseline="0" dirty="0"/>
              <a:t> either chorally or in pairs. The table prompts ‘</a:t>
            </a:r>
            <a:r>
              <a:rPr lang="en-GB" sz="1600" baseline="0" dirty="0" err="1"/>
              <a:t>lang</a:t>
            </a:r>
            <a:r>
              <a:rPr lang="en-GB" sz="1600" baseline="0" dirty="0"/>
              <a:t>’ and ‘</a:t>
            </a:r>
            <a:r>
              <a:rPr lang="en-GB" sz="1600" baseline="0" dirty="0" err="1"/>
              <a:t>kurz</a:t>
            </a:r>
            <a:r>
              <a:rPr lang="en-GB" sz="1600" baseline="0" dirty="0"/>
              <a:t>’ are there to remind students to think about their vowels before saying them.</a:t>
            </a:r>
            <a:endParaRPr lang="en-GB" sz="1600" dirty="0"/>
          </a:p>
          <a:p>
            <a:r>
              <a:rPr lang="en-GB" sz="1600" dirty="0"/>
              <a:t>2. Audio to check</a:t>
            </a:r>
            <a:r>
              <a:rPr lang="en-GB" sz="1600" baseline="0" dirty="0"/>
              <a:t> is then available upon clicking each word, and answers are animated.</a:t>
            </a:r>
            <a:endParaRPr lang="en-GB" sz="1600" dirty="0"/>
          </a:p>
          <a:p>
            <a:endParaRPr lang="en-GB" sz="1600" b="1" i="0" dirty="0"/>
          </a:p>
          <a:p>
            <a:r>
              <a:rPr lang="en-GB" sz="1600" b="1" i="0" dirty="0"/>
              <a:t>Note: </a:t>
            </a:r>
            <a:r>
              <a:rPr lang="en-GB" sz="1600" i="0" dirty="0"/>
              <a:t>Two </a:t>
            </a:r>
            <a:r>
              <a:rPr lang="en-GB" sz="1600" dirty="0"/>
              <a:t>of the towns have examples of both</a:t>
            </a:r>
            <a:r>
              <a:rPr lang="en-GB" sz="1600" baseline="0" dirty="0"/>
              <a:t> long and short ‘e’.</a:t>
            </a:r>
          </a:p>
          <a:p>
            <a:endParaRPr lang="en-GB"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Towns listed are from Germany, Austria and Switzerland. As an additional self-study task, students may like to do an extension research task to identify which towns they know (</a:t>
            </a:r>
            <a:r>
              <a:rPr lang="en-GB" sz="1600" dirty="0" err="1"/>
              <a:t>e.g</a:t>
            </a:r>
            <a:r>
              <a:rPr lang="en-GB" sz="1600" dirty="0"/>
              <a:t> from the</a:t>
            </a:r>
            <a:r>
              <a:rPr lang="en-GB" sz="1600" baseline="0" dirty="0"/>
              <a:t> f</a:t>
            </a:r>
            <a:r>
              <a:rPr lang="en-GB" sz="1600" dirty="0"/>
              <a:t>ootball team) and/or where the towns are situated.</a:t>
            </a:r>
          </a:p>
          <a:p>
            <a:endParaRPr lang="en-GB" sz="160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253661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Opportunity to practise long and short ‘a’ sounds.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Note:</a:t>
            </a:r>
            <a:r>
              <a:rPr lang="en-GB" baseline="0"/>
              <a:t> ‘atmen’ does not follow the standard rules, owing to its Sanskrit origins.</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tonguetwister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r>
              <a:rPr lang="en-GB" baseline="0"/>
              <a:t/>
            </a:r>
            <a:br>
              <a:rPr lang="en-GB" baseline="0"/>
            </a:br>
            <a:r>
              <a:rPr lang="en-GB" b="1" baseline="0"/>
              <a:t>Transcription:</a:t>
            </a:r>
          </a:p>
          <a:p>
            <a:r>
              <a:rPr lang="en-GB" baseline="0"/>
              <a:t>Auf </a:t>
            </a:r>
            <a:r>
              <a:rPr lang="en-GB" baseline="0" dirty="0" err="1"/>
              <a:t>dem</a:t>
            </a:r>
            <a:r>
              <a:rPr lang="en-GB" baseline="0" dirty="0"/>
              <a:t> </a:t>
            </a:r>
            <a:r>
              <a:rPr lang="en-GB" baseline="0" dirty="0" err="1"/>
              <a:t>Rasen</a:t>
            </a:r>
            <a:r>
              <a:rPr lang="en-GB" baseline="0" dirty="0"/>
              <a:t> </a:t>
            </a:r>
            <a:r>
              <a:rPr lang="en-GB" baseline="0" dirty="0" err="1"/>
              <a:t>rasen</a:t>
            </a:r>
            <a:r>
              <a:rPr lang="en-GB" baseline="0" dirty="0"/>
              <a:t> </a:t>
            </a:r>
            <a:r>
              <a:rPr lang="en-GB" baseline="0" dirty="0" err="1"/>
              <a:t>Hasen</a:t>
            </a:r>
            <a:r>
              <a:rPr lang="en-GB" baseline="0" dirty="0"/>
              <a:t>, </a:t>
            </a:r>
            <a:r>
              <a:rPr lang="en-GB" baseline="0" dirty="0" err="1"/>
              <a:t>atmen</a:t>
            </a:r>
            <a:r>
              <a:rPr lang="en-GB" baseline="0" dirty="0"/>
              <a:t> </a:t>
            </a:r>
            <a:r>
              <a:rPr lang="en-GB" baseline="0" dirty="0" err="1"/>
              <a:t>rasselnd</a:t>
            </a:r>
            <a:r>
              <a:rPr lang="en-GB" baseline="0" dirty="0"/>
              <a:t> </a:t>
            </a:r>
            <a:r>
              <a:rPr lang="en-GB" baseline="0" dirty="0" err="1"/>
              <a:t>durch</a:t>
            </a:r>
            <a:r>
              <a:rPr lang="en-GB" baseline="0" dirty="0"/>
              <a:t> die </a:t>
            </a:r>
            <a:r>
              <a:rPr lang="en-GB" baseline="0" dirty="0" err="1"/>
              <a:t>Nasen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Translation: </a:t>
            </a:r>
            <a:r>
              <a:rPr lang="en-GB"/>
              <a:t/>
            </a:r>
            <a:br>
              <a:rPr lang="en-GB"/>
            </a:br>
            <a:r>
              <a:rPr lang="en-GB"/>
              <a:t>On the lawn hares are racing, breathing raspingly?noisily? through their noses.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der Rasen [&gt;4029]; rasen [&gt;4029]; atmen [2454]; durch [56]; rasselnd[&gt;4029] die Nase [1530]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82257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062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sagen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980145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kalt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492206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30 seconds</a:t>
            </a:r>
            <a:r>
              <a:rPr lang="en-GB" dirty="0"/>
              <a:t/>
            </a:r>
            <a:br>
              <a:rPr lang="en-GB" dirty="0"/>
            </a:br>
            <a:r>
              <a:rPr lang="en-GB" b="1" dirty="0"/>
              <a:t/>
            </a:r>
            <a:br>
              <a:rPr lang="en-GB" b="1" dirty="0"/>
            </a:br>
            <a:r>
              <a:rPr lang="en-GB" b="1" dirty="0"/>
              <a:t>Aim: </a:t>
            </a:r>
            <a:r>
              <a:rPr lang="en-GB" b="0" baseline="0" dirty="0"/>
              <a:t>To bring the four source words together in summary before the transcription task on the next slide.</a:t>
            </a:r>
            <a:r>
              <a:rPr lang="en-GB" dirty="0"/>
              <a:t/>
            </a:r>
            <a:br>
              <a:rPr lang="en-GB" dirty="0"/>
            </a:br>
            <a:r>
              <a:rPr lang="en-GB" dirty="0"/>
              <a:t/>
            </a:r>
            <a:br>
              <a:rPr lang="en-GB" dirty="0"/>
            </a:br>
            <a:r>
              <a:rPr lang="en-GB" b="1" dirty="0"/>
              <a:t>Procedure:</a:t>
            </a: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62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vocabulary that is part of this week’s and revisited vocabulary sets. The task is thus also a vocabulary practice task.</a:t>
            </a:r>
            <a:r>
              <a:rPr lang="en-GB" b="0" dirty="0"/>
              <a:t/>
            </a:r>
            <a:br>
              <a:rPr lang="en-GB" b="0" dirty="0"/>
            </a:br>
            <a:r>
              <a:rPr lang="en-GB" b="0" dirty="0"/>
              <a:t/>
            </a:r>
            <a:br>
              <a:rPr lang="en-GB" b="0" dirty="0"/>
            </a:br>
            <a:r>
              <a:rPr lang="en-GB" b="1" dirty="0"/>
              <a:t>Procedure:</a:t>
            </a:r>
            <a:r>
              <a:rPr lang="en-GB" dirty="0"/>
              <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r>
              <a:rPr lang="en-GB" dirty="0"/>
              <a:t/>
            </a:r>
            <a:br>
              <a:rPr lang="en-GB" dirty="0"/>
            </a:br>
            <a:r>
              <a:rPr lang="en-GB" dirty="0"/>
              <a:t>NB: Words will appear on clicks, so take care that the mouse is on action button when you click for audio (or the answers will appear too soon).</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Osten</a:t>
            </a:r>
            <a:r>
              <a:rPr lang="en-GB" dirty="0"/>
              <a:t> (short [o]</a:t>
            </a:r>
            <a:br>
              <a:rPr lang="en-GB" dirty="0"/>
            </a:br>
            <a:r>
              <a:rPr lang="en-GB" dirty="0"/>
              <a:t>2. </a:t>
            </a:r>
            <a:r>
              <a:rPr lang="en-GB" dirty="0" err="1"/>
              <a:t>Bahnhof</a:t>
            </a:r>
            <a:r>
              <a:rPr lang="en-GB" dirty="0"/>
              <a:t> (long [a])</a:t>
            </a:r>
            <a:br>
              <a:rPr lang="en-GB" dirty="0"/>
            </a:br>
            <a:r>
              <a:rPr lang="en-GB" dirty="0"/>
              <a:t>3. </a:t>
            </a:r>
            <a:r>
              <a:rPr lang="en-GB" dirty="0" err="1"/>
              <a:t>polnisch</a:t>
            </a:r>
            <a:r>
              <a:rPr lang="en-GB" dirty="0"/>
              <a:t> (short [o])</a:t>
            </a:r>
            <a:br>
              <a:rPr lang="en-GB" dirty="0"/>
            </a:br>
            <a:r>
              <a:rPr lang="en-GB" dirty="0"/>
              <a:t>4. </a:t>
            </a:r>
            <a:r>
              <a:rPr lang="en-GB" dirty="0" err="1"/>
              <a:t>geflogen</a:t>
            </a:r>
            <a:r>
              <a:rPr lang="en-GB" dirty="0"/>
              <a:t> (long [o])</a:t>
            </a:r>
            <a:br>
              <a:rPr lang="en-GB" dirty="0"/>
            </a:br>
            <a:r>
              <a:rPr lang="en-GB" dirty="0"/>
              <a:t>5. </a:t>
            </a:r>
            <a:r>
              <a:rPr lang="en-GB" dirty="0" err="1"/>
              <a:t>gefahren</a:t>
            </a:r>
            <a:r>
              <a:rPr lang="en-GB" dirty="0"/>
              <a:t> (long [a])</a:t>
            </a:r>
            <a:br>
              <a:rPr lang="en-GB" dirty="0"/>
            </a:br>
            <a:r>
              <a:rPr lang="en-GB" dirty="0"/>
              <a:t>6. </a:t>
            </a:r>
            <a:r>
              <a:rPr lang="en-GB" dirty="0" err="1"/>
              <a:t>spannend</a:t>
            </a:r>
            <a:r>
              <a:rPr lang="en-GB" dirty="0"/>
              <a:t> (short [a])</a:t>
            </a:r>
            <a:br>
              <a:rPr lang="en-GB" dirty="0"/>
            </a:br>
            <a:r>
              <a:rPr lang="en-GB" dirty="0"/>
              <a:t>7. </a:t>
            </a:r>
            <a:r>
              <a:rPr lang="en-GB" dirty="0" err="1"/>
              <a:t>Polen</a:t>
            </a:r>
            <a:r>
              <a:rPr lang="en-GB" dirty="0"/>
              <a:t> (long [o])</a:t>
            </a:r>
            <a:br>
              <a:rPr lang="en-GB" dirty="0"/>
            </a:br>
            <a:r>
              <a:rPr lang="en-GB" dirty="0"/>
              <a:t>8. </a:t>
            </a:r>
            <a:r>
              <a:rPr lang="en-GB" dirty="0" err="1"/>
              <a:t>Tante</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r>
              <a:rPr lang="en-GB" b="0" dirty="0"/>
              <a:t/>
            </a:r>
            <a:br>
              <a:rPr lang="en-GB" b="0" dirty="0"/>
            </a:br>
            <a:r>
              <a:rPr lang="en-GB" b="0" dirty="0"/>
              <a:t/>
            </a:r>
            <a:br>
              <a:rPr lang="en-GB" b="0" dirty="0"/>
            </a:br>
            <a:r>
              <a:rPr lang="en-GB" b="1" dirty="0"/>
              <a:t>Procedure:</a:t>
            </a:r>
            <a:r>
              <a:rPr lang="en-GB" dirty="0"/>
              <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r>
              <a:rPr lang="en-GB" dirty="0"/>
              <a:t/>
            </a:r>
            <a:br>
              <a:rPr lang="en-GB" dirty="0"/>
            </a:br>
            <a:r>
              <a:rPr lang="en-GB" dirty="0"/>
              <a:t>3. The next slide has the answers. Click to hear and see and word again.</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relativ</a:t>
            </a:r>
            <a:r>
              <a:rPr lang="en-GB" sz="1200" kern="1200" baseline="0" dirty="0">
                <a:solidFill>
                  <a:schemeClr val="tx1"/>
                </a:solidFill>
                <a:effectLst/>
                <a:latin typeface="+mn-lt"/>
                <a:ea typeface="+mn-ea"/>
                <a:cs typeface="+mn-cs"/>
              </a:rPr>
              <a:t> [571] </a:t>
            </a:r>
            <a:r>
              <a:rPr lang="en-GB" sz="1200" kern="1200" baseline="0" dirty="0" err="1">
                <a:solidFill>
                  <a:schemeClr val="tx1"/>
                </a:solidFill>
                <a:effectLst/>
                <a:latin typeface="+mn-lt"/>
                <a:ea typeface="+mn-ea"/>
                <a:cs typeface="+mn-cs"/>
              </a:rPr>
              <a:t>Gast</a:t>
            </a:r>
            <a:r>
              <a:rPr lang="en-GB" sz="1200" kern="1200" baseline="0" dirty="0">
                <a:solidFill>
                  <a:schemeClr val="tx1"/>
                </a:solidFill>
                <a:effectLst/>
                <a:latin typeface="+mn-lt"/>
                <a:ea typeface="+mn-ea"/>
                <a:cs typeface="+mn-cs"/>
              </a:rPr>
              <a:t> [576] </a:t>
            </a:r>
            <a:r>
              <a:rPr lang="en-GB" sz="1200" kern="1200" baseline="0" dirty="0" err="1">
                <a:solidFill>
                  <a:schemeClr val="tx1"/>
                </a:solidFill>
                <a:effectLst/>
                <a:latin typeface="+mn-lt"/>
                <a:ea typeface="+mn-ea"/>
                <a:cs typeface="+mn-cs"/>
              </a:rPr>
              <a:t>einladen</a:t>
            </a:r>
            <a:r>
              <a:rPr lang="en-GB" sz="1200" kern="1200" baseline="0" dirty="0">
                <a:solidFill>
                  <a:schemeClr val="tx1"/>
                </a:solidFill>
                <a:effectLst/>
                <a:latin typeface="+mn-lt"/>
                <a:ea typeface="+mn-ea"/>
                <a:cs typeface="+mn-cs"/>
              </a:rPr>
              <a:t> [1279] </a:t>
            </a:r>
            <a:r>
              <a:rPr lang="en-GB" sz="1200" kern="1200" baseline="0" dirty="0" err="1">
                <a:solidFill>
                  <a:schemeClr val="tx1"/>
                </a:solidFill>
                <a:effectLst/>
                <a:latin typeface="+mn-lt"/>
                <a:ea typeface="+mn-ea"/>
                <a:cs typeface="+mn-cs"/>
              </a:rPr>
              <a:t>planen</a:t>
            </a:r>
            <a:r>
              <a:rPr lang="en-GB" sz="1200" kern="1200" baseline="0" dirty="0">
                <a:solidFill>
                  <a:schemeClr val="tx1"/>
                </a:solidFill>
                <a:effectLst/>
                <a:latin typeface="+mn-lt"/>
                <a:ea typeface="+mn-ea"/>
                <a:cs typeface="+mn-cs"/>
              </a:rPr>
              <a:t> [597] </a:t>
            </a:r>
            <a:r>
              <a:rPr lang="en-GB" sz="1200" kern="1200" baseline="0" dirty="0" err="1">
                <a:solidFill>
                  <a:schemeClr val="tx1"/>
                </a:solidFill>
                <a:effectLst/>
                <a:latin typeface="+mn-lt"/>
                <a:ea typeface="+mn-ea"/>
                <a:cs typeface="+mn-cs"/>
              </a:rPr>
              <a:t>Kosten</a:t>
            </a:r>
            <a:r>
              <a:rPr lang="en-GB" sz="1200" kern="1200" baseline="0" dirty="0">
                <a:solidFill>
                  <a:schemeClr val="tx1"/>
                </a:solidFill>
                <a:effectLst/>
                <a:latin typeface="+mn-lt"/>
                <a:ea typeface="+mn-ea"/>
                <a:cs typeface="+mn-cs"/>
              </a:rPr>
              <a:t> [564] </a:t>
            </a:r>
            <a:r>
              <a:rPr lang="en-GB" sz="1200" kern="1200" baseline="0" dirty="0" err="1">
                <a:solidFill>
                  <a:schemeClr val="tx1"/>
                </a:solidFill>
                <a:effectLst/>
                <a:latin typeface="+mn-lt"/>
                <a:ea typeface="+mn-ea"/>
                <a:cs typeface="+mn-cs"/>
              </a:rPr>
              <a:t>Stoff</a:t>
            </a:r>
            <a:r>
              <a:rPr lang="en-GB" sz="1200" kern="1200" baseline="0" dirty="0">
                <a:solidFill>
                  <a:schemeClr val="tx1"/>
                </a:solidFill>
                <a:effectLst/>
                <a:latin typeface="+mn-lt"/>
                <a:ea typeface="+mn-ea"/>
                <a:cs typeface="+mn-cs"/>
              </a:rPr>
              <a:t> [702] </a:t>
            </a:r>
            <a:r>
              <a:rPr lang="en-GB" sz="1200" kern="1200" baseline="0" dirty="0" err="1">
                <a:solidFill>
                  <a:schemeClr val="tx1"/>
                </a:solidFill>
                <a:effectLst/>
                <a:latin typeface="+mn-lt"/>
                <a:ea typeface="+mn-ea"/>
                <a:cs typeface="+mn-cs"/>
              </a:rPr>
              <a:t>Sohn</a:t>
            </a:r>
            <a:r>
              <a:rPr lang="en-GB" sz="1200" kern="1200" baseline="0" dirty="0">
                <a:solidFill>
                  <a:schemeClr val="tx1"/>
                </a:solidFill>
                <a:effectLst/>
                <a:latin typeface="+mn-lt"/>
                <a:ea typeface="+mn-ea"/>
                <a:cs typeface="+mn-cs"/>
              </a:rPr>
              <a:t> [596] </a:t>
            </a:r>
            <a:r>
              <a:rPr lang="en-GB" sz="1200" kern="1200" baseline="0" dirty="0" err="1">
                <a:solidFill>
                  <a:schemeClr val="tx1"/>
                </a:solidFill>
                <a:effectLst/>
                <a:latin typeface="+mn-lt"/>
                <a:ea typeface="+mn-ea"/>
                <a:cs typeface="+mn-cs"/>
              </a:rPr>
              <a:t>wohl</a:t>
            </a:r>
            <a:r>
              <a:rPr lang="en-GB" sz="1200" kern="1200" baseline="0" dirty="0">
                <a:solidFill>
                  <a:schemeClr val="tx1"/>
                </a:solidFill>
                <a:effectLst/>
                <a:latin typeface="+mn-lt"/>
                <a:ea typeface="+mn-ea"/>
                <a:cs typeface="+mn-cs"/>
              </a:rPr>
              <a:t> [261]</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Kosten</a:t>
            </a:r>
            <a:r>
              <a:rPr lang="en-GB" dirty="0"/>
              <a:t> (short [o]</a:t>
            </a:r>
            <a:br>
              <a:rPr lang="en-GB" dirty="0"/>
            </a:br>
            <a:r>
              <a:rPr lang="en-GB" dirty="0"/>
              <a:t>2. </a:t>
            </a:r>
            <a:r>
              <a:rPr lang="en-GB" dirty="0" err="1"/>
              <a:t>planen</a:t>
            </a:r>
            <a:r>
              <a:rPr lang="en-GB" dirty="0"/>
              <a:t> (long</a:t>
            </a:r>
            <a:r>
              <a:rPr lang="en-GB" baseline="0" dirty="0"/>
              <a:t> [a])</a:t>
            </a:r>
            <a:r>
              <a:rPr lang="en-GB" dirty="0"/>
              <a:t/>
            </a:r>
            <a:br>
              <a:rPr lang="en-GB" dirty="0"/>
            </a:br>
            <a:r>
              <a:rPr lang="en-GB" dirty="0"/>
              <a:t>3. </a:t>
            </a:r>
            <a:r>
              <a:rPr lang="en-GB" dirty="0" err="1"/>
              <a:t>Stoff</a:t>
            </a:r>
            <a:r>
              <a:rPr lang="en-GB" dirty="0"/>
              <a:t> (short [o])</a:t>
            </a:r>
            <a:br>
              <a:rPr lang="en-GB" dirty="0"/>
            </a:br>
            <a:r>
              <a:rPr lang="en-GB" dirty="0"/>
              <a:t>4. </a:t>
            </a:r>
            <a:r>
              <a:rPr lang="en-GB" dirty="0" err="1"/>
              <a:t>Sohn</a:t>
            </a:r>
            <a:r>
              <a:rPr lang="en-GB" baseline="0" dirty="0"/>
              <a:t> (long [o])</a:t>
            </a:r>
            <a:r>
              <a:rPr lang="en-GB" dirty="0"/>
              <a:t/>
            </a:r>
            <a:br>
              <a:rPr lang="en-GB" dirty="0"/>
            </a:br>
            <a:r>
              <a:rPr lang="en-GB" dirty="0"/>
              <a:t>5. </a:t>
            </a:r>
            <a:r>
              <a:rPr lang="en-GB" dirty="0" err="1"/>
              <a:t>einladen</a:t>
            </a:r>
            <a:r>
              <a:rPr lang="en-GB" dirty="0"/>
              <a:t> (long [a])</a:t>
            </a:r>
            <a:br>
              <a:rPr lang="en-GB" dirty="0"/>
            </a:br>
            <a:r>
              <a:rPr lang="en-GB" dirty="0"/>
              <a:t>6. </a:t>
            </a:r>
            <a:r>
              <a:rPr lang="en-GB" dirty="0" err="1"/>
              <a:t>Gast</a:t>
            </a:r>
            <a:r>
              <a:rPr lang="en-GB" dirty="0"/>
              <a:t> (short [a])</a:t>
            </a:r>
            <a:br>
              <a:rPr lang="en-GB" dirty="0"/>
            </a:br>
            <a:r>
              <a:rPr lang="en-GB" dirty="0"/>
              <a:t>7. </a:t>
            </a:r>
            <a:r>
              <a:rPr lang="en-GB" dirty="0" err="1"/>
              <a:t>wohl</a:t>
            </a:r>
            <a:r>
              <a:rPr lang="en-GB" dirty="0"/>
              <a:t> (long [o])</a:t>
            </a:r>
            <a:br>
              <a:rPr lang="en-GB" dirty="0"/>
            </a:br>
            <a:r>
              <a:rPr lang="en-GB" dirty="0"/>
              <a:t>8. </a:t>
            </a:r>
            <a:r>
              <a:rPr lang="en-GB" dirty="0" err="1"/>
              <a:t>relativ</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187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 K</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sten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pl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nen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St</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ff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hn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einl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den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G</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st</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w</a:t>
            </a:r>
            <a:r>
              <a:rPr lang="en-GB" sz="1200" b="1" kern="1200" dirty="0" err="1">
                <a:solidFill>
                  <a:schemeClr val="tx1"/>
                </a:solidFill>
                <a:effectLst/>
                <a:latin typeface="+mn-lt"/>
                <a:ea typeface="+mn-ea"/>
                <a:cs typeface="+mn-cs"/>
              </a:rPr>
              <a:t>o</a:t>
            </a:r>
            <a:r>
              <a:rPr lang="en-GB" sz="1200" kern="1200" dirty="0" err="1">
                <a:solidFill>
                  <a:schemeClr val="tx1"/>
                </a:solidFill>
                <a:effectLst/>
                <a:latin typeface="+mn-lt"/>
                <a:ea typeface="+mn-ea"/>
                <a:cs typeface="+mn-cs"/>
              </a:rPr>
              <a:t>hl</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rel</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tiv</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62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Same activity, roles reversed.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r>
              <a:rPr lang="en-GB" b="0" dirty="0"/>
              <a:t/>
            </a:r>
            <a:br>
              <a:rPr lang="en-GB" b="0" dirty="0"/>
            </a:br>
            <a:r>
              <a:rPr lang="en-GB" b="0" dirty="0"/>
              <a:t/>
            </a:r>
            <a:br>
              <a:rPr lang="en-GB" b="0" dirty="0"/>
            </a:br>
            <a:r>
              <a:rPr lang="en-GB" b="0" dirty="0"/>
              <a:t/>
            </a:r>
            <a:br>
              <a:rPr lang="en-GB" b="0" dirty="0"/>
            </a:br>
            <a:r>
              <a:rPr lang="en-GB" b="1" dirty="0"/>
              <a:t>Procedure:</a:t>
            </a:r>
            <a:r>
              <a:rPr lang="en-GB" dirty="0"/>
              <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r>
              <a:rPr lang="en-GB" dirty="0"/>
              <a:t/>
            </a:r>
            <a:br>
              <a:rPr lang="en-GB" dirty="0"/>
            </a:br>
            <a:r>
              <a:rPr lang="en-GB" dirty="0"/>
              <a:t>3. The next slide has the answers. Click to hear and see and word again.</a:t>
            </a:r>
            <a:br>
              <a:rPr lang="en-GB" dirty="0"/>
            </a:br>
            <a:r>
              <a:rPr lang="en-GB" dirty="0"/>
              <a:t/>
            </a:r>
            <a:br>
              <a:rPr lang="en-GB" dirty="0"/>
            </a:br>
            <a:r>
              <a:rPr lang="en-GB" dirty="0"/>
              <a:t>NB: Words will appear on clicks, so take care that the mouse is on action button when you click for audio (or the answers will appear too soon).</a:t>
            </a:r>
            <a:br>
              <a:rPr lang="en-GB" dirty="0"/>
            </a:br>
            <a:r>
              <a:rPr lang="en-GB" dirty="0"/>
              <a:t/>
            </a: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fassen</a:t>
            </a:r>
            <a:r>
              <a:rPr lang="en-GB" sz="1200" kern="1200" baseline="0" dirty="0">
                <a:solidFill>
                  <a:schemeClr val="tx1"/>
                </a:solidFill>
                <a:effectLst/>
                <a:latin typeface="+mn-lt"/>
                <a:ea typeface="+mn-ea"/>
                <a:cs typeface="+mn-cs"/>
              </a:rPr>
              <a:t> [1144] Blatt [1270] </a:t>
            </a:r>
            <a:r>
              <a:rPr lang="en-GB" sz="1200" kern="1200" baseline="0" dirty="0" err="1">
                <a:solidFill>
                  <a:schemeClr val="tx1"/>
                </a:solidFill>
                <a:effectLst/>
                <a:latin typeface="+mn-lt"/>
                <a:ea typeface="+mn-ea"/>
                <a:cs typeface="+mn-cs"/>
              </a:rPr>
              <a:t>Daten</a:t>
            </a:r>
            <a:r>
              <a:rPr lang="en-GB" sz="1200" kern="1200" baseline="0" dirty="0">
                <a:solidFill>
                  <a:schemeClr val="tx1"/>
                </a:solidFill>
                <a:effectLst/>
                <a:latin typeface="+mn-lt"/>
                <a:ea typeface="+mn-ea"/>
                <a:cs typeface="+mn-cs"/>
              </a:rPr>
              <a:t> [574] </a:t>
            </a:r>
            <a:r>
              <a:rPr lang="en-GB" sz="1200" kern="1200" baseline="0" dirty="0" err="1">
                <a:solidFill>
                  <a:schemeClr val="tx1"/>
                </a:solidFill>
                <a:effectLst/>
                <a:latin typeface="+mn-lt"/>
                <a:ea typeface="+mn-ea"/>
                <a:cs typeface="+mn-cs"/>
              </a:rPr>
              <a:t>Rahmen</a:t>
            </a:r>
            <a:r>
              <a:rPr lang="en-GB" sz="1200" kern="1200" baseline="0" dirty="0">
                <a:solidFill>
                  <a:schemeClr val="tx1"/>
                </a:solidFill>
                <a:effectLst/>
                <a:latin typeface="+mn-lt"/>
                <a:ea typeface="+mn-ea"/>
                <a:cs typeface="+mn-cs"/>
              </a:rPr>
              <a:t> [753] </a:t>
            </a:r>
            <a:r>
              <a:rPr lang="en-GB" sz="1200" kern="1200" baseline="0" dirty="0" err="1">
                <a:solidFill>
                  <a:schemeClr val="tx1"/>
                </a:solidFill>
                <a:effectLst/>
                <a:latin typeface="+mn-lt"/>
                <a:ea typeface="+mn-ea"/>
                <a:cs typeface="+mn-cs"/>
              </a:rPr>
              <a:t>doch</a:t>
            </a:r>
            <a:r>
              <a:rPr lang="en-GB" sz="1200" kern="1200" baseline="0" dirty="0">
                <a:solidFill>
                  <a:schemeClr val="tx1"/>
                </a:solidFill>
                <a:effectLst/>
                <a:latin typeface="+mn-lt"/>
                <a:ea typeface="+mn-ea"/>
                <a:cs typeface="+mn-cs"/>
              </a:rPr>
              <a:t> [73] modern [747] </a:t>
            </a:r>
            <a:r>
              <a:rPr lang="en-GB" sz="1200" kern="1200" baseline="0" dirty="0" err="1">
                <a:solidFill>
                  <a:schemeClr val="tx1"/>
                </a:solidFill>
                <a:effectLst/>
                <a:latin typeface="+mn-lt"/>
                <a:ea typeface="+mn-ea"/>
                <a:cs typeface="+mn-cs"/>
              </a:rPr>
              <a:t>ohne</a:t>
            </a:r>
            <a:r>
              <a:rPr lang="en-GB" sz="1200" kern="1200" baseline="0" dirty="0">
                <a:solidFill>
                  <a:schemeClr val="tx1"/>
                </a:solidFill>
                <a:effectLst/>
                <a:latin typeface="+mn-lt"/>
                <a:ea typeface="+mn-ea"/>
                <a:cs typeface="+mn-cs"/>
              </a:rPr>
              <a:t> [120] </a:t>
            </a:r>
            <a:r>
              <a:rPr lang="en-GB" sz="1200" kern="1200" baseline="0" dirty="0" err="1">
                <a:solidFill>
                  <a:schemeClr val="tx1"/>
                </a:solidFill>
                <a:effectLst/>
                <a:latin typeface="+mn-lt"/>
                <a:ea typeface="+mn-ea"/>
                <a:cs typeface="+mn-cs"/>
              </a:rPr>
              <a:t>Lohn</a:t>
            </a:r>
            <a:r>
              <a:rPr lang="en-GB" sz="1200" kern="1200" baseline="0" dirty="0">
                <a:solidFill>
                  <a:schemeClr val="tx1"/>
                </a:solidFill>
                <a:effectLst/>
                <a:latin typeface="+mn-lt"/>
                <a:ea typeface="+mn-ea"/>
                <a:cs typeface="+mn-cs"/>
              </a:rPr>
              <a:t> [2243]</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Doch</a:t>
            </a:r>
            <a:r>
              <a:rPr lang="en-GB" dirty="0"/>
              <a:t> (short [o]</a:t>
            </a:r>
            <a:br>
              <a:rPr lang="en-GB" dirty="0"/>
            </a:br>
            <a:r>
              <a:rPr lang="en-GB" dirty="0"/>
              <a:t>2. </a:t>
            </a:r>
            <a:r>
              <a:rPr lang="en-GB" dirty="0" err="1"/>
              <a:t>Rahmen</a:t>
            </a:r>
            <a:r>
              <a:rPr lang="en-GB" dirty="0"/>
              <a:t> (long [a])</a:t>
            </a:r>
            <a:br>
              <a:rPr lang="en-GB" dirty="0"/>
            </a:br>
            <a:r>
              <a:rPr lang="en-GB" dirty="0"/>
              <a:t>3. modern (short [o])</a:t>
            </a:r>
            <a:br>
              <a:rPr lang="en-GB" dirty="0"/>
            </a:br>
            <a:r>
              <a:rPr lang="en-GB" dirty="0"/>
              <a:t>4. </a:t>
            </a:r>
            <a:r>
              <a:rPr lang="en-GB" dirty="0" err="1"/>
              <a:t>ohne</a:t>
            </a:r>
            <a:r>
              <a:rPr lang="en-GB" dirty="0"/>
              <a:t> (long [o])</a:t>
            </a:r>
            <a:br>
              <a:rPr lang="en-GB" dirty="0"/>
            </a:br>
            <a:r>
              <a:rPr lang="en-GB" dirty="0"/>
              <a:t>5. </a:t>
            </a:r>
            <a:r>
              <a:rPr lang="en-GB" dirty="0" err="1"/>
              <a:t>Daten</a:t>
            </a:r>
            <a:r>
              <a:rPr lang="en-GB" dirty="0"/>
              <a:t> (long [a])</a:t>
            </a:r>
            <a:br>
              <a:rPr lang="en-GB" dirty="0"/>
            </a:br>
            <a:r>
              <a:rPr lang="en-GB" dirty="0"/>
              <a:t>6. Blatt (short [a])</a:t>
            </a:r>
            <a:br>
              <a:rPr lang="en-GB" dirty="0"/>
            </a:br>
            <a:r>
              <a:rPr lang="en-GB" dirty="0"/>
              <a:t>7. </a:t>
            </a:r>
            <a:r>
              <a:rPr lang="en-GB" dirty="0" err="1"/>
              <a:t>Lohn</a:t>
            </a:r>
            <a:r>
              <a:rPr lang="en-GB" dirty="0"/>
              <a:t> (long [o])</a:t>
            </a:r>
            <a:br>
              <a:rPr lang="en-GB" dirty="0"/>
            </a:br>
            <a:r>
              <a:rPr lang="en-GB" dirty="0"/>
              <a:t>8. </a:t>
            </a:r>
            <a:r>
              <a:rPr lang="en-GB" dirty="0" err="1"/>
              <a:t>fassen</a:t>
            </a:r>
            <a:r>
              <a:rPr lang="en-GB" dirty="0"/>
              <a:t> (short [a])</a:t>
            </a:r>
            <a:br>
              <a:rPr lang="en-GB" dirty="0"/>
            </a:br>
            <a:endParaRPr lang="en-GB"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08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Antworten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36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24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practise spoken production of short and long [a].</a:t>
            </a:r>
            <a:br>
              <a:rPr lang="en-GB" b="0" dirty="0"/>
            </a:br>
            <a:r>
              <a:rPr lang="en-GB" b="0" dirty="0"/>
              <a:t/>
            </a:r>
            <a:br>
              <a:rPr lang="en-GB" b="0" dirty="0"/>
            </a:br>
            <a:r>
              <a:rPr lang="en-GB" b="1" dirty="0"/>
              <a:t>Procedure:</a:t>
            </a:r>
            <a:r>
              <a:rPr lang="en-GB" dirty="0"/>
              <a:t/>
            </a:r>
            <a:br>
              <a:rPr lang="en-GB" dirty="0"/>
            </a:br>
            <a:r>
              <a:rPr lang="en-GB" dirty="0"/>
              <a:t>1. Students read the words, identifying from their SSC knowledge which contain short [a] sound, and saying those aloud.</a:t>
            </a:r>
          </a:p>
          <a:p>
            <a:r>
              <a:rPr lang="en-GB" dirty="0"/>
              <a:t>2. Click to highlight the words containing short [a].</a:t>
            </a:r>
          </a:p>
          <a:p>
            <a:r>
              <a:rPr lang="en-GB" dirty="0"/>
              <a:t>3. Students read aloud the remaining words, containing long [a] sound.</a:t>
            </a:r>
          </a:p>
          <a:p>
            <a:r>
              <a:rPr lang="en-GB" dirty="0"/>
              <a:t>4. Click on the images to hear each word pronounced, as required.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zentral</a:t>
            </a:r>
            <a:r>
              <a:rPr lang="en-GB" b="0" dirty="0"/>
              <a:t/>
            </a:r>
            <a:br>
              <a:rPr lang="en-GB" b="0" dirty="0"/>
            </a:br>
            <a:r>
              <a:rPr lang="en-GB" b="0" dirty="0"/>
              <a:t>2. </a:t>
            </a:r>
            <a:r>
              <a:rPr lang="en-GB" b="0" dirty="0" err="1"/>
              <a:t>Kontakt</a:t>
            </a:r>
            <a:r>
              <a:rPr lang="en-GB" b="0" dirty="0"/>
              <a:t/>
            </a:r>
            <a:br>
              <a:rPr lang="en-GB" b="0" dirty="0"/>
            </a:br>
            <a:r>
              <a:rPr lang="en-GB" b="0" dirty="0"/>
              <a:t>3. </a:t>
            </a:r>
            <a:r>
              <a:rPr lang="en-GB" b="0" dirty="0" err="1"/>
              <a:t>fangen</a:t>
            </a:r>
            <a:r>
              <a:rPr lang="en-GB" b="0" dirty="0"/>
              <a:t/>
            </a:r>
            <a:br>
              <a:rPr lang="en-GB" b="0" dirty="0"/>
            </a:br>
            <a:r>
              <a:rPr lang="en-GB" b="0" dirty="0"/>
              <a:t>4. </a:t>
            </a:r>
            <a:r>
              <a:rPr lang="en-GB" b="0" dirty="0" err="1"/>
              <a:t>Abendessen</a:t>
            </a:r>
            <a:r>
              <a:rPr lang="en-GB" b="0" dirty="0"/>
              <a:t/>
            </a:r>
            <a:br>
              <a:rPr lang="en-GB" b="0" dirty="0"/>
            </a:br>
            <a:r>
              <a:rPr lang="en-GB" b="0" dirty="0"/>
              <a:t>5. </a:t>
            </a:r>
            <a:r>
              <a:rPr lang="en-GB" b="0" dirty="0" err="1"/>
              <a:t>Mannschaft</a:t>
            </a:r>
            <a:r>
              <a:rPr lang="en-GB" b="0" dirty="0"/>
              <a:t/>
            </a:r>
            <a:br>
              <a:rPr lang="en-GB" b="0" dirty="0"/>
            </a:br>
            <a:r>
              <a:rPr lang="en-GB" b="0" dirty="0"/>
              <a:t>6. </a:t>
            </a:r>
            <a:r>
              <a:rPr lang="en-GB" b="0" dirty="0" err="1"/>
              <a:t>Wahrheit</a:t>
            </a:r>
            <a:r>
              <a:rPr lang="en-GB" b="0" dirty="0"/>
              <a:t/>
            </a:r>
            <a:br>
              <a:rPr lang="en-GB" b="0" dirty="0"/>
            </a:br>
            <a:r>
              <a:rPr lang="en-GB" b="0" dirty="0"/>
              <a:t>7. </a:t>
            </a:r>
            <a:r>
              <a:rPr lang="en-GB" b="0" dirty="0" err="1"/>
              <a:t>Reaktion</a:t>
            </a:r>
            <a:r>
              <a:rPr lang="en-GB" b="0" dirty="0"/>
              <a:t/>
            </a:r>
            <a:br>
              <a:rPr lang="en-GB" b="0" dirty="0"/>
            </a:br>
            <a:r>
              <a:rPr lang="en-GB" b="0" dirty="0"/>
              <a:t>8. </a:t>
            </a:r>
            <a:r>
              <a:rPr lang="en-GB" b="0" dirty="0" err="1"/>
              <a:t>Partnerin</a:t>
            </a:r>
            <a:r>
              <a:rPr lang="en-GB" b="0" dirty="0"/>
              <a:t/>
            </a:r>
            <a:br>
              <a:rPr lang="en-GB" b="0" dirty="0"/>
            </a:br>
            <a:r>
              <a:rPr lang="en-GB" b="0" dirty="0"/>
              <a:t>9. </a:t>
            </a:r>
            <a:r>
              <a:rPr lang="en-GB" b="0" dirty="0" err="1"/>
              <a:t>planen</a:t>
            </a:r>
            <a:r>
              <a:rPr lang="en-GB" b="0" dirty="0"/>
              <a:t/>
            </a:r>
            <a:br>
              <a:rPr lang="en-GB" b="0" dirty="0"/>
            </a:br>
            <a:r>
              <a:rPr lang="en-GB" b="0" dirty="0"/>
              <a:t>10. </a:t>
            </a:r>
            <a:r>
              <a:rPr lang="en-GB" b="0" dirty="0" err="1"/>
              <a:t>Macht</a:t>
            </a:r>
            <a:r>
              <a:rPr lang="en-GB" b="0" dirty="0"/>
              <a:t/>
            </a:r>
            <a:br>
              <a:rPr lang="en-GB" b="0" dirty="0"/>
            </a:br>
            <a:r>
              <a:rPr lang="en-GB" b="0" dirty="0"/>
              <a:t>11. </a:t>
            </a:r>
            <a:r>
              <a:rPr lang="en-GB" b="0" dirty="0" err="1"/>
              <a:t>unangehemn</a:t>
            </a:r>
            <a:r>
              <a:rPr lang="en-GB" b="0" dirty="0"/>
              <a:t/>
            </a:r>
            <a:br>
              <a:rPr lang="en-GB" b="0" dirty="0"/>
            </a:br>
            <a:r>
              <a:rPr lang="en-GB" b="0" dirty="0"/>
              <a:t>12. </a:t>
            </a:r>
            <a:r>
              <a:rPr lang="en-GB" b="0" dirty="0" err="1"/>
              <a:t>Landschaft</a:t>
            </a:r>
            <a:r>
              <a:rPr lang="en-GB" dirty="0"/>
              <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261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209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r>
              <a:rPr lang="en-GB" dirty="0"/>
              <a:t/>
            </a:r>
            <a:br>
              <a:rPr lang="en-GB" dirty="0"/>
            </a:br>
            <a:r>
              <a:rPr lang="en-GB" dirty="0"/>
              <a:t/>
            </a:r>
            <a:br>
              <a:rPr lang="en-GB" dirty="0"/>
            </a:br>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92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b="0" dirty="0"/>
              <a:t/>
            </a:r>
            <a:br>
              <a:rPr lang="en-GB" b="0" dirty="0"/>
            </a:br>
            <a:r>
              <a:rPr lang="en-GB" b="0" dirty="0"/>
              <a:t/>
            </a:r>
            <a:br>
              <a:rPr lang="en-GB" b="0" dirty="0"/>
            </a:br>
            <a:r>
              <a:rPr lang="en-GB" b="1" dirty="0"/>
              <a:t>Aim: </a:t>
            </a:r>
            <a:r>
              <a:rPr lang="en-GB" b="0" dirty="0"/>
              <a:t>A read aloud activity to revise 12 SSC (six explicitly, and six by contrast) using a range of new, revisited and unfamiliar vocabulary.</a:t>
            </a:r>
            <a:br>
              <a:rPr lang="en-GB" b="0" dirty="0"/>
            </a:br>
            <a:r>
              <a:rPr lang="en-GB" b="0" dirty="0"/>
              <a:t/>
            </a:r>
            <a:br>
              <a:rPr lang="en-GB" b="0" dirty="0"/>
            </a:br>
            <a:r>
              <a:rPr lang="en-GB" b="1" dirty="0"/>
              <a:t>Procedure:</a:t>
            </a:r>
            <a:r>
              <a:rPr lang="en-GB" dirty="0"/>
              <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336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sagen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mime speech coming out of your mouth, opening your mouth and drawing your hand away quickly away from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sagen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sagen</a:t>
            </a:r>
            <a:r>
              <a:rPr lang="en-GB" baseline="0" dirty="0"/>
              <a:t> [46]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62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r>
              <a:rPr lang="en-GB" dirty="0"/>
              <a:t/>
            </a:r>
            <a:br>
              <a:rPr lang="en-GB" dirty="0"/>
            </a:br>
            <a:r>
              <a:rPr lang="en-GB" b="1" dirty="0"/>
              <a:t/>
            </a:r>
            <a:br>
              <a:rPr lang="en-GB" b="1" dirty="0"/>
            </a:br>
            <a:r>
              <a:rPr lang="en-GB" b="1" dirty="0"/>
              <a:t>Aim: </a:t>
            </a:r>
            <a:r>
              <a:rPr lang="en-GB" b="0" dirty="0"/>
              <a:t>to distinguish between [a] and [ä] in the aural modality. Transcribe unknown plurals.</a:t>
            </a:r>
            <a:r>
              <a:rPr lang="en-GB" dirty="0"/>
              <a:t/>
            </a:r>
            <a:br>
              <a:rPr lang="en-GB" dirty="0"/>
            </a:br>
            <a:r>
              <a:rPr lang="en-GB" dirty="0"/>
              <a:t/>
            </a:r>
            <a:br>
              <a:rPr lang="en-GB" dirty="0"/>
            </a:br>
            <a:r>
              <a:rPr lang="en-GB" b="1" dirty="0"/>
              <a:t>Procedure:</a:t>
            </a:r>
            <a:r>
              <a:rPr lang="en-GB" dirty="0"/>
              <a:t/>
            </a:r>
            <a:br>
              <a:rPr lang="en-GB" dirty="0"/>
            </a:br>
            <a:r>
              <a:rPr lang="en-GB" dirty="0"/>
              <a:t>1. Click audio button 1. Students listen and indicate whether they hear [a] or [ä].</a:t>
            </a:r>
          </a:p>
          <a:p>
            <a:r>
              <a:rPr lang="en-GB" dirty="0"/>
              <a:t>2. Click for tick to appear in correct column.</a:t>
            </a:r>
          </a:p>
          <a:p>
            <a:r>
              <a:rPr lang="en-GB" dirty="0"/>
              <a:t>3. Click audio again and students transcribe the word they hear. Hopefully when looking at what they have written, students will recognise the plurals of previously taught singular nouns. </a:t>
            </a:r>
          </a:p>
          <a:p>
            <a:r>
              <a:rPr lang="en-GB" dirty="0"/>
              <a:t>4. Click to reveal answer – German transcription.</a:t>
            </a:r>
          </a:p>
          <a:p>
            <a:r>
              <a:rPr lang="en-GB" dirty="0"/>
              <a:t>5. Students then write the English meaning.</a:t>
            </a:r>
          </a:p>
          <a:p>
            <a:r>
              <a:rPr lang="en-GB" dirty="0"/>
              <a:t>6. Click to reveal answer – an image will appear at the same time.</a:t>
            </a:r>
          </a:p>
          <a:p>
            <a:r>
              <a:rPr lang="en-GB" dirty="0"/>
              <a:t>7. Repeat for 2 – 4. For 5 – 8, depending on level of the class, possibly only play the audio once, students tick [a] / [ä] and transcribe at the same time. </a:t>
            </a:r>
          </a:p>
          <a:p>
            <a:r>
              <a:rPr lang="en-GB" dirty="0"/>
              <a:t>8. When all times 1 – 8 have been ‘done’, students read the words aloud with a partner.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Apfel</a:t>
            </a:r>
            <a:r>
              <a:rPr lang="en-GB" b="0" baseline="0" dirty="0"/>
              <a:t> [3491] Fall [188]  Plan [955]</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1753455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read aloud to practise spoken production of </a:t>
            </a:r>
            <a:r>
              <a:rPr lang="en-GB" dirty="0">
                <a:solidFill>
                  <a:schemeClr val="accent5">
                    <a:lumMod val="50000"/>
                  </a:schemeClr>
                </a:solidFill>
                <a:sym typeface="Wingdings" panose="05000000000000000000" pitchFamily="2" charset="2"/>
              </a:rPr>
              <a:t>a, ä, o, ö.</a:t>
            </a:r>
            <a:r>
              <a:rPr lang="en-GB" dirty="0"/>
              <a:t/>
            </a:r>
            <a:br>
              <a:rPr lang="en-GB" dirty="0"/>
            </a:br>
            <a:r>
              <a:rPr lang="en-GB" dirty="0"/>
              <a:t/>
            </a:r>
            <a:br>
              <a:rPr lang="en-GB" dirty="0"/>
            </a:br>
            <a:r>
              <a:rPr lang="en-GB" b="1" dirty="0"/>
              <a:t>Procedure:</a:t>
            </a:r>
            <a:r>
              <a:rPr lang="en-GB" dirty="0"/>
              <a:t/>
            </a:r>
            <a:br>
              <a:rPr lang="en-GB" dirty="0"/>
            </a:br>
            <a:r>
              <a:rPr lang="en-GB" dirty="0"/>
              <a:t>1. Partner B turns away from the board.</a:t>
            </a:r>
          </a:p>
          <a:p>
            <a:r>
              <a:rPr lang="en-GB" dirty="0"/>
              <a:t>2. Click to make the words and images appear for Person A to read out. Person B writes down what Person A says.</a:t>
            </a:r>
          </a:p>
          <a:p>
            <a:r>
              <a:rPr lang="en-GB" dirty="0"/>
              <a:t>3. When all 6 words have been read and transcribed, Person B turns back to the board, and together with Person A, checks their spelling.</a:t>
            </a:r>
          </a:p>
          <a:p>
            <a:r>
              <a:rPr lang="en-GB" dirty="0"/>
              <a:t>4. Students work out meaning of the words using the images as clues – they may need help with this. </a:t>
            </a:r>
          </a:p>
          <a:p>
            <a:r>
              <a:rPr lang="en-GB" dirty="0"/>
              <a:t>5. Swap roles and follow procedure 1 – 5 for the second set of six words.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Lanze</a:t>
            </a:r>
            <a:r>
              <a:rPr lang="en-GB" baseline="0" dirty="0"/>
              <a:t> [&gt;5009] </a:t>
            </a:r>
            <a:r>
              <a:rPr lang="en-GB" baseline="0" dirty="0" err="1"/>
              <a:t>Thron</a:t>
            </a:r>
            <a:r>
              <a:rPr lang="en-GB" baseline="0" dirty="0"/>
              <a:t> [&gt;5009] [4962] Ross [&gt;5009] </a:t>
            </a:r>
            <a:r>
              <a:rPr lang="en-GB" baseline="0" dirty="0" err="1"/>
              <a:t>Kampf</a:t>
            </a:r>
            <a:r>
              <a:rPr lang="en-GB" baseline="0" dirty="0"/>
              <a:t> [867] </a:t>
            </a:r>
            <a:r>
              <a:rPr lang="en-GB" baseline="0" dirty="0" err="1"/>
              <a:t>Gewand</a:t>
            </a:r>
            <a:r>
              <a:rPr lang="en-GB" baseline="0" dirty="0"/>
              <a:t> [&gt;5009] </a:t>
            </a:r>
            <a:r>
              <a:rPr lang="en-GB" baseline="0" dirty="0" err="1"/>
              <a:t>Topf</a:t>
            </a:r>
            <a:r>
              <a:rPr lang="en-GB" baseline="0" dirty="0"/>
              <a:t> [4136] Krone [3743] </a:t>
            </a:r>
            <a:r>
              <a:rPr lang="en-GB" baseline="0" dirty="0" err="1"/>
              <a:t>Waffe</a:t>
            </a:r>
            <a:r>
              <a:rPr lang="en-GB" baseline="0" dirty="0"/>
              <a:t> [1625] Stab [&gt;5009] </a:t>
            </a:r>
            <a:r>
              <a:rPr lang="en-GB" baseline="0" dirty="0" err="1"/>
              <a:t>Wassergraben</a:t>
            </a:r>
            <a:r>
              <a:rPr lang="en-GB" baseline="0" dirty="0"/>
              <a:t> [&gt;5009]</a:t>
            </a:r>
            <a:r>
              <a:rPr lang="en-GB" dirty="0"/>
              <a:t/>
            </a:r>
            <a:br>
              <a:rPr lang="en-GB" dirty="0"/>
            </a:b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51</a:t>
            </a:fld>
            <a:endParaRPr lang="en-GB"/>
          </a:p>
        </p:txBody>
      </p:sp>
    </p:spTree>
    <p:extLst>
      <p:ext uri="{BB962C8B-B14F-4D97-AF65-F5344CB8AC3E}">
        <p14:creationId xmlns:p14="http://schemas.microsoft.com/office/powerpoint/2010/main" val="266931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kalt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shiver, crossing your arms in front of your body.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kalt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kalt</a:t>
            </a:r>
            <a:r>
              <a:rPr lang="en-GB" baseline="0" dirty="0"/>
              <a:t> [875]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9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29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r>
              <a:rPr lang="en-GB" b="1" dirty="0"/>
              <a:t>Aim: </a:t>
            </a:r>
            <a:r>
              <a:rPr lang="en-GB" b="0" dirty="0"/>
              <a:t>to introduce further vocabulary, given students the opportunity to practise their new SSC knowledge.</a:t>
            </a:r>
            <a:br>
              <a:rPr lang="en-GB" b="0" dirty="0"/>
            </a:br>
            <a:r>
              <a:rPr lang="en-GB" dirty="0"/>
              <a:t/>
            </a:r>
            <a:br>
              <a:rPr lang="en-GB" dirty="0"/>
            </a:br>
            <a:r>
              <a:rPr lang="en-GB" b="1" dirty="0"/>
              <a:t>Procedure:</a:t>
            </a:r>
            <a:r>
              <a:rPr lang="en-GB" dirty="0"/>
              <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Tafel </a:t>
            </a:r>
            <a:r>
              <a:rPr lang="en-GB" dirty="0" err="1"/>
              <a:t>ist</a:t>
            </a:r>
            <a:r>
              <a:rPr lang="en-GB" dirty="0"/>
              <a:t> </a:t>
            </a:r>
            <a:r>
              <a:rPr lang="en-GB" dirty="0" err="1"/>
              <a:t>hier</a:t>
            </a:r>
            <a:r>
              <a:rPr lang="en-GB" dirty="0"/>
              <a:t>’, pointing to the real (or picture) board.</a:t>
            </a:r>
          </a:p>
          <a:p>
            <a:r>
              <a:rPr lang="en-GB" dirty="0"/>
              <a:t>3. </a:t>
            </a:r>
            <a:r>
              <a:rPr lang="en-US" b="0" baseline="0" dirty="0"/>
              <a:t>Elicit a translation for ‘die Tafel’ and stress ‘die’ to prompt them to notice another word for ‘the’.  They have now met the three words for ‘the’ for singular nouns.</a:t>
            </a:r>
            <a:br>
              <a:rPr lang="en-US" b="0" baseline="0" dirty="0"/>
            </a:br>
            <a:r>
              <a:rPr lang="en-US" b="0" baseline="0" dirty="0"/>
              <a:t>We will focus explicitly on this soon.</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[3] die Tafel [3656] wo? [94]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[71] der, die, das [1]</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b="1" dirty="0"/>
              <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89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introduce further vocabulary, given students the opportunity to practise their new SSC knowledge.</a:t>
            </a:r>
            <a:br>
              <a:rPr lang="en-GB" b="0" dirty="0"/>
            </a:br>
            <a:r>
              <a:rPr lang="en-GB" dirty="0"/>
              <a:t/>
            </a:r>
            <a:br>
              <a:rPr lang="en-GB" dirty="0"/>
            </a:br>
            <a:r>
              <a:rPr lang="en-GB" b="1" dirty="0"/>
              <a:t>Procedure:</a:t>
            </a:r>
            <a:r>
              <a:rPr lang="en-GB" dirty="0"/>
              <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Point away as in the picture and repeat ‘da’ with students.</a:t>
            </a:r>
          </a:p>
          <a:p>
            <a:r>
              <a:rPr lang="en-GB" dirty="0"/>
              <a:t>3. </a:t>
            </a:r>
            <a:r>
              <a:rPr lang="en-US" b="0" baseline="0" dirty="0"/>
              <a:t>Elicit a translation for ‘da’ </a:t>
            </a:r>
            <a:r>
              <a:rPr lang="en-GB" b="0" baseline="0" dirty="0"/>
              <a:t>again.</a:t>
            </a:r>
            <a:br>
              <a:rPr lang="en-GB" b="0" baseline="0" dirty="0"/>
            </a:br>
            <a:r>
              <a:rPr lang="en-GB" dirty="0"/>
              <a:t/>
            </a:r>
            <a:br>
              <a:rPr lang="en-GB" dirty="0"/>
            </a:br>
            <a:r>
              <a:rPr lang="en-GB" b="1" baseline="0" dirty="0"/>
              <a:t>Word frequency (1 is the most frequent word in German): </a:t>
            </a:r>
            <a:r>
              <a:rPr lang="en-GB" baseline="0" dirty="0"/>
              <a:t/>
            </a:r>
            <a:br>
              <a:rPr lang="en-GB" baseline="0" dirty="0"/>
            </a:br>
            <a:r>
              <a:rPr lang="en-GB" sz="1200" b="0" i="0" u="none" strike="noStrike" kern="1200" dirty="0">
                <a:solidFill>
                  <a:schemeClr val="tx1"/>
                </a:solidFill>
                <a:effectLst/>
                <a:latin typeface="+mn-lt"/>
                <a:ea typeface="+mn-ea"/>
                <a:cs typeface="+mn-cs"/>
              </a:rPr>
              <a:t>da [35]</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b="1" dirty="0"/>
              <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8094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7312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7019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324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050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9696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22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291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89543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2787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477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3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51336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10.png"/><Relationship Id="rId5" Type="http://schemas.openxmlformats.org/officeDocument/2006/relationships/audio" Target="../media/audio5.wav"/><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audio" Target="../media/audio9.wav"/><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audio" Target="../media/audio9.wav"/></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20.png"/><Relationship Id="rId5" Type="http://schemas.openxmlformats.org/officeDocument/2006/relationships/audio" Target="../media/audio10.wav"/><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3.wav"/><Relationship Id="rId7" Type="http://schemas.openxmlformats.org/officeDocument/2006/relationships/audio" Target="../media/audio12.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audio" Target="../media/audio14.wav"/></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audio" Target="../media/audio12.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5.wav"/><Relationship Id="rId10" Type="http://schemas.openxmlformats.org/officeDocument/2006/relationships/image" Target="../media/image26.svg"/><Relationship Id="rId4" Type="http://schemas.openxmlformats.org/officeDocument/2006/relationships/audio" Target="../media/audio11.wav"/><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audio" Target="../media/audio1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0" Type="http://schemas.openxmlformats.org/officeDocument/2006/relationships/image" Target="../media/image26.png"/><Relationship Id="rId4" Type="http://schemas.openxmlformats.org/officeDocument/2006/relationships/audio" Target="../media/audio15.wav"/><Relationship Id="rId9" Type="http://schemas.openxmlformats.org/officeDocument/2006/relationships/audio" Target="../media/audio20.wav"/></Relationships>
</file>

<file path=ppt/slides/_rels/slide22.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audio" Target="../media/audio18.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10" Type="http://schemas.openxmlformats.org/officeDocument/2006/relationships/image" Target="../media/image26.png"/><Relationship Id="rId4" Type="http://schemas.openxmlformats.org/officeDocument/2006/relationships/audio" Target="../media/audio15.wav"/><Relationship Id="rId9" Type="http://schemas.openxmlformats.org/officeDocument/2006/relationships/audio" Target="../media/audio20.wav"/></Relationships>
</file>

<file path=ppt/slides/_rels/slide23.xml.rels><?xml version="1.0" encoding="UTF-8" standalone="yes"?>
<Relationships xmlns="http://schemas.openxmlformats.org/package/2006/relationships"><Relationship Id="rId8" Type="http://schemas.openxmlformats.org/officeDocument/2006/relationships/audio" Target="../media/audio24.wav"/><Relationship Id="rId13" Type="http://schemas.microsoft.com/office/2007/relationships/hdphoto" Target="../media/hdphoto1.wdp"/><Relationship Id="rId18" Type="http://schemas.openxmlformats.org/officeDocument/2006/relationships/audio" Target="../media/audio20.wav"/><Relationship Id="rId3" Type="http://schemas.openxmlformats.org/officeDocument/2006/relationships/audio" Target="../media/audio22.wav"/><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34.jpeg"/><Relationship Id="rId2" Type="http://schemas.openxmlformats.org/officeDocument/2006/relationships/notesSlide" Target="../notesSlides/notesSlide23.xml"/><Relationship Id="rId16" Type="http://schemas.openxmlformats.org/officeDocument/2006/relationships/audio" Target="../media/audio19.wav"/><Relationship Id="rId20" Type="http://schemas.openxmlformats.org/officeDocument/2006/relationships/audio" Target="../media/audio26.wav"/><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24" Type="http://schemas.openxmlformats.org/officeDocument/2006/relationships/image" Target="../media/image38.png"/><Relationship Id="rId5" Type="http://schemas.openxmlformats.org/officeDocument/2006/relationships/audio" Target="../media/audio23.wav"/><Relationship Id="rId15" Type="http://schemas.openxmlformats.org/officeDocument/2006/relationships/image" Target="../media/image33.jpeg"/><Relationship Id="rId23" Type="http://schemas.openxmlformats.org/officeDocument/2006/relationships/image" Target="../media/image37.png"/><Relationship Id="rId10" Type="http://schemas.openxmlformats.org/officeDocument/2006/relationships/audio" Target="../media/audio25.wav"/><Relationship Id="rId19" Type="http://schemas.openxmlformats.org/officeDocument/2006/relationships/image" Target="../media/image35.jpe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audio" Target="../media/audio18.wav"/><Relationship Id="rId22" Type="http://schemas.openxmlformats.org/officeDocument/2006/relationships/audio" Target="../media/audio27.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3.png"/><Relationship Id="rId7" Type="http://schemas.openxmlformats.org/officeDocument/2006/relationships/audio" Target="../media/audio31.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 Id="rId9" Type="http://schemas.openxmlformats.org/officeDocument/2006/relationships/audio" Target="../media/audio33.wav"/></Relationships>
</file>

<file path=ppt/slides/_rels/slide26.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3.pn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audio" Target="../media/audio32.wav"/><Relationship Id="rId5" Type="http://schemas.openxmlformats.org/officeDocument/2006/relationships/image" Target="../media/image36.png"/><Relationship Id="rId10" Type="http://schemas.openxmlformats.org/officeDocument/2006/relationships/audio" Target="../media/audio31.wav"/><Relationship Id="rId4" Type="http://schemas.openxmlformats.org/officeDocument/2006/relationships/audio" Target="../media/audio26.wav"/><Relationship Id="rId9" Type="http://schemas.openxmlformats.org/officeDocument/2006/relationships/audio" Target="../media/audio30.wav"/></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3.png"/><Relationship Id="rId21" Type="http://schemas.openxmlformats.org/officeDocument/2006/relationships/audio" Target="../media/audio21.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 Type="http://schemas.openxmlformats.org/officeDocument/2006/relationships/notesSlide" Target="../notesSlides/notesSlide28.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audio" Target="../media/audio44.wav"/><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audio" Target="../media/audio15.wav"/><Relationship Id="rId9" Type="http://schemas.openxmlformats.org/officeDocument/2006/relationships/audio" Target="../media/audio38.wav"/><Relationship Id="rId14" Type="http://schemas.openxmlformats.org/officeDocument/2006/relationships/audio" Target="../media/audio43.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3" Type="http://schemas.openxmlformats.org/officeDocument/2006/relationships/audio" Target="../media/audio60.wav"/><Relationship Id="rId18" Type="http://schemas.openxmlformats.org/officeDocument/2006/relationships/audio" Target="../media/audio65.wav"/><Relationship Id="rId26" Type="http://schemas.openxmlformats.org/officeDocument/2006/relationships/audio" Target="../media/audio73.wav"/><Relationship Id="rId39" Type="http://schemas.openxmlformats.org/officeDocument/2006/relationships/image" Target="../media/image45.jpeg"/><Relationship Id="rId3" Type="http://schemas.openxmlformats.org/officeDocument/2006/relationships/audio" Target="../media/audio50.wav"/><Relationship Id="rId21" Type="http://schemas.openxmlformats.org/officeDocument/2006/relationships/audio" Target="../media/audio68.wav"/><Relationship Id="rId34" Type="http://schemas.openxmlformats.org/officeDocument/2006/relationships/audio" Target="../media/audio81.wav"/><Relationship Id="rId42" Type="http://schemas.openxmlformats.org/officeDocument/2006/relationships/image" Target="../media/image48.jpeg"/><Relationship Id="rId47" Type="http://schemas.openxmlformats.org/officeDocument/2006/relationships/image" Target="../media/image53.jpeg"/><Relationship Id="rId50" Type="http://schemas.openxmlformats.org/officeDocument/2006/relationships/image" Target="../media/image56.jpeg"/><Relationship Id="rId7" Type="http://schemas.openxmlformats.org/officeDocument/2006/relationships/audio" Target="../media/audio54.wav"/><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audio" Target="../media/audio72.wav"/><Relationship Id="rId33" Type="http://schemas.openxmlformats.org/officeDocument/2006/relationships/audio" Target="../media/audio80.wav"/><Relationship Id="rId38" Type="http://schemas.openxmlformats.org/officeDocument/2006/relationships/image" Target="../media/image44.jpeg"/><Relationship Id="rId46" Type="http://schemas.openxmlformats.org/officeDocument/2006/relationships/image" Target="../media/image52.jpeg"/><Relationship Id="rId2" Type="http://schemas.openxmlformats.org/officeDocument/2006/relationships/notesSlide" Target="../notesSlides/notesSlide30.xml"/><Relationship Id="rId16" Type="http://schemas.openxmlformats.org/officeDocument/2006/relationships/audio" Target="../media/audio63.wav"/><Relationship Id="rId20" Type="http://schemas.openxmlformats.org/officeDocument/2006/relationships/audio" Target="../media/audio67.wav"/><Relationship Id="rId29" Type="http://schemas.openxmlformats.org/officeDocument/2006/relationships/audio" Target="../media/audio76.wav"/><Relationship Id="rId41"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audio" Target="../media/audio53.wav"/><Relationship Id="rId11" Type="http://schemas.openxmlformats.org/officeDocument/2006/relationships/audio" Target="../media/audio58.wav"/><Relationship Id="rId24" Type="http://schemas.openxmlformats.org/officeDocument/2006/relationships/audio" Target="../media/audio71.wav"/><Relationship Id="rId32" Type="http://schemas.openxmlformats.org/officeDocument/2006/relationships/audio" Target="../media/audio79.wav"/><Relationship Id="rId37" Type="http://schemas.openxmlformats.org/officeDocument/2006/relationships/image" Target="../media/image43.jpeg"/><Relationship Id="rId40" Type="http://schemas.openxmlformats.org/officeDocument/2006/relationships/image" Target="../media/image46.jpeg"/><Relationship Id="rId45" Type="http://schemas.openxmlformats.org/officeDocument/2006/relationships/image" Target="../media/image51.jpeg"/><Relationship Id="rId5" Type="http://schemas.openxmlformats.org/officeDocument/2006/relationships/audio" Target="../media/audio52.wav"/><Relationship Id="rId15" Type="http://schemas.openxmlformats.org/officeDocument/2006/relationships/audio" Target="../media/audio62.wav"/><Relationship Id="rId23" Type="http://schemas.openxmlformats.org/officeDocument/2006/relationships/audio" Target="../media/audio70.wav"/><Relationship Id="rId28" Type="http://schemas.openxmlformats.org/officeDocument/2006/relationships/audio" Target="../media/audio75.wav"/><Relationship Id="rId36" Type="http://schemas.openxmlformats.org/officeDocument/2006/relationships/image" Target="../media/image42.jpeg"/><Relationship Id="rId49" Type="http://schemas.openxmlformats.org/officeDocument/2006/relationships/image" Target="../media/image55.jpeg"/><Relationship Id="rId10" Type="http://schemas.openxmlformats.org/officeDocument/2006/relationships/audio" Target="../media/audio57.wav"/><Relationship Id="rId19" Type="http://schemas.openxmlformats.org/officeDocument/2006/relationships/audio" Target="../media/audio66.wav"/><Relationship Id="rId31" Type="http://schemas.openxmlformats.org/officeDocument/2006/relationships/audio" Target="../media/audio78.wav"/><Relationship Id="rId44" Type="http://schemas.openxmlformats.org/officeDocument/2006/relationships/image" Target="../media/image50.jpe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61.wav"/><Relationship Id="rId22" Type="http://schemas.openxmlformats.org/officeDocument/2006/relationships/audio" Target="../media/audio69.wav"/><Relationship Id="rId27" Type="http://schemas.openxmlformats.org/officeDocument/2006/relationships/audio" Target="../media/audio74.wav"/><Relationship Id="rId30" Type="http://schemas.openxmlformats.org/officeDocument/2006/relationships/audio" Target="../media/audio77.wav"/><Relationship Id="rId35" Type="http://schemas.openxmlformats.org/officeDocument/2006/relationships/image" Target="../media/image41.jpeg"/><Relationship Id="rId43" Type="http://schemas.openxmlformats.org/officeDocument/2006/relationships/image" Target="../media/image49.jpeg"/><Relationship Id="rId48" Type="http://schemas.openxmlformats.org/officeDocument/2006/relationships/image" Target="../media/image54.jpeg"/><Relationship Id="rId8" Type="http://schemas.openxmlformats.org/officeDocument/2006/relationships/audio" Target="../media/audio55.wav"/></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audio" Target="../media/audio82.wav"/><Relationship Id="rId7" Type="http://schemas.openxmlformats.org/officeDocument/2006/relationships/image" Target="../media/image60.jpeg"/><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notesSlide" Target="../notesSlides/notesSlide31.xml"/><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47.gif"/><Relationship Id="rId5" Type="http://schemas.openxmlformats.org/officeDocument/2006/relationships/image" Target="../media/image58.jpeg"/><Relationship Id="rId15" Type="http://schemas.openxmlformats.org/officeDocument/2006/relationships/image" Target="../media/image67.jpeg"/><Relationship Id="rId10" Type="http://schemas.openxmlformats.org/officeDocument/2006/relationships/image" Target="../media/image63.jpeg"/><Relationship Id="rId19" Type="http://schemas.openxmlformats.org/officeDocument/2006/relationships/image" Target="../media/image71.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audio" Target="../media/audio86.wav"/><Relationship Id="rId13" Type="http://schemas.openxmlformats.org/officeDocument/2006/relationships/audio" Target="../media/audio91.wav"/><Relationship Id="rId3" Type="http://schemas.openxmlformats.org/officeDocument/2006/relationships/image" Target="../media/image3.png"/><Relationship Id="rId7" Type="http://schemas.openxmlformats.org/officeDocument/2006/relationships/audio" Target="../media/audio85.wav"/><Relationship Id="rId12" Type="http://schemas.openxmlformats.org/officeDocument/2006/relationships/audio" Target="../media/audio90.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84.wav"/><Relationship Id="rId11" Type="http://schemas.openxmlformats.org/officeDocument/2006/relationships/audio" Target="../media/audio89.wav"/><Relationship Id="rId5" Type="http://schemas.openxmlformats.org/officeDocument/2006/relationships/audio" Target="../media/audio83.wav"/><Relationship Id="rId15" Type="http://schemas.openxmlformats.org/officeDocument/2006/relationships/image" Target="../media/image73.png"/><Relationship Id="rId10" Type="http://schemas.openxmlformats.org/officeDocument/2006/relationships/audio" Target="../media/audio88.wav"/><Relationship Id="rId4" Type="http://schemas.openxmlformats.org/officeDocument/2006/relationships/image" Target="../media/image72.png"/><Relationship Id="rId9" Type="http://schemas.openxmlformats.org/officeDocument/2006/relationships/audio" Target="../media/audio87.wav"/><Relationship Id="rId14" Type="http://schemas.openxmlformats.org/officeDocument/2006/relationships/audio" Target="../media/audio92.wav"/></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94.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93.wav"/><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5.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10.png"/><Relationship Id="rId5" Type="http://schemas.openxmlformats.org/officeDocument/2006/relationships/audio" Target="../media/audio5.wav"/><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audio" Target="../media/audio9.wav"/><Relationship Id="rId1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20.png"/><Relationship Id="rId5" Type="http://schemas.openxmlformats.org/officeDocument/2006/relationships/audio" Target="../media/audio10.wav"/><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audio" Target="../media/audio97.wav"/><Relationship Id="rId13" Type="http://schemas.openxmlformats.org/officeDocument/2006/relationships/image" Target="../media/image47.gif"/><Relationship Id="rId3" Type="http://schemas.openxmlformats.org/officeDocument/2006/relationships/audio" Target="../media/audio1.wav"/><Relationship Id="rId7" Type="http://schemas.openxmlformats.org/officeDocument/2006/relationships/audio" Target="../media/audio96.wav"/><Relationship Id="rId12" Type="http://schemas.openxmlformats.org/officeDocument/2006/relationships/image" Target="../media/image77.jpeg"/><Relationship Id="rId2" Type="http://schemas.openxmlformats.org/officeDocument/2006/relationships/notesSlide" Target="../notesSlides/notesSlide37.xml"/><Relationship Id="rId16" Type="http://schemas.openxmlformats.org/officeDocument/2006/relationships/comments" Target="../comments/comment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6.jpeg"/><Relationship Id="rId5" Type="http://schemas.openxmlformats.org/officeDocument/2006/relationships/audio" Target="../media/audio95.wav"/><Relationship Id="rId15" Type="http://schemas.openxmlformats.org/officeDocument/2006/relationships/image" Target="../media/image3.png"/><Relationship Id="rId10" Type="http://schemas.openxmlformats.org/officeDocument/2006/relationships/audio" Target="../media/audio99.wav"/><Relationship Id="rId4" Type="http://schemas.openxmlformats.org/officeDocument/2006/relationships/audio" Target="../media/audio2.wav"/><Relationship Id="rId9" Type="http://schemas.openxmlformats.org/officeDocument/2006/relationships/audio" Target="../media/audio98.wav"/><Relationship Id="rId14" Type="http://schemas.openxmlformats.org/officeDocument/2006/relationships/image" Target="../media/image78.jpeg"/></Relationships>
</file>

<file path=ppt/slides/_rels/slide38.xml.rels><?xml version="1.0" encoding="UTF-8" standalone="yes"?>
<Relationships xmlns="http://schemas.openxmlformats.org/package/2006/relationships"><Relationship Id="rId8" Type="http://schemas.openxmlformats.org/officeDocument/2006/relationships/audio" Target="../media/audio105.wav"/><Relationship Id="rId3" Type="http://schemas.openxmlformats.org/officeDocument/2006/relationships/audio" Target="../media/audio100.wav"/><Relationship Id="rId7" Type="http://schemas.openxmlformats.org/officeDocument/2006/relationships/audio" Target="../media/audio104.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103.wav"/><Relationship Id="rId11" Type="http://schemas.openxmlformats.org/officeDocument/2006/relationships/image" Target="../media/image3.png"/><Relationship Id="rId5" Type="http://schemas.openxmlformats.org/officeDocument/2006/relationships/audio" Target="../media/audio102.wav"/><Relationship Id="rId10" Type="http://schemas.openxmlformats.org/officeDocument/2006/relationships/audio" Target="../media/audio107.wav"/><Relationship Id="rId4" Type="http://schemas.openxmlformats.org/officeDocument/2006/relationships/audio" Target="../media/audio101.wav"/><Relationship Id="rId9" Type="http://schemas.openxmlformats.org/officeDocument/2006/relationships/audio" Target="../media/audio106.wav"/></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8" Type="http://schemas.openxmlformats.org/officeDocument/2006/relationships/audio" Target="../media/audio113.wav"/><Relationship Id="rId3" Type="http://schemas.openxmlformats.org/officeDocument/2006/relationships/audio" Target="../media/audio108.wav"/><Relationship Id="rId7" Type="http://schemas.openxmlformats.org/officeDocument/2006/relationships/audio" Target="../media/audio112.wav"/><Relationship Id="rId12"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audio" Target="../media/audio111.wav"/><Relationship Id="rId11" Type="http://schemas.openxmlformats.org/officeDocument/2006/relationships/image" Target="../media/image1.jpg"/><Relationship Id="rId5" Type="http://schemas.openxmlformats.org/officeDocument/2006/relationships/audio" Target="../media/audio110.wav"/><Relationship Id="rId10" Type="http://schemas.openxmlformats.org/officeDocument/2006/relationships/audio" Target="../media/audio115.wav"/><Relationship Id="rId4" Type="http://schemas.openxmlformats.org/officeDocument/2006/relationships/audio" Target="../media/audio109.wav"/><Relationship Id="rId9" Type="http://schemas.openxmlformats.org/officeDocument/2006/relationships/audio" Target="../media/audio114.wav"/></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audio" Target="../media/audio121.wav"/><Relationship Id="rId3" Type="http://schemas.openxmlformats.org/officeDocument/2006/relationships/audio" Target="../media/audio116.wav"/><Relationship Id="rId7" Type="http://schemas.openxmlformats.org/officeDocument/2006/relationships/audio" Target="../media/audio120.wav"/><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audio" Target="../media/audio119.wav"/><Relationship Id="rId11" Type="http://schemas.openxmlformats.org/officeDocument/2006/relationships/image" Target="../media/image3.png"/><Relationship Id="rId5" Type="http://schemas.openxmlformats.org/officeDocument/2006/relationships/audio" Target="../media/audio118.wav"/><Relationship Id="rId10" Type="http://schemas.openxmlformats.org/officeDocument/2006/relationships/audio" Target="../media/audio123.wav"/><Relationship Id="rId4" Type="http://schemas.openxmlformats.org/officeDocument/2006/relationships/audio" Target="../media/audio117.wav"/><Relationship Id="rId9" Type="http://schemas.openxmlformats.org/officeDocument/2006/relationships/audio" Target="../media/audio122.wav"/></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audio" Target="../media/audio126.wav"/><Relationship Id="rId13" Type="http://schemas.openxmlformats.org/officeDocument/2006/relationships/image" Target="../media/image84.png"/><Relationship Id="rId18" Type="http://schemas.openxmlformats.org/officeDocument/2006/relationships/audio" Target="../media/audio131.wav"/><Relationship Id="rId26" Type="http://schemas.openxmlformats.org/officeDocument/2006/relationships/audio" Target="../media/audio135.wav"/><Relationship Id="rId3" Type="http://schemas.openxmlformats.org/officeDocument/2006/relationships/image" Target="../media/image3.png"/><Relationship Id="rId21" Type="http://schemas.openxmlformats.org/officeDocument/2006/relationships/image" Target="../media/image88.png"/><Relationship Id="rId7" Type="http://schemas.openxmlformats.org/officeDocument/2006/relationships/image" Target="../media/image81.png"/><Relationship Id="rId12" Type="http://schemas.openxmlformats.org/officeDocument/2006/relationships/audio" Target="../media/audio128.wav"/><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notesSlide" Target="../notesSlides/notesSlide44.xml"/><Relationship Id="rId16" Type="http://schemas.openxmlformats.org/officeDocument/2006/relationships/audio" Target="../media/audio130.wav"/><Relationship Id="rId20" Type="http://schemas.openxmlformats.org/officeDocument/2006/relationships/audio" Target="../media/audio132.wav"/><Relationship Id="rId1" Type="http://schemas.openxmlformats.org/officeDocument/2006/relationships/slideLayout" Target="../slideLayouts/slideLayout14.xml"/><Relationship Id="rId6" Type="http://schemas.openxmlformats.org/officeDocument/2006/relationships/audio" Target="../media/audio125.wav"/><Relationship Id="rId11" Type="http://schemas.openxmlformats.org/officeDocument/2006/relationships/image" Target="../media/image83.png"/><Relationship Id="rId24" Type="http://schemas.openxmlformats.org/officeDocument/2006/relationships/audio" Target="../media/audio134.wav"/><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89.png"/><Relationship Id="rId10" Type="http://schemas.openxmlformats.org/officeDocument/2006/relationships/audio" Target="../media/audio127.wav"/><Relationship Id="rId19" Type="http://schemas.openxmlformats.org/officeDocument/2006/relationships/image" Target="../media/image87.png"/><Relationship Id="rId4" Type="http://schemas.openxmlformats.org/officeDocument/2006/relationships/audio" Target="../media/audio124.wav"/><Relationship Id="rId9" Type="http://schemas.openxmlformats.org/officeDocument/2006/relationships/image" Target="../media/image82.png"/><Relationship Id="rId14" Type="http://schemas.openxmlformats.org/officeDocument/2006/relationships/audio" Target="../media/audio129.wav"/><Relationship Id="rId22" Type="http://schemas.openxmlformats.org/officeDocument/2006/relationships/audio" Target="../media/audio133.wav"/></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37.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1.gif"/><Relationship Id="rId5" Type="http://schemas.openxmlformats.org/officeDocument/2006/relationships/audio" Target="../media/audio136.wav"/><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audio" Target="../media/audio139.wav"/><Relationship Id="rId13" Type="http://schemas.openxmlformats.org/officeDocument/2006/relationships/audio" Target="../media/audio142.wav"/><Relationship Id="rId18" Type="http://schemas.openxmlformats.org/officeDocument/2006/relationships/image" Target="../media/image95.jpeg"/><Relationship Id="rId26" Type="http://schemas.openxmlformats.org/officeDocument/2006/relationships/image" Target="../media/image97.jpeg"/><Relationship Id="rId3" Type="http://schemas.openxmlformats.org/officeDocument/2006/relationships/image" Target="../media/image1.jpg"/><Relationship Id="rId21" Type="http://schemas.openxmlformats.org/officeDocument/2006/relationships/image" Target="../media/image96.jpeg"/><Relationship Id="rId7" Type="http://schemas.openxmlformats.org/officeDocument/2006/relationships/audio" Target="../media/audio138.wav"/><Relationship Id="rId12" Type="http://schemas.openxmlformats.org/officeDocument/2006/relationships/image" Target="../media/image94.jpeg"/><Relationship Id="rId17" Type="http://schemas.openxmlformats.org/officeDocument/2006/relationships/audio" Target="../media/audio21.wav"/><Relationship Id="rId25" Type="http://schemas.openxmlformats.org/officeDocument/2006/relationships/audio" Target="../media/audio147.wav"/><Relationship Id="rId33" Type="http://schemas.openxmlformats.org/officeDocument/2006/relationships/image" Target="../media/image101.jpeg"/><Relationship Id="rId2" Type="http://schemas.openxmlformats.org/officeDocument/2006/relationships/notesSlide" Target="../notesSlides/notesSlide48.xml"/><Relationship Id="rId16" Type="http://schemas.openxmlformats.org/officeDocument/2006/relationships/image" Target="../media/image47.gif"/><Relationship Id="rId20" Type="http://schemas.openxmlformats.org/officeDocument/2006/relationships/audio" Target="../media/audio35.wav"/><Relationship Id="rId29" Type="http://schemas.openxmlformats.org/officeDocument/2006/relationships/audio" Target="../media/audio150.wav"/><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audio" Target="../media/audio141.wav"/><Relationship Id="rId24" Type="http://schemas.openxmlformats.org/officeDocument/2006/relationships/audio" Target="../media/audio146.wav"/><Relationship Id="rId32" Type="http://schemas.openxmlformats.org/officeDocument/2006/relationships/image" Target="../media/image100.jpeg"/><Relationship Id="rId5" Type="http://schemas.openxmlformats.org/officeDocument/2006/relationships/audio" Target="../media/audio17.wav"/><Relationship Id="rId15" Type="http://schemas.openxmlformats.org/officeDocument/2006/relationships/audio" Target="../media/audio144.wav"/><Relationship Id="rId23" Type="http://schemas.openxmlformats.org/officeDocument/2006/relationships/audio" Target="../media/audio145.wav"/><Relationship Id="rId28" Type="http://schemas.openxmlformats.org/officeDocument/2006/relationships/audio" Target="../media/audio149.wav"/><Relationship Id="rId10" Type="http://schemas.openxmlformats.org/officeDocument/2006/relationships/audio" Target="../media/audio140.wav"/><Relationship Id="rId19" Type="http://schemas.openxmlformats.org/officeDocument/2006/relationships/audio" Target="../media/audio49.wav"/><Relationship Id="rId31" Type="http://schemas.openxmlformats.org/officeDocument/2006/relationships/image" Target="../media/image99.jpeg"/><Relationship Id="rId4" Type="http://schemas.openxmlformats.org/officeDocument/2006/relationships/image" Target="../media/image3.png"/><Relationship Id="rId9" Type="http://schemas.openxmlformats.org/officeDocument/2006/relationships/image" Target="../media/image93.jpeg"/><Relationship Id="rId14" Type="http://schemas.openxmlformats.org/officeDocument/2006/relationships/audio" Target="../media/audio143.wav"/><Relationship Id="rId22" Type="http://schemas.openxmlformats.org/officeDocument/2006/relationships/audio" Target="../media/audio34.wav"/><Relationship Id="rId27" Type="http://schemas.openxmlformats.org/officeDocument/2006/relationships/audio" Target="../media/audio148.wav"/><Relationship Id="rId30"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8" Type="http://schemas.openxmlformats.org/officeDocument/2006/relationships/audio" Target="../media/audio155.wav"/><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3.png"/><Relationship Id="rId7" Type="http://schemas.openxmlformats.org/officeDocument/2006/relationships/audio" Target="../media/audio154.wav"/><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notesSlide" Target="../notesSlides/notesSlide50.xml"/><Relationship Id="rId16" Type="http://schemas.openxmlformats.org/officeDocument/2006/relationships/image" Target="../media/image106.jpeg"/><Relationship Id="rId20"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audio" Target="../media/audio153.wav"/><Relationship Id="rId11" Type="http://schemas.openxmlformats.org/officeDocument/2006/relationships/audio" Target="../media/audio158.wav"/><Relationship Id="rId5" Type="http://schemas.openxmlformats.org/officeDocument/2006/relationships/audio" Target="../media/audio152.wav"/><Relationship Id="rId15" Type="http://schemas.openxmlformats.org/officeDocument/2006/relationships/image" Target="../media/image105.png"/><Relationship Id="rId10" Type="http://schemas.openxmlformats.org/officeDocument/2006/relationships/audio" Target="../media/audio157.wav"/><Relationship Id="rId19" Type="http://schemas.openxmlformats.org/officeDocument/2006/relationships/image" Target="../media/image109.png"/><Relationship Id="rId4" Type="http://schemas.openxmlformats.org/officeDocument/2006/relationships/audio" Target="../media/audio151.wav"/><Relationship Id="rId9" Type="http://schemas.openxmlformats.org/officeDocument/2006/relationships/audio" Target="../media/audio156.wav"/><Relationship Id="rId14" Type="http://schemas.openxmlformats.org/officeDocument/2006/relationships/image" Target="../media/image104.png"/></Relationships>
</file>

<file path=ppt/slides/_rels/slide51.xml.rels><?xml version="1.0" encoding="UTF-8" standalone="yes"?>
<Relationships xmlns="http://schemas.openxmlformats.org/package/2006/relationships"><Relationship Id="rId8" Type="http://schemas.openxmlformats.org/officeDocument/2006/relationships/audio" Target="../media/audio163.wav"/><Relationship Id="rId13" Type="http://schemas.openxmlformats.org/officeDocument/2006/relationships/audio" Target="../media/audio168.wav"/><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3.png"/><Relationship Id="rId21" Type="http://schemas.openxmlformats.org/officeDocument/2006/relationships/image" Target="../media/image116.png"/><Relationship Id="rId7" Type="http://schemas.openxmlformats.org/officeDocument/2006/relationships/audio" Target="../media/audio162.wav"/><Relationship Id="rId12" Type="http://schemas.openxmlformats.org/officeDocument/2006/relationships/audio" Target="../media/audio167.wav"/><Relationship Id="rId17" Type="http://schemas.openxmlformats.org/officeDocument/2006/relationships/image" Target="../media/image112.png"/><Relationship Id="rId25" Type="http://schemas.openxmlformats.org/officeDocument/2006/relationships/image" Target="../media/image120.png"/><Relationship Id="rId2" Type="http://schemas.openxmlformats.org/officeDocument/2006/relationships/notesSlide" Target="../notesSlides/notesSlide51.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audio" Target="../media/audio161.wav"/><Relationship Id="rId11" Type="http://schemas.openxmlformats.org/officeDocument/2006/relationships/audio" Target="../media/audio166.wav"/><Relationship Id="rId24" Type="http://schemas.openxmlformats.org/officeDocument/2006/relationships/image" Target="../media/image119.png"/><Relationship Id="rId5" Type="http://schemas.openxmlformats.org/officeDocument/2006/relationships/audio" Target="../media/audio160.wav"/><Relationship Id="rId15" Type="http://schemas.openxmlformats.org/officeDocument/2006/relationships/audio" Target="../media/audio170.wav"/><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audio" Target="../media/audio165.wav"/><Relationship Id="rId19" Type="http://schemas.openxmlformats.org/officeDocument/2006/relationships/image" Target="../media/image114.png"/><Relationship Id="rId4" Type="http://schemas.openxmlformats.org/officeDocument/2006/relationships/audio" Target="../media/audio159.wav"/><Relationship Id="rId9" Type="http://schemas.openxmlformats.org/officeDocument/2006/relationships/audio" Target="../media/audio164.wav"/><Relationship Id="rId14" Type="http://schemas.openxmlformats.org/officeDocument/2006/relationships/audio" Target="../media/audio169.wav"/><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[a]</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49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400943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Calibri" panose="020F0502020204030204" pitchFamily="34" charset="0"/>
              </a:rPr>
              <a:t>Flasche</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Flasche</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da.</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E337A189-79F6-4A2D-A988-3FBC703FD5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5173537" y="2396530"/>
            <a:ext cx="2306314" cy="3000435"/>
          </a:xfrm>
          <a:prstGeom prst="rect">
            <a:avLst/>
          </a:prstGeom>
        </p:spPr>
      </p:pic>
    </p:spTree>
    <p:extLst>
      <p:ext uri="{BB962C8B-B14F-4D97-AF65-F5344CB8AC3E}">
        <p14:creationId xmlns:p14="http://schemas.microsoft.com/office/powerpoint/2010/main" val="321148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0EF9E3-428F-1849-B4A0-E5B23C20DA6B}"/>
              </a:ext>
            </a:extLst>
          </p:cNvPr>
          <p:cNvSpPr>
            <a:spLocks noGrp="1"/>
          </p:cNvSpPr>
          <p:nvPr>
            <p:ph type="title"/>
          </p:nvPr>
        </p:nvSpPr>
        <p:spPr>
          <a:xfrm>
            <a:off x="5302461" y="-291093"/>
            <a:ext cx="1553047" cy="1932886"/>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grpSp>
        <p:nvGrpSpPr>
          <p:cNvPr id="2" name="Group 1" descr="daytime "/>
          <p:cNvGrpSpPr/>
          <p:nvPr/>
        </p:nvGrpSpPr>
        <p:grpSpPr>
          <a:xfrm>
            <a:off x="9287042" y="4454826"/>
            <a:ext cx="1977338" cy="1631686"/>
            <a:chOff x="8172752" y="3484668"/>
            <a:chExt cx="2347637" cy="193725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pic>
        <p:nvPicPr>
          <p:cNvPr id="14" name="Picture 13" descr="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grpSp>
        <p:nvGrpSpPr>
          <p:cNvPr id="3" name="Group 2" descr="home"/>
          <p:cNvGrpSpPr/>
          <p:nvPr/>
        </p:nvGrpSpPr>
        <p:grpSpPr>
          <a:xfrm>
            <a:off x="9287042" y="1733265"/>
            <a:ext cx="1940256" cy="1536796"/>
            <a:chOff x="9223424" y="1596221"/>
            <a:chExt cx="2233895" cy="176937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pic>
        <p:nvPicPr>
          <p:cNvPr id="18" name="Picture 17" descr="pair of glov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9" name="Picture 18" descr="glass og wate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pic>
        <p:nvPicPr>
          <p:cNvPr id="20" name="Picture 19" descr="man with speech bubble "/>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32855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012D-C440-9948-A4F0-779DBEC621F6}"/>
              </a:ext>
            </a:extLst>
          </p:cNvPr>
          <p:cNvSpPr>
            <a:spLocks noGrp="1"/>
          </p:cNvSpPr>
          <p:nvPr>
            <p:ph type="title"/>
          </p:nvPr>
        </p:nvSpPr>
        <p:spPr>
          <a:xfrm>
            <a:off x="5215254" y="-105033"/>
            <a:ext cx="1728830" cy="1566297"/>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30649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hab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fahr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kl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20AD-5D16-FC42-B594-F247D6E163A9}"/>
              </a:ext>
            </a:extLst>
          </p:cNvPr>
          <p:cNvSpPr>
            <a:spLocks noGrp="1"/>
          </p:cNvSpPr>
          <p:nvPr>
            <p:ph type="title"/>
          </p:nvPr>
        </p:nvSpPr>
        <p:spPr>
          <a:xfrm>
            <a:off x="4837168" y="-28949"/>
            <a:ext cx="2485001" cy="1596149"/>
          </a:xfrm>
        </p:spPr>
        <p:txBody>
          <a:bodyPr>
            <a:noAutofit/>
          </a:bodyPr>
          <a:lstStyle/>
          <a:p>
            <a:pPr algn="ctr"/>
            <a:r>
              <a:rPr lang="en-GB" sz="12000" b="1" dirty="0">
                <a:solidFill>
                  <a:srgbClr val="002060"/>
                </a:solidFill>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22761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E26DAE-2C46-7243-A133-4E30092B6AEE}"/>
              </a:ext>
            </a:extLst>
          </p:cNvPr>
          <p:cNvSpPr>
            <a:spLocks noGrp="1"/>
          </p:cNvSpPr>
          <p:nvPr>
            <p:ph type="title"/>
          </p:nvPr>
        </p:nvSpPr>
        <p:spPr>
          <a:xfrm>
            <a:off x="5333531" y="171446"/>
            <a:ext cx="1524935" cy="1137048"/>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pic>
        <p:nvPicPr>
          <p:cNvPr id="17" name="Picture 16" descr="emoji with thumbs u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pic>
        <p:nvPicPr>
          <p:cNvPr id="20" name="Picture 19" descr="man"/>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pic>
        <p:nvPicPr>
          <p:cNvPr id="22" name="Picture 21" descr="cold penguin"/>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grpSp>
        <p:nvGrpSpPr>
          <p:cNvPr id="13" name="Group 12" descr="6 metre long snake"/>
          <p:cNvGrpSpPr/>
          <p:nvPr/>
        </p:nvGrpSpPr>
        <p:grpSpPr>
          <a:xfrm rot="5400000">
            <a:off x="1482179" y="962195"/>
            <a:ext cx="1589308" cy="2825165"/>
            <a:chOff x="1566902" y="1470351"/>
            <a:chExt cx="1589308" cy="2825165"/>
          </a:xfrm>
        </p:grpSpPr>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Tree>
    <p:extLst>
      <p:ext uri="{BB962C8B-B14F-4D97-AF65-F5344CB8AC3E}">
        <p14:creationId xmlns:p14="http://schemas.microsoft.com/office/powerpoint/2010/main" val="209167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4CA5-AFB3-6144-A7CF-235E779EA28E}"/>
              </a:ext>
            </a:extLst>
          </p:cNvPr>
          <p:cNvSpPr>
            <a:spLocks noGrp="1"/>
          </p:cNvSpPr>
          <p:nvPr>
            <p:ph type="title"/>
          </p:nvPr>
        </p:nvSpPr>
        <p:spPr>
          <a:xfrm>
            <a:off x="4955815" y="-152227"/>
            <a:ext cx="2280370" cy="1596135"/>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128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Man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ass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Ga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4685" y="-21371"/>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151060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9950" y="247047"/>
            <a:ext cx="927376" cy="3816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523220"/>
          </a:xfrm>
          <a:prstGeom prst="rect">
            <a:avLst/>
          </a:prstGeom>
          <a:noFill/>
        </p:spPr>
        <p:txBody>
          <a:bodyPr wrap="square" rtlCol="0">
            <a:spAutoFit/>
          </a:bodyPr>
          <a:lstStyle/>
          <a:p>
            <a:r>
              <a:rPr lang="en-US" sz="2800" dirty="0" err="1">
                <a:solidFill>
                  <a:schemeClr val="accent5">
                    <a:lumMod val="50000"/>
                  </a:schemeClr>
                </a:solidFill>
              </a:rPr>
              <a:t>Hör</a:t>
            </a:r>
            <a:r>
              <a:rPr lang="en-US" sz="2800" dirty="0">
                <a:solidFill>
                  <a:schemeClr val="accent5">
                    <a:lumMod val="50000"/>
                  </a:schemeClr>
                </a:solidFill>
              </a:rPr>
              <a:t> </a:t>
            </a:r>
            <a:r>
              <a:rPr lang="en-US" sz="2800" dirty="0" err="1">
                <a:solidFill>
                  <a:schemeClr val="accent5">
                    <a:lumMod val="50000"/>
                  </a:schemeClr>
                </a:solidFill>
              </a:rPr>
              <a:t>zu</a:t>
            </a:r>
            <a:r>
              <a:rPr lang="en-US" sz="2800" dirty="0">
                <a:solidFill>
                  <a:schemeClr val="accent5">
                    <a:lumMod val="50000"/>
                  </a:schemeClr>
                </a:solidFill>
              </a:rPr>
              <a:t>. [a:] </a:t>
            </a:r>
            <a:r>
              <a:rPr lang="en-US" sz="2800" dirty="0" err="1">
                <a:solidFill>
                  <a:schemeClr val="accent5">
                    <a:lumMod val="50000"/>
                  </a:schemeClr>
                </a:solidFill>
              </a:rPr>
              <a:t>oder</a:t>
            </a:r>
            <a:r>
              <a:rPr lang="en-US" sz="2800" dirty="0">
                <a:solidFill>
                  <a:schemeClr val="accent5">
                    <a:lumMod val="50000"/>
                  </a:schemeClr>
                </a:solidFill>
              </a:rPr>
              <a:t> [a]?</a:t>
            </a:r>
          </a:p>
        </p:txBody>
      </p:sp>
      <p:graphicFrame>
        <p:nvGraphicFramePr>
          <p:cNvPr id="6" name="Table 5">
            <a:extLst>
              <a:ext uri="{FF2B5EF4-FFF2-40B4-BE49-F238E27FC236}">
                <a16:creationId xmlns:a16="http://schemas.microsoft.com/office/drawing/2014/main" id="{55B10B48-F165-42D4-BB64-FBA1D3BE3B86}"/>
              </a:ext>
            </a:extLst>
          </p:cNvPr>
          <p:cNvGraphicFramePr>
            <a:graphicFrameLocks noGrp="1"/>
          </p:cNvGraphicFramePr>
          <p:nvPr/>
        </p:nvGraphicFramePr>
        <p:xfrm>
          <a:off x="3158368" y="1381758"/>
          <a:ext cx="5921463" cy="4917444"/>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819574">
                <a:tc>
                  <a:txBody>
                    <a:bodyPr/>
                    <a:lstStyle/>
                    <a:p>
                      <a:pPr algn="ctr"/>
                      <a:endParaRPr lang="en-US" sz="3200" b="1"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b="1" dirty="0" err="1">
                          <a:solidFill>
                            <a:srgbClr val="115076"/>
                          </a:solidFill>
                          <a:latin typeface="Century Gothic" panose="020B0502020202020204" pitchFamily="34" charset="0"/>
                        </a:rPr>
                        <a:t>s</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gen</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err="1">
                          <a:solidFill>
                            <a:srgbClr val="115076"/>
                          </a:solidFill>
                          <a:latin typeface="Century Gothic" panose="020B0502020202020204" pitchFamily="34" charset="0"/>
                        </a:rPr>
                        <a:t>k</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lt</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4820713"/>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88577422"/>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45753570"/>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456782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2517461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602057"/>
                  </a:ext>
                </a:extLst>
              </a:tr>
            </a:tbl>
          </a:graphicData>
        </a:graphic>
      </p:graphicFrame>
      <p:sp>
        <p:nvSpPr>
          <p:cNvPr id="7" name="Action Button: Custom 2">
            <a:hlinkClick r:id="" action="ppaction://noaction" highlightClick="1">
              <a:snd r:embed="rId4" name="Mann new.wav"/>
            </a:hlinkClick>
            <a:extLst>
              <a:ext uri="{FF2B5EF4-FFF2-40B4-BE49-F238E27FC236}">
                <a16:creationId xmlns:a16="http://schemas.microsoft.com/office/drawing/2014/main" id="{46D6DE68-C853-41D5-8959-29F82410DDF8}"/>
              </a:ext>
            </a:extLst>
          </p:cNvPr>
          <p:cNvSpPr/>
          <p:nvPr/>
        </p:nvSpPr>
        <p:spPr>
          <a:xfrm>
            <a:off x="4045127" y="2228978"/>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8" name="Action Button: Custom 12">
            <a:hlinkClick r:id="" action="ppaction://noaction" highlightClick="1">
              <a:snd r:embed="rId5" name="Paar new.wav"/>
            </a:hlinkClick>
            <a:extLst>
              <a:ext uri="{FF2B5EF4-FFF2-40B4-BE49-F238E27FC236}">
                <a16:creationId xmlns:a16="http://schemas.microsoft.com/office/drawing/2014/main" id="{6792D5B9-0031-47D8-B1A9-6C83C6D6FC56}"/>
              </a:ext>
            </a:extLst>
          </p:cNvPr>
          <p:cNvSpPr/>
          <p:nvPr/>
        </p:nvSpPr>
        <p:spPr>
          <a:xfrm>
            <a:off x="4023058" y="306751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9" name="Action Button: Custom 13">
            <a:hlinkClick r:id="" action="ppaction://noaction" highlightClick="1">
              <a:snd r:embed="rId6" name="fahren new.wav"/>
            </a:hlinkClick>
            <a:extLst>
              <a:ext uri="{FF2B5EF4-FFF2-40B4-BE49-F238E27FC236}">
                <a16:creationId xmlns:a16="http://schemas.microsoft.com/office/drawing/2014/main" id="{1E3F0291-5A87-4FE3-88A3-B3D8530D3476}"/>
              </a:ext>
            </a:extLst>
          </p:cNvPr>
          <p:cNvSpPr/>
          <p:nvPr/>
        </p:nvSpPr>
        <p:spPr>
          <a:xfrm>
            <a:off x="4023058" y="389506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0" name="Action Button: Custom 14">
            <a:hlinkClick r:id="" action="ppaction://noaction" highlightClick="1">
              <a:snd r:embed="rId7" name="Klasse new.wav"/>
            </a:hlinkClick>
            <a:extLst>
              <a:ext uri="{FF2B5EF4-FFF2-40B4-BE49-F238E27FC236}">
                <a16:creationId xmlns:a16="http://schemas.microsoft.com/office/drawing/2014/main" id="{C17E9662-9555-49DC-A0CD-55F88AF7ACAE}"/>
              </a:ext>
            </a:extLst>
          </p:cNvPr>
          <p:cNvSpPr/>
          <p:nvPr/>
        </p:nvSpPr>
        <p:spPr>
          <a:xfrm>
            <a:off x="4023058" y="4739481"/>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11" name="Action Button: Custom 15">
            <a:hlinkClick r:id="" action="ppaction://noaction" highlightClick="1">
              <a:snd r:embed="rId8" name="danke new.wav"/>
            </a:hlinkClick>
            <a:extLst>
              <a:ext uri="{FF2B5EF4-FFF2-40B4-BE49-F238E27FC236}">
                <a16:creationId xmlns:a16="http://schemas.microsoft.com/office/drawing/2014/main" id="{259248CF-401A-4262-94D3-17397199B0FD}"/>
              </a:ext>
            </a:extLst>
          </p:cNvPr>
          <p:cNvSpPr/>
          <p:nvPr/>
        </p:nvSpPr>
        <p:spPr>
          <a:xfrm>
            <a:off x="4023058" y="5564229"/>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pic>
        <p:nvPicPr>
          <p:cNvPr id="12" name="Graphic 11" descr="Checkmark">
            <a:extLst>
              <a:ext uri="{FF2B5EF4-FFF2-40B4-BE49-F238E27FC236}">
                <a16:creationId xmlns:a16="http://schemas.microsoft.com/office/drawing/2014/main" id="{97A7828D-D9B8-4DA3-A850-F02839D107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616724" y="2886039"/>
            <a:ext cx="914400" cy="914400"/>
          </a:xfrm>
          <a:prstGeom prst="rect">
            <a:avLst/>
          </a:prstGeom>
        </p:spPr>
      </p:pic>
      <p:pic>
        <p:nvPicPr>
          <p:cNvPr id="13" name="Graphic 12" descr="Checkmark">
            <a:extLst>
              <a:ext uri="{FF2B5EF4-FFF2-40B4-BE49-F238E27FC236}">
                <a16:creationId xmlns:a16="http://schemas.microsoft.com/office/drawing/2014/main" id="{F6905D50-BC40-4AA9-AE6C-6532317702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656829" y="3741395"/>
            <a:ext cx="914400" cy="914400"/>
          </a:xfrm>
          <a:prstGeom prst="rect">
            <a:avLst/>
          </a:prstGeom>
        </p:spPr>
      </p:pic>
      <p:pic>
        <p:nvPicPr>
          <p:cNvPr id="14" name="Graphic 13" descr="Checkmark">
            <a:extLst>
              <a:ext uri="{FF2B5EF4-FFF2-40B4-BE49-F238E27FC236}">
                <a16:creationId xmlns:a16="http://schemas.microsoft.com/office/drawing/2014/main" id="{513DE90E-4CC2-4409-A444-97F55A3EC17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618996" y="4616293"/>
            <a:ext cx="914400" cy="914400"/>
          </a:xfrm>
          <a:prstGeom prst="rect">
            <a:avLst/>
          </a:prstGeom>
        </p:spPr>
      </p:pic>
      <p:pic>
        <p:nvPicPr>
          <p:cNvPr id="15" name="Graphic 14" descr="Checkmark">
            <a:extLst>
              <a:ext uri="{FF2B5EF4-FFF2-40B4-BE49-F238E27FC236}">
                <a16:creationId xmlns:a16="http://schemas.microsoft.com/office/drawing/2014/main" id="{F60BFBB9-8199-4D44-B24A-F7BD02B786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578891" y="5364482"/>
            <a:ext cx="914400" cy="914400"/>
          </a:xfrm>
          <a:prstGeom prst="rect">
            <a:avLst/>
          </a:prstGeom>
        </p:spPr>
      </p:pic>
      <p:pic>
        <p:nvPicPr>
          <p:cNvPr id="16" name="Graphic 15" descr="Checkmark">
            <a:extLst>
              <a:ext uri="{FF2B5EF4-FFF2-40B4-BE49-F238E27FC236}">
                <a16:creationId xmlns:a16="http://schemas.microsoft.com/office/drawing/2014/main" id="{2FAA5799-732F-4AB8-B41A-36935941B5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578891" y="2129104"/>
            <a:ext cx="914400" cy="914400"/>
          </a:xfrm>
          <a:prstGeom prst="rect">
            <a:avLst/>
          </a:prstGeom>
        </p:spPr>
      </p:pic>
      <p:sp>
        <p:nvSpPr>
          <p:cNvPr id="17" name="TextBox 16">
            <a:extLst>
              <a:ext uri="{FF2B5EF4-FFF2-40B4-BE49-F238E27FC236}">
                <a16:creationId xmlns:a16="http://schemas.microsoft.com/office/drawing/2014/main" id="{E0110F6A-FA97-4410-B9F4-5E5B988EEEF1}"/>
              </a:ext>
            </a:extLst>
          </p:cNvPr>
          <p:cNvSpPr txBox="1"/>
          <p:nvPr/>
        </p:nvSpPr>
        <p:spPr>
          <a:xfrm>
            <a:off x="9391208" y="2557413"/>
            <a:ext cx="1342034" cy="584775"/>
          </a:xfrm>
          <a:prstGeom prst="rect">
            <a:avLst/>
          </a:prstGeom>
          <a:noFill/>
        </p:spPr>
        <p:txBody>
          <a:bodyPr wrap="none" rtlCol="0">
            <a:spAutoFit/>
          </a:bodyPr>
          <a:lstStyle/>
          <a:p>
            <a:r>
              <a:rPr lang="en-US" sz="3200" dirty="0">
                <a:solidFill>
                  <a:srgbClr val="115076"/>
                </a:solidFill>
                <a:latin typeface="Century Gothic" panose="020B0502020202020204" pitchFamily="34" charset="0"/>
              </a:rPr>
              <a:t>M</a:t>
            </a:r>
            <a:r>
              <a:rPr lang="en-US" sz="3200" b="1" dirty="0">
                <a:solidFill>
                  <a:srgbClr val="DAA520"/>
                </a:solidFill>
                <a:latin typeface="Century Gothic" panose="020B0502020202020204" pitchFamily="34" charset="0"/>
              </a:rPr>
              <a:t>a</a:t>
            </a:r>
            <a:r>
              <a:rPr lang="en-US" sz="3200" dirty="0">
                <a:solidFill>
                  <a:srgbClr val="115076"/>
                </a:solidFill>
                <a:latin typeface="Century Gothic" panose="020B0502020202020204" pitchFamily="34" charset="0"/>
              </a:rPr>
              <a:t>nn</a:t>
            </a:r>
          </a:p>
        </p:txBody>
      </p:sp>
      <p:sp>
        <p:nvSpPr>
          <p:cNvPr id="18" name="TextBox 17">
            <a:extLst>
              <a:ext uri="{FF2B5EF4-FFF2-40B4-BE49-F238E27FC236}">
                <a16:creationId xmlns:a16="http://schemas.microsoft.com/office/drawing/2014/main" id="{8784A464-45F3-4BC2-93D0-67CE03AC33C4}"/>
              </a:ext>
            </a:extLst>
          </p:cNvPr>
          <p:cNvSpPr txBox="1"/>
          <p:nvPr/>
        </p:nvSpPr>
        <p:spPr>
          <a:xfrm>
            <a:off x="9391208" y="3257106"/>
            <a:ext cx="1112805"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P</a:t>
            </a:r>
            <a:r>
              <a:rPr lang="en-US" sz="3200" b="1" dirty="0" err="1">
                <a:solidFill>
                  <a:srgbClr val="DAA520"/>
                </a:solidFill>
                <a:latin typeface="Century Gothic" panose="020B0502020202020204" pitchFamily="34" charset="0"/>
              </a:rPr>
              <a:t>aa</a:t>
            </a:r>
            <a:r>
              <a:rPr lang="en-US" sz="3200" dirty="0" err="1">
                <a:solidFill>
                  <a:srgbClr val="115076"/>
                </a:solidFill>
                <a:latin typeface="Century Gothic" panose="020B0502020202020204" pitchFamily="34" charset="0"/>
              </a:rPr>
              <a:t>r</a:t>
            </a:r>
            <a:endParaRPr lang="en-US" sz="3200"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FAD563B0-835A-48A3-9343-256EE924282B}"/>
              </a:ext>
            </a:extLst>
          </p:cNvPr>
          <p:cNvSpPr txBox="1"/>
          <p:nvPr/>
        </p:nvSpPr>
        <p:spPr>
          <a:xfrm>
            <a:off x="9391208" y="4047178"/>
            <a:ext cx="1483098"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f</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hren</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D9E9316C-7F1B-446D-9104-DDBB0BF1DE67}"/>
              </a:ext>
            </a:extLst>
          </p:cNvPr>
          <p:cNvSpPr txBox="1"/>
          <p:nvPr/>
        </p:nvSpPr>
        <p:spPr>
          <a:xfrm>
            <a:off x="9391208" y="4777464"/>
            <a:ext cx="137249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Kl</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sse</a:t>
            </a:r>
            <a:endParaRPr lang="en-US" sz="3200" dirty="0">
              <a:solidFill>
                <a:srgbClr val="115076"/>
              </a:solidFill>
              <a:latin typeface="Century Gothic" panose="020B0502020202020204" pitchFamily="34" charset="0"/>
            </a:endParaRPr>
          </a:p>
        </p:txBody>
      </p:sp>
      <p:sp>
        <p:nvSpPr>
          <p:cNvPr id="21" name="TextBox 20">
            <a:extLst>
              <a:ext uri="{FF2B5EF4-FFF2-40B4-BE49-F238E27FC236}">
                <a16:creationId xmlns:a16="http://schemas.microsoft.com/office/drawing/2014/main" id="{BEDCE832-5B2D-4460-974C-30082E426568}"/>
              </a:ext>
            </a:extLst>
          </p:cNvPr>
          <p:cNvSpPr txBox="1"/>
          <p:nvPr/>
        </p:nvSpPr>
        <p:spPr>
          <a:xfrm>
            <a:off x="9391208" y="5529294"/>
            <a:ext cx="146867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d</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nke</a:t>
            </a:r>
            <a:endParaRPr lang="en-US"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9541" y="-70358"/>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238599" y="504249"/>
            <a:ext cx="21371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a:t>
            </a:r>
          </a:p>
        </p:txBody>
      </p:sp>
      <p:sp>
        <p:nvSpPr>
          <p:cNvPr id="6" name="Rectangle 5"/>
          <p:cNvSpPr/>
          <p:nvPr/>
        </p:nvSpPr>
        <p:spPr>
          <a:xfrm>
            <a:off x="5213386" y="4727302"/>
            <a:ext cx="176522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20" y="3747811"/>
            <a:ext cx="235192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180218" y="3747811"/>
            <a:ext cx="219322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1435096" y="504249"/>
            <a:ext cx="168347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10" name="Rectangle 9">
            <a:extLst>
              <a:ext uri="{FF2B5EF4-FFF2-40B4-BE49-F238E27FC236}">
                <a16:creationId xmlns:a16="http://schemas.microsoft.com/office/drawing/2014/main" id="{7C25713A-BA61-4EF7-8C74-76E7EFE69011}"/>
              </a:ext>
            </a:extLst>
          </p:cNvPr>
          <p:cNvSpPr/>
          <p:nvPr/>
        </p:nvSpPr>
        <p:spPr>
          <a:xfrm>
            <a:off x="7939563" y="504249"/>
            <a:ext cx="1523462" cy="923330"/>
          </a:xfrm>
          <a:prstGeom prst="rect">
            <a:avLst/>
          </a:prstGeom>
        </p:spPr>
        <p:txBody>
          <a:bodyPr wrap="square">
            <a:spAutoFit/>
          </a:bodyPr>
          <a:lstStyle/>
          <a:p>
            <a:pPr lvl="0" algn="ctr"/>
            <a:r>
              <a:rPr lang="en-GB" sz="5400" b="1" dirty="0">
                <a:solidFill>
                  <a:srgbClr val="0066FF"/>
                </a:solidFill>
                <a:latin typeface="Century Gothic" panose="020B0502020202020204" pitchFamily="34" charset="0"/>
              </a:rPr>
              <a:t>der</a:t>
            </a:r>
          </a:p>
        </p:txBody>
      </p:sp>
      <p:sp>
        <p:nvSpPr>
          <p:cNvPr id="11" name="Rectangle 10">
            <a:extLst>
              <a:ext uri="{FF2B5EF4-FFF2-40B4-BE49-F238E27FC236}">
                <a16:creationId xmlns:a16="http://schemas.microsoft.com/office/drawing/2014/main" id="{0412F631-AAF7-4666-8EAF-916DA7426FB1}"/>
              </a:ext>
            </a:extLst>
          </p:cNvPr>
          <p:cNvSpPr/>
          <p:nvPr/>
        </p:nvSpPr>
        <p:spPr>
          <a:xfrm>
            <a:off x="3832881" y="4727302"/>
            <a:ext cx="1523462" cy="923330"/>
          </a:xfrm>
          <a:prstGeom prst="rect">
            <a:avLst/>
          </a:prstGeom>
        </p:spPr>
        <p:txBody>
          <a:bodyPr wrap="square">
            <a:spAutoFit/>
          </a:bodyPr>
          <a:lstStyle/>
          <a:p>
            <a:pPr lvl="0" algn="ctr"/>
            <a:r>
              <a:rPr lang="en-GB" sz="5400" b="1" dirty="0">
                <a:solidFill>
                  <a:srgbClr val="0066FF"/>
                </a:solidFill>
                <a:latin typeface="Century Gothic" panose="020B0502020202020204" pitchFamily="34" charset="0"/>
              </a:rPr>
              <a:t>der</a:t>
            </a:r>
          </a:p>
        </p:txBody>
      </p:sp>
      <p:sp>
        <p:nvSpPr>
          <p:cNvPr id="12" name="Rectangle 11">
            <a:extLst>
              <a:ext uri="{FF2B5EF4-FFF2-40B4-BE49-F238E27FC236}">
                <a16:creationId xmlns:a16="http://schemas.microsoft.com/office/drawing/2014/main" id="{23C66C7D-2629-4C71-BCBA-E6094BE10DE2}"/>
              </a:ext>
            </a:extLst>
          </p:cNvPr>
          <p:cNvSpPr/>
          <p:nvPr/>
        </p:nvSpPr>
        <p:spPr>
          <a:xfrm>
            <a:off x="-88366" y="3746822"/>
            <a:ext cx="1523462" cy="923330"/>
          </a:xfrm>
          <a:prstGeom prst="rect">
            <a:avLst/>
          </a:prstGeom>
        </p:spPr>
        <p:txBody>
          <a:bodyPr wrap="square">
            <a:spAutoFit/>
          </a:bodyPr>
          <a:lstStyle/>
          <a:p>
            <a:pPr lvl="0" algn="ctr"/>
            <a:r>
              <a:rPr lang="en-GB" sz="5400" b="1" dirty="0">
                <a:solidFill>
                  <a:schemeClr val="accent2"/>
                </a:solidFill>
                <a:latin typeface="Century Gothic" panose="020B0502020202020204" pitchFamily="34" charset="0"/>
              </a:rPr>
              <a:t>die</a:t>
            </a:r>
          </a:p>
        </p:txBody>
      </p:sp>
      <p:pic>
        <p:nvPicPr>
          <p:cNvPr id="13" name="Picture 12">
            <a:extLst>
              <a:ext uri="{FF2B5EF4-FFF2-40B4-BE49-F238E27FC236}">
                <a16:creationId xmlns:a16="http://schemas.microsoft.com/office/drawing/2014/main" id="{CE80CBDF-1837-4F9F-96D6-BC482470AF5B}"/>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006" y="4815876"/>
            <a:ext cx="2079014" cy="1500355"/>
          </a:xfrm>
          <a:prstGeom prst="rect">
            <a:avLst/>
          </a:prstGeom>
        </p:spPr>
      </p:pic>
      <p:pic>
        <p:nvPicPr>
          <p:cNvPr id="14" name="Picture 13">
            <a:extLst>
              <a:ext uri="{FF2B5EF4-FFF2-40B4-BE49-F238E27FC236}">
                <a16:creationId xmlns:a16="http://schemas.microsoft.com/office/drawing/2014/main" id="{B3ECD067-6855-49A5-94F2-EA3C30013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189" y="1572314"/>
            <a:ext cx="860692" cy="2085254"/>
          </a:xfrm>
          <a:prstGeom prst="rect">
            <a:avLst/>
          </a:prstGeom>
        </p:spPr>
      </p:pic>
      <p:pic>
        <p:nvPicPr>
          <p:cNvPr id="15" name="Picture 14">
            <a:extLst>
              <a:ext uri="{FF2B5EF4-FFF2-40B4-BE49-F238E27FC236}">
                <a16:creationId xmlns:a16="http://schemas.microsoft.com/office/drawing/2014/main" id="{79EC212C-6EC1-4551-9A18-BE58204BE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7087" y="4688173"/>
            <a:ext cx="1020147" cy="1032170"/>
          </a:xfrm>
          <a:prstGeom prst="rect">
            <a:avLst/>
          </a:prstGeom>
        </p:spPr>
      </p:pic>
      <p:pic>
        <p:nvPicPr>
          <p:cNvPr id="16" name="Picture 15">
            <a:extLst>
              <a:ext uri="{FF2B5EF4-FFF2-40B4-BE49-F238E27FC236}">
                <a16:creationId xmlns:a16="http://schemas.microsoft.com/office/drawing/2014/main" id="{66C2989B-EF79-4B5B-B14E-6153933275A4}"/>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689216" y="1367786"/>
            <a:ext cx="877855" cy="1864663"/>
          </a:xfrm>
          <a:prstGeom prst="rect">
            <a:avLst/>
          </a:prstGeom>
        </p:spPr>
      </p:pic>
      <p:sp>
        <p:nvSpPr>
          <p:cNvPr id="17" name="TextBox 16">
            <a:extLst>
              <a:ext uri="{FF2B5EF4-FFF2-40B4-BE49-F238E27FC236}">
                <a16:creationId xmlns:a16="http://schemas.microsoft.com/office/drawing/2014/main" id="{0A2A7E0C-4498-406B-9D3C-CBF6DE665CB4}"/>
              </a:ext>
            </a:extLst>
          </p:cNvPr>
          <p:cNvSpPr txBox="1"/>
          <p:nvPr/>
        </p:nvSpPr>
        <p:spPr>
          <a:xfrm>
            <a:off x="4537567" y="5513002"/>
            <a:ext cx="3254188" cy="523220"/>
          </a:xfrm>
          <a:prstGeom prst="rect">
            <a:avLst/>
          </a:prstGeom>
          <a:noFill/>
        </p:spPr>
        <p:txBody>
          <a:bodyPr wrap="square" rtlCol="0">
            <a:spAutoFit/>
          </a:bodyPr>
          <a:lstStyle/>
          <a:p>
            <a:pPr algn="ctr"/>
            <a:r>
              <a:rPr lang="en-GB" sz="2800" dirty="0">
                <a:solidFill>
                  <a:srgbClr val="002060"/>
                </a:solidFill>
              </a:rPr>
              <a:t>[guest]</a:t>
            </a:r>
          </a:p>
        </p:txBody>
      </p:sp>
      <p:sp>
        <p:nvSpPr>
          <p:cNvPr id="18" name="TextBox 17">
            <a:extLst>
              <a:ext uri="{FF2B5EF4-FFF2-40B4-BE49-F238E27FC236}">
                <a16:creationId xmlns:a16="http://schemas.microsoft.com/office/drawing/2014/main" id="{1FE0AFE4-D7E2-40D1-9DFC-EE4069010012}"/>
              </a:ext>
            </a:extLst>
          </p:cNvPr>
          <p:cNvSpPr txBox="1"/>
          <p:nvPr/>
        </p:nvSpPr>
        <p:spPr>
          <a:xfrm rot="16200000">
            <a:off x="1632974" y="2240606"/>
            <a:ext cx="1643077" cy="369332"/>
          </a:xfrm>
          <a:prstGeom prst="rect">
            <a:avLst/>
          </a:prstGeom>
          <a:noFill/>
        </p:spPr>
        <p:txBody>
          <a:bodyPr wrap="square" rtlCol="0">
            <a:spAutoFit/>
          </a:bodyPr>
          <a:lstStyle/>
          <a:p>
            <a:r>
              <a:rPr lang="en-GB" dirty="0">
                <a:solidFill>
                  <a:srgbClr val="002060"/>
                </a:solidFill>
              </a:rPr>
              <a:t>6 Meter</a:t>
            </a:r>
          </a:p>
        </p:txBody>
      </p:sp>
      <p:cxnSp>
        <p:nvCxnSpPr>
          <p:cNvPr id="19" name="Straight Arrow Connector 18">
            <a:extLst>
              <a:ext uri="{FF2B5EF4-FFF2-40B4-BE49-F238E27FC236}">
                <a16:creationId xmlns:a16="http://schemas.microsoft.com/office/drawing/2014/main" id="{FAA3AA78-0DD4-45CF-9E17-574B4ED0CECB}"/>
              </a:ext>
            </a:extLst>
          </p:cNvPr>
          <p:cNvCxnSpPr>
            <a:cxnSpLocks/>
          </p:cNvCxnSpPr>
          <p:nvPr/>
        </p:nvCxnSpPr>
        <p:spPr>
          <a:xfrm>
            <a:off x="2000031" y="1567975"/>
            <a:ext cx="0" cy="2200166"/>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T1.1. Week 1 Slides 8-15; 19-26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T1.1 Week 6 Slides 38-41; 45-46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75761" y="837013"/>
            <a:ext cx="2187638" cy="1798311"/>
          </a:xfrm>
          <a:prstGeom prst="rect">
            <a:avLst/>
          </a:prstGeom>
        </p:spPr>
      </p:pic>
      <p:pic>
        <p:nvPicPr>
          <p:cNvPr id="14" name="Picture 20">
            <a:extLst>
              <a:ext uri="{FF2B5EF4-FFF2-40B4-BE49-F238E27FC236}">
                <a16:creationId xmlns:a16="http://schemas.microsoft.com/office/drawing/2014/main" id="{A1706672-DB5E-A340-92C6-6FA71097955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extLst>
              <a:ext uri="{FF2B5EF4-FFF2-40B4-BE49-F238E27FC236}">
                <a16:creationId xmlns:a16="http://schemas.microsoft.com/office/drawing/2014/main" id="{CA751209-0D7B-2240-9A16-8167D37C4C91}"/>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404" y="2438442"/>
            <a:ext cx="2901453" cy="2385091"/>
          </a:xfrm>
          <a:prstGeom prst="rect">
            <a:avLst/>
          </a:prstGeom>
        </p:spPr>
      </p:pic>
      <p:pic>
        <p:nvPicPr>
          <p:cNvPr id="16" name="Picture 20">
            <a:extLst>
              <a:ext uri="{FF2B5EF4-FFF2-40B4-BE49-F238E27FC236}">
                <a16:creationId xmlns:a16="http://schemas.microsoft.com/office/drawing/2014/main" id="{E946D36D-C4D1-644D-9BDA-2A3747B30392}"/>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extLst>
              <a:ext uri="{FF2B5EF4-FFF2-40B4-BE49-F238E27FC236}">
                <a16:creationId xmlns:a16="http://schemas.microsoft.com/office/drawing/2014/main" id="{93525CD1-ADAB-B947-AC83-C5908CC0D1A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11" name="kalt_source.wav"/>
            </a:hlinkClick>
            <a:extLst>
              <a:ext uri="{FF2B5EF4-FFF2-40B4-BE49-F238E27FC236}">
                <a16:creationId xmlns:a16="http://schemas.microsoft.com/office/drawing/2014/main" id="{91E48E8B-D75A-1541-8FF1-4DF06236CAF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extLst>
              <a:ext uri="{FF2B5EF4-FFF2-40B4-BE49-F238E27FC236}">
                <a16:creationId xmlns:a16="http://schemas.microsoft.com/office/drawing/2014/main" id="{CA97E439-937A-5745-81E3-CB76D17D25F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59817" y="806066"/>
            <a:ext cx="2187638" cy="1798311"/>
          </a:xfrm>
          <a:prstGeom prst="rect">
            <a:avLst/>
          </a:prstGeom>
        </p:spPr>
      </p:pic>
      <p:pic>
        <p:nvPicPr>
          <p:cNvPr id="15" name="Picture 20">
            <a:extLst>
              <a:ext uri="{FF2B5EF4-FFF2-40B4-BE49-F238E27FC236}">
                <a16:creationId xmlns:a16="http://schemas.microsoft.com/office/drawing/2014/main" id="{E6562C7E-6713-0246-9B1F-4B9C7DA8C15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extLst>
              <a:ext uri="{FF2B5EF4-FFF2-40B4-BE49-F238E27FC236}">
                <a16:creationId xmlns:a16="http://schemas.microsoft.com/office/drawing/2014/main" id="{4580D2DE-C470-5B43-BE1C-A4C637DFEB1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extLst>
              <a:ext uri="{FF2B5EF4-FFF2-40B4-BE49-F238E27FC236}">
                <a16:creationId xmlns:a16="http://schemas.microsoft.com/office/drawing/2014/main" id="{52A9A77D-62BF-3243-AE25-D2B30BD3FB5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extLst>
              <a:ext uri="{FF2B5EF4-FFF2-40B4-BE49-F238E27FC236}">
                <a16:creationId xmlns:a16="http://schemas.microsoft.com/office/drawing/2014/main" id="{0CED4446-6BA6-274E-BF16-10F1E140422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extLst>
              <a:ext uri="{FF2B5EF4-FFF2-40B4-BE49-F238E27FC236}">
                <a16:creationId xmlns:a16="http://schemas.microsoft.com/office/drawing/2014/main" id="{CA3EFC76-8705-6946-8B09-886E1492C93B}"/>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extLst>
              <a:ext uri="{FF2B5EF4-FFF2-40B4-BE49-F238E27FC236}">
                <a16:creationId xmlns:a16="http://schemas.microsoft.com/office/drawing/2014/main" id="{A2F07E89-6D4E-8944-9655-3BC6607632B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8" name="klein.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_source.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_source.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_source.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4"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5"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6"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7"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8"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9"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4"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7"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8"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9"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0"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1"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3 Slide 3</a:t>
            </a:r>
          </a:p>
        </p:txBody>
      </p:sp>
    </p:spTree>
    <p:extLst>
      <p:ext uri="{BB962C8B-B14F-4D97-AF65-F5344CB8AC3E}">
        <p14:creationId xmlns:p14="http://schemas.microsoft.com/office/powerpoint/2010/main" val="87354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0723" cy="869950"/>
          </a:xfrm>
          <a:prstGeom prst="rect">
            <a:avLst/>
          </a:prstGeom>
        </p:spPr>
      </p:pic>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60850" y="1379294"/>
            <a:ext cx="1415773"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s</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gen</a:t>
            </a:r>
            <a:endParaRPr lang="en-GB" sz="3200" dirty="0">
              <a:solidFill>
                <a:schemeClr val="accent1">
                  <a:lumMod val="50000"/>
                </a:schemeClr>
              </a:solidFill>
              <a:latin typeface="Century Gothic" panose="020B0502020202020204" pitchFamily="34" charset="0"/>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[short]</a:t>
            </a:r>
            <a:endParaRPr lang="en-US" sz="1200" dirty="0">
              <a:solidFill>
                <a:schemeClr val="accent1">
                  <a:lumMod val="50000"/>
                </a:schemeClr>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56585" y="2250015"/>
            <a:ext cx="1661032"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l</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cheln</a:t>
            </a:r>
            <a:endParaRPr lang="en-GB" sz="3200" dirty="0">
              <a:solidFill>
                <a:schemeClr val="accent1">
                  <a:lumMod val="50000"/>
                </a:schemeClr>
              </a:solidFill>
              <a:latin typeface="Century Gothic" panose="020B0502020202020204" pitchFamily="34" charset="0"/>
            </a:endParaRPr>
          </a:p>
        </p:txBody>
      </p:sp>
      <p:sp>
        <p:nvSpPr>
          <p:cNvPr id="17" name="Rectangle 16">
            <a:hlinkClick r:id="" action="ppaction://noaction">
              <a:snd r:embed="rId7" name="spaet.wav"/>
            </a:hlinkClick>
            <a:extLst>
              <a:ext uri="{FF2B5EF4-FFF2-40B4-BE49-F238E27FC236}">
                <a16:creationId xmlns:a16="http://schemas.microsoft.com/office/drawing/2014/main" id="{52D0FFC8-92AC-A64D-8D1A-D99CBF305069}"/>
              </a:ext>
            </a:extLst>
          </p:cNvPr>
          <p:cNvSpPr/>
          <p:nvPr/>
        </p:nvSpPr>
        <p:spPr>
          <a:xfrm>
            <a:off x="7851934" y="1406972"/>
            <a:ext cx="1043876" cy="584775"/>
          </a:xfrm>
          <a:prstGeom prst="rect">
            <a:avLst/>
          </a:prstGeom>
        </p:spPr>
        <p:txBody>
          <a:bodyPr wrap="none">
            <a:spAutoFit/>
          </a:bodyPr>
          <a:lstStyle/>
          <a:p>
            <a:r>
              <a:rPr lang="en-GB" sz="3200" dirty="0" err="1">
                <a:solidFill>
                  <a:schemeClr val="accent1">
                    <a:lumMod val="50000"/>
                  </a:schemeClr>
                </a:solidFill>
                <a:latin typeface="Century Gothic" panose="020B0502020202020204" pitchFamily="34" charset="0"/>
              </a:rPr>
              <a:t>sp</a:t>
            </a:r>
            <a:r>
              <a:rPr lang="en-GB" sz="3200" dirty="0" err="1">
                <a:solidFill>
                  <a:srgbClr val="DAA520"/>
                </a:solidFill>
                <a:latin typeface="Century Gothic" panose="020B0502020202020204" pitchFamily="34" charset="0"/>
              </a:rPr>
              <a:t>ä</a:t>
            </a:r>
            <a:r>
              <a:rPr lang="en-GB" sz="3200" dirty="0" err="1">
                <a:solidFill>
                  <a:schemeClr val="accent1">
                    <a:lumMod val="50000"/>
                  </a:schemeClr>
                </a:solidFill>
                <a:latin typeface="Century Gothic" panose="020B0502020202020204" pitchFamily="34" charset="0"/>
              </a:rPr>
              <a:t>t</a:t>
            </a:r>
            <a:endParaRPr lang="en-US" sz="3200" dirty="0">
              <a:solidFill>
                <a:schemeClr val="accent1">
                  <a:lumMod val="50000"/>
                </a:schemeClr>
              </a:solidFill>
            </a:endParaRPr>
          </a:p>
        </p:txBody>
      </p:sp>
      <p:sp>
        <p:nvSpPr>
          <p:cNvPr id="26" name="Action Button: Custom 25">
            <a:hlinkClick r:id="" action="ppaction://noaction" highlightClick="1">
              <a:snd r:embed="rId8" name="egal.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7" name="Action Button: Custom 26">
            <a:hlinkClick r:id="" action="ppaction://noaction" highlightClick="1">
              <a:snd r:embed="rId9" name="staendig.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Action Button: Custom 27">
            <a:hlinkClick r:id="" action="ppaction://noaction" highlightClick="1">
              <a:snd r:embed="rId10" name="haengen.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9" name="Action Button: Custom 28">
            <a:hlinkClick r:id="" action="ppaction://noaction" highlightClick="1">
              <a:snd r:embed="rId11" name="unbekannt.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0" name="Action Button: Custom 29">
            <a:hlinkClick r:id="" action="ppaction://noaction" highlightClick="1">
              <a:snd r:embed="rId12" name="Bad.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1" name="Action Button: Custom 30">
            <a:hlinkClick r:id="" action="ppaction://noaction" highlightClick="1">
              <a:snd r:embed="rId13" name="Naehe.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2" name="Action Button: Custom 31">
            <a:hlinkClick r:id="" action="ppaction://noaction" highlightClick="1">
              <a:snd r:embed="rId14" name="zaehl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3" name="Action Button: Custom 32">
            <a:hlinkClick r:id="" action="ppaction://noaction" highlightClick="1">
              <a:snd r:embed="rId15" name="Wahl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4" name="Action Button: Custom 33">
            <a:hlinkClick r:id="" action="ppaction://noaction" highlightClick="1">
              <a:snd r:embed="rId16" name="geschafft.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35" name="Action Button: Custom 34">
            <a:hlinkClick r:id="" action="ppaction://noaction" highlightClick="1">
              <a:snd r:embed="rId17" name="schaetz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978153" cy="523220"/>
          </a:xfrm>
          <a:prstGeom prst="rect">
            <a:avLst/>
          </a:prstGeom>
          <a:noFill/>
        </p:spPr>
        <p:txBody>
          <a:bodyPr wrap="none" rtlCol="0">
            <a:spAutoFit/>
          </a:bodyPr>
          <a:lstStyle/>
          <a:p>
            <a:r>
              <a:rPr lang="en-US" sz="2800" dirty="0" err="1">
                <a:solidFill>
                  <a:schemeClr val="accent1">
                    <a:lumMod val="50000"/>
                  </a:schemeClr>
                </a:solidFill>
              </a:rPr>
              <a:t>eg</a:t>
            </a:r>
            <a:r>
              <a:rPr lang="en-US" sz="2800" b="1" dirty="0" err="1">
                <a:solidFill>
                  <a:srgbClr val="DAA520"/>
                </a:solidFill>
              </a:rPr>
              <a:t>a</a:t>
            </a:r>
            <a:r>
              <a:rPr lang="en-US" sz="2800" dirty="0" err="1">
                <a:solidFill>
                  <a:schemeClr val="accent1">
                    <a:lumMod val="50000"/>
                  </a:schemeClr>
                </a:solidFill>
              </a:rPr>
              <a:t>l</a:t>
            </a:r>
            <a:endParaRPr lang="en-US" sz="2800" dirty="0">
              <a:solidFill>
                <a:schemeClr val="accent1">
                  <a:lumMod val="50000"/>
                </a:scheme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470274" cy="523220"/>
          </a:xfrm>
          <a:prstGeom prst="rect">
            <a:avLst/>
          </a:prstGeom>
          <a:noFill/>
        </p:spPr>
        <p:txBody>
          <a:bodyPr wrap="none" rtlCol="0">
            <a:spAutoFit/>
          </a:bodyPr>
          <a:lstStyle/>
          <a:p>
            <a:r>
              <a:rPr lang="en-US" sz="2800" dirty="0" err="1">
                <a:solidFill>
                  <a:schemeClr val="accent1">
                    <a:lumMod val="50000"/>
                  </a:schemeClr>
                </a:solidFill>
              </a:rPr>
              <a:t>st</a:t>
            </a:r>
            <a:r>
              <a:rPr lang="en-US" sz="2800" b="1" dirty="0" err="1">
                <a:solidFill>
                  <a:srgbClr val="DAA520"/>
                </a:solidFill>
              </a:rPr>
              <a:t>ä</a:t>
            </a:r>
            <a:r>
              <a:rPr lang="en-US" sz="2800" dirty="0" err="1">
                <a:solidFill>
                  <a:schemeClr val="accent1">
                    <a:lumMod val="50000"/>
                  </a:schemeClr>
                </a:solidFill>
              </a:rPr>
              <a:t>ndig</a:t>
            </a:r>
            <a:endParaRPr lang="en-US" sz="2800" dirty="0">
              <a:solidFill>
                <a:schemeClr val="accent1">
                  <a:lumMod val="50000"/>
                </a:scheme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1564852" cy="523220"/>
          </a:xfrm>
          <a:prstGeom prst="rect">
            <a:avLst/>
          </a:prstGeom>
          <a:noFill/>
        </p:spPr>
        <p:txBody>
          <a:bodyPr wrap="none" rtlCol="0">
            <a:spAutoFit/>
          </a:bodyPr>
          <a:lstStyle/>
          <a:p>
            <a:r>
              <a:rPr lang="en-US" sz="2800" dirty="0" err="1">
                <a:solidFill>
                  <a:schemeClr val="accent1">
                    <a:lumMod val="50000"/>
                  </a:schemeClr>
                </a:solidFill>
              </a:rPr>
              <a:t>h</a:t>
            </a:r>
            <a:r>
              <a:rPr lang="en-US" sz="2800" b="1" dirty="0" err="1">
                <a:solidFill>
                  <a:srgbClr val="DAA520"/>
                </a:solidFill>
              </a:rPr>
              <a:t>ä</a:t>
            </a:r>
            <a:r>
              <a:rPr lang="en-US" sz="2800" dirty="0" err="1">
                <a:solidFill>
                  <a:schemeClr val="accent1">
                    <a:lumMod val="50000"/>
                  </a:schemeClr>
                </a:solidFill>
              </a:rPr>
              <a:t>ngen</a:t>
            </a:r>
            <a:endParaRPr lang="en-US" sz="2800" dirty="0">
              <a:solidFill>
                <a:schemeClr val="accent1">
                  <a:lumMod val="50000"/>
                </a:scheme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2087431" cy="523220"/>
          </a:xfrm>
          <a:prstGeom prst="rect">
            <a:avLst/>
          </a:prstGeom>
          <a:noFill/>
        </p:spPr>
        <p:txBody>
          <a:bodyPr wrap="none" rtlCol="0">
            <a:spAutoFit/>
          </a:bodyPr>
          <a:lstStyle/>
          <a:p>
            <a:r>
              <a:rPr lang="en-US" sz="2800" dirty="0" err="1">
                <a:solidFill>
                  <a:schemeClr val="accent1">
                    <a:lumMod val="50000"/>
                  </a:schemeClr>
                </a:solidFill>
              </a:rPr>
              <a:t>unbek</a:t>
            </a:r>
            <a:r>
              <a:rPr lang="en-US" sz="2800" b="1" dirty="0" err="1">
                <a:solidFill>
                  <a:srgbClr val="DAA520"/>
                </a:solidFill>
              </a:rPr>
              <a:t>a</a:t>
            </a:r>
            <a:r>
              <a:rPr lang="en-US" sz="2800" dirty="0" err="1">
                <a:solidFill>
                  <a:schemeClr val="accent1">
                    <a:lumMod val="50000"/>
                  </a:schemeClr>
                </a:solidFill>
              </a:rPr>
              <a:t>nnt</a:t>
            </a:r>
            <a:endParaRPr lang="en-US" sz="2800" dirty="0">
              <a:solidFill>
                <a:schemeClr val="accent1">
                  <a:lumMod val="50000"/>
                </a:scheme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881973" cy="523220"/>
          </a:xfrm>
          <a:prstGeom prst="rect">
            <a:avLst/>
          </a:prstGeom>
          <a:noFill/>
        </p:spPr>
        <p:txBody>
          <a:bodyPr wrap="none" rtlCol="0">
            <a:spAutoFit/>
          </a:bodyPr>
          <a:lstStyle/>
          <a:p>
            <a:r>
              <a:rPr lang="en-US" sz="2800" dirty="0">
                <a:solidFill>
                  <a:schemeClr val="accent1">
                    <a:lumMod val="50000"/>
                  </a:schemeClr>
                </a:solidFill>
              </a:rPr>
              <a:t>B</a:t>
            </a:r>
            <a:r>
              <a:rPr lang="en-US" sz="2800" b="1" dirty="0">
                <a:solidFill>
                  <a:srgbClr val="DAA520"/>
                </a:solidFill>
              </a:rPr>
              <a:t>a</a:t>
            </a:r>
            <a:r>
              <a:rPr lang="en-US" sz="2800" dirty="0">
                <a:solidFill>
                  <a:schemeClr val="accent1">
                    <a:lumMod val="50000"/>
                  </a:schemeClr>
                </a:solidFill>
              </a:rPr>
              <a:t>d</a:t>
            </a: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49674" cy="523220"/>
          </a:xfrm>
          <a:prstGeom prst="rect">
            <a:avLst/>
          </a:prstGeom>
          <a:noFill/>
        </p:spPr>
        <p:txBody>
          <a:bodyPr wrap="none" rtlCol="0">
            <a:spAutoFit/>
          </a:bodyPr>
          <a:lstStyle/>
          <a:p>
            <a:r>
              <a:rPr lang="en-US" sz="2800" dirty="0" err="1">
                <a:solidFill>
                  <a:schemeClr val="accent1">
                    <a:lumMod val="50000"/>
                  </a:schemeClr>
                </a:solidFill>
              </a:rPr>
              <a:t>N</a:t>
            </a:r>
            <a:r>
              <a:rPr lang="en-US" sz="2800" b="1" dirty="0" err="1">
                <a:solidFill>
                  <a:srgbClr val="DAA520"/>
                </a:solidFill>
              </a:rPr>
              <a:t>ä</a:t>
            </a:r>
            <a:r>
              <a:rPr lang="en-US" sz="2800" dirty="0" err="1">
                <a:solidFill>
                  <a:schemeClr val="accent1">
                    <a:lumMod val="50000"/>
                  </a:schemeClr>
                </a:solidFill>
              </a:rPr>
              <a:t>he</a:t>
            </a:r>
            <a:endParaRPr lang="en-US" sz="2800" dirty="0">
              <a:solidFill>
                <a:schemeClr val="accent1">
                  <a:lumMod val="50000"/>
                </a:scheme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2826415" cy="523220"/>
          </a:xfrm>
          <a:prstGeom prst="rect">
            <a:avLst/>
          </a:prstGeom>
          <a:noFill/>
        </p:spPr>
        <p:txBody>
          <a:bodyPr wrap="none" rtlCol="0">
            <a:spAutoFit/>
          </a:bodyPr>
          <a:lstStyle/>
          <a:p>
            <a:r>
              <a:rPr lang="en-US" sz="2800" dirty="0" err="1">
                <a:solidFill>
                  <a:schemeClr val="accent1">
                    <a:lumMod val="50000"/>
                  </a:schemeClr>
                </a:solidFill>
              </a:rPr>
              <a:t>zählen</a:t>
            </a:r>
            <a:r>
              <a:rPr lang="en-US" sz="2800" dirty="0">
                <a:solidFill>
                  <a:schemeClr val="accent1">
                    <a:lumMod val="50000"/>
                  </a:schemeClr>
                </a:solidFill>
              </a:rPr>
              <a:t> /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3164649" cy="523220"/>
          </a:xfrm>
          <a:prstGeom prst="rect">
            <a:avLst/>
          </a:prstGeom>
          <a:noFill/>
        </p:spPr>
        <p:txBody>
          <a:bodyPr wrap="none" rtlCol="0">
            <a:spAutoFit/>
          </a:bodyPr>
          <a:lstStyle/>
          <a:p>
            <a:r>
              <a:rPr lang="en-US" sz="2800" dirty="0" err="1">
                <a:solidFill>
                  <a:schemeClr val="accent1">
                    <a:lumMod val="50000"/>
                  </a:schemeClr>
                </a:solidFill>
              </a:rPr>
              <a:t>Wahlen</a:t>
            </a:r>
            <a:r>
              <a:rPr lang="en-US" sz="2800" dirty="0">
                <a:solidFill>
                  <a:schemeClr val="accent1">
                    <a:lumMod val="50000"/>
                  </a:schemeClr>
                </a:solidFill>
              </a:rPr>
              <a:t> / </a:t>
            </a:r>
            <a:r>
              <a:rPr lang="en-US" sz="2800" dirty="0" err="1">
                <a:solidFill>
                  <a:schemeClr val="accent1">
                    <a:lumMod val="50000"/>
                  </a:schemeClr>
                </a:solidFill>
              </a:rPr>
              <a:t>wählen</a:t>
            </a:r>
            <a:endParaRPr lang="en-US" sz="2800" dirty="0">
              <a:solidFill>
                <a:schemeClr val="accent1">
                  <a:lumMod val="50000"/>
                </a:schemeClr>
              </a:solidFill>
            </a:endParaRPr>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817071" cy="523220"/>
          </a:xfrm>
          <a:prstGeom prst="rect">
            <a:avLst/>
          </a:prstGeom>
          <a:noFill/>
        </p:spPr>
        <p:txBody>
          <a:bodyPr wrap="non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dirty="0" err="1">
                <a:solidFill>
                  <a:schemeClr val="accent1">
                    <a:lumMod val="50000"/>
                  </a:schemeClr>
                </a:solidFill>
              </a:rPr>
              <a:t>geschafft</a:t>
            </a:r>
            <a:endParaRPr lang="en-US" sz="2800" dirty="0">
              <a:solidFill>
                <a:schemeClr val="accent1">
                  <a:lumMod val="50000"/>
                </a:schemeClr>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3669594" cy="523220"/>
          </a:xfrm>
          <a:prstGeom prst="rect">
            <a:avLst/>
          </a:prstGeom>
          <a:noFill/>
        </p:spPr>
        <p:txBody>
          <a:bodyPr wrap="none" rtlCol="0">
            <a:spAutoFit/>
          </a:bodyPr>
          <a:lstStyle/>
          <a:p>
            <a:r>
              <a:rPr lang="en-US" sz="2800" dirty="0" err="1">
                <a:solidFill>
                  <a:schemeClr val="accent1">
                    <a:lumMod val="50000"/>
                  </a:schemeClr>
                </a:solidFill>
              </a:rPr>
              <a:t>schätzen</a:t>
            </a:r>
            <a:r>
              <a:rPr lang="en-US" sz="2800" dirty="0">
                <a:solidFill>
                  <a:schemeClr val="accent1">
                    <a:lumMod val="50000"/>
                  </a:schemeClr>
                </a:solidFill>
              </a:rPr>
              <a:t> /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2832827" cy="523220"/>
          </a:xfrm>
          <a:prstGeom prst="rect">
            <a:avLst/>
          </a:prstGeom>
          <a:noFill/>
        </p:spPr>
        <p:txBody>
          <a:bodyPr wrap="none" rtlCol="0">
            <a:spAutoFit/>
          </a:bodyPr>
          <a:lstStyle/>
          <a:p>
            <a:r>
              <a:rPr lang="en-US" sz="2800" b="1" dirty="0" err="1">
                <a:solidFill>
                  <a:srgbClr val="DAA520"/>
                </a:solidFill>
              </a:rPr>
              <a:t>zählen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zahlen</a:t>
            </a:r>
            <a:endParaRPr lang="en-US" sz="2800" dirty="0">
              <a:solidFill>
                <a:schemeClr val="accent1">
                  <a:lumMod val="50000"/>
                </a:scheme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3137397" cy="523220"/>
          </a:xfrm>
          <a:prstGeom prst="rect">
            <a:avLst/>
          </a:prstGeom>
          <a:noFill/>
        </p:spPr>
        <p:txBody>
          <a:bodyPr wrap="none" rtlCol="0">
            <a:spAutoFit/>
          </a:bodyPr>
          <a:lstStyle/>
          <a:p>
            <a:r>
              <a:rPr lang="en-US" sz="2800" b="1" dirty="0" err="1">
                <a:solidFill>
                  <a:srgbClr val="DAA520"/>
                </a:solidFill>
              </a:rPr>
              <a:t>Wahlen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wählen</a:t>
            </a:r>
            <a:endParaRPr lang="en-US" sz="2800" b="1" dirty="0">
              <a:solidFill>
                <a:schemeClr val="accent1">
                  <a:lumMod val="50000"/>
                </a:scheme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20000" y="4770000"/>
            <a:ext cx="3816000" cy="523220"/>
          </a:xfrm>
          <a:prstGeom prst="rect">
            <a:avLst/>
          </a:prstGeom>
          <a:noFill/>
        </p:spPr>
        <p:txBody>
          <a:bodyPr wrap="square" rtlCol="0">
            <a:spAutoFit/>
          </a:bodyPr>
          <a:lstStyle/>
          <a:p>
            <a:r>
              <a:rPr lang="en-US" sz="2800" dirty="0" err="1">
                <a:solidFill>
                  <a:schemeClr val="accent1">
                    <a:lumMod val="50000"/>
                  </a:schemeClr>
                </a:solidFill>
              </a:rPr>
              <a:t>Geschäft</a:t>
            </a:r>
            <a:r>
              <a:rPr lang="en-US" sz="2800" dirty="0">
                <a:solidFill>
                  <a:schemeClr val="accent1">
                    <a:lumMod val="50000"/>
                  </a:schemeClr>
                </a:solidFill>
              </a:rPr>
              <a:t> / </a:t>
            </a:r>
            <a:r>
              <a:rPr lang="en-US" sz="2800" b="1" dirty="0" err="1">
                <a:solidFill>
                  <a:srgbClr val="DAA520"/>
                </a:solidFill>
              </a:rPr>
              <a:t>geschafft</a:t>
            </a:r>
            <a:endParaRPr lang="en-US" sz="2800" b="1" dirty="0">
              <a:solidFill>
                <a:srgbClr val="DAA520"/>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3663182" cy="523220"/>
          </a:xfrm>
          <a:prstGeom prst="rect">
            <a:avLst/>
          </a:prstGeom>
          <a:noFill/>
        </p:spPr>
        <p:txBody>
          <a:bodyPr wrap="none" rtlCol="0">
            <a:spAutoFit/>
          </a:bodyPr>
          <a:lstStyle/>
          <a:p>
            <a:r>
              <a:rPr lang="en-US" sz="2800" b="1" dirty="0" err="1">
                <a:solidFill>
                  <a:srgbClr val="DAA520"/>
                </a:solidFill>
              </a:rPr>
              <a:t>schätzen</a:t>
            </a:r>
            <a:r>
              <a:rPr lang="en-US" sz="2800" b="1" dirty="0">
                <a:solidFill>
                  <a:schemeClr val="accent1">
                    <a:lumMod val="50000"/>
                  </a:schemeClr>
                </a:solidFill>
              </a:rPr>
              <a:t> </a:t>
            </a:r>
            <a:r>
              <a:rPr lang="en-US" sz="2800" dirty="0">
                <a:solidFill>
                  <a:schemeClr val="accent1">
                    <a:lumMod val="50000"/>
                  </a:schemeClr>
                </a:solidFill>
              </a:rPr>
              <a:t>/ </a:t>
            </a:r>
            <a:r>
              <a:rPr lang="en-US" sz="2800" dirty="0" err="1">
                <a:solidFill>
                  <a:schemeClr val="accent1">
                    <a:lumMod val="50000"/>
                  </a:schemeClr>
                </a:solidFill>
              </a:rPr>
              <a:t>schatzen</a:t>
            </a:r>
            <a:endParaRPr lang="en-US" sz="2800" dirty="0">
              <a:solidFill>
                <a:schemeClr val="accent1">
                  <a:lumMod val="50000"/>
                </a:schemeClr>
              </a:solidFill>
            </a:endParaRPr>
          </a:p>
        </p:txBody>
      </p:sp>
      <p:sp>
        <p:nvSpPr>
          <p:cNvPr id="52" name="Rectangle 51">
            <a:hlinkClick r:id="" action="ppaction://noaction">
              <a:snd r:embed="rId18" name="a_long.wav"/>
            </a:hlinkClick>
          </p:cNvPr>
          <p:cNvSpPr/>
          <p:nvPr/>
        </p:nvSpPr>
        <p:spPr>
          <a:xfrm>
            <a:off x="2111331" y="912006"/>
            <a:ext cx="1523174"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[long]</a:t>
            </a:r>
            <a:endParaRPr lang="en-GB" sz="2800" b="1" dirty="0">
              <a:solidFill>
                <a:schemeClr val="accent1">
                  <a:lumMod val="50000"/>
                </a:schemeClr>
              </a:solidFill>
              <a:latin typeface="Century Gothic" panose="020B0502020202020204" pitchFamily="34" charset="0"/>
            </a:endParaRPr>
          </a:p>
        </p:txBody>
      </p:sp>
      <p:sp>
        <p:nvSpPr>
          <p:cNvPr id="57" name="Title 2">
            <a:hlinkClick r:id="" action="ppaction://noaction">
              <a:snd r:embed="rId19" name="long_a_umlaut.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chemeClr val="accent1">
                    <a:lumMod val="50000"/>
                  </a:schemeClr>
                </a:solidFill>
              </a:rPr>
              <a:t>ä</a:t>
            </a:r>
            <a:r>
              <a:rPr lang="en-GB" sz="2000" dirty="0">
                <a:solidFill>
                  <a:schemeClr val="accent1">
                    <a:lumMod val="50000"/>
                  </a:schemeClr>
                </a:solidFill>
              </a:rPr>
              <a:t>[long]</a:t>
            </a:r>
            <a:endParaRPr lang="en-US" sz="1200" dirty="0">
              <a:solidFill>
                <a:schemeClr val="accent1">
                  <a:lumMod val="50000"/>
                </a:schemeClr>
              </a:solidFill>
            </a:endParaRPr>
          </a:p>
        </p:txBody>
      </p:sp>
      <p:sp>
        <p:nvSpPr>
          <p:cNvPr id="60" name="Rectangle 59">
            <a:hlinkClick r:id="" action="ppaction://noaction">
              <a:snd r:embed="rId20" name="a_short.wav"/>
            </a:hlinkClick>
          </p:cNvPr>
          <p:cNvSpPr/>
          <p:nvPr/>
        </p:nvSpPr>
        <p:spPr>
          <a:xfrm>
            <a:off x="2111331" y="1720358"/>
            <a:ext cx="1561646" cy="1200329"/>
          </a:xfrm>
          <a:prstGeom prst="rect">
            <a:avLst/>
          </a:prstGeom>
        </p:spPr>
        <p:txBody>
          <a:bodyPr wrap="none">
            <a:spAutoFit/>
          </a:bodyPr>
          <a:lstStyle/>
          <a:p>
            <a:r>
              <a:rPr lang="en-GB" sz="7200" b="1" dirty="0">
                <a:solidFill>
                  <a:schemeClr val="accent1">
                    <a:lumMod val="50000"/>
                  </a:schemeClr>
                </a:solidFill>
                <a:latin typeface="Century Gothic" panose="020B0502020202020204" pitchFamily="34" charset="0"/>
              </a:rPr>
              <a:t>a</a:t>
            </a:r>
            <a:r>
              <a:rPr lang="en-GB" sz="2000" dirty="0">
                <a:solidFill>
                  <a:schemeClr val="accent1">
                    <a:lumMod val="50000"/>
                  </a:schemeClr>
                </a:solidFill>
              </a:rPr>
              <a:t>[short]</a:t>
            </a:r>
            <a:endParaRPr lang="en-GB" sz="2800" b="1" dirty="0">
              <a:solidFill>
                <a:schemeClr val="accent1">
                  <a:lumMod val="50000"/>
                </a:schemeClr>
              </a:solidFill>
              <a:latin typeface="Century Gothic" panose="020B0502020202020204" pitchFamily="34" charset="0"/>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60850" y="2213407"/>
            <a:ext cx="893194" cy="584775"/>
          </a:xfrm>
          <a:prstGeom prst="rect">
            <a:avLst/>
          </a:prstGeom>
        </p:spPr>
        <p:txBody>
          <a:bodyPr wrap="none">
            <a:spAutoFit/>
          </a:bodyPr>
          <a:lstStyle/>
          <a:p>
            <a:pPr algn="ctr"/>
            <a:r>
              <a:rPr lang="en-GB" sz="3200" dirty="0" err="1">
                <a:solidFill>
                  <a:schemeClr val="accent1">
                    <a:lumMod val="50000"/>
                  </a:schemeClr>
                </a:solidFill>
                <a:latin typeface="Century Gothic" panose="020B0502020202020204" pitchFamily="34" charset="0"/>
              </a:rPr>
              <a:t>k</a:t>
            </a:r>
            <a:r>
              <a:rPr lang="en-GB" sz="3200" dirty="0" err="1">
                <a:solidFill>
                  <a:srgbClr val="DAA520"/>
                </a:solidFill>
                <a:latin typeface="Century Gothic" panose="020B0502020202020204" pitchFamily="34" charset="0"/>
              </a:rPr>
              <a:t>a</a:t>
            </a:r>
            <a:r>
              <a:rPr lang="en-GB" sz="3200" dirty="0" err="1">
                <a:solidFill>
                  <a:schemeClr val="accent1">
                    <a:lumMod val="50000"/>
                  </a:schemeClr>
                </a:solidFill>
                <a:latin typeface="Century Gothic" panose="020B0502020202020204" pitchFamily="34" charset="0"/>
              </a:rPr>
              <a:t>lt</a:t>
            </a:r>
            <a:endParaRPr lang="en-GB" sz="3200" dirty="0">
              <a:solidFill>
                <a:schemeClr val="accent1">
                  <a:lumMod val="50000"/>
                </a:schemeClr>
              </a:solidFill>
              <a:latin typeface="Century Gothic" panose="020B0502020202020204" pitchFamily="34" charset="0"/>
            </a:endParaRPr>
          </a:p>
        </p:txBody>
      </p:sp>
      <p:grpSp>
        <p:nvGrpSpPr>
          <p:cNvPr id="5" name="Group 4"/>
          <p:cNvGrpSpPr/>
          <p:nvPr/>
        </p:nvGrpSpPr>
        <p:grpSpPr>
          <a:xfrm>
            <a:off x="2027957" y="2895175"/>
            <a:ext cx="252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800543" y="3448246"/>
            <a:ext cx="252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1775957" y="4066494"/>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2648136" y="4619048"/>
            <a:ext cx="252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1749237" y="5250832"/>
            <a:ext cx="252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1805138" y="5780711"/>
            <a:ext cx="252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7" name="Rounded Rectangle 11">
            <a:extLst>
              <a:ext uri="{FF2B5EF4-FFF2-40B4-BE49-F238E27FC236}">
                <a16:creationId xmlns:a16="http://schemas.microsoft.com/office/drawing/2014/main" id="{483D7EB9-C2AA-4190-98DE-925F861600E9}"/>
              </a:ext>
            </a:extLst>
          </p:cNvPr>
          <p:cNvSpPr/>
          <p:nvPr/>
        </p:nvSpPr>
        <p:spPr>
          <a:xfrm>
            <a:off x="10609200" y="247046"/>
            <a:ext cx="13481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3600" y="-21600"/>
            <a:ext cx="10515600" cy="1325563"/>
          </a:xfrm>
        </p:spPr>
        <p:txBody>
          <a:bodyPr>
            <a:normAutofit/>
          </a:bodyPr>
          <a:lstStyle/>
          <a:p>
            <a:r>
              <a:rPr lang="en-GB" sz="3600" b="1" dirty="0">
                <a:solidFill>
                  <a:schemeClr val="bg1"/>
                </a:solidFill>
              </a:rPr>
              <a:t>[a] vs [ä]</a:t>
            </a:r>
          </a:p>
        </p:txBody>
      </p:sp>
    </p:spTree>
    <p:extLst>
      <p:ext uri="{BB962C8B-B14F-4D97-AF65-F5344CB8AC3E}">
        <p14:creationId xmlns:p14="http://schemas.microsoft.com/office/powerpoint/2010/main" val="12012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p:bldP spid="38" grpId="0"/>
      <p:bldP spid="39" grpId="0"/>
      <p:bldP spid="40" grpId="0"/>
      <p:bldP spid="41" grpId="0"/>
      <p:bldP spid="42" grpId="0"/>
      <p:bldP spid="43" grpId="0"/>
      <p:bldP spid="43" grpId="1"/>
      <p:bldP spid="44" grpId="0"/>
      <p:bldP spid="44" grpId="1"/>
      <p:bldP spid="45" grpId="0"/>
      <p:bldP spid="45" grpId="1"/>
      <p:bldP spid="46" grpId="0"/>
      <p:bldP spid="46" grpId="1"/>
      <p:bldP spid="55" grpId="0"/>
      <p:bldP spid="56" grpId="0"/>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 6; 34</a:t>
            </a:r>
          </a:p>
        </p:txBody>
      </p:sp>
    </p:spTree>
    <p:extLst>
      <p:ext uri="{BB962C8B-B14F-4D97-AF65-F5344CB8AC3E}">
        <p14:creationId xmlns:p14="http://schemas.microsoft.com/office/powerpoint/2010/main" val="130329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p:cNvSpPr>
            <a:spLocks noGrp="1"/>
          </p:cNvSpPr>
          <p:nvPr>
            <p:ph type="title"/>
          </p:nvPr>
        </p:nvSpPr>
        <p:spPr>
          <a:xfrm>
            <a:off x="90236" y="272374"/>
            <a:ext cx="10515600" cy="1325563"/>
          </a:xfrm>
        </p:spPr>
        <p:txBody>
          <a:bodyPr/>
          <a:lstStyle/>
          <a:p>
            <a:r>
              <a:rPr lang="en-GB" sz="3600" b="1" dirty="0" err="1">
                <a:solidFill>
                  <a:prstClr val="white"/>
                </a:solidFill>
              </a:rPr>
              <a:t>Phonetik</a:t>
            </a:r>
            <a:r>
              <a:rPr lang="en-GB" sz="3600" b="1" dirty="0">
                <a:solidFill>
                  <a:prstClr val="white"/>
                </a:solidFill>
              </a:rPr>
              <a:t>: Vowels</a:t>
            </a:r>
            <a:r>
              <a:rPr lang="en-GB" b="1" dirty="0">
                <a:solidFill>
                  <a:prstClr val="white"/>
                </a:solidFill>
              </a:rPr>
              <a:t/>
            </a:r>
            <a:br>
              <a:rPr lang="en-GB" b="1" dirty="0">
                <a:solidFill>
                  <a:prstClr val="white"/>
                </a:solidFill>
              </a:rPr>
            </a:br>
            <a:endParaRPr lang="en-GB" dirty="0"/>
          </a:p>
        </p:txBody>
      </p:sp>
      <p:sp>
        <p:nvSpPr>
          <p:cNvPr id="2" name="TextBox 1"/>
          <p:cNvSpPr txBox="1"/>
          <p:nvPr/>
        </p:nvSpPr>
        <p:spPr>
          <a:xfrm>
            <a:off x="300038" y="1356517"/>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vowels can be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 name="Rectangle 2"/>
          <p:cNvSpPr/>
          <p:nvPr/>
        </p:nvSpPr>
        <p:spPr>
          <a:xfrm>
            <a:off x="300038" y="1991708"/>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followed by more than one consonant, e.g., M</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32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Oval 5"/>
          <p:cNvSpPr/>
          <p:nvPr/>
        </p:nvSpPr>
        <p:spPr>
          <a:xfrm>
            <a:off x="5687878" y="2530317"/>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Oval 8"/>
          <p:cNvSpPr/>
          <p:nvPr/>
        </p:nvSpPr>
        <p:spPr>
          <a:xfrm>
            <a:off x="6987153" y="2489112"/>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p:cNvSpPr/>
          <p:nvPr/>
        </p:nvSpPr>
        <p:spPr>
          <a:xfrm>
            <a:off x="300038" y="3142415"/>
            <a:ext cx="10432130" cy="206210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 double vowel,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when followed by the letter ‘h’,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by a single consonant,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Oval 9"/>
          <p:cNvSpPr/>
          <p:nvPr/>
        </p:nvSpPr>
        <p:spPr>
          <a:xfrm>
            <a:off x="7222211" y="3681613"/>
            <a:ext cx="607016"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Oval 12"/>
          <p:cNvSpPr/>
          <p:nvPr/>
        </p:nvSpPr>
        <p:spPr>
          <a:xfrm>
            <a:off x="9174997" y="417346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Oval 13"/>
          <p:cNvSpPr/>
          <p:nvPr/>
        </p:nvSpPr>
        <p:spPr>
          <a:xfrm>
            <a:off x="7459852"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300038" y="5319212"/>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NB: German final ‘</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 but very short,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dank</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Klass</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27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27158" cy="869950"/>
          </a:xfrm>
          <a:prstGeom prst="rect">
            <a:avLst/>
          </a:prstGeom>
        </p:spPr>
      </p:pic>
      <p:sp>
        <p:nvSpPr>
          <p:cNvPr id="10" name="Title 9"/>
          <p:cNvSpPr>
            <a:spLocks noGrp="1"/>
          </p:cNvSpPr>
          <p:nvPr>
            <p:ph type="title"/>
          </p:nvPr>
        </p:nvSpPr>
        <p:spPr>
          <a:xfrm>
            <a:off x="62744" y="4274"/>
            <a:ext cx="10515600" cy="1325563"/>
          </a:xfrm>
        </p:spPr>
        <p:txBody>
          <a:bodyPr>
            <a:normAutofit/>
          </a:bodyPr>
          <a:lstStyle/>
          <a:p>
            <a:r>
              <a:rPr lang="en-GB" sz="3600" b="1" dirty="0" err="1">
                <a:solidFill>
                  <a:schemeClr val="bg1"/>
                </a:solidFill>
              </a:rPr>
              <a:t>Phonetik</a:t>
            </a:r>
            <a:endParaRPr lang="en-GB" sz="3600" b="1" dirty="0">
              <a:solidFill>
                <a:schemeClr val="bg1"/>
              </a:solidFill>
            </a:endParaRPr>
          </a:p>
        </p:txBody>
      </p:sp>
      <p:graphicFrame>
        <p:nvGraphicFramePr>
          <p:cNvPr id="2" name="Table 1"/>
          <p:cNvGraphicFramePr>
            <a:graphicFrameLocks noGrp="1"/>
          </p:cNvGraphicFramePr>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err="1">
                          <a:solidFill>
                            <a:schemeClr val="accent1">
                              <a:lumMod val="50000"/>
                            </a:schemeClr>
                          </a:solidFill>
                          <a:latin typeface="Century Gothic" panose="020B0502020202020204" pitchFamily="34" charset="0"/>
                        </a:rPr>
                        <a:t>Genf</a:t>
                      </a:r>
                      <a:endParaRPr lang="en-GB" sz="2800" b="1" dirty="0">
                        <a:solidFill>
                          <a:schemeClr val="accent1">
                            <a:lumMod val="50000"/>
                          </a:schemeClr>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Bremen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Gelsenkirchen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Essen</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a:solidFill>
                            <a:schemeClr val="accent1">
                              <a:lumMod val="50000"/>
                            </a:schemeClr>
                          </a:solidFill>
                          <a:latin typeface="Century Gothic" panose="020B0502020202020204" pitchFamily="34" charset="0"/>
                        </a:rPr>
                        <a:t>Regensburg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rgbClr val="5B9BD5">
                    <a:lumMod val="50000"/>
                  </a:srgbClr>
                </a:solidFill>
                <a:latin typeface="Century Gothic" panose="020B0502020202020204" pitchFamily="34" charset="0"/>
                <a:cs typeface="Calibri" panose="020F0502020204030204" pitchFamily="34" charset="0"/>
              </a:rPr>
              <a:t>Wie </a:t>
            </a:r>
            <a:r>
              <a:rPr lang="en-GB" sz="2400" dirty="0" err="1">
                <a:solidFill>
                  <a:srgbClr val="5B9BD5">
                    <a:lumMod val="50000"/>
                  </a:srgbClr>
                </a:solidFill>
                <a:latin typeface="Century Gothic" panose="020B0502020202020204" pitchFamily="34" charset="0"/>
                <a:cs typeface="Calibri" panose="020F0502020204030204" pitchFamily="34" charset="0"/>
              </a:rPr>
              <a:t>sagt</a:t>
            </a:r>
            <a:r>
              <a:rPr lang="en-GB" sz="2400" dirty="0">
                <a:solidFill>
                  <a:srgbClr val="5B9BD5">
                    <a:lumMod val="50000"/>
                  </a:srgb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Hamburg</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Graz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Kassel</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Hannover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Aachen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3482559"/>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411590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869" y="534382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490"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4133149"/>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918" y="4717454"/>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5358516"/>
            <a:ext cx="402174" cy="418931"/>
          </a:xfrm>
          <a:prstGeom prst="rect">
            <a:avLst/>
          </a:prstGeom>
        </p:spPr>
      </p:pic>
      <p:sp>
        <p:nvSpPr>
          <p:cNvPr id="38" name="Action Button: Custom 37" descr="number 1">
            <a:hlinkClick r:id="" action="ppaction://noaction" highlightClick="1">
              <a:snd r:embed="rId5" name="Kassel.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9" name="Action Button: Custom 38" descr="number 1">
            <a:hlinkClick r:id="" action="ppaction://noaction" highlightClick="1">
              <a:snd r:embed="rId6" name="Graz.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0" name="Action Button: Custom 39" descr="number 1">
            <a:hlinkClick r:id="" action="ppaction://noaction" highlightClick="1">
              <a:snd r:embed="rId7" name="Hamburg.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1" name="Action Button: Custom 40" descr="number 1">
            <a:hlinkClick r:id="" action="ppaction://noaction" highlightClick="1">
              <a:snd r:embed="rId8" name="Aach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43" name="Action Button: Custom 42" descr="number 1">
            <a:hlinkClick r:id="" action="ppaction://noaction" highlightClick="1">
              <a:snd r:embed="rId10" name="Genf.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4" name="Action Button: Custom 43" descr="number 1">
            <a:hlinkClick r:id="" action="ppaction://noaction" highlightClick="1">
              <a:snd r:embed="rId11" name="Bremen.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5" name="Action Button: Custom 44" descr="number 1">
            <a:hlinkClick r:id="" action="ppaction://noaction" highlightClick="1">
              <a:snd r:embed="rId12" name="Gelsenkirchen.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46" name="Action Button: Custom 45" descr="number 1">
            <a:hlinkClick r:id="" action="ppaction://noaction" highlightClick="1">
              <a:snd r:embed="rId13" name="Essen.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7" name="Action Button: Custom 46" descr="number 1">
            <a:hlinkClick r:id="" action="ppaction://noaction" highlightClick="1">
              <a:snd r:embed="rId14" name="Regensburg.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9005" y="262885"/>
            <a:ext cx="1841527" cy="1640110"/>
          </a:xfrm>
          <a:prstGeom prst="rect">
            <a:avLst/>
          </a:prstGeom>
        </p:spPr>
      </p:pic>
      <p:pic>
        <p:nvPicPr>
          <p:cNvPr id="49" name="Picture 48">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3508156"/>
            <a:ext cx="402174" cy="418931"/>
          </a:xfrm>
          <a:prstGeom prst="rect">
            <a:avLst/>
          </a:prstGeom>
        </p:spPr>
      </p:pic>
      <p:pic>
        <p:nvPicPr>
          <p:cNvPr id="50" name="Picture 49">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217" y="5332201"/>
            <a:ext cx="402174" cy="418931"/>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9666514" y="247046"/>
            <a:ext cx="229081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58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94947" cy="869950"/>
          </a:xfrm>
          <a:prstGeom prst="rect">
            <a:avLst/>
          </a:prstGeom>
        </p:spPr>
      </p:pic>
      <p:sp>
        <p:nvSpPr>
          <p:cNvPr id="2" name="Title 1"/>
          <p:cNvSpPr>
            <a:spLocks noGrp="1"/>
          </p:cNvSpPr>
          <p:nvPr>
            <p:ph type="title"/>
          </p:nvPr>
        </p:nvSpPr>
        <p:spPr>
          <a:xfrm>
            <a:off x="106054" y="276970"/>
            <a:ext cx="4961117" cy="778298"/>
          </a:xfrm>
        </p:spPr>
        <p:txBody>
          <a:bodyPr>
            <a:normAutofit/>
          </a:bodyPr>
          <a:lstStyle/>
          <a:p>
            <a:r>
              <a:rPr lang="en-GB" sz="4000" b="1">
                <a:solidFill>
                  <a:schemeClr val="bg1"/>
                </a:solidFill>
              </a:rPr>
              <a:t>Zungenbrecher [1]</a:t>
            </a:r>
            <a:r>
              <a:rPr lang="en-GB" sz="4000">
                <a:solidFill>
                  <a:schemeClr val="accent1">
                    <a:lumMod val="50000"/>
                  </a:schemeClr>
                </a:solidFill>
              </a:rPr>
              <a:t> </a:t>
            </a:r>
            <a:endParaRPr lang="en-GB" sz="2800" i="1" dirty="0">
              <a:solidFill>
                <a:schemeClr val="accent1">
                  <a:lumMod val="50000"/>
                </a:schemeClr>
              </a:solidFill>
            </a:endParaRPr>
          </a:p>
        </p:txBody>
      </p:sp>
      <p:sp>
        <p:nvSpPr>
          <p:cNvPr id="3" name="Content Placeholder 2"/>
          <p:cNvSpPr>
            <a:spLocks noGrp="1"/>
          </p:cNvSpPr>
          <p:nvPr>
            <p:ph idx="1"/>
          </p:nvPr>
        </p:nvSpPr>
        <p:spPr>
          <a:xfrm>
            <a:off x="269789" y="1348236"/>
            <a:ext cx="10515600" cy="1215342"/>
          </a:xfrm>
        </p:spPr>
        <p:txBody>
          <a:bodyPr anchor="ctr">
            <a:normAutofit fontScale="77500" lnSpcReduction="20000"/>
          </a:bodyPr>
          <a:lstStyle/>
          <a:p>
            <a:pPr marL="0" indent="0">
              <a:buNone/>
            </a:pPr>
            <a:r>
              <a:rPr lang="de-DE" sz="6500" dirty="0">
                <a:solidFill>
                  <a:schemeClr val="accent1">
                    <a:lumMod val="50000"/>
                  </a:schemeClr>
                </a:solidFill>
              </a:rPr>
              <a:t>Auf dem Rasen rasen Hasen, atmen rasselnd durch die Nasen.</a:t>
            </a:r>
            <a:endParaRPr lang="en-GB" sz="3600" dirty="0">
              <a:solidFill>
                <a:schemeClr val="accent1">
                  <a:lumMod val="50000"/>
                </a:schemeClr>
              </a:solidFill>
            </a:endParaRPr>
          </a:p>
        </p:txBody>
      </p:sp>
      <p:pic>
        <p:nvPicPr>
          <p:cNvPr id="1026" name="Picture 2" descr="Banner, Easter, Hare, Landscape, Egg">
            <a:extLst>
              <a:ext uri="{FF2B5EF4-FFF2-40B4-BE49-F238E27FC236}">
                <a16:creationId xmlns:a16="http://schemas.microsoft.com/office/drawing/2014/main" id="{C8DB0469-992C-4F08-AD69-D14F3DA41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6" y="3213037"/>
            <a:ext cx="6796301" cy="17884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e, Animal, Mammal, Running, Ears, Legs, Wildlife">
            <a:extLst>
              <a:ext uri="{FF2B5EF4-FFF2-40B4-BE49-F238E27FC236}">
                <a16:creationId xmlns:a16="http://schemas.microsoft.com/office/drawing/2014/main" id="{E2E5416A-ECE3-4CA0-8158-C119DFC45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73" y="2951026"/>
            <a:ext cx="4362806" cy="2744932"/>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8" descr="number 1">
            <a:hlinkClick r:id="" action="ppaction://noaction" highlightClick="1">
              <a:snd r:embed="rId6" name="Rasen_fast.wav"/>
            </a:hlinkClick>
            <a:extLst>
              <a:ext uri="{FF2B5EF4-FFF2-40B4-BE49-F238E27FC236}">
                <a16:creationId xmlns:a16="http://schemas.microsoft.com/office/drawing/2014/main" id="{8DA2BEE1-4D56-5441-A74C-9AFEEA1136B0}"/>
              </a:ext>
            </a:extLst>
          </p:cNvPr>
          <p:cNvSpPr/>
          <p:nvPr/>
        </p:nvSpPr>
        <p:spPr>
          <a:xfrm>
            <a:off x="10821178" y="1987578"/>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0" name="Action Button: Custom 9" descr="number 1">
            <a:hlinkClick r:id="" action="ppaction://noaction" highlightClick="1">
              <a:snd r:embed="rId7" name="Rasen_slower.wav"/>
            </a:hlinkClick>
            <a:extLst>
              <a:ext uri="{FF2B5EF4-FFF2-40B4-BE49-F238E27FC236}">
                <a16:creationId xmlns:a16="http://schemas.microsoft.com/office/drawing/2014/main" id="{8DA2BEE1-4D56-5441-A74C-9AFEEA1136B0}"/>
              </a:ext>
            </a:extLst>
          </p:cNvPr>
          <p:cNvSpPr/>
          <p:nvPr/>
        </p:nvSpPr>
        <p:spPr>
          <a:xfrm>
            <a:off x="10821179" y="1163991"/>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0890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a:t>
            </a:r>
            <a:r>
              <a:rPr lang="en-US" sz="5400" dirty="0">
                <a:solidFill>
                  <a:srgbClr val="4472C4">
                    <a:lumMod val="50000"/>
                  </a:srgbClr>
                </a:solidFill>
                <a:latin typeface="Century Gothic" panose="020F0302020204030204"/>
              </a:rPr>
              <a:t>We</a:t>
            </a:r>
            <a:r>
              <a:rPr kumimoji="0" lang="en-US" sz="5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ek</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Slides 2-3</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6-7; 21-24 </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3454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0EF9E3-428F-1849-B4A0-E5B23C20DA6B}"/>
              </a:ext>
            </a:extLst>
          </p:cNvPr>
          <p:cNvSpPr>
            <a:spLocks noGrp="1"/>
          </p:cNvSpPr>
          <p:nvPr>
            <p:ph type="title"/>
          </p:nvPr>
        </p:nvSpPr>
        <p:spPr>
          <a:xfrm>
            <a:off x="5302461" y="-291093"/>
            <a:ext cx="1553047" cy="1932886"/>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grpSp>
        <p:nvGrpSpPr>
          <p:cNvPr id="2" name="Group 1" descr="daytime "/>
          <p:cNvGrpSpPr/>
          <p:nvPr/>
        </p:nvGrpSpPr>
        <p:grpSpPr>
          <a:xfrm>
            <a:off x="9287042" y="4454826"/>
            <a:ext cx="1977338" cy="1631686"/>
            <a:chOff x="8172752" y="3484668"/>
            <a:chExt cx="2347637" cy="193725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pic>
        <p:nvPicPr>
          <p:cNvPr id="14" name="Picture 13" descr="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grpSp>
        <p:nvGrpSpPr>
          <p:cNvPr id="3" name="Group 2" descr="home"/>
          <p:cNvGrpSpPr/>
          <p:nvPr/>
        </p:nvGrpSpPr>
        <p:grpSpPr>
          <a:xfrm>
            <a:off x="9287042" y="1733265"/>
            <a:ext cx="1940256" cy="1536796"/>
            <a:chOff x="9223424" y="1596221"/>
            <a:chExt cx="2233895" cy="176937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pic>
        <p:nvPicPr>
          <p:cNvPr id="18" name="Picture 17" descr="pair of glov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9" name="Picture 18" descr="glass og wate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pic>
        <p:nvPicPr>
          <p:cNvPr id="20" name="Picture 19" descr="man with speech bubble "/>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209566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E26DAE-2C46-7243-A133-4E30092B6AEE}"/>
              </a:ext>
            </a:extLst>
          </p:cNvPr>
          <p:cNvSpPr>
            <a:spLocks noGrp="1"/>
          </p:cNvSpPr>
          <p:nvPr>
            <p:ph type="title"/>
          </p:nvPr>
        </p:nvSpPr>
        <p:spPr>
          <a:xfrm>
            <a:off x="5333531" y="171446"/>
            <a:ext cx="1524935" cy="1137048"/>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pic>
        <p:nvPicPr>
          <p:cNvPr id="17" name="Picture 16" descr="emoji with thumbs u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pic>
        <p:nvPicPr>
          <p:cNvPr id="20" name="Picture 19" descr="man"/>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pic>
        <p:nvPicPr>
          <p:cNvPr id="22" name="Picture 21" descr="cold penguin"/>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grpSp>
        <p:nvGrpSpPr>
          <p:cNvPr id="13" name="Group 12" descr="6 metre long snake"/>
          <p:cNvGrpSpPr/>
          <p:nvPr/>
        </p:nvGrpSpPr>
        <p:grpSpPr>
          <a:xfrm rot="5400000">
            <a:off x="1482179" y="962195"/>
            <a:ext cx="1589308" cy="2825165"/>
            <a:chOff x="1566902" y="1470351"/>
            <a:chExt cx="1589308" cy="2825165"/>
          </a:xfrm>
        </p:grpSpPr>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Tree>
    <p:extLst>
      <p:ext uri="{BB962C8B-B14F-4D97-AF65-F5344CB8AC3E}">
        <p14:creationId xmlns:p14="http://schemas.microsoft.com/office/powerpoint/2010/main" val="102040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Rounded Rectangle 3">
            <a:extLst>
              <a:ext uri="{FF2B5EF4-FFF2-40B4-BE49-F238E27FC236}">
                <a16:creationId xmlns:a16="http://schemas.microsoft.com/office/drawing/2014/main" id="{CAD035A7-4607-4DB8-A031-0B0F240F05EB}"/>
              </a:ext>
            </a:extLst>
          </p:cNvPr>
          <p:cNvSpPr/>
          <p:nvPr/>
        </p:nvSpPr>
        <p:spPr>
          <a:xfrm>
            <a:off x="2948849"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man with speech bubble ">
            <a:extLst>
              <a:ext uri="{FF2B5EF4-FFF2-40B4-BE49-F238E27FC236}">
                <a16:creationId xmlns:a16="http://schemas.microsoft.com/office/drawing/2014/main" id="{1F1FE8FB-1FE6-4958-8DC3-67DFEE50823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262" y="2015474"/>
            <a:ext cx="1911564" cy="1124612"/>
          </a:xfrm>
          <a:prstGeom prst="rect">
            <a:avLst/>
          </a:prstGeom>
        </p:spPr>
      </p:pic>
      <p:sp>
        <p:nvSpPr>
          <p:cNvPr id="23" name="Title 9">
            <a:extLst>
              <a:ext uri="{FF2B5EF4-FFF2-40B4-BE49-F238E27FC236}">
                <a16:creationId xmlns:a16="http://schemas.microsoft.com/office/drawing/2014/main" id="{AAEAE466-6D1A-4453-B761-558AE8672516}"/>
              </a:ext>
            </a:extLst>
          </p:cNvPr>
          <p:cNvSpPr txBox="1">
            <a:spLocks/>
          </p:cNvSpPr>
          <p:nvPr/>
        </p:nvSpPr>
        <p:spPr>
          <a:xfrm>
            <a:off x="1665061"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
        <p:nvSpPr>
          <p:cNvPr id="24" name="Rounded Rectangle 3">
            <a:extLst>
              <a:ext uri="{FF2B5EF4-FFF2-40B4-BE49-F238E27FC236}">
                <a16:creationId xmlns:a16="http://schemas.microsoft.com/office/drawing/2014/main" id="{6E5CAF12-41B7-46B0-A67A-5C817970B629}"/>
              </a:ext>
            </a:extLst>
          </p:cNvPr>
          <p:cNvSpPr/>
          <p:nvPr/>
        </p:nvSpPr>
        <p:spPr>
          <a:xfrm>
            <a:off x="7952591"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cold penguin">
            <a:extLst>
              <a:ext uri="{FF2B5EF4-FFF2-40B4-BE49-F238E27FC236}">
                <a16:creationId xmlns:a16="http://schemas.microsoft.com/office/drawing/2014/main" id="{30B6A48F-A68A-42A8-BC71-02773E6F0C92}"/>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0944" y="1943878"/>
            <a:ext cx="782073" cy="1226643"/>
          </a:xfrm>
          <a:prstGeom prst="rect">
            <a:avLst/>
          </a:prstGeom>
        </p:spPr>
      </p:pic>
      <p:sp>
        <p:nvSpPr>
          <p:cNvPr id="26" name="Title 35">
            <a:extLst>
              <a:ext uri="{FF2B5EF4-FFF2-40B4-BE49-F238E27FC236}">
                <a16:creationId xmlns:a16="http://schemas.microsoft.com/office/drawing/2014/main" id="{0FE66E04-F25C-477D-9A98-F8905349BB65}"/>
              </a:ext>
            </a:extLst>
          </p:cNvPr>
          <p:cNvSpPr txBox="1">
            <a:spLocks/>
          </p:cNvSpPr>
          <p:nvPr/>
        </p:nvSpPr>
        <p:spPr>
          <a:xfrm>
            <a:off x="1146661" y="3935572"/>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o</a:t>
            </a:r>
            <a:endParaRPr lang="en-US" sz="10000" dirty="0"/>
          </a:p>
        </p:txBody>
      </p:sp>
      <p:sp>
        <p:nvSpPr>
          <p:cNvPr id="27" name="Rounded Rectangle 3">
            <a:extLst>
              <a:ext uri="{FF2B5EF4-FFF2-40B4-BE49-F238E27FC236}">
                <a16:creationId xmlns:a16="http://schemas.microsoft.com/office/drawing/2014/main" id="{5DC03B15-2D0B-4906-92BD-FFFCFBBD1381}"/>
              </a:ext>
            </a:extLst>
          </p:cNvPr>
          <p:cNvSpPr/>
          <p:nvPr/>
        </p:nvSpPr>
        <p:spPr>
          <a:xfrm>
            <a:off x="2948849"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rPr>
              <a:t>w</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rPr>
              <a:t>o</a:t>
            </a:r>
            <a:r>
              <a:rPr kumimoji="0" lang="en-GB" sz="6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28" name="Picture 27" descr="girl searching">
            <a:extLst>
              <a:ext uri="{FF2B5EF4-FFF2-40B4-BE49-F238E27FC236}">
                <a16:creationId xmlns:a16="http://schemas.microsoft.com/office/drawing/2014/main" id="{785CC80C-8088-462D-BE70-F813B250E5C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746668" y="4143267"/>
            <a:ext cx="1669783" cy="1419256"/>
          </a:xfrm>
          <a:prstGeom prst="rect">
            <a:avLst/>
          </a:prstGeom>
        </p:spPr>
      </p:pic>
      <p:sp>
        <p:nvSpPr>
          <p:cNvPr id="29" name="Title 18">
            <a:extLst>
              <a:ext uri="{FF2B5EF4-FFF2-40B4-BE49-F238E27FC236}">
                <a16:creationId xmlns:a16="http://schemas.microsoft.com/office/drawing/2014/main" id="{ADDFFD6E-20B7-4678-BD8D-2EC9F61FE852}"/>
              </a:ext>
            </a:extLst>
          </p:cNvPr>
          <p:cNvSpPr txBox="1">
            <a:spLocks/>
          </p:cNvSpPr>
          <p:nvPr/>
        </p:nvSpPr>
        <p:spPr>
          <a:xfrm>
            <a:off x="6115126" y="3935572"/>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ea typeface="+mn-ea"/>
                <a:cs typeface="Calibri" panose="020F0502020204030204" pitchFamily="34" charset="0"/>
              </a:rPr>
              <a:t>o</a:t>
            </a:r>
            <a:endParaRPr lang="en-US" sz="10000" dirty="0"/>
          </a:p>
        </p:txBody>
      </p:sp>
      <p:sp>
        <p:nvSpPr>
          <p:cNvPr id="30" name="Rounded Rectangle 3">
            <a:extLst>
              <a:ext uri="{FF2B5EF4-FFF2-40B4-BE49-F238E27FC236}">
                <a16:creationId xmlns:a16="http://schemas.microsoft.com/office/drawing/2014/main" id="{28229444-D883-4E44-AB34-E67A86BCB6D3}"/>
              </a:ext>
            </a:extLst>
          </p:cNvPr>
          <p:cNvSpPr/>
          <p:nvPr/>
        </p:nvSpPr>
        <p:spPr>
          <a:xfrm>
            <a:off x="7918708"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pic>
        <p:nvPicPr>
          <p:cNvPr id="31" name="Picture 30" descr="back of a man's head">
            <a:extLst>
              <a:ext uri="{FF2B5EF4-FFF2-40B4-BE49-F238E27FC236}">
                <a16:creationId xmlns:a16="http://schemas.microsoft.com/office/drawing/2014/main" id="{F0C66A2E-903B-4E25-8A15-5F553D69F16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989" y="4081758"/>
            <a:ext cx="1393402" cy="1549365"/>
          </a:xfrm>
          <a:prstGeom prst="rect">
            <a:avLst/>
          </a:prstGeom>
        </p:spPr>
      </p:pic>
      <p:sp>
        <p:nvSpPr>
          <p:cNvPr id="32" name="TextBox 31">
            <a:extLst>
              <a:ext uri="{FF2B5EF4-FFF2-40B4-BE49-F238E27FC236}">
                <a16:creationId xmlns:a16="http://schemas.microsoft.com/office/drawing/2014/main" id="{1D37B5DF-A407-418D-8EE6-2019146C0D65}"/>
              </a:ext>
            </a:extLst>
          </p:cNvPr>
          <p:cNvSpPr txBox="1"/>
          <p:nvPr/>
        </p:nvSpPr>
        <p:spPr>
          <a:xfrm>
            <a:off x="2756609" y="716978"/>
            <a:ext cx="7143750" cy="1015663"/>
          </a:xfrm>
          <a:prstGeom prst="rect">
            <a:avLst/>
          </a:prstGeom>
          <a:noFill/>
        </p:spPr>
        <p:txBody>
          <a:bodyPr wrap="square" rtlCol="0">
            <a:spAutoFit/>
          </a:bodyPr>
          <a:lstStyle/>
          <a:p>
            <a:r>
              <a:rPr lang="en-US" sz="2000" dirty="0">
                <a:solidFill>
                  <a:srgbClr val="4472C4">
                    <a:lumMod val="50000"/>
                  </a:srgbClr>
                </a:solidFill>
                <a:latin typeface="Century Gothic" panose="020F0302020204030204"/>
              </a:rPr>
              <a:t>As you know, German vowels </a:t>
            </a:r>
            <a:r>
              <a:rPr lang="en-GB" sz="2000" dirty="0">
                <a:solidFill>
                  <a:srgbClr val="002060"/>
                </a:solidFill>
                <a:latin typeface="Century Gothic" panose="020B0502020202020204" pitchFamily="34" charset="0"/>
              </a:rPr>
              <a:t>can be </a:t>
            </a:r>
            <a:r>
              <a:rPr lang="en-GB" sz="2000" b="1" dirty="0">
                <a:solidFill>
                  <a:srgbClr val="002060"/>
                </a:solidFill>
                <a:latin typeface="Century Gothic" panose="020B0502020202020204" pitchFamily="34" charset="0"/>
              </a:rPr>
              <a:t>long </a:t>
            </a:r>
            <a:r>
              <a:rPr lang="en-GB" sz="2000" dirty="0">
                <a:solidFill>
                  <a:srgbClr val="002060"/>
                </a:solidFill>
                <a:latin typeface="Century Gothic" panose="020B0502020202020204" pitchFamily="34" charset="0"/>
              </a:rPr>
              <a:t>or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Vowels followed by </a:t>
            </a:r>
            <a:r>
              <a:rPr lang="en-GB" sz="2000" b="1" dirty="0">
                <a:solidFill>
                  <a:srgbClr val="002060"/>
                </a:solidFill>
                <a:latin typeface="Century Gothic" panose="020B0502020202020204" pitchFamily="34" charset="0"/>
              </a:rPr>
              <a:t>more than one consonant </a:t>
            </a:r>
            <a:r>
              <a:rPr lang="en-GB" sz="2000" dirty="0">
                <a:solidFill>
                  <a:srgbClr val="002060"/>
                </a:solidFill>
                <a:latin typeface="Century Gothic" panose="020B0502020202020204" pitchFamily="34" charset="0"/>
              </a:rPr>
              <a:t>are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Other vowels are </a:t>
            </a:r>
            <a:r>
              <a:rPr lang="en-GB" sz="2000" b="1" dirty="0">
                <a:solidFill>
                  <a:srgbClr val="002060"/>
                </a:solidFill>
                <a:latin typeface="Century Gothic" panose="020B0502020202020204" pitchFamily="34" charset="0"/>
              </a:rPr>
              <a:t>long.</a:t>
            </a:r>
          </a:p>
        </p:txBody>
      </p:sp>
      <p:pic>
        <p:nvPicPr>
          <p:cNvPr id="34" name="Picture 33" descr="background rectangle">
            <a:extLst>
              <a:ext uri="{C183D7F6-B498-43B3-948B-1728B52AA6E4}">
                <adec:decorative xmlns=""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37" name="Title 9">
            <a:extLst>
              <a:ext uri="{FF2B5EF4-FFF2-40B4-BE49-F238E27FC236}">
                <a16:creationId xmlns:a16="http://schemas.microsoft.com/office/drawing/2014/main" id="{AAEAE466-6D1A-4453-B761-558AE8672516}"/>
              </a:ext>
            </a:extLst>
          </p:cNvPr>
          <p:cNvSpPr txBox="1">
            <a:spLocks/>
          </p:cNvSpPr>
          <p:nvPr/>
        </p:nvSpPr>
        <p:spPr>
          <a:xfrm>
            <a:off x="6634577"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Tree>
    <p:extLst>
      <p:ext uri="{BB962C8B-B14F-4D97-AF65-F5344CB8AC3E}">
        <p14:creationId xmlns:p14="http://schemas.microsoft.com/office/powerpoint/2010/main" val="64475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a lon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4" name="sagen new.wav"/>
                                        </p:tgtEl>
                                      </p:cMediaNode>
                                    </p:audio>
                                  </p:sub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5" name="a shor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6" name="kalt new.wav"/>
                                        </p:tgtEl>
                                      </p:cMediaNode>
                                    </p:audio>
                                  </p:sub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7" name="o long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8" name="wo new.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subTnLst>
                                    <p:audio>
                                      <p:cMediaNode>
                                        <p:cTn display="0" masterRel="sameClick">
                                          <p:stCondLst>
                                            <p:cond evt="begin" delay="0">
                                              <p:tn val="52"/>
                                            </p:cond>
                                          </p:stCondLst>
                                          <p:endCondLst>
                                            <p:cond evt="onStopAudio" delay="0">
                                              <p:tgtEl>
                                                <p:sldTgt/>
                                              </p:tgtEl>
                                            </p:cond>
                                          </p:endCondLst>
                                        </p:cTn>
                                        <p:tgtEl>
                                          <p:sndTgt r:embed="rId9" name="o short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10" name="Kopf new.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P spid="26" grpId="0"/>
      <p:bldP spid="27" grpId="0" animBg="1"/>
      <p:bldP spid="29" grpId="0"/>
      <p:bldP spid="30" grpId="0" animBg="1"/>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807200" y="1855438"/>
            <a:ext cx="31871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1F4E79"/>
                </a:solidFill>
                <a:latin typeface="Century Gothic" panose="020B0502020202020204" pitchFamily="34" charset="0"/>
              </a:rPr>
              <a:t>sp</a:t>
            </a:r>
            <a:r>
              <a:rPr lang="en-GB" sz="4800" dirty="0" err="1">
                <a:solidFill>
                  <a:srgbClr val="DAA521"/>
                </a:solidFill>
                <a:latin typeface="Century Gothic" panose="020B0502020202020204" pitchFamily="34" charset="0"/>
              </a:rPr>
              <a:t>a</a:t>
            </a:r>
            <a:r>
              <a:rPr lang="en-GB" sz="4800" dirty="0" err="1">
                <a:solidFill>
                  <a:srgbClr val="1F4E79"/>
                </a:solidFill>
                <a:latin typeface="Century Gothic" panose="020B0502020202020204" pitchFamily="34" charset="0"/>
              </a:rPr>
              <a:t>nnend</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4" name="Action Button: Custom 16">
            <a:hlinkClick r:id="" action="ppaction://noaction" highlightClick="1">
              <a:snd r:embed="rId3" name="7. 1. Osten.wav"/>
            </a:hlinkClick>
            <a:extLst>
              <a:ext uri="{FF2B5EF4-FFF2-40B4-BE49-F238E27FC236}">
                <a16:creationId xmlns:a16="http://schemas.microsoft.com/office/drawing/2014/main" id="{FBB603C4-A86F-404C-9EBE-67CBB87DDA84}"/>
              </a:ext>
            </a:extLst>
          </p:cNvPr>
          <p:cNvSpPr/>
          <p:nvPr/>
        </p:nvSpPr>
        <p:spPr>
          <a:xfrm>
            <a:off x="357738" y="1332217"/>
            <a:ext cx="442362" cy="42511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7. 2. Bahnhof.wav"/>
            </a:hlinkClick>
            <a:extLst>
              <a:ext uri="{FF2B5EF4-FFF2-40B4-BE49-F238E27FC236}">
                <a16:creationId xmlns:a16="http://schemas.microsoft.com/office/drawing/2014/main" id="{6C29F3FE-007F-4ABC-B896-1B0B0A1ED44F}"/>
              </a:ext>
            </a:extLst>
          </p:cNvPr>
          <p:cNvSpPr/>
          <p:nvPr/>
        </p:nvSpPr>
        <p:spPr>
          <a:xfrm>
            <a:off x="368975" y="1899799"/>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7. 3. polnisch.wav"/>
            </a:hlinkClick>
            <a:extLst>
              <a:ext uri="{FF2B5EF4-FFF2-40B4-BE49-F238E27FC236}">
                <a16:creationId xmlns:a16="http://schemas.microsoft.com/office/drawing/2014/main" id="{3D68FC86-45F7-4C62-A6A1-74BCFC65BD1C}"/>
              </a:ext>
            </a:extLst>
          </p:cNvPr>
          <p:cNvSpPr/>
          <p:nvPr/>
        </p:nvSpPr>
        <p:spPr>
          <a:xfrm>
            <a:off x="355660" y="257960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7. 4. geflogen.wav"/>
            </a:hlinkClick>
            <a:extLst>
              <a:ext uri="{FF2B5EF4-FFF2-40B4-BE49-F238E27FC236}">
                <a16:creationId xmlns:a16="http://schemas.microsoft.com/office/drawing/2014/main" id="{364065EE-2660-4B7E-887C-BF035273BC6B}"/>
              </a:ext>
            </a:extLst>
          </p:cNvPr>
          <p:cNvSpPr/>
          <p:nvPr/>
        </p:nvSpPr>
        <p:spPr>
          <a:xfrm>
            <a:off x="357738" y="322226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7. 5. gefahren.wav"/>
            </a:hlinkClick>
            <a:extLst>
              <a:ext uri="{FF2B5EF4-FFF2-40B4-BE49-F238E27FC236}">
                <a16:creationId xmlns:a16="http://schemas.microsoft.com/office/drawing/2014/main" id="{4F2D923A-D00D-43AB-8D0A-5FA515315A04}"/>
              </a:ext>
            </a:extLst>
          </p:cNvPr>
          <p:cNvSpPr/>
          <p:nvPr/>
        </p:nvSpPr>
        <p:spPr>
          <a:xfrm>
            <a:off x="357738" y="3907307"/>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7. 6. spannend.wav"/>
            </a:hlinkClick>
            <a:extLst>
              <a:ext uri="{FF2B5EF4-FFF2-40B4-BE49-F238E27FC236}">
                <a16:creationId xmlns:a16="http://schemas.microsoft.com/office/drawing/2014/main" id="{E3DC90E8-3B25-4660-B145-E74F31A390AE}"/>
              </a:ext>
            </a:extLst>
          </p:cNvPr>
          <p:cNvSpPr/>
          <p:nvPr/>
        </p:nvSpPr>
        <p:spPr>
          <a:xfrm>
            <a:off x="362103" y="450203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7. 7. Polen.wav"/>
            </a:hlinkClick>
            <a:extLst>
              <a:ext uri="{FF2B5EF4-FFF2-40B4-BE49-F238E27FC236}">
                <a16:creationId xmlns:a16="http://schemas.microsoft.com/office/drawing/2014/main" id="{3A78382B-5BC4-46D8-B887-9306B378F228}"/>
              </a:ext>
            </a:extLst>
          </p:cNvPr>
          <p:cNvSpPr/>
          <p:nvPr/>
        </p:nvSpPr>
        <p:spPr>
          <a:xfrm>
            <a:off x="344912" y="513456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7. 8. Tante.wav"/>
            </a:hlinkClick>
            <a:extLst>
              <a:ext uri="{FF2B5EF4-FFF2-40B4-BE49-F238E27FC236}">
                <a16:creationId xmlns:a16="http://schemas.microsoft.com/office/drawing/2014/main" id="{FBED0D3B-BBC0-4742-B1C4-E21BCEE80D4E}"/>
              </a:ext>
            </a:extLst>
          </p:cNvPr>
          <p:cNvSpPr/>
          <p:nvPr/>
        </p:nvSpPr>
        <p:spPr>
          <a:xfrm>
            <a:off x="357738" y="577070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781476" y="4317571"/>
            <a:ext cx="327271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gefl</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648882" y="5120865"/>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51639" y="1851796"/>
            <a:ext cx="273238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hnhof</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61143" y="2673162"/>
            <a:ext cx="27659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nte</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690167" y="4310792"/>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DAA521"/>
                </a:solidFill>
                <a:latin typeface="Century Gothic" panose="020B0502020202020204" pitchFamily="34" charset="0"/>
              </a:rPr>
              <a:t>O</a:t>
            </a:r>
            <a:r>
              <a:rPr lang="en-GB" sz="4800" noProof="0" dirty="0" err="1">
                <a:solidFill>
                  <a:srgbClr val="1F4E79"/>
                </a:solidFill>
                <a:latin typeface="Century Gothic" panose="020B0502020202020204" pitchFamily="34" charset="0"/>
              </a:rPr>
              <a:t>sten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923836" y="5120865"/>
            <a:ext cx="30705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lnisch</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05679" y="2608923"/>
            <a:ext cx="39843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hren</a:t>
            </a:r>
            <a:endParaRPr kumimoji="0" lang="en-GB" sz="48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717655" y="647965"/>
            <a:ext cx="6132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290809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7. 1. 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7. 2. Bahnhof.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7. 3. polni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7. 4. geflog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7. 5. gefahr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7. 6. spannend.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7. 7. Po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7. 8. T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3814442" y="1290170"/>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3814442" y="1326265"/>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7789948" y="1326265"/>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3805555" y="3896121"/>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7798732" y="3841746"/>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805555" y="1964863"/>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3814442" y="266292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7926055" y="1964863"/>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7934942" y="266292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4020806" y="4357786"/>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4029693" y="5055851"/>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7926055" y="4357786"/>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8" name="Rectangle 47">
            <a:extLst>
              <a:ext uri="{FF2B5EF4-FFF2-40B4-BE49-F238E27FC236}">
                <a16:creationId xmlns:a16="http://schemas.microsoft.com/office/drawing/2014/main" id="{FF3EB9DE-F3EA-43C7-9801-A20FD5462D8E}"/>
              </a:ext>
            </a:extLst>
          </p:cNvPr>
          <p:cNvSpPr/>
          <p:nvPr/>
        </p:nvSpPr>
        <p:spPr>
          <a:xfrm>
            <a:off x="7934942" y="5055851"/>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12547" y="2699260"/>
            <a:ext cx="3175722"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Kosten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planen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Stoff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[material]</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Sohn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[son]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einladen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invite]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Gast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[guest]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wohl</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[well]</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relativ</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[relatively]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T1.1. Week 1 Slides 9-11; 14; 19-24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19427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1133562" y="1314051"/>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133562" y="1350146"/>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109068" y="1350146"/>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1124675" y="3920002"/>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5117852" y="3865627"/>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5574600" y="1687314"/>
            <a:ext cx="3187195"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rel</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tiv</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[relatively]</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1413640" y="4243092"/>
            <a:ext cx="327271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S</a:t>
            </a:r>
            <a:r>
              <a:rPr kumimoji="0" lang="en-GB" sz="4000" b="0" i="0" u="none" strike="noStrike" kern="1200" cap="none" spc="0" normalizeH="0" baseline="0" noProof="0" dirty="0">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hn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[son]</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1848161" y="5217830"/>
            <a:ext cx="245165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w</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hl</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[well]</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1480050" y="1813680"/>
            <a:ext cx="334724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einl</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den</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invite]</a:t>
            </a:r>
            <a:endParaRPr kumimoji="0" lang="en-GB" sz="4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5732228" y="2724130"/>
            <a:ext cx="276595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G</a:t>
            </a:r>
            <a:r>
              <a:rPr kumimoji="0" lang="en-GB" sz="4000" b="0" i="0" u="none" strike="noStrike" kern="1200" cap="none" spc="0" normalizeH="0" baseline="0" noProof="0" dirty="0">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st</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[guest]</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5402699" y="4215904"/>
            <a:ext cx="35378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K</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sten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[costs]</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5632917" y="5199783"/>
            <a:ext cx="307056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St</a:t>
            </a:r>
            <a:r>
              <a:rPr kumimoji="0" lang="en-GB" sz="4000" b="0" i="0" u="none" strike="noStrike" kern="1200" cap="none" spc="0" normalizeH="0" baseline="0" noProof="0" dirty="0">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ff</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[material]</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1161513" y="2730853"/>
            <a:ext cx="39843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pl</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nen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plan]</a:t>
            </a:r>
            <a:endParaRPr kumimoji="0" lang="en-GB" sz="4800" b="0" i="1"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18" name="Speech Bubble: Rectangle with Corners Rounded 34">
            <a:extLst>
              <a:ext uri="{FF2B5EF4-FFF2-40B4-BE49-F238E27FC236}">
                <a16:creationId xmlns:a16="http://schemas.microsoft.com/office/drawing/2014/main" id="{3A38FC08-E0C9-445E-82A4-76155339B00F}"/>
              </a:ext>
            </a:extLst>
          </p:cNvPr>
          <p:cNvSpPr/>
          <p:nvPr/>
        </p:nvSpPr>
        <p:spPr>
          <a:xfrm>
            <a:off x="8532448" y="1372338"/>
            <a:ext cx="3532561" cy="2141914"/>
          </a:xfrm>
          <a:prstGeom prst="wedgeRoundRectCallout">
            <a:avLst>
              <a:gd name="adj1" fmla="val -63140"/>
              <a:gd name="adj2" fmla="val -187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word comes from another language and doesn't follow German vowel length patterns. Other examples include: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inform</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a</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tiv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altern</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a</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tiv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19. 1. k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19. 5. einlad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19. 3. stoff.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19. 4. Soh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19. 2. plan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19. 8. relativ.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19. 7. Wohl.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19. 6. Gast.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844214" y="1321259"/>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844214" y="1370620"/>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4819720" y="1370620"/>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835327" y="3940476"/>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4828504" y="3886101"/>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835327" y="200921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2340322" y="827703"/>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844214" y="2707283"/>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4955827" y="200921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4964714" y="2707283"/>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1059465" y="422663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124774" y="5161218"/>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4955827" y="4402141"/>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632167" y="1353568"/>
            <a:ext cx="1505397" cy="869950"/>
          </a:xfrm>
          <a:prstGeom prst="wedgeEllipseCallout">
            <a:avLst>
              <a:gd name="adj1" fmla="val -86158"/>
              <a:gd name="adj2" fmla="val -56492"/>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406" y="94888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899686" y="2345605"/>
            <a:ext cx="3141263"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doch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however,but</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Rahmen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[frame]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modern </a:t>
            </a:r>
            <a:b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ohne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[without]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Daten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[data]</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Blatt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[leaf, sheet]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Lohn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[wage]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fassen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grasp]</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49BC63D6-C097-4410-B610-C1A1B8C929AE}"/>
              </a:ext>
            </a:extLst>
          </p:cNvPr>
          <p:cNvSpPr/>
          <p:nvPr/>
        </p:nvSpPr>
        <p:spPr>
          <a:xfrm>
            <a:off x="2040031" y="5172904"/>
            <a:ext cx="3272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_______</a:t>
            </a:r>
          </a:p>
        </p:txBody>
      </p:sp>
    </p:spTree>
    <p:extLst>
      <p:ext uri="{BB962C8B-B14F-4D97-AF65-F5344CB8AC3E}">
        <p14:creationId xmlns:p14="http://schemas.microsoft.com/office/powerpoint/2010/main" val="22330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690167" y="1638847"/>
            <a:ext cx="318719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f</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ssen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[to grasp]</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19199" y="1743411"/>
            <a:ext cx="27323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D</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ten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[data]</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72541" y="2757958"/>
            <a:ext cx="276595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Bl</a:t>
            </a:r>
            <a:r>
              <a:rPr kumimoji="0" lang="en-GB" sz="4000" b="0" i="0" u="none" strike="noStrike" kern="1200" cap="none" spc="0" normalizeH="0" baseline="0" noProof="0" dirty="0">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tt</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[leaf, sheet]</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514814" y="4050079"/>
            <a:ext cx="35378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d</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ch</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[however, but]</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3068581" y="4077236"/>
            <a:ext cx="307056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m</a:t>
            </a:r>
            <a:r>
              <a:rPr kumimoji="0" lang="en-GB" sz="4000" b="0" i="0" u="none" strike="noStrike" kern="1200" cap="none" spc="0" normalizeH="0" baseline="0" noProof="0" dirty="0">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t>dern</a:t>
            </a:r>
            <a:br>
              <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[modern]</a:t>
            </a:r>
            <a:endParaRPr kumimoji="0" lang="en-GB" sz="4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20007" y="2745436"/>
            <a:ext cx="39843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R</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a</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hmen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[frame]</a:t>
            </a:r>
            <a:endParaRPr kumimoji="0" lang="en-GB" sz="4800" b="0" i="1"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90524"/>
            <a:ext cx="3174521" cy="869950"/>
          </a:xfrm>
          <a:prstGeom prst="rect">
            <a:avLst/>
          </a:prstGeom>
        </p:spPr>
      </p:pic>
      <p:sp>
        <p:nvSpPr>
          <p:cNvPr id="43" name="Title 3"/>
          <p:cNvSpPr>
            <a:spLocks noGrp="1"/>
          </p:cNvSpPr>
          <p:nvPr>
            <p:ph type="title"/>
          </p:nvPr>
        </p:nvSpPr>
        <p:spPr>
          <a:xfrm>
            <a:off x="0" y="22378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40" name="Rectangle 39">
            <a:extLst>
              <a:ext uri="{FF2B5EF4-FFF2-40B4-BE49-F238E27FC236}">
                <a16:creationId xmlns:a16="http://schemas.microsoft.com/office/drawing/2014/main" id="{BA1EA4E6-FE69-4F6D-AB1B-E60A58CE3E7A}"/>
              </a:ext>
            </a:extLst>
          </p:cNvPr>
          <p:cNvSpPr/>
          <p:nvPr/>
        </p:nvSpPr>
        <p:spPr>
          <a:xfrm>
            <a:off x="2024967" y="5100974"/>
            <a:ext cx="243219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hne</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[without]</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4BE9F099-B5DC-44E6-B6E4-E827AB47F6D8}"/>
              </a:ext>
            </a:extLst>
          </p:cNvPr>
          <p:cNvSpPr/>
          <p:nvPr/>
        </p:nvSpPr>
        <p:spPr>
          <a:xfrm>
            <a:off x="3901981" y="5154454"/>
            <a:ext cx="307056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L</a:t>
            </a:r>
            <a:r>
              <a:rPr kumimoji="0" lang="en-GB" sz="4000" b="0" i="0" u="none" strike="noStrike" kern="1200" cap="none" spc="0" normalizeH="0" baseline="0" noProof="0" dirty="0" err="1">
                <a:ln>
                  <a:noFill/>
                </a:ln>
                <a:solidFill>
                  <a:srgbClr val="DAA521"/>
                </a:solidFill>
                <a:effectLst/>
                <a:uLnTx/>
                <a:uFillTx/>
                <a:latin typeface="Century Gothic" panose="020F0302020204030204"/>
                <a:ea typeface="+mn-ea"/>
                <a:cs typeface="+mn-cs"/>
              </a:rPr>
              <a:t>o</a:t>
            </a:r>
            <a:r>
              <a:rPr kumimoji="0" lang="en-GB" sz="4000" b="0" i="0" u="none" strike="noStrike" kern="1200" cap="none" spc="0" normalizeH="0" baseline="0" noProof="0" dirty="0" err="1">
                <a:ln>
                  <a:noFill/>
                </a:ln>
                <a:solidFill>
                  <a:srgbClr val="1F4E79"/>
                </a:solidFill>
                <a:effectLst/>
                <a:uLnTx/>
                <a:uFillTx/>
                <a:latin typeface="Century Gothic" panose="020F0302020204030204"/>
                <a:ea typeface="+mn-ea"/>
                <a:cs typeface="+mn-cs"/>
              </a:rPr>
              <a:t>hn</a:t>
            </a:r>
            <a: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t/>
            </a:r>
            <a:br>
              <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[wage]</a:t>
            </a:r>
            <a:endParaRPr kumimoji="0" lang="en-GB" sz="48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868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20. 1. do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20. 5. dat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20. 3. moder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20. 2. Rahm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7" name="20. 8. fass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8" name="20. 6. blat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9" name="20. 4. ohn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subTnLst>
                                    <p:audio>
                                      <p:cMediaNode>
                                        <p:cTn display="0" masterRel="sameClick">
                                          <p:stCondLst>
                                            <p:cond evt="begin" delay="0">
                                              <p:tn val="40"/>
                                            </p:cond>
                                          </p:stCondLst>
                                          <p:endCondLst>
                                            <p:cond evt="onStopAudio" delay="0">
                                              <p:tgtEl>
                                                <p:sldTgt/>
                                              </p:tgtEl>
                                            </p:cond>
                                          </p:endCondLst>
                                        </p:cTn>
                                        <p:tgtEl>
                                          <p:sndTgt r:embed="rId10" name="20. 7. Loh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5" grpId="0"/>
      <p:bldP spid="36" grpId="0"/>
      <p:bldP spid="37" grpId="0"/>
      <p:bldP spid="38" grpId="0"/>
      <p:bldP spid="40"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a:t>
            </a:r>
            <a:r>
              <a:rPr lang="en-US" sz="5400" dirty="0">
                <a:solidFill>
                  <a:srgbClr val="4472C4">
                    <a:lumMod val="50000"/>
                  </a:srgbClr>
                </a:solidFill>
                <a:latin typeface="Century Gothic" panose="020F0302020204030204"/>
              </a:rPr>
              <a:t>We</a:t>
            </a:r>
            <a:r>
              <a:rPr kumimoji="0" lang="en-US" sz="5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ek</a:t>
            </a: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 Slide 38</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59845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71409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3745089" y="32022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only the words with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8" name="TextBox 7">
            <a:extLst>
              <a:ext uri="{FF2B5EF4-FFF2-40B4-BE49-F238E27FC236}">
                <a16:creationId xmlns:a16="http://schemas.microsoft.com/office/drawing/2014/main" id="{E73F356D-1B2B-4B5F-BD46-8F9E5A88DDE2}"/>
              </a:ext>
            </a:extLst>
          </p:cNvPr>
          <p:cNvSpPr txBox="1"/>
          <p:nvPr/>
        </p:nvSpPr>
        <p:spPr>
          <a:xfrm>
            <a:off x="535042" y="2360646"/>
            <a:ext cx="2837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zentr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FC57D85-5CA4-4F75-A6FF-7EA451807B04}"/>
              </a:ext>
            </a:extLst>
          </p:cNvPr>
          <p:cNvSpPr txBox="1"/>
          <p:nvPr/>
        </p:nvSpPr>
        <p:spPr>
          <a:xfrm>
            <a:off x="3386901" y="2345147"/>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C2C32F-0FC6-41A3-8AB4-C77B2EF042BF}"/>
              </a:ext>
            </a:extLst>
          </p:cNvPr>
          <p:cNvSpPr txBox="1"/>
          <p:nvPr/>
        </p:nvSpPr>
        <p:spPr>
          <a:xfrm>
            <a:off x="6238760" y="236064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590B90-CDB3-41CB-A669-7D73FDAE2F6C}"/>
              </a:ext>
            </a:extLst>
          </p:cNvPr>
          <p:cNvSpPr txBox="1"/>
          <p:nvPr/>
        </p:nvSpPr>
        <p:spPr>
          <a:xfrm>
            <a:off x="9090619" y="237614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bendessen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8D8902-36A9-4875-9572-D02EB0F32AC6}"/>
              </a:ext>
            </a:extLst>
          </p:cNvPr>
          <p:cNvSpPr txBox="1"/>
          <p:nvPr/>
        </p:nvSpPr>
        <p:spPr>
          <a:xfrm>
            <a:off x="535042" y="400525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nnsch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7CFE261-E367-4948-BF19-A55D7EDA03C3}"/>
              </a:ext>
            </a:extLst>
          </p:cNvPr>
          <p:cNvSpPr txBox="1"/>
          <p:nvPr/>
        </p:nvSpPr>
        <p:spPr>
          <a:xfrm>
            <a:off x="3396560" y="400265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hrheit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7E77B0C-374A-47C0-B41E-7267D12B6CC2}"/>
              </a:ext>
            </a:extLst>
          </p:cNvPr>
          <p:cNvSpPr txBox="1"/>
          <p:nvPr/>
        </p:nvSpPr>
        <p:spPr>
          <a:xfrm>
            <a:off x="6248958" y="401815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ktion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CD23A7-F171-41D4-A3C4-881D81CF86D8}"/>
              </a:ext>
            </a:extLst>
          </p:cNvPr>
          <p:cNvSpPr txBox="1"/>
          <p:nvPr/>
        </p:nvSpPr>
        <p:spPr>
          <a:xfrm>
            <a:off x="9118317" y="398975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rtnerin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BCE1B32-0851-4DD1-9DC2-80A67CA8EF12}"/>
              </a:ext>
            </a:extLst>
          </p:cNvPr>
          <p:cNvSpPr txBox="1"/>
          <p:nvPr/>
        </p:nvSpPr>
        <p:spPr>
          <a:xfrm>
            <a:off x="544701" y="5771245"/>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A41DD89-AA0E-4307-8993-C9484FC6E068}"/>
              </a:ext>
            </a:extLst>
          </p:cNvPr>
          <p:cNvSpPr txBox="1"/>
          <p:nvPr/>
        </p:nvSpPr>
        <p:spPr>
          <a:xfrm>
            <a:off x="3412908" y="579204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CABE365-C47C-4222-BC05-E0C676FDB50B}"/>
              </a:ext>
            </a:extLst>
          </p:cNvPr>
          <p:cNvSpPr txBox="1"/>
          <p:nvPr/>
        </p:nvSpPr>
        <p:spPr>
          <a:xfrm>
            <a:off x="6266156" y="579204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ngenehm</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2257176-F908-4542-95A9-8DEE693E4440}"/>
              </a:ext>
            </a:extLst>
          </p:cNvPr>
          <p:cNvSpPr txBox="1"/>
          <p:nvPr/>
        </p:nvSpPr>
        <p:spPr>
          <a:xfrm>
            <a:off x="9118317" y="578933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ndsch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B5705D-9D16-4E61-8DB2-15370EB65D33}"/>
              </a:ext>
            </a:extLst>
          </p:cNvPr>
          <p:cNvSpPr txBox="1"/>
          <p:nvPr/>
        </p:nvSpPr>
        <p:spPr>
          <a:xfrm>
            <a:off x="3729591" y="71545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a:hlinkClick r:id="" action="ppaction://noaction">
              <a:snd r:embed="rId4" name="38. 5. Mannschaft.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338" y="3097126"/>
            <a:ext cx="1338020" cy="905528"/>
          </a:xfrm>
          <a:prstGeom prst="rect">
            <a:avLst/>
          </a:prstGeom>
        </p:spPr>
      </p:pic>
      <p:pic>
        <p:nvPicPr>
          <p:cNvPr id="21" name="Picture 20">
            <a:hlinkClick r:id="" action="ppaction://noaction">
              <a:snd r:embed="rId6" name="38. 4. Abendesse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806" y="1237481"/>
            <a:ext cx="917903" cy="917903"/>
          </a:xfrm>
          <a:prstGeom prst="rect">
            <a:avLst/>
          </a:prstGeom>
        </p:spPr>
      </p:pic>
      <p:pic>
        <p:nvPicPr>
          <p:cNvPr id="22" name="Picture 21">
            <a:hlinkClick r:id="" action="ppaction://noaction">
              <a:snd r:embed="rId8" name="38. 8. Partnerin.wav"/>
            </a:hlinkClick>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29386" y="3016853"/>
            <a:ext cx="974323" cy="953244"/>
          </a:xfrm>
          <a:prstGeom prst="rect">
            <a:avLst/>
          </a:prstGeom>
        </p:spPr>
      </p:pic>
      <p:pic>
        <p:nvPicPr>
          <p:cNvPr id="23" name="Picture 22">
            <a:hlinkClick r:id="" action="ppaction://noaction">
              <a:snd r:embed="rId10" name="38. 10. Macht.wav"/>
            </a:hlinkClick>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7835" y="4837198"/>
            <a:ext cx="1188720" cy="890302"/>
          </a:xfrm>
          <a:prstGeom prst="rect">
            <a:avLst/>
          </a:prstGeom>
        </p:spPr>
      </p:pic>
      <p:pic>
        <p:nvPicPr>
          <p:cNvPr id="24" name="Picture 23">
            <a:hlinkClick r:id="" action="ppaction://noaction">
              <a:snd r:embed="rId12" name="38. 7. Reaktion.wav"/>
            </a:hlinkClick>
          </p:cNvPr>
          <p:cNvPicPr>
            <a:picLocks noChangeAspect="1"/>
          </p:cNvPicPr>
          <p:nvPr/>
        </p:nvPicPr>
        <p:blipFill rotWithShape="1">
          <a:blip r:embed="rId13" cstate="print">
            <a:extLst>
              <a:ext uri="{28A0092B-C50C-407E-A947-70E740481C1C}">
                <a14:useLocalDpi xmlns:a14="http://schemas.microsoft.com/office/drawing/2010/main" val="0"/>
              </a:ext>
            </a:extLst>
          </a:blip>
          <a:srcRect l="25505" t="28444" r="24970" b="23022"/>
          <a:stretch/>
        </p:blipFill>
        <p:spPr>
          <a:xfrm>
            <a:off x="7311085" y="3150003"/>
            <a:ext cx="762000" cy="746761"/>
          </a:xfrm>
          <a:prstGeom prst="rect">
            <a:avLst/>
          </a:prstGeom>
        </p:spPr>
      </p:pic>
      <p:pic>
        <p:nvPicPr>
          <p:cNvPr id="25" name="Picture 24">
            <a:hlinkClick r:id="" action="ppaction://noaction">
              <a:snd r:embed="rId14" name="38. 3. fangen.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36414" y="1178176"/>
            <a:ext cx="1007510" cy="1246404"/>
          </a:xfrm>
          <a:prstGeom prst="rect">
            <a:avLst/>
          </a:prstGeom>
        </p:spPr>
      </p:pic>
      <p:pic>
        <p:nvPicPr>
          <p:cNvPr id="26" name="Picture 25">
            <a:hlinkClick r:id="" action="ppaction://noaction">
              <a:snd r:embed="rId16" name="38. 2. Kontakt.wav"/>
            </a:hlinkClick>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01598" y="1271464"/>
            <a:ext cx="883920" cy="883920"/>
          </a:xfrm>
          <a:prstGeom prst="rect">
            <a:avLst/>
          </a:prstGeom>
        </p:spPr>
      </p:pic>
      <p:pic>
        <p:nvPicPr>
          <p:cNvPr id="27" name="Picture 26">
            <a:hlinkClick r:id="" action="ppaction://noaction">
              <a:snd r:embed="rId18" name="38. 9. planen.wav"/>
            </a:hlinkClick>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82950" y="4775074"/>
            <a:ext cx="975360" cy="975360"/>
          </a:xfrm>
          <a:prstGeom prst="rect">
            <a:avLst/>
          </a:prstGeom>
        </p:spPr>
      </p:pic>
      <p:pic>
        <p:nvPicPr>
          <p:cNvPr id="28" name="Picture 27">
            <a:hlinkClick r:id="" action="ppaction://noaction">
              <a:snd r:embed="rId20" name="38. 12. Landschaft.wav"/>
            </a:hlinkClick>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46643" y="4875263"/>
            <a:ext cx="1554480" cy="900303"/>
          </a:xfrm>
          <a:prstGeom prst="rect">
            <a:avLst/>
          </a:prstGeom>
        </p:spPr>
      </p:pic>
      <p:pic>
        <p:nvPicPr>
          <p:cNvPr id="33" name="Picture 32" descr="A close up of a sign&#10;&#10;Description automatically generated">
            <a:hlinkClick r:id="" action="ppaction://noaction">
              <a:snd r:embed="rId22" name="38. 1. zentral.wav"/>
            </a:hlinkClick>
            <a:extLst>
              <a:ext uri="{FF2B5EF4-FFF2-40B4-BE49-F238E27FC236}">
                <a16:creationId xmlns:a16="http://schemas.microsoft.com/office/drawing/2014/main" id="{26C53113-AC59-4AA9-AFE3-CBFA88CC9A6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34427" y="1298161"/>
            <a:ext cx="853087" cy="1061177"/>
          </a:xfrm>
          <a:prstGeom prst="rect">
            <a:avLst/>
          </a:prstGeom>
        </p:spPr>
      </p:pic>
      <p:pic>
        <p:nvPicPr>
          <p:cNvPr id="35" name="Picture 34" descr="A picture containing food&#10;&#10;Description automatically generated">
            <a:hlinkClick r:id="" action="ppaction://noaction">
              <a:snd r:embed="rId24" name="38. 11. unangenehm.wav"/>
            </a:hlinkClick>
            <a:extLst>
              <a:ext uri="{FF2B5EF4-FFF2-40B4-BE49-F238E27FC236}">
                <a16:creationId xmlns:a16="http://schemas.microsoft.com/office/drawing/2014/main" id="{CACA7282-15AD-472F-A39E-A0A4089893B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98398" y="4623860"/>
            <a:ext cx="1883543" cy="1250790"/>
          </a:xfrm>
          <a:prstGeom prst="rect">
            <a:avLst/>
          </a:prstGeom>
        </p:spPr>
      </p:pic>
      <p:sp>
        <p:nvSpPr>
          <p:cNvPr id="36" name="Rectangle: Rounded Corners 35">
            <a:hlinkClick r:id="" action="ppaction://noaction">
              <a:snd r:embed="rId26" name="38. 6. Wahrheit.wav"/>
            </a:hlinkClick>
            <a:extLst>
              <a:ext uri="{FF2B5EF4-FFF2-40B4-BE49-F238E27FC236}">
                <a16:creationId xmlns:a16="http://schemas.microsoft.com/office/drawing/2014/main" id="{C8D8E91D-4A61-4BBE-8C0F-560E97E07EC9}"/>
              </a:ext>
            </a:extLst>
          </p:cNvPr>
          <p:cNvSpPr/>
          <p:nvPr/>
        </p:nvSpPr>
        <p:spPr>
          <a:xfrm>
            <a:off x="3790517" y="3188860"/>
            <a:ext cx="2043355" cy="660573"/>
          </a:xfrm>
          <a:prstGeom prst="roundRect">
            <a:avLst/>
          </a:prstGeom>
          <a:solidFill>
            <a:srgbClr val="F8DC0C"/>
          </a:solidFill>
          <a:ln w="38100">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Truth</a:t>
            </a:r>
          </a:p>
        </p:txBody>
      </p:sp>
    </p:spTree>
    <p:extLst>
      <p:ext uri="{BB962C8B-B14F-4D97-AF65-F5344CB8AC3E}">
        <p14:creationId xmlns:p14="http://schemas.microsoft.com/office/powerpoint/2010/main" val="42011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E8CB"/>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0"/>
                                        </p:tgtEl>
                                        <p:attrNameLst>
                                          <p:attrName>fillcolor</p:attrName>
                                        </p:attrNameLst>
                                      </p:cBhvr>
                                      <p:to>
                                        <a:srgbClr val="FFE8CB"/>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2"/>
                                        </p:tgtEl>
                                        <p:attrNameLst>
                                          <p:attrName>fillcolor</p:attrName>
                                        </p:attrNameLst>
                                      </p:cBhvr>
                                      <p:to>
                                        <a:srgbClr val="FFE8CB"/>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4"/>
                                        </p:tgtEl>
                                        <p:attrNameLst>
                                          <p:attrName>fillcolor</p:attrName>
                                        </p:attrNameLst>
                                      </p:cBhvr>
                                      <p:to>
                                        <a:srgbClr val="FFE8CB"/>
                                      </p:to>
                                    </p:animClr>
                                    <p:set>
                                      <p:cBhvr>
                                        <p:cTn id="19" dur="2000" fill="hold"/>
                                        <p:tgtEl>
                                          <p:spTgt spid="14"/>
                                        </p:tgtEl>
                                        <p:attrNameLst>
                                          <p:attrName>fill.type</p:attrName>
                                        </p:attrNameLst>
                                      </p:cBhvr>
                                      <p:to>
                                        <p:strVal val="solid"/>
                                      </p:to>
                                    </p:set>
                                    <p:set>
                                      <p:cBhvr>
                                        <p:cTn id="20" dur="2000" fill="hold"/>
                                        <p:tgtEl>
                                          <p:spTgt spid="14"/>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7"/>
                                        </p:tgtEl>
                                        <p:attrNameLst>
                                          <p:attrName>fillcolor</p:attrName>
                                        </p:attrNameLst>
                                      </p:cBhvr>
                                      <p:to>
                                        <a:srgbClr val="FFE8CB"/>
                                      </p:to>
                                    </p:animClr>
                                    <p:set>
                                      <p:cBhvr>
                                        <p:cTn id="23" dur="2000" fill="hold"/>
                                        <p:tgtEl>
                                          <p:spTgt spid="17"/>
                                        </p:tgtEl>
                                        <p:attrNameLst>
                                          <p:attrName>fill.type</p:attrName>
                                        </p:attrNameLst>
                                      </p:cBhvr>
                                      <p:to>
                                        <p:strVal val="solid"/>
                                      </p:to>
                                    </p:set>
                                    <p:set>
                                      <p:cBhvr>
                                        <p:cTn id="24" dur="2000" fill="hold"/>
                                        <p:tgtEl>
                                          <p:spTgt spid="17"/>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18"/>
                                        </p:tgtEl>
                                        <p:attrNameLst>
                                          <p:attrName>fillcolor</p:attrName>
                                        </p:attrNameLst>
                                      </p:cBhvr>
                                      <p:to>
                                        <a:srgbClr val="FFE8CB"/>
                                      </p:to>
                                    </p:animClr>
                                    <p:set>
                                      <p:cBhvr>
                                        <p:cTn id="27" dur="2000" fill="hold"/>
                                        <p:tgtEl>
                                          <p:spTgt spid="18"/>
                                        </p:tgtEl>
                                        <p:attrNameLst>
                                          <p:attrName>fill.type</p:attrName>
                                        </p:attrNameLst>
                                      </p:cBhvr>
                                      <p:to>
                                        <p:strVal val="solid"/>
                                      </p:to>
                                    </p:set>
                                    <p:set>
                                      <p:cBhvr>
                                        <p:cTn id="28" dur="2000" fill="hold"/>
                                        <p:tgtEl>
                                          <p:spTgt spid="18"/>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19"/>
                                        </p:tgtEl>
                                        <p:attrNameLst>
                                          <p:attrName>fillcolor</p:attrName>
                                        </p:attrNameLst>
                                      </p:cBhvr>
                                      <p:to>
                                        <a:srgbClr val="FFE8CB"/>
                                      </p:to>
                                    </p:animClr>
                                    <p:set>
                                      <p:cBhvr>
                                        <p:cTn id="31" dur="2000" fill="hold"/>
                                        <p:tgtEl>
                                          <p:spTgt spid="19"/>
                                        </p:tgtEl>
                                        <p:attrNameLst>
                                          <p:attrName>fill.type</p:attrName>
                                        </p:attrNameLst>
                                      </p:cBhvr>
                                      <p:to>
                                        <p:strVal val="solid"/>
                                      </p:to>
                                    </p:set>
                                    <p:set>
                                      <p:cBhvr>
                                        <p:cTn id="32" dur="2000" fill="hold"/>
                                        <p:tgtEl>
                                          <p:spTgt spid="1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2678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3 Slide 3</a:t>
            </a:r>
          </a:p>
        </p:txBody>
      </p:sp>
    </p:spTree>
    <p:extLst>
      <p:ext uri="{BB962C8B-B14F-4D97-AF65-F5344CB8AC3E}">
        <p14:creationId xmlns:p14="http://schemas.microsoft.com/office/powerpoint/2010/main" val="15201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2678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 2</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4342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010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2678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T1.1 Week 2 Slide 4; 15</a:t>
            </a:r>
          </a:p>
        </p:txBody>
      </p:sp>
    </p:spTree>
    <p:extLst>
      <p:ext uri="{BB962C8B-B14F-4D97-AF65-F5344CB8AC3E}">
        <p14:creationId xmlns:p14="http://schemas.microsoft.com/office/powerpoint/2010/main" val="3169119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man with speech bubb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Tree>
    <p:extLst>
      <p:ext uri="{BB962C8B-B14F-4D97-AF65-F5344CB8AC3E}">
        <p14:creationId xmlns:p14="http://schemas.microsoft.com/office/powerpoint/2010/main" val="424208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4797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88216" y="72370"/>
            <a:ext cx="10569565" cy="1200329"/>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Buchstabe</a:t>
            </a:r>
            <a:r>
              <a:rPr lang="en-US" sz="2400" dirty="0">
                <a:solidFill>
                  <a:schemeClr val="accent5">
                    <a:lumMod val="50000"/>
                  </a:schemeClr>
                </a:solidFill>
              </a:rPr>
              <a:t> [a] </a:t>
            </a:r>
            <a:r>
              <a:rPr lang="en-US" sz="2400" dirty="0" err="1">
                <a:solidFill>
                  <a:schemeClr val="accent5">
                    <a:lumMod val="50000"/>
                  </a:schemeClr>
                </a:solidFill>
              </a:rPr>
              <a:t>oder</a:t>
            </a:r>
            <a:r>
              <a:rPr lang="en-US" sz="2400" dirty="0">
                <a:solidFill>
                  <a:schemeClr val="accent5">
                    <a:lumMod val="50000"/>
                  </a:schemeClr>
                </a:solidFill>
              </a:rPr>
              <a:t> [ä]?  </a:t>
            </a:r>
            <a:br>
              <a:rPr lang="en-US" sz="2400" dirty="0">
                <a:solidFill>
                  <a:schemeClr val="accent5">
                    <a:lumMod val="50000"/>
                  </a:schemeClr>
                </a:solidFill>
              </a:rPr>
            </a:br>
            <a:r>
              <a:rPr lang="en-US" sz="2400" dirty="0" err="1">
                <a:solidFill>
                  <a:schemeClr val="accent5">
                    <a:lumMod val="50000"/>
                  </a:schemeClr>
                </a:solidFill>
              </a:rPr>
              <a:t>Schreibe</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72C7FBBF-E4E2-43A6-9E5C-D338973BA782}"/>
              </a:ext>
            </a:extLst>
          </p:cNvPr>
          <p:cNvGraphicFramePr>
            <a:graphicFrameLocks noGrp="1"/>
          </p:cNvGraphicFramePr>
          <p:nvPr/>
        </p:nvGraphicFramePr>
        <p:xfrm>
          <a:off x="3204949" y="1494370"/>
          <a:ext cx="8189736" cy="4473603"/>
        </p:xfrm>
        <a:graphic>
          <a:graphicData uri="http://schemas.openxmlformats.org/drawingml/2006/table">
            <a:tbl>
              <a:tblPr firstRow="1" bandRow="1">
                <a:tableStyleId>{00A15C55-8517-42AA-B614-E9B94910E393}</a:tableStyleId>
              </a:tblPr>
              <a:tblGrid>
                <a:gridCol w="595410">
                  <a:extLst>
                    <a:ext uri="{9D8B030D-6E8A-4147-A177-3AD203B41FA5}">
                      <a16:colId xmlns:a16="http://schemas.microsoft.com/office/drawing/2014/main" val="2607353726"/>
                    </a:ext>
                  </a:extLst>
                </a:gridCol>
                <a:gridCol w="936258">
                  <a:extLst>
                    <a:ext uri="{9D8B030D-6E8A-4147-A177-3AD203B41FA5}">
                      <a16:colId xmlns:a16="http://schemas.microsoft.com/office/drawing/2014/main" val="51479395"/>
                    </a:ext>
                  </a:extLst>
                </a:gridCol>
                <a:gridCol w="828906">
                  <a:extLst>
                    <a:ext uri="{9D8B030D-6E8A-4147-A177-3AD203B41FA5}">
                      <a16:colId xmlns:a16="http://schemas.microsoft.com/office/drawing/2014/main" val="2242533913"/>
                    </a:ext>
                  </a:extLst>
                </a:gridCol>
                <a:gridCol w="2603740">
                  <a:extLst>
                    <a:ext uri="{9D8B030D-6E8A-4147-A177-3AD203B41FA5}">
                      <a16:colId xmlns:a16="http://schemas.microsoft.com/office/drawing/2014/main" val="4128092149"/>
                    </a:ext>
                  </a:extLst>
                </a:gridCol>
                <a:gridCol w="2077141">
                  <a:extLst>
                    <a:ext uri="{9D8B030D-6E8A-4147-A177-3AD203B41FA5}">
                      <a16:colId xmlns:a16="http://schemas.microsoft.com/office/drawing/2014/main" val="2609792770"/>
                    </a:ext>
                  </a:extLst>
                </a:gridCol>
                <a:gridCol w="1148281">
                  <a:extLst>
                    <a:ext uri="{9D8B030D-6E8A-4147-A177-3AD203B41FA5}">
                      <a16:colId xmlns:a16="http://schemas.microsoft.com/office/drawing/2014/main" val="65933135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[ä]</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Deutsch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Blätter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leaves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Arme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arms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US" sz="2000" dirty="0" err="1">
                          <a:solidFill>
                            <a:schemeClr val="accent1">
                              <a:lumMod val="50000"/>
                            </a:schemeClr>
                          </a:solidFill>
                        </a:rPr>
                        <a:t>Angriffe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attacks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Gäste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guests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Pläne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plans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Äpfel</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apples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Wälder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forests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Fälle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cases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2 Slide 4 Blätter.wav"/>
            </a:hlinkClick>
            <a:extLst>
              <a:ext uri="{FF2B5EF4-FFF2-40B4-BE49-F238E27FC236}">
                <a16:creationId xmlns:a16="http://schemas.microsoft.com/office/drawing/2014/main" id="{26F197ED-91A0-48C9-ADC6-4EE9F05738A0}"/>
              </a:ext>
            </a:extLst>
          </p:cNvPr>
          <p:cNvSpPr/>
          <p:nvPr/>
        </p:nvSpPr>
        <p:spPr>
          <a:xfrm>
            <a:off x="3303558" y="20306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1.2 Slide 4 Arme.wav"/>
            </a:hlinkClick>
            <a:extLst>
              <a:ext uri="{FF2B5EF4-FFF2-40B4-BE49-F238E27FC236}">
                <a16:creationId xmlns:a16="http://schemas.microsoft.com/office/drawing/2014/main" id="{55890E92-F20B-4D40-8ED3-152B77945DA5}"/>
              </a:ext>
            </a:extLst>
          </p:cNvPr>
          <p:cNvSpPr/>
          <p:nvPr/>
        </p:nvSpPr>
        <p:spPr>
          <a:xfrm>
            <a:off x="3303558" y="25393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9.1.1.2 Slide 4 Angriffe.wav"/>
            </a:hlinkClick>
            <a:extLst>
              <a:ext uri="{FF2B5EF4-FFF2-40B4-BE49-F238E27FC236}">
                <a16:creationId xmlns:a16="http://schemas.microsoft.com/office/drawing/2014/main" id="{91D31107-EE2E-4BEB-AD95-3855B1CF889D}"/>
              </a:ext>
            </a:extLst>
          </p:cNvPr>
          <p:cNvSpPr/>
          <p:nvPr/>
        </p:nvSpPr>
        <p:spPr>
          <a:xfrm>
            <a:off x="3303558" y="30315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7" name="9.1.1.2 Slide 4 Gäste.wav"/>
            </a:hlinkClick>
            <a:extLst>
              <a:ext uri="{FF2B5EF4-FFF2-40B4-BE49-F238E27FC236}">
                <a16:creationId xmlns:a16="http://schemas.microsoft.com/office/drawing/2014/main" id="{DE5DAC5E-6B92-4859-BC20-6DCD48020360}"/>
              </a:ext>
            </a:extLst>
          </p:cNvPr>
          <p:cNvSpPr/>
          <p:nvPr/>
        </p:nvSpPr>
        <p:spPr>
          <a:xfrm>
            <a:off x="3302493" y="35046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9.1.1.2 Slide 4 Pläne.wav"/>
            </a:hlinkClick>
            <a:extLst>
              <a:ext uri="{FF2B5EF4-FFF2-40B4-BE49-F238E27FC236}">
                <a16:creationId xmlns:a16="http://schemas.microsoft.com/office/drawing/2014/main" id="{54E5F028-B445-44CD-B342-79A8ACF523C2}"/>
              </a:ext>
            </a:extLst>
          </p:cNvPr>
          <p:cNvSpPr/>
          <p:nvPr/>
        </p:nvSpPr>
        <p:spPr>
          <a:xfrm>
            <a:off x="3302493" y="40408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9" name="9.1.1.2 Slide 4 äpfel.wav"/>
            </a:hlinkClick>
            <a:extLst>
              <a:ext uri="{FF2B5EF4-FFF2-40B4-BE49-F238E27FC236}">
                <a16:creationId xmlns:a16="http://schemas.microsoft.com/office/drawing/2014/main" id="{B2B8A076-B74B-4219-A4F4-74226324F202}"/>
              </a:ext>
            </a:extLst>
          </p:cNvPr>
          <p:cNvSpPr/>
          <p:nvPr/>
        </p:nvSpPr>
        <p:spPr>
          <a:xfrm>
            <a:off x="3302493" y="4539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0" name="9.1.1.2 Slide 4 wälder.wav"/>
            </a:hlinkClick>
            <a:extLst>
              <a:ext uri="{FF2B5EF4-FFF2-40B4-BE49-F238E27FC236}">
                <a16:creationId xmlns:a16="http://schemas.microsoft.com/office/drawing/2014/main" id="{A38EDF5C-DE89-4FCE-B675-C9C0C16581AC}"/>
              </a:ext>
            </a:extLst>
          </p:cNvPr>
          <p:cNvSpPr/>
          <p:nvPr/>
        </p:nvSpPr>
        <p:spPr>
          <a:xfrm>
            <a:off x="3302493" y="50168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1.1.2 Slide 4 Fälle.wav"/>
            </a:hlinkClick>
            <a:extLst>
              <a:ext uri="{FF2B5EF4-FFF2-40B4-BE49-F238E27FC236}">
                <a16:creationId xmlns:a16="http://schemas.microsoft.com/office/drawing/2014/main" id="{73938F06-E431-43A7-91CC-7C956E606C05}"/>
              </a:ext>
            </a:extLst>
          </p:cNvPr>
          <p:cNvSpPr/>
          <p:nvPr/>
        </p:nvSpPr>
        <p:spPr>
          <a:xfrm>
            <a:off x="3302493" y="55151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extLst>
              <a:ext uri="{FF2B5EF4-FFF2-40B4-BE49-F238E27FC236}">
                <a16:creationId xmlns:a16="http://schemas.microsoft.com/office/drawing/2014/main" id="{9FAB6CDF-2362-4E6E-95B2-3E49F05F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32928" y="2094264"/>
            <a:ext cx="282522" cy="294294"/>
          </a:xfrm>
          <a:prstGeom prst="rect">
            <a:avLst/>
          </a:prstGeom>
        </p:spPr>
      </p:pic>
      <p:pic>
        <p:nvPicPr>
          <p:cNvPr id="1026" name="Picture 2" descr="Leaves, Plant, Nature, Green, Cartoons, Design, Symbol">
            <a:extLst>
              <a:ext uri="{FF2B5EF4-FFF2-40B4-BE49-F238E27FC236}">
                <a16:creationId xmlns:a16="http://schemas.microsoft.com/office/drawing/2014/main" id="{4EDE3CBE-28CB-4C74-BF27-93870AEF89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1653" y="2030619"/>
            <a:ext cx="561271" cy="4373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descr="text box hiding answer">
            <a:extLst>
              <a:ext uri="{FF2B5EF4-FFF2-40B4-BE49-F238E27FC236}">
                <a16:creationId xmlns:a16="http://schemas.microsoft.com/office/drawing/2014/main" id="{F98C73B7-DB9C-480E-85B1-F0ADC5BDB519}"/>
              </a:ext>
            </a:extLst>
          </p:cNvPr>
          <p:cNvSpPr txBox="1"/>
          <p:nvPr/>
        </p:nvSpPr>
        <p:spPr>
          <a:xfrm>
            <a:off x="6324539" y="20537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A289F497-4718-4BE9-81EB-A6A954FF3DDF}"/>
              </a:ext>
            </a:extLst>
          </p:cNvPr>
          <p:cNvSpPr txBox="1"/>
          <p:nvPr/>
        </p:nvSpPr>
        <p:spPr>
          <a:xfrm>
            <a:off x="6237035" y="2587074"/>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E2FD30E8-7876-47EE-989A-9D2298E503EE}"/>
              </a:ext>
            </a:extLst>
          </p:cNvPr>
          <p:cNvSpPr txBox="1"/>
          <p:nvPr/>
        </p:nvSpPr>
        <p:spPr>
          <a:xfrm>
            <a:off x="8358158" y="2536788"/>
            <a:ext cx="1834671"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B6006A1B-EDBF-4FE5-AC6B-D505607BD42F}"/>
              </a:ext>
            </a:extLst>
          </p:cNvPr>
          <p:cNvSpPr txBox="1"/>
          <p:nvPr/>
        </p:nvSpPr>
        <p:spPr>
          <a:xfrm>
            <a:off x="8520399" y="200691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CA227AB8-28FC-446F-838E-D51A97066A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2571130"/>
            <a:ext cx="282522" cy="294294"/>
          </a:xfrm>
          <a:prstGeom prst="rect">
            <a:avLst/>
          </a:prstGeom>
        </p:spPr>
      </p:pic>
      <p:pic>
        <p:nvPicPr>
          <p:cNvPr id="1028" name="Picture 4" descr="Muscle, Arm, Icon">
            <a:extLst>
              <a:ext uri="{FF2B5EF4-FFF2-40B4-BE49-F238E27FC236}">
                <a16:creationId xmlns:a16="http://schemas.microsoft.com/office/drawing/2014/main" id="{822E77B3-C323-49B7-A36E-845688DAF9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64692" y="2522877"/>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Muscle, Arm, Icon">
            <a:extLst>
              <a:ext uri="{FF2B5EF4-FFF2-40B4-BE49-F238E27FC236}">
                <a16:creationId xmlns:a16="http://schemas.microsoft.com/office/drawing/2014/main" id="{6DA25CCE-2A28-47CD-A278-2A8DC22F9B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42210" y="2535671"/>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een checkmark">
            <a:extLst>
              <a:ext uri="{FF2B5EF4-FFF2-40B4-BE49-F238E27FC236}">
                <a16:creationId xmlns:a16="http://schemas.microsoft.com/office/drawing/2014/main" id="{CD4A2708-85DC-41AE-8868-EA164C24E9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3041362"/>
            <a:ext cx="282522" cy="294294"/>
          </a:xfrm>
          <a:prstGeom prst="rect">
            <a:avLst/>
          </a:prstGeom>
        </p:spPr>
      </p:pic>
      <p:sp>
        <p:nvSpPr>
          <p:cNvPr id="29" name="TextBox 28" descr="text box hiding answer">
            <a:extLst>
              <a:ext uri="{FF2B5EF4-FFF2-40B4-BE49-F238E27FC236}">
                <a16:creationId xmlns:a16="http://schemas.microsoft.com/office/drawing/2014/main" id="{F669CE86-07DF-4259-9CB1-495080A6CD2B}"/>
              </a:ext>
            </a:extLst>
          </p:cNvPr>
          <p:cNvSpPr txBox="1"/>
          <p:nvPr/>
        </p:nvSpPr>
        <p:spPr>
          <a:xfrm>
            <a:off x="6175111" y="3077848"/>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43E8EAF0-B51E-426B-A7C2-760C177F77DF}"/>
              </a:ext>
            </a:extLst>
          </p:cNvPr>
          <p:cNvSpPr txBox="1"/>
          <p:nvPr/>
        </p:nvSpPr>
        <p:spPr>
          <a:xfrm>
            <a:off x="8494522" y="3079192"/>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0" name="Picture 6" descr="Alien Invasion, Aliens, Ufo, Attack, Enemy, Humanity">
            <a:extLst>
              <a:ext uri="{FF2B5EF4-FFF2-40B4-BE49-F238E27FC236}">
                <a16:creationId xmlns:a16="http://schemas.microsoft.com/office/drawing/2014/main" id="{B39D0D85-AFC8-4840-B420-3FBF642D61B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18491" y="3041362"/>
            <a:ext cx="590883" cy="3731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reen checkmark">
            <a:extLst>
              <a:ext uri="{FF2B5EF4-FFF2-40B4-BE49-F238E27FC236}">
                <a16:creationId xmlns:a16="http://schemas.microsoft.com/office/drawing/2014/main" id="{443A3A5D-D35E-4EC1-9AAF-94EFAA1980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3623908"/>
            <a:ext cx="282522" cy="294294"/>
          </a:xfrm>
          <a:prstGeom prst="rect">
            <a:avLst/>
          </a:prstGeom>
        </p:spPr>
      </p:pic>
      <p:sp>
        <p:nvSpPr>
          <p:cNvPr id="33" name="TextBox 32" descr="text box hiding answer">
            <a:extLst>
              <a:ext uri="{FF2B5EF4-FFF2-40B4-BE49-F238E27FC236}">
                <a16:creationId xmlns:a16="http://schemas.microsoft.com/office/drawing/2014/main" id="{A53FAFBE-11A7-4176-BCC7-BA8D9F9B6330}"/>
              </a:ext>
            </a:extLst>
          </p:cNvPr>
          <p:cNvSpPr txBox="1"/>
          <p:nvPr/>
        </p:nvSpPr>
        <p:spPr>
          <a:xfrm>
            <a:off x="6298959" y="3536463"/>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6E807AEF-5278-4EAC-A48D-899B707F8C6A}"/>
              </a:ext>
            </a:extLst>
          </p:cNvPr>
          <p:cNvSpPr txBox="1"/>
          <p:nvPr/>
        </p:nvSpPr>
        <p:spPr>
          <a:xfrm>
            <a:off x="8671848" y="3573962"/>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2" name="Picture 8" descr="Welcome, Come In, Welcome Home, Home, Guest, Greet">
            <a:extLst>
              <a:ext uri="{FF2B5EF4-FFF2-40B4-BE49-F238E27FC236}">
                <a16:creationId xmlns:a16="http://schemas.microsoft.com/office/drawing/2014/main" id="{C10269BF-0BE9-42EF-ABDC-84164735037E}"/>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175" y="3470291"/>
            <a:ext cx="598737" cy="516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reen checkmark">
            <a:extLst>
              <a:ext uri="{FF2B5EF4-FFF2-40B4-BE49-F238E27FC236}">
                <a16:creationId xmlns:a16="http://schemas.microsoft.com/office/drawing/2014/main" id="{22993498-E8A9-4705-B4B4-0A729B983F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4068921"/>
            <a:ext cx="282522" cy="294294"/>
          </a:xfrm>
          <a:prstGeom prst="rect">
            <a:avLst/>
          </a:prstGeom>
        </p:spPr>
      </p:pic>
      <p:sp>
        <p:nvSpPr>
          <p:cNvPr id="37" name="TextBox 36" descr="text box hiding answer">
            <a:extLst>
              <a:ext uri="{FF2B5EF4-FFF2-40B4-BE49-F238E27FC236}">
                <a16:creationId xmlns:a16="http://schemas.microsoft.com/office/drawing/2014/main" id="{4E01271E-2654-4A9E-9755-3AB2E067F177}"/>
              </a:ext>
            </a:extLst>
          </p:cNvPr>
          <p:cNvSpPr txBox="1"/>
          <p:nvPr/>
        </p:nvSpPr>
        <p:spPr>
          <a:xfrm>
            <a:off x="6267674" y="406892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F2498E8-7C33-4831-BAA9-538F2D2F8743}"/>
              </a:ext>
            </a:extLst>
          </p:cNvPr>
          <p:cNvSpPr txBox="1"/>
          <p:nvPr/>
        </p:nvSpPr>
        <p:spPr>
          <a:xfrm>
            <a:off x="8358158" y="4075380"/>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4" name="Picture 10" descr="Business, Plan, Tree, Growth, Grow, Concepts, Economy">
            <a:extLst>
              <a:ext uri="{FF2B5EF4-FFF2-40B4-BE49-F238E27FC236}">
                <a16:creationId xmlns:a16="http://schemas.microsoft.com/office/drawing/2014/main" id="{52D0FFC6-0CF9-48EC-AB9B-D3110D2D3EA2}"/>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0926" y="3963868"/>
            <a:ext cx="782604" cy="5217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green checkmark">
            <a:extLst>
              <a:ext uri="{FF2B5EF4-FFF2-40B4-BE49-F238E27FC236}">
                <a16:creationId xmlns:a16="http://schemas.microsoft.com/office/drawing/2014/main" id="{72E5EE94-5A5A-4820-A6FE-933CEF8FEA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4508084"/>
            <a:ext cx="282522" cy="294294"/>
          </a:xfrm>
          <a:prstGeom prst="rect">
            <a:avLst/>
          </a:prstGeom>
        </p:spPr>
      </p:pic>
      <p:sp>
        <p:nvSpPr>
          <p:cNvPr id="41" name="TextBox 40" descr="text box hiding answer">
            <a:extLst>
              <a:ext uri="{FF2B5EF4-FFF2-40B4-BE49-F238E27FC236}">
                <a16:creationId xmlns:a16="http://schemas.microsoft.com/office/drawing/2014/main" id="{48335069-0E94-4533-A79D-3A4CDBDE1E93}"/>
              </a:ext>
            </a:extLst>
          </p:cNvPr>
          <p:cNvSpPr txBox="1"/>
          <p:nvPr/>
        </p:nvSpPr>
        <p:spPr>
          <a:xfrm>
            <a:off x="6096000" y="4502362"/>
            <a:ext cx="1510190" cy="4345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4D8126AB-6922-4E7A-88AA-954E950AFD32}"/>
              </a:ext>
            </a:extLst>
          </p:cNvPr>
          <p:cNvSpPr txBox="1"/>
          <p:nvPr/>
        </p:nvSpPr>
        <p:spPr>
          <a:xfrm>
            <a:off x="8582322" y="4571546"/>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6" name="Picture 12" descr="Apples, Fruit, Food, Red Apples, Red Fruit, Ripe">
            <a:extLst>
              <a:ext uri="{FF2B5EF4-FFF2-40B4-BE49-F238E27FC236}">
                <a16:creationId xmlns:a16="http://schemas.microsoft.com/office/drawing/2014/main" id="{105D41D2-CD69-43AF-A7BD-100ABEC78E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24174" y="4502362"/>
            <a:ext cx="636071" cy="4326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green checkmark">
            <a:extLst>
              <a:ext uri="{FF2B5EF4-FFF2-40B4-BE49-F238E27FC236}">
                <a16:creationId xmlns:a16="http://schemas.microsoft.com/office/drawing/2014/main" id="{50C9D788-638D-4C14-8D48-C7DE5F583E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5060164"/>
            <a:ext cx="282522" cy="294294"/>
          </a:xfrm>
          <a:prstGeom prst="rect">
            <a:avLst/>
          </a:prstGeom>
        </p:spPr>
      </p:pic>
      <p:sp>
        <p:nvSpPr>
          <p:cNvPr id="45" name="TextBox 44" descr="text box hiding answer">
            <a:extLst>
              <a:ext uri="{FF2B5EF4-FFF2-40B4-BE49-F238E27FC236}">
                <a16:creationId xmlns:a16="http://schemas.microsoft.com/office/drawing/2014/main" id="{EEA56BE9-E1DE-40AC-B0AD-425D83B95CD6}"/>
              </a:ext>
            </a:extLst>
          </p:cNvPr>
          <p:cNvSpPr txBox="1"/>
          <p:nvPr/>
        </p:nvSpPr>
        <p:spPr>
          <a:xfrm>
            <a:off x="6143826" y="5035607"/>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B9593867-51F9-4237-981F-0F4EB089E788}"/>
              </a:ext>
            </a:extLst>
          </p:cNvPr>
          <p:cNvSpPr txBox="1"/>
          <p:nvPr/>
        </p:nvSpPr>
        <p:spPr>
          <a:xfrm>
            <a:off x="8520399" y="50399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8" name="Picture 14" descr="Forest, Trees, Plants, Woods, Greenery, Foliage, Flora">
            <a:extLst>
              <a:ext uri="{FF2B5EF4-FFF2-40B4-BE49-F238E27FC236}">
                <a16:creationId xmlns:a16="http://schemas.microsoft.com/office/drawing/2014/main" id="{0A9392A9-A248-454B-B42A-4C74C99EA8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7442" y="5016819"/>
            <a:ext cx="537027" cy="4109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green checkmark">
            <a:extLst>
              <a:ext uri="{FF2B5EF4-FFF2-40B4-BE49-F238E27FC236}">
                <a16:creationId xmlns:a16="http://schemas.microsoft.com/office/drawing/2014/main" id="{C543435B-B3CF-4E58-9B28-6411942EE8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91667" y="5550014"/>
            <a:ext cx="282522" cy="294294"/>
          </a:xfrm>
          <a:prstGeom prst="rect">
            <a:avLst/>
          </a:prstGeom>
        </p:spPr>
      </p:pic>
      <p:sp>
        <p:nvSpPr>
          <p:cNvPr id="49" name="TextBox 48" descr="text box hiding answer">
            <a:extLst>
              <a:ext uri="{FF2B5EF4-FFF2-40B4-BE49-F238E27FC236}">
                <a16:creationId xmlns:a16="http://schemas.microsoft.com/office/drawing/2014/main" id="{0584FB0C-DCFD-4774-902C-A1BF0D295BC4}"/>
              </a:ext>
            </a:extLst>
          </p:cNvPr>
          <p:cNvSpPr txBox="1"/>
          <p:nvPr/>
        </p:nvSpPr>
        <p:spPr>
          <a:xfrm>
            <a:off x="6267674" y="5552535"/>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579CE306-0322-4A8E-80AB-65A691A095AA}"/>
              </a:ext>
            </a:extLst>
          </p:cNvPr>
          <p:cNvSpPr txBox="1"/>
          <p:nvPr/>
        </p:nvSpPr>
        <p:spPr>
          <a:xfrm>
            <a:off x="8806487" y="5583458"/>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40" name="Picture 16" descr="Law, Right, Justice, Clause, Horizontal, Hammer">
            <a:extLst>
              <a:ext uri="{FF2B5EF4-FFF2-40B4-BE49-F238E27FC236}">
                <a16:creationId xmlns:a16="http://schemas.microsoft.com/office/drawing/2014/main" id="{4CBAA884-58E8-4A6C-9181-F98495257B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585885" y="5522052"/>
            <a:ext cx="537027" cy="45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0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10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9" grpId="0" animBg="1"/>
      <p:bldP spid="30" grpId="0" animBg="1"/>
      <p:bldP spid="33" grpId="0" animBg="1"/>
      <p:bldP spid="34" grpId="0" animBg="1"/>
      <p:bldP spid="37" grpId="0" animBg="1"/>
      <p:bldP spid="38" grpId="0" animBg="1"/>
      <p:bldP spid="41" grpId="0" animBg="1"/>
      <p:bldP spid="42" grpId="0" animBg="1"/>
      <p:bldP spid="45" grpId="0" animBg="1"/>
      <p:bldP spid="46" grpId="0" animBg="1"/>
      <p:bldP spid="49"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2294" y="1202725"/>
            <a:ext cx="10921137"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Person B </a:t>
            </a:r>
            <a:r>
              <a:rPr lang="en-US" sz="2400" dirty="0" err="1">
                <a:solidFill>
                  <a:schemeClr val="accent5">
                    <a:lumMod val="50000"/>
                  </a:schemeClr>
                </a:solidFill>
              </a:rPr>
              <a:t>schreibt</a:t>
            </a:r>
            <a:r>
              <a:rPr lang="en-US" sz="2400" dirty="0">
                <a:solidFill>
                  <a:schemeClr val="accent5">
                    <a:lumMod val="50000"/>
                  </a:schemeClr>
                </a:solidFill>
              </a:rPr>
              <a:t> auf. Dann </a:t>
            </a:r>
            <a:r>
              <a:rPr lang="en-US" sz="2400" dirty="0" err="1">
                <a:solidFill>
                  <a:schemeClr val="accent5">
                    <a:lumMod val="50000"/>
                  </a:schemeClr>
                </a:solidFill>
              </a:rPr>
              <a:t>tauscht</a:t>
            </a:r>
            <a:r>
              <a:rPr lang="en-US" sz="2400" dirty="0">
                <a:solidFill>
                  <a:schemeClr val="accent5">
                    <a:lumMod val="50000"/>
                  </a:schemeClr>
                </a:solidFill>
              </a:rPr>
              <a:t> die Rollen. </a:t>
            </a:r>
          </a:p>
        </p:txBody>
      </p:sp>
      <p:graphicFrame>
        <p:nvGraphicFramePr>
          <p:cNvPr id="7" name="Table 5">
            <a:extLst>
              <a:ext uri="{FF2B5EF4-FFF2-40B4-BE49-F238E27FC236}">
                <a16:creationId xmlns:a16="http://schemas.microsoft.com/office/drawing/2014/main" id="{AB104700-39E8-48B3-B6F6-B398631A312E}"/>
              </a:ext>
            </a:extLst>
          </p:cNvPr>
          <p:cNvGraphicFramePr>
            <a:graphicFrameLocks noGrp="1"/>
          </p:cNvGraphicFramePr>
          <p:nvPr/>
        </p:nvGraphicFramePr>
        <p:xfrm>
          <a:off x="777268" y="1857985"/>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9" name="TextBox 8">
            <a:hlinkClick r:id="" action="ppaction://noaction">
              <a:snd r:embed="rId4" name="9.1.1.2 Slide 15 Lanzen.wav"/>
            </a:hlinkClick>
            <a:extLst>
              <a:ext uri="{FF2B5EF4-FFF2-40B4-BE49-F238E27FC236}">
                <a16:creationId xmlns:a16="http://schemas.microsoft.com/office/drawing/2014/main" id="{D5C8AB32-2382-4056-8C89-D558B3CBFA52}"/>
              </a:ext>
            </a:extLst>
          </p:cNvPr>
          <p:cNvSpPr txBox="1"/>
          <p:nvPr/>
        </p:nvSpPr>
        <p:spPr>
          <a:xfrm>
            <a:off x="1142600" y="255992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Lanzen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0" name="TextBox 9">
            <a:hlinkClick r:id="" action="ppaction://noaction">
              <a:snd r:embed="rId5" name="9.1.1.2 Slide 15 Throne.wav"/>
            </a:hlinkClick>
            <a:extLst>
              <a:ext uri="{FF2B5EF4-FFF2-40B4-BE49-F238E27FC236}">
                <a16:creationId xmlns:a16="http://schemas.microsoft.com/office/drawing/2014/main" id="{E7CDE6DA-653B-450A-947D-730591125E00}"/>
              </a:ext>
            </a:extLst>
          </p:cNvPr>
          <p:cNvSpPr txBox="1"/>
          <p:nvPr/>
        </p:nvSpPr>
        <p:spPr>
          <a:xfrm>
            <a:off x="1142600" y="314808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Throne</a:t>
            </a:r>
          </a:p>
        </p:txBody>
      </p:sp>
      <p:sp>
        <p:nvSpPr>
          <p:cNvPr id="11" name="TextBox 10">
            <a:hlinkClick r:id="" action="ppaction://noaction">
              <a:snd r:embed="rId6" name="9.1.1.2 Slide 15 Rösser.wav"/>
            </a:hlinkClick>
            <a:extLst>
              <a:ext uri="{FF2B5EF4-FFF2-40B4-BE49-F238E27FC236}">
                <a16:creationId xmlns:a16="http://schemas.microsoft.com/office/drawing/2014/main" id="{7B2340C9-4E21-43D0-8DCF-B62535CFF3C7}"/>
              </a:ext>
            </a:extLst>
          </p:cNvPr>
          <p:cNvSpPr txBox="1"/>
          <p:nvPr/>
        </p:nvSpPr>
        <p:spPr>
          <a:xfrm>
            <a:off x="1142600" y="3713683"/>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2" name="TextBox 11">
            <a:hlinkClick r:id="" action="ppaction://noaction">
              <a:snd r:embed="rId7" name="9.1.1.2 Slide 15 Kämpfe  .wav"/>
            </a:hlinkClick>
            <a:extLst>
              <a:ext uri="{FF2B5EF4-FFF2-40B4-BE49-F238E27FC236}">
                <a16:creationId xmlns:a16="http://schemas.microsoft.com/office/drawing/2014/main" id="{19831E0B-C489-4284-B466-8A4D652A503B}"/>
              </a:ext>
            </a:extLst>
          </p:cNvPr>
          <p:cNvSpPr txBox="1"/>
          <p:nvPr/>
        </p:nvSpPr>
        <p:spPr>
          <a:xfrm>
            <a:off x="1142600" y="4313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Kämpfe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3" name="TextBox 12">
            <a:hlinkClick r:id="" action="ppaction://noaction">
              <a:snd r:embed="rId8" name="9.1.1.2 Slide 15 Gewände  .wav"/>
            </a:hlinkClick>
            <a:extLst>
              <a:ext uri="{FF2B5EF4-FFF2-40B4-BE49-F238E27FC236}">
                <a16:creationId xmlns:a16="http://schemas.microsoft.com/office/drawing/2014/main" id="{2D78D8FF-CDF7-4514-94C4-24F92803D0FE}"/>
              </a:ext>
            </a:extLst>
          </p:cNvPr>
          <p:cNvSpPr txBox="1"/>
          <p:nvPr/>
        </p:nvSpPr>
        <p:spPr>
          <a:xfrm>
            <a:off x="1142600" y="4867437"/>
            <a:ext cx="2468078"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Gew</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änder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4" name="TextBox 13">
            <a:hlinkClick r:id="" action="ppaction://noaction">
              <a:snd r:embed="rId9" name="9.1.1.2 Slide 15 Schlösser .wav"/>
            </a:hlinkClick>
            <a:extLst>
              <a:ext uri="{FF2B5EF4-FFF2-40B4-BE49-F238E27FC236}">
                <a16:creationId xmlns:a16="http://schemas.microsoft.com/office/drawing/2014/main" id="{DEF751BF-9F13-4A83-935B-3CFD2A32DB56}"/>
              </a:ext>
            </a:extLst>
          </p:cNvPr>
          <p:cNvSpPr txBox="1"/>
          <p:nvPr/>
        </p:nvSpPr>
        <p:spPr>
          <a:xfrm>
            <a:off x="1142600" y="5433039"/>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Schlösser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E663011-30A5-4FE6-9AF3-9B86D30257D5}"/>
              </a:ext>
            </a:extLst>
          </p:cNvPr>
          <p:cNvSpPr txBox="1"/>
          <p:nvPr/>
        </p:nvSpPr>
        <p:spPr>
          <a:xfrm>
            <a:off x="1228865"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A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graphicFrame>
        <p:nvGraphicFramePr>
          <p:cNvPr id="16" name="Table 5">
            <a:extLst>
              <a:ext uri="{FF2B5EF4-FFF2-40B4-BE49-F238E27FC236}">
                <a16:creationId xmlns:a16="http://schemas.microsoft.com/office/drawing/2014/main" id="{CB2C41E6-3645-4C26-B31E-05393DB2287D}"/>
              </a:ext>
            </a:extLst>
          </p:cNvPr>
          <p:cNvGraphicFramePr>
            <a:graphicFrameLocks noGrp="1"/>
          </p:cNvGraphicFramePr>
          <p:nvPr/>
        </p:nvGraphicFramePr>
        <p:xfrm>
          <a:off x="6725035" y="1867029"/>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7" name="TextBox 16">
            <a:hlinkClick r:id="" action="ppaction://noaction">
              <a:snd r:embed="rId10" name="9.1.1.2 Slide 15 Töpfe  .wav"/>
            </a:hlinkClick>
            <a:extLst>
              <a:ext uri="{FF2B5EF4-FFF2-40B4-BE49-F238E27FC236}">
                <a16:creationId xmlns:a16="http://schemas.microsoft.com/office/drawing/2014/main" id="{B331799F-25FF-4EDA-BF07-A00AB9CB3A22}"/>
              </a:ext>
            </a:extLst>
          </p:cNvPr>
          <p:cNvSpPr txBox="1"/>
          <p:nvPr/>
        </p:nvSpPr>
        <p:spPr>
          <a:xfrm>
            <a:off x="6807200" y="247377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hlinkClick r:id="" action="ppaction://noaction">
              <a:snd r:embed="rId11" name="9.1.1.2 Slide 15 Krone.wav"/>
            </a:hlinkClick>
            <a:extLst>
              <a:ext uri="{FF2B5EF4-FFF2-40B4-BE49-F238E27FC236}">
                <a16:creationId xmlns:a16="http://schemas.microsoft.com/office/drawing/2014/main" id="{F98A600C-7762-4C6E-B696-F473530EFB26}"/>
              </a:ext>
            </a:extLst>
          </p:cNvPr>
          <p:cNvSpPr txBox="1"/>
          <p:nvPr/>
        </p:nvSpPr>
        <p:spPr>
          <a:xfrm>
            <a:off x="6807200" y="3051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K</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ronen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9" name="TextBox 18">
            <a:hlinkClick r:id="" action="ppaction://noaction">
              <a:snd r:embed="rId12" name="9.1.1.2 Slide 15 Waffen.wav"/>
            </a:hlinkClick>
            <a:extLst>
              <a:ext uri="{FF2B5EF4-FFF2-40B4-BE49-F238E27FC236}">
                <a16:creationId xmlns:a16="http://schemas.microsoft.com/office/drawing/2014/main" id="{47164951-9718-42CE-B9E9-DA9F88FB717F}"/>
              </a:ext>
            </a:extLst>
          </p:cNvPr>
          <p:cNvSpPr txBox="1"/>
          <p:nvPr/>
        </p:nvSpPr>
        <p:spPr>
          <a:xfrm>
            <a:off x="6807200" y="362933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Waffen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hlinkClick r:id="" action="ppaction://noaction">
              <a:snd r:embed="rId13" name="9.1.1.2 Slide 15 Stäbe  .wav"/>
            </a:hlinkClick>
            <a:extLst>
              <a:ext uri="{FF2B5EF4-FFF2-40B4-BE49-F238E27FC236}">
                <a16:creationId xmlns:a16="http://schemas.microsoft.com/office/drawing/2014/main" id="{39A9086E-517E-4CD9-8B34-1B1548773661}"/>
              </a:ext>
            </a:extLst>
          </p:cNvPr>
          <p:cNvSpPr txBox="1"/>
          <p:nvPr/>
        </p:nvSpPr>
        <p:spPr>
          <a:xfrm>
            <a:off x="6807200" y="424977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Stäbe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hlinkClick r:id="" action="ppaction://noaction">
              <a:snd r:embed="rId14" name="9.1.1.2 Slide 15 Wassergräben  .wav"/>
            </a:hlinkClick>
            <a:extLst>
              <a:ext uri="{FF2B5EF4-FFF2-40B4-BE49-F238E27FC236}">
                <a16:creationId xmlns:a16="http://schemas.microsoft.com/office/drawing/2014/main" id="{5BA3013F-74DE-4930-B80A-C25C1DD938E0}"/>
              </a:ext>
            </a:extLst>
          </p:cNvPr>
          <p:cNvSpPr txBox="1"/>
          <p:nvPr/>
        </p:nvSpPr>
        <p:spPr>
          <a:xfrm>
            <a:off x="6792989" y="4827399"/>
            <a:ext cx="312089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Wassergräben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2" name="TextBox 21">
            <a:hlinkClick r:id="" action="ppaction://noaction">
              <a:snd r:embed="rId15" name="9.1.1.2 Slide 15 Köpfe.wav"/>
            </a:hlinkClick>
            <a:extLst>
              <a:ext uri="{FF2B5EF4-FFF2-40B4-BE49-F238E27FC236}">
                <a16:creationId xmlns:a16="http://schemas.microsoft.com/office/drawing/2014/main" id="{E4EBBD2E-CB36-4B49-B20E-28F39F9D6CE9}"/>
              </a:ext>
            </a:extLst>
          </p:cNvPr>
          <p:cNvSpPr txBox="1"/>
          <p:nvPr/>
        </p:nvSpPr>
        <p:spPr>
          <a:xfrm>
            <a:off x="6807200" y="5421732"/>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Köpfe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3C33350-6090-42A3-9CC7-0C3342E9C49E}"/>
              </a:ext>
            </a:extLst>
          </p:cNvPr>
          <p:cNvSpPr txBox="1"/>
          <p:nvPr/>
        </p:nvSpPr>
        <p:spPr>
          <a:xfrm>
            <a:off x="6939711"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B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028" name="Picture 4" descr="Throne, Ruler Chair, Chair, Seat, Furniture Pieces">
            <a:extLst>
              <a:ext uri="{FF2B5EF4-FFF2-40B4-BE49-F238E27FC236}">
                <a16:creationId xmlns:a16="http://schemas.microsoft.com/office/drawing/2014/main" id="{D2B2EC9F-2F2A-4838-BDA9-67DBED37B22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3950" y="301268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l, Equine, Face, Horse, Silhouette">
            <a:extLst>
              <a:ext uri="{FF2B5EF4-FFF2-40B4-BE49-F238E27FC236}">
                <a16:creationId xmlns:a16="http://schemas.microsoft.com/office/drawing/2014/main" id="{0BD8BA0A-525C-442F-8742-52471D74C7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1995" y="3588629"/>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er, Fight, Male, Man, Men, Office, Punch, Rage">
            <a:extLst>
              <a:ext uri="{FF2B5EF4-FFF2-40B4-BE49-F238E27FC236}">
                <a16:creationId xmlns:a16="http://schemas.microsoft.com/office/drawing/2014/main" id="{C60E1083-9EBF-4D2D-96DB-92779217D7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24907" y="416360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ttle Red Riding Hood, Fairytale, Cap, Basket, Kid">
            <a:extLst>
              <a:ext uri="{FF2B5EF4-FFF2-40B4-BE49-F238E27FC236}">
                <a16:creationId xmlns:a16="http://schemas.microsoft.com/office/drawing/2014/main" id="{DC241582-406D-45BC-B339-51349646890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692483"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tle, Fairy Tale, Fantasy, Medieval, Middle Ages">
            <a:extLst>
              <a:ext uri="{FF2B5EF4-FFF2-40B4-BE49-F238E27FC236}">
                <a16:creationId xmlns:a16="http://schemas.microsoft.com/office/drawing/2014/main" id="{96DA42CF-A471-407F-88DE-2C98B6FFD4E7}"/>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4950"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oking Pot, Cook Ware, Cooker, Kitchen, Cooking, Pot">
            <a:extLst>
              <a:ext uri="{FF2B5EF4-FFF2-40B4-BE49-F238E27FC236}">
                <a16:creationId xmlns:a16="http://schemas.microsoft.com/office/drawing/2014/main" id="{2B9FD0BC-1B2A-42C3-A9A4-64FCC221E1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04734" y="2466806"/>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own, Golden, Royal, Shining, Shiny, Emperor, King">
            <a:extLst>
              <a:ext uri="{FF2B5EF4-FFF2-40B4-BE49-F238E27FC236}">
                <a16:creationId xmlns:a16="http://schemas.microsoft.com/office/drawing/2014/main" id="{9306CCD3-FEE6-4459-A1E9-3BA32E5D7BC6}"/>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4086"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ail, Jail Bar, Prison">
            <a:extLst>
              <a:ext uri="{FF2B5EF4-FFF2-40B4-BE49-F238E27FC236}">
                <a16:creationId xmlns:a16="http://schemas.microsoft.com/office/drawing/2014/main" id="{50A1C252-B142-4DC4-99E7-BA0F275E8AB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51501" y="4086685"/>
            <a:ext cx="1115609" cy="6902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ranium, Head, Human, Male, Man, People, Persons">
            <a:extLst>
              <a:ext uri="{FF2B5EF4-FFF2-40B4-BE49-F238E27FC236}">
                <a16:creationId xmlns:a16="http://schemas.microsoft.com/office/drawing/2014/main" id="{6C00E0CE-CB4F-4ADA-866E-195097D23C6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10689" y="5467656"/>
            <a:ext cx="612603" cy="523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Crown, Golden, Royal, Shining, Shiny, Emperor, King">
            <a:extLst>
              <a:ext uri="{FF2B5EF4-FFF2-40B4-BE49-F238E27FC236}">
                <a16:creationId xmlns:a16="http://schemas.microsoft.com/office/drawing/2014/main" id="{68B4C583-78A6-4A88-9139-F5BA802E7239}"/>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3444"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Cooking Pot, Cook Ware, Cooker, Kitchen, Cooking, Pot">
            <a:extLst>
              <a:ext uri="{FF2B5EF4-FFF2-40B4-BE49-F238E27FC236}">
                <a16:creationId xmlns:a16="http://schemas.microsoft.com/office/drawing/2014/main" id="{620F8050-E2DE-4C43-8753-6B4C21CCE15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70258" y="2453183"/>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astle, Fairy Tale, Fantasy, Medieval, Middle Ages">
            <a:extLst>
              <a:ext uri="{FF2B5EF4-FFF2-40B4-BE49-F238E27FC236}">
                <a16:creationId xmlns:a16="http://schemas.microsoft.com/office/drawing/2014/main" id="{81A45B97-C4DF-46CB-99B1-3913F4DE6910}"/>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172"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ittle Red Riding Hood, Fairytale, Cap, Basket, Kid">
            <a:extLst>
              <a:ext uri="{FF2B5EF4-FFF2-40B4-BE49-F238E27FC236}">
                <a16:creationId xmlns:a16="http://schemas.microsoft.com/office/drawing/2014/main" id="{1141FF8B-9142-42D6-97E8-C14710A061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4047266"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Anger, Fight, Male, Man, Men, Office, Punch, Rage">
            <a:extLst>
              <a:ext uri="{FF2B5EF4-FFF2-40B4-BE49-F238E27FC236}">
                <a16:creationId xmlns:a16="http://schemas.microsoft.com/office/drawing/2014/main" id="{BD789B48-8E53-4655-A4D5-712F2E48F9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98256" y="413715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nimal, Equine, Face, Horse, Silhouette">
            <a:extLst>
              <a:ext uri="{FF2B5EF4-FFF2-40B4-BE49-F238E27FC236}">
                <a16:creationId xmlns:a16="http://schemas.microsoft.com/office/drawing/2014/main" id="{55E420C7-97CF-4454-B9D7-78D20167CD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6436" y="3576175"/>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hrone, Ruler Chair, Chair, Seat, Furniture Pieces">
            <a:extLst>
              <a:ext uri="{FF2B5EF4-FFF2-40B4-BE49-F238E27FC236}">
                <a16:creationId xmlns:a16="http://schemas.microsoft.com/office/drawing/2014/main" id="{6FDE206A-0606-4C83-91C5-CF98DEF58F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0238" y="299699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10B35B-9C30-4394-A7F5-71FF593DAA5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37503" y="2390834"/>
            <a:ext cx="1059990" cy="695619"/>
          </a:xfrm>
          <a:prstGeom prst="rect">
            <a:avLst/>
          </a:prstGeom>
        </p:spPr>
      </p:pic>
      <p:pic>
        <p:nvPicPr>
          <p:cNvPr id="25" name="Picture 24">
            <a:extLst>
              <a:ext uri="{FF2B5EF4-FFF2-40B4-BE49-F238E27FC236}">
                <a16:creationId xmlns:a16="http://schemas.microsoft.com/office/drawing/2014/main" id="{40B649FC-03C0-4310-BBEB-5EEE58C1E0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15224" y="2379912"/>
            <a:ext cx="1096541" cy="695618"/>
          </a:xfrm>
          <a:prstGeom prst="rect">
            <a:avLst/>
          </a:prstGeom>
        </p:spPr>
      </p:pic>
      <p:grpSp>
        <p:nvGrpSpPr>
          <p:cNvPr id="31" name="Group 30">
            <a:extLst>
              <a:ext uri="{FF2B5EF4-FFF2-40B4-BE49-F238E27FC236}">
                <a16:creationId xmlns:a16="http://schemas.microsoft.com/office/drawing/2014/main" id="{6629600B-187F-4517-ABC3-46FECEE6B25F}"/>
              </a:ext>
            </a:extLst>
          </p:cNvPr>
          <p:cNvGrpSpPr/>
          <p:nvPr/>
        </p:nvGrpSpPr>
        <p:grpSpPr>
          <a:xfrm>
            <a:off x="9981833" y="4311989"/>
            <a:ext cx="1115609" cy="1014007"/>
            <a:chOff x="9906549" y="4341989"/>
            <a:chExt cx="1553029" cy="1054045"/>
          </a:xfrm>
        </p:grpSpPr>
        <p:sp>
          <p:nvSpPr>
            <p:cNvPr id="30" name="Oval 29">
              <a:extLst>
                <a:ext uri="{FF2B5EF4-FFF2-40B4-BE49-F238E27FC236}">
                  <a16:creationId xmlns:a16="http://schemas.microsoft.com/office/drawing/2014/main" id="{FC88DA08-6B3D-4864-B605-B90090D1C5B7}"/>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toy, LEGO&#10;&#10;Description automatically generated">
              <a:extLst>
                <a:ext uri="{FF2B5EF4-FFF2-40B4-BE49-F238E27FC236}">
                  <a16:creationId xmlns:a16="http://schemas.microsoft.com/office/drawing/2014/main" id="{770B9BC6-CD32-4225-805F-97D437C629B8}"/>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grpSp>
        <p:nvGrpSpPr>
          <p:cNvPr id="51" name="Group 50">
            <a:extLst>
              <a:ext uri="{FF2B5EF4-FFF2-40B4-BE49-F238E27FC236}">
                <a16:creationId xmlns:a16="http://schemas.microsoft.com/office/drawing/2014/main" id="{0B74145F-1DD5-4126-B7DF-D8A39C58FE0C}"/>
              </a:ext>
            </a:extLst>
          </p:cNvPr>
          <p:cNvGrpSpPr/>
          <p:nvPr/>
        </p:nvGrpSpPr>
        <p:grpSpPr>
          <a:xfrm>
            <a:off x="10903346" y="4307333"/>
            <a:ext cx="1115609" cy="1014007"/>
            <a:chOff x="9906549" y="4341989"/>
            <a:chExt cx="1553029" cy="1054045"/>
          </a:xfrm>
        </p:grpSpPr>
        <p:sp>
          <p:nvSpPr>
            <p:cNvPr id="52" name="Oval 51">
              <a:extLst>
                <a:ext uri="{FF2B5EF4-FFF2-40B4-BE49-F238E27FC236}">
                  <a16:creationId xmlns:a16="http://schemas.microsoft.com/office/drawing/2014/main" id="{50D20596-4063-4A5C-B2D0-0E06FCF4B505}"/>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oy, LEGO&#10;&#10;Description automatically generated">
              <a:extLst>
                <a:ext uri="{FF2B5EF4-FFF2-40B4-BE49-F238E27FC236}">
                  <a16:creationId xmlns:a16="http://schemas.microsoft.com/office/drawing/2014/main" id="{9E860BF4-9681-4AE0-BC39-3B803286E514}"/>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pic>
        <p:nvPicPr>
          <p:cNvPr id="33" name="Picture 32" descr="A picture containing background pattern&#10;&#10;Description automatically generated">
            <a:extLst>
              <a:ext uri="{FF2B5EF4-FFF2-40B4-BE49-F238E27FC236}">
                <a16:creationId xmlns:a16="http://schemas.microsoft.com/office/drawing/2014/main" id="{E7E5E313-E962-406F-A849-9BFE72381C9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12750" y="3665237"/>
            <a:ext cx="1240526" cy="319823"/>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BD5DA0F4-592B-43B1-80A6-1594604B86E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8629491">
            <a:off x="9531296" y="3314185"/>
            <a:ext cx="505981" cy="941360"/>
          </a:xfrm>
          <a:prstGeom prst="rect">
            <a:avLst/>
          </a:prstGeom>
        </p:spPr>
      </p:pic>
      <p:pic>
        <p:nvPicPr>
          <p:cNvPr id="44" name="Picture 43" descr="A picture containing logo&#10;&#10;Description automatically generated">
            <a:extLst>
              <a:ext uri="{FF2B5EF4-FFF2-40B4-BE49-F238E27FC236}">
                <a16:creationId xmlns:a16="http://schemas.microsoft.com/office/drawing/2014/main" id="{1F5C0FE9-FADE-4419-8A09-FCD299E02B7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55020" y="3618926"/>
            <a:ext cx="519457" cy="519457"/>
          </a:xfrm>
          <a:prstGeom prst="rect">
            <a:avLst/>
          </a:prstGeom>
        </p:spPr>
      </p:pic>
    </p:spTree>
    <p:extLst>
      <p:ext uri="{BB962C8B-B14F-4D97-AF65-F5344CB8AC3E}">
        <p14:creationId xmlns:p14="http://schemas.microsoft.com/office/powerpoint/2010/main" val="41738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pic>
        <p:nvPicPr>
          <p:cNvPr id="6" name="Picture 5" descr="cold pengu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44" y="540590"/>
            <a:ext cx="2453711" cy="3848525"/>
          </a:xfrm>
          <a:prstGeom prst="rect">
            <a:avLst/>
          </a:prstGeom>
        </p:spPr>
      </p:pic>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21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75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299793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Calibri" panose="020F0502020204030204" pitchFamily="34" charset="0"/>
              </a:rPr>
              <a:t>Tafel</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Tafel</a:t>
            </a:r>
            <a:r>
              <a:rPr kumimoji="0" lang="es-ES" sz="5400" b="1" i="0" u="none" strike="noStrike" kern="1200" cap="none" spc="0" normalizeH="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hier</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5A635B93-BF9C-482F-9CB6-4DB204E53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006" y="2312806"/>
            <a:ext cx="4739963" cy="3212642"/>
          </a:xfrm>
          <a:prstGeom prst="rect">
            <a:avLst/>
          </a:prstGeom>
        </p:spPr>
      </p:pic>
    </p:spTree>
    <p:extLst>
      <p:ext uri="{BB962C8B-B14F-4D97-AF65-F5344CB8AC3E}">
        <p14:creationId xmlns:p14="http://schemas.microsoft.com/office/powerpoint/2010/main" val="24902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CCB865B-0734-4449-9E1A-794B21E89A33}"/>
              </a:ext>
            </a:extLst>
          </p:cNvPr>
          <p:cNvSpPr/>
          <p:nvPr/>
        </p:nvSpPr>
        <p:spPr>
          <a:xfrm>
            <a:off x="5461264" y="1108782"/>
            <a:ext cx="1303562" cy="1107996"/>
          </a:xfrm>
          <a:prstGeom prst="rect">
            <a:avLst/>
          </a:prstGeom>
        </p:spPr>
        <p:txBody>
          <a:bodyPr wrap="none">
            <a:spAutoFit/>
          </a:bodyPr>
          <a:lstStyle/>
          <a:p>
            <a:r>
              <a:rPr lang="es-ES" sz="6600" b="1" dirty="0">
                <a:solidFill>
                  <a:srgbClr val="115076"/>
                </a:solidFill>
                <a:latin typeface="Century Gothic" panose="020B0502020202020204" pitchFamily="34" charset="0"/>
                <a:cs typeface="Calibri" panose="020F0502020204030204" pitchFamily="34" charset="0"/>
              </a:rPr>
              <a:t>d</a:t>
            </a:r>
            <a:r>
              <a:rPr lang="es-ES" sz="6600" b="1" u="sng" dirty="0">
                <a:solidFill>
                  <a:srgbClr val="DAA520"/>
                </a:solidFill>
                <a:latin typeface="Century Gothic" panose="020B0502020202020204" pitchFamily="34" charset="0"/>
                <a:cs typeface="Calibri" panose="020F0502020204030204" pitchFamily="34" charset="0"/>
              </a:rPr>
              <a:t>a</a:t>
            </a:r>
            <a:endParaRPr lang="en-US" sz="2400" b="1" u="sng" dirty="0">
              <a:solidFill>
                <a:srgbClr val="DAA520"/>
              </a:solidFill>
            </a:endParaRPr>
          </a:p>
        </p:txBody>
      </p:sp>
      <p:pic>
        <p:nvPicPr>
          <p:cNvPr id="12" name="Graphic 11" descr="Right pointing backhand index ">
            <a:extLst>
              <a:ext uri="{FF2B5EF4-FFF2-40B4-BE49-F238E27FC236}">
                <a16:creationId xmlns:a16="http://schemas.microsoft.com/office/drawing/2014/main" id="{9946843C-EDAF-4AC1-97C2-557D20C212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45089" y="1845098"/>
            <a:ext cx="5096742" cy="5096742"/>
          </a:xfrm>
          <a:prstGeom prst="rect">
            <a:avLst/>
          </a:prstGeom>
        </p:spPr>
      </p:pic>
    </p:spTree>
    <p:extLst>
      <p:ext uri="{BB962C8B-B14F-4D97-AF65-F5344CB8AC3E}">
        <p14:creationId xmlns:p14="http://schemas.microsoft.com/office/powerpoint/2010/main" val="8026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7094</Words>
  <Application>Microsoft Office PowerPoint</Application>
  <PresentationFormat>Widescreen</PresentationFormat>
  <Paragraphs>943</Paragraphs>
  <Slides>51</Slides>
  <Notes>51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Century Gothic</vt:lpstr>
      <vt:lpstr>Tw Cen MT</vt:lpstr>
      <vt:lpstr>Wingdings</vt:lpstr>
      <vt:lpstr>1_Office Theme</vt:lpstr>
      <vt:lpstr>3_Office Theme</vt:lpstr>
      <vt:lpstr>German phonics collection</vt:lpstr>
      <vt:lpstr>long and short [a]</vt:lpstr>
      <vt:lpstr>Phonetik: Vowels </vt:lpstr>
      <vt:lpstr>long and short [a]</vt:lpstr>
      <vt:lpstr>a</vt:lpstr>
      <vt:lpstr>a</vt:lpstr>
      <vt:lpstr>a</vt:lpstr>
      <vt:lpstr>Vokabeln</vt:lpstr>
      <vt:lpstr>Vokabeln</vt:lpstr>
      <vt:lpstr>a</vt:lpstr>
      <vt:lpstr>Vokabeln</vt:lpstr>
      <vt:lpstr>a</vt:lpstr>
      <vt:lpstr>a</vt:lpstr>
      <vt:lpstr>a</vt:lpstr>
      <vt:lpstr>a</vt:lpstr>
      <vt:lpstr>a</vt:lpstr>
      <vt:lpstr>a</vt:lpstr>
      <vt:lpstr>Phonetik</vt:lpstr>
      <vt:lpstr>a</vt:lpstr>
      <vt:lpstr>long and short [a]</vt:lpstr>
      <vt:lpstr>Phonetik</vt:lpstr>
      <vt:lpstr>Phonetik</vt:lpstr>
      <vt:lpstr>Phonetik</vt:lpstr>
      <vt:lpstr>Phonetik</vt:lpstr>
      <vt:lpstr>Phonetik</vt:lpstr>
      <vt:lpstr>Phonetik</vt:lpstr>
      <vt:lpstr>long and short [a]</vt:lpstr>
      <vt:lpstr>[a] vs [ä]</vt:lpstr>
      <vt:lpstr>long and short [a]</vt:lpstr>
      <vt:lpstr>Phonetik</vt:lpstr>
      <vt:lpstr>Phonetik</vt:lpstr>
      <vt:lpstr>Phonetik</vt:lpstr>
      <vt:lpstr>Zungenbrecher [1] </vt:lpstr>
      <vt:lpstr>long and short [a]</vt:lpstr>
      <vt:lpstr>a</vt:lpstr>
      <vt:lpstr>a</vt:lpstr>
      <vt:lpstr>Phonetik</vt:lpstr>
      <vt:lpstr>Phonetik</vt:lpstr>
      <vt:lpstr>Phonetik</vt:lpstr>
      <vt:lpstr>Antworten</vt:lpstr>
      <vt:lpstr>Phonetik</vt:lpstr>
      <vt:lpstr>Antworten</vt:lpstr>
      <vt:lpstr>long and short [a]</vt:lpstr>
      <vt:lpstr>Phonetik [1/2]</vt:lpstr>
      <vt:lpstr>long and short [a]</vt:lpstr>
      <vt:lpstr>Phonetik</vt:lpstr>
      <vt:lpstr>long and short [a]</vt:lpstr>
      <vt:lpstr>Phonetik</vt:lpstr>
      <vt:lpstr>long and short [a]</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Stephen Owen</cp:lastModifiedBy>
  <cp:revision>9</cp:revision>
  <dcterms:created xsi:type="dcterms:W3CDTF">2021-02-09T09:46:37Z</dcterms:created>
  <dcterms:modified xsi:type="dcterms:W3CDTF">2021-08-10T21:30:03Z</dcterms:modified>
</cp:coreProperties>
</file>