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9" r:id="rId2"/>
    <p:sldId id="283" r:id="rId3"/>
    <p:sldId id="717" r:id="rId4"/>
    <p:sldId id="277" r:id="rId5"/>
    <p:sldId id="724" r:id="rId6"/>
    <p:sldId id="725" r:id="rId7"/>
    <p:sldId id="693" r:id="rId8"/>
    <p:sldId id="701" r:id="rId9"/>
    <p:sldId id="702" r:id="rId10"/>
    <p:sldId id="703" r:id="rId11"/>
    <p:sldId id="704" r:id="rId12"/>
    <p:sldId id="726" r:id="rId13"/>
    <p:sldId id="7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9" autoAdjust="0"/>
    <p:restoredTop sz="64286" autoAdjust="0"/>
  </p:normalViewPr>
  <p:slideViewPr>
    <p:cSldViewPr snapToGrid="0">
      <p:cViewPr varScale="1">
        <p:scale>
          <a:sx n="69" d="100"/>
          <a:sy n="69" d="100"/>
        </p:scale>
        <p:origin x="22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17/08/2021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[1/2]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5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[2/2]</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110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43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knowledge of the perfect tense with weak verbs +</a:t>
            </a:r>
            <a:r>
              <a:rPr lang="en-GB" b="0" i="1" dirty="0"/>
              <a:t> </a:t>
            </a:r>
            <a:r>
              <a:rPr lang="en-GB" b="0" i="1" dirty="0" err="1"/>
              <a:t>haben</a:t>
            </a:r>
            <a:r>
              <a:rPr lang="en-GB" b="0" i="1" dirty="0"/>
              <a:t>; t</a:t>
            </a:r>
            <a:r>
              <a:rPr lang="en-GB" b="0" dirty="0"/>
              <a:t>o present more formally the pattern of past participle formation with </a:t>
            </a:r>
            <a:r>
              <a:rPr lang="en-GB" b="0" i="1" dirty="0"/>
              <a:t>be</a:t>
            </a:r>
            <a:r>
              <a:rPr lang="en-GB" b="0" dirty="0"/>
              <a:t>-, </a:t>
            </a:r>
            <a:r>
              <a:rPr lang="en-GB" b="0" i="1" dirty="0"/>
              <a:t>er</a:t>
            </a:r>
            <a:r>
              <a:rPr lang="en-GB" b="0" dirty="0"/>
              <a:t>- and </a:t>
            </a:r>
            <a:r>
              <a:rPr lang="en-GB" b="0" i="1" dirty="0" err="1"/>
              <a:t>ver</a:t>
            </a:r>
            <a:r>
              <a:rPr lang="en-GB" b="0" dirty="0"/>
              <a:t>- verbs, including new knowledge about word stress.</a:t>
            </a:r>
            <a:br>
              <a:rPr lang="en-GB" b="0" dirty="0"/>
            </a:br>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85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dirty="0"/>
            </a:br>
            <a:br>
              <a:rPr lang="en-GB" b="1" dirty="0"/>
            </a:br>
            <a:r>
              <a:rPr lang="en-GB" b="1" dirty="0"/>
              <a:t>Aim: </a:t>
            </a:r>
            <a:r>
              <a:rPr lang="en-GB" b="0" dirty="0"/>
              <a:t>To practise transcribing and then pronouncing unknown cognates that are pronounced with different stress from their English equivalents.</a:t>
            </a:r>
            <a:br>
              <a:rPr lang="en-GB" dirty="0"/>
            </a:br>
            <a:br>
              <a:rPr lang="en-GB" dirty="0"/>
            </a:br>
            <a:r>
              <a:rPr lang="en-GB" b="1" dirty="0"/>
              <a:t>Procedure:</a:t>
            </a:r>
            <a:br>
              <a:rPr lang="en-GB" dirty="0"/>
            </a:br>
            <a:r>
              <a:rPr lang="en-GB" dirty="0"/>
              <a:t>1. Click to play audio.</a:t>
            </a:r>
          </a:p>
          <a:p>
            <a:r>
              <a:rPr lang="en-GB" dirty="0"/>
              <a:t>2. Students listen and transcribe the missing cognates.</a:t>
            </a:r>
          </a:p>
          <a:p>
            <a:r>
              <a:rPr lang="en-GB" dirty="0"/>
              <a:t>3. Click to reveal answers.</a:t>
            </a:r>
          </a:p>
          <a:p>
            <a:r>
              <a:rPr lang="en-GB" dirty="0"/>
              <a:t>4. Click to bring up the 2</a:t>
            </a:r>
            <a:r>
              <a:rPr lang="en-GB" baseline="30000" dirty="0"/>
              <a:t>nd</a:t>
            </a:r>
            <a:r>
              <a:rPr lang="en-GB" dirty="0"/>
              <a:t> task instruction.  Ensure that the meaning of ‘</a:t>
            </a:r>
            <a:r>
              <a:rPr lang="en-GB" dirty="0" err="1"/>
              <a:t>Betonung</a:t>
            </a:r>
            <a:r>
              <a:rPr lang="en-GB" dirty="0"/>
              <a:t>’ is clear, and tell students that German cognates are often stressed on the 2</a:t>
            </a:r>
            <a:r>
              <a:rPr lang="en-GB" baseline="30000" dirty="0"/>
              <a:t>nd</a:t>
            </a:r>
            <a:r>
              <a:rPr lang="en-GB" dirty="0"/>
              <a:t> syllable, whereas the equivalent words in English often stress the first syllable .</a:t>
            </a:r>
          </a:p>
          <a:p>
            <a:r>
              <a:rPr lang="en-GB" dirty="0"/>
              <a:t>5. Students read the sentences aloud, putting the stress on the underlined syllable, and comparing with English.</a:t>
            </a:r>
            <a:br>
              <a:rPr lang="en-GB" dirty="0"/>
            </a:br>
            <a:r>
              <a:rPr lang="en-GB" dirty="0"/>
              <a:t>6. Students might also be asked to identify any cognates or near cognates in the text that have the same stress as in English: </a:t>
            </a:r>
            <a:r>
              <a:rPr lang="en-GB" sz="1200" kern="1200" dirty="0">
                <a:solidFill>
                  <a:schemeClr val="tx1"/>
                </a:solidFill>
                <a:effectLst/>
                <a:latin typeface="+mn-lt"/>
                <a:ea typeface="+mn-ea"/>
                <a:cs typeface="+mn-cs"/>
              </a:rPr>
              <a:t>the 1-syllable words, Fans, Shows, but also Castings, </a:t>
            </a:r>
            <a:r>
              <a:rPr lang="en-GB" sz="1200" kern="1200" dirty="0" err="1">
                <a:solidFill>
                  <a:schemeClr val="tx1"/>
                </a:solidFill>
                <a:effectLst/>
                <a:latin typeface="+mn-lt"/>
                <a:ea typeface="+mn-ea"/>
                <a:cs typeface="+mn-cs"/>
              </a:rPr>
              <a:t>Publikum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Medien</a:t>
            </a:r>
            <a:r>
              <a:rPr lang="en-GB" sz="1200" kern="1200" dirty="0">
                <a:solidFill>
                  <a:schemeClr val="tx1"/>
                </a:solidFill>
                <a:effectLst/>
                <a:latin typeface="+mn-lt"/>
                <a:ea typeface="+mn-ea"/>
                <a:cs typeface="+mn-cs"/>
              </a:rPr>
              <a:t>, Superstar. But note the names Idol, Factor, which also stress the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syllable.</a:t>
            </a:r>
            <a:endParaRPr lang="en-GB" dirty="0"/>
          </a:p>
          <a:p>
            <a:endParaRPr lang="en-GB" dirty="0"/>
          </a:p>
          <a:p>
            <a:r>
              <a:rPr lang="en-GB" dirty="0"/>
              <a:t>Note: Ensure that students know that Deutschland </a:t>
            </a:r>
            <a:r>
              <a:rPr lang="en-GB" dirty="0" err="1"/>
              <a:t>sucht</a:t>
            </a:r>
            <a:r>
              <a:rPr lang="en-GB" dirty="0"/>
              <a:t> den Superstar is real!  It’s currently in its 18</a:t>
            </a:r>
            <a:r>
              <a:rPr lang="en-GB" baseline="30000" dirty="0"/>
              <a:t>th</a:t>
            </a:r>
            <a:r>
              <a:rPr lang="en-GB" dirty="0"/>
              <a:t> series and going strong.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chemeClr val="tx1"/>
                </a:solidFill>
                <a:effectLst/>
                <a:latin typeface="+mn-lt"/>
                <a:ea typeface="+mn-ea"/>
                <a:cs typeface="+mn-cs"/>
              </a:rPr>
              <a:t>1. Deutschland sucht den Superstar ist eine deutsche </a:t>
            </a:r>
            <a:r>
              <a:rPr lang="de-DE" sz="1200" b="1" kern="1200" dirty="0">
                <a:solidFill>
                  <a:schemeClr val="tx1"/>
                </a:solidFill>
                <a:effectLst/>
                <a:latin typeface="+mn-lt"/>
                <a:ea typeface="+mn-ea"/>
                <a:cs typeface="+mn-cs"/>
              </a:rPr>
              <a:t>Talentshow</a:t>
            </a:r>
            <a:r>
              <a:rPr lang="de-DE" sz="1200" kern="1200" dirty="0">
                <a:solidFill>
                  <a:schemeClr val="tx1"/>
                </a:solidFill>
                <a:effectLst/>
                <a:latin typeface="+mn-lt"/>
                <a:ea typeface="+mn-ea"/>
                <a:cs typeface="+mn-cs"/>
              </a:rPr>
              <a:t>.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Sie hat das gleiche </a:t>
            </a:r>
            <a:r>
              <a:rPr lang="de-DE" sz="1200" b="1" kern="1200" dirty="0">
                <a:solidFill>
                  <a:schemeClr val="tx1"/>
                </a:solidFill>
                <a:effectLst/>
                <a:latin typeface="+mn-lt"/>
                <a:ea typeface="+mn-ea"/>
                <a:cs typeface="+mn-cs"/>
              </a:rPr>
              <a:t>Konzept</a:t>
            </a:r>
            <a:r>
              <a:rPr lang="de-DE" sz="1200" kern="1200" dirty="0">
                <a:solidFill>
                  <a:schemeClr val="tx1"/>
                </a:solidFill>
                <a:effectLst/>
                <a:latin typeface="+mn-lt"/>
                <a:ea typeface="+mn-ea"/>
                <a:cs typeface="+mn-cs"/>
              </a:rPr>
              <a:t> wie Pop Idol oder X-</a:t>
            </a:r>
            <a:r>
              <a:rPr lang="de-DE" sz="1200" kern="1200" dirty="0" err="1">
                <a:solidFill>
                  <a:schemeClr val="tx1"/>
                </a:solidFill>
                <a:effectLst/>
                <a:latin typeface="+mn-lt"/>
                <a:ea typeface="+mn-ea"/>
                <a:cs typeface="+mn-cs"/>
              </a:rPr>
              <a:t>Factor</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Diese Shows sind jetzt eine </a:t>
            </a:r>
            <a:r>
              <a:rPr lang="de-DE" sz="1200" b="1" kern="1200" dirty="0">
                <a:solidFill>
                  <a:schemeClr val="tx1"/>
                </a:solidFill>
                <a:effectLst/>
                <a:latin typeface="+mn-lt"/>
                <a:ea typeface="+mn-ea"/>
                <a:cs typeface="+mn-cs"/>
              </a:rPr>
              <a:t>globale </a:t>
            </a:r>
            <a:r>
              <a:rPr lang="de-DE" sz="1200" kern="1200" dirty="0">
                <a:solidFill>
                  <a:schemeClr val="tx1"/>
                </a:solidFill>
                <a:effectLst/>
                <a:latin typeface="+mn-lt"/>
                <a:ea typeface="+mn-ea"/>
                <a:cs typeface="+mn-cs"/>
              </a:rPr>
              <a:t>Marke.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Sie haben viele Fans in den </a:t>
            </a:r>
            <a:r>
              <a:rPr lang="de-DE" sz="1200" b="1" kern="1200" dirty="0">
                <a:solidFill>
                  <a:schemeClr val="tx1"/>
                </a:solidFill>
                <a:effectLst/>
                <a:latin typeface="+mn-lt"/>
                <a:ea typeface="+mn-ea"/>
                <a:cs typeface="+mn-cs"/>
              </a:rPr>
              <a:t>sozialen </a:t>
            </a:r>
            <a:r>
              <a:rPr lang="de-DE" sz="1200" kern="1200" dirty="0">
                <a:solidFill>
                  <a:schemeClr val="tx1"/>
                </a:solidFill>
                <a:effectLst/>
                <a:latin typeface="+mn-lt"/>
                <a:ea typeface="+mn-ea"/>
                <a:cs typeface="+mn-cs"/>
              </a:rPr>
              <a:t>Medien.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DSDS hat ihren eigenen YouTube-</a:t>
            </a:r>
            <a:r>
              <a:rPr lang="de-DE" sz="1200" b="1" kern="1200" dirty="0">
                <a:solidFill>
                  <a:schemeClr val="tx1"/>
                </a:solidFill>
                <a:effectLst/>
                <a:latin typeface="+mn-lt"/>
                <a:ea typeface="+mn-ea"/>
                <a:cs typeface="+mn-cs"/>
              </a:rPr>
              <a:t>Kanal</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Die Castings für hundert </a:t>
            </a:r>
            <a:r>
              <a:rPr lang="de-DE" sz="1200" b="1" kern="1200" dirty="0">
                <a:solidFill>
                  <a:schemeClr val="tx1"/>
                </a:solidFill>
                <a:effectLst/>
                <a:latin typeface="+mn-lt"/>
                <a:ea typeface="+mn-ea"/>
                <a:cs typeface="+mn-cs"/>
              </a:rPr>
              <a:t>Kandidaten</a:t>
            </a:r>
            <a:r>
              <a:rPr lang="de-DE" sz="1200" kern="1200" dirty="0">
                <a:solidFill>
                  <a:schemeClr val="tx1"/>
                </a:solidFill>
                <a:effectLst/>
                <a:latin typeface="+mn-lt"/>
                <a:ea typeface="+mn-ea"/>
                <a:cs typeface="+mn-cs"/>
              </a:rPr>
              <a:t> finden auf einem Schiff statt.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Die letzten neun singen im </a:t>
            </a:r>
            <a:r>
              <a:rPr lang="de-DE" sz="1200" b="1" kern="1200" dirty="0">
                <a:solidFill>
                  <a:schemeClr val="tx1"/>
                </a:solidFill>
                <a:effectLst/>
                <a:latin typeface="+mn-lt"/>
                <a:ea typeface="+mn-ea"/>
                <a:cs typeface="+mn-cs"/>
              </a:rPr>
              <a:t>Halbfinale</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Das Publikum votet im </a:t>
            </a:r>
            <a:r>
              <a:rPr lang="de-DE" sz="1200" b="1" kern="1200" dirty="0">
                <a:solidFill>
                  <a:schemeClr val="tx1"/>
                </a:solidFill>
                <a:effectLst/>
                <a:latin typeface="+mn-lt"/>
                <a:ea typeface="+mn-ea"/>
                <a:cs typeface="+mn-cs"/>
              </a:rPr>
              <a:t>April</a:t>
            </a:r>
            <a:r>
              <a:rPr lang="de-DE" sz="1200" kern="1200" dirty="0">
                <a:solidFill>
                  <a:schemeClr val="tx1"/>
                </a:solidFill>
                <a:effectLst/>
                <a:latin typeface="+mn-lt"/>
                <a:ea typeface="+mn-ea"/>
                <a:cs typeface="+mn-cs"/>
              </a:rPr>
              <a:t> auch beim </a:t>
            </a:r>
            <a:r>
              <a:rPr lang="de-DE" sz="1200" b="1" kern="1200" dirty="0">
                <a:solidFill>
                  <a:schemeClr val="tx1"/>
                </a:solidFill>
                <a:effectLst/>
                <a:latin typeface="+mn-lt"/>
                <a:ea typeface="+mn-ea"/>
                <a:cs typeface="+mn-cs"/>
              </a:rPr>
              <a:t>Finale.</a:t>
            </a:r>
            <a:r>
              <a:rPr lang="de-DE" sz="1200" kern="1200" dirty="0">
                <a:solidFill>
                  <a:schemeClr val="tx1"/>
                </a:solidFill>
                <a:effectLst/>
                <a:latin typeface="+mn-lt"/>
                <a:ea typeface="+mn-ea"/>
                <a:cs typeface="+mn-cs"/>
              </a:rPr>
              <a:t> </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Finale [2771] global [1464] </a:t>
            </a:r>
            <a:r>
              <a:rPr lang="en-GB" b="0" baseline="0" dirty="0" err="1"/>
              <a:t>Kanal</a:t>
            </a:r>
            <a:r>
              <a:rPr lang="en-GB" b="0" baseline="0" dirty="0"/>
              <a:t> [2511] </a:t>
            </a:r>
            <a:r>
              <a:rPr lang="en-GB" b="0" baseline="0" dirty="0" err="1"/>
              <a:t>Kandidat</a:t>
            </a:r>
            <a:r>
              <a:rPr lang="en-GB" b="0" baseline="0" dirty="0"/>
              <a:t> [1855] </a:t>
            </a:r>
            <a:r>
              <a:rPr lang="en-GB" b="0" baseline="0" dirty="0" err="1"/>
              <a:t>Konzept</a:t>
            </a:r>
            <a:r>
              <a:rPr lang="en-GB" b="0" baseline="0" dirty="0"/>
              <a:t> [1187] </a:t>
            </a:r>
            <a:r>
              <a:rPr lang="en-GB" b="0" baseline="0" dirty="0" err="1"/>
              <a:t>Halbfinale</a:t>
            </a:r>
            <a:r>
              <a:rPr lang="en-GB" b="0" baseline="0" dirty="0"/>
              <a:t> [4669] </a:t>
            </a:r>
            <a:r>
              <a:rPr lang="en-GB" b="0" baseline="0" dirty="0" err="1"/>
              <a:t>Marke</a:t>
            </a:r>
            <a:r>
              <a:rPr lang="en-GB" b="0" baseline="0" dirty="0"/>
              <a:t> [2193] </a:t>
            </a:r>
            <a:r>
              <a:rPr lang="en-GB" b="0" baseline="0" dirty="0" err="1"/>
              <a:t>Medien</a:t>
            </a:r>
            <a:r>
              <a:rPr lang="en-GB" b="0" baseline="0" dirty="0"/>
              <a:t> [952] Talent [2925] Show [3368] </a:t>
            </a:r>
            <a:r>
              <a:rPr lang="en-GB" b="0" baseline="0" dirty="0" err="1"/>
              <a:t>sozial</a:t>
            </a:r>
            <a:r>
              <a:rPr lang="en-GB" b="0" baseline="0" dirty="0"/>
              <a:t> [431]</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br>
              <a:rPr lang="en-GB" dirty="0"/>
            </a:br>
            <a:br>
              <a:rPr lang="en-GB" b="1" dirty="0"/>
            </a:br>
            <a:r>
              <a:rPr lang="en-GB" b="1" dirty="0"/>
              <a:t>Aim: </a:t>
            </a:r>
            <a:r>
              <a:rPr lang="en-GB" b="0" dirty="0"/>
              <a:t>to develop confidence and fluency in decoding (reading aloud) cognates and near-cognates that are pronounced with different syllable stress from their English equivalents.</a:t>
            </a:r>
            <a:br>
              <a:rPr lang="en-GB" dirty="0"/>
            </a:br>
            <a:br>
              <a:rPr lang="en-GB" dirty="0"/>
            </a:br>
            <a:r>
              <a:rPr lang="en-GB" b="1" dirty="0"/>
              <a:t>Procedure:</a:t>
            </a:r>
            <a:br>
              <a:rPr lang="en-GB" dirty="0"/>
            </a:br>
            <a:r>
              <a:rPr lang="en-GB" dirty="0"/>
              <a:t>1. Person A reads the text aloud, paying particular attention to the syllable stress on the cognates.</a:t>
            </a:r>
          </a:p>
          <a:p>
            <a:r>
              <a:rPr lang="en-GB" dirty="0"/>
              <a:t>2. Person B listens and offers feedback on any words that are incorrectly stressed.</a:t>
            </a:r>
            <a:br>
              <a:rPr lang="en-GB" dirty="0"/>
            </a:br>
            <a:r>
              <a:rPr lang="en-GB" dirty="0"/>
              <a:t>Note that the stressed syllables are underlined for this stage of the task, to support both students.</a:t>
            </a:r>
          </a:p>
          <a:p>
            <a:r>
              <a:rPr lang="en-GB" dirty="0"/>
              <a:t>3. Listen to the native speaker reading the same text to check.</a:t>
            </a:r>
          </a:p>
          <a:p>
            <a:r>
              <a:rPr lang="en-GB" dirty="0"/>
              <a:t>4. Click to bring up the unmarked version of the text.</a:t>
            </a:r>
          </a:p>
          <a:p>
            <a:r>
              <a:rPr lang="en-GB" dirty="0"/>
              <a:t>5. Person B reads this second version aloud, and Person A offers feedback, as required.</a:t>
            </a:r>
          </a:p>
          <a:p>
            <a:r>
              <a:rPr lang="en-GB" dirty="0"/>
              <a:t>6. Move to the next slide for the second part of the task.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Rezept [4191] Projekt [720] System [384] Prinzip [865] Konzept [1186] Person [357] Funktion [406] Kommunikation [1523] Akzeptanz [&gt;5009] Top [&gt;5009] Hit [&gt;5009] Chart [&gt;5009] Erfolg [541] international [426] optimal [1880]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Projekt [720] Organisation [1113] Aspekt [1296] Profit [&gt;5009] Material [1390] Initiative [1775] Kompetenz [2556] Toleranz [4798] Kreativität [4553] kulturell [1033] sozial [430] speziell [815] individuell [1343] </a:t>
            </a:r>
            <a:br>
              <a:rPr lang="de-DE"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95865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15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recap knowledge of the perfect tense with weak verbs +</a:t>
            </a:r>
            <a:r>
              <a:rPr lang="en-GB" b="0" i="1" dirty="0"/>
              <a:t> </a:t>
            </a:r>
            <a:r>
              <a:rPr lang="en-GB" b="0" i="1" dirty="0" err="1"/>
              <a:t>haben</a:t>
            </a:r>
            <a:r>
              <a:rPr lang="en-GB" b="0" dirty="0"/>
              <a:t>. To present more formally the pattern of past participle formation with </a:t>
            </a:r>
            <a:r>
              <a:rPr lang="en-GB" b="0" i="1" dirty="0"/>
              <a:t>be</a:t>
            </a:r>
            <a:r>
              <a:rPr lang="en-GB" b="0" dirty="0"/>
              <a:t>-, </a:t>
            </a:r>
            <a:r>
              <a:rPr lang="en-GB" b="0" i="1" dirty="0" err="1"/>
              <a:t>er</a:t>
            </a:r>
            <a:r>
              <a:rPr lang="en-GB" b="0" dirty="0"/>
              <a:t>- and </a:t>
            </a:r>
            <a:r>
              <a:rPr lang="en-GB" b="0" i="1" dirty="0" err="1"/>
              <a:t>ver</a:t>
            </a:r>
            <a:r>
              <a:rPr lang="en-GB" b="0" dirty="0"/>
              <a:t>- verbs, include new knowledge about word stress.</a:t>
            </a:r>
            <a:br>
              <a:rPr lang="en-GB" b="0" dirty="0"/>
            </a:br>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30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(four slides)</a:t>
            </a:r>
            <a:br>
              <a:rPr lang="en-GB" dirty="0"/>
            </a:br>
            <a:br>
              <a:rPr lang="en-GB" b="1" dirty="0"/>
            </a:br>
            <a:r>
              <a:rPr lang="en-GB" b="1" dirty="0"/>
              <a:t>Aim: </a:t>
            </a:r>
            <a:r>
              <a:rPr lang="en-GB" b="0" dirty="0"/>
              <a:t>to practise productive oral recall of some of this week’s and other known vocabulary and to put into practice the new information about word stress.</a:t>
            </a:r>
            <a:br>
              <a:rPr lang="en-GB" b="0" dirty="0"/>
            </a:br>
            <a:endParaRPr lang="en-GB" b="0" dirty="0"/>
          </a:p>
          <a:p>
            <a:r>
              <a:rPr lang="en-GB" b="1" dirty="0"/>
              <a:t>Procedure:</a:t>
            </a:r>
            <a:br>
              <a:rPr lang="en-GB" dirty="0"/>
            </a:br>
            <a:r>
              <a:rPr lang="en-GB" dirty="0"/>
              <a:t>1. Click to </a:t>
            </a:r>
            <a:r>
              <a:rPr lang="en-GB" baseline="0" dirty="0"/>
              <a:t>animate the text.</a:t>
            </a:r>
            <a:br>
              <a:rPr lang="en-GB" baseline="0" dirty="0"/>
            </a:br>
            <a:r>
              <a:rPr lang="en-GB" dirty="0"/>
              <a:t>2. Student A reads the text aloud, substituting the English for German words.</a:t>
            </a:r>
            <a:br>
              <a:rPr lang="en-GB" dirty="0"/>
            </a:br>
            <a:r>
              <a:rPr lang="en-GB" dirty="0"/>
              <a:t>3. Student B listens and translates, additionally giving feedback about the stress if needed.</a:t>
            </a:r>
            <a:br>
              <a:rPr lang="en-GB" dirty="0"/>
            </a:br>
            <a:r>
              <a:rPr lang="en-GB" dirty="0"/>
              <a:t>4. Students swap roles using the following slide.</a:t>
            </a:r>
          </a:p>
          <a:p>
            <a:r>
              <a:rPr lang="en-GB" dirty="0"/>
              <a:t>5. There follow two slides which reveal the answers.    </a:t>
            </a:r>
            <a:br>
              <a:rPr lang="en-GB" dirty="0"/>
            </a:br>
            <a:r>
              <a:rPr lang="en-GB" dirty="0"/>
              <a:t>6. Move to the next slide.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b="1" dirty="0"/>
              <a:t>Word frequency (1 is the most frequent word in German): </a:t>
            </a:r>
            <a:br>
              <a:rPr lang="en-GB" dirty="0"/>
            </a:br>
            <a:r>
              <a:rPr lang="en-GB" dirty="0"/>
              <a:t>fest [567] </a:t>
            </a:r>
            <a:r>
              <a:rPr lang="en-GB" dirty="0" err="1"/>
              <a:t>übersetzen</a:t>
            </a:r>
            <a:r>
              <a:rPr lang="en-GB" dirty="0"/>
              <a:t> [1766]</a:t>
            </a:r>
            <a:br>
              <a:rPr lang="en-GB" dirty="0"/>
            </a:br>
            <a:endParaRPr lang="en-GB" dirty="0"/>
          </a:p>
          <a:p>
            <a:r>
              <a:rPr lang="en-GB" dirty="0"/>
              <a:t>Source: Jones, R.L &amp; </a:t>
            </a:r>
            <a:r>
              <a:rPr lang="en-GB" dirty="0" err="1"/>
              <a:t>Tschirner</a:t>
            </a:r>
            <a:r>
              <a:rPr lang="en-GB" dirty="0"/>
              <a:t>, E. (2019). A frequency dictionary of German: Core vocabulary for learners. London: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266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Word frequency (1 is the most frequent word in German): </a:t>
            </a:r>
            <a:br>
              <a:rPr lang="en-GB" dirty="0"/>
            </a:br>
            <a:r>
              <a:rPr lang="en-GB" dirty="0" err="1"/>
              <a:t>Prüfung</a:t>
            </a:r>
            <a:r>
              <a:rPr lang="en-GB" dirty="0"/>
              <a:t> [1827]</a:t>
            </a:r>
            <a:br>
              <a:rPr lang="en-GB" dirty="0"/>
            </a:br>
            <a:endParaRPr lang="en-GB" dirty="0"/>
          </a:p>
          <a:p>
            <a:r>
              <a:rPr lang="en-GB" dirty="0"/>
              <a:t>Source:  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96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2.xml"/><Relationship Id="rId7"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2.xml"/><Relationship Id="rId7" Type="http://schemas.openxmlformats.org/officeDocument/2006/relationships/image" Target="../media/image13.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12.gif"/><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Stress patterns </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/08/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4589"/>
            <a:ext cx="5158154" cy="869950"/>
          </a:xfrm>
          <a:prstGeom prst="rect">
            <a:avLst/>
          </a:prstGeom>
        </p:spPr>
      </p:pic>
      <p:sp>
        <p:nvSpPr>
          <p:cNvPr id="4" name="Title 3"/>
          <p:cNvSpPr>
            <a:spLocks noGrp="1"/>
          </p:cNvSpPr>
          <p:nvPr>
            <p:ph type="title"/>
          </p:nvPr>
        </p:nvSpPr>
        <p:spPr>
          <a:xfrm>
            <a:off x="0" y="294041"/>
            <a:ext cx="4867419" cy="707849"/>
          </a:xfrm>
        </p:spPr>
        <p:txBody>
          <a:bodyPr>
            <a:normAutofit fontScale="90000"/>
          </a:bodyPr>
          <a:lstStyle/>
          <a:p>
            <a:r>
              <a:rPr lang="en-GB" sz="3600" b="1" dirty="0">
                <a:solidFill>
                  <a:schemeClr val="bg1"/>
                </a:solidFill>
              </a:rPr>
              <a:t>Was hat </a:t>
            </a:r>
            <a:r>
              <a:rPr lang="en-GB" sz="3600" b="1" dirty="0" err="1">
                <a:solidFill>
                  <a:schemeClr val="bg1"/>
                </a:solidFill>
              </a:rPr>
              <a:t>er</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5262" y="247046"/>
            <a:ext cx="1512066"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80232315-99B1-4F61-A74E-AE204A431F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8843" y="1904214"/>
            <a:ext cx="5852160" cy="3901440"/>
          </a:xfrm>
          <a:prstGeom prst="rect">
            <a:avLst/>
          </a:prstGeom>
        </p:spPr>
      </p:pic>
      <p:sp>
        <p:nvSpPr>
          <p:cNvPr id="18" name="TextBox 17">
            <a:extLst>
              <a:ext uri="{FF2B5EF4-FFF2-40B4-BE49-F238E27FC236}">
                <a16:creationId xmlns:a16="http://schemas.microsoft.com/office/drawing/2014/main" id="{F1A69A41-9FC5-470C-9ECF-0F6174C67641}"/>
              </a:ext>
            </a:extLst>
          </p:cNvPr>
          <p:cNvSpPr txBox="1"/>
          <p:nvPr/>
        </p:nvSpPr>
        <p:spPr>
          <a:xfrm>
            <a:off x="7324583" y="247046"/>
            <a:ext cx="3596846" cy="1569660"/>
          </a:xfrm>
          <a:prstGeom prst="rect">
            <a:avLst/>
          </a:prstGeom>
          <a:noFill/>
        </p:spPr>
        <p:txBody>
          <a:bodyPr wrap="square" rtlCol="0">
            <a:spAutoFit/>
          </a:bodyPr>
          <a:lstStyle/>
          <a:p>
            <a:pPr algn="l"/>
            <a:r>
              <a:rPr lang="en-GB" sz="2400" dirty="0">
                <a:solidFill>
                  <a:schemeClr val="accent5">
                    <a:lumMod val="50000"/>
                  </a:schemeClr>
                </a:solidFill>
              </a:rPr>
              <a:t>Mia </a:t>
            </a:r>
            <a:r>
              <a:rPr lang="en-GB" sz="2400" dirty="0" err="1">
                <a:solidFill>
                  <a:schemeClr val="accent5">
                    <a:lumMod val="50000"/>
                  </a:schemeClr>
                </a:solidFill>
              </a:rPr>
              <a:t>erzählt</a:t>
            </a:r>
            <a:r>
              <a:rPr lang="en-GB" sz="2400" dirty="0">
                <a:solidFill>
                  <a:schemeClr val="accent5">
                    <a:lumMod val="50000"/>
                  </a:schemeClr>
                </a:solidFill>
              </a:rPr>
              <a:t> </a:t>
            </a:r>
            <a:r>
              <a:rPr lang="en-GB" sz="2400" dirty="0" err="1">
                <a:solidFill>
                  <a:schemeClr val="accent5">
                    <a:lumMod val="50000"/>
                  </a:schemeClr>
                </a:solidFill>
              </a:rPr>
              <a:t>Onkel</a:t>
            </a:r>
            <a:r>
              <a:rPr lang="en-GB" sz="2400" dirty="0">
                <a:solidFill>
                  <a:schemeClr val="accent5">
                    <a:lumMod val="50000"/>
                  </a:schemeClr>
                </a:solidFill>
              </a:rPr>
              <a:t> Heinrich </a:t>
            </a:r>
            <a:r>
              <a:rPr lang="en-GB" sz="2400" dirty="0" err="1">
                <a:solidFill>
                  <a:schemeClr val="accent5">
                    <a:lumMod val="50000"/>
                  </a:schemeClr>
                </a:solidFill>
              </a:rPr>
              <a:t>über</a:t>
            </a:r>
            <a:r>
              <a:rPr lang="en-GB" sz="2400" dirty="0">
                <a:solidFill>
                  <a:schemeClr val="accent5">
                    <a:lumMod val="50000"/>
                  </a:schemeClr>
                </a:solidFill>
              </a:rPr>
              <a:t> </a:t>
            </a:r>
            <a:r>
              <a:rPr lang="en-GB" sz="2400" dirty="0" err="1">
                <a:solidFill>
                  <a:schemeClr val="accent5">
                    <a:lumMod val="50000"/>
                  </a:schemeClr>
                </a:solidFill>
              </a:rPr>
              <a:t>Wolfgangs</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Was </a:t>
            </a:r>
            <a:r>
              <a:rPr lang="en-GB" sz="2400" dirty="0" err="1">
                <a:solidFill>
                  <a:schemeClr val="accent5">
                    <a:lumMod val="50000"/>
                  </a:schemeClr>
                </a:solidFill>
              </a:rPr>
              <a:t>sagt</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a:t>
            </a:r>
          </a:p>
        </p:txBody>
      </p:sp>
      <p:pic>
        <p:nvPicPr>
          <p:cNvPr id="23" name="Picture 22" descr="Logo&#10;&#10;Description automatically generated">
            <a:extLst>
              <a:ext uri="{FF2B5EF4-FFF2-40B4-BE49-F238E27FC236}">
                <a16:creationId xmlns:a16="http://schemas.microsoft.com/office/drawing/2014/main" id="{745567F9-980D-4885-A42D-94E035107B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3592" y="75605"/>
            <a:ext cx="1400991" cy="1833522"/>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07CDAF41-C5B6-4369-946B-F1900EF478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8634"/>
          <a:stretch/>
        </p:blipFill>
        <p:spPr>
          <a:xfrm flipH="1">
            <a:off x="3995962" y="348033"/>
            <a:ext cx="1356189" cy="1250471"/>
          </a:xfrm>
          <a:prstGeom prst="rect">
            <a:avLst/>
          </a:prstGeom>
        </p:spPr>
      </p:pic>
      <p:sp>
        <p:nvSpPr>
          <p:cNvPr id="2" name="Speech Bubble: Rectangle with Corners Rounded 1">
            <a:extLst>
              <a:ext uri="{FF2B5EF4-FFF2-40B4-BE49-F238E27FC236}">
                <a16:creationId xmlns:a16="http://schemas.microsoft.com/office/drawing/2014/main" id="{2D1D919B-215C-476F-B01E-840FE484E3B3}"/>
              </a:ext>
            </a:extLst>
          </p:cNvPr>
          <p:cNvSpPr/>
          <p:nvPr/>
        </p:nvSpPr>
        <p:spPr>
          <a:xfrm>
            <a:off x="92467" y="1589483"/>
            <a:ext cx="5852160" cy="4530903"/>
          </a:xfrm>
          <a:prstGeom prst="wedgeRoundRectCallout">
            <a:avLst>
              <a:gd name="adj1" fmla="val 27119"/>
              <a:gd name="adj2" fmla="val -54508"/>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Diese</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hat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ziemlich</a:t>
            </a:r>
            <a:r>
              <a:rPr lang="en-GB" sz="2400" dirty="0">
                <a:solidFill>
                  <a:schemeClr val="accent5">
                    <a:lumMod val="50000"/>
                  </a:schemeClr>
                </a:solidFill>
              </a:rPr>
              <a:t> </a:t>
            </a:r>
            <a:r>
              <a:rPr lang="en-GB" sz="2400" dirty="0" err="1">
                <a:solidFill>
                  <a:schemeClr val="accent5">
                    <a:lumMod val="50000"/>
                  </a:schemeClr>
                </a:solidFill>
              </a:rPr>
              <a:t>viel</a:t>
            </a:r>
            <a:r>
              <a:rPr lang="en-GB" sz="2400" dirty="0">
                <a:solidFill>
                  <a:schemeClr val="accent5">
                    <a:lumMod val="50000"/>
                  </a:schemeClr>
                </a:solidFill>
              </a:rPr>
              <a:t> in der Schule[</a:t>
            </a:r>
            <a:r>
              <a:rPr lang="en-GB" sz="2400" b="1" i="1" dirty="0" err="1">
                <a:solidFill>
                  <a:schemeClr val="accent5">
                    <a:lumMod val="50000"/>
                  </a:schemeClr>
                </a:solidFill>
              </a:rPr>
              <a:t>ge</a:t>
            </a:r>
            <a:r>
              <a:rPr lang="en-GB" sz="2400" b="1" i="1" u="sng" dirty="0" err="1">
                <a:solidFill>
                  <a:schemeClr val="accent5">
                    <a:lumMod val="50000"/>
                  </a:schemeClr>
                </a:solidFill>
              </a:rPr>
              <a:t>macht</a:t>
            </a:r>
            <a:r>
              <a:rPr lang="en-GB" sz="2400" dirty="0">
                <a:solidFill>
                  <a:schemeClr val="accent5">
                    <a:lumMod val="50000"/>
                  </a:schemeClr>
                </a:solidFill>
              </a:rPr>
              <a:t>]. Am </a:t>
            </a:r>
            <a:r>
              <a:rPr lang="en-GB" sz="2400" dirty="0" err="1">
                <a:solidFill>
                  <a:schemeClr val="accent5">
                    <a:lumMod val="50000"/>
                  </a:schemeClr>
                </a:solidFill>
              </a:rPr>
              <a:t>Dienstag</a:t>
            </a:r>
            <a:r>
              <a:rPr lang="en-GB" sz="2400" dirty="0">
                <a:solidFill>
                  <a:schemeClr val="accent5">
                    <a:lumMod val="50000"/>
                  </a:schemeClr>
                </a:solidFill>
              </a:rPr>
              <a:t> hat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Schloss [</a:t>
            </a:r>
            <a:r>
              <a:rPr lang="en-GB" sz="2400" b="1" i="1" dirty="0" err="1">
                <a:solidFill>
                  <a:schemeClr val="accent5">
                    <a:lumMod val="50000"/>
                  </a:schemeClr>
                </a:solidFill>
              </a:rPr>
              <a:t>be</a:t>
            </a:r>
            <a:r>
              <a:rPr lang="en-GB" sz="2400" b="1" i="1" u="sng" dirty="0" err="1">
                <a:solidFill>
                  <a:schemeClr val="accent5">
                    <a:lumMod val="50000"/>
                  </a:schemeClr>
                </a:solidFill>
              </a:rPr>
              <a:t>sucht</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hat den </a:t>
            </a:r>
            <a:r>
              <a:rPr lang="en-GB" sz="2400" dirty="0" err="1">
                <a:solidFill>
                  <a:schemeClr val="accent5">
                    <a:lumMod val="50000"/>
                  </a:schemeClr>
                </a:solidFill>
              </a:rPr>
              <a:t>Ausflug</a:t>
            </a:r>
            <a:r>
              <a:rPr lang="en-GB" sz="2400" dirty="0">
                <a:solidFill>
                  <a:schemeClr val="accent5">
                    <a:lumMod val="50000"/>
                  </a:schemeClr>
                </a:solidFill>
              </a:rPr>
              <a:t> </a:t>
            </a:r>
            <a:r>
              <a:rPr lang="en-GB" sz="2400" dirty="0" err="1">
                <a:solidFill>
                  <a:schemeClr val="accent5">
                    <a:lumMod val="50000"/>
                  </a:schemeClr>
                </a:solidFill>
              </a:rPr>
              <a:t>aber</a:t>
            </a:r>
            <a:r>
              <a:rPr lang="en-GB" sz="2400" dirty="0">
                <a:solidFill>
                  <a:schemeClr val="accent5">
                    <a:lumMod val="50000"/>
                  </a:schemeClr>
                </a:solidFill>
              </a:rPr>
              <a:t> </a:t>
            </a:r>
            <a:r>
              <a:rPr lang="en-GB" sz="2400" dirty="0" err="1">
                <a:solidFill>
                  <a:schemeClr val="accent5">
                    <a:lumMod val="50000"/>
                  </a:schemeClr>
                </a:solidFill>
              </a:rPr>
              <a:t>nicht</a:t>
            </a:r>
            <a:r>
              <a:rPr lang="en-GB" sz="2400" dirty="0">
                <a:solidFill>
                  <a:schemeClr val="accent5">
                    <a:lumMod val="50000"/>
                  </a:schemeClr>
                </a:solidFill>
              </a:rPr>
              <a:t> [</a:t>
            </a:r>
            <a:r>
              <a:rPr lang="en-GB" sz="2400" b="1" i="1" dirty="0" err="1">
                <a:solidFill>
                  <a:schemeClr val="accent5">
                    <a:lumMod val="50000"/>
                  </a:schemeClr>
                </a:solidFill>
              </a:rPr>
              <a:t>be</a:t>
            </a:r>
            <a:r>
              <a:rPr lang="en-GB" sz="2400" b="1" i="1" u="sng" dirty="0" err="1">
                <a:solidFill>
                  <a:schemeClr val="accent5">
                    <a:lumMod val="50000"/>
                  </a:schemeClr>
                </a:solidFill>
              </a:rPr>
              <a:t>zahlt</a:t>
            </a:r>
            <a:r>
              <a:rPr lang="en-GB" sz="2400" dirty="0">
                <a:solidFill>
                  <a:schemeClr val="accent5">
                    <a:lumMod val="50000"/>
                  </a:schemeClr>
                </a:solidFill>
              </a:rPr>
              <a:t>], </a:t>
            </a:r>
            <a:r>
              <a:rPr lang="en-GB" sz="2400" dirty="0" err="1">
                <a:solidFill>
                  <a:schemeClr val="accent5">
                    <a:lumMod val="50000"/>
                  </a:schemeClr>
                </a:solidFill>
              </a:rPr>
              <a:t>weil</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für</a:t>
            </a:r>
            <a:r>
              <a:rPr lang="en-GB" sz="2400" dirty="0">
                <a:solidFill>
                  <a:schemeClr val="accent5">
                    <a:lumMod val="50000"/>
                  </a:schemeClr>
                </a:solidFill>
              </a:rPr>
              <a:t> die </a:t>
            </a:r>
            <a:r>
              <a:rPr lang="en-GB" sz="2400" dirty="0" err="1">
                <a:solidFill>
                  <a:schemeClr val="accent5">
                    <a:lumMod val="50000"/>
                  </a:schemeClr>
                </a:solidFill>
              </a:rPr>
              <a:t>ganze</a:t>
            </a:r>
            <a:r>
              <a:rPr lang="en-GB" sz="2400" dirty="0">
                <a:solidFill>
                  <a:schemeClr val="accent5">
                    <a:lumMod val="50000"/>
                  </a:schemeClr>
                </a:solidFill>
              </a:rPr>
              <a:t> </a:t>
            </a:r>
            <a:r>
              <a:rPr lang="en-GB" sz="2400" dirty="0" err="1">
                <a:solidFill>
                  <a:schemeClr val="accent5">
                    <a:lumMod val="50000"/>
                  </a:schemeClr>
                </a:solidFill>
              </a:rPr>
              <a:t>Klasse</a:t>
            </a:r>
            <a:r>
              <a:rPr lang="en-GB" sz="2400" dirty="0">
                <a:solidFill>
                  <a:schemeClr val="accent5">
                    <a:lumMod val="50000"/>
                  </a:schemeClr>
                </a:solidFill>
              </a:rPr>
              <a:t> gratis war. Eine Frau hat </a:t>
            </a:r>
            <a:r>
              <a:rPr lang="en-GB" sz="2400" dirty="0" err="1">
                <a:solidFill>
                  <a:schemeClr val="accent5">
                    <a:lumMod val="50000"/>
                  </a:schemeClr>
                </a:solidFill>
              </a:rPr>
              <a:t>ihnen</a:t>
            </a:r>
            <a:r>
              <a:rPr lang="en-GB" sz="2400" dirty="0">
                <a:solidFill>
                  <a:schemeClr val="accent5">
                    <a:lumMod val="50000"/>
                  </a:schemeClr>
                </a:solidFill>
              </a:rPr>
              <a:t> [</a:t>
            </a:r>
            <a:r>
              <a:rPr lang="en-GB" sz="2400" b="1" i="1" dirty="0">
                <a:solidFill>
                  <a:schemeClr val="accent5">
                    <a:lumMod val="50000"/>
                  </a:schemeClr>
                </a:solidFill>
              </a:rPr>
              <a:t>die </a:t>
            </a:r>
            <a:r>
              <a:rPr lang="en-GB" sz="2400" b="1" i="1" dirty="0" err="1">
                <a:solidFill>
                  <a:schemeClr val="accent5">
                    <a:lumMod val="50000"/>
                  </a:schemeClr>
                </a:solidFill>
              </a:rPr>
              <a:t>Ge</a:t>
            </a:r>
            <a:r>
              <a:rPr lang="en-GB" sz="2400" b="1" i="1" u="sng" dirty="0" err="1">
                <a:solidFill>
                  <a:schemeClr val="accent5">
                    <a:lumMod val="50000"/>
                  </a:schemeClr>
                </a:solidFill>
              </a:rPr>
              <a:t>schich</a:t>
            </a:r>
            <a:r>
              <a:rPr lang="en-GB" sz="2400" b="1" i="1" dirty="0" err="1">
                <a:solidFill>
                  <a:schemeClr val="accent5">
                    <a:lumMod val="50000"/>
                  </a:schemeClr>
                </a:solidFill>
              </a:rPr>
              <a:t>te</a:t>
            </a:r>
            <a:r>
              <a:rPr lang="en-GB" sz="2400" dirty="0">
                <a:solidFill>
                  <a:schemeClr val="accent5">
                    <a:lumMod val="50000"/>
                  </a:schemeClr>
                </a:solidFill>
              </a:rPr>
              <a:t>] von Martin Luther [</a:t>
            </a:r>
            <a:r>
              <a:rPr lang="en-GB" sz="2400" b="1" i="1" dirty="0" err="1">
                <a:solidFill>
                  <a:schemeClr val="accent5">
                    <a:lumMod val="50000"/>
                  </a:schemeClr>
                </a:solidFill>
              </a:rPr>
              <a:t>er</a:t>
            </a:r>
            <a:r>
              <a:rPr lang="en-GB" sz="2400" b="1" i="1" u="sng" dirty="0" err="1">
                <a:solidFill>
                  <a:schemeClr val="accent5">
                    <a:lumMod val="50000"/>
                  </a:schemeClr>
                </a:solidFill>
              </a:rPr>
              <a:t>zählt</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hat fest* an Gott [</a:t>
            </a:r>
            <a:r>
              <a:rPr lang="en-GB" sz="2400" b="1" i="1" dirty="0" err="1">
                <a:solidFill>
                  <a:schemeClr val="accent5">
                    <a:lumMod val="50000"/>
                  </a:schemeClr>
                </a:solidFill>
              </a:rPr>
              <a:t>ge</a:t>
            </a:r>
            <a:r>
              <a:rPr lang="en-GB" sz="2400" b="1" i="1" u="sng" dirty="0" err="1">
                <a:solidFill>
                  <a:schemeClr val="accent5">
                    <a:lumMod val="50000"/>
                  </a:schemeClr>
                </a:solidFill>
              </a:rPr>
              <a:t>glaubt</a:t>
            </a:r>
            <a:r>
              <a:rPr lang="en-GB" sz="2400" dirty="0">
                <a:solidFill>
                  <a:schemeClr val="accent5">
                    <a:lumMod val="50000"/>
                  </a:schemeClr>
                </a:solidFill>
              </a:rPr>
              <a:t>] und die </a:t>
            </a:r>
            <a:r>
              <a:rPr lang="en-GB" sz="2400" dirty="0" err="1">
                <a:solidFill>
                  <a:schemeClr val="accent5">
                    <a:lumMod val="50000"/>
                  </a:schemeClr>
                </a:solidFill>
              </a:rPr>
              <a:t>Bibel</a:t>
            </a:r>
            <a:r>
              <a:rPr lang="en-GB" sz="2400" dirty="0">
                <a:solidFill>
                  <a:schemeClr val="accent5">
                    <a:lumMod val="50000"/>
                  </a:schemeClr>
                </a:solidFill>
              </a:rPr>
              <a:t> in </a:t>
            </a:r>
            <a:r>
              <a:rPr lang="en-GB" sz="2400" dirty="0" err="1">
                <a:solidFill>
                  <a:schemeClr val="accent5">
                    <a:lumMod val="50000"/>
                  </a:schemeClr>
                </a:solidFill>
              </a:rPr>
              <a:t>wenig</a:t>
            </a:r>
            <a:r>
              <a:rPr lang="en-GB" sz="2400" dirty="0">
                <a:solidFill>
                  <a:schemeClr val="accent5">
                    <a:lumMod val="50000"/>
                  </a:schemeClr>
                </a:solidFill>
              </a:rPr>
              <a:t> [</a:t>
            </a:r>
            <a:r>
              <a:rPr lang="en-GB" sz="2400" b="1" i="1" dirty="0">
                <a:solidFill>
                  <a:schemeClr val="accent5">
                    <a:lumMod val="50000"/>
                  </a:schemeClr>
                </a:solidFill>
              </a:rPr>
              <a:t>Zeit</a:t>
            </a:r>
            <a:r>
              <a:rPr lang="en-GB" sz="2400" dirty="0">
                <a:solidFill>
                  <a:schemeClr val="accent5">
                    <a:lumMod val="50000"/>
                  </a:schemeClr>
                </a:solidFill>
              </a:rPr>
              <a:t>] ins Deutsche </a:t>
            </a:r>
            <a:r>
              <a:rPr lang="en-GB" sz="2400" dirty="0" err="1">
                <a:solidFill>
                  <a:schemeClr val="accent5">
                    <a:lumMod val="50000"/>
                  </a:schemeClr>
                </a:solidFill>
              </a:rPr>
              <a:t>übersetzt</a:t>
            </a:r>
            <a:r>
              <a:rPr lang="en-GB" sz="2400" dirty="0">
                <a:solidFill>
                  <a:schemeClr val="accent5">
                    <a:lumMod val="50000"/>
                  </a:schemeClr>
                </a:solidFill>
              </a:rPr>
              <a:t>*. Der [</a:t>
            </a:r>
            <a:r>
              <a:rPr lang="en-GB" sz="2400" b="1" i="1" dirty="0" err="1">
                <a:solidFill>
                  <a:schemeClr val="accent5">
                    <a:lumMod val="50000"/>
                  </a:schemeClr>
                </a:solidFill>
              </a:rPr>
              <a:t>Be</a:t>
            </a:r>
            <a:r>
              <a:rPr lang="en-GB" sz="2400" b="1" i="1" u="sng" dirty="0" err="1">
                <a:solidFill>
                  <a:schemeClr val="accent5">
                    <a:lumMod val="50000"/>
                  </a:schemeClr>
                </a:solidFill>
              </a:rPr>
              <a:t>such</a:t>
            </a:r>
            <a:r>
              <a:rPr lang="en-GB" sz="2400" dirty="0">
                <a:solidFill>
                  <a:schemeClr val="accent5">
                    <a:lumMod val="50000"/>
                  </a:schemeClr>
                </a:solidFill>
              </a:rPr>
              <a:t>] hat </a:t>
            </a:r>
            <a:r>
              <a:rPr lang="en-GB" sz="2400" dirty="0" err="1">
                <a:solidFill>
                  <a:schemeClr val="accent5">
                    <a:lumMod val="50000"/>
                  </a:schemeClr>
                </a:solidFill>
              </a:rPr>
              <a:t>ihn</a:t>
            </a:r>
            <a:r>
              <a:rPr lang="en-GB" sz="2400" dirty="0">
                <a:solidFill>
                  <a:schemeClr val="accent5">
                    <a:lumMod val="50000"/>
                  </a:schemeClr>
                </a:solidFill>
              </a:rPr>
              <a:t> </a:t>
            </a:r>
            <a:r>
              <a:rPr lang="en-GB" sz="2400" dirty="0" err="1">
                <a:solidFill>
                  <a:schemeClr val="accent5">
                    <a:lumMod val="50000"/>
                  </a:schemeClr>
                </a:solidFill>
              </a:rPr>
              <a:t>sehr</a:t>
            </a:r>
            <a:r>
              <a:rPr lang="en-GB" sz="2400" dirty="0">
                <a:solidFill>
                  <a:schemeClr val="accent5">
                    <a:lumMod val="50000"/>
                  </a:schemeClr>
                </a:solidFill>
              </a:rPr>
              <a:t> [</a:t>
            </a:r>
            <a:r>
              <a:rPr lang="en-GB" sz="2400" b="1" i="1" dirty="0" err="1">
                <a:solidFill>
                  <a:schemeClr val="accent5">
                    <a:lumMod val="50000"/>
                  </a:schemeClr>
                </a:solidFill>
              </a:rPr>
              <a:t>interess</a:t>
            </a:r>
            <a:r>
              <a:rPr lang="en-GB" sz="2400" b="1" i="1" u="sng" dirty="0" err="1">
                <a:solidFill>
                  <a:schemeClr val="accent5">
                    <a:lumMod val="50000"/>
                  </a:schemeClr>
                </a:solidFill>
              </a:rPr>
              <a:t>iert</a:t>
            </a:r>
            <a:r>
              <a:rPr lang="en-GB" sz="2400" dirty="0">
                <a:solidFill>
                  <a:schemeClr val="accent5">
                    <a:lumMod val="50000"/>
                  </a:schemeClr>
                </a:solidFill>
              </a:rPr>
              <a:t>].</a:t>
            </a:r>
          </a:p>
        </p:txBody>
      </p:sp>
      <p:sp>
        <p:nvSpPr>
          <p:cNvPr id="36" name="TextBox 35">
            <a:extLst>
              <a:ext uri="{FF2B5EF4-FFF2-40B4-BE49-F238E27FC236}">
                <a16:creationId xmlns:a16="http://schemas.microsoft.com/office/drawing/2014/main" id="{41D27835-E279-472D-82BB-2C3D75A0CB9C}"/>
              </a:ext>
            </a:extLst>
          </p:cNvPr>
          <p:cNvSpPr txBox="1"/>
          <p:nvPr/>
        </p:nvSpPr>
        <p:spPr>
          <a:xfrm>
            <a:off x="5869968" y="5819891"/>
            <a:ext cx="6322032" cy="400110"/>
          </a:xfrm>
          <a:prstGeom prst="rect">
            <a:avLst/>
          </a:prstGeom>
          <a:noFill/>
        </p:spPr>
        <p:txBody>
          <a:bodyPr wrap="square" rtlCol="0">
            <a:spAutoFit/>
          </a:bodyPr>
          <a:lstStyle/>
          <a:p>
            <a:pPr algn="l"/>
            <a:r>
              <a:rPr lang="en-GB" sz="2000" dirty="0">
                <a:solidFill>
                  <a:schemeClr val="accent5">
                    <a:lumMod val="50000"/>
                  </a:schemeClr>
                </a:solidFill>
              </a:rPr>
              <a:t>Das Schloss </a:t>
            </a:r>
            <a:r>
              <a:rPr lang="en-GB" sz="2000" dirty="0" err="1">
                <a:solidFill>
                  <a:schemeClr val="accent5">
                    <a:lumMod val="50000"/>
                  </a:schemeClr>
                </a:solidFill>
              </a:rPr>
              <a:t>heißt</a:t>
            </a:r>
            <a:r>
              <a:rPr lang="en-GB" sz="2000" dirty="0">
                <a:solidFill>
                  <a:schemeClr val="accent5">
                    <a:lumMod val="50000"/>
                  </a:schemeClr>
                </a:solidFill>
              </a:rPr>
              <a:t> die Wartburg und </a:t>
            </a:r>
            <a:r>
              <a:rPr lang="en-GB" sz="2000" dirty="0" err="1">
                <a:solidFill>
                  <a:schemeClr val="accent5">
                    <a:lumMod val="50000"/>
                  </a:schemeClr>
                </a:solidFill>
              </a:rPr>
              <a:t>ist</a:t>
            </a:r>
            <a:r>
              <a:rPr lang="en-GB" sz="2000" dirty="0">
                <a:solidFill>
                  <a:schemeClr val="accent5">
                    <a:lumMod val="50000"/>
                  </a:schemeClr>
                </a:solidFill>
              </a:rPr>
              <a:t> in Eisenach.</a:t>
            </a:r>
          </a:p>
        </p:txBody>
      </p:sp>
      <p:pic>
        <p:nvPicPr>
          <p:cNvPr id="6" name="9.1.1.5 Slide 8 ">
            <a:hlinkClick r:id="" action="ppaction://media"/>
            <a:extLst>
              <a:ext uri="{FF2B5EF4-FFF2-40B4-BE49-F238E27FC236}">
                <a16:creationId xmlns:a16="http://schemas.microsoft.com/office/drawing/2014/main" id="{857C0A0E-3DB3-4D3B-B001-425495DAE0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45817" y="852884"/>
            <a:ext cx="910956" cy="910956"/>
          </a:xfrm>
          <a:prstGeom prst="rect">
            <a:avLst/>
          </a:prstGeom>
        </p:spPr>
      </p:pic>
      <p:sp>
        <p:nvSpPr>
          <p:cNvPr id="13" name="Speech Bubble: Rectangle with Corners Rounded 1">
            <a:extLst>
              <a:ext uri="{FF2B5EF4-FFF2-40B4-BE49-F238E27FC236}">
                <a16:creationId xmlns:a16="http://schemas.microsoft.com/office/drawing/2014/main" id="{CCF311FA-1F88-4DD4-BD41-AF835599BE49}"/>
              </a:ext>
            </a:extLst>
          </p:cNvPr>
          <p:cNvSpPr/>
          <p:nvPr/>
        </p:nvSpPr>
        <p:spPr>
          <a:xfrm>
            <a:off x="393406" y="5925185"/>
            <a:ext cx="5265274"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*fest – firmly</a:t>
            </a:r>
            <a:r>
              <a:rPr lang="en-GB" sz="2000" dirty="0"/>
              <a:t> | *</a:t>
            </a:r>
            <a:r>
              <a:rPr lang="en-GB" sz="2000" dirty="0" err="1"/>
              <a:t>übersetzen</a:t>
            </a:r>
            <a:r>
              <a:rPr lang="en-GB" sz="2000" dirty="0"/>
              <a:t> – to translate</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26636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vector graphics&#10;&#10;Description automatically generated">
            <a:extLst>
              <a:ext uri="{FF2B5EF4-FFF2-40B4-BE49-F238E27FC236}">
                <a16:creationId xmlns:a16="http://schemas.microsoft.com/office/drawing/2014/main" id="{CCC361AC-FEFE-42E3-8773-BBB1E14568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6135" y="114769"/>
            <a:ext cx="1056783" cy="156840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5158154" cy="869950"/>
          </a:xfrm>
          <a:prstGeom prst="rect">
            <a:avLst/>
          </a:prstGeom>
        </p:spPr>
      </p:pic>
      <p:sp>
        <p:nvSpPr>
          <p:cNvPr id="4" name="Title 3"/>
          <p:cNvSpPr>
            <a:spLocks noGrp="1"/>
          </p:cNvSpPr>
          <p:nvPr>
            <p:ph type="title"/>
          </p:nvPr>
        </p:nvSpPr>
        <p:spPr>
          <a:xfrm>
            <a:off x="0" y="294041"/>
            <a:ext cx="4867419" cy="707849"/>
          </a:xfrm>
        </p:spPr>
        <p:txBody>
          <a:bodyPr>
            <a:normAutofit fontScale="90000"/>
          </a:bodyPr>
          <a:lstStyle/>
          <a:p>
            <a:r>
              <a:rPr lang="en-GB" sz="3600" b="1" dirty="0">
                <a:solidFill>
                  <a:schemeClr val="bg1"/>
                </a:solidFill>
              </a:rPr>
              <a:t>Was hat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5262" y="247046"/>
            <a:ext cx="1512066"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2D1D919B-215C-476F-B01E-840FE484E3B3}"/>
              </a:ext>
            </a:extLst>
          </p:cNvPr>
          <p:cNvSpPr/>
          <p:nvPr/>
        </p:nvSpPr>
        <p:spPr>
          <a:xfrm>
            <a:off x="6020656" y="1702499"/>
            <a:ext cx="5489825" cy="4159823"/>
          </a:xfrm>
          <a:prstGeom prst="wedgeRoundRectCallout">
            <a:avLst>
              <a:gd name="adj1" fmla="val 20686"/>
              <a:gd name="adj2" fmla="val -58816"/>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Diese</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hat Mia </a:t>
            </a:r>
            <a:r>
              <a:rPr lang="en-GB" sz="2400" dirty="0" err="1">
                <a:solidFill>
                  <a:schemeClr val="accent5">
                    <a:lumMod val="50000"/>
                  </a:schemeClr>
                </a:solidFill>
              </a:rPr>
              <a:t>relativ</a:t>
            </a:r>
            <a:r>
              <a:rPr lang="en-GB" sz="2400" dirty="0">
                <a:solidFill>
                  <a:schemeClr val="accent5">
                    <a:lumMod val="50000"/>
                  </a:schemeClr>
                </a:solidFill>
              </a:rPr>
              <a:t> </a:t>
            </a:r>
            <a:r>
              <a:rPr lang="en-GB" sz="2400" dirty="0" err="1">
                <a:solidFill>
                  <a:schemeClr val="accent5">
                    <a:lumMod val="50000"/>
                  </a:schemeClr>
                </a:solidFill>
              </a:rPr>
              <a:t>viel</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Hause</a:t>
            </a:r>
            <a:r>
              <a:rPr lang="en-GB" sz="2400" dirty="0">
                <a:solidFill>
                  <a:schemeClr val="accent5">
                    <a:lumMod val="50000"/>
                  </a:schemeClr>
                </a:solidFill>
              </a:rPr>
              <a:t>[</a:t>
            </a:r>
            <a:r>
              <a:rPr lang="en-GB" sz="2400" b="1" i="1" dirty="0" err="1">
                <a:solidFill>
                  <a:schemeClr val="accent5">
                    <a:lumMod val="50000"/>
                  </a:schemeClr>
                </a:solidFill>
              </a:rPr>
              <a:t>ge</a:t>
            </a:r>
            <a:r>
              <a:rPr lang="en-GB" sz="2400" b="1" i="1" u="sng" dirty="0" err="1">
                <a:solidFill>
                  <a:schemeClr val="accent5">
                    <a:lumMod val="50000"/>
                  </a:schemeClr>
                </a:solidFill>
              </a:rPr>
              <a:t>macht</a:t>
            </a:r>
            <a:r>
              <a:rPr lang="en-GB" sz="2400" dirty="0">
                <a:solidFill>
                  <a:schemeClr val="accent5">
                    <a:lumMod val="50000"/>
                  </a:schemeClr>
                </a:solidFill>
              </a:rPr>
              <a:t>]. Sie hat </a:t>
            </a:r>
            <a:r>
              <a:rPr lang="en-GB" sz="2400" dirty="0" err="1">
                <a:solidFill>
                  <a:schemeClr val="accent5">
                    <a:lumMod val="50000"/>
                  </a:schemeClr>
                </a:solidFill>
              </a:rPr>
              <a:t>jeden</a:t>
            </a:r>
            <a:r>
              <a:rPr lang="en-GB" sz="2400" dirty="0">
                <a:solidFill>
                  <a:schemeClr val="accent5">
                    <a:lumMod val="50000"/>
                  </a:schemeClr>
                </a:solidFill>
              </a:rPr>
              <a:t> Abend </a:t>
            </a:r>
            <a:r>
              <a:rPr lang="en-GB" sz="2400" dirty="0" err="1">
                <a:solidFill>
                  <a:schemeClr val="accent5">
                    <a:lumMod val="50000"/>
                  </a:schemeClr>
                </a:solidFill>
              </a:rPr>
              <a:t>viel</a:t>
            </a:r>
            <a:r>
              <a:rPr lang="en-GB" sz="2400" dirty="0">
                <a:solidFill>
                  <a:schemeClr val="accent5">
                    <a:lumMod val="50000"/>
                  </a:schemeClr>
                </a:solidFill>
              </a:rPr>
              <a:t> [</a:t>
            </a:r>
            <a:r>
              <a:rPr lang="en-GB" sz="2400" b="1" i="1" dirty="0" err="1">
                <a:solidFill>
                  <a:schemeClr val="accent5">
                    <a:lumMod val="50000"/>
                  </a:schemeClr>
                </a:solidFill>
              </a:rPr>
              <a:t>ge</a:t>
            </a:r>
            <a:r>
              <a:rPr lang="en-GB" sz="2400" b="1" i="1" u="sng" dirty="0" err="1">
                <a:solidFill>
                  <a:schemeClr val="accent5">
                    <a:lumMod val="50000"/>
                  </a:schemeClr>
                </a:solidFill>
              </a:rPr>
              <a:t>lernt</a:t>
            </a:r>
            <a:r>
              <a:rPr lang="en-GB" sz="2400" dirty="0">
                <a:solidFill>
                  <a:schemeClr val="accent5">
                    <a:lumMod val="50000"/>
                  </a:schemeClr>
                </a:solidFill>
              </a:rPr>
              <a:t>], [</a:t>
            </a:r>
            <a:r>
              <a:rPr lang="en-GB" sz="2400" b="1" i="1" dirty="0" err="1">
                <a:solidFill>
                  <a:schemeClr val="accent5">
                    <a:lumMod val="50000"/>
                  </a:schemeClr>
                </a:solidFill>
              </a:rPr>
              <a:t>weil</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 bald </a:t>
            </a:r>
            <a:r>
              <a:rPr lang="en-GB" sz="2400" dirty="0" err="1">
                <a:solidFill>
                  <a:schemeClr val="accent5">
                    <a:lumMod val="50000"/>
                  </a:schemeClr>
                </a:solidFill>
              </a:rPr>
              <a:t>Prüfungen</a:t>
            </a:r>
            <a:r>
              <a:rPr lang="en-GB" sz="2400" dirty="0">
                <a:solidFill>
                  <a:schemeClr val="accent5">
                    <a:lumMod val="50000"/>
                  </a:schemeClr>
                </a:solidFill>
              </a:rPr>
              <a:t>* hat. Sie hat </a:t>
            </a:r>
            <a:r>
              <a:rPr lang="en-GB" sz="2400" dirty="0" err="1">
                <a:solidFill>
                  <a:schemeClr val="accent5">
                    <a:lumMod val="50000"/>
                  </a:schemeClr>
                </a:solidFill>
              </a:rPr>
              <a:t>auch</a:t>
            </a:r>
            <a:r>
              <a:rPr lang="en-GB" sz="2400" dirty="0">
                <a:solidFill>
                  <a:schemeClr val="accent5">
                    <a:lumMod val="50000"/>
                  </a:schemeClr>
                </a:solidFill>
              </a:rPr>
              <a:t> [</a:t>
            </a:r>
            <a:r>
              <a:rPr lang="en-GB" sz="2400" b="1" i="1" dirty="0" err="1">
                <a:solidFill>
                  <a:schemeClr val="accent5">
                    <a:lumMod val="50000"/>
                  </a:schemeClr>
                </a:solidFill>
              </a:rPr>
              <a:t>ver</a:t>
            </a:r>
            <a:r>
              <a:rPr lang="en-GB" sz="2400" b="1" i="1" u="sng" dirty="0" err="1">
                <a:solidFill>
                  <a:schemeClr val="accent5">
                    <a:lumMod val="50000"/>
                  </a:schemeClr>
                </a:solidFill>
              </a:rPr>
              <a:t>sucht</a:t>
            </a:r>
            <a:r>
              <a:rPr lang="en-GB" sz="2400" dirty="0">
                <a:solidFill>
                  <a:schemeClr val="accent5">
                    <a:lumMod val="50000"/>
                  </a:schemeClr>
                </a:solidFill>
              </a:rPr>
              <a:t>], [</a:t>
            </a:r>
            <a:r>
              <a:rPr lang="en-GB" sz="2400" b="1" i="1" dirty="0">
                <a:solidFill>
                  <a:schemeClr val="accent5">
                    <a:lumMod val="50000"/>
                  </a:schemeClr>
                </a:solidFill>
              </a:rPr>
              <a:t>Zeit</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Onkel</a:t>
            </a:r>
            <a:r>
              <a:rPr lang="en-GB" sz="2400" dirty="0">
                <a:solidFill>
                  <a:schemeClr val="accent5">
                    <a:lumMod val="50000"/>
                  </a:schemeClr>
                </a:solidFill>
              </a:rPr>
              <a:t> Heinrich </a:t>
            </a:r>
            <a:r>
              <a:rPr lang="en-GB" sz="2400" dirty="0" err="1">
                <a:solidFill>
                  <a:schemeClr val="accent5">
                    <a:lumMod val="50000"/>
                  </a:schemeClr>
                </a:solidFill>
              </a:rPr>
              <a:t>zu</a:t>
            </a:r>
            <a:r>
              <a:rPr lang="en-GB" sz="2400" dirty="0">
                <a:solidFill>
                  <a:schemeClr val="accent5">
                    <a:lumMod val="50000"/>
                  </a:schemeClr>
                </a:solidFill>
              </a:rPr>
              <a:t> [</a:t>
            </a:r>
            <a:r>
              <a:rPr lang="en-GB" sz="2400" b="1" i="1" dirty="0" err="1">
                <a:solidFill>
                  <a:schemeClr val="accent5">
                    <a:lumMod val="50000"/>
                  </a:schemeClr>
                </a:solidFill>
              </a:rPr>
              <a:t>ver</a:t>
            </a:r>
            <a:r>
              <a:rPr lang="en-GB" sz="2400" b="1" i="1" u="sng" dirty="0" err="1">
                <a:solidFill>
                  <a:schemeClr val="accent5">
                    <a:lumMod val="50000"/>
                  </a:schemeClr>
                </a:solidFill>
              </a:rPr>
              <a:t>bring</a:t>
            </a:r>
            <a:r>
              <a:rPr lang="en-GB" sz="2400" b="1" i="1" dirty="0" err="1">
                <a:solidFill>
                  <a:schemeClr val="accent5">
                    <a:lumMod val="50000"/>
                  </a:schemeClr>
                </a:solidFill>
              </a:rPr>
              <a:t>en</a:t>
            </a:r>
            <a:r>
              <a:rPr lang="en-GB" sz="2400" dirty="0">
                <a:solidFill>
                  <a:schemeClr val="accent5">
                    <a:lumMod val="50000"/>
                  </a:schemeClr>
                </a:solidFill>
              </a:rPr>
              <a:t>]. Sie [</a:t>
            </a:r>
            <a:r>
              <a:rPr lang="en-GB" sz="2400" b="1" i="1" dirty="0" err="1">
                <a:solidFill>
                  <a:schemeClr val="accent5">
                    <a:lumMod val="50000"/>
                  </a:schemeClr>
                </a:solidFill>
              </a:rPr>
              <a:t>er</a:t>
            </a:r>
            <a:r>
              <a:rPr lang="en-GB" sz="2400" b="1" i="1" u="sng" dirty="0" err="1">
                <a:solidFill>
                  <a:schemeClr val="accent5">
                    <a:lumMod val="50000"/>
                  </a:schemeClr>
                </a:solidFill>
              </a:rPr>
              <a:t>war</a:t>
            </a:r>
            <a:r>
              <a:rPr lang="en-GB" sz="2400" b="1" i="1" dirty="0" err="1">
                <a:solidFill>
                  <a:schemeClr val="accent5">
                    <a:lumMod val="50000"/>
                  </a:schemeClr>
                </a:solidFill>
              </a:rPr>
              <a:t>tet</a:t>
            </a:r>
            <a:r>
              <a:rPr lang="en-GB" sz="2400" dirty="0">
                <a:solidFill>
                  <a:schemeClr val="accent5">
                    <a:lumMod val="50000"/>
                  </a:schemeClr>
                </a:solidFill>
              </a:rPr>
              <a:t>] </a:t>
            </a:r>
            <a:r>
              <a:rPr lang="en-GB" sz="2400" dirty="0" err="1">
                <a:solidFill>
                  <a:schemeClr val="accent5">
                    <a:lumMod val="50000"/>
                  </a:schemeClr>
                </a:solidFill>
              </a:rPr>
              <a:t>jeden</a:t>
            </a:r>
            <a:r>
              <a:rPr lang="en-GB" sz="2400" dirty="0">
                <a:solidFill>
                  <a:schemeClr val="accent5">
                    <a:lumMod val="50000"/>
                  </a:schemeClr>
                </a:solidFill>
              </a:rPr>
              <a:t> Abend, </a:t>
            </a:r>
            <a:r>
              <a:rPr lang="en-GB" sz="2400" dirty="0" err="1">
                <a:solidFill>
                  <a:schemeClr val="accent5">
                    <a:lumMod val="50000"/>
                  </a:schemeClr>
                </a:solidFill>
              </a:rPr>
              <a:t>dass</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ihr</a:t>
            </a:r>
            <a:r>
              <a:rPr lang="en-GB" sz="2400" dirty="0">
                <a:solidFill>
                  <a:schemeClr val="accent5">
                    <a:lumMod val="50000"/>
                  </a:schemeClr>
                </a:solidFill>
              </a:rPr>
              <a:t> </a:t>
            </a:r>
            <a:r>
              <a:rPr lang="en-GB" sz="2400" dirty="0" err="1">
                <a:solidFill>
                  <a:schemeClr val="accent5">
                    <a:lumMod val="50000"/>
                  </a:schemeClr>
                </a:solidFill>
              </a:rPr>
              <a:t>mehr</a:t>
            </a:r>
            <a:r>
              <a:rPr lang="en-GB" sz="2400" dirty="0">
                <a:solidFill>
                  <a:schemeClr val="accent5">
                    <a:lumMod val="50000"/>
                  </a:schemeClr>
                </a:solidFill>
              </a:rPr>
              <a:t> </a:t>
            </a:r>
            <a:r>
              <a:rPr lang="en-GB" sz="2400" dirty="0" err="1">
                <a:solidFill>
                  <a:schemeClr val="accent5">
                    <a:lumMod val="50000"/>
                  </a:schemeClr>
                </a:solidFill>
              </a:rPr>
              <a:t>Geschichten</a:t>
            </a:r>
            <a:r>
              <a:rPr lang="en-GB" sz="2400" dirty="0">
                <a:solidFill>
                  <a:schemeClr val="accent5">
                    <a:lumMod val="50000"/>
                  </a:schemeClr>
                </a:solidFill>
              </a:rPr>
              <a:t> [</a:t>
            </a:r>
            <a:r>
              <a:rPr lang="en-GB" sz="2400" b="1" i="1" dirty="0" err="1">
                <a:solidFill>
                  <a:schemeClr val="accent5">
                    <a:lumMod val="50000"/>
                  </a:schemeClr>
                </a:solidFill>
              </a:rPr>
              <a:t>er</a:t>
            </a:r>
            <a:r>
              <a:rPr lang="en-GB" sz="2400" b="1" i="1" u="sng" dirty="0" err="1">
                <a:solidFill>
                  <a:schemeClr val="accent5">
                    <a:lumMod val="50000"/>
                  </a:schemeClr>
                </a:solidFill>
              </a:rPr>
              <a:t>zählt</a:t>
            </a:r>
            <a:r>
              <a:rPr lang="en-GB" sz="2400" dirty="0">
                <a:solidFill>
                  <a:schemeClr val="accent5">
                    <a:lumMod val="50000"/>
                  </a:schemeClr>
                </a:solidFill>
              </a:rPr>
              <a:t>]. </a:t>
            </a:r>
            <a:r>
              <a:rPr lang="en-GB" sz="2400" dirty="0" err="1">
                <a:solidFill>
                  <a:schemeClr val="accent5">
                    <a:lumMod val="50000"/>
                  </a:schemeClr>
                </a:solidFill>
              </a:rPr>
              <a:t>Natürlich</a:t>
            </a:r>
            <a:r>
              <a:rPr lang="en-GB" sz="2400" dirty="0">
                <a:solidFill>
                  <a:schemeClr val="accent5">
                    <a:lumMod val="50000"/>
                  </a:schemeClr>
                </a:solidFill>
              </a:rPr>
              <a:t> hat </a:t>
            </a:r>
            <a:r>
              <a:rPr lang="en-GB" sz="2400" dirty="0" err="1">
                <a:solidFill>
                  <a:schemeClr val="accent5">
                    <a:lumMod val="50000"/>
                  </a:schemeClr>
                </a:solidFill>
              </a:rPr>
              <a:t>sie</a:t>
            </a:r>
            <a:r>
              <a:rPr lang="en-GB" sz="2400" dirty="0">
                <a:solidFill>
                  <a:schemeClr val="accent5">
                    <a:lumMod val="50000"/>
                  </a:schemeClr>
                </a:solidFill>
              </a:rPr>
              <a:t> </a:t>
            </a:r>
            <a:r>
              <a:rPr lang="en-GB" sz="2400" dirty="0" err="1">
                <a:solidFill>
                  <a:schemeClr val="accent5">
                    <a:lumMod val="50000"/>
                  </a:schemeClr>
                </a:solidFill>
              </a:rPr>
              <a:t>auch</a:t>
            </a:r>
            <a:r>
              <a:rPr lang="en-GB" sz="2400" dirty="0">
                <a:solidFill>
                  <a:schemeClr val="accent5">
                    <a:lumMod val="50000"/>
                  </a:schemeClr>
                </a:solidFill>
              </a:rPr>
              <a:t> oft </a:t>
            </a:r>
            <a:r>
              <a:rPr lang="en-GB" sz="2400" dirty="0" err="1">
                <a:solidFill>
                  <a:schemeClr val="accent5">
                    <a:lumMod val="50000"/>
                  </a:schemeClr>
                </a:solidFill>
              </a:rPr>
              <a:t>mit</a:t>
            </a:r>
            <a:r>
              <a:rPr lang="en-GB" sz="2400" dirty="0">
                <a:solidFill>
                  <a:schemeClr val="accent5">
                    <a:lumMod val="50000"/>
                  </a:schemeClr>
                </a:solidFill>
              </a:rPr>
              <a:t> Alastair [</a:t>
            </a:r>
            <a:r>
              <a:rPr lang="en-GB" sz="2400" b="1" i="1" dirty="0" err="1">
                <a:solidFill>
                  <a:schemeClr val="accent5">
                    <a:lumMod val="50000"/>
                  </a:schemeClr>
                </a:solidFill>
              </a:rPr>
              <a:t>telefon</a:t>
            </a:r>
            <a:r>
              <a:rPr lang="en-GB" sz="2400" b="1" i="1" u="sng" dirty="0" err="1">
                <a:solidFill>
                  <a:schemeClr val="accent5">
                    <a:lumMod val="50000"/>
                  </a:schemeClr>
                </a:solidFill>
              </a:rPr>
              <a:t>iert</a:t>
            </a:r>
            <a:r>
              <a:rPr lang="en-GB" sz="2400" dirty="0">
                <a:solidFill>
                  <a:schemeClr val="accent5">
                    <a:lumMod val="50000"/>
                  </a:schemeClr>
                </a:solidFill>
              </a:rPr>
              <a:t>]!</a:t>
            </a:r>
          </a:p>
        </p:txBody>
      </p:sp>
      <p:sp>
        <p:nvSpPr>
          <p:cNvPr id="18" name="TextBox 17">
            <a:extLst>
              <a:ext uri="{FF2B5EF4-FFF2-40B4-BE49-F238E27FC236}">
                <a16:creationId xmlns:a16="http://schemas.microsoft.com/office/drawing/2014/main" id="{F1A69A41-9FC5-470C-9ECF-0F6174C67641}"/>
              </a:ext>
            </a:extLst>
          </p:cNvPr>
          <p:cNvSpPr txBox="1"/>
          <p:nvPr/>
        </p:nvSpPr>
        <p:spPr>
          <a:xfrm>
            <a:off x="5222631" y="297012"/>
            <a:ext cx="4867419" cy="830997"/>
          </a:xfrm>
          <a:prstGeom prst="rect">
            <a:avLst/>
          </a:prstGeom>
          <a:noFill/>
        </p:spPr>
        <p:txBody>
          <a:bodyPr wrap="square" rtlCol="0">
            <a:spAutoFit/>
          </a:bodyPr>
          <a:lstStyle/>
          <a:p>
            <a:pPr algn="l"/>
            <a:r>
              <a:rPr lang="en-GB" sz="2400" dirty="0">
                <a:solidFill>
                  <a:schemeClr val="accent5">
                    <a:lumMod val="50000"/>
                  </a:schemeClr>
                </a:solidFill>
              </a:rPr>
              <a:t>Wolfgang </a:t>
            </a:r>
            <a:r>
              <a:rPr lang="en-GB" sz="2400" dirty="0" err="1">
                <a:solidFill>
                  <a:schemeClr val="accent5">
                    <a:lumMod val="50000"/>
                  </a:schemeClr>
                </a:solidFill>
              </a:rPr>
              <a:t>erzählt</a:t>
            </a:r>
            <a:r>
              <a:rPr lang="en-GB" sz="2400" dirty="0">
                <a:solidFill>
                  <a:schemeClr val="accent5">
                    <a:lumMod val="50000"/>
                  </a:schemeClr>
                </a:solidFill>
              </a:rPr>
              <a:t> </a:t>
            </a:r>
            <a:r>
              <a:rPr lang="en-GB" sz="2400" dirty="0" err="1">
                <a:solidFill>
                  <a:schemeClr val="accent5">
                    <a:lumMod val="50000"/>
                  </a:schemeClr>
                </a:solidFill>
              </a:rPr>
              <a:t>Mutti</a:t>
            </a:r>
            <a:r>
              <a:rPr lang="en-GB" sz="2400" dirty="0">
                <a:solidFill>
                  <a:schemeClr val="accent5">
                    <a:lumMod val="50000"/>
                  </a:schemeClr>
                </a:solidFill>
              </a:rPr>
              <a:t> </a:t>
            </a:r>
            <a:r>
              <a:rPr lang="en-GB" sz="2400" dirty="0" err="1">
                <a:solidFill>
                  <a:schemeClr val="accent5">
                    <a:lumMod val="50000"/>
                  </a:schemeClr>
                </a:solidFill>
              </a:rPr>
              <a:t>über</a:t>
            </a:r>
            <a:r>
              <a:rPr lang="en-GB" sz="2400" dirty="0">
                <a:solidFill>
                  <a:schemeClr val="accent5">
                    <a:lumMod val="50000"/>
                  </a:schemeClr>
                </a:solidFill>
              </a:rPr>
              <a:t> </a:t>
            </a:r>
            <a:r>
              <a:rPr lang="en-GB" sz="2400" dirty="0" err="1">
                <a:solidFill>
                  <a:schemeClr val="accent5">
                    <a:lumMod val="50000"/>
                  </a:schemeClr>
                </a:solidFill>
              </a:rPr>
              <a:t>Mias</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Was </a:t>
            </a:r>
            <a:r>
              <a:rPr lang="en-GB" sz="2400" dirty="0" err="1">
                <a:solidFill>
                  <a:schemeClr val="accent5">
                    <a:lumMod val="50000"/>
                  </a:schemeClr>
                </a:solidFill>
              </a:rPr>
              <a:t>sagt</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a:t>
            </a:r>
          </a:p>
        </p:txBody>
      </p:sp>
      <p:pic>
        <p:nvPicPr>
          <p:cNvPr id="7" name="Picture 6" descr="A picture containing text&#10;&#10;Description automatically generated">
            <a:extLst>
              <a:ext uri="{FF2B5EF4-FFF2-40B4-BE49-F238E27FC236}">
                <a16:creationId xmlns:a16="http://schemas.microsoft.com/office/drawing/2014/main" id="{05903321-E5AB-46D5-ADFF-5AEDD8A75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89120" y="188470"/>
            <a:ext cx="914401" cy="1515960"/>
          </a:xfrm>
          <a:prstGeom prst="rect">
            <a:avLst/>
          </a:prstGeom>
        </p:spPr>
      </p:pic>
      <p:sp>
        <p:nvSpPr>
          <p:cNvPr id="12" name="Speech Bubble: Rectangle with Corners Rounded 1">
            <a:extLst>
              <a:ext uri="{FF2B5EF4-FFF2-40B4-BE49-F238E27FC236}">
                <a16:creationId xmlns:a16="http://schemas.microsoft.com/office/drawing/2014/main" id="{2038C683-3632-42A1-A00E-7CD16E7307FF}"/>
              </a:ext>
            </a:extLst>
          </p:cNvPr>
          <p:cNvSpPr/>
          <p:nvPr/>
        </p:nvSpPr>
        <p:spPr>
          <a:xfrm>
            <a:off x="6030522" y="5686442"/>
            <a:ext cx="2735046"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*die </a:t>
            </a:r>
            <a:r>
              <a:rPr lang="en-GB" sz="2000" noProof="0" dirty="0" err="1"/>
              <a:t>Prüfung</a:t>
            </a:r>
            <a:r>
              <a:rPr lang="en-GB" sz="2000" noProof="0" dirty="0"/>
              <a:t> – exam</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pic>
        <p:nvPicPr>
          <p:cNvPr id="10" name="Picture 9" descr="A picture containing text, vector graphics&#10;&#10;Description automatically generated">
            <a:extLst>
              <a:ext uri="{FF2B5EF4-FFF2-40B4-BE49-F238E27FC236}">
                <a16:creationId xmlns:a16="http://schemas.microsoft.com/office/drawing/2014/main" id="{B03D093C-DEE0-44DF-8F06-28739B98ED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1432" y="3552497"/>
            <a:ext cx="2414982" cy="2459375"/>
          </a:xfrm>
          <a:prstGeom prst="rect">
            <a:avLst/>
          </a:prstGeom>
        </p:spPr>
      </p:pic>
      <p:pic>
        <p:nvPicPr>
          <p:cNvPr id="14" name="Picture 13">
            <a:extLst>
              <a:ext uri="{FF2B5EF4-FFF2-40B4-BE49-F238E27FC236}">
                <a16:creationId xmlns:a16="http://schemas.microsoft.com/office/drawing/2014/main" id="{7B478E97-E2E7-4ABE-9E7F-F31BF76CBB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306" y="1102628"/>
            <a:ext cx="2177630" cy="3154051"/>
          </a:xfrm>
          <a:prstGeom prst="rect">
            <a:avLst/>
          </a:prstGeom>
        </p:spPr>
      </p:pic>
      <p:cxnSp>
        <p:nvCxnSpPr>
          <p:cNvPr id="16" name="Straight Connector 15">
            <a:extLst>
              <a:ext uri="{FF2B5EF4-FFF2-40B4-BE49-F238E27FC236}">
                <a16:creationId xmlns:a16="http://schemas.microsoft.com/office/drawing/2014/main" id="{5CA0702B-0731-436D-B7BF-9ACA726D8670}"/>
              </a:ext>
            </a:extLst>
          </p:cNvPr>
          <p:cNvCxnSpPr/>
          <p:nvPr/>
        </p:nvCxnSpPr>
        <p:spPr>
          <a:xfrm flipV="1">
            <a:off x="990645" y="2150324"/>
            <a:ext cx="3773079" cy="3605048"/>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9.1.1.5 Slide 9 ">
            <a:hlinkClick r:id="" action="ppaction://media"/>
            <a:extLst>
              <a:ext uri="{FF2B5EF4-FFF2-40B4-BE49-F238E27FC236}">
                <a16:creationId xmlns:a16="http://schemas.microsoft.com/office/drawing/2014/main" id="{8A83FF37-4A55-4B30-8455-984B6FB1AA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01022" y="852364"/>
            <a:ext cx="1000546" cy="1000546"/>
          </a:xfrm>
          <a:prstGeom prst="rect">
            <a:avLst/>
          </a:prstGeom>
        </p:spPr>
      </p:pic>
    </p:spTree>
    <p:extLst>
      <p:ext uri="{BB962C8B-B14F-4D97-AF65-F5344CB8AC3E}">
        <p14:creationId xmlns:p14="http://schemas.microsoft.com/office/powerpoint/2010/main" val="103157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T1.2 Week 4 Slide 32</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prstClr val="white"/>
                </a:solidFill>
              </a:rPr>
              <a:t>Stress patterns </a:t>
            </a:r>
            <a:endParaRPr lang="en-GB" sz="3600" b="1" dirty="0">
              <a:solidFill>
                <a:prstClr val="white"/>
              </a:solidFill>
            </a:endParaRPr>
          </a:p>
        </p:txBody>
      </p:sp>
    </p:spTree>
    <p:extLst>
      <p:ext uri="{BB962C8B-B14F-4D97-AF65-F5344CB8AC3E}">
        <p14:creationId xmlns:p14="http://schemas.microsoft.com/office/powerpoint/2010/main" val="3776531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446270"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830997"/>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Remember – we use the present</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tense of </a:t>
            </a:r>
            <a:r>
              <a:rPr kumimoji="0" lang="en-US" sz="2400" b="1" i="1" u="none" strike="noStrike" kern="1400" cap="none" spc="0" normalizeH="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together with a past participle to mean ‘have done’ or ‘did’:</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151583" y="3792997"/>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Du </a:t>
            </a:r>
            <a:r>
              <a:rPr lang="en-GB" sz="2400" b="1" noProof="0" dirty="0">
                <a:solidFill>
                  <a:srgbClr val="ED7D31"/>
                </a:solidFill>
                <a:latin typeface="Century Gothic" panose="020B0502020202020204" pitchFamily="34" charset="0"/>
              </a:rPr>
              <a:t>hast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deine</a:t>
            </a:r>
            <a:r>
              <a:rPr kumimoji="0" lang="en-GB" sz="24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04F75"/>
                </a:solidFill>
                <a:effectLst/>
                <a:uLnTx/>
                <a:uFillTx/>
                <a:latin typeface="Century Gothic" panose="020B0502020202020204" pitchFamily="34" charset="0"/>
                <a:ea typeface="+mn-ea"/>
                <a:cs typeface="+mn-cs"/>
              </a:rPr>
              <a:t>Tante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besuch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4631858" y="3792998"/>
            <a:ext cx="8040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visited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your aunt. / 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visited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your aunt.</a:t>
            </a:r>
          </a:p>
        </p:txBody>
      </p:sp>
      <p:sp>
        <p:nvSpPr>
          <p:cNvPr id="12" name="TextBox 11">
            <a:extLst>
              <a:ext uri="{FF2B5EF4-FFF2-40B4-BE49-F238E27FC236}">
                <a16:creationId xmlns:a16="http://schemas.microsoft.com/office/drawing/2014/main" id="{B7307C93-EB77-9142-96E0-FD8B5CE3BB55}"/>
              </a:ext>
            </a:extLst>
          </p:cNvPr>
          <p:cNvSpPr txBox="1"/>
          <p:nvPr/>
        </p:nvSpPr>
        <p:spPr>
          <a:xfrm>
            <a:off x="143838" y="1988103"/>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lang="en-GB" sz="2400" b="1" dirty="0" err="1">
                <a:solidFill>
                  <a:srgbClr val="ED7D31"/>
                </a:solidFill>
                <a:latin typeface="Century Gothic" panose="020B0502020202020204" pitchFamily="34" charset="0"/>
              </a:rPr>
              <a:t>habe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Sport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mach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788910" y="1982566"/>
            <a:ext cx="7883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done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sport. / 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did</a:t>
            </a:r>
            <a:r>
              <a:rPr kumimoji="0" lang="en-GB" sz="24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lots of</a:t>
            </a:r>
            <a:r>
              <a:rPr kumimoji="0" lang="en-GB" sz="2400" b="0" i="1"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sport.</a:t>
            </a:r>
          </a:p>
        </p:txBody>
      </p:sp>
      <p:sp>
        <p:nvSpPr>
          <p:cNvPr id="20" name="Speech Bubble: Rectangle with Corners Rounded 1">
            <a:extLst>
              <a:ext uri="{FF2B5EF4-FFF2-40B4-BE49-F238E27FC236}">
                <a16:creationId xmlns:a16="http://schemas.microsoft.com/office/drawing/2014/main" id="{9038D4C3-AA8C-9A44-B6E9-62F6B9D725BB}"/>
              </a:ext>
            </a:extLst>
          </p:cNvPr>
          <p:cNvSpPr/>
          <p:nvPr/>
        </p:nvSpPr>
        <p:spPr>
          <a:xfrm>
            <a:off x="8033112" y="2445266"/>
            <a:ext cx="3194845" cy="707850"/>
          </a:xfrm>
          <a:prstGeom prst="wedgeRoundRectCallout">
            <a:avLst>
              <a:gd name="adj1" fmla="val -59584"/>
              <a:gd name="adj2" fmla="val -1978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Remember: the stem = infinitive minus the –</a:t>
            </a:r>
            <a:r>
              <a:rPr lang="en-GB" sz="2000" noProof="0" dirty="0" err="1"/>
              <a:t>en</a:t>
            </a:r>
            <a:r>
              <a:rPr lang="en-GB" sz="2000" noProof="0" dirty="0"/>
              <a:t>.</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CBBF0AA1-4CDD-4337-B42B-534031E03C92}"/>
              </a:ext>
            </a:extLst>
          </p:cNvPr>
          <p:cNvSpPr txBox="1"/>
          <p:nvPr/>
        </p:nvSpPr>
        <p:spPr>
          <a:xfrm>
            <a:off x="143838" y="2505684"/>
            <a:ext cx="7617132" cy="461665"/>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The</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past participle of m</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any verbs is:</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B2072E01-1E2C-4059-9F71-B6AE7F5668F1}"/>
              </a:ext>
            </a:extLst>
          </p:cNvPr>
          <p:cNvSpPr txBox="1"/>
          <p:nvPr/>
        </p:nvSpPr>
        <p:spPr>
          <a:xfrm>
            <a:off x="151583" y="3151225"/>
            <a:ext cx="11888834" cy="461665"/>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Verbs that start with prefixes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do not add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57C0EE0E-769D-4BCA-86EA-229111EC801E}"/>
              </a:ext>
            </a:extLst>
          </p:cNvPr>
          <p:cNvSpPr txBox="1"/>
          <p:nvPr/>
        </p:nvSpPr>
        <p:spPr>
          <a:xfrm>
            <a:off x="139067" y="4371158"/>
            <a:ext cx="4101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lang="en-GB" sz="2400" b="1" noProof="0" dirty="0">
                <a:solidFill>
                  <a:srgbClr val="ED7D31"/>
                </a:solidFill>
                <a:latin typeface="Century Gothic" panose="020B0502020202020204" pitchFamily="34" charset="0"/>
              </a:rPr>
              <a:t>hat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Geld </a:t>
            </a:r>
            <a:r>
              <a:rPr lang="en-GB" sz="2400" dirty="0" err="1">
                <a:solidFill>
                  <a:srgbClr val="104F75"/>
                </a:solidFill>
                <a:latin typeface="Century Gothic" panose="020B0502020202020204" pitchFamily="34" charset="0"/>
              </a:rPr>
              <a:t>verdien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8309D55F-3931-4ADC-92D8-94AC9493ADF8}"/>
              </a:ext>
            </a:extLst>
          </p:cNvPr>
          <p:cNvSpPr txBox="1"/>
          <p:nvPr/>
        </p:nvSpPr>
        <p:spPr>
          <a:xfrm>
            <a:off x="4069080" y="4371159"/>
            <a:ext cx="8590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earnt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money. / 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earnt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money.</a:t>
            </a:r>
          </a:p>
        </p:txBody>
      </p:sp>
      <p:sp>
        <p:nvSpPr>
          <p:cNvPr id="29" name="TextBox 28">
            <a:extLst>
              <a:ext uri="{FF2B5EF4-FFF2-40B4-BE49-F238E27FC236}">
                <a16:creationId xmlns:a16="http://schemas.microsoft.com/office/drawing/2014/main" id="{22C70413-424D-4CD8-A606-85D2AB894DE9}"/>
              </a:ext>
            </a:extLst>
          </p:cNvPr>
          <p:cNvSpPr txBox="1"/>
          <p:nvPr/>
        </p:nvSpPr>
        <p:spPr>
          <a:xfrm>
            <a:off x="139067" y="4951643"/>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en-GB" sz="2400" b="1" noProof="0" dirty="0" err="1">
                <a:solidFill>
                  <a:srgbClr val="ED7D31"/>
                </a:solidFill>
                <a:latin typeface="Century Gothic" panose="020B0502020202020204" pitchFamily="34" charset="0"/>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die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Geschicht</a:t>
            </a:r>
            <a:r>
              <a:rPr lang="en-GB" sz="2400" dirty="0">
                <a:solidFill>
                  <a:srgbClr val="104F75"/>
                </a:solidFill>
                <a:latin typeface="Century Gothic" panose="020B0502020202020204" pitchFamily="34" charset="0"/>
              </a:rPr>
              <a:t>e </a:t>
            </a:r>
            <a:r>
              <a:rPr lang="en-GB" sz="2400" dirty="0" err="1">
                <a:solidFill>
                  <a:srgbClr val="104F75"/>
                </a:solidFill>
                <a:latin typeface="Century Gothic" panose="020B0502020202020204" pitchFamily="34" charset="0"/>
              </a:rPr>
              <a:t>erzähl</a:t>
            </a:r>
            <a:r>
              <a:rPr lang="en-GB" sz="2400" b="1" dirty="0" err="1">
                <a:solidFill>
                  <a:srgbClr val="104F75"/>
                </a:solidFill>
                <a:latin typeface="Century Gothic" panose="020B0502020202020204" pitchFamily="34" charset="0"/>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FA814973-E327-4882-943D-D74990474197}"/>
              </a:ext>
            </a:extLst>
          </p:cNvPr>
          <p:cNvSpPr txBox="1"/>
          <p:nvPr/>
        </p:nvSpPr>
        <p:spPr>
          <a:xfrm>
            <a:off x="5499452" y="4943392"/>
            <a:ext cx="8040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told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the story. / 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told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the story.</a:t>
            </a: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294013" y="5532126"/>
            <a:ext cx="5718167" cy="724351"/>
          </a:xfrm>
          <a:prstGeom prst="wedgeRoundRectCallout">
            <a:avLst>
              <a:gd name="adj1" fmla="val -22345"/>
              <a:gd name="adj2" fmla="val -5115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u="none" strike="noStrike" kern="1200" cap="none" spc="0" normalizeH="0" baseline="0" noProof="0" dirty="0">
                <a:ln>
                  <a:noFill/>
                </a:ln>
                <a:solidFill>
                  <a:prstClr val="white"/>
                </a:solidFill>
                <a:effectLst/>
                <a:uLnTx/>
                <a:uFillTx/>
                <a:latin typeface="Century Gothic" panose="020F0302020204030204"/>
              </a:rPr>
              <a:t>These prefixes are never ‘stressed’. Always stress the syllable that follows. </a:t>
            </a:r>
          </a:p>
        </p:txBody>
      </p:sp>
      <p:cxnSp>
        <p:nvCxnSpPr>
          <p:cNvPr id="7" name="Straight Connector 6">
            <a:extLst>
              <a:ext uri="{FF2B5EF4-FFF2-40B4-BE49-F238E27FC236}">
                <a16:creationId xmlns:a16="http://schemas.microsoft.com/office/drawing/2014/main" id="{FD51CF75-40A8-4353-8F12-E87BBE7C64EC}"/>
              </a:ext>
            </a:extLst>
          </p:cNvPr>
          <p:cNvCxnSpPr/>
          <p:nvPr/>
        </p:nvCxnSpPr>
        <p:spPr>
          <a:xfrm>
            <a:off x="3691890" y="416322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424046-D448-4BCB-8E88-B231DDDDDCE4}"/>
              </a:ext>
            </a:extLst>
          </p:cNvPr>
          <p:cNvCxnSpPr/>
          <p:nvPr/>
        </p:nvCxnSpPr>
        <p:spPr>
          <a:xfrm>
            <a:off x="3137695" y="473853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5C2056C-7303-409F-B31D-09516BF150BF}"/>
              </a:ext>
            </a:extLst>
          </p:cNvPr>
          <p:cNvCxnSpPr/>
          <p:nvPr/>
        </p:nvCxnSpPr>
        <p:spPr>
          <a:xfrm>
            <a:off x="4411720" y="531003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A3214FD-0E11-44F8-9F6D-F58FCAFF3CA2}"/>
              </a:ext>
            </a:extLst>
          </p:cNvPr>
          <p:cNvCxnSpPr>
            <a:cxnSpLocks/>
          </p:cNvCxnSpPr>
          <p:nvPr/>
        </p:nvCxnSpPr>
        <p:spPr>
          <a:xfrm>
            <a:off x="3486150" y="2349662"/>
            <a:ext cx="92557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41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20" grpId="0" animBg="1"/>
      <p:bldP spid="25" grpId="0"/>
      <p:bldP spid="26" grpId="0"/>
      <p:bldP spid="27" grpId="0"/>
      <p:bldP spid="28" grpId="0"/>
      <p:bldP spid="29" grpId="0"/>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Stress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T1.1 Week 1 Slides 3; 18-19</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5988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8789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100811" y="247046"/>
            <a:ext cx="385651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7282" y="1243957"/>
            <a:ext cx="10947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7" name="Table 7">
            <a:extLst>
              <a:ext uri="{FF2B5EF4-FFF2-40B4-BE49-F238E27FC236}">
                <a16:creationId xmlns:a16="http://schemas.microsoft.com/office/drawing/2014/main" id="{2E35FF0F-EA01-4D86-A30D-225F2923581B}"/>
              </a:ext>
            </a:extLst>
          </p:cNvPr>
          <p:cNvGraphicFramePr>
            <a:graphicFrameLocks noGrp="1"/>
          </p:cNvGraphicFramePr>
          <p:nvPr/>
        </p:nvGraphicFramePr>
        <p:xfrm>
          <a:off x="547763" y="2264209"/>
          <a:ext cx="8287144" cy="3909976"/>
        </p:xfrm>
        <a:graphic>
          <a:graphicData uri="http://schemas.openxmlformats.org/drawingml/2006/table">
            <a:tbl>
              <a:tblPr firstRow="1" bandRow="1">
                <a:tableStyleId>{5940675A-B579-460E-94D1-54222C63F5DA}</a:tableStyleId>
              </a:tblPr>
              <a:tblGrid>
                <a:gridCol w="8287144">
                  <a:extLst>
                    <a:ext uri="{9D8B030D-6E8A-4147-A177-3AD203B41FA5}">
                      <a16:colId xmlns:a16="http://schemas.microsoft.com/office/drawing/2014/main" val="4104228244"/>
                    </a:ext>
                  </a:extLst>
                </a:gridCol>
              </a:tblGrid>
              <a:tr h="488747">
                <a:tc>
                  <a:txBody>
                    <a:bodyPr/>
                    <a:lstStyle/>
                    <a:p>
                      <a:r>
                        <a:rPr lang="en-GB"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Deutschland </a:t>
                      </a:r>
                      <a:r>
                        <a:rPr lang="en-GB" sz="2000" i="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sucht</a:t>
                      </a:r>
                      <a:r>
                        <a:rPr lang="en-GB"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den Superstar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ist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deutsche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Tal</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en</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tshow</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7534676"/>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hat das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gleiche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Kon</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zept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wie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Pop Idol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oder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X-Factor.</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5391402"/>
                  </a:ext>
                </a:extLst>
              </a:tr>
              <a:tr h="488747">
                <a:tc>
                  <a:txBody>
                    <a:bodyPr/>
                    <a:lstStyle/>
                    <a:p>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Diese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Shows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sind</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jetzt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glob</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ale</a:t>
                      </a:r>
                      <a:r>
                        <a:rPr lang="en-GB"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Marke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965382"/>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haben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viele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Fans in den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sozi</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en</a:t>
                      </a:r>
                      <a:r>
                        <a:rPr lang="en-GB"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Medien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055798"/>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DSDS hat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eigenen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YouTube-</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Kan</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6459566"/>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 Castings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für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hundert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Kandi</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da</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finden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auf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Schiff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statt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579339"/>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letzten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neun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singen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Halbfin</a:t>
                      </a:r>
                      <a:r>
                        <a:rPr lang="en-GB" sz="2000" b="1"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4247689"/>
                  </a:ext>
                </a:extLst>
              </a:tr>
              <a:tr h="488747">
                <a:tc>
                  <a:txBody>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Das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Publikum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votet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Apr</a:t>
                      </a:r>
                      <a:r>
                        <a:rPr lang="en-GB" sz="2000" b="1" u="sng"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il</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auch</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beim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Fin</a:t>
                      </a:r>
                      <a:r>
                        <a:rPr lang="en-GB" sz="2000" b="1" u="sng"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6359969"/>
                  </a:ext>
                </a:extLst>
              </a:tr>
            </a:tbl>
          </a:graphicData>
        </a:graphic>
      </p:graphicFrame>
      <p:sp>
        <p:nvSpPr>
          <p:cNvPr id="17" name="Action Button: Custom 16">
            <a:hlinkClick r:id="" action="ppaction://noaction" highlightClick="1">
              <a:snd r:embed="rId4" name="9.1.1.1 Slide 3 1.wav"/>
            </a:hlinkClick>
            <a:extLst>
              <a:ext uri="{FF2B5EF4-FFF2-40B4-BE49-F238E27FC236}">
                <a16:creationId xmlns:a16="http://schemas.microsoft.com/office/drawing/2014/main" id="{AE28C503-ECD1-45D6-8A5B-0011E22409E0}"/>
              </a:ext>
            </a:extLst>
          </p:cNvPr>
          <p:cNvSpPr/>
          <p:nvPr/>
        </p:nvSpPr>
        <p:spPr>
          <a:xfrm>
            <a:off x="86569" y="23414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5" name="9.1.1.1 Slide 3 2.wav"/>
            </a:hlinkClick>
            <a:extLst>
              <a:ext uri="{FF2B5EF4-FFF2-40B4-BE49-F238E27FC236}">
                <a16:creationId xmlns:a16="http://schemas.microsoft.com/office/drawing/2014/main" id="{5F4D0236-F32A-4C7D-A032-B0DB5CF79E61}"/>
              </a:ext>
            </a:extLst>
          </p:cNvPr>
          <p:cNvSpPr/>
          <p:nvPr/>
        </p:nvSpPr>
        <p:spPr>
          <a:xfrm>
            <a:off x="84491" y="28259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6" name="9.1.1.1 Slide 3 3.wav"/>
            </a:hlinkClick>
            <a:extLst>
              <a:ext uri="{FF2B5EF4-FFF2-40B4-BE49-F238E27FC236}">
                <a16:creationId xmlns:a16="http://schemas.microsoft.com/office/drawing/2014/main" id="{FC61DB85-61AD-4B75-AF50-618EED883267}"/>
              </a:ext>
            </a:extLst>
          </p:cNvPr>
          <p:cNvSpPr/>
          <p:nvPr/>
        </p:nvSpPr>
        <p:spPr>
          <a:xfrm>
            <a:off x="84491" y="32906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7" name="9.1.1.1 Slide 3 4.wav"/>
            </a:hlinkClick>
            <a:extLst>
              <a:ext uri="{FF2B5EF4-FFF2-40B4-BE49-F238E27FC236}">
                <a16:creationId xmlns:a16="http://schemas.microsoft.com/office/drawing/2014/main" id="{05B3B584-0C45-48EB-87B7-A223DC678DE8}"/>
              </a:ext>
            </a:extLst>
          </p:cNvPr>
          <p:cNvSpPr/>
          <p:nvPr/>
        </p:nvSpPr>
        <p:spPr>
          <a:xfrm>
            <a:off x="84491" y="37970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8" name="9.1.1.1 Slide 3 5.wav"/>
            </a:hlinkClick>
            <a:extLst>
              <a:ext uri="{FF2B5EF4-FFF2-40B4-BE49-F238E27FC236}">
                <a16:creationId xmlns:a16="http://schemas.microsoft.com/office/drawing/2014/main" id="{E42ECA41-1DF2-4080-83B3-7E63E76AF4BE}"/>
              </a:ext>
            </a:extLst>
          </p:cNvPr>
          <p:cNvSpPr/>
          <p:nvPr/>
        </p:nvSpPr>
        <p:spPr>
          <a:xfrm>
            <a:off x="84491" y="42856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9" name="9.1.1.1 Slide 3 6.wav"/>
            </a:hlinkClick>
            <a:extLst>
              <a:ext uri="{FF2B5EF4-FFF2-40B4-BE49-F238E27FC236}">
                <a16:creationId xmlns:a16="http://schemas.microsoft.com/office/drawing/2014/main" id="{1E17553E-59D0-4740-8AB3-B505E1A5A066}"/>
              </a:ext>
            </a:extLst>
          </p:cNvPr>
          <p:cNvSpPr/>
          <p:nvPr/>
        </p:nvSpPr>
        <p:spPr>
          <a:xfrm>
            <a:off x="107282" y="47742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10" name="9.1.1.1 Slide 3 7.wav"/>
            </a:hlinkClick>
            <a:extLst>
              <a:ext uri="{FF2B5EF4-FFF2-40B4-BE49-F238E27FC236}">
                <a16:creationId xmlns:a16="http://schemas.microsoft.com/office/drawing/2014/main" id="{7229496D-1FB7-44D4-B79D-695BA2464C7A}"/>
              </a:ext>
            </a:extLst>
          </p:cNvPr>
          <p:cNvSpPr/>
          <p:nvPr/>
        </p:nvSpPr>
        <p:spPr>
          <a:xfrm>
            <a:off x="91341" y="52388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4" name="Action Button: Custom 16">
            <a:hlinkClick r:id="" action="ppaction://noaction" highlightClick="1">
              <a:snd r:embed="rId11" name="9.1.1.1 Slide 3 8.wav"/>
            </a:hlinkClick>
            <a:extLst>
              <a:ext uri="{FF2B5EF4-FFF2-40B4-BE49-F238E27FC236}">
                <a16:creationId xmlns:a16="http://schemas.microsoft.com/office/drawing/2014/main" id="{D94115FB-B4D3-445C-89AB-E05BD8533067}"/>
              </a:ext>
            </a:extLst>
          </p:cNvPr>
          <p:cNvSpPr/>
          <p:nvPr/>
        </p:nvSpPr>
        <p:spPr>
          <a:xfrm>
            <a:off x="91341" y="57144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5" name="Rectangle: Rounded Corners 24">
            <a:extLst>
              <a:ext uri="{FF2B5EF4-FFF2-40B4-BE49-F238E27FC236}">
                <a16:creationId xmlns:a16="http://schemas.microsoft.com/office/drawing/2014/main" id="{5756AD40-BD01-4197-9EAA-E85740088C1F}"/>
              </a:ext>
            </a:extLst>
          </p:cNvPr>
          <p:cNvSpPr/>
          <p:nvPr/>
        </p:nvSpPr>
        <p:spPr>
          <a:xfrm>
            <a:off x="6903255" y="2331953"/>
            <a:ext cx="141667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26" name="TextBox 25">
            <a:extLst>
              <a:ext uri="{FF2B5EF4-FFF2-40B4-BE49-F238E27FC236}">
                <a16:creationId xmlns:a16="http://schemas.microsoft.com/office/drawing/2014/main" id="{A4EA1EC3-83F6-47C5-B05B-5ED19FCDBE51}"/>
              </a:ext>
            </a:extLst>
          </p:cNvPr>
          <p:cNvSpPr txBox="1"/>
          <p:nvPr/>
        </p:nvSpPr>
        <p:spPr>
          <a:xfrm>
            <a:off x="107282" y="1627518"/>
            <a:ext cx="10947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Betonung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Speech Bubble: Rectangle with Corners Rounded 26">
            <a:extLst>
              <a:ext uri="{FF2B5EF4-FFF2-40B4-BE49-F238E27FC236}">
                <a16:creationId xmlns:a16="http://schemas.microsoft.com/office/drawing/2014/main" id="{6A9F0C0C-C8EA-4240-B611-4976B059B7A6}"/>
              </a:ext>
            </a:extLst>
          </p:cNvPr>
          <p:cNvSpPr/>
          <p:nvPr/>
        </p:nvSpPr>
        <p:spPr>
          <a:xfrm>
            <a:off x="8846483" y="727930"/>
            <a:ext cx="3110844" cy="447493"/>
          </a:xfrm>
          <a:prstGeom prst="wedgeRoundRectCallout">
            <a:avLst>
              <a:gd name="adj1" fmla="val 23596"/>
              <a:gd name="adj2" fmla="val 4920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Betonung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stress </a:t>
            </a:r>
          </a:p>
        </p:txBody>
      </p:sp>
      <p:pic>
        <p:nvPicPr>
          <p:cNvPr id="29" name="Picture 28">
            <a:extLst>
              <a:ext uri="{FF2B5EF4-FFF2-40B4-BE49-F238E27FC236}">
                <a16:creationId xmlns:a16="http://schemas.microsoft.com/office/drawing/2014/main" id="{1EA6E1AE-6FFA-41E2-96BE-2E6019835B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6482" y="4967353"/>
            <a:ext cx="1223492" cy="1405807"/>
          </a:xfrm>
          <a:prstGeom prst="rect">
            <a:avLst/>
          </a:prstGeom>
        </p:spPr>
      </p:pic>
      <p:sp>
        <p:nvSpPr>
          <p:cNvPr id="32" name="Oval 31">
            <a:extLst>
              <a:ext uri="{FF2B5EF4-FFF2-40B4-BE49-F238E27FC236}">
                <a16:creationId xmlns:a16="http://schemas.microsoft.com/office/drawing/2014/main" id="{3FC61CEE-4214-4AC8-98E9-5C89063FDA64}"/>
              </a:ext>
            </a:extLst>
          </p:cNvPr>
          <p:cNvSpPr/>
          <p:nvPr/>
        </p:nvSpPr>
        <p:spPr>
          <a:xfrm>
            <a:off x="7758813" y="2699431"/>
            <a:ext cx="4198513" cy="2199389"/>
          </a:xfrm>
          <a:prstGeom prst="ellipse">
            <a:avLst/>
          </a:prstGeom>
          <a:pattFill prst="pct80">
            <a:fgClr>
              <a:srgbClr val="0082DA"/>
            </a:fgClr>
            <a:bgClr>
              <a:schemeClr val="bg1"/>
            </a:bgClr>
          </a:patt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endParaRPr>
          </a:p>
        </p:txBody>
      </p:sp>
      <p:sp>
        <p:nvSpPr>
          <p:cNvPr id="33" name="Rectangle 32">
            <a:extLst>
              <a:ext uri="{FF2B5EF4-FFF2-40B4-BE49-F238E27FC236}">
                <a16:creationId xmlns:a16="http://schemas.microsoft.com/office/drawing/2014/main" id="{15870DEA-C397-4C4E-895F-5C24054F764E}"/>
              </a:ext>
            </a:extLst>
          </p:cNvPr>
          <p:cNvSpPr/>
          <p:nvPr/>
        </p:nvSpPr>
        <p:spPr>
          <a:xfrm>
            <a:off x="6810069" y="2874457"/>
            <a:ext cx="6096000" cy="172354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br>
            <a:r>
              <a:rPr kumimoji="0" lang="en-GB" sz="6600" b="0" i="0" u="none" strike="noStrike" kern="1200" cap="none" spc="0" normalizeH="0" baseline="0" noProof="0" dirty="0" err="1">
                <a:ln>
                  <a:noFill/>
                </a:ln>
                <a:solidFill>
                  <a:prstClr val="white"/>
                </a:solidFill>
                <a:effectLst/>
                <a:uLnTx/>
                <a:uFillTx/>
                <a:latin typeface="Forte" panose="03060902040502070203" pitchFamily="66" charset="0"/>
                <a:ea typeface="+mn-ea"/>
                <a:cs typeface="+mn-cs"/>
              </a:rPr>
              <a:t>SuperStar</a:t>
            </a:r>
            <a:endParaRPr kumimoji="0" lang="en-GB" sz="4000" b="0" i="0" u="none" strike="noStrike" kern="1200" cap="none" spc="0" normalizeH="0" baseline="0" noProof="0" dirty="0">
              <a:ln>
                <a:noFill/>
              </a:ln>
              <a:solidFill>
                <a:prstClr val="white"/>
              </a:solidFill>
              <a:effectLst/>
              <a:uLnTx/>
              <a:uFillTx/>
              <a:latin typeface="Forte" panose="03060902040502070203" pitchFamily="66" charset="0"/>
              <a:ea typeface="+mn-ea"/>
              <a:cs typeface="+mn-cs"/>
            </a:endParaRPr>
          </a:p>
        </p:txBody>
      </p:sp>
      <p:sp>
        <p:nvSpPr>
          <p:cNvPr id="34" name="Rectangle 33">
            <a:extLst>
              <a:ext uri="{FF2B5EF4-FFF2-40B4-BE49-F238E27FC236}">
                <a16:creationId xmlns:a16="http://schemas.microsoft.com/office/drawing/2014/main" id="{D23F50A9-8B08-4CFF-B5D6-1B72C5DA373B}"/>
              </a:ext>
            </a:extLst>
          </p:cNvPr>
          <p:cNvSpPr/>
          <p:nvPr/>
        </p:nvSpPr>
        <p:spPr>
          <a:xfrm>
            <a:off x="8775455" y="2825988"/>
            <a:ext cx="336244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t>Deutschland</a:t>
            </a:r>
            <a:b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br>
            <a:r>
              <a:rPr kumimoji="0" lang="en-GB" sz="2800" b="0" i="0" u="none" strike="noStrike" kern="1200" cap="none" spc="0" normalizeH="0" baseline="0" noProof="0" dirty="0" err="1">
                <a:ln>
                  <a:noFill/>
                </a:ln>
                <a:solidFill>
                  <a:prstClr val="white"/>
                </a:solidFill>
                <a:effectLst/>
                <a:uLnTx/>
                <a:uFillTx/>
                <a:latin typeface="Forte" panose="03060902040502070203" pitchFamily="66" charset="0"/>
                <a:ea typeface="+mn-ea"/>
                <a:cs typeface="+mn-cs"/>
              </a:rPr>
              <a:t>sucht</a:t>
            </a:r>
            <a: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t> den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Arc 35">
            <a:extLst>
              <a:ext uri="{FF2B5EF4-FFF2-40B4-BE49-F238E27FC236}">
                <a16:creationId xmlns:a16="http://schemas.microsoft.com/office/drawing/2014/main" id="{52443FC7-7A18-46A2-A895-5F2C09F2148A}"/>
              </a:ext>
            </a:extLst>
          </p:cNvPr>
          <p:cNvSpPr/>
          <p:nvPr/>
        </p:nvSpPr>
        <p:spPr>
          <a:xfrm rot="20795945">
            <a:off x="8756683" y="4572639"/>
            <a:ext cx="2202772" cy="385603"/>
          </a:xfrm>
          <a:prstGeom prst="arc">
            <a:avLst>
              <a:gd name="adj1" fmla="val 12803607"/>
              <a:gd name="adj2" fmla="val 21467917"/>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31" name="Picture 30" descr="Shape, icon&#10;&#10;Description automatically generated">
            <a:extLst>
              <a:ext uri="{FF2B5EF4-FFF2-40B4-BE49-F238E27FC236}">
                <a16:creationId xmlns:a16="http://schemas.microsoft.com/office/drawing/2014/main" id="{AF1C5A76-31AA-4E94-A017-3F38B47054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6677" y="1282855"/>
            <a:ext cx="1687998" cy="1687998"/>
          </a:xfrm>
          <a:prstGeom prst="rect">
            <a:avLst/>
          </a:prstGeom>
        </p:spPr>
      </p:pic>
      <p:sp>
        <p:nvSpPr>
          <p:cNvPr id="28" name="Rectangle: Rounded Corners 27">
            <a:extLst>
              <a:ext uri="{FF2B5EF4-FFF2-40B4-BE49-F238E27FC236}">
                <a16:creationId xmlns:a16="http://schemas.microsoft.com/office/drawing/2014/main" id="{76BE3DC5-AAD5-44CC-AAFC-93AFAAA3DFC5}"/>
              </a:ext>
            </a:extLst>
          </p:cNvPr>
          <p:cNvSpPr/>
          <p:nvPr/>
        </p:nvSpPr>
        <p:spPr>
          <a:xfrm>
            <a:off x="3038941" y="2820163"/>
            <a:ext cx="100286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a:t>
            </a:r>
          </a:p>
        </p:txBody>
      </p:sp>
      <p:sp>
        <p:nvSpPr>
          <p:cNvPr id="30" name="Rectangle: Rounded Corners 29">
            <a:extLst>
              <a:ext uri="{FF2B5EF4-FFF2-40B4-BE49-F238E27FC236}">
                <a16:creationId xmlns:a16="http://schemas.microsoft.com/office/drawing/2014/main" id="{A7B70158-EE46-42BD-820C-81A2819C9C6F}"/>
              </a:ext>
            </a:extLst>
          </p:cNvPr>
          <p:cNvSpPr/>
          <p:nvPr/>
        </p:nvSpPr>
        <p:spPr>
          <a:xfrm>
            <a:off x="3928986" y="3309632"/>
            <a:ext cx="95848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35" name="Rectangle: Rounded Corners 34">
            <a:extLst>
              <a:ext uri="{FF2B5EF4-FFF2-40B4-BE49-F238E27FC236}">
                <a16:creationId xmlns:a16="http://schemas.microsoft.com/office/drawing/2014/main" id="{3340DD4B-DDAC-4955-9E5E-11B068A5E9A2}"/>
              </a:ext>
            </a:extLst>
          </p:cNvPr>
          <p:cNvSpPr/>
          <p:nvPr/>
        </p:nvSpPr>
        <p:spPr>
          <a:xfrm>
            <a:off x="4031051" y="3797066"/>
            <a:ext cx="106164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37" name="Rectangle: Rounded Corners 36">
            <a:extLst>
              <a:ext uri="{FF2B5EF4-FFF2-40B4-BE49-F238E27FC236}">
                <a16:creationId xmlns:a16="http://schemas.microsoft.com/office/drawing/2014/main" id="{E70DC48D-4199-4E9B-8EB7-301F8E45B289}"/>
              </a:ext>
            </a:extLst>
          </p:cNvPr>
          <p:cNvSpPr/>
          <p:nvPr/>
        </p:nvSpPr>
        <p:spPr>
          <a:xfrm>
            <a:off x="4736822" y="4304684"/>
            <a:ext cx="84413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 .</a:t>
            </a:r>
          </a:p>
        </p:txBody>
      </p:sp>
      <p:sp>
        <p:nvSpPr>
          <p:cNvPr id="38" name="Rectangle: Rounded Corners 37">
            <a:extLst>
              <a:ext uri="{FF2B5EF4-FFF2-40B4-BE49-F238E27FC236}">
                <a16:creationId xmlns:a16="http://schemas.microsoft.com/office/drawing/2014/main" id="{33919BB9-442D-4591-8EBA-9351D8758B57}"/>
              </a:ext>
            </a:extLst>
          </p:cNvPr>
          <p:cNvSpPr/>
          <p:nvPr/>
        </p:nvSpPr>
        <p:spPr>
          <a:xfrm>
            <a:off x="3647703" y="4802582"/>
            <a:ext cx="144499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39" name="Rectangle: Rounded Corners 38">
            <a:extLst>
              <a:ext uri="{FF2B5EF4-FFF2-40B4-BE49-F238E27FC236}">
                <a16:creationId xmlns:a16="http://schemas.microsoft.com/office/drawing/2014/main" id="{26AF3379-0655-4677-8C55-6D35B0EDCAA6}"/>
              </a:ext>
            </a:extLst>
          </p:cNvPr>
          <p:cNvSpPr/>
          <p:nvPr/>
        </p:nvSpPr>
        <p:spPr>
          <a:xfrm>
            <a:off x="3928986" y="5248555"/>
            <a:ext cx="144499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 .</a:t>
            </a:r>
          </a:p>
        </p:txBody>
      </p:sp>
      <p:sp>
        <p:nvSpPr>
          <p:cNvPr id="40" name="Rectangle: Rounded Corners 39">
            <a:extLst>
              <a:ext uri="{FF2B5EF4-FFF2-40B4-BE49-F238E27FC236}">
                <a16:creationId xmlns:a16="http://schemas.microsoft.com/office/drawing/2014/main" id="{38415DB4-E752-4F9D-905D-1FF14B9897F0}"/>
              </a:ext>
            </a:extLst>
          </p:cNvPr>
          <p:cNvSpPr/>
          <p:nvPr/>
        </p:nvSpPr>
        <p:spPr>
          <a:xfrm>
            <a:off x="3399331" y="5781520"/>
            <a:ext cx="60932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41" name="Rectangle: Rounded Corners 40">
            <a:extLst>
              <a:ext uri="{FF2B5EF4-FFF2-40B4-BE49-F238E27FC236}">
                <a16:creationId xmlns:a16="http://schemas.microsoft.com/office/drawing/2014/main" id="{565334EF-EE05-419F-B1A5-AC0C120381F9}"/>
              </a:ext>
            </a:extLst>
          </p:cNvPr>
          <p:cNvSpPr/>
          <p:nvPr/>
        </p:nvSpPr>
        <p:spPr>
          <a:xfrm>
            <a:off x="5434569" y="5733476"/>
            <a:ext cx="1067831"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 .</a:t>
            </a:r>
          </a:p>
        </p:txBody>
      </p:sp>
    </p:spTree>
    <p:extLst>
      <p:ext uri="{BB962C8B-B14F-4D97-AF65-F5344CB8AC3E}">
        <p14:creationId xmlns:p14="http://schemas.microsoft.com/office/powerpoint/2010/main" val="38377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animBg="1"/>
      <p:bldP spid="30" grpId="0" animBg="1"/>
      <p:bldP spid="35" grpId="0" animBg="1"/>
      <p:bldP spid="37" grpId="0" animBg="1"/>
      <p:bldP spid="38" grpId="0" animBg="1"/>
      <p:bldP spid="39" grpId="0" animBg="1"/>
      <p:bldP spid="40" grpId="0"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190940" cy="707849"/>
          </a:xfrm>
          <a:prstGeom prst="rect">
            <a:avLst/>
          </a:prstGeom>
        </p:spPr>
      </p:pic>
      <p:sp>
        <p:nvSpPr>
          <p:cNvPr id="4" name="Title 3"/>
          <p:cNvSpPr>
            <a:spLocks noGrp="1"/>
          </p:cNvSpPr>
          <p:nvPr>
            <p:ph type="title"/>
          </p:nvPr>
        </p:nvSpPr>
        <p:spPr>
          <a:xfrm>
            <a:off x="0" y="231317"/>
            <a:ext cx="6228784" cy="707849"/>
          </a:xfrm>
        </p:spPr>
        <p:txBody>
          <a:bodyPr>
            <a:noAutofit/>
          </a:bodyPr>
          <a:lstStyle/>
          <a:p>
            <a:r>
              <a:rPr lang="en-GB" sz="3200" b="1" dirty="0" err="1">
                <a:solidFill>
                  <a:schemeClr val="bg1"/>
                </a:solidFill>
              </a:rPr>
              <a:t>Phonetik</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43355" y="247046"/>
            <a:ext cx="21139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8554" y="1271328"/>
            <a:ext cx="5943602" cy="4154984"/>
          </a:xfrm>
          <a:prstGeom prst="rect">
            <a:avLst/>
          </a:prstGeom>
          <a:noFill/>
        </p:spPr>
        <p:txBody>
          <a:bodyPr wrap="square" rtlCol="0">
            <a:spAutoFit/>
          </a:bodyPr>
          <a:lstStyle/>
          <a:p>
            <a:r>
              <a:rPr lang="de-DE" sz="2400" b="1" dirty="0">
                <a:solidFill>
                  <a:schemeClr val="accent5">
                    <a:lumMod val="50000"/>
                  </a:schemeClr>
                </a:solidFill>
              </a:rPr>
              <a:t>Das per</a:t>
            </a:r>
            <a:r>
              <a:rPr lang="de-DE" sz="2400" b="1" u="sng" dirty="0">
                <a:solidFill>
                  <a:schemeClr val="accent5">
                    <a:lumMod val="50000"/>
                  </a:schemeClr>
                </a:solidFill>
              </a:rPr>
              <a:t>fek</a:t>
            </a:r>
            <a:r>
              <a:rPr lang="de-DE" sz="2400" b="1" dirty="0">
                <a:solidFill>
                  <a:schemeClr val="accent5">
                    <a:lumMod val="50000"/>
                  </a:schemeClr>
                </a:solidFill>
              </a:rPr>
              <a:t>te Re</a:t>
            </a:r>
            <a:r>
              <a:rPr lang="de-DE" sz="2400" b="1" u="sng" dirty="0">
                <a:solidFill>
                  <a:schemeClr val="accent5">
                    <a:lumMod val="50000"/>
                  </a:schemeClr>
                </a:solidFill>
              </a:rPr>
              <a:t>zept</a:t>
            </a:r>
            <a:r>
              <a:rPr lang="de-DE" sz="2400" b="1" dirty="0">
                <a:solidFill>
                  <a:schemeClr val="accent5">
                    <a:lumMod val="50000"/>
                  </a:schemeClr>
                </a:solidFill>
              </a:rPr>
              <a:t> für eine Boyband</a:t>
            </a:r>
          </a:p>
          <a:p>
            <a:endParaRPr lang="de-DE" sz="2400" dirty="0">
              <a:solidFill>
                <a:schemeClr val="accent5">
                  <a:lumMod val="50000"/>
                </a:schemeClr>
              </a:solidFill>
            </a:endParaRPr>
          </a:p>
          <a:p>
            <a:r>
              <a:rPr lang="de-DE" sz="2400" dirty="0">
                <a:solidFill>
                  <a:schemeClr val="accent5">
                    <a:lumMod val="50000"/>
                  </a:schemeClr>
                </a:solidFill>
              </a:rPr>
              <a:t>Für diese Art Pro</a:t>
            </a:r>
            <a:r>
              <a:rPr lang="de-DE" sz="2400" u="sng" dirty="0">
                <a:solidFill>
                  <a:schemeClr val="accent5">
                    <a:lumMod val="50000"/>
                  </a:schemeClr>
                </a:solidFill>
              </a:rPr>
              <a:t>jekt</a:t>
            </a:r>
            <a:r>
              <a:rPr lang="de-DE" sz="2400" dirty="0">
                <a:solidFill>
                  <a:schemeClr val="accent5">
                    <a:lumMod val="50000"/>
                  </a:schemeClr>
                </a:solidFill>
              </a:rPr>
              <a:t> gibt es ein opti</a:t>
            </a:r>
            <a:r>
              <a:rPr lang="de-DE" sz="2400" u="sng" dirty="0">
                <a:solidFill>
                  <a:schemeClr val="accent5">
                    <a:lumMod val="50000"/>
                  </a:schemeClr>
                </a:solidFill>
              </a:rPr>
              <a:t>mal</a:t>
            </a:r>
            <a:r>
              <a:rPr lang="de-DE" sz="2400" dirty="0">
                <a:solidFill>
                  <a:schemeClr val="accent5">
                    <a:lumMod val="50000"/>
                  </a:schemeClr>
                </a:solidFill>
              </a:rPr>
              <a:t>es Syst</a:t>
            </a:r>
            <a:r>
              <a:rPr lang="de-DE" sz="2400" u="sng" dirty="0">
                <a:solidFill>
                  <a:schemeClr val="accent5">
                    <a:lumMod val="50000"/>
                  </a:schemeClr>
                </a:solidFill>
              </a:rPr>
              <a:t>em</a:t>
            </a:r>
            <a:r>
              <a:rPr lang="de-DE" sz="2400" dirty="0">
                <a:solidFill>
                  <a:schemeClr val="accent5">
                    <a:lumMod val="50000"/>
                  </a:schemeClr>
                </a:solidFill>
              </a:rPr>
              <a:t>. Das Prin</a:t>
            </a:r>
            <a:r>
              <a:rPr lang="de-DE" sz="2400" u="sng" dirty="0">
                <a:solidFill>
                  <a:schemeClr val="accent5">
                    <a:lumMod val="50000"/>
                  </a:schemeClr>
                </a:solidFill>
              </a:rPr>
              <a:t>zip</a:t>
            </a:r>
            <a:r>
              <a:rPr lang="de-DE" sz="2400" dirty="0">
                <a:solidFill>
                  <a:schemeClr val="accent5">
                    <a:lumMod val="50000"/>
                  </a:schemeClr>
                </a:solidFill>
              </a:rPr>
              <a:t> ist klar und das Kon</a:t>
            </a:r>
            <a:r>
              <a:rPr lang="de-DE" sz="2400" u="sng" dirty="0">
                <a:solidFill>
                  <a:schemeClr val="accent5">
                    <a:lumMod val="50000"/>
                  </a:schemeClr>
                </a:solidFill>
              </a:rPr>
              <a:t>zept</a:t>
            </a:r>
            <a:r>
              <a:rPr lang="de-DE" sz="2400" dirty="0">
                <a:solidFill>
                  <a:schemeClr val="accent5">
                    <a:lumMod val="50000"/>
                  </a:schemeClr>
                </a:solidFill>
              </a:rPr>
              <a:t> einfach. Jede Per</a:t>
            </a:r>
            <a:r>
              <a:rPr lang="de-DE" sz="2400" u="sng" dirty="0">
                <a:solidFill>
                  <a:schemeClr val="accent5">
                    <a:lumMod val="50000"/>
                  </a:schemeClr>
                </a:solidFill>
              </a:rPr>
              <a:t>son</a:t>
            </a:r>
            <a:r>
              <a:rPr lang="de-DE" sz="2400" dirty="0">
                <a:solidFill>
                  <a:schemeClr val="accent5">
                    <a:lumMod val="50000"/>
                  </a:schemeClr>
                </a:solidFill>
              </a:rPr>
              <a:t> hat ihre Funkti</a:t>
            </a:r>
            <a:r>
              <a:rPr lang="de-DE" sz="2400" u="sng" dirty="0">
                <a:solidFill>
                  <a:schemeClr val="accent5">
                    <a:lumMod val="50000"/>
                  </a:schemeClr>
                </a:solidFill>
              </a:rPr>
              <a:t>on</a:t>
            </a:r>
            <a:r>
              <a:rPr lang="de-DE" sz="2400" dirty="0">
                <a:solidFill>
                  <a:schemeClr val="accent5">
                    <a:lumMod val="50000"/>
                  </a:schemeClr>
                </a:solidFill>
              </a:rPr>
              <a:t>: Eine Per</a:t>
            </a:r>
            <a:r>
              <a:rPr lang="de-DE" sz="2400" u="sng" dirty="0">
                <a:solidFill>
                  <a:schemeClr val="accent5">
                    <a:lumMod val="50000"/>
                  </a:schemeClr>
                </a:solidFill>
              </a:rPr>
              <a:t>son</a:t>
            </a:r>
            <a:r>
              <a:rPr lang="de-DE" sz="2400" dirty="0">
                <a:solidFill>
                  <a:schemeClr val="accent5">
                    <a:lumMod val="50000"/>
                  </a:schemeClr>
                </a:solidFill>
              </a:rPr>
              <a:t> schreibt den Text, eine Per</a:t>
            </a:r>
            <a:r>
              <a:rPr lang="de-DE" sz="2400" u="sng" dirty="0">
                <a:solidFill>
                  <a:schemeClr val="accent5">
                    <a:lumMod val="50000"/>
                  </a:schemeClr>
                </a:solidFill>
              </a:rPr>
              <a:t>son</a:t>
            </a:r>
            <a:r>
              <a:rPr lang="de-DE" sz="2400" dirty="0">
                <a:solidFill>
                  <a:schemeClr val="accent5">
                    <a:lumMod val="50000"/>
                  </a:schemeClr>
                </a:solidFill>
              </a:rPr>
              <a:t> schreibt die Mu</a:t>
            </a:r>
            <a:r>
              <a:rPr lang="de-DE" sz="2400" u="sng" dirty="0">
                <a:solidFill>
                  <a:schemeClr val="accent5">
                    <a:lumMod val="50000"/>
                  </a:schemeClr>
                </a:solidFill>
              </a:rPr>
              <a:t>sik</a:t>
            </a:r>
            <a:r>
              <a:rPr lang="de-DE" sz="2400" dirty="0">
                <a:solidFill>
                  <a:schemeClr val="accent5">
                    <a:lumMod val="50000"/>
                  </a:schemeClr>
                </a:solidFill>
              </a:rPr>
              <a:t>, und so weiter. Die Kommunikati</a:t>
            </a:r>
            <a:r>
              <a:rPr lang="de-DE" sz="2400" u="sng" dirty="0">
                <a:solidFill>
                  <a:schemeClr val="accent5">
                    <a:lumMod val="50000"/>
                  </a:schemeClr>
                </a:solidFill>
              </a:rPr>
              <a:t>on</a:t>
            </a:r>
            <a:r>
              <a:rPr lang="de-DE" sz="2400" dirty="0">
                <a:solidFill>
                  <a:schemeClr val="accent5">
                    <a:lumMod val="50000"/>
                  </a:schemeClr>
                </a:solidFill>
              </a:rPr>
              <a:t> und Akzep</a:t>
            </a:r>
            <a:r>
              <a:rPr lang="de-DE" sz="2400" u="sng" dirty="0">
                <a:solidFill>
                  <a:schemeClr val="accent5">
                    <a:lumMod val="50000"/>
                  </a:schemeClr>
                </a:solidFill>
              </a:rPr>
              <a:t>tanz</a:t>
            </a:r>
            <a:r>
              <a:rPr lang="de-DE" sz="2400" dirty="0">
                <a:solidFill>
                  <a:schemeClr val="accent5">
                    <a:lumMod val="50000"/>
                  </a:schemeClr>
                </a:solidFill>
              </a:rPr>
              <a:t> in der Gruppe sind ein internatio</a:t>
            </a:r>
            <a:r>
              <a:rPr lang="de-DE" sz="2400" u="sng" dirty="0">
                <a:solidFill>
                  <a:schemeClr val="accent5">
                    <a:lumMod val="50000"/>
                  </a:schemeClr>
                </a:solidFill>
              </a:rPr>
              <a:t>nal</a:t>
            </a:r>
            <a:r>
              <a:rPr lang="de-DE" sz="2400" dirty="0">
                <a:solidFill>
                  <a:schemeClr val="accent5">
                    <a:lumMod val="50000"/>
                  </a:schemeClr>
                </a:solidFill>
              </a:rPr>
              <a:t>es Erfolgsre</a:t>
            </a:r>
            <a:r>
              <a:rPr lang="de-DE" sz="2400" u="sng" dirty="0">
                <a:solidFill>
                  <a:schemeClr val="accent5">
                    <a:lumMod val="50000"/>
                  </a:schemeClr>
                </a:solidFill>
              </a:rPr>
              <a:t>zept</a:t>
            </a:r>
            <a:r>
              <a:rPr lang="de-DE" sz="2400" dirty="0">
                <a:solidFill>
                  <a:schemeClr val="accent5">
                    <a:lumMod val="50000"/>
                  </a:schemeClr>
                </a:solidFill>
              </a:rPr>
              <a:t> für Top Hits in den Charts.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9.1.1.1 Slide 17 1">
            <a:hlinkClick r:id="" action="ppaction://media"/>
            <a:extLst>
              <a:ext uri="{FF2B5EF4-FFF2-40B4-BE49-F238E27FC236}">
                <a16:creationId xmlns:a16="http://schemas.microsoft.com/office/drawing/2014/main" id="{BC6F8D0A-6F39-472A-B5EA-1072FA23CD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35496" y="208880"/>
            <a:ext cx="1087120" cy="1087120"/>
          </a:xfrm>
          <a:prstGeom prst="rect">
            <a:avLst/>
          </a:prstGeom>
        </p:spPr>
      </p:pic>
      <p:sp>
        <p:nvSpPr>
          <p:cNvPr id="18" name="TextBox 17">
            <a:extLst>
              <a:ext uri="{FF2B5EF4-FFF2-40B4-BE49-F238E27FC236}">
                <a16:creationId xmlns:a16="http://schemas.microsoft.com/office/drawing/2014/main" id="{BEBD8A7B-F2D7-4D41-8567-DB88E2E52B63}"/>
              </a:ext>
            </a:extLst>
          </p:cNvPr>
          <p:cNvSpPr txBox="1"/>
          <p:nvPr/>
        </p:nvSpPr>
        <p:spPr>
          <a:xfrm>
            <a:off x="2282045" y="208880"/>
            <a:ext cx="6328760" cy="830997"/>
          </a:xfrm>
          <a:prstGeom prst="rect">
            <a:avLst/>
          </a:prstGeom>
          <a:noFill/>
        </p:spPr>
        <p:txBody>
          <a:bodyPr wrap="square" rtlCol="0">
            <a:spAutoFit/>
          </a:bodyPr>
          <a:lstStyle/>
          <a:p>
            <a:r>
              <a:rPr lang="en-US" sz="2400" dirty="0">
                <a:solidFill>
                  <a:schemeClr val="accent5">
                    <a:lumMod val="50000"/>
                  </a:schemeClr>
                </a:solidFill>
              </a:rPr>
              <a:t>Per</a:t>
            </a:r>
            <a:r>
              <a:rPr lang="en-US" sz="2400" u="sng" dirty="0">
                <a:solidFill>
                  <a:schemeClr val="accent5">
                    <a:lumMod val="50000"/>
                  </a:schemeClr>
                </a:solidFill>
              </a:rPr>
              <a:t>son</a:t>
            </a:r>
            <a:r>
              <a:rPr lang="en-US" sz="2400" dirty="0">
                <a:solidFill>
                  <a:schemeClr val="accent5">
                    <a:lumMod val="50000"/>
                  </a:schemeClr>
                </a:solidFill>
              </a:rPr>
              <a:t> </a:t>
            </a:r>
            <a:r>
              <a:rPr lang="en-US" sz="2400" b="1" dirty="0">
                <a:solidFill>
                  <a:schemeClr val="accent5">
                    <a:lumMod val="50000"/>
                  </a:schemeClr>
                </a:solidFill>
              </a:rPr>
              <a:t>A</a:t>
            </a:r>
            <a:r>
              <a:rPr lang="en-US" sz="2400" dirty="0">
                <a:solidFill>
                  <a:schemeClr val="accent5">
                    <a:lumMod val="50000"/>
                  </a:schemeClr>
                </a:solidFill>
              </a:rPr>
              <a:t> </a:t>
            </a:r>
            <a:r>
              <a:rPr lang="en-US" sz="2400" dirty="0" err="1">
                <a:solidFill>
                  <a:schemeClr val="accent5">
                    <a:lumMod val="50000"/>
                  </a:schemeClr>
                </a:solidFill>
              </a:rPr>
              <a:t>liest</a:t>
            </a:r>
            <a:r>
              <a:rPr lang="en-US" sz="2400" dirty="0">
                <a:solidFill>
                  <a:schemeClr val="accent5">
                    <a:lumMod val="50000"/>
                  </a:schemeClr>
                </a:solidFill>
              </a:rPr>
              <a:t> den Text. Per</a:t>
            </a:r>
            <a:r>
              <a:rPr lang="en-US" sz="2400" u="sng" dirty="0">
                <a:solidFill>
                  <a:schemeClr val="accent5">
                    <a:lumMod val="50000"/>
                  </a:schemeClr>
                </a:solidFill>
              </a:rPr>
              <a:t>son</a:t>
            </a:r>
            <a:r>
              <a:rPr lang="en-US" sz="2400" dirty="0">
                <a:solidFill>
                  <a:schemeClr val="accent5">
                    <a:lumMod val="50000"/>
                  </a:schemeClr>
                </a:solidFill>
              </a:rPr>
              <a:t> </a:t>
            </a:r>
            <a:r>
              <a:rPr lang="en-US" sz="2400" b="1" dirty="0">
                <a:solidFill>
                  <a:schemeClr val="accent5">
                    <a:lumMod val="50000"/>
                  </a:schemeClr>
                </a:solidFill>
              </a:rPr>
              <a:t>B</a:t>
            </a:r>
            <a:r>
              <a:rPr lang="en-US" sz="2400" dirty="0">
                <a:solidFill>
                  <a:schemeClr val="accent5">
                    <a:lumMod val="50000"/>
                  </a:schemeClr>
                </a:solidFill>
              </a:rPr>
              <a:t> </a:t>
            </a:r>
            <a:r>
              <a:rPr lang="en-US" sz="2400" dirty="0" err="1">
                <a:solidFill>
                  <a:schemeClr val="accent5">
                    <a:lumMod val="50000"/>
                  </a:schemeClr>
                </a:solidFill>
              </a:rPr>
              <a:t>hört</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a:t>
            </a:r>
            <a:br>
              <a:rPr lang="en-US" sz="2400" dirty="0">
                <a:solidFill>
                  <a:schemeClr val="accent5">
                    <a:lumMod val="50000"/>
                  </a:schemeClr>
                </a:solidFill>
              </a:rPr>
            </a:br>
            <a:r>
              <a:rPr lang="en-US" sz="2400" i="1" dirty="0">
                <a:solidFill>
                  <a:srgbClr val="DAA520"/>
                </a:solidFill>
              </a:rPr>
              <a:t>Pay attention to the syllable stress!</a:t>
            </a:r>
          </a:p>
        </p:txBody>
      </p:sp>
      <p:sp>
        <p:nvSpPr>
          <p:cNvPr id="20" name="TextBox 19">
            <a:extLst>
              <a:ext uri="{FF2B5EF4-FFF2-40B4-BE49-F238E27FC236}">
                <a16:creationId xmlns:a16="http://schemas.microsoft.com/office/drawing/2014/main" id="{BE87959D-EA2D-4828-B180-6BB5A5A2ACF2}"/>
              </a:ext>
            </a:extLst>
          </p:cNvPr>
          <p:cNvSpPr txBox="1"/>
          <p:nvPr/>
        </p:nvSpPr>
        <p:spPr>
          <a:xfrm>
            <a:off x="197068" y="1300880"/>
            <a:ext cx="5807523" cy="4524315"/>
          </a:xfrm>
          <a:prstGeom prst="rect">
            <a:avLst/>
          </a:prstGeom>
          <a:solidFill>
            <a:srgbClr val="EBEFF7"/>
          </a:solidFill>
          <a:ln>
            <a:solidFill>
              <a:schemeClr val="accent5">
                <a:lumMod val="50000"/>
              </a:schemeClr>
            </a:solidFill>
          </a:ln>
        </p:spPr>
        <p:txBody>
          <a:bodyPr wrap="square" rtlCol="0">
            <a:spAutoFit/>
          </a:bodyPr>
          <a:lstStyle/>
          <a:p>
            <a:r>
              <a:rPr lang="de-DE" sz="2400" b="1" dirty="0">
                <a:solidFill>
                  <a:schemeClr val="accent5">
                    <a:lumMod val="50000"/>
                  </a:schemeClr>
                </a:solidFill>
              </a:rPr>
              <a:t>Das perfekte Rezept für eine Boyband</a:t>
            </a:r>
          </a:p>
          <a:p>
            <a:endParaRPr lang="de-DE" sz="2400" dirty="0">
              <a:solidFill>
                <a:schemeClr val="accent5">
                  <a:lumMod val="50000"/>
                </a:schemeClr>
              </a:solidFill>
            </a:endParaRPr>
          </a:p>
          <a:p>
            <a:r>
              <a:rPr lang="de-DE" sz="2400" dirty="0">
                <a:solidFill>
                  <a:schemeClr val="accent5">
                    <a:lumMod val="50000"/>
                  </a:schemeClr>
                </a:solidFill>
              </a:rPr>
              <a:t>Für diese Art Projekt gibt es ein optimales System. Das Prinzip ist klar und das Konzept einfach. Jede Person hat ihre Funktion: Eine Person schreibt den Text, eine Person schreibt die Musik, und so weiter. Die Kommunikation und Akzeptanz in der Gruppe sind ein internationales Erfolgsrezept für Top Hits in den Charts. </a:t>
            </a:r>
          </a:p>
        </p:txBody>
      </p:sp>
      <p:sp>
        <p:nvSpPr>
          <p:cNvPr id="21" name="Speech Bubble: Rectangle with Corners Rounded 20">
            <a:extLst>
              <a:ext uri="{FF2B5EF4-FFF2-40B4-BE49-F238E27FC236}">
                <a16:creationId xmlns:a16="http://schemas.microsoft.com/office/drawing/2014/main" id="{CE7CC42B-6785-4D1A-A29B-6A2A081FED73}"/>
              </a:ext>
            </a:extLst>
          </p:cNvPr>
          <p:cNvSpPr/>
          <p:nvPr/>
        </p:nvSpPr>
        <p:spPr>
          <a:xfrm>
            <a:off x="6383634" y="1332884"/>
            <a:ext cx="2795422" cy="416926"/>
          </a:xfrm>
          <a:prstGeom prst="wedgeRoundRectCallout">
            <a:avLst>
              <a:gd name="adj1" fmla="val -29071"/>
              <a:gd name="adj2" fmla="val 7546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Erfolg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success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Picture 22" descr="A picture containing text, crowd&#10;&#10;Description automatically generated">
            <a:extLst>
              <a:ext uri="{FF2B5EF4-FFF2-40B4-BE49-F238E27FC236}">
                <a16:creationId xmlns:a16="http://schemas.microsoft.com/office/drawing/2014/main" id="{1CD88EA1-7EE4-4835-8566-5813D04A5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278" y="2196468"/>
            <a:ext cx="4079345" cy="2719564"/>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0568" fill="hold"/>
                                        <p:tgtEl>
                                          <p:spTgt spid="16"/>
                                        </p:tgtEl>
                                      </p:cBhvr>
                                    </p:cmd>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190940" cy="707849"/>
          </a:xfrm>
          <a:prstGeom prst="rect">
            <a:avLst/>
          </a:prstGeom>
        </p:spPr>
      </p:pic>
      <p:sp>
        <p:nvSpPr>
          <p:cNvPr id="4" name="Title 3"/>
          <p:cNvSpPr>
            <a:spLocks noGrp="1"/>
          </p:cNvSpPr>
          <p:nvPr>
            <p:ph type="title"/>
          </p:nvPr>
        </p:nvSpPr>
        <p:spPr>
          <a:xfrm>
            <a:off x="0" y="231317"/>
            <a:ext cx="6228784" cy="707849"/>
          </a:xfrm>
        </p:spPr>
        <p:txBody>
          <a:bodyPr>
            <a:noAutofit/>
          </a:bodyPr>
          <a:lstStyle/>
          <a:p>
            <a:r>
              <a:rPr lang="en-GB" sz="3200" b="1" dirty="0" err="1">
                <a:solidFill>
                  <a:schemeClr val="bg1"/>
                </a:solidFill>
              </a:rPr>
              <a:t>Phonetik</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43355" y="247046"/>
            <a:ext cx="21139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8554" y="1271328"/>
            <a:ext cx="5722412" cy="4524315"/>
          </a:xfrm>
          <a:prstGeom prst="rect">
            <a:avLst/>
          </a:prstGeom>
          <a:noFill/>
        </p:spPr>
        <p:txBody>
          <a:bodyPr wrap="square" rtlCol="0">
            <a:spAutoFit/>
          </a:bodyPr>
          <a:lstStyle/>
          <a:p>
            <a:r>
              <a:rPr lang="de-DE" sz="2400" b="1" dirty="0">
                <a:solidFill>
                  <a:schemeClr val="accent5">
                    <a:lumMod val="50000"/>
                  </a:schemeClr>
                </a:solidFill>
              </a:rPr>
              <a:t>Schooljam – das Schülermu</a:t>
            </a:r>
            <a:r>
              <a:rPr lang="de-DE" sz="2400" b="1" u="sng" dirty="0">
                <a:solidFill>
                  <a:schemeClr val="accent5">
                    <a:lumMod val="50000"/>
                  </a:schemeClr>
                </a:solidFill>
              </a:rPr>
              <a:t>sik</a:t>
            </a:r>
            <a:r>
              <a:rPr lang="de-DE" sz="2400" b="1" dirty="0">
                <a:solidFill>
                  <a:schemeClr val="accent5">
                    <a:lumMod val="50000"/>
                  </a:schemeClr>
                </a:solidFill>
              </a:rPr>
              <a:t>proj</a:t>
            </a:r>
            <a:r>
              <a:rPr lang="de-DE" sz="2400" b="1" u="sng" dirty="0">
                <a:solidFill>
                  <a:schemeClr val="accent5">
                    <a:lumMod val="50000"/>
                  </a:schemeClr>
                </a:solidFill>
              </a:rPr>
              <a:t>ekt</a:t>
            </a:r>
            <a:r>
              <a:rPr lang="de-DE" sz="2400" b="1" dirty="0">
                <a:solidFill>
                  <a:schemeClr val="accent5">
                    <a:lumMod val="50000"/>
                  </a:schemeClr>
                </a:solidFill>
              </a:rPr>
              <a:t>  </a:t>
            </a:r>
          </a:p>
          <a:p>
            <a:endParaRPr lang="de-DE" sz="2400" dirty="0">
              <a:solidFill>
                <a:schemeClr val="accent5">
                  <a:lumMod val="50000"/>
                </a:schemeClr>
              </a:solidFill>
            </a:endParaRPr>
          </a:p>
          <a:p>
            <a:r>
              <a:rPr lang="de-DE" sz="2400" dirty="0">
                <a:solidFill>
                  <a:schemeClr val="accent5">
                    <a:lumMod val="50000"/>
                  </a:schemeClr>
                </a:solidFill>
              </a:rPr>
              <a:t>Schooljam ist ein tolles Mu</a:t>
            </a:r>
            <a:r>
              <a:rPr lang="de-DE" sz="2400" u="sng" dirty="0">
                <a:solidFill>
                  <a:schemeClr val="accent5">
                    <a:lumMod val="50000"/>
                  </a:schemeClr>
                </a:solidFill>
              </a:rPr>
              <a:t>sik</a:t>
            </a:r>
            <a:r>
              <a:rPr lang="de-DE" sz="2400" dirty="0">
                <a:solidFill>
                  <a:schemeClr val="accent5">
                    <a:lumMod val="50000"/>
                  </a:schemeClr>
                </a:solidFill>
              </a:rPr>
              <a:t>proj</a:t>
            </a:r>
            <a:r>
              <a:rPr lang="de-DE" sz="2400" u="sng" dirty="0">
                <a:solidFill>
                  <a:schemeClr val="accent5">
                    <a:lumMod val="50000"/>
                  </a:schemeClr>
                </a:solidFill>
              </a:rPr>
              <a:t>ekt</a:t>
            </a:r>
            <a:r>
              <a:rPr lang="de-DE" sz="2400" dirty="0">
                <a:solidFill>
                  <a:schemeClr val="accent5">
                    <a:lumMod val="50000"/>
                  </a:schemeClr>
                </a:solidFill>
              </a:rPr>
              <a:t> spezi</a:t>
            </a:r>
            <a:r>
              <a:rPr lang="de-DE" sz="2400" u="sng" dirty="0">
                <a:solidFill>
                  <a:schemeClr val="accent5">
                    <a:lumMod val="50000"/>
                  </a:schemeClr>
                </a:solidFill>
              </a:rPr>
              <a:t>ell</a:t>
            </a:r>
            <a:r>
              <a:rPr lang="de-DE" sz="2400" dirty="0">
                <a:solidFill>
                  <a:schemeClr val="accent5">
                    <a:lumMod val="50000"/>
                  </a:schemeClr>
                </a:solidFill>
              </a:rPr>
              <a:t> für Jugendliche. Die Organisati</a:t>
            </a:r>
            <a:r>
              <a:rPr lang="de-DE" sz="2400" u="sng" dirty="0">
                <a:solidFill>
                  <a:schemeClr val="accent5">
                    <a:lumMod val="50000"/>
                  </a:schemeClr>
                </a:solidFill>
              </a:rPr>
              <a:t>on</a:t>
            </a:r>
            <a:r>
              <a:rPr lang="de-DE" sz="2400" dirty="0">
                <a:solidFill>
                  <a:schemeClr val="accent5">
                    <a:lumMod val="50000"/>
                  </a:schemeClr>
                </a:solidFill>
              </a:rPr>
              <a:t> hat kultu</a:t>
            </a:r>
            <a:r>
              <a:rPr lang="de-DE" sz="2400" u="sng" dirty="0">
                <a:solidFill>
                  <a:schemeClr val="accent5">
                    <a:lumMod val="50000"/>
                  </a:schemeClr>
                </a:solidFill>
              </a:rPr>
              <a:t>rell</a:t>
            </a:r>
            <a:r>
              <a:rPr lang="de-DE" sz="2400" dirty="0">
                <a:solidFill>
                  <a:schemeClr val="accent5">
                    <a:lumMod val="50000"/>
                  </a:schemeClr>
                </a:solidFill>
              </a:rPr>
              <a:t>e und sozi</a:t>
            </a:r>
            <a:r>
              <a:rPr lang="de-DE" sz="2400" u="sng" dirty="0">
                <a:solidFill>
                  <a:schemeClr val="accent5">
                    <a:lumMod val="50000"/>
                  </a:schemeClr>
                </a:solidFill>
              </a:rPr>
              <a:t>al</a:t>
            </a:r>
            <a:r>
              <a:rPr lang="de-DE" sz="2400" dirty="0">
                <a:solidFill>
                  <a:schemeClr val="accent5">
                    <a:lumMod val="50000"/>
                  </a:schemeClr>
                </a:solidFill>
              </a:rPr>
              <a:t>e As</a:t>
            </a:r>
            <a:r>
              <a:rPr lang="de-DE" sz="2400" u="sng" dirty="0">
                <a:solidFill>
                  <a:schemeClr val="accent5">
                    <a:lumMod val="50000"/>
                  </a:schemeClr>
                </a:solidFill>
              </a:rPr>
              <a:t>pekt</a:t>
            </a:r>
            <a:r>
              <a:rPr lang="de-DE" sz="2400" dirty="0">
                <a:solidFill>
                  <a:schemeClr val="accent5">
                    <a:lumMod val="50000"/>
                  </a:schemeClr>
                </a:solidFill>
              </a:rPr>
              <a:t>e und macht keinen Pro</a:t>
            </a:r>
            <a:r>
              <a:rPr lang="de-DE" sz="2400" u="sng" dirty="0">
                <a:solidFill>
                  <a:schemeClr val="accent5">
                    <a:lumMod val="50000"/>
                  </a:schemeClr>
                </a:solidFill>
              </a:rPr>
              <a:t>fit</a:t>
            </a:r>
            <a:r>
              <a:rPr lang="de-DE" sz="2400" dirty="0">
                <a:solidFill>
                  <a:schemeClr val="accent5">
                    <a:lumMod val="50000"/>
                  </a:schemeClr>
                </a:solidFill>
              </a:rPr>
              <a:t>. Seit 2002 kann man mit eigenem Mu</a:t>
            </a:r>
            <a:r>
              <a:rPr lang="de-DE" sz="2400" u="sng" dirty="0">
                <a:solidFill>
                  <a:schemeClr val="accent5">
                    <a:lumMod val="50000"/>
                  </a:schemeClr>
                </a:solidFill>
              </a:rPr>
              <a:t>sik</a:t>
            </a:r>
            <a:r>
              <a:rPr lang="de-DE" sz="2400" dirty="0">
                <a:solidFill>
                  <a:schemeClr val="accent5">
                    <a:lumMod val="50000"/>
                  </a:schemeClr>
                </a:solidFill>
              </a:rPr>
              <a:t>materi</a:t>
            </a:r>
            <a:r>
              <a:rPr lang="de-DE" sz="2400" u="sng" dirty="0">
                <a:solidFill>
                  <a:schemeClr val="accent5">
                    <a:lumMod val="50000"/>
                  </a:schemeClr>
                </a:solidFill>
              </a:rPr>
              <a:t>al</a:t>
            </a:r>
            <a:r>
              <a:rPr lang="de-DE" sz="2400" dirty="0">
                <a:solidFill>
                  <a:schemeClr val="accent5">
                    <a:lumMod val="50000"/>
                  </a:schemeClr>
                </a:solidFill>
              </a:rPr>
              <a:t> individu</a:t>
            </a:r>
            <a:r>
              <a:rPr lang="de-DE" sz="2400" u="sng" dirty="0">
                <a:solidFill>
                  <a:schemeClr val="accent5">
                    <a:lumMod val="50000"/>
                  </a:schemeClr>
                </a:solidFill>
              </a:rPr>
              <a:t>ell</a:t>
            </a:r>
            <a:r>
              <a:rPr lang="de-DE" sz="2400" dirty="0">
                <a:solidFill>
                  <a:schemeClr val="accent5">
                    <a:lumMod val="50000"/>
                  </a:schemeClr>
                </a:solidFill>
              </a:rPr>
              <a:t> oder als Gruppe bei der Initia</a:t>
            </a:r>
            <a:r>
              <a:rPr lang="de-DE" sz="2400" u="sng" dirty="0">
                <a:solidFill>
                  <a:schemeClr val="accent5">
                    <a:lumMod val="50000"/>
                  </a:schemeClr>
                </a:solidFill>
              </a:rPr>
              <a:t>tiv</a:t>
            </a:r>
            <a:r>
              <a:rPr lang="de-DE" sz="2400" dirty="0">
                <a:solidFill>
                  <a:schemeClr val="accent5">
                    <a:lumMod val="50000"/>
                  </a:schemeClr>
                </a:solidFill>
              </a:rPr>
              <a:t>e mitmachen. Das ist gut für Kompe</a:t>
            </a:r>
            <a:r>
              <a:rPr lang="de-DE" sz="2400" u="sng" dirty="0">
                <a:solidFill>
                  <a:schemeClr val="accent5">
                    <a:lumMod val="50000"/>
                  </a:schemeClr>
                </a:solidFill>
              </a:rPr>
              <a:t>tenz</a:t>
            </a:r>
            <a:r>
              <a:rPr lang="de-DE" sz="2400" dirty="0">
                <a:solidFill>
                  <a:schemeClr val="accent5">
                    <a:lumMod val="50000"/>
                  </a:schemeClr>
                </a:solidFill>
              </a:rPr>
              <a:t>en wie Tole</a:t>
            </a:r>
            <a:r>
              <a:rPr lang="de-DE" sz="2400" u="sng" dirty="0">
                <a:solidFill>
                  <a:schemeClr val="accent5">
                    <a:lumMod val="50000"/>
                  </a:schemeClr>
                </a:solidFill>
              </a:rPr>
              <a:t>ranz</a:t>
            </a:r>
            <a:r>
              <a:rPr lang="de-DE" sz="2400" dirty="0">
                <a:solidFill>
                  <a:schemeClr val="accent5">
                    <a:lumMod val="50000"/>
                  </a:schemeClr>
                </a:solidFill>
              </a:rPr>
              <a:t> und Kreativi</a:t>
            </a:r>
            <a:r>
              <a:rPr lang="de-DE" sz="2400" u="sng" dirty="0">
                <a:solidFill>
                  <a:schemeClr val="accent5">
                    <a:lumMod val="50000"/>
                  </a:schemeClr>
                </a:solidFill>
              </a:rPr>
              <a:t>tät</a:t>
            </a:r>
            <a:r>
              <a:rPr lang="de-DE" sz="2400" dirty="0">
                <a:solidFill>
                  <a:schemeClr val="accent5">
                    <a:lumMod val="50000"/>
                  </a:schemeClr>
                </a:solidFill>
              </a:rPr>
              <a:t> – und es ist cool!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2" name="9.1.1.1 Slide 17 2.">
            <a:hlinkClick r:id="" action="ppaction://media"/>
            <a:extLst>
              <a:ext uri="{FF2B5EF4-FFF2-40B4-BE49-F238E27FC236}">
                <a16:creationId xmlns:a16="http://schemas.microsoft.com/office/drawing/2014/main" id="{C18D9A33-90A3-412D-BC82-474E25BB52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0829" y="294041"/>
            <a:ext cx="1087119" cy="1087119"/>
          </a:xfrm>
          <a:prstGeom prst="rect">
            <a:avLst/>
          </a:prstGeom>
        </p:spPr>
      </p:pic>
      <p:sp>
        <p:nvSpPr>
          <p:cNvPr id="19" name="TextBox 18">
            <a:extLst>
              <a:ext uri="{FF2B5EF4-FFF2-40B4-BE49-F238E27FC236}">
                <a16:creationId xmlns:a16="http://schemas.microsoft.com/office/drawing/2014/main" id="{F9E90A28-7AD4-4DD9-84B1-B78DCA83D676}"/>
              </a:ext>
            </a:extLst>
          </p:cNvPr>
          <p:cNvSpPr txBox="1"/>
          <p:nvPr/>
        </p:nvSpPr>
        <p:spPr>
          <a:xfrm>
            <a:off x="2282045" y="208880"/>
            <a:ext cx="6328760" cy="830997"/>
          </a:xfrm>
          <a:prstGeom prst="rect">
            <a:avLst/>
          </a:prstGeom>
          <a:noFill/>
        </p:spPr>
        <p:txBody>
          <a:bodyPr wrap="square" rtlCol="0">
            <a:spAutoFit/>
          </a:bodyPr>
          <a:lstStyle/>
          <a:p>
            <a:r>
              <a:rPr lang="en-US" sz="2400" dirty="0">
                <a:solidFill>
                  <a:schemeClr val="accent5">
                    <a:lumMod val="50000"/>
                  </a:schemeClr>
                </a:solidFill>
              </a:rPr>
              <a:t>Per</a:t>
            </a:r>
            <a:r>
              <a:rPr lang="en-US" sz="2400" u="sng" dirty="0">
                <a:solidFill>
                  <a:schemeClr val="accent5">
                    <a:lumMod val="50000"/>
                  </a:schemeClr>
                </a:solidFill>
              </a:rPr>
              <a:t>son</a:t>
            </a:r>
            <a:r>
              <a:rPr lang="en-US" sz="2400" dirty="0">
                <a:solidFill>
                  <a:schemeClr val="accent5">
                    <a:lumMod val="50000"/>
                  </a:schemeClr>
                </a:solidFill>
              </a:rPr>
              <a:t> </a:t>
            </a:r>
            <a:r>
              <a:rPr lang="en-US" sz="2400" b="1" dirty="0">
                <a:solidFill>
                  <a:schemeClr val="accent5">
                    <a:lumMod val="50000"/>
                  </a:schemeClr>
                </a:solidFill>
              </a:rPr>
              <a:t>B</a:t>
            </a:r>
            <a:r>
              <a:rPr lang="en-US" sz="2400" dirty="0">
                <a:solidFill>
                  <a:schemeClr val="accent5">
                    <a:lumMod val="50000"/>
                  </a:schemeClr>
                </a:solidFill>
              </a:rPr>
              <a:t> </a:t>
            </a:r>
            <a:r>
              <a:rPr lang="en-US" sz="2400" dirty="0" err="1">
                <a:solidFill>
                  <a:schemeClr val="accent5">
                    <a:lumMod val="50000"/>
                  </a:schemeClr>
                </a:solidFill>
              </a:rPr>
              <a:t>liest</a:t>
            </a:r>
            <a:r>
              <a:rPr lang="en-US" sz="2400" dirty="0">
                <a:solidFill>
                  <a:schemeClr val="accent5">
                    <a:lumMod val="50000"/>
                  </a:schemeClr>
                </a:solidFill>
              </a:rPr>
              <a:t> den Text. Per</a:t>
            </a:r>
            <a:r>
              <a:rPr lang="en-US" sz="2400" u="sng" dirty="0">
                <a:solidFill>
                  <a:schemeClr val="accent5">
                    <a:lumMod val="50000"/>
                  </a:schemeClr>
                </a:solidFill>
              </a:rPr>
              <a:t>son</a:t>
            </a:r>
            <a:r>
              <a:rPr lang="en-US" sz="2400" dirty="0">
                <a:solidFill>
                  <a:schemeClr val="accent5">
                    <a:lumMod val="50000"/>
                  </a:schemeClr>
                </a:solidFill>
              </a:rPr>
              <a:t> </a:t>
            </a:r>
            <a:r>
              <a:rPr lang="en-US" sz="2400" b="1" dirty="0">
                <a:solidFill>
                  <a:schemeClr val="accent5">
                    <a:lumMod val="50000"/>
                  </a:schemeClr>
                </a:solidFill>
              </a:rPr>
              <a:t>A</a:t>
            </a:r>
            <a:r>
              <a:rPr lang="en-US" sz="2400" dirty="0">
                <a:solidFill>
                  <a:schemeClr val="accent5">
                    <a:lumMod val="50000"/>
                  </a:schemeClr>
                </a:solidFill>
              </a:rPr>
              <a:t> </a:t>
            </a:r>
            <a:r>
              <a:rPr lang="en-US" sz="2400" dirty="0" err="1">
                <a:solidFill>
                  <a:schemeClr val="accent5">
                    <a:lumMod val="50000"/>
                  </a:schemeClr>
                </a:solidFill>
              </a:rPr>
              <a:t>hört</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a:t>
            </a:r>
            <a:br>
              <a:rPr lang="en-US" sz="2400" dirty="0">
                <a:solidFill>
                  <a:schemeClr val="accent5">
                    <a:lumMod val="50000"/>
                  </a:schemeClr>
                </a:solidFill>
              </a:rPr>
            </a:br>
            <a:r>
              <a:rPr lang="en-US" sz="2400" i="1" dirty="0">
                <a:solidFill>
                  <a:srgbClr val="DAA520"/>
                </a:solidFill>
              </a:rPr>
              <a:t>Pay attention to the syllable stress!</a:t>
            </a:r>
          </a:p>
        </p:txBody>
      </p:sp>
      <p:sp>
        <p:nvSpPr>
          <p:cNvPr id="20" name="TextBox 19">
            <a:extLst>
              <a:ext uri="{FF2B5EF4-FFF2-40B4-BE49-F238E27FC236}">
                <a16:creationId xmlns:a16="http://schemas.microsoft.com/office/drawing/2014/main" id="{FEFD2914-EA7D-4126-AD1D-122D33F912DF}"/>
              </a:ext>
            </a:extLst>
          </p:cNvPr>
          <p:cNvSpPr txBox="1"/>
          <p:nvPr/>
        </p:nvSpPr>
        <p:spPr>
          <a:xfrm>
            <a:off x="225870" y="1271327"/>
            <a:ext cx="5722412" cy="4524315"/>
          </a:xfrm>
          <a:prstGeom prst="rect">
            <a:avLst/>
          </a:prstGeom>
          <a:solidFill>
            <a:srgbClr val="FFFAF3"/>
          </a:solidFill>
          <a:ln>
            <a:solidFill>
              <a:schemeClr val="accent5">
                <a:lumMod val="50000"/>
              </a:schemeClr>
            </a:solidFill>
          </a:ln>
        </p:spPr>
        <p:txBody>
          <a:bodyPr wrap="square" rtlCol="0">
            <a:spAutoFit/>
          </a:bodyPr>
          <a:lstStyle/>
          <a:p>
            <a:r>
              <a:rPr lang="de-DE" sz="2400" b="1" dirty="0">
                <a:solidFill>
                  <a:schemeClr val="accent5">
                    <a:lumMod val="50000"/>
                  </a:schemeClr>
                </a:solidFill>
              </a:rPr>
              <a:t>Schooljam – das Schülermusikprojekt  </a:t>
            </a:r>
          </a:p>
          <a:p>
            <a:endParaRPr lang="de-DE" sz="2400" dirty="0">
              <a:solidFill>
                <a:schemeClr val="accent5">
                  <a:lumMod val="50000"/>
                </a:schemeClr>
              </a:solidFill>
            </a:endParaRPr>
          </a:p>
          <a:p>
            <a:r>
              <a:rPr lang="de-DE" sz="2400" dirty="0">
                <a:solidFill>
                  <a:schemeClr val="accent5">
                    <a:lumMod val="50000"/>
                  </a:schemeClr>
                </a:solidFill>
              </a:rPr>
              <a:t>Schooljam ist ein tolles Musikprojekt speziell für Jugendliche. Die Organisation hat kulturelle und soziale Aspekte und macht keinen Profit. Seit 2002 kann man mit eigenem Musikmaterial individuell oder als Gruppe bei der Initiative mitmachen. Das ist gut für Kompetenzen wie Toleranz und Kreativität – und es ist cool! </a:t>
            </a:r>
          </a:p>
        </p:txBody>
      </p:sp>
      <p:pic>
        <p:nvPicPr>
          <p:cNvPr id="22" name="Picture 21">
            <a:extLst>
              <a:ext uri="{FF2B5EF4-FFF2-40B4-BE49-F238E27FC236}">
                <a16:creationId xmlns:a16="http://schemas.microsoft.com/office/drawing/2014/main" id="{9810680D-EE00-466E-A0BA-5FAB979313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8282" y="1991762"/>
            <a:ext cx="4160342" cy="2756227"/>
          </a:xfrm>
          <a:prstGeom prst="rect">
            <a:avLst/>
          </a:prstGeom>
        </p:spPr>
      </p:pic>
    </p:spTree>
    <p:extLst>
      <p:ext uri="{BB962C8B-B14F-4D97-AF65-F5344CB8AC3E}">
        <p14:creationId xmlns:p14="http://schemas.microsoft.com/office/powerpoint/2010/main" val="254627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1012"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T1.1 Week 5 Slides 5-9</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prstClr val="white"/>
                </a:solidFill>
              </a:rPr>
              <a:t>Stress patterns </a:t>
            </a:r>
            <a:endParaRPr lang="en-GB" sz="3600" b="1" dirty="0">
              <a:solidFill>
                <a:prstClr val="white"/>
              </a:solidFill>
            </a:endParaRPr>
          </a:p>
        </p:txBody>
      </p:sp>
    </p:spTree>
    <p:extLst>
      <p:ext uri="{BB962C8B-B14F-4D97-AF65-F5344CB8AC3E}">
        <p14:creationId xmlns:p14="http://schemas.microsoft.com/office/powerpoint/2010/main" val="4284071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94845"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830997"/>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Use the present</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tense of </a:t>
            </a:r>
            <a:r>
              <a:rPr kumimoji="0" lang="en-US" sz="2400" b="1" i="1" u="none" strike="noStrike" kern="1400" cap="none" spc="0" normalizeH="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together with a past participle to mean ‘have done’ or ‘did’:</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151583" y="3792997"/>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Du </a:t>
            </a:r>
            <a:r>
              <a:rPr lang="en-GB" sz="2400" b="1" noProof="0" dirty="0">
                <a:solidFill>
                  <a:srgbClr val="ED7D31"/>
                </a:solidFill>
                <a:latin typeface="Century Gothic" panose="020B0502020202020204" pitchFamily="34" charset="0"/>
              </a:rPr>
              <a:t>hast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deine</a:t>
            </a:r>
            <a:r>
              <a:rPr kumimoji="0" lang="en-GB" sz="24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04F75"/>
                </a:solidFill>
                <a:effectLst/>
                <a:uLnTx/>
                <a:uFillTx/>
                <a:latin typeface="Century Gothic" panose="020B0502020202020204" pitchFamily="34" charset="0"/>
                <a:ea typeface="+mn-ea"/>
                <a:cs typeface="+mn-cs"/>
              </a:rPr>
              <a:t>Tante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besuch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4631858" y="3792998"/>
            <a:ext cx="8040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visited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your aunt. / 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visited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your aunt.</a:t>
            </a:r>
          </a:p>
        </p:txBody>
      </p:sp>
      <p:sp>
        <p:nvSpPr>
          <p:cNvPr id="12" name="TextBox 11">
            <a:extLst>
              <a:ext uri="{FF2B5EF4-FFF2-40B4-BE49-F238E27FC236}">
                <a16:creationId xmlns:a16="http://schemas.microsoft.com/office/drawing/2014/main" id="{B7307C93-EB77-9142-96E0-FD8B5CE3BB55}"/>
              </a:ext>
            </a:extLst>
          </p:cNvPr>
          <p:cNvSpPr txBox="1"/>
          <p:nvPr/>
        </p:nvSpPr>
        <p:spPr>
          <a:xfrm>
            <a:off x="143838" y="1988103"/>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lang="en-GB" sz="2400" b="1" dirty="0" err="1">
                <a:solidFill>
                  <a:srgbClr val="ED7D31"/>
                </a:solidFill>
                <a:latin typeface="Century Gothic" panose="020B0502020202020204" pitchFamily="34" charset="0"/>
              </a:rPr>
              <a:t>habe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Sport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mach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788910" y="1982566"/>
            <a:ext cx="7883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done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sport. / 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did</a:t>
            </a:r>
            <a:r>
              <a:rPr kumimoji="0" lang="en-GB" sz="24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lots of</a:t>
            </a:r>
            <a:r>
              <a:rPr kumimoji="0" lang="en-GB" sz="2400" b="0" i="1"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sport.</a:t>
            </a:r>
          </a:p>
        </p:txBody>
      </p:sp>
      <p:sp>
        <p:nvSpPr>
          <p:cNvPr id="20" name="Speech Bubble: Rectangle with Corners Rounded 1">
            <a:extLst>
              <a:ext uri="{FF2B5EF4-FFF2-40B4-BE49-F238E27FC236}">
                <a16:creationId xmlns:a16="http://schemas.microsoft.com/office/drawing/2014/main" id="{9038D4C3-AA8C-9A44-B6E9-62F6B9D725BB}"/>
              </a:ext>
            </a:extLst>
          </p:cNvPr>
          <p:cNvSpPr/>
          <p:nvPr/>
        </p:nvSpPr>
        <p:spPr>
          <a:xfrm>
            <a:off x="8033112" y="2445266"/>
            <a:ext cx="3194845" cy="707850"/>
          </a:xfrm>
          <a:prstGeom prst="wedgeRoundRectCallout">
            <a:avLst>
              <a:gd name="adj1" fmla="val -59584"/>
              <a:gd name="adj2" fmla="val -1978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Remember: the stem = infinitive minus the –</a:t>
            </a:r>
            <a:r>
              <a:rPr lang="en-GB" sz="2000" noProof="0" dirty="0" err="1"/>
              <a:t>en</a:t>
            </a:r>
            <a:r>
              <a:rPr lang="en-GB" sz="2000" noProof="0" dirty="0"/>
              <a:t>.</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CBBF0AA1-4CDD-4337-B42B-534031E03C92}"/>
              </a:ext>
            </a:extLst>
          </p:cNvPr>
          <p:cNvSpPr txBox="1"/>
          <p:nvPr/>
        </p:nvSpPr>
        <p:spPr>
          <a:xfrm>
            <a:off x="143838" y="2505684"/>
            <a:ext cx="7617132" cy="461665"/>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The</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past participle of m</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any verbs is:</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B2072E01-1E2C-4059-9F71-B6AE7F5668F1}"/>
              </a:ext>
            </a:extLst>
          </p:cNvPr>
          <p:cNvSpPr txBox="1"/>
          <p:nvPr/>
        </p:nvSpPr>
        <p:spPr>
          <a:xfrm>
            <a:off x="151583" y="3151225"/>
            <a:ext cx="11888834" cy="461665"/>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Verbs that start with prefixes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do not add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57C0EE0E-769D-4BCA-86EA-229111EC801E}"/>
              </a:ext>
            </a:extLst>
          </p:cNvPr>
          <p:cNvSpPr txBox="1"/>
          <p:nvPr/>
        </p:nvSpPr>
        <p:spPr>
          <a:xfrm>
            <a:off x="139067" y="4371158"/>
            <a:ext cx="4101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lang="en-GB" sz="2400" b="1" noProof="0" dirty="0">
                <a:solidFill>
                  <a:srgbClr val="ED7D31"/>
                </a:solidFill>
                <a:latin typeface="Century Gothic" panose="020B0502020202020204" pitchFamily="34" charset="0"/>
              </a:rPr>
              <a:t>hat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Geld </a:t>
            </a:r>
            <a:r>
              <a:rPr lang="en-GB" sz="2400" dirty="0" err="1">
                <a:solidFill>
                  <a:srgbClr val="104F75"/>
                </a:solidFill>
                <a:latin typeface="Century Gothic" panose="020B0502020202020204" pitchFamily="34" charset="0"/>
              </a:rPr>
              <a:t>verdien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8309D55F-3931-4ADC-92D8-94AC9493ADF8}"/>
              </a:ext>
            </a:extLst>
          </p:cNvPr>
          <p:cNvSpPr txBox="1"/>
          <p:nvPr/>
        </p:nvSpPr>
        <p:spPr>
          <a:xfrm>
            <a:off x="4069080" y="4371159"/>
            <a:ext cx="8590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earnt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money. / 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earnt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money.</a:t>
            </a:r>
          </a:p>
        </p:txBody>
      </p:sp>
      <p:sp>
        <p:nvSpPr>
          <p:cNvPr id="29" name="TextBox 28">
            <a:extLst>
              <a:ext uri="{FF2B5EF4-FFF2-40B4-BE49-F238E27FC236}">
                <a16:creationId xmlns:a16="http://schemas.microsoft.com/office/drawing/2014/main" id="{22C70413-424D-4CD8-A606-85D2AB894DE9}"/>
              </a:ext>
            </a:extLst>
          </p:cNvPr>
          <p:cNvSpPr txBox="1"/>
          <p:nvPr/>
        </p:nvSpPr>
        <p:spPr>
          <a:xfrm>
            <a:off x="139067" y="4951643"/>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en-GB" sz="2400" b="1" noProof="0" dirty="0" err="1">
                <a:solidFill>
                  <a:srgbClr val="ED7D31"/>
                </a:solidFill>
                <a:latin typeface="Century Gothic" panose="020B0502020202020204" pitchFamily="34" charset="0"/>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die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Geschicht</a:t>
            </a:r>
            <a:r>
              <a:rPr lang="en-GB" sz="2400" dirty="0">
                <a:solidFill>
                  <a:srgbClr val="104F75"/>
                </a:solidFill>
                <a:latin typeface="Century Gothic" panose="020B0502020202020204" pitchFamily="34" charset="0"/>
              </a:rPr>
              <a:t>e </a:t>
            </a:r>
            <a:r>
              <a:rPr lang="en-GB" sz="2400" dirty="0" err="1">
                <a:solidFill>
                  <a:srgbClr val="104F75"/>
                </a:solidFill>
                <a:latin typeface="Century Gothic" panose="020B0502020202020204" pitchFamily="34" charset="0"/>
              </a:rPr>
              <a:t>erzähl</a:t>
            </a:r>
            <a:r>
              <a:rPr lang="en-GB" sz="2400" b="1" dirty="0" err="1">
                <a:solidFill>
                  <a:srgbClr val="104F75"/>
                </a:solidFill>
                <a:latin typeface="Century Gothic" panose="020B0502020202020204" pitchFamily="34" charset="0"/>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FA814973-E327-4882-943D-D74990474197}"/>
              </a:ext>
            </a:extLst>
          </p:cNvPr>
          <p:cNvSpPr txBox="1"/>
          <p:nvPr/>
        </p:nvSpPr>
        <p:spPr>
          <a:xfrm>
            <a:off x="5499452" y="4943392"/>
            <a:ext cx="8040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told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the story. / 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told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the story.</a:t>
            </a: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294013" y="5532126"/>
            <a:ext cx="5718167" cy="724351"/>
          </a:xfrm>
          <a:prstGeom prst="wedgeRoundRectCallout">
            <a:avLst>
              <a:gd name="adj1" fmla="val -22345"/>
              <a:gd name="adj2" fmla="val -5115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u="none" strike="noStrike" kern="1200" cap="none" spc="0" normalizeH="0" baseline="0" noProof="0" dirty="0">
                <a:ln>
                  <a:noFill/>
                </a:ln>
                <a:solidFill>
                  <a:prstClr val="white"/>
                </a:solidFill>
                <a:effectLst/>
                <a:uLnTx/>
                <a:uFillTx/>
                <a:latin typeface="Century Gothic" panose="020F0302020204030204"/>
              </a:rPr>
              <a:t>These prefixes are never stressed. Always stress the syllable that follows. </a:t>
            </a:r>
          </a:p>
        </p:txBody>
      </p:sp>
      <p:cxnSp>
        <p:nvCxnSpPr>
          <p:cNvPr id="7" name="Straight Connector 6">
            <a:extLst>
              <a:ext uri="{FF2B5EF4-FFF2-40B4-BE49-F238E27FC236}">
                <a16:creationId xmlns:a16="http://schemas.microsoft.com/office/drawing/2014/main" id="{FD51CF75-40A8-4353-8F12-E87BBE7C64EC}"/>
              </a:ext>
            </a:extLst>
          </p:cNvPr>
          <p:cNvCxnSpPr/>
          <p:nvPr/>
        </p:nvCxnSpPr>
        <p:spPr>
          <a:xfrm>
            <a:off x="3691890" y="416322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424046-D448-4BCB-8E88-B231DDDDDCE4}"/>
              </a:ext>
            </a:extLst>
          </p:cNvPr>
          <p:cNvCxnSpPr/>
          <p:nvPr/>
        </p:nvCxnSpPr>
        <p:spPr>
          <a:xfrm>
            <a:off x="3137695" y="473853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5C2056C-7303-409F-B31D-09516BF150BF}"/>
              </a:ext>
            </a:extLst>
          </p:cNvPr>
          <p:cNvCxnSpPr/>
          <p:nvPr/>
        </p:nvCxnSpPr>
        <p:spPr>
          <a:xfrm>
            <a:off x="4411720" y="531003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34" name="Speech Bubble: Rectangle with Corners Rounded 1">
            <a:extLst>
              <a:ext uri="{FF2B5EF4-FFF2-40B4-BE49-F238E27FC236}">
                <a16:creationId xmlns:a16="http://schemas.microsoft.com/office/drawing/2014/main" id="{B8D1A18A-7D90-492E-AA56-E272A79B0BD4}"/>
              </a:ext>
            </a:extLst>
          </p:cNvPr>
          <p:cNvSpPr/>
          <p:nvPr/>
        </p:nvSpPr>
        <p:spPr>
          <a:xfrm>
            <a:off x="6096000" y="5515625"/>
            <a:ext cx="4705349" cy="724352"/>
          </a:xfrm>
          <a:prstGeom prst="wedgeRoundRectCallout">
            <a:avLst>
              <a:gd name="adj1" fmla="val -22416"/>
              <a:gd name="adj2" fmla="val -38273"/>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u="none" strike="noStrike" kern="1200" cap="none" spc="0" normalizeH="0" baseline="0" noProof="0" dirty="0">
                <a:ln>
                  <a:noFill/>
                </a:ln>
                <a:solidFill>
                  <a:prstClr val="white"/>
                </a:solidFill>
                <a:effectLst/>
                <a:uLnTx/>
                <a:uFillTx/>
                <a:latin typeface="Century Gothic" panose="020F0302020204030204"/>
              </a:rPr>
              <a:t>This is also true for nouns: </a:t>
            </a:r>
            <a:br>
              <a:rPr kumimoji="0" lang="en-GB" sz="2400" u="none" strike="noStrike" kern="1200" cap="none" spc="0" normalizeH="0" baseline="0" noProof="0" dirty="0">
                <a:ln>
                  <a:noFill/>
                </a:ln>
                <a:solidFill>
                  <a:prstClr val="white"/>
                </a:solidFill>
                <a:effectLst/>
                <a:uLnTx/>
                <a:uFillTx/>
                <a:latin typeface="Century Gothic" panose="020F0302020204030204"/>
              </a:rPr>
            </a:br>
            <a:r>
              <a:rPr kumimoji="0" lang="en-GB" sz="2400" u="none" strike="noStrike" kern="1200" cap="none" spc="0" normalizeH="0" baseline="0" noProof="0" dirty="0" err="1">
                <a:ln>
                  <a:noFill/>
                </a:ln>
                <a:solidFill>
                  <a:prstClr val="white"/>
                </a:solidFill>
                <a:effectLst/>
                <a:uLnTx/>
                <a:uFillTx/>
                <a:latin typeface="Century Gothic" panose="020F0302020204030204"/>
              </a:rPr>
              <a:t>Ge</a:t>
            </a:r>
            <a:r>
              <a:rPr kumimoji="0" lang="en-GB" sz="2400" b="1" i="1" u="sng" strike="noStrike" kern="1200" cap="none" spc="0" normalizeH="0" baseline="0" noProof="0" dirty="0" err="1">
                <a:ln>
                  <a:noFill/>
                </a:ln>
                <a:solidFill>
                  <a:prstClr val="white"/>
                </a:solidFill>
                <a:effectLst/>
                <a:uLnTx/>
                <a:uFillTx/>
                <a:latin typeface="Century Gothic" panose="020F0302020204030204"/>
              </a:rPr>
              <a:t>schenk</a:t>
            </a:r>
            <a:r>
              <a:rPr kumimoji="0" lang="en-GB" sz="2400" u="none" strike="noStrike" kern="1200" cap="none" spc="0" normalizeH="0" baseline="0" noProof="0" dirty="0">
                <a:ln>
                  <a:noFill/>
                </a:ln>
                <a:solidFill>
                  <a:prstClr val="white"/>
                </a:solidFill>
                <a:effectLst/>
                <a:uLnTx/>
                <a:uFillTx/>
                <a:latin typeface="Century Gothic" panose="020F0302020204030204"/>
              </a:rPr>
              <a:t>, </a:t>
            </a:r>
            <a:r>
              <a:rPr kumimoji="0" lang="en-GB" sz="2400" u="none" strike="noStrike" kern="1200" cap="none" spc="0" normalizeH="0" baseline="0" noProof="0" dirty="0" err="1">
                <a:ln>
                  <a:noFill/>
                </a:ln>
                <a:solidFill>
                  <a:prstClr val="white"/>
                </a:solidFill>
                <a:effectLst/>
                <a:uLnTx/>
                <a:uFillTx/>
                <a:latin typeface="Century Gothic" panose="020F0302020204030204"/>
              </a:rPr>
              <a:t>Be</a:t>
            </a:r>
            <a:r>
              <a:rPr kumimoji="0" lang="en-GB" sz="2400" b="1" i="1" u="sng" strike="noStrike" kern="1200" cap="none" spc="0" normalizeH="0" baseline="0" noProof="0" dirty="0" err="1">
                <a:ln>
                  <a:noFill/>
                </a:ln>
                <a:solidFill>
                  <a:prstClr val="white"/>
                </a:solidFill>
                <a:effectLst/>
                <a:uLnTx/>
                <a:uFillTx/>
                <a:latin typeface="Century Gothic" panose="020F0302020204030204"/>
              </a:rPr>
              <a:t>such</a:t>
            </a:r>
            <a:r>
              <a:rPr kumimoji="0" lang="en-GB" sz="2400" u="none" strike="noStrike" kern="1200" cap="none" spc="0" normalizeH="0" baseline="0" noProof="0" dirty="0">
                <a:ln>
                  <a:noFill/>
                </a:ln>
                <a:solidFill>
                  <a:prstClr val="white"/>
                </a:solidFill>
                <a:effectLst/>
                <a:uLnTx/>
                <a:uFillTx/>
                <a:latin typeface="Century Gothic" panose="020F0302020204030204"/>
              </a:rPr>
              <a:t>, </a:t>
            </a:r>
            <a:r>
              <a:rPr kumimoji="0" lang="en-GB" sz="2400" u="none" strike="noStrike" kern="1200" cap="none" spc="0" normalizeH="0" baseline="0" noProof="0" dirty="0" err="1">
                <a:ln>
                  <a:noFill/>
                </a:ln>
                <a:solidFill>
                  <a:prstClr val="white"/>
                </a:solidFill>
                <a:effectLst/>
                <a:uLnTx/>
                <a:uFillTx/>
                <a:latin typeface="Century Gothic" panose="020F0302020204030204"/>
              </a:rPr>
              <a:t>Er</a:t>
            </a:r>
            <a:r>
              <a:rPr kumimoji="0" lang="en-GB" sz="2400" b="1" i="1" u="sng" strike="noStrike" kern="1200" cap="none" spc="0" normalizeH="0" baseline="0" noProof="0" dirty="0" err="1">
                <a:ln>
                  <a:noFill/>
                </a:ln>
                <a:solidFill>
                  <a:prstClr val="white"/>
                </a:solidFill>
                <a:effectLst/>
                <a:uLnTx/>
                <a:uFillTx/>
                <a:latin typeface="Century Gothic" panose="020F0302020204030204"/>
              </a:rPr>
              <a:t>fahrung</a:t>
            </a:r>
            <a:endParaRPr kumimoji="0" lang="en-GB" sz="2400" b="1" i="1" u="sng" strike="noStrike" kern="1200" cap="none" spc="0" normalizeH="0" baseline="0" noProof="0" dirty="0">
              <a:ln>
                <a:noFill/>
              </a:ln>
              <a:solidFill>
                <a:prstClr val="white"/>
              </a:solidFill>
              <a:effectLst/>
              <a:uLnTx/>
              <a:uFillTx/>
              <a:latin typeface="Century Gothic" panose="020F0302020204030204"/>
            </a:endParaRPr>
          </a:p>
        </p:txBody>
      </p:sp>
      <p:cxnSp>
        <p:nvCxnSpPr>
          <p:cNvPr id="35" name="Straight Connector 34">
            <a:extLst>
              <a:ext uri="{FF2B5EF4-FFF2-40B4-BE49-F238E27FC236}">
                <a16:creationId xmlns:a16="http://schemas.microsoft.com/office/drawing/2014/main" id="{DA3214FD-0E11-44F8-9F6D-F58FCAFF3CA2}"/>
              </a:ext>
            </a:extLst>
          </p:cNvPr>
          <p:cNvCxnSpPr>
            <a:cxnSpLocks/>
          </p:cNvCxnSpPr>
          <p:nvPr/>
        </p:nvCxnSpPr>
        <p:spPr>
          <a:xfrm>
            <a:off x="3486150" y="2349662"/>
            <a:ext cx="92557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11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20" grpId="0" animBg="1"/>
      <p:bldP spid="25" grpId="0"/>
      <p:bldP spid="26" grpId="0"/>
      <p:bldP spid="27" grpId="0"/>
      <p:bldP spid="28" grpId="0"/>
      <p:bldP spid="29" grpId="0"/>
      <p:bldP spid="30" grpId="0"/>
      <p:bldP spid="31"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4589"/>
            <a:ext cx="5158154" cy="869950"/>
          </a:xfrm>
          <a:prstGeom prst="rect">
            <a:avLst/>
          </a:prstGeom>
        </p:spPr>
      </p:pic>
      <p:sp>
        <p:nvSpPr>
          <p:cNvPr id="4" name="Title 3"/>
          <p:cNvSpPr>
            <a:spLocks noGrp="1"/>
          </p:cNvSpPr>
          <p:nvPr>
            <p:ph type="title"/>
          </p:nvPr>
        </p:nvSpPr>
        <p:spPr>
          <a:xfrm>
            <a:off x="0" y="294041"/>
            <a:ext cx="4867419" cy="707849"/>
          </a:xfrm>
        </p:spPr>
        <p:txBody>
          <a:bodyPr>
            <a:normAutofit fontScale="90000"/>
          </a:bodyPr>
          <a:lstStyle/>
          <a:p>
            <a:r>
              <a:rPr lang="en-GB" sz="3600" b="1" dirty="0">
                <a:solidFill>
                  <a:schemeClr val="bg1"/>
                </a:solidFill>
              </a:rPr>
              <a:t>Was hat </a:t>
            </a:r>
            <a:r>
              <a:rPr lang="en-GB" sz="3600" b="1" dirty="0" err="1">
                <a:solidFill>
                  <a:schemeClr val="bg1"/>
                </a:solidFill>
              </a:rPr>
              <a:t>er</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5262" y="247046"/>
            <a:ext cx="1512066"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80232315-99B1-4F61-A74E-AE204A431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8843" y="1904214"/>
            <a:ext cx="5852160" cy="3901440"/>
          </a:xfrm>
          <a:prstGeom prst="rect">
            <a:avLst/>
          </a:prstGeom>
        </p:spPr>
      </p:pic>
      <p:sp>
        <p:nvSpPr>
          <p:cNvPr id="18" name="TextBox 17">
            <a:extLst>
              <a:ext uri="{FF2B5EF4-FFF2-40B4-BE49-F238E27FC236}">
                <a16:creationId xmlns:a16="http://schemas.microsoft.com/office/drawing/2014/main" id="{F1A69A41-9FC5-470C-9ECF-0F6174C67641}"/>
              </a:ext>
            </a:extLst>
          </p:cNvPr>
          <p:cNvSpPr txBox="1"/>
          <p:nvPr/>
        </p:nvSpPr>
        <p:spPr>
          <a:xfrm>
            <a:off x="7324583" y="247046"/>
            <a:ext cx="3596846" cy="1569660"/>
          </a:xfrm>
          <a:prstGeom prst="rect">
            <a:avLst/>
          </a:prstGeom>
          <a:noFill/>
        </p:spPr>
        <p:txBody>
          <a:bodyPr wrap="square" rtlCol="0">
            <a:spAutoFit/>
          </a:bodyPr>
          <a:lstStyle/>
          <a:p>
            <a:pPr algn="l"/>
            <a:r>
              <a:rPr lang="en-GB" sz="2400" dirty="0">
                <a:solidFill>
                  <a:schemeClr val="accent5">
                    <a:lumMod val="50000"/>
                  </a:schemeClr>
                </a:solidFill>
              </a:rPr>
              <a:t>Mia </a:t>
            </a:r>
            <a:r>
              <a:rPr lang="en-GB" sz="2400" dirty="0" err="1">
                <a:solidFill>
                  <a:schemeClr val="accent5">
                    <a:lumMod val="50000"/>
                  </a:schemeClr>
                </a:solidFill>
              </a:rPr>
              <a:t>erzählt</a:t>
            </a:r>
            <a:r>
              <a:rPr lang="en-GB" sz="2400" dirty="0">
                <a:solidFill>
                  <a:schemeClr val="accent5">
                    <a:lumMod val="50000"/>
                  </a:schemeClr>
                </a:solidFill>
              </a:rPr>
              <a:t> </a:t>
            </a:r>
            <a:r>
              <a:rPr lang="en-GB" sz="2400" dirty="0" err="1">
                <a:solidFill>
                  <a:schemeClr val="accent5">
                    <a:lumMod val="50000"/>
                  </a:schemeClr>
                </a:solidFill>
              </a:rPr>
              <a:t>Onkel</a:t>
            </a:r>
            <a:r>
              <a:rPr lang="en-GB" sz="2400" dirty="0">
                <a:solidFill>
                  <a:schemeClr val="accent5">
                    <a:lumMod val="50000"/>
                  </a:schemeClr>
                </a:solidFill>
              </a:rPr>
              <a:t> Heinrich </a:t>
            </a:r>
            <a:r>
              <a:rPr lang="en-GB" sz="2400" dirty="0" err="1">
                <a:solidFill>
                  <a:schemeClr val="accent5">
                    <a:lumMod val="50000"/>
                  </a:schemeClr>
                </a:solidFill>
              </a:rPr>
              <a:t>über</a:t>
            </a:r>
            <a:r>
              <a:rPr lang="en-GB" sz="2400" dirty="0">
                <a:solidFill>
                  <a:schemeClr val="accent5">
                    <a:lumMod val="50000"/>
                  </a:schemeClr>
                </a:solidFill>
              </a:rPr>
              <a:t> </a:t>
            </a:r>
            <a:r>
              <a:rPr lang="en-GB" sz="2400" dirty="0" err="1">
                <a:solidFill>
                  <a:schemeClr val="accent5">
                    <a:lumMod val="50000"/>
                  </a:schemeClr>
                </a:solidFill>
              </a:rPr>
              <a:t>Wolfgangs</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Was </a:t>
            </a:r>
            <a:r>
              <a:rPr lang="en-GB" sz="2400" dirty="0" err="1">
                <a:solidFill>
                  <a:schemeClr val="accent5">
                    <a:lumMod val="50000"/>
                  </a:schemeClr>
                </a:solidFill>
              </a:rPr>
              <a:t>sagt</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a:t>
            </a:r>
          </a:p>
        </p:txBody>
      </p:sp>
      <p:pic>
        <p:nvPicPr>
          <p:cNvPr id="23" name="Picture 22" descr="Logo&#10;&#10;Description automatically generated">
            <a:extLst>
              <a:ext uri="{FF2B5EF4-FFF2-40B4-BE49-F238E27FC236}">
                <a16:creationId xmlns:a16="http://schemas.microsoft.com/office/drawing/2014/main" id="{745567F9-980D-4885-A42D-94E035107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3592" y="75605"/>
            <a:ext cx="1400991" cy="1833522"/>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07CDAF41-C5B6-4369-946B-F1900EF478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8634"/>
          <a:stretch/>
        </p:blipFill>
        <p:spPr>
          <a:xfrm flipH="1">
            <a:off x="3995962" y="348033"/>
            <a:ext cx="1356189" cy="1250471"/>
          </a:xfrm>
          <a:prstGeom prst="rect">
            <a:avLst/>
          </a:prstGeom>
        </p:spPr>
      </p:pic>
      <p:sp>
        <p:nvSpPr>
          <p:cNvPr id="2" name="Speech Bubble: Rectangle with Corners Rounded 1">
            <a:extLst>
              <a:ext uri="{FF2B5EF4-FFF2-40B4-BE49-F238E27FC236}">
                <a16:creationId xmlns:a16="http://schemas.microsoft.com/office/drawing/2014/main" id="{2D1D919B-215C-476F-B01E-840FE484E3B3}"/>
              </a:ext>
            </a:extLst>
          </p:cNvPr>
          <p:cNvSpPr/>
          <p:nvPr/>
        </p:nvSpPr>
        <p:spPr>
          <a:xfrm>
            <a:off x="279035" y="1589483"/>
            <a:ext cx="5590933" cy="4530903"/>
          </a:xfrm>
          <a:prstGeom prst="wedgeRoundRectCallout">
            <a:avLst>
              <a:gd name="adj1" fmla="val 27119"/>
              <a:gd name="adj2" fmla="val -54508"/>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Diese</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hat er </a:t>
            </a:r>
            <a:r>
              <a:rPr lang="en-GB" sz="2400" dirty="0" err="1">
                <a:solidFill>
                  <a:schemeClr val="accent5">
                    <a:lumMod val="50000"/>
                  </a:schemeClr>
                </a:solidFill>
              </a:rPr>
              <a:t>ziemlich</a:t>
            </a:r>
            <a:r>
              <a:rPr lang="en-GB" sz="2400" dirty="0">
                <a:solidFill>
                  <a:schemeClr val="accent5">
                    <a:lumMod val="50000"/>
                  </a:schemeClr>
                </a:solidFill>
              </a:rPr>
              <a:t> </a:t>
            </a:r>
            <a:r>
              <a:rPr lang="en-GB" sz="2400" dirty="0" err="1">
                <a:solidFill>
                  <a:schemeClr val="accent5">
                    <a:lumMod val="50000"/>
                  </a:schemeClr>
                </a:solidFill>
              </a:rPr>
              <a:t>viel</a:t>
            </a:r>
            <a:r>
              <a:rPr lang="en-GB" sz="2400" dirty="0">
                <a:solidFill>
                  <a:schemeClr val="accent5">
                    <a:lumMod val="50000"/>
                  </a:schemeClr>
                </a:solidFill>
              </a:rPr>
              <a:t> in der Schule [</a:t>
            </a:r>
            <a:r>
              <a:rPr lang="en-GB" sz="2400" b="1" i="1" dirty="0">
                <a:solidFill>
                  <a:schemeClr val="accent5">
                    <a:lumMod val="50000"/>
                  </a:schemeClr>
                </a:solidFill>
              </a:rPr>
              <a:t>did</a:t>
            </a:r>
            <a:r>
              <a:rPr lang="en-GB" sz="2400" dirty="0">
                <a:solidFill>
                  <a:schemeClr val="accent5">
                    <a:lumMod val="50000"/>
                  </a:schemeClr>
                </a:solidFill>
              </a:rPr>
              <a:t>]. Am </a:t>
            </a:r>
            <a:r>
              <a:rPr lang="en-GB" sz="2400" dirty="0" err="1">
                <a:solidFill>
                  <a:schemeClr val="accent5">
                    <a:lumMod val="50000"/>
                  </a:schemeClr>
                </a:solidFill>
              </a:rPr>
              <a:t>Dienstag</a:t>
            </a:r>
            <a:r>
              <a:rPr lang="en-GB" sz="2400" dirty="0">
                <a:solidFill>
                  <a:schemeClr val="accent5">
                    <a:lumMod val="50000"/>
                  </a:schemeClr>
                </a:solidFill>
              </a:rPr>
              <a:t> hat er </a:t>
            </a:r>
            <a:r>
              <a:rPr lang="en-GB" sz="2400" dirty="0" err="1">
                <a:solidFill>
                  <a:schemeClr val="accent5">
                    <a:lumMod val="50000"/>
                  </a:schemeClr>
                </a:solidFill>
              </a:rPr>
              <a:t>ein</a:t>
            </a:r>
            <a:r>
              <a:rPr lang="en-GB" sz="2400" dirty="0">
                <a:solidFill>
                  <a:schemeClr val="accent5">
                    <a:lumMod val="50000"/>
                  </a:schemeClr>
                </a:solidFill>
              </a:rPr>
              <a:t> Schloss [</a:t>
            </a:r>
            <a:r>
              <a:rPr lang="en-GB" sz="2400" b="1" i="1" dirty="0">
                <a:solidFill>
                  <a:schemeClr val="accent5">
                    <a:lumMod val="50000"/>
                  </a:schemeClr>
                </a:solidFill>
              </a:rPr>
              <a:t>visited</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hat den </a:t>
            </a:r>
            <a:r>
              <a:rPr lang="en-GB" sz="2400" dirty="0" err="1">
                <a:solidFill>
                  <a:schemeClr val="accent5">
                    <a:lumMod val="50000"/>
                  </a:schemeClr>
                </a:solidFill>
              </a:rPr>
              <a:t>Ausflug</a:t>
            </a:r>
            <a:r>
              <a:rPr lang="en-GB" sz="2400" dirty="0">
                <a:solidFill>
                  <a:schemeClr val="accent5">
                    <a:lumMod val="50000"/>
                  </a:schemeClr>
                </a:solidFill>
              </a:rPr>
              <a:t> </a:t>
            </a:r>
            <a:r>
              <a:rPr lang="en-GB" sz="2400" dirty="0" err="1">
                <a:solidFill>
                  <a:schemeClr val="accent5">
                    <a:lumMod val="50000"/>
                  </a:schemeClr>
                </a:solidFill>
              </a:rPr>
              <a:t>aber</a:t>
            </a:r>
            <a:r>
              <a:rPr lang="en-GB" sz="2400" dirty="0">
                <a:solidFill>
                  <a:schemeClr val="accent5">
                    <a:lumMod val="50000"/>
                  </a:schemeClr>
                </a:solidFill>
              </a:rPr>
              <a:t> </a:t>
            </a:r>
            <a:r>
              <a:rPr lang="en-GB" sz="2400" dirty="0" err="1">
                <a:solidFill>
                  <a:schemeClr val="accent5">
                    <a:lumMod val="50000"/>
                  </a:schemeClr>
                </a:solidFill>
              </a:rPr>
              <a:t>nicht</a:t>
            </a:r>
            <a:r>
              <a:rPr lang="en-GB" sz="2400" dirty="0">
                <a:solidFill>
                  <a:schemeClr val="accent5">
                    <a:lumMod val="50000"/>
                  </a:schemeClr>
                </a:solidFill>
              </a:rPr>
              <a:t> [</a:t>
            </a:r>
            <a:r>
              <a:rPr lang="en-GB" sz="2400" b="1" i="1" dirty="0">
                <a:solidFill>
                  <a:schemeClr val="accent5">
                    <a:lumMod val="50000"/>
                  </a:schemeClr>
                </a:solidFill>
              </a:rPr>
              <a:t>paid for</a:t>
            </a:r>
            <a:r>
              <a:rPr lang="en-GB" sz="2400" dirty="0">
                <a:solidFill>
                  <a:schemeClr val="accent5">
                    <a:lumMod val="50000"/>
                  </a:schemeClr>
                </a:solidFill>
              </a:rPr>
              <a:t>], </a:t>
            </a:r>
            <a:r>
              <a:rPr lang="en-GB" sz="2400" dirty="0" err="1">
                <a:solidFill>
                  <a:schemeClr val="accent5">
                    <a:lumMod val="50000"/>
                  </a:schemeClr>
                </a:solidFill>
              </a:rPr>
              <a:t>weil</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für</a:t>
            </a:r>
            <a:r>
              <a:rPr lang="en-GB" sz="2400" dirty="0">
                <a:solidFill>
                  <a:schemeClr val="accent5">
                    <a:lumMod val="50000"/>
                  </a:schemeClr>
                </a:solidFill>
              </a:rPr>
              <a:t> die </a:t>
            </a:r>
            <a:r>
              <a:rPr lang="en-GB" sz="2400" dirty="0" err="1">
                <a:solidFill>
                  <a:schemeClr val="accent5">
                    <a:lumMod val="50000"/>
                  </a:schemeClr>
                </a:solidFill>
              </a:rPr>
              <a:t>ganze</a:t>
            </a:r>
            <a:r>
              <a:rPr lang="en-GB" sz="2400" dirty="0">
                <a:solidFill>
                  <a:schemeClr val="accent5">
                    <a:lumMod val="50000"/>
                  </a:schemeClr>
                </a:solidFill>
              </a:rPr>
              <a:t> </a:t>
            </a:r>
            <a:r>
              <a:rPr lang="en-GB" sz="2400" dirty="0" err="1">
                <a:solidFill>
                  <a:schemeClr val="accent5">
                    <a:lumMod val="50000"/>
                  </a:schemeClr>
                </a:solidFill>
              </a:rPr>
              <a:t>Klasse</a:t>
            </a:r>
            <a:r>
              <a:rPr lang="en-GB" sz="2400" dirty="0">
                <a:solidFill>
                  <a:schemeClr val="accent5">
                    <a:lumMod val="50000"/>
                  </a:schemeClr>
                </a:solidFill>
              </a:rPr>
              <a:t> gratis war. Eine Frau hat </a:t>
            </a:r>
            <a:r>
              <a:rPr lang="en-GB" sz="2400" dirty="0" err="1">
                <a:solidFill>
                  <a:schemeClr val="accent5">
                    <a:lumMod val="50000"/>
                  </a:schemeClr>
                </a:solidFill>
              </a:rPr>
              <a:t>ihnen</a:t>
            </a:r>
            <a:r>
              <a:rPr lang="en-GB" sz="2400" dirty="0">
                <a:solidFill>
                  <a:schemeClr val="accent5">
                    <a:lumMod val="50000"/>
                  </a:schemeClr>
                </a:solidFill>
              </a:rPr>
              <a:t> [</a:t>
            </a:r>
            <a:r>
              <a:rPr lang="en-GB" sz="2400" b="1" i="1" dirty="0">
                <a:solidFill>
                  <a:schemeClr val="accent5">
                    <a:lumMod val="50000"/>
                  </a:schemeClr>
                </a:solidFill>
              </a:rPr>
              <a:t>the story</a:t>
            </a:r>
            <a:r>
              <a:rPr lang="en-GB" sz="2400" dirty="0">
                <a:solidFill>
                  <a:schemeClr val="accent5">
                    <a:lumMod val="50000"/>
                  </a:schemeClr>
                </a:solidFill>
              </a:rPr>
              <a:t>] von Martin Luther [</a:t>
            </a:r>
            <a:r>
              <a:rPr lang="en-GB" sz="2400" b="1" i="1" dirty="0">
                <a:solidFill>
                  <a:schemeClr val="accent5">
                    <a:lumMod val="50000"/>
                  </a:schemeClr>
                </a:solidFill>
              </a:rPr>
              <a:t>told</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hat fest* an Gott [</a:t>
            </a:r>
            <a:r>
              <a:rPr lang="en-GB" sz="2400" b="1" i="1" dirty="0">
                <a:solidFill>
                  <a:schemeClr val="accent5">
                    <a:lumMod val="50000"/>
                  </a:schemeClr>
                </a:solidFill>
              </a:rPr>
              <a:t>believed</a:t>
            </a:r>
            <a:r>
              <a:rPr lang="en-GB" sz="2400" dirty="0">
                <a:solidFill>
                  <a:schemeClr val="accent5">
                    <a:lumMod val="50000"/>
                  </a:schemeClr>
                </a:solidFill>
              </a:rPr>
              <a:t>] und die </a:t>
            </a:r>
            <a:r>
              <a:rPr lang="en-GB" sz="2400" dirty="0" err="1">
                <a:solidFill>
                  <a:schemeClr val="accent5">
                    <a:lumMod val="50000"/>
                  </a:schemeClr>
                </a:solidFill>
              </a:rPr>
              <a:t>Bibel</a:t>
            </a:r>
            <a:r>
              <a:rPr lang="en-GB" sz="2400" dirty="0">
                <a:solidFill>
                  <a:schemeClr val="accent5">
                    <a:lumMod val="50000"/>
                  </a:schemeClr>
                </a:solidFill>
              </a:rPr>
              <a:t> in </a:t>
            </a:r>
            <a:r>
              <a:rPr lang="en-GB" sz="2400" dirty="0" err="1">
                <a:solidFill>
                  <a:schemeClr val="accent5">
                    <a:lumMod val="50000"/>
                  </a:schemeClr>
                </a:solidFill>
              </a:rPr>
              <a:t>wenig</a:t>
            </a:r>
            <a:r>
              <a:rPr lang="en-GB" sz="2400" dirty="0">
                <a:solidFill>
                  <a:schemeClr val="accent5">
                    <a:lumMod val="50000"/>
                  </a:schemeClr>
                </a:solidFill>
              </a:rPr>
              <a:t> [</a:t>
            </a:r>
            <a:r>
              <a:rPr lang="en-GB" sz="2400" b="1" i="1" dirty="0">
                <a:solidFill>
                  <a:schemeClr val="accent5">
                    <a:lumMod val="50000"/>
                  </a:schemeClr>
                </a:solidFill>
              </a:rPr>
              <a:t>time</a:t>
            </a:r>
            <a:r>
              <a:rPr lang="en-GB" sz="2400" dirty="0">
                <a:solidFill>
                  <a:schemeClr val="accent5">
                    <a:lumMod val="50000"/>
                  </a:schemeClr>
                </a:solidFill>
              </a:rPr>
              <a:t>] ins Deutsche </a:t>
            </a:r>
            <a:r>
              <a:rPr lang="en-GB" sz="2400" dirty="0" err="1">
                <a:solidFill>
                  <a:schemeClr val="accent5">
                    <a:lumMod val="50000"/>
                  </a:schemeClr>
                </a:solidFill>
              </a:rPr>
              <a:t>übersetzt</a:t>
            </a:r>
            <a:r>
              <a:rPr lang="en-GB" sz="2400" dirty="0">
                <a:solidFill>
                  <a:schemeClr val="accent5">
                    <a:lumMod val="50000"/>
                  </a:schemeClr>
                </a:solidFill>
              </a:rPr>
              <a:t>*. Der [</a:t>
            </a:r>
            <a:r>
              <a:rPr lang="en-GB" sz="2400" b="1" i="1" dirty="0">
                <a:solidFill>
                  <a:schemeClr val="accent5">
                    <a:lumMod val="50000"/>
                  </a:schemeClr>
                </a:solidFill>
              </a:rPr>
              <a:t>visit</a:t>
            </a:r>
            <a:r>
              <a:rPr lang="en-GB" sz="2400" dirty="0">
                <a:solidFill>
                  <a:schemeClr val="accent5">
                    <a:lumMod val="50000"/>
                  </a:schemeClr>
                </a:solidFill>
              </a:rPr>
              <a:t>] hat </a:t>
            </a:r>
            <a:r>
              <a:rPr lang="en-GB" sz="2400" dirty="0" err="1">
                <a:solidFill>
                  <a:schemeClr val="accent5">
                    <a:lumMod val="50000"/>
                  </a:schemeClr>
                </a:solidFill>
              </a:rPr>
              <a:t>ihn</a:t>
            </a:r>
            <a:r>
              <a:rPr lang="en-GB" sz="2400" dirty="0">
                <a:solidFill>
                  <a:schemeClr val="accent5">
                    <a:lumMod val="50000"/>
                  </a:schemeClr>
                </a:solidFill>
              </a:rPr>
              <a:t> </a:t>
            </a:r>
            <a:r>
              <a:rPr lang="en-GB" sz="2400" dirty="0" err="1">
                <a:solidFill>
                  <a:schemeClr val="accent5">
                    <a:lumMod val="50000"/>
                  </a:schemeClr>
                </a:solidFill>
              </a:rPr>
              <a:t>sehr</a:t>
            </a:r>
            <a:r>
              <a:rPr lang="en-GB" sz="2400" dirty="0">
                <a:solidFill>
                  <a:schemeClr val="accent5">
                    <a:lumMod val="50000"/>
                  </a:schemeClr>
                </a:solidFill>
              </a:rPr>
              <a:t> [</a:t>
            </a:r>
            <a:r>
              <a:rPr lang="en-GB" sz="2400" b="1" i="1" dirty="0">
                <a:solidFill>
                  <a:schemeClr val="accent5">
                    <a:lumMod val="50000"/>
                  </a:schemeClr>
                </a:solidFill>
              </a:rPr>
              <a:t>interested</a:t>
            </a:r>
            <a:r>
              <a:rPr lang="en-GB" sz="2400" dirty="0">
                <a:solidFill>
                  <a:schemeClr val="accent5">
                    <a:lumMod val="50000"/>
                  </a:schemeClr>
                </a:solidFill>
              </a:rPr>
              <a:t>].</a:t>
            </a:r>
          </a:p>
        </p:txBody>
      </p:sp>
      <p:sp>
        <p:nvSpPr>
          <p:cNvPr id="36" name="TextBox 35">
            <a:extLst>
              <a:ext uri="{FF2B5EF4-FFF2-40B4-BE49-F238E27FC236}">
                <a16:creationId xmlns:a16="http://schemas.microsoft.com/office/drawing/2014/main" id="{41D27835-E279-472D-82BB-2C3D75A0CB9C}"/>
              </a:ext>
            </a:extLst>
          </p:cNvPr>
          <p:cNvSpPr txBox="1"/>
          <p:nvPr/>
        </p:nvSpPr>
        <p:spPr>
          <a:xfrm>
            <a:off x="5869968" y="5819891"/>
            <a:ext cx="6322032" cy="400110"/>
          </a:xfrm>
          <a:prstGeom prst="rect">
            <a:avLst/>
          </a:prstGeom>
          <a:noFill/>
        </p:spPr>
        <p:txBody>
          <a:bodyPr wrap="square" rtlCol="0">
            <a:spAutoFit/>
          </a:bodyPr>
          <a:lstStyle/>
          <a:p>
            <a:pPr algn="l"/>
            <a:r>
              <a:rPr lang="en-GB" sz="2000" dirty="0">
                <a:solidFill>
                  <a:schemeClr val="accent5">
                    <a:lumMod val="50000"/>
                  </a:schemeClr>
                </a:solidFill>
              </a:rPr>
              <a:t>Das Schloss </a:t>
            </a:r>
            <a:r>
              <a:rPr lang="en-GB" sz="2000" dirty="0" err="1">
                <a:solidFill>
                  <a:schemeClr val="accent5">
                    <a:lumMod val="50000"/>
                  </a:schemeClr>
                </a:solidFill>
              </a:rPr>
              <a:t>heißt</a:t>
            </a:r>
            <a:r>
              <a:rPr lang="en-GB" sz="2000" dirty="0">
                <a:solidFill>
                  <a:schemeClr val="accent5">
                    <a:lumMod val="50000"/>
                  </a:schemeClr>
                </a:solidFill>
              </a:rPr>
              <a:t> die Wartburg und </a:t>
            </a:r>
            <a:r>
              <a:rPr lang="en-GB" sz="2000" dirty="0" err="1">
                <a:solidFill>
                  <a:schemeClr val="accent5">
                    <a:lumMod val="50000"/>
                  </a:schemeClr>
                </a:solidFill>
              </a:rPr>
              <a:t>ist</a:t>
            </a:r>
            <a:r>
              <a:rPr lang="en-GB" sz="2000" dirty="0">
                <a:solidFill>
                  <a:schemeClr val="accent5">
                    <a:lumMod val="50000"/>
                  </a:schemeClr>
                </a:solidFill>
              </a:rPr>
              <a:t> in Eisenach.</a:t>
            </a:r>
          </a:p>
        </p:txBody>
      </p:sp>
      <p:sp>
        <p:nvSpPr>
          <p:cNvPr id="37" name="Speech Bubble: Rectangle with Corners Rounded 1">
            <a:extLst>
              <a:ext uri="{FF2B5EF4-FFF2-40B4-BE49-F238E27FC236}">
                <a16:creationId xmlns:a16="http://schemas.microsoft.com/office/drawing/2014/main" id="{94FB0511-CAE1-4004-B60A-082FBAA534F3}"/>
              </a:ext>
            </a:extLst>
          </p:cNvPr>
          <p:cNvSpPr/>
          <p:nvPr/>
        </p:nvSpPr>
        <p:spPr>
          <a:xfrm>
            <a:off x="393406" y="5925185"/>
            <a:ext cx="5265274"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*fest – firmly</a:t>
            </a:r>
            <a:r>
              <a:rPr lang="en-GB" sz="2000" dirty="0"/>
              <a:t> | *</a:t>
            </a:r>
            <a:r>
              <a:rPr lang="en-GB" sz="2000" dirty="0" err="1"/>
              <a:t>übersetzen</a:t>
            </a:r>
            <a:r>
              <a:rPr lang="en-GB" sz="2000" dirty="0"/>
              <a:t> – to translate</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15454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vector graphics&#10;&#10;Description automatically generated">
            <a:extLst>
              <a:ext uri="{FF2B5EF4-FFF2-40B4-BE49-F238E27FC236}">
                <a16:creationId xmlns:a16="http://schemas.microsoft.com/office/drawing/2014/main" id="{CCC361AC-FEFE-42E3-8773-BBB1E1456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6135" y="114769"/>
            <a:ext cx="1056783" cy="156840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158154" cy="869950"/>
          </a:xfrm>
          <a:prstGeom prst="rect">
            <a:avLst/>
          </a:prstGeom>
        </p:spPr>
      </p:pic>
      <p:sp>
        <p:nvSpPr>
          <p:cNvPr id="4" name="Title 3"/>
          <p:cNvSpPr>
            <a:spLocks noGrp="1"/>
          </p:cNvSpPr>
          <p:nvPr>
            <p:ph type="title"/>
          </p:nvPr>
        </p:nvSpPr>
        <p:spPr>
          <a:xfrm>
            <a:off x="0" y="294041"/>
            <a:ext cx="4867419" cy="707849"/>
          </a:xfrm>
        </p:spPr>
        <p:txBody>
          <a:bodyPr>
            <a:normAutofit fontScale="90000"/>
          </a:bodyPr>
          <a:lstStyle/>
          <a:p>
            <a:r>
              <a:rPr lang="en-GB" sz="3600" b="1" dirty="0">
                <a:solidFill>
                  <a:schemeClr val="bg1"/>
                </a:solidFill>
              </a:rPr>
              <a:t>Was hat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5262" y="247046"/>
            <a:ext cx="1512066"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2D1D919B-215C-476F-B01E-840FE484E3B3}"/>
              </a:ext>
            </a:extLst>
          </p:cNvPr>
          <p:cNvSpPr/>
          <p:nvPr/>
        </p:nvSpPr>
        <p:spPr>
          <a:xfrm>
            <a:off x="6020656" y="1702499"/>
            <a:ext cx="5489825" cy="4159823"/>
          </a:xfrm>
          <a:prstGeom prst="wedgeRoundRectCallout">
            <a:avLst>
              <a:gd name="adj1" fmla="val 20686"/>
              <a:gd name="adj2" fmla="val -58816"/>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Diese</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hat Mia </a:t>
            </a:r>
            <a:r>
              <a:rPr lang="en-GB" sz="2400" dirty="0" err="1">
                <a:solidFill>
                  <a:schemeClr val="accent5">
                    <a:lumMod val="50000"/>
                  </a:schemeClr>
                </a:solidFill>
              </a:rPr>
              <a:t>relativ</a:t>
            </a:r>
            <a:r>
              <a:rPr lang="en-GB" sz="2400" dirty="0">
                <a:solidFill>
                  <a:schemeClr val="accent5">
                    <a:lumMod val="50000"/>
                  </a:schemeClr>
                </a:solidFill>
              </a:rPr>
              <a:t> </a:t>
            </a:r>
            <a:r>
              <a:rPr lang="en-GB" sz="2400" dirty="0" err="1">
                <a:solidFill>
                  <a:schemeClr val="accent5">
                    <a:lumMod val="50000"/>
                  </a:schemeClr>
                </a:solidFill>
              </a:rPr>
              <a:t>viel</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Hause</a:t>
            </a:r>
            <a:r>
              <a:rPr lang="en-GB" sz="2400" dirty="0">
                <a:solidFill>
                  <a:schemeClr val="accent5">
                    <a:lumMod val="50000"/>
                  </a:schemeClr>
                </a:solidFill>
              </a:rPr>
              <a:t>[</a:t>
            </a:r>
            <a:r>
              <a:rPr lang="en-GB" sz="2400" b="1" i="1" dirty="0">
                <a:solidFill>
                  <a:schemeClr val="accent5">
                    <a:lumMod val="50000"/>
                  </a:schemeClr>
                </a:solidFill>
              </a:rPr>
              <a:t>did</a:t>
            </a:r>
            <a:r>
              <a:rPr lang="en-GB" sz="2400" dirty="0">
                <a:solidFill>
                  <a:schemeClr val="accent5">
                    <a:lumMod val="50000"/>
                  </a:schemeClr>
                </a:solidFill>
              </a:rPr>
              <a:t>]. Sie hat </a:t>
            </a:r>
            <a:r>
              <a:rPr lang="en-GB" sz="2400" dirty="0" err="1">
                <a:solidFill>
                  <a:schemeClr val="accent5">
                    <a:lumMod val="50000"/>
                  </a:schemeClr>
                </a:solidFill>
              </a:rPr>
              <a:t>jeden</a:t>
            </a:r>
            <a:r>
              <a:rPr lang="en-GB" sz="2400" dirty="0">
                <a:solidFill>
                  <a:schemeClr val="accent5">
                    <a:lumMod val="50000"/>
                  </a:schemeClr>
                </a:solidFill>
              </a:rPr>
              <a:t> Abend </a:t>
            </a:r>
            <a:r>
              <a:rPr lang="en-GB" sz="2400" dirty="0" err="1">
                <a:solidFill>
                  <a:schemeClr val="accent5">
                    <a:lumMod val="50000"/>
                  </a:schemeClr>
                </a:solidFill>
              </a:rPr>
              <a:t>viel</a:t>
            </a:r>
            <a:r>
              <a:rPr lang="en-GB" sz="2400" dirty="0">
                <a:solidFill>
                  <a:schemeClr val="accent5">
                    <a:lumMod val="50000"/>
                  </a:schemeClr>
                </a:solidFill>
              </a:rPr>
              <a:t> [</a:t>
            </a:r>
            <a:r>
              <a:rPr lang="en-GB" sz="2400" b="1" i="1" dirty="0">
                <a:solidFill>
                  <a:schemeClr val="accent5">
                    <a:lumMod val="50000"/>
                  </a:schemeClr>
                </a:solidFill>
              </a:rPr>
              <a:t>learnt</a:t>
            </a:r>
            <a:r>
              <a:rPr lang="en-GB" sz="2400" dirty="0">
                <a:solidFill>
                  <a:schemeClr val="accent5">
                    <a:lumMod val="50000"/>
                  </a:schemeClr>
                </a:solidFill>
              </a:rPr>
              <a:t>], [</a:t>
            </a:r>
            <a:r>
              <a:rPr lang="en-GB" sz="2400" b="1" i="1" dirty="0">
                <a:solidFill>
                  <a:schemeClr val="accent5">
                    <a:lumMod val="50000"/>
                  </a:schemeClr>
                </a:solidFill>
              </a:rPr>
              <a:t>because</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 bald </a:t>
            </a:r>
            <a:r>
              <a:rPr lang="en-GB" sz="2400" dirty="0" err="1">
                <a:solidFill>
                  <a:schemeClr val="accent5">
                    <a:lumMod val="50000"/>
                  </a:schemeClr>
                </a:solidFill>
              </a:rPr>
              <a:t>Prüfungen</a:t>
            </a:r>
            <a:r>
              <a:rPr lang="en-GB" sz="2400" dirty="0">
                <a:solidFill>
                  <a:schemeClr val="accent5">
                    <a:lumMod val="50000"/>
                  </a:schemeClr>
                </a:solidFill>
              </a:rPr>
              <a:t>* hat. Sie hat </a:t>
            </a:r>
            <a:r>
              <a:rPr lang="en-GB" sz="2400" dirty="0" err="1">
                <a:solidFill>
                  <a:schemeClr val="accent5">
                    <a:lumMod val="50000"/>
                  </a:schemeClr>
                </a:solidFill>
              </a:rPr>
              <a:t>auch</a:t>
            </a:r>
            <a:r>
              <a:rPr lang="en-GB" sz="2400" dirty="0">
                <a:solidFill>
                  <a:schemeClr val="accent5">
                    <a:lumMod val="50000"/>
                  </a:schemeClr>
                </a:solidFill>
              </a:rPr>
              <a:t> [</a:t>
            </a:r>
            <a:r>
              <a:rPr lang="en-GB" sz="2400" b="1" i="1" dirty="0">
                <a:solidFill>
                  <a:schemeClr val="accent5">
                    <a:lumMod val="50000"/>
                  </a:schemeClr>
                </a:solidFill>
              </a:rPr>
              <a:t>tried</a:t>
            </a:r>
            <a:r>
              <a:rPr lang="en-GB" sz="2400" dirty="0">
                <a:solidFill>
                  <a:schemeClr val="accent5">
                    <a:lumMod val="50000"/>
                  </a:schemeClr>
                </a:solidFill>
              </a:rPr>
              <a:t>], [</a:t>
            </a:r>
            <a:r>
              <a:rPr lang="en-GB" sz="2400" b="1" i="1" dirty="0">
                <a:solidFill>
                  <a:schemeClr val="accent5">
                    <a:lumMod val="50000"/>
                  </a:schemeClr>
                </a:solidFill>
              </a:rPr>
              <a:t>time</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Onkel</a:t>
            </a:r>
            <a:r>
              <a:rPr lang="en-GB" sz="2400" dirty="0">
                <a:solidFill>
                  <a:schemeClr val="accent5">
                    <a:lumMod val="50000"/>
                  </a:schemeClr>
                </a:solidFill>
              </a:rPr>
              <a:t> Heinrich </a:t>
            </a:r>
            <a:r>
              <a:rPr lang="en-GB" sz="2400" dirty="0" err="1">
                <a:solidFill>
                  <a:schemeClr val="accent5">
                    <a:lumMod val="50000"/>
                  </a:schemeClr>
                </a:solidFill>
              </a:rPr>
              <a:t>zu</a:t>
            </a:r>
            <a:r>
              <a:rPr lang="en-GB" sz="2400" dirty="0">
                <a:solidFill>
                  <a:schemeClr val="accent5">
                    <a:lumMod val="50000"/>
                  </a:schemeClr>
                </a:solidFill>
              </a:rPr>
              <a:t> [</a:t>
            </a:r>
            <a:r>
              <a:rPr lang="en-GB" sz="2400" b="1" i="1" dirty="0">
                <a:solidFill>
                  <a:schemeClr val="accent5">
                    <a:lumMod val="50000"/>
                  </a:schemeClr>
                </a:solidFill>
              </a:rPr>
              <a:t>spend</a:t>
            </a:r>
            <a:r>
              <a:rPr lang="en-GB" sz="2400" dirty="0">
                <a:solidFill>
                  <a:schemeClr val="accent5">
                    <a:lumMod val="50000"/>
                  </a:schemeClr>
                </a:solidFill>
              </a:rPr>
              <a:t>]. Sie [</a:t>
            </a:r>
            <a:r>
              <a:rPr lang="en-GB" sz="2400" b="1" i="1" dirty="0">
                <a:solidFill>
                  <a:schemeClr val="accent5">
                    <a:lumMod val="50000"/>
                  </a:schemeClr>
                </a:solidFill>
              </a:rPr>
              <a:t>expects</a:t>
            </a:r>
            <a:r>
              <a:rPr lang="en-GB" sz="2400" dirty="0">
                <a:solidFill>
                  <a:schemeClr val="accent5">
                    <a:lumMod val="50000"/>
                  </a:schemeClr>
                </a:solidFill>
              </a:rPr>
              <a:t>] </a:t>
            </a:r>
            <a:r>
              <a:rPr lang="en-GB" sz="2400" dirty="0" err="1">
                <a:solidFill>
                  <a:schemeClr val="accent5">
                    <a:lumMod val="50000"/>
                  </a:schemeClr>
                </a:solidFill>
              </a:rPr>
              <a:t>jeden</a:t>
            </a:r>
            <a:r>
              <a:rPr lang="en-GB" sz="2400" dirty="0">
                <a:solidFill>
                  <a:schemeClr val="accent5">
                    <a:lumMod val="50000"/>
                  </a:schemeClr>
                </a:solidFill>
              </a:rPr>
              <a:t> Abend, </a:t>
            </a:r>
            <a:r>
              <a:rPr lang="en-GB" sz="2400" dirty="0" err="1">
                <a:solidFill>
                  <a:schemeClr val="accent5">
                    <a:lumMod val="50000"/>
                  </a:schemeClr>
                </a:solidFill>
              </a:rPr>
              <a:t>dass</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ihr</a:t>
            </a:r>
            <a:r>
              <a:rPr lang="en-GB" sz="2400" dirty="0">
                <a:solidFill>
                  <a:schemeClr val="accent5">
                    <a:lumMod val="50000"/>
                  </a:schemeClr>
                </a:solidFill>
              </a:rPr>
              <a:t> </a:t>
            </a:r>
            <a:r>
              <a:rPr lang="en-GB" sz="2400" dirty="0" err="1">
                <a:solidFill>
                  <a:schemeClr val="accent5">
                    <a:lumMod val="50000"/>
                  </a:schemeClr>
                </a:solidFill>
              </a:rPr>
              <a:t>mehr</a:t>
            </a:r>
            <a:r>
              <a:rPr lang="en-GB" sz="2400" dirty="0">
                <a:solidFill>
                  <a:schemeClr val="accent5">
                    <a:lumMod val="50000"/>
                  </a:schemeClr>
                </a:solidFill>
              </a:rPr>
              <a:t> </a:t>
            </a:r>
            <a:r>
              <a:rPr lang="en-GB" sz="2400" dirty="0" err="1">
                <a:solidFill>
                  <a:schemeClr val="accent5">
                    <a:lumMod val="50000"/>
                  </a:schemeClr>
                </a:solidFill>
              </a:rPr>
              <a:t>Geschichten</a:t>
            </a:r>
            <a:r>
              <a:rPr lang="en-GB" sz="2400" dirty="0">
                <a:solidFill>
                  <a:schemeClr val="accent5">
                    <a:lumMod val="50000"/>
                  </a:schemeClr>
                </a:solidFill>
              </a:rPr>
              <a:t> [</a:t>
            </a:r>
            <a:r>
              <a:rPr lang="en-GB" sz="2400" b="1" i="1" dirty="0">
                <a:solidFill>
                  <a:schemeClr val="accent5">
                    <a:lumMod val="50000"/>
                  </a:schemeClr>
                </a:solidFill>
              </a:rPr>
              <a:t>tells</a:t>
            </a:r>
            <a:r>
              <a:rPr lang="en-GB" sz="2400" dirty="0">
                <a:solidFill>
                  <a:schemeClr val="accent5">
                    <a:lumMod val="50000"/>
                  </a:schemeClr>
                </a:solidFill>
              </a:rPr>
              <a:t>]. </a:t>
            </a:r>
            <a:r>
              <a:rPr lang="en-GB" sz="2400" dirty="0" err="1">
                <a:solidFill>
                  <a:schemeClr val="accent5">
                    <a:lumMod val="50000"/>
                  </a:schemeClr>
                </a:solidFill>
              </a:rPr>
              <a:t>Natürlich</a:t>
            </a:r>
            <a:r>
              <a:rPr lang="en-GB" sz="2400" dirty="0">
                <a:solidFill>
                  <a:schemeClr val="accent5">
                    <a:lumMod val="50000"/>
                  </a:schemeClr>
                </a:solidFill>
              </a:rPr>
              <a:t> hat </a:t>
            </a:r>
            <a:r>
              <a:rPr lang="en-GB" sz="2400" dirty="0" err="1">
                <a:solidFill>
                  <a:schemeClr val="accent5">
                    <a:lumMod val="50000"/>
                  </a:schemeClr>
                </a:solidFill>
              </a:rPr>
              <a:t>sie</a:t>
            </a:r>
            <a:r>
              <a:rPr lang="en-GB" sz="2400" dirty="0">
                <a:solidFill>
                  <a:schemeClr val="accent5">
                    <a:lumMod val="50000"/>
                  </a:schemeClr>
                </a:solidFill>
              </a:rPr>
              <a:t> </a:t>
            </a:r>
            <a:r>
              <a:rPr lang="en-GB" sz="2400" dirty="0" err="1">
                <a:solidFill>
                  <a:schemeClr val="accent5">
                    <a:lumMod val="50000"/>
                  </a:schemeClr>
                </a:solidFill>
              </a:rPr>
              <a:t>auch</a:t>
            </a:r>
            <a:r>
              <a:rPr lang="en-GB" sz="2400" dirty="0">
                <a:solidFill>
                  <a:schemeClr val="accent5">
                    <a:lumMod val="50000"/>
                  </a:schemeClr>
                </a:solidFill>
              </a:rPr>
              <a:t> oft </a:t>
            </a:r>
            <a:r>
              <a:rPr lang="en-GB" sz="2400" dirty="0" err="1">
                <a:solidFill>
                  <a:schemeClr val="accent5">
                    <a:lumMod val="50000"/>
                  </a:schemeClr>
                </a:solidFill>
              </a:rPr>
              <a:t>mit</a:t>
            </a:r>
            <a:r>
              <a:rPr lang="en-GB" sz="2400" dirty="0">
                <a:solidFill>
                  <a:schemeClr val="accent5">
                    <a:lumMod val="50000"/>
                  </a:schemeClr>
                </a:solidFill>
              </a:rPr>
              <a:t> Alastair [</a:t>
            </a:r>
            <a:r>
              <a:rPr lang="en-GB" sz="2400" b="1" i="1" dirty="0">
                <a:solidFill>
                  <a:schemeClr val="accent5">
                    <a:lumMod val="50000"/>
                  </a:schemeClr>
                </a:solidFill>
              </a:rPr>
              <a:t>telephoned</a:t>
            </a:r>
            <a:r>
              <a:rPr lang="en-GB" sz="2400" dirty="0">
                <a:solidFill>
                  <a:schemeClr val="accent5">
                    <a:lumMod val="50000"/>
                  </a:schemeClr>
                </a:solidFill>
              </a:rPr>
              <a:t>]!</a:t>
            </a:r>
          </a:p>
        </p:txBody>
      </p:sp>
      <p:sp>
        <p:nvSpPr>
          <p:cNvPr id="18" name="TextBox 17">
            <a:extLst>
              <a:ext uri="{FF2B5EF4-FFF2-40B4-BE49-F238E27FC236}">
                <a16:creationId xmlns:a16="http://schemas.microsoft.com/office/drawing/2014/main" id="{F1A69A41-9FC5-470C-9ECF-0F6174C67641}"/>
              </a:ext>
            </a:extLst>
          </p:cNvPr>
          <p:cNvSpPr txBox="1"/>
          <p:nvPr/>
        </p:nvSpPr>
        <p:spPr>
          <a:xfrm>
            <a:off x="5222631" y="297012"/>
            <a:ext cx="4867419" cy="830997"/>
          </a:xfrm>
          <a:prstGeom prst="rect">
            <a:avLst/>
          </a:prstGeom>
          <a:noFill/>
        </p:spPr>
        <p:txBody>
          <a:bodyPr wrap="square" rtlCol="0">
            <a:spAutoFit/>
          </a:bodyPr>
          <a:lstStyle/>
          <a:p>
            <a:pPr algn="l"/>
            <a:r>
              <a:rPr lang="en-GB" sz="2400" dirty="0">
                <a:solidFill>
                  <a:schemeClr val="accent5">
                    <a:lumMod val="50000"/>
                  </a:schemeClr>
                </a:solidFill>
              </a:rPr>
              <a:t>Wolfgang </a:t>
            </a:r>
            <a:r>
              <a:rPr lang="en-GB" sz="2400" dirty="0" err="1">
                <a:solidFill>
                  <a:schemeClr val="accent5">
                    <a:lumMod val="50000"/>
                  </a:schemeClr>
                </a:solidFill>
              </a:rPr>
              <a:t>erzählt</a:t>
            </a:r>
            <a:r>
              <a:rPr lang="en-GB" sz="2400" dirty="0">
                <a:solidFill>
                  <a:schemeClr val="accent5">
                    <a:lumMod val="50000"/>
                  </a:schemeClr>
                </a:solidFill>
              </a:rPr>
              <a:t> </a:t>
            </a:r>
            <a:r>
              <a:rPr lang="en-GB" sz="2400" dirty="0" err="1">
                <a:solidFill>
                  <a:schemeClr val="accent5">
                    <a:lumMod val="50000"/>
                  </a:schemeClr>
                </a:solidFill>
              </a:rPr>
              <a:t>Mutti</a:t>
            </a:r>
            <a:r>
              <a:rPr lang="en-GB" sz="2400" dirty="0">
                <a:solidFill>
                  <a:schemeClr val="accent5">
                    <a:lumMod val="50000"/>
                  </a:schemeClr>
                </a:solidFill>
              </a:rPr>
              <a:t> </a:t>
            </a:r>
            <a:r>
              <a:rPr lang="en-GB" sz="2400" dirty="0" err="1">
                <a:solidFill>
                  <a:schemeClr val="accent5">
                    <a:lumMod val="50000"/>
                  </a:schemeClr>
                </a:solidFill>
              </a:rPr>
              <a:t>über</a:t>
            </a:r>
            <a:r>
              <a:rPr lang="en-GB" sz="2400" dirty="0">
                <a:solidFill>
                  <a:schemeClr val="accent5">
                    <a:lumMod val="50000"/>
                  </a:schemeClr>
                </a:solidFill>
              </a:rPr>
              <a:t> </a:t>
            </a:r>
            <a:r>
              <a:rPr lang="en-GB" sz="2400" dirty="0" err="1">
                <a:solidFill>
                  <a:schemeClr val="accent5">
                    <a:lumMod val="50000"/>
                  </a:schemeClr>
                </a:solidFill>
              </a:rPr>
              <a:t>Mias</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Was </a:t>
            </a:r>
            <a:r>
              <a:rPr lang="en-GB" sz="2400" dirty="0" err="1">
                <a:solidFill>
                  <a:schemeClr val="accent5">
                    <a:lumMod val="50000"/>
                  </a:schemeClr>
                </a:solidFill>
              </a:rPr>
              <a:t>sagt</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a:t>
            </a:r>
          </a:p>
        </p:txBody>
      </p:sp>
      <p:pic>
        <p:nvPicPr>
          <p:cNvPr id="7" name="Picture 6" descr="A picture containing text&#10;&#10;Description automatically generated">
            <a:extLst>
              <a:ext uri="{FF2B5EF4-FFF2-40B4-BE49-F238E27FC236}">
                <a16:creationId xmlns:a16="http://schemas.microsoft.com/office/drawing/2014/main" id="{05903321-E5AB-46D5-ADFF-5AEDD8A754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89120" y="188470"/>
            <a:ext cx="914401" cy="1515960"/>
          </a:xfrm>
          <a:prstGeom prst="rect">
            <a:avLst/>
          </a:prstGeom>
        </p:spPr>
      </p:pic>
      <p:sp>
        <p:nvSpPr>
          <p:cNvPr id="12" name="Speech Bubble: Rectangle with Corners Rounded 1">
            <a:extLst>
              <a:ext uri="{FF2B5EF4-FFF2-40B4-BE49-F238E27FC236}">
                <a16:creationId xmlns:a16="http://schemas.microsoft.com/office/drawing/2014/main" id="{2038C683-3632-42A1-A00E-7CD16E7307FF}"/>
              </a:ext>
            </a:extLst>
          </p:cNvPr>
          <p:cNvSpPr/>
          <p:nvPr/>
        </p:nvSpPr>
        <p:spPr>
          <a:xfrm>
            <a:off x="6030522" y="5686442"/>
            <a:ext cx="2735046"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*die </a:t>
            </a:r>
            <a:r>
              <a:rPr lang="en-GB" sz="2000" noProof="0" dirty="0" err="1"/>
              <a:t>Prüfung</a:t>
            </a:r>
            <a:r>
              <a:rPr lang="en-GB" sz="2000" noProof="0" dirty="0"/>
              <a:t> – exam</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pic>
        <p:nvPicPr>
          <p:cNvPr id="10" name="Picture 9" descr="A picture containing text, vector graphics&#10;&#10;Description automatically generated">
            <a:extLst>
              <a:ext uri="{FF2B5EF4-FFF2-40B4-BE49-F238E27FC236}">
                <a16:creationId xmlns:a16="http://schemas.microsoft.com/office/drawing/2014/main" id="{B03D093C-DEE0-44DF-8F06-28739B98ED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1432" y="3552497"/>
            <a:ext cx="2414982" cy="2459375"/>
          </a:xfrm>
          <a:prstGeom prst="rect">
            <a:avLst/>
          </a:prstGeom>
        </p:spPr>
      </p:pic>
      <p:pic>
        <p:nvPicPr>
          <p:cNvPr id="14" name="Picture 13">
            <a:extLst>
              <a:ext uri="{FF2B5EF4-FFF2-40B4-BE49-F238E27FC236}">
                <a16:creationId xmlns:a16="http://schemas.microsoft.com/office/drawing/2014/main" id="{7B478E97-E2E7-4ABE-9E7F-F31BF76CBB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306" y="1102628"/>
            <a:ext cx="2177630" cy="3154051"/>
          </a:xfrm>
          <a:prstGeom prst="rect">
            <a:avLst/>
          </a:prstGeom>
        </p:spPr>
      </p:pic>
      <p:cxnSp>
        <p:nvCxnSpPr>
          <p:cNvPr id="16" name="Straight Connector 15">
            <a:extLst>
              <a:ext uri="{FF2B5EF4-FFF2-40B4-BE49-F238E27FC236}">
                <a16:creationId xmlns:a16="http://schemas.microsoft.com/office/drawing/2014/main" id="{5CA0702B-0731-436D-B7BF-9ACA726D8670}"/>
              </a:ext>
            </a:extLst>
          </p:cNvPr>
          <p:cNvCxnSpPr/>
          <p:nvPr/>
        </p:nvCxnSpPr>
        <p:spPr>
          <a:xfrm flipV="1">
            <a:off x="990645" y="2150324"/>
            <a:ext cx="3773079" cy="3605048"/>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8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2397</Words>
  <Application>Microsoft Macintosh PowerPoint</Application>
  <PresentationFormat>Widescreen</PresentationFormat>
  <Paragraphs>195</Paragraphs>
  <Slides>13</Slides>
  <Notes>13</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Century Gothic</vt:lpstr>
      <vt:lpstr>Forte</vt:lpstr>
      <vt:lpstr>Times New Roman</vt:lpstr>
      <vt:lpstr>1_Office Theme</vt:lpstr>
      <vt:lpstr>German phonics collection</vt:lpstr>
      <vt:lpstr>Stress patterns </vt:lpstr>
      <vt:lpstr>Phonetik</vt:lpstr>
      <vt:lpstr>Phonetik</vt:lpstr>
      <vt:lpstr>Phonetik</vt:lpstr>
      <vt:lpstr>PowerPoint Presentation</vt:lpstr>
      <vt:lpstr>das Perfekt</vt:lpstr>
      <vt:lpstr>Was hat er gemacht?</vt:lpstr>
      <vt:lpstr>Was hat sie gemacht?</vt:lpstr>
      <vt:lpstr>Was hat er gemacht?</vt:lpstr>
      <vt:lpstr>Was hat sie gemacht?</vt:lpstr>
      <vt:lpstr>PowerPoint Presentation</vt:lpstr>
      <vt:lpstr>das Perfekt [1/3]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Mary Richardson</cp:lastModifiedBy>
  <cp:revision>8</cp:revision>
  <dcterms:created xsi:type="dcterms:W3CDTF">2021-02-09T09:46:37Z</dcterms:created>
  <dcterms:modified xsi:type="dcterms:W3CDTF">2021-08-17T16:37:00Z</dcterms:modified>
</cp:coreProperties>
</file>