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83" r:id="rId3"/>
    <p:sldId id="284" r:id="rId4"/>
    <p:sldId id="285" r:id="rId5"/>
    <p:sldId id="286" r:id="rId6"/>
    <p:sldId id="287" r:id="rId7"/>
    <p:sldId id="28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24" autoAdjust="0"/>
    <p:restoredTop sz="64492" autoAdjust="0"/>
  </p:normalViewPr>
  <p:slideViewPr>
    <p:cSldViewPr snapToGrid="0">
      <p:cViewPr>
        <p:scale>
          <a:sx n="64" d="100"/>
          <a:sy n="64" d="100"/>
        </p:scale>
        <p:origin x="144" y="496"/>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23/02/2020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1.2, Week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revisiting ‘a’</a:t>
            </a:r>
            <a:endParaRPr lang="en-GB" sz="1200" b="0" i="0" u="none" strike="noStrike" kern="1200" baseline="0" dirty="0">
              <a:solidFill>
                <a:schemeClr val="tx1"/>
              </a:solidFill>
              <a:effectLst/>
              <a:latin typeface="+mn-lt"/>
              <a:ea typeface="+mn-ea"/>
              <a:cs typeface="+mn-cs"/>
            </a:endParaRPr>
          </a:p>
          <a:p>
            <a:pPr marL="0" indent="0">
              <a:buFontTx/>
              <a:buNone/>
            </a:pP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The </a:t>
            </a:r>
            <a:r>
              <a:rPr lang="en-GB" dirty="0" err="1"/>
              <a:t>SoW</a:t>
            </a:r>
            <a:r>
              <a:rPr lang="en-GB" baseline="0" dirty="0"/>
              <a:t> indicates that the phonics element for this week is revisiting ‘a’ (originally taught in Term 1.1 – Week 1).  </a:t>
            </a:r>
          </a:p>
          <a:p>
            <a:r>
              <a:rPr lang="en-GB" baseline="0" dirty="0"/>
              <a:t>The introductory slides are included plus opportunities for developing and consolidating use.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t>
            </a:r>
            <a:r>
              <a:rPr lang="en-GB" baseline="0" dirty="0"/>
              <a:t>these four original slides can be re-used to refresh students’ memory of pronunciation, either in the way the original teacher notes suggest </a:t>
            </a:r>
            <a:r>
              <a:rPr lang="en-GB" dirty="0"/>
              <a:t>(by introducing</a:t>
            </a:r>
            <a:r>
              <a:rPr lang="en-GB" baseline="0" dirty="0"/>
              <a:t> and eliciting the pronunciation of the individual </a:t>
            </a:r>
            <a:r>
              <a:rPr lang="en-GB" b="1" baseline="0" dirty="0"/>
              <a:t>SSC ‘a’ </a:t>
            </a:r>
            <a:r>
              <a:rPr lang="en-GB" baseline="0" dirty="0"/>
              <a:t>and then presenting and practising the pronunciation of the </a:t>
            </a:r>
            <a:r>
              <a:rPr lang="en-GB" b="1" baseline="0" dirty="0"/>
              <a:t>source word ‘animal’</a:t>
            </a:r>
            <a:r>
              <a:rPr lang="en-GB" b="0" baseline="0" dirty="0"/>
              <a:t>)</a:t>
            </a:r>
            <a:r>
              <a:rPr lang="en-GB" baseline="0" dirty="0"/>
              <a:t>, or with eliciting the pronunciation first from the students, foregoing the introductory teacher’s step.  (This will test if students can remember the pronunciation – if so, less listen and repeat will be needed and teachers could move quicker onto slide 6, which is more challenging).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teachers will need to </a:t>
            </a:r>
            <a:r>
              <a:rPr lang="en-GB" b="1" baseline="0" dirty="0"/>
              <a:t>mute the sound</a:t>
            </a:r>
            <a:r>
              <a:rPr lang="en-GB" b="0" baseline="0" dirty="0"/>
              <a:t> if choosing to elicit the responses from the students first, as the text and images appear simultaneously with sound.</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Remember - a</a:t>
            </a:r>
            <a:r>
              <a:rPr lang="en-GB" dirty="0"/>
              <a:t> possible gesture for this</a:t>
            </a:r>
            <a:r>
              <a:rPr lang="en-GB" b="1" dirty="0"/>
              <a:t> source </a:t>
            </a:r>
            <a:r>
              <a:rPr lang="en-GB" dirty="0"/>
              <a:t>word</a:t>
            </a:r>
            <a:r>
              <a:rPr lang="en-GB" baseline="0" dirty="0"/>
              <a:t> </a:t>
            </a:r>
            <a:r>
              <a:rPr lang="en-GB" dirty="0"/>
              <a:t>would be to mimic</a:t>
            </a:r>
            <a:r>
              <a:rPr lang="en-GB" baseline="0" dirty="0"/>
              <a:t> an animal’s motion, perhaps holding ones arms and hands close to the chest as ‘paws’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389387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‘animal’.</a:t>
            </a:r>
            <a:br>
              <a:rPr lang="en-GB" baseline="0" dirty="0"/>
            </a:br>
            <a:r>
              <a:rPr lang="en-GB" baseline="0" dirty="0"/>
              <a:t>Or:</a:t>
            </a:r>
          </a:p>
          <a:p>
            <a:r>
              <a:rPr lang="en-GB" baseline="0" dirty="0"/>
              <a:t>elicit pronunciation first from the students, if appropriate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370783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Or:</a:t>
            </a:r>
          </a:p>
          <a:p>
            <a:r>
              <a:rPr lang="en-GB" baseline="0" dirty="0"/>
              <a:t>elicit pronunciation first from the students, if appropriate to the group.</a:t>
            </a:r>
          </a:p>
        </p:txBody>
      </p:sp>
      <p:sp>
        <p:nvSpPr>
          <p:cNvPr id="4" name="Slide Number Placeholder 3"/>
          <p:cNvSpPr>
            <a:spLocks noGrp="1"/>
          </p:cNvSpPr>
          <p:nvPr>
            <p:ph type="sldNum" sz="quarter" idx="10"/>
          </p:nvPr>
        </p:nvSpPr>
        <p:spPr/>
        <p:txBody>
          <a:bodyPr/>
          <a:lstStyle/>
          <a:p>
            <a:fld id="{041B59E2-4D50-4B14-BF39-82B610062CD8}" type="slidenum">
              <a:rPr lang="en-GB" smtClean="0"/>
              <a:pPr/>
              <a:t>4</a:t>
            </a:fld>
            <a:endParaRPr lang="en-GB" dirty="0"/>
          </a:p>
        </p:txBody>
      </p:sp>
    </p:spTree>
    <p:extLst>
      <p:ext uri="{BB962C8B-B14F-4D97-AF65-F5344CB8AC3E}">
        <p14:creationId xmlns:p14="http://schemas.microsoft.com/office/powerpoint/2010/main" val="130537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elicit pronunciation first from the students, if appropriate to the group.</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5</a:t>
            </a:fld>
            <a:endParaRPr lang="en-GB" dirty="0"/>
          </a:p>
        </p:txBody>
      </p:sp>
    </p:spTree>
    <p:extLst>
      <p:ext uri="{BB962C8B-B14F-4D97-AF65-F5344CB8AC3E}">
        <p14:creationId xmlns:p14="http://schemas.microsoft.com/office/powerpoint/2010/main" val="429210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a:t>
            </a:r>
            <a:r>
              <a:rPr lang="en-GB" sz="1200" kern="1200" baseline="0" dirty="0">
                <a:solidFill>
                  <a:schemeClr val="tx1"/>
                </a:solidFill>
                <a:effectLst/>
                <a:latin typeface="+mn-lt"/>
                <a:ea typeface="+mn-ea"/>
                <a:cs typeface="+mn-cs"/>
              </a:rPr>
              <a:t> SSC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 are several ways to use this slide: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baseline="0" dirty="0">
                <a:solidFill>
                  <a:schemeClr val="tx1"/>
                </a:solidFill>
                <a:effectLst/>
                <a:latin typeface="+mn-lt"/>
                <a:ea typeface="+mn-ea"/>
                <a:cs typeface="+mn-cs"/>
              </a:rPr>
              <a:t>students transcribe what is heard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baseline="0" dirty="0">
                <a:solidFill>
                  <a:schemeClr val="tx1"/>
                </a:solidFill>
                <a:effectLst/>
                <a:latin typeface="+mn-lt"/>
                <a:ea typeface="+mn-ea"/>
                <a:cs typeface="+mn-cs"/>
              </a:rPr>
              <a:t>read aloud sentences – either as choral class work or pairs reading to each other, with audio played afterwards for reinforcing correct pronunciation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students</a:t>
            </a:r>
            <a:r>
              <a:rPr lang="en-GB" sz="1200" kern="1200" baseline="0" dirty="0">
                <a:solidFill>
                  <a:schemeClr val="tx1"/>
                </a:solidFill>
                <a:effectLst/>
                <a:latin typeface="+mn-lt"/>
                <a:ea typeface="+mn-ea"/>
                <a:cs typeface="+mn-cs"/>
              </a:rPr>
              <a:t> read the sentence as they are listening to the recording; the teacher </a:t>
            </a:r>
            <a:r>
              <a:rPr lang="en-GB" sz="1200" kern="1200" dirty="0">
                <a:solidFill>
                  <a:schemeClr val="tx1"/>
                </a:solidFill>
                <a:effectLst/>
                <a:latin typeface="+mn-lt"/>
                <a:ea typeface="+mn-ea"/>
                <a:cs typeface="+mn-cs"/>
              </a:rPr>
              <a:t>pauses</a:t>
            </a:r>
            <a:r>
              <a:rPr lang="en-GB" sz="1200" kern="1200" baseline="0" dirty="0">
                <a:solidFill>
                  <a:schemeClr val="tx1"/>
                </a:solidFill>
                <a:effectLst/>
                <a:latin typeface="+mn-lt"/>
                <a:ea typeface="+mn-ea"/>
                <a:cs typeface="+mn-cs"/>
              </a:rPr>
              <a:t> the recording at the end of one of the words, just before one begins, and students say aloud the next word. This helps students to link the sound to the written form, and helps them “segment” the input into words. When listening gets faster, students need to be really good at this – chopping up the input into words from one continuous stream.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2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audio" Target="../media/audio7.wav"/><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2.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1.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6.xml"/><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12.png"/><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1.2 - Week 6</a:t>
              </a: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23/02/20</a:t>
              </a:r>
            </a:p>
          </p:txBody>
        </p:sp>
      </p:grpSp>
      <p:sp>
        <p:nvSpPr>
          <p:cNvPr id="6" name="Title 5">
            <a:extLst>
              <a:ext uri="{FF2B5EF4-FFF2-40B4-BE49-F238E27FC236}">
                <a16:creationId xmlns:a16="http://schemas.microsoft.com/office/drawing/2014/main" id="{4914B14D-0CB0-0B42-ACB4-8CE49B5723B2}"/>
              </a:ext>
            </a:extLst>
          </p:cNvPr>
          <p:cNvSpPr>
            <a:spLocks noGrp="1"/>
          </p:cNvSpPr>
          <p:nvPr>
            <p:ph type="title"/>
          </p:nvPr>
        </p:nvSpPr>
        <p:spPr>
          <a:xfrm>
            <a:off x="178969" y="1796722"/>
            <a:ext cx="2286645"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615" y="4257541"/>
            <a:ext cx="8208768"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nim</a:t>
            </a: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l</a:t>
            </a:r>
            <a:endParaRPr lang="en-GB" sz="12000" b="1" dirty="0">
              <a:solidFill>
                <a:srgbClr val="1F4E79"/>
              </a:solidFill>
              <a:latin typeface="Century Gothic" panose="020B0502020202020204" pitchFamily="34"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548" y="861307"/>
            <a:ext cx="2986901" cy="3521699"/>
          </a:xfrm>
          <a:prstGeom prst="rect">
            <a:avLst/>
          </a:prstGeom>
        </p:spPr>
      </p:pic>
      <p:sp>
        <p:nvSpPr>
          <p:cNvPr id="3" name="Title 2">
            <a:extLst>
              <a:ext uri="{FF2B5EF4-FFF2-40B4-BE49-F238E27FC236}">
                <a16:creationId xmlns:a16="http://schemas.microsoft.com/office/drawing/2014/main" id="{84BD33D0-E44A-E44B-B14D-D41389058C08}"/>
              </a:ext>
            </a:extLst>
          </p:cNvPr>
          <p:cNvSpPr>
            <a:spLocks noGrp="1"/>
          </p:cNvSpPr>
          <p:nvPr>
            <p:ph type="title"/>
          </p:nvPr>
        </p:nvSpPr>
        <p:spPr>
          <a:xfrm>
            <a:off x="292019" y="327469"/>
            <a:ext cx="2819400" cy="1067675"/>
          </a:xfrm>
        </p:spPr>
        <p:txBody>
          <a:bodyPr>
            <a:noAutofit/>
          </a:bodyPr>
          <a:lstStyle/>
          <a:p>
            <a:r>
              <a:rPr lang="en-GB" sz="24000" b="1" dirty="0">
                <a:solidFill>
                  <a:srgbClr val="1F4E79"/>
                </a:solidFill>
                <a:cs typeface="Calibri" panose="020F0502020204030204" pitchFamily="34" charset="0"/>
              </a:rPr>
              <a:t>a</a:t>
            </a:r>
            <a:endParaRPr lang="en-US" sz="24000" dirty="0"/>
          </a:p>
        </p:txBody>
      </p:sp>
    </p:spTree>
    <p:extLst>
      <p:ext uri="{BB962C8B-B14F-4D97-AF65-F5344CB8AC3E}">
        <p14:creationId xmlns:p14="http://schemas.microsoft.com/office/powerpoint/2010/main" val="355480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nimal.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anima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3"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616" y="2578043"/>
            <a:ext cx="8208768"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nim</a:t>
            </a: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l</a:t>
            </a:r>
            <a:endParaRPr lang="en-GB" sz="12000" b="1" dirty="0">
              <a:solidFill>
                <a:srgbClr val="1F4E79"/>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4050E63D-1074-E447-BFA9-CCBF8334B54C}"/>
              </a:ext>
            </a:extLst>
          </p:cNvPr>
          <p:cNvSpPr>
            <a:spLocks noGrp="1"/>
          </p:cNvSpPr>
          <p:nvPr>
            <p:ph type="title"/>
          </p:nvPr>
        </p:nvSpPr>
        <p:spPr>
          <a:xfrm>
            <a:off x="292019" y="184655"/>
            <a:ext cx="2391546" cy="1325563"/>
          </a:xfrm>
        </p:spPr>
        <p:txBody>
          <a:bodyPr>
            <a:noAutofit/>
          </a:bodyPr>
          <a:lstStyle/>
          <a:p>
            <a:r>
              <a:rPr lang="en-GB" sz="24000" b="1" dirty="0">
                <a:solidFill>
                  <a:srgbClr val="1F4E79"/>
                </a:solidFill>
                <a:cs typeface="Calibri" panose="020F0502020204030204" pitchFamily="34" charset="0"/>
              </a:rPr>
              <a:t>a</a:t>
            </a:r>
            <a:endParaRPr lang="en-US" sz="24000" dirty="0"/>
          </a:p>
        </p:txBody>
      </p:sp>
    </p:spTree>
    <p:extLst>
      <p:ext uri="{BB962C8B-B14F-4D97-AF65-F5344CB8AC3E}">
        <p14:creationId xmlns:p14="http://schemas.microsoft.com/office/powerpoint/2010/main" val="28180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698515" y="1787747"/>
            <a:ext cx="871144" cy="10271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13" name="Rounded Rectangle 12"/>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17777"/>
          <a:stretch/>
        </p:blipFill>
        <p:spPr>
          <a:xfrm>
            <a:off x="1653047" y="4619027"/>
            <a:ext cx="1587863" cy="1699433"/>
          </a:xfrm>
          <a:prstGeom prst="rect">
            <a:avLst/>
          </a:prstGeom>
        </p:spPr>
      </p:pic>
      <p:pic>
        <p:nvPicPr>
          <p:cNvPr id="19" name="Picture 18"/>
          <p:cNvPicPr>
            <a:picLocks noChangeAspect="1"/>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79927" y="4569222"/>
            <a:ext cx="1421990" cy="1541917"/>
          </a:xfrm>
          <a:prstGeom prst="rect">
            <a:avLst/>
          </a:prstGeom>
        </p:spPr>
      </p:pic>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73709" y="1441654"/>
            <a:ext cx="2312548" cy="1927123"/>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85518" y="1307624"/>
            <a:ext cx="1826342" cy="1826342"/>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76076" y="5005235"/>
            <a:ext cx="1185604" cy="1319374"/>
          </a:xfrm>
          <a:prstGeom prst="rect">
            <a:avLst/>
          </a:prstGeom>
        </p:spPr>
      </p:pic>
      <p:sp>
        <p:nvSpPr>
          <p:cNvPr id="8" name="Title 7">
            <a:extLst>
              <a:ext uri="{FF2B5EF4-FFF2-40B4-BE49-F238E27FC236}">
                <a16:creationId xmlns:a16="http://schemas.microsoft.com/office/drawing/2014/main" id="{D0A27B1A-B8B5-ED43-B7AB-7B355AB7C395}"/>
              </a:ext>
            </a:extLst>
          </p:cNvPr>
          <p:cNvSpPr>
            <a:spLocks noGrp="1"/>
          </p:cNvSpPr>
          <p:nvPr>
            <p:ph type="title"/>
          </p:nvPr>
        </p:nvSpPr>
        <p:spPr>
          <a:xfrm>
            <a:off x="4751782" y="74900"/>
            <a:ext cx="2637012" cy="1325563"/>
          </a:xfrm>
        </p:spPr>
        <p:txBody>
          <a:bodyPr>
            <a:noAutofit/>
          </a:bodyPr>
          <a:lstStyle/>
          <a:p>
            <a:pPr algn="ctr"/>
            <a:r>
              <a:rPr lang="en-GB" sz="12000" b="1" dirty="0">
                <a:solidFill>
                  <a:srgbClr val="115076"/>
                </a:solidFill>
                <a:cs typeface="Calibri" panose="020F0502020204030204" pitchFamily="34" charset="0"/>
              </a:rPr>
              <a:t>a</a:t>
            </a:r>
            <a:endParaRPr lang="en-US" sz="12000" dirty="0"/>
          </a:p>
        </p:txBody>
      </p:sp>
    </p:spTree>
    <p:extLst>
      <p:ext uri="{BB962C8B-B14F-4D97-AF65-F5344CB8AC3E}">
        <p14:creationId xmlns:p14="http://schemas.microsoft.com/office/powerpoint/2010/main" val="21670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ca v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6" name="tabl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malad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8" name="mal.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subTnLst>
                                    <p:audio>
                                      <p:cMediaNode>
                                        <p:cTn display="0" masterRel="sameClick">
                                          <p:stCondLst>
                                            <p:cond evt="begin" delay="0">
                                              <p:tn val="61"/>
                                            </p:cond>
                                          </p:stCondLst>
                                          <p:endCondLst>
                                            <p:cond evt="onStopAudio" delay="0">
                                              <p:tgtEl>
                                                <p:sldTgt/>
                                              </p:tgtEl>
                                            </p:cond>
                                          </p:endCondLst>
                                        </p:cTn>
                                        <p:tgtEl>
                                          <p:sndTgt r:embed="rId9" name="sac.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3" grpId="0" animBg="1"/>
      <p:bldP spid="1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13" name="Rounded Rectangle 12"/>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sp>
        <p:nvSpPr>
          <p:cNvPr id="4" name="Title 3">
            <a:extLst>
              <a:ext uri="{FF2B5EF4-FFF2-40B4-BE49-F238E27FC236}">
                <a16:creationId xmlns:a16="http://schemas.microsoft.com/office/drawing/2014/main" id="{5FD3DED5-2CD6-1F4C-A0B5-30C9CC997E95}"/>
              </a:ext>
            </a:extLst>
          </p:cNvPr>
          <p:cNvSpPr>
            <a:spLocks noGrp="1"/>
          </p:cNvSpPr>
          <p:nvPr>
            <p:ph type="title"/>
          </p:nvPr>
        </p:nvSpPr>
        <p:spPr>
          <a:xfrm>
            <a:off x="4777493" y="171995"/>
            <a:ext cx="2637012" cy="1167521"/>
          </a:xfrm>
        </p:spPr>
        <p:txBody>
          <a:bodyPr>
            <a:noAutofit/>
          </a:bodyPr>
          <a:lstStyle/>
          <a:p>
            <a:pPr algn="ctr"/>
            <a:r>
              <a:rPr lang="en-GB" sz="12000" b="1" dirty="0">
                <a:solidFill>
                  <a:srgbClr val="115076"/>
                </a:solidFill>
                <a:cs typeface="Calibri" panose="020F0502020204030204" pitchFamily="34" charset="0"/>
              </a:rPr>
              <a:t>a</a:t>
            </a:r>
            <a:endParaRPr lang="en-US" sz="12000" dirty="0"/>
          </a:p>
        </p:txBody>
      </p:sp>
    </p:spTree>
    <p:extLst>
      <p:ext uri="{BB962C8B-B14F-4D97-AF65-F5344CB8AC3E}">
        <p14:creationId xmlns:p14="http://schemas.microsoft.com/office/powerpoint/2010/main" val="21943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ca v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tabl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malad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8" name="m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9" name="sa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13" grpId="0" animBg="1"/>
      <p:bldP spid="14"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4440" y="5769714"/>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6)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a un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ami</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amusant</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6" name="TextBox 5"/>
          <p:cNvSpPr txBox="1"/>
          <p:nvPr/>
        </p:nvSpPr>
        <p:spPr>
          <a:xfrm>
            <a:off x="1254440" y="278255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3)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Il a un animal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malade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1292197" y="4846012"/>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5)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L’acteur</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une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classe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calme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TextBox 9"/>
          <p:cNvSpPr txBox="1"/>
          <p:nvPr/>
        </p:nvSpPr>
        <p:spPr>
          <a:xfrm>
            <a:off x="1254440" y="79786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B9BD5">
                    <a:lumMod val="50000"/>
                  </a:srgbClr>
                </a:solidFill>
                <a:latin typeface="Century Gothic" panose="020B0502020202020204" pitchFamily="34" charset="0"/>
              </a:rPr>
              <a:t>1) </a:t>
            </a:r>
            <a:r>
              <a:rPr lang="en-GB" sz="2800" dirty="0" err="1">
                <a:solidFill>
                  <a:srgbClr val="5B9BD5">
                    <a:lumMod val="50000"/>
                  </a:srgbClr>
                </a:solidFill>
                <a:latin typeface="Century Gothic" panose="020B0502020202020204" pitchFamily="34" charset="0"/>
              </a:rPr>
              <a:t>Tu</a:t>
            </a:r>
            <a:r>
              <a:rPr lang="en-GB" sz="2800" dirty="0">
                <a:solidFill>
                  <a:srgbClr val="5B9BD5">
                    <a:lumMod val="50000"/>
                  </a:srgbClr>
                </a:solidFill>
                <a:latin typeface="Century Gothic" panose="020B0502020202020204" pitchFamily="34" charset="0"/>
              </a:rPr>
              <a:t> as un animal.</a:t>
            </a:r>
            <a:endPar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1254440" y="3830786"/>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as un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ami</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sympa</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4" name="TextBox 13"/>
          <p:cNvSpPr txBox="1"/>
          <p:nvPr/>
        </p:nvSpPr>
        <p:spPr>
          <a:xfrm>
            <a:off x="1254440" y="1767333"/>
            <a:ext cx="11140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B9BD5">
                    <a:lumMod val="50000"/>
                  </a:srgbClr>
                </a:solidFill>
                <a:latin typeface="Century Gothic" panose="020B0502020202020204" pitchFamily="34" charset="0"/>
              </a:rPr>
              <a:t>2) </a:t>
            </a:r>
            <a:r>
              <a:rPr lang="en-GB" sz="2800" dirty="0">
                <a:solidFill>
                  <a:srgbClr val="5B9BD5">
                    <a:lumMod val="50000"/>
                  </a:srgbClr>
                </a:solidFill>
                <a:latin typeface="Century Gothic" panose="020B0502020202020204" pitchFamily="34" charset="0"/>
              </a:rPr>
              <a:t>Elle a  un </a:t>
            </a:r>
            <a:r>
              <a:rPr lang="en-GB" sz="2800" dirty="0" err="1">
                <a:solidFill>
                  <a:srgbClr val="5B9BD5">
                    <a:lumMod val="50000"/>
                  </a:srgbClr>
                </a:solidFill>
                <a:latin typeface="Century Gothic" panose="020B0502020202020204" pitchFamily="34" charset="0"/>
              </a:rPr>
              <a:t>cadeau</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Rounded Rectangle 14"/>
          <p:cNvSpPr/>
          <p:nvPr/>
        </p:nvSpPr>
        <p:spPr>
          <a:xfrm>
            <a:off x="9792394" y="73946"/>
            <a:ext cx="2180532"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pic>
        <p:nvPicPr>
          <p:cNvPr id="2" name="tu as un anim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44285" y="770288"/>
            <a:ext cx="609600" cy="609600"/>
          </a:xfrm>
          <a:prstGeom prst="rect">
            <a:avLst/>
          </a:prstGeom>
          <a:solidFill>
            <a:srgbClr val="002060"/>
          </a:solidFill>
        </p:spPr>
      </p:pic>
      <p:pic>
        <p:nvPicPr>
          <p:cNvPr id="16" name="elle a un cadea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44285" y="1724143"/>
            <a:ext cx="609600" cy="609600"/>
          </a:xfrm>
          <a:prstGeom prst="rect">
            <a:avLst/>
          </a:prstGeom>
          <a:solidFill>
            <a:srgbClr val="002060"/>
          </a:solidFill>
        </p:spPr>
      </p:pic>
      <p:pic>
        <p:nvPicPr>
          <p:cNvPr id="17" name="il a un animal malad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44285" y="2739369"/>
            <a:ext cx="609600" cy="609600"/>
          </a:xfrm>
          <a:prstGeom prst="rect">
            <a:avLst/>
          </a:prstGeom>
          <a:solidFill>
            <a:srgbClr val="002060"/>
          </a:solidFill>
        </p:spPr>
      </p:pic>
      <p:pic>
        <p:nvPicPr>
          <p:cNvPr id="18" name="tu as un ami symp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44285" y="3754595"/>
            <a:ext cx="609600" cy="609600"/>
          </a:xfrm>
          <a:prstGeom prst="rect">
            <a:avLst/>
          </a:prstGeom>
          <a:solidFill>
            <a:srgbClr val="002060"/>
          </a:solidFill>
        </p:spPr>
      </p:pic>
      <p:pic>
        <p:nvPicPr>
          <p:cNvPr id="19" name="l'acteur a une classe calm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444285" y="4771156"/>
            <a:ext cx="609600" cy="609600"/>
          </a:xfrm>
          <a:prstGeom prst="rect">
            <a:avLst/>
          </a:prstGeom>
          <a:solidFill>
            <a:srgbClr val="002060"/>
          </a:solidFill>
        </p:spPr>
      </p:pic>
      <p:pic>
        <p:nvPicPr>
          <p:cNvPr id="20" name="elle a un ami amusan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444285" y="5726524"/>
            <a:ext cx="609600" cy="609600"/>
          </a:xfrm>
          <a:prstGeom prst="rect">
            <a:avLst/>
          </a:prstGeom>
          <a:solidFill>
            <a:srgbClr val="002060"/>
          </a:solidFill>
        </p:spPr>
      </p:pic>
      <p:sp>
        <p:nvSpPr>
          <p:cNvPr id="3" name="Title 2">
            <a:extLst>
              <a:ext uri="{FF2B5EF4-FFF2-40B4-BE49-F238E27FC236}">
                <a16:creationId xmlns:a16="http://schemas.microsoft.com/office/drawing/2014/main" id="{DACF42E8-97B7-7544-9D60-B8A06575BFD6}"/>
              </a:ext>
            </a:extLst>
          </p:cNvPr>
          <p:cNvSpPr>
            <a:spLocks noGrp="1"/>
          </p:cNvSpPr>
          <p:nvPr>
            <p:ph type="title"/>
          </p:nvPr>
        </p:nvSpPr>
        <p:spPr>
          <a:xfrm>
            <a:off x="9731377" y="73945"/>
            <a:ext cx="2302565" cy="400919"/>
          </a:xfrm>
        </p:spPr>
        <p:txBody>
          <a:bodyPr>
            <a:noAutofit/>
          </a:bodyPr>
          <a:lstStyle/>
          <a:p>
            <a:pPr algn="ctr"/>
            <a:r>
              <a:rPr lang="en-GB" sz="1800" b="1" dirty="0" err="1">
                <a:solidFill>
                  <a:schemeClr val="bg1"/>
                </a:solidFill>
              </a:rPr>
              <a:t>écouter</a:t>
            </a:r>
            <a:r>
              <a:rPr lang="en-GB" sz="1800" b="1" dirty="0">
                <a:solidFill>
                  <a:schemeClr val="bg1"/>
                </a:solidFill>
              </a:rPr>
              <a:t> et </a:t>
            </a:r>
            <a:r>
              <a:rPr lang="en-GB" sz="1800" b="1" dirty="0" err="1">
                <a:solidFill>
                  <a:schemeClr val="bg1"/>
                </a:solidFill>
              </a:rPr>
              <a:t>écrire</a:t>
            </a:r>
            <a:endParaRPr lang="en-US" sz="1800" dirty="0">
              <a:solidFill>
                <a:schemeClr val="bg1"/>
              </a:solidFill>
            </a:endParaRPr>
          </a:p>
        </p:txBody>
      </p:sp>
    </p:spTree>
    <p:extLst>
      <p:ext uri="{BB962C8B-B14F-4D97-AF65-F5344CB8AC3E}">
        <p14:creationId xmlns:p14="http://schemas.microsoft.com/office/powerpoint/2010/main" val="6229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27"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567" fill="hold"/>
                                        <p:tgtEl>
                                          <p:spTgt spid="16"/>
                                        </p:tgtEl>
                                      </p:cBhvr>
                                    </p:cmd>
                                  </p:childTnLst>
                                </p:cTn>
                              </p:par>
                            </p:childTnLst>
                          </p:cTn>
                        </p:par>
                      </p:childTnLst>
                    </p:cTn>
                  </p:par>
                </p:childTnLst>
              </p:cTn>
              <p:nextCondLst>
                <p:cond evt="onClick" delay="0">
                  <p:tgtEl>
                    <p:spTgt spid="16"/>
                  </p:tgtEl>
                </p:cond>
              </p:nextCondLst>
            </p:seq>
            <p:audio>
              <p:cMediaNode vol="80000">
                <p:cTn id="38" fill="hold" display="0">
                  <p:stCondLst>
                    <p:cond delay="indefinite"/>
                  </p:stCondLst>
                  <p:endCondLst>
                    <p:cond evt="onStopAudio" delay="0">
                      <p:tgtEl>
                        <p:sldTgt/>
                      </p:tgtEl>
                    </p:cond>
                  </p:endCondLst>
                </p:cTn>
                <p:tgtEl>
                  <p:spTgt spid="16"/>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4902" fill="hold"/>
                                        <p:tgtEl>
                                          <p:spTgt spid="17"/>
                                        </p:tgtEl>
                                      </p:cBhvr>
                                    </p:cmd>
                                  </p:childTnLst>
                                </p:cTn>
                              </p:par>
                            </p:childTnLst>
                          </p:cTn>
                        </p:par>
                      </p:childTnLst>
                    </p:cTn>
                  </p:par>
                </p:childTnLst>
              </p:cTn>
              <p:nextCondLst>
                <p:cond evt="onClick" delay="0">
                  <p:tgtEl>
                    <p:spTgt spid="17"/>
                  </p:tgtEl>
                </p:cond>
              </p:nextCondLst>
            </p:seq>
            <p:audio>
              <p:cMediaNode vol="80000">
                <p:cTn id="44" fill="hold" display="0">
                  <p:stCondLst>
                    <p:cond delay="indefinite"/>
                  </p:stCondLst>
                  <p:endCondLst>
                    <p:cond evt="onStopAudio" delay="0">
                      <p:tgtEl>
                        <p:sldTgt/>
                      </p:tgtEl>
                    </p:cond>
                  </p:endCondLst>
                </p:cTn>
                <p:tgtEl>
                  <p:spTgt spid="17"/>
                </p:tgtEl>
              </p:cMediaNode>
            </p:audio>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261" fill="hold"/>
                                        <p:tgtEl>
                                          <p:spTgt spid="18"/>
                                        </p:tgtEl>
                                      </p:cBhvr>
                                    </p:cmd>
                                  </p:childTnLst>
                                </p:cTn>
                              </p:par>
                            </p:childTnLst>
                          </p:cTn>
                        </p:par>
                      </p:childTnLst>
                    </p:cTn>
                  </p:par>
                </p:childTnLst>
              </p:cTn>
              <p:nextCondLst>
                <p:cond evt="onClick" delay="0">
                  <p:tgtEl>
                    <p:spTgt spid="18"/>
                  </p:tgtEl>
                </p:cond>
              </p:nextCondLst>
            </p:seq>
            <p:audio>
              <p:cMediaNode vol="80000">
                <p:cTn id="50" fill="hold" display="0">
                  <p:stCondLst>
                    <p:cond delay="indefinite"/>
                  </p:stCondLst>
                  <p:endCondLst>
                    <p:cond evt="onStopAudio" delay="0">
                      <p:tgtEl>
                        <p:sldTgt/>
                      </p:tgtEl>
                    </p:cond>
                  </p:endCondLst>
                </p:cTn>
                <p:tgtEl>
                  <p:spTgt spid="18"/>
                </p:tgtEl>
              </p:cMediaNode>
            </p:audio>
            <p:seq concurrent="1" nextAc="seek">
              <p:cTn id="51" restart="whenNotActive" fill="hold" evtFilter="cancelBubble" nodeType="interactiveSeq">
                <p:stCondLst>
                  <p:cond evt="onClick" delay="0">
                    <p:tgtEl>
                      <p:spTgt spid="1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3980" fill="hold"/>
                                        <p:tgtEl>
                                          <p:spTgt spid="19"/>
                                        </p:tgtEl>
                                      </p:cBhvr>
                                    </p:cmd>
                                  </p:childTnLst>
                                </p:cTn>
                              </p:par>
                            </p:childTnLst>
                          </p:cTn>
                        </p:par>
                      </p:childTnLst>
                    </p:cTn>
                  </p:par>
                </p:childTnLst>
              </p:cTn>
              <p:nextCondLst>
                <p:cond evt="onClick" delay="0">
                  <p:tgtEl>
                    <p:spTgt spid="19"/>
                  </p:tgtEl>
                </p:cond>
              </p:nextCondLst>
            </p:seq>
            <p:audio>
              <p:cMediaNode vol="80000">
                <p:cTn id="56" fill="hold" display="0">
                  <p:stCondLst>
                    <p:cond delay="indefinite"/>
                  </p:stCondLst>
                  <p:endCondLst>
                    <p:cond evt="onStopAudio" delay="0">
                      <p:tgtEl>
                        <p:sldTgt/>
                      </p:tgtEl>
                    </p:cond>
                  </p:endCondLst>
                </p:cTn>
                <p:tgtEl>
                  <p:spTgt spid="19"/>
                </p:tgtEl>
              </p:cMediaNode>
            </p:audio>
            <p:seq concurrent="1" nextAc="seek">
              <p:cTn id="57" restart="whenNotActive" fill="hold" evtFilter="cancelBubble" nodeType="interactiveSeq">
                <p:stCondLst>
                  <p:cond evt="onClick" delay="0">
                    <p:tgtEl>
                      <p:spTgt spid="20"/>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328" fill="hold"/>
                                        <p:tgtEl>
                                          <p:spTgt spid="20"/>
                                        </p:tgtEl>
                                      </p:cBhvr>
                                    </p:cmd>
                                  </p:childTnLst>
                                </p:cTn>
                              </p:par>
                            </p:childTnLst>
                          </p:cTn>
                        </p:par>
                      </p:childTnLst>
                    </p:cTn>
                  </p:par>
                </p:childTnLst>
              </p:cTn>
              <p:nextCondLst>
                <p:cond evt="onClick" delay="0">
                  <p:tgtEl>
                    <p:spTgt spid="20"/>
                  </p:tgtEl>
                </p:cond>
              </p:nextCondLst>
            </p:seq>
            <p:audio>
              <p:cMediaNode vol="80000">
                <p:cTn id="62" fill="hold" display="0">
                  <p:stCondLst>
                    <p:cond delay="indefinite"/>
                  </p:stCondLst>
                  <p:endCondLst>
                    <p:cond evt="onStopAudio" delay="0">
                      <p:tgtEl>
                        <p:sldTgt/>
                      </p:tgtEl>
                    </p:cond>
                  </p:endCondLst>
                </p:cTn>
                <p:tgtEl>
                  <p:spTgt spid="20"/>
                </p:tgtEl>
              </p:cMediaNode>
            </p:audio>
          </p:childTnLst>
        </p:cTn>
      </p:par>
    </p:tnLst>
    <p:bldLst>
      <p:bldP spid="4" grpId="0"/>
      <p:bldP spid="6" grpId="0"/>
      <p:bldP spid="8" grpId="0"/>
      <p:bldP spid="10" grpId="0"/>
      <p:bldP spid="12" grpId="0"/>
      <p:bldP spid="1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537</Words>
  <Application>Microsoft Macintosh PowerPoint</Application>
  <PresentationFormat>Widescreen</PresentationFormat>
  <Paragraphs>61</Paragraphs>
  <Slides>6</Slides>
  <Notes>6</Notes>
  <HiddenSlides>0</HiddenSlides>
  <MMClips>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Century Gothic</vt:lpstr>
      <vt:lpstr>Tw Cen MT</vt:lpstr>
      <vt:lpstr>1_Office Theme</vt:lpstr>
      <vt:lpstr>2_Office Theme</vt:lpstr>
      <vt:lpstr>Phonics</vt:lpstr>
      <vt:lpstr>a</vt:lpstr>
      <vt:lpstr>a</vt:lpstr>
      <vt:lpstr>a</vt:lpstr>
      <vt:lpstr>a</vt:lpstr>
      <vt:lpstr>écouter et écrire</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336</cp:revision>
  <dcterms:created xsi:type="dcterms:W3CDTF">2019-10-14T11:05:21Z</dcterms:created>
  <dcterms:modified xsi:type="dcterms:W3CDTF">2020-02-23T16:36:58Z</dcterms:modified>
</cp:coreProperties>
</file>