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handoutMasterIdLst>
    <p:handoutMasterId r:id="rId41"/>
  </p:handoutMasterIdLst>
  <p:sldIdLst>
    <p:sldId id="290" r:id="rId2"/>
    <p:sldId id="260" r:id="rId3"/>
    <p:sldId id="257" r:id="rId4"/>
    <p:sldId id="258" r:id="rId5"/>
    <p:sldId id="259" r:id="rId6"/>
    <p:sldId id="256" r:id="rId7"/>
    <p:sldId id="261" r:id="rId8"/>
    <p:sldId id="262" r:id="rId9"/>
    <p:sldId id="263" r:id="rId10"/>
    <p:sldId id="264" r:id="rId11"/>
    <p:sldId id="265" r:id="rId12"/>
    <p:sldId id="266" r:id="rId13"/>
    <p:sldId id="267" r:id="rId14"/>
    <p:sldId id="270" r:id="rId15"/>
    <p:sldId id="268" r:id="rId16"/>
    <p:sldId id="269" r:id="rId17"/>
    <p:sldId id="271" r:id="rId18"/>
    <p:sldId id="272" r:id="rId19"/>
    <p:sldId id="273" r:id="rId20"/>
    <p:sldId id="274" r:id="rId21"/>
    <p:sldId id="276" r:id="rId22"/>
    <p:sldId id="277" r:id="rId23"/>
    <p:sldId id="278" r:id="rId24"/>
    <p:sldId id="279" r:id="rId25"/>
    <p:sldId id="281" r:id="rId26"/>
    <p:sldId id="282" r:id="rId27"/>
    <p:sldId id="292" r:id="rId28"/>
    <p:sldId id="275" r:id="rId29"/>
    <p:sldId id="284" r:id="rId30"/>
    <p:sldId id="291" r:id="rId31"/>
    <p:sldId id="280" r:id="rId32"/>
    <p:sldId id="294" r:id="rId33"/>
    <p:sldId id="283" r:id="rId34"/>
    <p:sldId id="286" r:id="rId35"/>
    <p:sldId id="293" r:id="rId36"/>
    <p:sldId id="287" r:id="rId37"/>
    <p:sldId id="288" r:id="rId38"/>
    <p:sldId id="28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guide id="3" pos="189" userDrawn="1">
          <p15:clr>
            <a:srgbClr val="A4A3A4"/>
          </p15:clr>
        </p15:guide>
        <p15:guide id="4" pos="7469" userDrawn="1">
          <p15:clr>
            <a:srgbClr val="A4A3A4"/>
          </p15:clr>
        </p15:guide>
        <p15:guide id="5" orient="horz" pos="187" userDrawn="1">
          <p15:clr>
            <a:srgbClr val="A4A3A4"/>
          </p15:clr>
        </p15:guide>
        <p15:guide id="6" orient="horz" pos="40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6700"/>
    <a:srgbClr val="FDEFE3"/>
    <a:srgbClr val="F8D9BD"/>
    <a:srgbClr val="02456F"/>
    <a:srgbClr val="1F4E79"/>
    <a:srgbClr val="E36800"/>
    <a:srgbClr val="EA5F00"/>
    <a:srgbClr val="E87D1E"/>
    <a:srgbClr val="FFFFFF"/>
    <a:srgbClr val="FF99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40276" autoAdjust="0"/>
  </p:normalViewPr>
  <p:slideViewPr>
    <p:cSldViewPr snapToGrid="0">
      <p:cViewPr>
        <p:scale>
          <a:sx n="23" d="100"/>
          <a:sy n="23" d="100"/>
        </p:scale>
        <p:origin x="3816" y="474"/>
      </p:cViewPr>
      <p:guideLst>
        <p:guide orient="horz" pos="2183"/>
        <p:guide pos="3840"/>
        <p:guide pos="189"/>
        <p:guide pos="7469"/>
        <p:guide orient="horz" pos="187"/>
        <p:guide orient="horz" pos="4020"/>
      </p:guideLst>
    </p:cSldViewPr>
  </p:slideViewPr>
  <p:notesTextViewPr>
    <p:cViewPr>
      <p:scale>
        <a:sx n="3" d="2"/>
        <a:sy n="3" d="2"/>
      </p:scale>
      <p:origin x="0" y="0"/>
    </p:cViewPr>
  </p:notesTextViewPr>
  <p:sorterViewPr>
    <p:cViewPr>
      <p:scale>
        <a:sx n="100" d="100"/>
        <a:sy n="100" d="100"/>
      </p:scale>
      <p:origin x="0" y="-5808"/>
    </p:cViewPr>
  </p:sorterViewPr>
  <p:notesViewPr>
    <p:cSldViewPr snapToGrid="0">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87329E-DB2E-41DA-84EB-DD1CB6379886}" type="datetimeFigureOut">
              <a:rPr lang="en-GB" smtClean="0"/>
              <a:t>17/05/2019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76F231-98B4-428A-9959-891748452E57}" type="slidenum">
              <a:rPr lang="en-GB" smtClean="0"/>
              <a:t>‹#›</a:t>
            </a:fld>
            <a:endParaRPr lang="en-GB"/>
          </a:p>
        </p:txBody>
      </p:sp>
    </p:spTree>
    <p:extLst>
      <p:ext uri="{BB962C8B-B14F-4D97-AF65-F5344CB8AC3E}">
        <p14:creationId xmlns:p14="http://schemas.microsoft.com/office/powerpoint/2010/main" val="3105353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075100-6DF9-4F9D-AB28-13A346D859C0}" type="datetimeFigureOut">
              <a:rPr lang="en-GB" smtClean="0"/>
              <a:t>17/05/2019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843D9-4757-4631-B0CD-BAA271821DF5}" type="slidenum">
              <a:rPr lang="en-GB" smtClean="0"/>
              <a:t>‹#›</a:t>
            </a:fld>
            <a:endParaRPr lang="en-GB"/>
          </a:p>
        </p:txBody>
      </p:sp>
    </p:spTree>
    <p:extLst>
      <p:ext uri="{BB962C8B-B14F-4D97-AF65-F5344CB8AC3E}">
        <p14:creationId xmlns:p14="http://schemas.microsoft.com/office/powerpoint/2010/main" val="2515385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a:t>
            </a:fld>
            <a:endParaRPr lang="en-GB"/>
          </a:p>
        </p:txBody>
      </p:sp>
    </p:spTree>
    <p:extLst>
      <p:ext uri="{BB962C8B-B14F-4D97-AF65-F5344CB8AC3E}">
        <p14:creationId xmlns:p14="http://schemas.microsoft.com/office/powerpoint/2010/main" val="3158369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5.  Text/Story</a:t>
            </a:r>
            <a:r>
              <a:rPr lang="en-GB" b="1" baseline="0" dirty="0" smtClean="0"/>
              <a:t> presentation</a:t>
            </a:r>
            <a:endParaRPr lang="en-GB" b="1" dirty="0" smtClean="0"/>
          </a:p>
          <a:p>
            <a:r>
              <a:rPr lang="en-GB" dirty="0" smtClean="0"/>
              <a:t>Formatting </a:t>
            </a:r>
            <a:r>
              <a:rPr lang="en-GB" dirty="0"/>
              <a:t>here shows the ‘target words’ to be learned.</a:t>
            </a:r>
            <a:br>
              <a:rPr lang="en-GB" dirty="0"/>
            </a:br>
            <a:r>
              <a:rPr lang="en-GB" dirty="0"/>
              <a:t>Routine</a:t>
            </a:r>
            <a:r>
              <a:rPr lang="en-GB" baseline="0" dirty="0"/>
              <a:t> might be used either as very first encounter or after one of the methods 1,2 or 4:</a:t>
            </a:r>
            <a:br>
              <a:rPr lang="en-GB" baseline="0" dirty="0"/>
            </a:br>
            <a:r>
              <a:rPr lang="en-GB" baseline="0" dirty="0"/>
              <a:t>1) Pupils read aloud (either for themselves or in pairs) as decoding task – teacher circulates to listen in</a:t>
            </a:r>
            <a:br>
              <a:rPr lang="en-GB" baseline="0" dirty="0"/>
            </a:br>
            <a:r>
              <a:rPr lang="en-GB" baseline="0" dirty="0"/>
              <a:t>2) Teacher reads aloud, emphasising meaning through intonation and, where appropriate, gestures to support meaning.</a:t>
            </a:r>
            <a:br>
              <a:rPr lang="en-GB" baseline="0" dirty="0"/>
            </a:br>
            <a:r>
              <a:rPr lang="en-GB" baseline="0" dirty="0"/>
              <a:t>3) Teacher elicits meaning of the key words from pupils (elicits meaning of the verb forms and relates them back to the infinitive – asks why not SER, why not ESTAR)</a:t>
            </a:r>
            <a:br>
              <a:rPr lang="en-GB" baseline="0" dirty="0"/>
            </a:br>
            <a:r>
              <a:rPr lang="en-GB" baseline="0" dirty="0"/>
              <a:t>4) One pupil can read aloud, partner put his/her paper flashcards in order.</a:t>
            </a:r>
            <a:br>
              <a:rPr lang="en-GB" baseline="0" dirty="0"/>
            </a:br>
            <a:r>
              <a:rPr lang="en-GB" baseline="0" dirty="0"/>
              <a:t>5) Pupils read and draw their understanding of the text in a picture.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1824877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Pupils</a:t>
            </a:r>
            <a:r>
              <a:rPr lang="en-GB" sz="1200" b="1" kern="1200" baseline="0" dirty="0">
                <a:solidFill>
                  <a:schemeClr val="tx1"/>
                </a:solidFill>
                <a:effectLst/>
                <a:latin typeface="+mn-lt"/>
                <a:ea typeface="+mn-ea"/>
                <a:cs typeface="+mn-cs"/>
              </a:rPr>
              <a:t> are looking away anyway, but if desired, this slide can be hidden, so pupils cannot see which number the teacher is clicking (because s/he will repeat the words several times).</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1  individual words recorded</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Use these in conjunction with the self-made flashcards, in several ways.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First, pupils look at Spanish side facing up, and when they hear the word, they just turn it over to the English side (simple recognition). The turn it back.</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Second, pupils look at English side facing up and select the correct card in response to what they hear [individual words]. Then turn it back.</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21</a:t>
            </a:fld>
            <a:endParaRPr lang="en-GB"/>
          </a:p>
        </p:txBody>
      </p:sp>
    </p:spTree>
    <p:extLst>
      <p:ext uri="{BB962C8B-B14F-4D97-AF65-F5344CB8AC3E}">
        <p14:creationId xmlns:p14="http://schemas.microsoft.com/office/powerpoint/2010/main" val="528527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2 Sentences recorded [I suggest 3 x sets of 6 sentences for each bunch of 10 words]</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SET 1a</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Third, with Spanish side up, pupils hear sentences with 2-3-4 of the items in them and they place them down in order – this might sound easy, but remember they will be seeing the infinitive, but hearing the short form, so there is still some significant processing to do (plus the fact that you will have several items together in an order, so not as easy as it might seem).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Fourth, a bingo game.  Pupils place 6 of their cards English side up in a 3 x 2 formation and they turn them to Spanish when they hear the word called. Winner is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 complete row then ii) a full house.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Fifth, with English side up, pupils listen to a set of sentences containing 2-4 of the items and have to put them in order.  E.g. El </a:t>
            </a:r>
            <a:r>
              <a:rPr lang="en-GB" sz="1200" kern="1200" dirty="0" err="1">
                <a:solidFill>
                  <a:schemeClr val="tx1"/>
                </a:solidFill>
                <a:effectLst/>
                <a:latin typeface="+mn-lt"/>
                <a:ea typeface="+mn-ea"/>
                <a:cs typeface="+mn-cs"/>
              </a:rPr>
              <a:t>teatro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grande</a:t>
            </a:r>
            <a:r>
              <a:rPr lang="en-GB" sz="1200" kern="1200" dirty="0">
                <a:solidFill>
                  <a:schemeClr val="tx1"/>
                </a:solidFill>
                <a:effectLst/>
                <a:latin typeface="+mn-lt"/>
                <a:ea typeface="+mn-ea"/>
                <a:cs typeface="+mn-cs"/>
              </a:rPr>
              <a:t> (they would need to place ‘theatre’, then ‘to be(description)’ then ‘big’.  This is challenging (sentences will be slow and careful), but it will be useful to have them recorded at 3 different speeds! I normally do this just with my voice).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TRANSCRIPT</a:t>
            </a:r>
          </a:p>
          <a:p>
            <a:r>
              <a:rPr lang="en-GB" sz="1200" kern="1200" dirty="0">
                <a:solidFill>
                  <a:schemeClr val="tx1"/>
                </a:solidFill>
                <a:effectLst/>
                <a:latin typeface="+mn-lt"/>
                <a:ea typeface="+mn-ea"/>
                <a:cs typeface="+mn-cs"/>
              </a:rPr>
              <a:t>1 La </a:t>
            </a:r>
            <a:r>
              <a:rPr lang="en-GB" sz="1200" kern="1200" dirty="0" err="1">
                <a:solidFill>
                  <a:schemeClr val="tx1"/>
                </a:solidFill>
                <a:effectLst/>
                <a:latin typeface="+mn-lt"/>
                <a:ea typeface="+mn-ea"/>
                <a:cs typeface="+mn-cs"/>
              </a:rPr>
              <a:t>iglesia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pequeña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2 El </a:t>
            </a:r>
            <a:r>
              <a:rPr lang="en-GB" sz="1200" kern="1200" dirty="0" err="1">
                <a:solidFill>
                  <a:schemeClr val="tx1"/>
                </a:solidFill>
                <a:effectLst/>
                <a:latin typeface="+mn-lt"/>
                <a:ea typeface="+mn-ea"/>
                <a:cs typeface="+mn-cs"/>
              </a:rPr>
              <a:t>museo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lejos</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3 El </a:t>
            </a:r>
            <a:r>
              <a:rPr lang="en-GB" sz="1200" kern="1200" dirty="0" err="1">
                <a:solidFill>
                  <a:schemeClr val="tx1"/>
                </a:solidFill>
                <a:effectLst/>
                <a:latin typeface="+mn-lt"/>
                <a:ea typeface="+mn-ea"/>
                <a:cs typeface="+mn-cs"/>
              </a:rPr>
              <a:t>teatro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grande</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4 La plaza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cerca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5 La </a:t>
            </a:r>
            <a:r>
              <a:rPr lang="en-GB" sz="1200" kern="1200" dirty="0" err="1">
                <a:solidFill>
                  <a:schemeClr val="tx1"/>
                </a:solidFill>
                <a:effectLst/>
                <a:latin typeface="+mn-lt"/>
                <a:ea typeface="+mn-ea"/>
                <a:cs typeface="+mn-cs"/>
              </a:rPr>
              <a:t>iglesia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la plaza.</a:t>
            </a:r>
          </a:p>
          <a:p>
            <a:r>
              <a:rPr lang="en-GB" sz="1200" kern="1200" dirty="0">
                <a:solidFill>
                  <a:schemeClr val="tx1"/>
                </a:solidFill>
                <a:effectLst/>
                <a:latin typeface="+mn-lt"/>
                <a:ea typeface="+mn-ea"/>
                <a:cs typeface="+mn-cs"/>
              </a:rPr>
              <a:t>6 El </a:t>
            </a:r>
            <a:r>
              <a:rPr lang="en-GB" sz="1200" kern="1200" dirty="0" err="1">
                <a:solidFill>
                  <a:schemeClr val="tx1"/>
                </a:solidFill>
                <a:effectLst/>
                <a:latin typeface="+mn-lt"/>
                <a:ea typeface="+mn-ea"/>
                <a:cs typeface="+mn-cs"/>
              </a:rPr>
              <a:t>museo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pequeño</a:t>
            </a:r>
            <a:r>
              <a:rPr lang="en-GB" sz="1200" kern="1200" dirty="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22</a:t>
            </a:fld>
            <a:endParaRPr lang="en-GB"/>
          </a:p>
        </p:txBody>
      </p:sp>
    </p:spTree>
    <p:extLst>
      <p:ext uri="{BB962C8B-B14F-4D97-AF65-F5344CB8AC3E}">
        <p14:creationId xmlns:p14="http://schemas.microsoft.com/office/powerpoint/2010/main" val="614813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2 Sentences recorded [Suggestion: 3 x sets of 6 sentences for each bunch of 10 words]</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SET 1b</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Third,</a:t>
            </a:r>
            <a:r>
              <a:rPr lang="en-GB" sz="1200" kern="1200" baseline="0" dirty="0">
                <a:solidFill>
                  <a:schemeClr val="tx1"/>
                </a:solidFill>
                <a:effectLst/>
                <a:latin typeface="+mn-lt"/>
                <a:ea typeface="+mn-ea"/>
                <a:cs typeface="+mn-cs"/>
              </a:rPr>
              <a:t> w</a:t>
            </a:r>
            <a:r>
              <a:rPr lang="en-GB" sz="1200" kern="1200" dirty="0">
                <a:solidFill>
                  <a:schemeClr val="tx1"/>
                </a:solidFill>
                <a:effectLst/>
                <a:latin typeface="+mn-lt"/>
                <a:ea typeface="+mn-ea"/>
                <a:cs typeface="+mn-cs"/>
              </a:rPr>
              <a:t>ith Spanish side up, pupils hear sentences with 2-3-4 of the items in them and they place them down in order – this might sound easy, but remember they will be seeing the infinitive, but hearing the short form, so there is still some significant processing to do (plus the fact that you will have several items together in an order, so not as easy as it might seem).  </a:t>
            </a:r>
          </a:p>
          <a:p>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Fourth, a bingo game.  Pupils place 6 of their cards English side up in a 3 x 2 formation and they turn them to Spanish when they hear the word called. Winner is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 complete row then ii) a full house.  </a:t>
            </a:r>
          </a:p>
          <a:p>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Fifth, with English side up, pupils listen to a set of sentences containing 2-4 of the items and have to put them in order.  E.g. El </a:t>
            </a:r>
            <a:r>
              <a:rPr lang="en-GB" sz="1200" kern="1200" dirty="0" err="1">
                <a:solidFill>
                  <a:schemeClr val="tx1"/>
                </a:solidFill>
                <a:effectLst/>
                <a:latin typeface="+mn-lt"/>
                <a:ea typeface="+mn-ea"/>
                <a:cs typeface="+mn-cs"/>
              </a:rPr>
              <a:t>teatro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grande</a:t>
            </a:r>
            <a:r>
              <a:rPr lang="en-GB" sz="1200" kern="1200" dirty="0">
                <a:solidFill>
                  <a:schemeClr val="tx1"/>
                </a:solidFill>
                <a:effectLst/>
                <a:latin typeface="+mn-lt"/>
                <a:ea typeface="+mn-ea"/>
                <a:cs typeface="+mn-cs"/>
              </a:rPr>
              <a:t> (they would need to place ‘theatre’, then ‘to be(description)’ then ‘big’.  This is challenging (sentences will be slow and careful), but have been recorded at 3 different speeds, building up. Alternatively the teacher can do this him/herself.</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TRANSCRIPT</a:t>
            </a:r>
          </a:p>
          <a:p>
            <a:r>
              <a:rPr lang="en-GB" sz="1200" kern="1200" dirty="0">
                <a:solidFill>
                  <a:schemeClr val="tx1"/>
                </a:solidFill>
                <a:effectLst/>
                <a:latin typeface="+mn-lt"/>
                <a:ea typeface="+mn-ea"/>
                <a:cs typeface="+mn-cs"/>
              </a:rPr>
              <a:t>1 El </a:t>
            </a:r>
            <a:r>
              <a:rPr lang="en-GB" sz="1200" kern="1200" dirty="0" err="1">
                <a:solidFill>
                  <a:schemeClr val="tx1"/>
                </a:solidFill>
                <a:effectLst/>
                <a:latin typeface="+mn-lt"/>
                <a:ea typeface="+mn-ea"/>
                <a:cs typeface="+mn-cs"/>
              </a:rPr>
              <a:t>teatro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cerca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2 El </a:t>
            </a:r>
            <a:r>
              <a:rPr lang="en-GB" sz="1200" kern="1200" dirty="0" err="1">
                <a:solidFill>
                  <a:schemeClr val="tx1"/>
                </a:solidFill>
                <a:effectLst/>
                <a:latin typeface="+mn-lt"/>
                <a:ea typeface="+mn-ea"/>
                <a:cs typeface="+mn-cs"/>
              </a:rPr>
              <a:t>museo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grande</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3 El </a:t>
            </a:r>
            <a:r>
              <a:rPr lang="en-GB" sz="1200" kern="1200" dirty="0" err="1">
                <a:solidFill>
                  <a:schemeClr val="tx1"/>
                </a:solidFill>
                <a:effectLst/>
                <a:latin typeface="+mn-lt"/>
                <a:ea typeface="+mn-ea"/>
                <a:cs typeface="+mn-cs"/>
              </a:rPr>
              <a:t>teatro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lejos</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4 La </a:t>
            </a:r>
            <a:r>
              <a:rPr lang="en-GB" sz="1200" kern="1200" dirty="0" err="1">
                <a:solidFill>
                  <a:schemeClr val="tx1"/>
                </a:solidFill>
                <a:effectLst/>
                <a:latin typeface="+mn-lt"/>
                <a:ea typeface="+mn-ea"/>
                <a:cs typeface="+mn-cs"/>
              </a:rPr>
              <a:t>iglesia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cerca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5 Ls plaza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grande</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6 La </a:t>
            </a:r>
            <a:r>
              <a:rPr lang="en-GB" sz="1200" kern="1200" dirty="0" err="1">
                <a:solidFill>
                  <a:schemeClr val="tx1"/>
                </a:solidFill>
                <a:effectLst/>
                <a:latin typeface="+mn-lt"/>
                <a:ea typeface="+mn-ea"/>
                <a:cs typeface="+mn-cs"/>
              </a:rPr>
              <a:t>iglesia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pequeña</a:t>
            </a:r>
            <a:r>
              <a:rPr lang="en-GB" sz="1200" kern="1200" dirty="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3092070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2 Sentences recorded [I suggest 3 x sets of 6 sentences for each bunch of 10 words]</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SET 1c</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Third, with Spanish side up, pupils hear sentences with 2-3-4 of the items in them and they place them down in order – this might sound easy, but remember they will be seeing the infinitive, but hearing the short form, so there is still some significant processing to do (plus the fact that you will have several items together in an order, so not as easy as it might seem).  </a:t>
            </a:r>
          </a:p>
          <a:p>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Fourth, a bingo game.  Pupils place 6 of their cards English side up in a 3 x 2 formation and they turn them to Spanish when they hear the word called. Winner is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 complete row then ii) a full house.  </a:t>
            </a:r>
          </a:p>
          <a:p>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Fifth, with English side up, pupils listen to a set of sentences containing 2-4 of the items and have to put them in order.  E.g. El </a:t>
            </a:r>
            <a:r>
              <a:rPr lang="en-GB" sz="1200" kern="1200" dirty="0" err="1">
                <a:solidFill>
                  <a:schemeClr val="tx1"/>
                </a:solidFill>
                <a:effectLst/>
                <a:latin typeface="+mn-lt"/>
                <a:ea typeface="+mn-ea"/>
                <a:cs typeface="+mn-cs"/>
              </a:rPr>
              <a:t>teatro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grande</a:t>
            </a:r>
            <a:r>
              <a:rPr lang="en-GB" sz="1200" kern="1200" dirty="0">
                <a:solidFill>
                  <a:schemeClr val="tx1"/>
                </a:solidFill>
                <a:effectLst/>
                <a:latin typeface="+mn-lt"/>
                <a:ea typeface="+mn-ea"/>
                <a:cs typeface="+mn-cs"/>
              </a:rPr>
              <a:t> (they would need to place ‘theatre’, then ‘to be(description)’ then ‘big’.  This is challenging (sentences will be slow and careful), but have been recorded at 3 different speeds, building up. Alternatively the teacher can do this him/herself.</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TRANSCRIPT</a:t>
            </a:r>
          </a:p>
          <a:p>
            <a:r>
              <a:rPr lang="en-GB" sz="1200" kern="1200" dirty="0">
                <a:solidFill>
                  <a:schemeClr val="tx1"/>
                </a:solidFill>
                <a:effectLst/>
                <a:latin typeface="+mn-lt"/>
                <a:ea typeface="+mn-ea"/>
                <a:cs typeface="+mn-cs"/>
              </a:rPr>
              <a:t>1  El </a:t>
            </a:r>
            <a:r>
              <a:rPr lang="en-GB" sz="1200" kern="1200" dirty="0" err="1">
                <a:solidFill>
                  <a:schemeClr val="tx1"/>
                </a:solidFill>
                <a:effectLst/>
                <a:latin typeface="+mn-lt"/>
                <a:ea typeface="+mn-ea"/>
                <a:cs typeface="+mn-cs"/>
              </a:rPr>
              <a:t>teatro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grande</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lejos</a:t>
            </a:r>
            <a:r>
              <a:rPr lang="en-GB" sz="1200" kern="1200" dirty="0">
                <a:solidFill>
                  <a:schemeClr val="tx1"/>
                </a:solidFill>
                <a:effectLst/>
                <a:latin typeface="+mn-lt"/>
                <a:ea typeface="+mn-ea"/>
                <a:cs typeface="+mn-cs"/>
              </a:rPr>
              <a:t> la </a:t>
            </a:r>
            <a:r>
              <a:rPr lang="en-GB" sz="1200" kern="1200" dirty="0" err="1">
                <a:solidFill>
                  <a:schemeClr val="tx1"/>
                </a:solidFill>
                <a:effectLst/>
                <a:latin typeface="+mn-lt"/>
                <a:ea typeface="+mn-ea"/>
                <a:cs typeface="+mn-cs"/>
              </a:rPr>
              <a:t>iglesia</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La </a:t>
            </a:r>
            <a:r>
              <a:rPr lang="en-GB" sz="1200" kern="1200" dirty="0" err="1">
                <a:solidFill>
                  <a:schemeClr val="tx1"/>
                </a:solidFill>
                <a:effectLst/>
                <a:latin typeface="+mn-lt"/>
                <a:ea typeface="+mn-ea"/>
                <a:cs typeface="+mn-cs"/>
              </a:rPr>
              <a:t>iglesia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la plaza.</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4  La plaza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cerca</a:t>
            </a:r>
            <a:r>
              <a:rPr lang="en-GB" sz="1200" kern="1200" dirty="0">
                <a:solidFill>
                  <a:schemeClr val="tx1"/>
                </a:solidFill>
                <a:effectLst/>
                <a:latin typeface="+mn-lt"/>
                <a:ea typeface="+mn-ea"/>
                <a:cs typeface="+mn-cs"/>
              </a:rPr>
              <a:t> del </a:t>
            </a:r>
            <a:r>
              <a:rPr lang="en-GB" sz="1200" kern="1200" dirty="0" err="1">
                <a:solidFill>
                  <a:schemeClr val="tx1"/>
                </a:solidFill>
                <a:effectLst/>
                <a:latin typeface="+mn-lt"/>
                <a:ea typeface="+mn-ea"/>
                <a:cs typeface="+mn-cs"/>
              </a:rPr>
              <a:t>museo</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5  El </a:t>
            </a:r>
            <a:r>
              <a:rPr lang="en-GB" sz="1200" kern="1200" dirty="0" err="1">
                <a:solidFill>
                  <a:schemeClr val="tx1"/>
                </a:solidFill>
                <a:effectLst/>
                <a:latin typeface="+mn-lt"/>
                <a:ea typeface="+mn-ea"/>
                <a:cs typeface="+mn-cs"/>
              </a:rPr>
              <a:t>teatro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lejos</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6 ¿</a:t>
            </a:r>
            <a:r>
              <a:rPr lang="en-GB" sz="1200" kern="1200" dirty="0" err="1">
                <a:solidFill>
                  <a:schemeClr val="tx1"/>
                </a:solidFill>
                <a:effectLst/>
                <a:latin typeface="+mn-lt"/>
                <a:ea typeface="+mn-ea"/>
                <a:cs typeface="+mn-cs"/>
              </a:rPr>
              <a:t>Cómo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el </a:t>
            </a:r>
            <a:r>
              <a:rPr lang="en-GB" sz="1200" kern="1200" dirty="0" err="1">
                <a:solidFill>
                  <a:schemeClr val="tx1"/>
                </a:solidFill>
                <a:effectLst/>
                <a:latin typeface="+mn-lt"/>
                <a:ea typeface="+mn-ea"/>
                <a:cs typeface="+mn-cs"/>
              </a:rPr>
              <a:t>museo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grande</a:t>
            </a:r>
            <a:r>
              <a:rPr lang="en-GB" sz="1200" kern="1200" dirty="0">
                <a:solidFill>
                  <a:schemeClr val="tx1"/>
                </a:solidFill>
                <a:effectLst/>
                <a:latin typeface="+mn-lt"/>
                <a:ea typeface="+mn-ea"/>
                <a:cs typeface="+mn-cs"/>
              </a:rPr>
              <a:t> o </a:t>
            </a:r>
            <a:r>
              <a:rPr lang="en-GB" sz="1200" kern="1200" dirty="0" err="1">
                <a:solidFill>
                  <a:schemeClr val="tx1"/>
                </a:solidFill>
                <a:effectLst/>
                <a:latin typeface="+mn-lt"/>
                <a:ea typeface="+mn-ea"/>
                <a:cs typeface="+mn-cs"/>
              </a:rPr>
              <a:t>pequeño</a:t>
            </a:r>
            <a:r>
              <a:rPr lang="en-GB" sz="1200" kern="1200" dirty="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4150780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SET 1d</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There are obviously many other ways to use listening sentences – ‘Do you’ questions are hardly</a:t>
            </a:r>
            <a:r>
              <a:rPr lang="en-GB" sz="1200" kern="1200" baseline="0" dirty="0">
                <a:solidFill>
                  <a:schemeClr val="tx1"/>
                </a:solidFill>
                <a:effectLst/>
                <a:latin typeface="+mn-lt"/>
                <a:ea typeface="+mn-ea"/>
                <a:cs typeface="+mn-cs"/>
              </a:rPr>
              <a:t> ever taught in Spanish textbooks but it is worth focusing on noticing the difference between statements and questions, when the word order is exactly the </a:t>
            </a:r>
            <a:r>
              <a:rPr lang="en-GB" sz="1200" kern="1200" baseline="0" dirty="0" smtClean="0">
                <a:solidFill>
                  <a:schemeClr val="tx1"/>
                </a:solidFill>
                <a:effectLst/>
                <a:latin typeface="+mn-lt"/>
                <a:ea typeface="+mn-ea"/>
                <a:cs typeface="+mn-cs"/>
              </a:rPr>
              <a:t>same, which is purely a question of intonation.</a:t>
            </a:r>
            <a:r>
              <a:rPr lang="en-GB" sz="1200" kern="1200" baseline="0" dirty="0">
                <a:solidFill>
                  <a:schemeClr val="tx1"/>
                </a:solidFill>
                <a:effectLst/>
                <a:latin typeface="+mn-lt"/>
                <a:ea typeface="+mn-ea"/>
                <a:cs typeface="+mn-cs"/>
              </a:rPr>
              <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If pupils are using the English side of their self-made flashcards upwards, as they listen they put the cards in order</a:t>
            </a:r>
            <a:r>
              <a:rPr lang="en-GB" sz="1200" kern="1200" baseline="0" dirty="0" smtClean="0">
                <a:solidFill>
                  <a:schemeClr val="tx1"/>
                </a:solidFill>
                <a:effectLst/>
                <a:latin typeface="+mn-lt"/>
                <a:ea typeface="+mn-ea"/>
                <a:cs typeface="+mn-cs"/>
              </a:rPr>
              <a:t>. But they also determine whether it is a question or a statement.</a:t>
            </a:r>
            <a:r>
              <a:rPr lang="en-GB" sz="1200" kern="1200" baseline="0" dirty="0">
                <a:solidFill>
                  <a:schemeClr val="tx1"/>
                </a:solidFill>
                <a:effectLst/>
                <a:latin typeface="+mn-lt"/>
                <a:ea typeface="+mn-ea"/>
                <a:cs typeface="+mn-cs"/>
              </a:rPr>
              <a:t/>
            </a:r>
            <a:br>
              <a:rPr lang="en-GB" sz="1200" kern="1200" baseline="0" dirty="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This </a:t>
            </a:r>
            <a:r>
              <a:rPr lang="en-GB" sz="1200" kern="1200" baseline="0" dirty="0">
                <a:solidFill>
                  <a:schemeClr val="tx1"/>
                </a:solidFill>
                <a:effectLst/>
                <a:latin typeface="+mn-lt"/>
                <a:ea typeface="+mn-ea"/>
                <a:cs typeface="+mn-cs"/>
              </a:rPr>
              <a:t>encourages continued deep processing of the meaning of the words, but also focuses on </a:t>
            </a:r>
            <a:r>
              <a:rPr lang="en-GB" sz="1200" kern="1200" baseline="0" dirty="0" smtClean="0">
                <a:solidFill>
                  <a:schemeClr val="tx1"/>
                </a:solidFill>
                <a:effectLst/>
                <a:latin typeface="+mn-lt"/>
                <a:ea typeface="+mn-ea"/>
                <a:cs typeface="+mn-cs"/>
              </a:rPr>
              <a:t>intonation, and practises the use of intonation to form ‘Yes/No’ questions, with identical word order.</a:t>
            </a: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A speaking activity could follow.  Pupils say either a sentence or a question with the prompts given, and the other pupil needs to respond appropriately.</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E.g. </a:t>
            </a:r>
            <a:r>
              <a:rPr lang="en-GB" sz="1200" kern="1200" baseline="0" dirty="0" err="1">
                <a:solidFill>
                  <a:schemeClr val="tx1"/>
                </a:solidFill>
                <a:effectLst/>
                <a:latin typeface="+mn-lt"/>
                <a:ea typeface="+mn-ea"/>
                <a:cs typeface="+mn-cs"/>
              </a:rPr>
              <a:t>Sí</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cierto</a:t>
            </a:r>
            <a:r>
              <a:rPr lang="en-GB" sz="1200" kern="1200" baseline="0" dirty="0">
                <a:solidFill>
                  <a:schemeClr val="tx1"/>
                </a:solidFill>
                <a:effectLst/>
                <a:latin typeface="+mn-lt"/>
                <a:ea typeface="+mn-ea"/>
                <a:cs typeface="+mn-cs"/>
              </a:rPr>
              <a:t>.  No, no </a:t>
            </a:r>
            <a:r>
              <a:rPr lang="en-GB" sz="1200" kern="1200" baseline="0" dirty="0" err="1">
                <a:solidFill>
                  <a:schemeClr val="tx1"/>
                </a:solidFill>
                <a:effectLst/>
                <a:latin typeface="+mn-lt"/>
                <a:ea typeface="+mn-ea"/>
                <a:cs typeface="+mn-cs"/>
              </a:rPr>
              <a:t>es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cierto</a:t>
            </a:r>
            <a:r>
              <a:rPr lang="en-GB" sz="1200" kern="1200" baseline="0" dirty="0">
                <a:solidFill>
                  <a:schemeClr val="tx1"/>
                </a:solidFill>
                <a:effectLst/>
                <a:latin typeface="+mn-lt"/>
                <a:ea typeface="+mn-ea"/>
                <a:cs typeface="+mn-cs"/>
              </a:rPr>
              <a:t> for a statement OR </a:t>
            </a:r>
            <a:r>
              <a:rPr lang="en-GB" sz="1200" kern="1200" baseline="0" dirty="0" err="1">
                <a:solidFill>
                  <a:schemeClr val="tx1"/>
                </a:solidFill>
                <a:effectLst/>
                <a:latin typeface="+mn-lt"/>
                <a:ea typeface="+mn-ea"/>
                <a:cs typeface="+mn-cs"/>
              </a:rPr>
              <a:t>Sí</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está</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lejos</a:t>
            </a:r>
            <a:r>
              <a:rPr lang="en-GB" sz="1200" kern="1200" baseline="0" dirty="0">
                <a:solidFill>
                  <a:schemeClr val="tx1"/>
                </a:solidFill>
                <a:effectLst/>
                <a:latin typeface="+mn-lt"/>
                <a:ea typeface="+mn-ea"/>
                <a:cs typeface="+mn-cs"/>
              </a:rPr>
              <a:t> / No, </a:t>
            </a:r>
            <a:r>
              <a:rPr lang="en-GB" sz="1200" kern="1200" baseline="0" dirty="0" err="1">
                <a:solidFill>
                  <a:schemeClr val="tx1"/>
                </a:solidFill>
                <a:effectLst/>
                <a:latin typeface="+mn-lt"/>
                <a:ea typeface="+mn-ea"/>
                <a:cs typeface="+mn-cs"/>
              </a:rPr>
              <a:t>está</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cerca</a:t>
            </a:r>
            <a:r>
              <a:rPr lang="en-GB" sz="1200" kern="1200" baseline="0" dirty="0">
                <a:solidFill>
                  <a:schemeClr val="tx1"/>
                </a:solidFill>
                <a:effectLst/>
                <a:latin typeface="+mn-lt"/>
                <a:ea typeface="+mn-ea"/>
                <a:cs typeface="+mn-cs"/>
              </a:rPr>
              <a:t> / No lo </a:t>
            </a:r>
            <a:r>
              <a:rPr lang="en-GB" sz="1200" kern="1200" baseline="0" dirty="0" err="1">
                <a:solidFill>
                  <a:schemeClr val="tx1"/>
                </a:solidFill>
                <a:effectLst/>
                <a:latin typeface="+mn-lt"/>
                <a:ea typeface="+mn-ea"/>
                <a:cs typeface="+mn-cs"/>
              </a:rPr>
              <a:t>sé</a:t>
            </a:r>
            <a:r>
              <a:rPr lang="en-GB" sz="1200" kern="1200" baseline="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TRANSCRIPT</a:t>
            </a:r>
          </a:p>
          <a:p>
            <a:r>
              <a:rPr lang="en-GB" sz="1200" kern="1200" dirty="0">
                <a:solidFill>
                  <a:schemeClr val="tx1"/>
                </a:solidFill>
                <a:effectLst/>
                <a:latin typeface="+mn-lt"/>
                <a:ea typeface="+mn-ea"/>
                <a:cs typeface="+mn-cs"/>
              </a:rPr>
              <a:t>1  El </a:t>
            </a:r>
            <a:r>
              <a:rPr lang="en-GB" sz="1200" kern="1200" dirty="0" err="1">
                <a:solidFill>
                  <a:schemeClr val="tx1"/>
                </a:solidFill>
                <a:effectLst/>
                <a:latin typeface="+mn-lt"/>
                <a:ea typeface="+mn-ea"/>
                <a:cs typeface="+mn-cs"/>
              </a:rPr>
              <a:t>museo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pequeño</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2 ¿El </a:t>
            </a:r>
            <a:r>
              <a:rPr lang="en-GB" sz="1200" kern="1200" dirty="0" err="1">
                <a:solidFill>
                  <a:schemeClr val="tx1"/>
                </a:solidFill>
                <a:effectLst/>
                <a:latin typeface="+mn-lt"/>
                <a:ea typeface="+mn-ea"/>
                <a:cs typeface="+mn-cs"/>
              </a:rPr>
              <a:t>museo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lejos</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3 ¿El </a:t>
            </a:r>
            <a:r>
              <a:rPr lang="en-GB" sz="1200" kern="1200" dirty="0" err="1">
                <a:solidFill>
                  <a:schemeClr val="tx1"/>
                </a:solidFill>
                <a:effectLst/>
                <a:latin typeface="+mn-lt"/>
                <a:ea typeface="+mn-ea"/>
                <a:cs typeface="+mn-cs"/>
              </a:rPr>
              <a:t>teatro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grande</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4 La </a:t>
            </a:r>
            <a:r>
              <a:rPr lang="en-GB" sz="1200" kern="1200" dirty="0" err="1">
                <a:solidFill>
                  <a:schemeClr val="tx1"/>
                </a:solidFill>
                <a:effectLst/>
                <a:latin typeface="+mn-lt"/>
                <a:ea typeface="+mn-ea"/>
                <a:cs typeface="+mn-cs"/>
              </a:rPr>
              <a:t>iglesia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pequeña</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5 La plaza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cerca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6 ¿La </a:t>
            </a:r>
            <a:r>
              <a:rPr lang="en-GB" sz="1200" kern="1200" dirty="0" err="1">
                <a:solidFill>
                  <a:schemeClr val="tx1"/>
                </a:solidFill>
                <a:effectLst/>
                <a:latin typeface="+mn-lt"/>
                <a:ea typeface="+mn-ea"/>
                <a:cs typeface="+mn-cs"/>
              </a:rPr>
              <a:t>iglesia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la plaza?</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519040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SET 1e</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This focuses pupils’ attention on the two verbs to be.  A sound effect obscures the verb – pupils have to fill in their choice of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or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TRANSCRIPT</a:t>
            </a:r>
          </a:p>
          <a:p>
            <a:r>
              <a:rPr lang="en-GB" sz="1200" kern="1200" dirty="0">
                <a:solidFill>
                  <a:schemeClr val="tx1"/>
                </a:solidFill>
                <a:effectLst/>
                <a:latin typeface="+mn-lt"/>
                <a:ea typeface="+mn-ea"/>
                <a:cs typeface="+mn-cs"/>
              </a:rPr>
              <a:t>1 El </a:t>
            </a:r>
            <a:r>
              <a:rPr lang="en-GB" sz="1200" kern="1200" dirty="0" err="1">
                <a:solidFill>
                  <a:schemeClr val="tx1"/>
                </a:solidFill>
                <a:effectLst/>
                <a:latin typeface="+mn-lt"/>
                <a:ea typeface="+mn-ea"/>
                <a:cs typeface="+mn-cs"/>
              </a:rPr>
              <a:t>teatro</a:t>
            </a:r>
            <a:r>
              <a:rPr lang="en-GB" sz="1200" kern="1200" dirty="0">
                <a:solidFill>
                  <a:schemeClr val="tx1"/>
                </a:solidFill>
                <a:effectLst/>
                <a:latin typeface="+mn-lt"/>
                <a:ea typeface="+mn-ea"/>
                <a:cs typeface="+mn-cs"/>
              </a:rPr>
              <a:t> ________ </a:t>
            </a:r>
            <a:r>
              <a:rPr lang="en-GB" sz="1200" kern="1200" dirty="0" err="1">
                <a:solidFill>
                  <a:schemeClr val="tx1"/>
                </a:solidFill>
                <a:effectLst/>
                <a:latin typeface="+mn-lt"/>
                <a:ea typeface="+mn-ea"/>
                <a:cs typeface="+mn-cs"/>
              </a:rPr>
              <a:t>cerca</a:t>
            </a:r>
            <a:r>
              <a:rPr lang="en-GB" sz="1200" kern="1200" dirty="0">
                <a:solidFill>
                  <a:schemeClr val="tx1"/>
                </a:solidFill>
                <a:effectLst/>
                <a:latin typeface="+mn-lt"/>
                <a:ea typeface="+mn-ea"/>
                <a:cs typeface="+mn-cs"/>
              </a:rPr>
              <a:t> de la </a:t>
            </a:r>
            <a:r>
              <a:rPr lang="en-GB" sz="1200" kern="1200" dirty="0" err="1">
                <a:solidFill>
                  <a:schemeClr val="tx1"/>
                </a:solidFill>
                <a:effectLst/>
                <a:latin typeface="+mn-lt"/>
                <a:ea typeface="+mn-ea"/>
                <a:cs typeface="+mn-cs"/>
              </a:rPr>
              <a:t>iglesia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2 La plaza ________ </a:t>
            </a:r>
            <a:r>
              <a:rPr lang="en-GB" sz="1200" kern="1200" dirty="0" err="1">
                <a:solidFill>
                  <a:schemeClr val="tx1"/>
                </a:solidFill>
                <a:effectLst/>
                <a:latin typeface="+mn-lt"/>
                <a:ea typeface="+mn-ea"/>
                <a:cs typeface="+mn-cs"/>
              </a:rPr>
              <a:t>muy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pequeña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3 ¿</a:t>
            </a:r>
            <a:r>
              <a:rPr lang="en-GB" sz="1200" kern="1200" dirty="0" err="1">
                <a:solidFill>
                  <a:schemeClr val="tx1"/>
                </a:solidFill>
                <a:effectLst/>
                <a:latin typeface="+mn-lt"/>
                <a:ea typeface="+mn-ea"/>
                <a:cs typeface="+mn-cs"/>
              </a:rPr>
              <a:t>Dónde</a:t>
            </a:r>
            <a:r>
              <a:rPr lang="en-GB" sz="1200" kern="1200" dirty="0">
                <a:solidFill>
                  <a:schemeClr val="tx1"/>
                </a:solidFill>
                <a:effectLst/>
                <a:latin typeface="+mn-lt"/>
                <a:ea typeface="+mn-ea"/>
                <a:cs typeface="+mn-cs"/>
              </a:rPr>
              <a:t> _________ la plaza?</a:t>
            </a:r>
          </a:p>
          <a:p>
            <a:r>
              <a:rPr lang="en-GB" sz="1200" kern="1200" dirty="0">
                <a:solidFill>
                  <a:schemeClr val="tx1"/>
                </a:solidFill>
                <a:effectLst/>
                <a:latin typeface="+mn-lt"/>
                <a:ea typeface="+mn-ea"/>
                <a:cs typeface="+mn-cs"/>
              </a:rPr>
              <a:t>4 El </a:t>
            </a:r>
            <a:r>
              <a:rPr lang="en-GB" sz="1200" kern="1200" dirty="0" err="1">
                <a:solidFill>
                  <a:schemeClr val="tx1"/>
                </a:solidFill>
                <a:effectLst/>
                <a:latin typeface="+mn-lt"/>
                <a:ea typeface="+mn-ea"/>
                <a:cs typeface="+mn-cs"/>
              </a:rPr>
              <a:t>museo</a:t>
            </a:r>
            <a:r>
              <a:rPr lang="en-GB" sz="1200" kern="1200" dirty="0">
                <a:solidFill>
                  <a:schemeClr val="tx1"/>
                </a:solidFill>
                <a:effectLst/>
                <a:latin typeface="+mn-lt"/>
                <a:ea typeface="+mn-ea"/>
                <a:cs typeface="+mn-cs"/>
              </a:rPr>
              <a:t> no __________ </a:t>
            </a:r>
            <a:r>
              <a:rPr lang="en-GB" sz="1200" kern="1200" dirty="0" err="1">
                <a:solidFill>
                  <a:schemeClr val="tx1"/>
                </a:solidFill>
                <a:effectLst/>
                <a:latin typeface="+mn-lt"/>
                <a:ea typeface="+mn-ea"/>
                <a:cs typeface="+mn-cs"/>
              </a:rPr>
              <a:t>aburrido</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5 La </a:t>
            </a:r>
            <a:r>
              <a:rPr lang="en-GB" sz="1200" kern="1200" dirty="0" err="1">
                <a:solidFill>
                  <a:schemeClr val="tx1"/>
                </a:solidFill>
                <a:effectLst/>
                <a:latin typeface="+mn-lt"/>
                <a:ea typeface="+mn-ea"/>
                <a:cs typeface="+mn-cs"/>
              </a:rPr>
              <a:t>iglesia</a:t>
            </a:r>
            <a:r>
              <a:rPr lang="en-GB" sz="1200" kern="1200" dirty="0">
                <a:solidFill>
                  <a:schemeClr val="tx1"/>
                </a:solidFill>
                <a:effectLst/>
                <a:latin typeface="+mn-lt"/>
                <a:ea typeface="+mn-ea"/>
                <a:cs typeface="+mn-cs"/>
              </a:rPr>
              <a:t>, que ________ </a:t>
            </a:r>
            <a:r>
              <a:rPr lang="en-GB" sz="1200" kern="1200" dirty="0" err="1">
                <a:solidFill>
                  <a:schemeClr val="tx1"/>
                </a:solidFill>
                <a:effectLst/>
                <a:latin typeface="+mn-lt"/>
                <a:ea typeface="+mn-ea"/>
                <a:cs typeface="+mn-cs"/>
              </a:rPr>
              <a:t>grande</a:t>
            </a:r>
            <a:r>
              <a:rPr lang="en-GB" sz="1200" kern="1200" dirty="0">
                <a:solidFill>
                  <a:schemeClr val="tx1"/>
                </a:solidFill>
                <a:effectLst/>
                <a:latin typeface="+mn-lt"/>
                <a:ea typeface="+mn-ea"/>
                <a:cs typeface="+mn-cs"/>
              </a:rPr>
              <a:t>, _________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la plaza mayor.</a:t>
            </a:r>
          </a:p>
          <a:p>
            <a:r>
              <a:rPr lang="en-GB" sz="1200" kern="1200" dirty="0">
                <a:solidFill>
                  <a:schemeClr val="tx1"/>
                </a:solidFill>
                <a:effectLst/>
                <a:latin typeface="+mn-lt"/>
                <a:ea typeface="+mn-ea"/>
                <a:cs typeface="+mn-cs"/>
              </a:rPr>
              <a:t>6 La plaza, que _____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el </a:t>
            </a:r>
            <a:r>
              <a:rPr lang="en-GB" sz="1200" kern="1200" dirty="0" err="1">
                <a:solidFill>
                  <a:schemeClr val="tx1"/>
                </a:solidFill>
                <a:effectLst/>
                <a:latin typeface="+mn-lt"/>
                <a:ea typeface="+mn-ea"/>
                <a:cs typeface="+mn-cs"/>
              </a:rPr>
              <a:t>centro</a:t>
            </a:r>
            <a:r>
              <a:rPr lang="en-GB" sz="1200" kern="1200" dirty="0">
                <a:solidFill>
                  <a:schemeClr val="tx1"/>
                </a:solidFill>
                <a:effectLst/>
                <a:latin typeface="+mn-lt"/>
                <a:ea typeface="+mn-ea"/>
                <a:cs typeface="+mn-cs"/>
              </a:rPr>
              <a:t>, ______ </a:t>
            </a:r>
            <a:r>
              <a:rPr lang="en-GB" sz="1200" kern="1200" dirty="0" err="1">
                <a:solidFill>
                  <a:schemeClr val="tx1"/>
                </a:solidFill>
                <a:effectLst/>
                <a:latin typeface="+mn-lt"/>
                <a:ea typeface="+mn-ea"/>
                <a:cs typeface="+mn-cs"/>
              </a:rPr>
              <a:t>pequeña</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26</a:t>
            </a:fld>
            <a:endParaRPr lang="en-GB"/>
          </a:p>
        </p:txBody>
      </p:sp>
    </p:spTree>
    <p:extLst>
      <p:ext uri="{BB962C8B-B14F-4D97-AF65-F5344CB8AC3E}">
        <p14:creationId xmlns:p14="http://schemas.microsoft.com/office/powerpoint/2010/main" val="3859453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SET 1e</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This focuses pupils’ attention on the two verbs to be.  A sound effect obscures the verb – pupils have to fill in their choice of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or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TRANSCRIPT</a:t>
            </a:r>
          </a:p>
          <a:p>
            <a:r>
              <a:rPr lang="en-GB" sz="1200" kern="1200" dirty="0">
                <a:solidFill>
                  <a:schemeClr val="tx1"/>
                </a:solidFill>
                <a:effectLst/>
                <a:latin typeface="+mn-lt"/>
                <a:ea typeface="+mn-ea"/>
                <a:cs typeface="+mn-cs"/>
              </a:rPr>
              <a:t>1 El </a:t>
            </a:r>
            <a:r>
              <a:rPr lang="en-GB" sz="1200" kern="1200" dirty="0" err="1">
                <a:solidFill>
                  <a:schemeClr val="tx1"/>
                </a:solidFill>
                <a:effectLst/>
                <a:latin typeface="+mn-lt"/>
                <a:ea typeface="+mn-ea"/>
                <a:cs typeface="+mn-cs"/>
              </a:rPr>
              <a:t>teatro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cerca</a:t>
            </a:r>
            <a:r>
              <a:rPr lang="en-GB" sz="1200" kern="1200" dirty="0">
                <a:solidFill>
                  <a:schemeClr val="tx1"/>
                </a:solidFill>
                <a:effectLst/>
                <a:latin typeface="+mn-lt"/>
                <a:ea typeface="+mn-ea"/>
                <a:cs typeface="+mn-cs"/>
              </a:rPr>
              <a:t> de la </a:t>
            </a:r>
            <a:r>
              <a:rPr lang="en-GB" sz="1200" kern="1200" dirty="0" err="1">
                <a:solidFill>
                  <a:schemeClr val="tx1"/>
                </a:solidFill>
                <a:effectLst/>
                <a:latin typeface="+mn-lt"/>
                <a:ea typeface="+mn-ea"/>
                <a:cs typeface="+mn-cs"/>
              </a:rPr>
              <a:t>iglesia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2 La plaza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muy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pequeña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3 ¿</a:t>
            </a:r>
            <a:r>
              <a:rPr lang="en-GB" sz="1200" kern="1200" dirty="0" err="1">
                <a:solidFill>
                  <a:schemeClr val="tx1"/>
                </a:solidFill>
                <a:effectLst/>
                <a:latin typeface="+mn-lt"/>
                <a:ea typeface="+mn-ea"/>
                <a:cs typeface="+mn-cs"/>
              </a:rPr>
              <a:t>Dónde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la plaza?</a:t>
            </a:r>
          </a:p>
          <a:p>
            <a:r>
              <a:rPr lang="en-GB" sz="1200" kern="1200" dirty="0">
                <a:solidFill>
                  <a:schemeClr val="tx1"/>
                </a:solidFill>
                <a:effectLst/>
                <a:latin typeface="+mn-lt"/>
                <a:ea typeface="+mn-ea"/>
                <a:cs typeface="+mn-cs"/>
              </a:rPr>
              <a:t>4 El </a:t>
            </a:r>
            <a:r>
              <a:rPr lang="en-GB" sz="1200" kern="1200" dirty="0" err="1">
                <a:solidFill>
                  <a:schemeClr val="tx1"/>
                </a:solidFill>
                <a:effectLst/>
                <a:latin typeface="+mn-lt"/>
                <a:ea typeface="+mn-ea"/>
                <a:cs typeface="+mn-cs"/>
              </a:rPr>
              <a:t>museo</a:t>
            </a:r>
            <a:r>
              <a:rPr lang="en-GB" sz="1200" kern="1200" dirty="0">
                <a:solidFill>
                  <a:schemeClr val="tx1"/>
                </a:solidFill>
                <a:effectLst/>
                <a:latin typeface="+mn-lt"/>
                <a:ea typeface="+mn-ea"/>
                <a:cs typeface="+mn-cs"/>
              </a:rPr>
              <a:t> no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aburrido</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5 La </a:t>
            </a:r>
            <a:r>
              <a:rPr lang="en-GB" sz="1200" kern="1200" dirty="0" err="1">
                <a:solidFill>
                  <a:schemeClr val="tx1"/>
                </a:solidFill>
                <a:effectLst/>
                <a:latin typeface="+mn-lt"/>
                <a:ea typeface="+mn-ea"/>
                <a:cs typeface="+mn-cs"/>
              </a:rPr>
              <a:t>iglesia</a:t>
            </a:r>
            <a:r>
              <a:rPr lang="en-GB" sz="1200" kern="1200" dirty="0">
                <a:solidFill>
                  <a:schemeClr val="tx1"/>
                </a:solidFill>
                <a:effectLst/>
                <a:latin typeface="+mn-lt"/>
                <a:ea typeface="+mn-ea"/>
                <a:cs typeface="+mn-cs"/>
              </a:rPr>
              <a:t>, que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grande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la plaza mayor.</a:t>
            </a:r>
          </a:p>
          <a:p>
            <a:r>
              <a:rPr lang="en-GB" sz="1200" kern="1200" dirty="0">
                <a:solidFill>
                  <a:schemeClr val="tx1"/>
                </a:solidFill>
                <a:effectLst/>
                <a:latin typeface="+mn-lt"/>
                <a:ea typeface="+mn-ea"/>
                <a:cs typeface="+mn-cs"/>
              </a:rPr>
              <a:t>6 La plaza, que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el </a:t>
            </a:r>
            <a:r>
              <a:rPr lang="en-GB" sz="1200" kern="1200" dirty="0" err="1">
                <a:solidFill>
                  <a:schemeClr val="tx1"/>
                </a:solidFill>
                <a:effectLst/>
                <a:latin typeface="+mn-lt"/>
                <a:ea typeface="+mn-ea"/>
                <a:cs typeface="+mn-cs"/>
              </a:rPr>
              <a:t>centro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pequeña</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27</a:t>
            </a:fld>
            <a:endParaRPr lang="en-GB"/>
          </a:p>
        </p:txBody>
      </p:sp>
    </p:spTree>
    <p:extLst>
      <p:ext uri="{BB962C8B-B14F-4D97-AF65-F5344CB8AC3E}">
        <p14:creationId xmlns:p14="http://schemas.microsoft.com/office/powerpoint/2010/main" val="4009337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[Could also be done as a listening OR use the audio</a:t>
            </a:r>
            <a:r>
              <a:rPr lang="en-GB" sz="1200" kern="1200" baseline="0" dirty="0">
                <a:solidFill>
                  <a:schemeClr val="tx1"/>
                </a:solidFill>
                <a:effectLst/>
                <a:latin typeface="+mn-lt"/>
                <a:ea typeface="+mn-ea"/>
                <a:cs typeface="+mn-cs"/>
              </a:rPr>
              <a:t> for a listen and check</a:t>
            </a:r>
            <a:r>
              <a:rPr lang="en-GB" sz="1200" kern="1200" baseline="0" dirty="0" smtClean="0">
                <a:solidFill>
                  <a:schemeClr val="tx1"/>
                </a:solidFill>
                <a:effectLst/>
                <a:latin typeface="+mn-lt"/>
                <a:ea typeface="+mn-ea"/>
                <a:cs typeface="+mn-cs"/>
              </a:rPr>
              <a:t>]</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NB: Audio not recorded for this slide</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TRANSCRIPT</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smtClean="0">
                <a:solidFill>
                  <a:schemeClr val="tx1"/>
                </a:solidFill>
                <a:effectLst/>
                <a:latin typeface="+mn-lt"/>
                <a:ea typeface="+mn-ea"/>
                <a:cs typeface="+mn-cs"/>
              </a:rPr>
              <a:t>1  El </a:t>
            </a:r>
            <a:r>
              <a:rPr lang="en-GB" sz="1200" kern="1200" dirty="0" err="1" smtClean="0">
                <a:solidFill>
                  <a:schemeClr val="tx1"/>
                </a:solidFill>
                <a:effectLst/>
                <a:latin typeface="+mn-lt"/>
                <a:ea typeface="+mn-ea"/>
                <a:cs typeface="+mn-cs"/>
              </a:rPr>
              <a:t>teatro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grande</a:t>
            </a:r>
            <a:r>
              <a:rPr lang="en-GB" sz="1200" kern="1200" dirty="0" smtClean="0">
                <a:solidFill>
                  <a:schemeClr val="tx1"/>
                </a:solidFill>
                <a:effectLst/>
                <a:latin typeface="+mn-lt"/>
                <a:ea typeface="+mn-ea"/>
                <a:cs typeface="+mn-cs"/>
              </a:rPr>
              <a:t>.</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2  </a:t>
            </a:r>
            <a:r>
              <a:rPr lang="en-GB" sz="1200" kern="1200" dirty="0" err="1" smtClean="0">
                <a:solidFill>
                  <a:schemeClr val="tx1"/>
                </a:solidFill>
                <a:effectLst/>
                <a:latin typeface="+mn-lt"/>
                <a:ea typeface="+mn-ea"/>
                <a:cs typeface="+mn-cs"/>
              </a:rPr>
              <a:t>Está</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lejos</a:t>
            </a:r>
            <a:r>
              <a:rPr lang="en-GB" sz="1200" kern="1200" dirty="0" smtClean="0">
                <a:solidFill>
                  <a:schemeClr val="tx1"/>
                </a:solidFill>
                <a:effectLst/>
                <a:latin typeface="+mn-lt"/>
                <a:ea typeface="+mn-ea"/>
                <a:cs typeface="+mn-cs"/>
              </a:rPr>
              <a:t> la </a:t>
            </a:r>
            <a:r>
              <a:rPr lang="en-GB" sz="1200" kern="1200" dirty="0" err="1" smtClean="0">
                <a:solidFill>
                  <a:schemeClr val="tx1"/>
                </a:solidFill>
                <a:effectLst/>
                <a:latin typeface="+mn-lt"/>
                <a:ea typeface="+mn-ea"/>
                <a:cs typeface="+mn-cs"/>
              </a:rPr>
              <a:t>iglesia</a:t>
            </a:r>
            <a:r>
              <a:rPr lang="en-GB" sz="1200" kern="1200" dirty="0" smtClean="0">
                <a:solidFill>
                  <a:schemeClr val="tx1"/>
                </a:solidFill>
                <a:effectLst/>
                <a:latin typeface="+mn-lt"/>
                <a:ea typeface="+mn-ea"/>
                <a:cs typeface="+mn-cs"/>
              </a:rPr>
              <a:t>?</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3  La </a:t>
            </a:r>
            <a:r>
              <a:rPr lang="en-GB" sz="1200" kern="1200" dirty="0" err="1" smtClean="0">
                <a:solidFill>
                  <a:schemeClr val="tx1"/>
                </a:solidFill>
                <a:effectLst/>
                <a:latin typeface="+mn-lt"/>
                <a:ea typeface="+mn-ea"/>
                <a:cs typeface="+mn-cs"/>
              </a:rPr>
              <a:t>iglesia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está</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en</a:t>
            </a:r>
            <a:r>
              <a:rPr lang="en-GB" sz="1200" kern="1200" dirty="0" smtClean="0">
                <a:solidFill>
                  <a:schemeClr val="tx1"/>
                </a:solidFill>
                <a:effectLst/>
                <a:latin typeface="+mn-lt"/>
                <a:ea typeface="+mn-ea"/>
                <a:cs typeface="+mn-cs"/>
              </a:rPr>
              <a:t> la plaza.</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4  La plaza </a:t>
            </a:r>
            <a:r>
              <a:rPr lang="en-GB" sz="1200" kern="1200" dirty="0" err="1" smtClean="0">
                <a:solidFill>
                  <a:schemeClr val="tx1"/>
                </a:solidFill>
                <a:effectLst/>
                <a:latin typeface="+mn-lt"/>
                <a:ea typeface="+mn-ea"/>
                <a:cs typeface="+mn-cs"/>
              </a:rPr>
              <a:t>está</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cerca</a:t>
            </a:r>
            <a:r>
              <a:rPr lang="en-GB" sz="1200" kern="1200" dirty="0" smtClean="0">
                <a:solidFill>
                  <a:schemeClr val="tx1"/>
                </a:solidFill>
                <a:effectLst/>
                <a:latin typeface="+mn-lt"/>
                <a:ea typeface="+mn-ea"/>
                <a:cs typeface="+mn-cs"/>
              </a:rPr>
              <a:t> del </a:t>
            </a:r>
            <a:r>
              <a:rPr lang="en-GB" sz="1200" kern="1200" dirty="0" err="1" smtClean="0">
                <a:solidFill>
                  <a:schemeClr val="tx1"/>
                </a:solidFill>
                <a:effectLst/>
                <a:latin typeface="+mn-lt"/>
                <a:ea typeface="+mn-ea"/>
                <a:cs typeface="+mn-cs"/>
              </a:rPr>
              <a:t>museo</a:t>
            </a:r>
            <a:r>
              <a:rPr lang="en-GB" sz="1200" kern="1200" dirty="0" smtClean="0">
                <a:solidFill>
                  <a:schemeClr val="tx1"/>
                </a:solidFill>
                <a:effectLst/>
                <a:latin typeface="+mn-lt"/>
                <a:ea typeface="+mn-ea"/>
                <a:cs typeface="+mn-cs"/>
              </a:rPr>
              <a:t>.</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5 ¿</a:t>
            </a:r>
            <a:r>
              <a:rPr lang="en-GB" sz="1200" kern="1200" dirty="0" err="1" smtClean="0">
                <a:solidFill>
                  <a:schemeClr val="tx1"/>
                </a:solidFill>
                <a:effectLst/>
                <a:latin typeface="+mn-lt"/>
                <a:ea typeface="+mn-ea"/>
                <a:cs typeface="+mn-cs"/>
              </a:rPr>
              <a:t>Cómo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a:t>
            </a:r>
            <a:r>
              <a:rPr lang="en-GB" sz="1200" kern="1200" dirty="0" smtClean="0">
                <a:solidFill>
                  <a:schemeClr val="tx1"/>
                </a:solidFill>
                <a:effectLst/>
                <a:latin typeface="+mn-lt"/>
                <a:ea typeface="+mn-ea"/>
                <a:cs typeface="+mn-cs"/>
              </a:rPr>
              <a:t> el </a:t>
            </a:r>
            <a:r>
              <a:rPr lang="en-GB" sz="1200" kern="1200" dirty="0" err="1" smtClean="0">
                <a:solidFill>
                  <a:schemeClr val="tx1"/>
                </a:solidFill>
                <a:effectLst/>
                <a:latin typeface="+mn-lt"/>
                <a:ea typeface="+mn-ea"/>
                <a:cs typeface="+mn-cs"/>
              </a:rPr>
              <a:t>museo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grande</a:t>
            </a:r>
            <a:r>
              <a:rPr lang="en-GB" sz="1200" kern="1200" dirty="0" smtClean="0">
                <a:solidFill>
                  <a:schemeClr val="tx1"/>
                </a:solidFill>
                <a:effectLst/>
                <a:latin typeface="+mn-lt"/>
                <a:ea typeface="+mn-ea"/>
                <a:cs typeface="+mn-cs"/>
              </a:rPr>
              <a:t> o </a:t>
            </a:r>
            <a:r>
              <a:rPr lang="en-GB" sz="1200" kern="1200" dirty="0" err="1" smtClean="0">
                <a:solidFill>
                  <a:schemeClr val="tx1"/>
                </a:solidFill>
                <a:effectLst/>
                <a:latin typeface="+mn-lt"/>
                <a:ea typeface="+mn-ea"/>
                <a:cs typeface="+mn-cs"/>
              </a:rPr>
              <a:t>pequeño</a:t>
            </a:r>
            <a:r>
              <a:rPr lang="en-GB" sz="1200" kern="1200" dirty="0" smtClean="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28</a:t>
            </a:fld>
            <a:endParaRPr lang="en-GB"/>
          </a:p>
        </p:txBody>
      </p:sp>
    </p:spTree>
    <p:extLst>
      <p:ext uri="{BB962C8B-B14F-4D97-AF65-F5344CB8AC3E}">
        <p14:creationId xmlns:p14="http://schemas.microsoft.com/office/powerpoint/2010/main" val="2973970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Player A rolls the dice to generate 1) a place and 2) a verb.  They then choose a word from the oval to finish their sentence.  Each word from the oval can only be used once.  Players keep a tally of their correctly formed sentences.  Once a word is used it can be crossed out.  As the number of possible words decreases, players may have to ‘knock’ if there is no appropriate word to finish their sentence.  In this case, play passes to their partner.  E.g. Player A throws 1)</a:t>
            </a:r>
            <a:r>
              <a:rPr lang="en-GB" sz="1200" i="1" kern="1200" dirty="0">
                <a:solidFill>
                  <a:schemeClr val="tx1"/>
                </a:solidFill>
                <a:effectLst/>
                <a:latin typeface="+mn-lt"/>
                <a:ea typeface="+mn-ea"/>
                <a:cs typeface="+mn-cs"/>
              </a:rPr>
              <a:t>el </a:t>
            </a:r>
            <a:r>
              <a:rPr lang="en-GB" sz="1200" i="1" kern="1200" dirty="0" err="1">
                <a:solidFill>
                  <a:schemeClr val="tx1"/>
                </a:solidFill>
                <a:effectLst/>
                <a:latin typeface="+mn-lt"/>
                <a:ea typeface="+mn-ea"/>
                <a:cs typeface="+mn-cs"/>
              </a:rPr>
              <a:t>museo</a:t>
            </a:r>
            <a:r>
              <a:rPr lang="en-GB" sz="1200" kern="1200" dirty="0">
                <a:solidFill>
                  <a:schemeClr val="tx1"/>
                </a:solidFill>
                <a:effectLst/>
                <a:latin typeface="+mn-lt"/>
                <a:ea typeface="+mn-ea"/>
                <a:cs typeface="+mn-cs"/>
              </a:rPr>
              <a:t>  and 2) </a:t>
            </a:r>
            <a:r>
              <a:rPr lang="en-GB" sz="1200" i="1"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but there are only adjectives remaining.  No correct sentence can be formed and play passes to the Player B.  The player who is able to make the most sentences within the time or until all the words run out is the winner.  </a:t>
            </a:r>
          </a:p>
          <a:p>
            <a:r>
              <a:rPr lang="en-GB" sz="1200" kern="1200" dirty="0">
                <a:solidFill>
                  <a:schemeClr val="tx1"/>
                </a:solidFill>
                <a:effectLst/>
                <a:latin typeface="+mn-lt"/>
                <a:ea typeface="+mn-ea"/>
                <a:cs typeface="+mn-cs"/>
              </a:rPr>
              <a:t>You could use up to 11 places by using 2 dice together – in that case, just no number one and add extra rows to the first column.</a:t>
            </a:r>
          </a:p>
          <a:p>
            <a:r>
              <a:rPr lang="en-GB" sz="1200" kern="1200" dirty="0">
                <a:solidFill>
                  <a:schemeClr val="tx1"/>
                </a:solidFill>
                <a:effectLst/>
                <a:latin typeface="+mn-lt"/>
                <a:ea typeface="+mn-ea"/>
                <a:cs typeface="+mn-cs"/>
              </a:rPr>
              <a:t>The sheets could be laminated so that players could cross out the words but then wipe clean the sheets and re-use.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29</a:t>
            </a:fld>
            <a:endParaRPr lang="en-GB"/>
          </a:p>
        </p:txBody>
      </p:sp>
    </p:spTree>
    <p:extLst>
      <p:ext uri="{BB962C8B-B14F-4D97-AF65-F5344CB8AC3E}">
        <p14:creationId xmlns:p14="http://schemas.microsoft.com/office/powerpoint/2010/main" val="919680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294520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Players take it in turns to select a card.  They formulate a question based on the picture prompt</a:t>
            </a:r>
            <a:r>
              <a:rPr lang="en-GB" sz="1200" b="0" i="0" u="none" strike="noStrike" kern="1200" baseline="0" dirty="0">
                <a:solidFill>
                  <a:schemeClr val="tx1"/>
                </a:solidFill>
                <a:effectLst/>
                <a:latin typeface="+mn-lt"/>
                <a:ea typeface="+mn-ea"/>
                <a:cs typeface="+mn-cs"/>
              </a:rPr>
              <a:t> using an </a:t>
            </a:r>
            <a:r>
              <a:rPr lang="en-GB" sz="1200" kern="1200" dirty="0" err="1">
                <a:solidFill>
                  <a:schemeClr val="tx1"/>
                </a:solidFill>
                <a:effectLst/>
                <a:latin typeface="+mn-lt"/>
                <a:ea typeface="+mn-ea"/>
                <a:cs typeface="+mn-cs"/>
              </a:rPr>
              <a:t>está</a:t>
            </a:r>
            <a:endParaRPr lang="en-GB" sz="120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 question.</a:t>
            </a:r>
          </a:p>
          <a:p>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Dónde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el/la …?</a:t>
            </a:r>
          </a:p>
          <a:p>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cerca</a:t>
            </a:r>
            <a:r>
              <a:rPr lang="en-GB" sz="1200" kern="1200" dirty="0">
                <a:solidFill>
                  <a:schemeClr val="tx1"/>
                </a:solidFill>
                <a:effectLst/>
                <a:latin typeface="+mn-lt"/>
                <a:ea typeface="+mn-ea"/>
                <a:cs typeface="+mn-cs"/>
              </a:rPr>
              <a:t> el/la…?</a:t>
            </a:r>
          </a:p>
          <a:p>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lejos</a:t>
            </a:r>
            <a:r>
              <a:rPr lang="en-GB" sz="1200" kern="1200" dirty="0">
                <a:solidFill>
                  <a:schemeClr val="tx1"/>
                </a:solidFill>
                <a:effectLst/>
                <a:latin typeface="+mn-lt"/>
                <a:ea typeface="+mn-ea"/>
                <a:cs typeface="+mn-cs"/>
              </a:rPr>
              <a:t> el/la…?</a:t>
            </a:r>
          </a:p>
          <a:p>
            <a:r>
              <a:rPr lang="en-GB" sz="1200" kern="1200" dirty="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NB: Here inversion is used for the questions.  This represents a further stage of development.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Equally, intonation could be used instead to ask the questions.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El </a:t>
            </a:r>
            <a:r>
              <a:rPr lang="en-GB" sz="1200" kern="1200" dirty="0" err="1" smtClean="0">
                <a:solidFill>
                  <a:schemeClr val="tx1"/>
                </a:solidFill>
                <a:effectLst/>
                <a:latin typeface="+mn-lt"/>
                <a:ea typeface="+mn-ea"/>
                <a:cs typeface="+mn-cs"/>
              </a:rPr>
              <a:t>museo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está</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lejos</a:t>
            </a:r>
            <a:r>
              <a:rPr lang="en-GB" sz="1200" kern="1200" dirty="0" smtClean="0">
                <a:solidFill>
                  <a:schemeClr val="tx1"/>
                </a:solidFill>
                <a:effectLst/>
                <a:latin typeface="+mn-lt"/>
                <a:ea typeface="+mn-ea"/>
                <a:cs typeface="+mn-cs"/>
              </a:rPr>
              <a:t>?</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b="0" i="0" u="none" strike="noStrike" kern="1200" dirty="0" smtClean="0">
                <a:solidFill>
                  <a:schemeClr val="tx1"/>
                </a:solidFill>
                <a:effectLst/>
                <a:latin typeface="+mn-lt"/>
                <a:ea typeface="+mn-ea"/>
                <a:cs typeface="+mn-cs"/>
              </a:rPr>
              <a:t>The </a:t>
            </a:r>
            <a:r>
              <a:rPr lang="en-GB" sz="1200" b="0" i="0" u="none" strike="noStrike" kern="1200" dirty="0">
                <a:solidFill>
                  <a:schemeClr val="tx1"/>
                </a:solidFill>
                <a:effectLst/>
                <a:latin typeface="+mn-lt"/>
                <a:ea typeface="+mn-ea"/>
                <a:cs typeface="+mn-cs"/>
              </a:rPr>
              <a:t>partner gives a response based on the map.</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31</a:t>
            </a:fld>
            <a:endParaRPr lang="en-GB"/>
          </a:p>
        </p:txBody>
      </p:sp>
    </p:spTree>
    <p:extLst>
      <p:ext uri="{BB962C8B-B14F-4D97-AF65-F5344CB8AC3E}">
        <p14:creationId xmlns:p14="http://schemas.microsoft.com/office/powerpoint/2010/main" val="511063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Maps </a:t>
            </a:r>
            <a:r>
              <a:rPr lang="en-GB" dirty="0" smtClean="0"/>
              <a:t>to accompany the Q&amp;A</a:t>
            </a:r>
          </a:p>
          <a:p>
            <a:r>
              <a:rPr lang="en-GB" dirty="0" smtClean="0"/>
              <a:t>There are two so as to swap roles and repeat the task.</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32</a:t>
            </a:fld>
            <a:endParaRPr lang="en-GB"/>
          </a:p>
        </p:txBody>
      </p:sp>
    </p:spTree>
    <p:extLst>
      <p:ext uri="{BB962C8B-B14F-4D97-AF65-F5344CB8AC3E}">
        <p14:creationId xmlns:p14="http://schemas.microsoft.com/office/powerpoint/2010/main" val="174738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Give two words – pupils create sentences</a:t>
            </a:r>
          </a:p>
        </p:txBody>
      </p:sp>
      <p:sp>
        <p:nvSpPr>
          <p:cNvPr id="4" name="Slide Number Placeholder 3"/>
          <p:cNvSpPr>
            <a:spLocks noGrp="1"/>
          </p:cNvSpPr>
          <p:nvPr>
            <p:ph type="sldNum" sz="quarter" idx="10"/>
          </p:nvPr>
        </p:nvSpPr>
        <p:spPr/>
        <p:txBody>
          <a:bodyPr/>
          <a:lstStyle/>
          <a:p>
            <a:fld id="{672843D9-4757-4631-B0CD-BAA271821DF5}" type="slidenum">
              <a:rPr lang="en-GB" smtClean="0"/>
              <a:t>33</a:t>
            </a:fld>
            <a:endParaRPr lang="en-GB"/>
          </a:p>
        </p:txBody>
      </p:sp>
    </p:spTree>
    <p:extLst>
      <p:ext uri="{BB962C8B-B14F-4D97-AF65-F5344CB8AC3E}">
        <p14:creationId xmlns:p14="http://schemas.microsoft.com/office/powerpoint/2010/main" val="2578939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smtClean="0"/>
              <a:t>The sentence-building</a:t>
            </a:r>
            <a:r>
              <a:rPr lang="en-GB" baseline="0" dirty="0" smtClean="0"/>
              <a:t> game added new vocabulary.</a:t>
            </a:r>
            <a:br>
              <a:rPr lang="en-GB" baseline="0" dirty="0" smtClean="0"/>
            </a:br>
            <a:r>
              <a:rPr lang="en-GB" baseline="0" dirty="0" smtClean="0"/>
              <a:t/>
            </a:r>
            <a:br>
              <a:rPr lang="en-GB" baseline="0" dirty="0" smtClean="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34</a:t>
            </a:fld>
            <a:endParaRPr lang="en-GB"/>
          </a:p>
        </p:txBody>
      </p:sp>
    </p:spTree>
    <p:extLst>
      <p:ext uri="{BB962C8B-B14F-4D97-AF65-F5344CB8AC3E}">
        <p14:creationId xmlns:p14="http://schemas.microsoft.com/office/powerpoint/2010/main" val="3530227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When pupils have</a:t>
            </a:r>
            <a:r>
              <a:rPr lang="en-GB" sz="1200" kern="1200" baseline="0" dirty="0" smtClean="0">
                <a:solidFill>
                  <a:schemeClr val="tx1"/>
                </a:solidFill>
                <a:effectLst/>
                <a:latin typeface="+mn-lt"/>
                <a:ea typeface="+mn-ea"/>
                <a:cs typeface="+mn-cs"/>
              </a:rPr>
              <a:t> learnt how to use ESTAR (in 3</a:t>
            </a:r>
            <a:r>
              <a:rPr lang="en-GB" sz="1200" kern="1200" baseline="30000" dirty="0" smtClean="0">
                <a:solidFill>
                  <a:schemeClr val="tx1"/>
                </a:solidFill>
                <a:effectLst/>
                <a:latin typeface="+mn-lt"/>
                <a:ea typeface="+mn-ea"/>
                <a:cs typeface="+mn-cs"/>
              </a:rPr>
              <a:t>rd</a:t>
            </a:r>
            <a:r>
              <a:rPr lang="en-GB" sz="1200" kern="1200" baseline="0" dirty="0" smtClean="0">
                <a:solidFill>
                  <a:schemeClr val="tx1"/>
                </a:solidFill>
                <a:effectLst/>
                <a:latin typeface="+mn-lt"/>
                <a:ea typeface="+mn-ea"/>
                <a:cs typeface="+mn-cs"/>
              </a:rPr>
              <a:t> person singular and plural) to describe location, to use HAY to ask what there is / isn’t, and also TENER to ask ‘Do you have?’ or ‘Does it have?’ they are well equipped to use those key verbs to compare and contrast pictures.</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In addition they will need prepositions, and a few key nouns.</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lake(s)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moon(s)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sun(s)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flowers (could have colours)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trees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mountain(s)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Positions to be limited to:</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on the right/left</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In the background / foreground</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In the centre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(possibly also next to)</a:t>
            </a:r>
            <a:r>
              <a:rPr lang="en-GB" baseline="0" dirty="0" smtClean="0"/>
              <a:t/>
            </a:r>
            <a:br>
              <a:rPr lang="en-GB" baseline="0" dirty="0" smtClean="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35</a:t>
            </a:fld>
            <a:endParaRPr lang="en-GB"/>
          </a:p>
        </p:txBody>
      </p:sp>
    </p:spTree>
    <p:extLst>
      <p:ext uri="{BB962C8B-B14F-4D97-AF65-F5344CB8AC3E}">
        <p14:creationId xmlns:p14="http://schemas.microsoft.com/office/powerpoint/2010/main" val="4078936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English sentences for </a:t>
            </a:r>
            <a:r>
              <a:rPr lang="en-GB" dirty="0" smtClean="0"/>
              <a:t>translation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38</a:t>
            </a:fld>
            <a:endParaRPr lang="en-GB"/>
          </a:p>
        </p:txBody>
      </p:sp>
    </p:spTree>
    <p:extLst>
      <p:ext uri="{BB962C8B-B14F-4D97-AF65-F5344CB8AC3E}">
        <p14:creationId xmlns:p14="http://schemas.microsoft.com/office/powerpoint/2010/main" val="4293558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many ways for</a:t>
            </a:r>
            <a:r>
              <a:rPr lang="en-GB" baseline="0" dirty="0" smtClean="0"/>
              <a:t> learners to encounter new language, particularly when we are confident that they can ‘sound out’ new words with relative accuracy.</a:t>
            </a:r>
            <a:br>
              <a:rPr lang="en-GB" baseline="0" dirty="0" smtClean="0"/>
            </a:br>
            <a:r>
              <a:rPr lang="en-GB" baseline="0" dirty="0" smtClean="0"/>
              <a:t>Here is a list of 5 different ways for learners to start the learning process.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3744268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 is the</a:t>
            </a:r>
            <a:r>
              <a:rPr lang="en-GB" baseline="0" dirty="0"/>
              <a:t> slide of 10 words pupils are going to </a:t>
            </a:r>
            <a:r>
              <a:rPr lang="en-GB" baseline="0" dirty="0" smtClean="0"/>
              <a:t>learn.</a:t>
            </a:r>
          </a:p>
          <a:p>
            <a:r>
              <a:rPr lang="en-GB" baseline="0" dirty="0" smtClean="0"/>
              <a:t>Note the mixed word class selection, and the frequency (all well within the top 2000 more frequently occurring words in Spanish).</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858013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1. Quizlet</a:t>
            </a:r>
            <a:r>
              <a:rPr lang="en-GB" dirty="0" smtClean="0"/>
              <a:t/>
            </a:r>
            <a:br>
              <a:rPr lang="en-GB" dirty="0" smtClean="0"/>
            </a:br>
            <a:r>
              <a:rPr lang="en-GB" dirty="0" smtClean="0"/>
              <a:t>Pupils </a:t>
            </a:r>
            <a:r>
              <a:rPr lang="en-GB" dirty="0"/>
              <a:t>are given a 30-minute pre-learning homework.</a:t>
            </a:r>
            <a:br>
              <a:rPr lang="en-GB" dirty="0"/>
            </a:br>
            <a:r>
              <a:rPr lang="en-GB" dirty="0"/>
              <a:t>They need some guidance and instruction about how to use Quizlet.</a:t>
            </a:r>
            <a:br>
              <a:rPr lang="en-GB" dirty="0"/>
            </a:br>
            <a:r>
              <a:rPr lang="en-GB" dirty="0"/>
              <a:t>1. For pre-learning spend 30 minutes on LEARN</a:t>
            </a:r>
            <a:br>
              <a:rPr lang="en-GB" dirty="0"/>
            </a:br>
            <a:r>
              <a:rPr lang="en-GB" dirty="0"/>
              <a:t>2. Objective is to get ‘Mastered’ in all of the words</a:t>
            </a:r>
            <a:br>
              <a:rPr lang="en-GB" dirty="0"/>
            </a:br>
            <a:r>
              <a:rPr lang="en-GB" dirty="0"/>
              <a:t>3. Have</a:t>
            </a:r>
            <a:r>
              <a:rPr lang="en-GB" baseline="0" dirty="0"/>
              <a:t> the audio audible (either headphones or out loud if you are working alone)</a:t>
            </a:r>
          </a:p>
          <a:p>
            <a:r>
              <a:rPr lang="en-GB" baseline="0" dirty="0"/>
              <a:t>4. Vocalise the words as well as looking at them.  Don’t just do this silently in your head – get into the habit of saying the words out loud when you learn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1385895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2. Peer or self-introduction</a:t>
            </a:r>
            <a:r>
              <a:rPr lang="en-GB" dirty="0" smtClean="0"/>
              <a:t/>
            </a:r>
            <a:br>
              <a:rPr lang="en-GB" dirty="0" smtClean="0"/>
            </a:br>
            <a:r>
              <a:rPr lang="en-GB" dirty="0" smtClean="0"/>
              <a:t>Pupils</a:t>
            </a:r>
            <a:r>
              <a:rPr lang="en-GB" baseline="0" dirty="0" smtClean="0"/>
              <a:t> either work by themselves or in pairs, reading out the words and studying their English meaning (1 minute).</a:t>
            </a:r>
            <a:br>
              <a:rPr lang="en-GB" baseline="0" dirty="0" smtClean="0"/>
            </a:br>
            <a:r>
              <a:rPr lang="en-GB" baseline="0" dirty="0" smtClean="0"/>
              <a:t>Then the English meanings are removed and they try to recall them, looking at the Spanish (1 minute).</a:t>
            </a:r>
            <a:br>
              <a:rPr lang="en-GB" baseline="0" dirty="0" smtClean="0"/>
            </a:br>
            <a:r>
              <a:rPr lang="en-GB" baseline="0" dirty="0" smtClean="0"/>
              <a:t>Then the Spanish meaning are removed and they to recall them, looking at the English (1 minute)</a:t>
            </a:r>
            <a:br>
              <a:rPr lang="en-GB" baseline="0" dirty="0" smtClean="0"/>
            </a:br>
            <a:r>
              <a:rPr lang="en-GB" baseline="0" dirty="0" smtClean="0"/>
              <a:t>NB: It is not expected that they will be able to do them all.  However, in a mixed ability class, some pupils will come close to being able to do this, whilst others may just manage one or two.  It is important to have open-ended routines for first encounters of new words, where learners are ‘self-serving’, as it prevents the frustration hat can be caused by a mismatched pace of presentation.</a:t>
            </a:r>
          </a:p>
          <a:p>
            <a:endParaRPr lang="en-GB" baseline="0" dirty="0" smtClean="0"/>
          </a:p>
          <a:p>
            <a:r>
              <a:rPr lang="en-GB" baseline="0" dirty="0" smtClean="0"/>
              <a:t>Further rounds of learning can be facilitated by one pupil turning away from the board, and his/her partner asking him/her the meanings.  This activity can work from L2 </a:t>
            </a:r>
            <a:r>
              <a:rPr lang="en-GB" baseline="0" dirty="0" smtClean="0">
                <a:sym typeface="Wingdings" panose="05000000000000000000" pitchFamily="2" charset="2"/>
              </a:rPr>
              <a:t></a:t>
            </a:r>
            <a:r>
              <a:rPr lang="en-GB" baseline="0" dirty="0" smtClean="0"/>
              <a:t> L1 or L1 </a:t>
            </a:r>
            <a:r>
              <a:rPr lang="en-GB" baseline="0" dirty="0" smtClean="0">
                <a:sym typeface="Wingdings" panose="05000000000000000000" pitchFamily="2" charset="2"/>
              </a:rPr>
              <a:t> L2.</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4228713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startAt="3"/>
            </a:pPr>
            <a:r>
              <a:rPr lang="en-GB" b="1" dirty="0" smtClean="0"/>
              <a:t>Teacher presentation</a:t>
            </a:r>
          </a:p>
          <a:p>
            <a:pPr marL="0" indent="0">
              <a:buNone/>
            </a:pPr>
            <a:r>
              <a:rPr lang="en-GB" b="0" dirty="0" smtClean="0"/>
              <a:t>Here the teacher is</a:t>
            </a:r>
            <a:r>
              <a:rPr lang="en-GB" b="0" baseline="0" dirty="0" smtClean="0"/>
              <a:t> the source of the input, and presents the written form of the word, says the spoken form and displays a picture.</a:t>
            </a:r>
            <a:br>
              <a:rPr lang="en-GB" b="0" baseline="0" dirty="0" smtClean="0"/>
            </a:br>
            <a:r>
              <a:rPr lang="en-GB" b="0" baseline="0" dirty="0" smtClean="0"/>
              <a:t>As there is no English in this presentation, it’s important to check that pupils are completely clear about the meanings of these new words.</a:t>
            </a:r>
            <a:br>
              <a:rPr lang="en-GB" b="0" baseline="0" dirty="0" smtClean="0"/>
            </a:br>
            <a:r>
              <a:rPr lang="en-GB" b="0" baseline="0" dirty="0" smtClean="0"/>
              <a:t>If they are unclear about the meaning, this may delay the learning.</a:t>
            </a:r>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4153080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493496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4. Self-made flashcard routines</a:t>
            </a:r>
          </a:p>
          <a:p>
            <a:r>
              <a:rPr lang="en-GB" b="1" dirty="0" smtClean="0"/>
              <a:t>Additional</a:t>
            </a:r>
            <a:r>
              <a:rPr lang="en-GB" b="1" baseline="0" dirty="0" smtClean="0"/>
              <a:t> </a:t>
            </a:r>
            <a:r>
              <a:rPr lang="en-GB" b="1" baseline="0" dirty="0"/>
              <a:t>details:</a:t>
            </a:r>
            <a:r>
              <a:rPr lang="en-GB" baseline="0" dirty="0"/>
              <a:t/>
            </a:r>
            <a:br>
              <a:rPr lang="en-GB" baseline="0" dirty="0"/>
            </a:br>
            <a:r>
              <a:rPr lang="en-GB" dirty="0"/>
              <a:t>Learners</a:t>
            </a:r>
            <a:r>
              <a:rPr lang="en-GB" baseline="0" dirty="0"/>
              <a:t> can work in pairs to do this routine.</a:t>
            </a:r>
            <a:r>
              <a:rPr lang="en-GB" dirty="0"/>
              <a:t/>
            </a:r>
            <a:br>
              <a:rPr lang="en-GB" dirty="0"/>
            </a:br>
            <a:r>
              <a:rPr lang="en-GB" dirty="0"/>
              <a:t>There are many uses for these</a:t>
            </a:r>
            <a:r>
              <a:rPr lang="en-GB" baseline="0" dirty="0"/>
              <a:t> paper flashcards, also in the consolidation phase.</a:t>
            </a:r>
            <a:br>
              <a:rPr lang="en-GB" baseline="0" dirty="0"/>
            </a:br>
            <a:r>
              <a:rPr lang="en-GB" baseline="0" dirty="0"/>
              <a:t>1) in pairs, </a:t>
            </a:r>
            <a:r>
              <a:rPr lang="en-GB" baseline="0" dirty="0" err="1"/>
              <a:t>pelmanism</a:t>
            </a:r>
            <a:r>
              <a:rPr lang="en-GB" baseline="0" dirty="0"/>
              <a:t> (not guessing of course, but working from English to Spanish – have to say the words correctly to claim the pair)</a:t>
            </a:r>
            <a:br>
              <a:rPr lang="en-GB" baseline="0" dirty="0"/>
            </a:br>
            <a:r>
              <a:rPr lang="en-GB" baseline="0" dirty="0"/>
              <a:t>2) in fours, happy families – </a:t>
            </a:r>
            <a:r>
              <a:rPr lang="en-GB" baseline="0" dirty="0" err="1"/>
              <a:t>Tienes</a:t>
            </a:r>
            <a:r>
              <a:rPr lang="en-GB" baseline="0" dirty="0"/>
              <a:t> ‘la </a:t>
            </a:r>
            <a:r>
              <a:rPr lang="en-GB" baseline="0" dirty="0" err="1"/>
              <a:t>iglesia</a:t>
            </a:r>
            <a:r>
              <a:rPr lang="en-GB" baseline="0" dirty="0"/>
              <a:t>?’</a:t>
            </a:r>
            <a:br>
              <a:rPr lang="en-GB" baseline="0" dirty="0"/>
            </a:br>
            <a:r>
              <a:rPr lang="en-GB" baseline="0" dirty="0"/>
              <a:t>3) listening tasks – one partner calls out the words in Spanish, the other has to put his/her cards in the correct order (when viewing English side up)</a:t>
            </a:r>
            <a:br>
              <a:rPr lang="en-GB" baseline="0" dirty="0"/>
            </a:br>
            <a:r>
              <a:rPr lang="en-GB" baseline="0" dirty="0"/>
              <a:t>4) sentence-building tasks – take two at random and put them into a sentence (can be written or spoken)</a:t>
            </a:r>
            <a:br>
              <a:rPr lang="en-GB" baseline="0"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16</a:t>
            </a:fld>
            <a:endParaRPr lang="en-GB"/>
          </a:p>
        </p:txBody>
      </p:sp>
    </p:spTree>
    <p:extLst>
      <p:ext uri="{BB962C8B-B14F-4D97-AF65-F5344CB8AC3E}">
        <p14:creationId xmlns:p14="http://schemas.microsoft.com/office/powerpoint/2010/main" val="2563878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56858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17/05/2019</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52778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17/05/2019</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324648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8669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04873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0656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8377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20477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17/05/2019</a:t>
            </a:fld>
            <a:endParaRPr lang="en-GB" dirty="0"/>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579825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17/05/2019</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057678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17/05/2019</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475314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latin typeface="Century Gothic" panose="020B0502020202020204" pitchFamily="34" charset="0"/>
              </a:rPr>
              <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latin typeface="Century Gothic" panose="020B0502020202020204" pitchFamily="34" charset="0"/>
            </a:endParaRPr>
          </a:p>
        </p:txBody>
      </p:sp>
    </p:spTree>
    <p:extLst>
      <p:ext uri="{BB962C8B-B14F-4D97-AF65-F5344CB8AC3E}">
        <p14:creationId xmlns:p14="http://schemas.microsoft.com/office/powerpoint/2010/main" val="3222945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3" Type="http://schemas.openxmlformats.org/officeDocument/2006/relationships/image" Target="../media/image5.png"/><Relationship Id="rId7" Type="http://schemas.openxmlformats.org/officeDocument/2006/relationships/audio" Target="../media/audio5.wav"/><Relationship Id="rId12" Type="http://schemas.openxmlformats.org/officeDocument/2006/relationships/audio" Target="../media/audio10.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22.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image" Target="../media/image5.png"/><Relationship Id="rId7" Type="http://schemas.openxmlformats.org/officeDocument/2006/relationships/audio" Target="../media/audio15.wav"/><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audio" Target="../media/audio14.wav"/><Relationship Id="rId5" Type="http://schemas.openxmlformats.org/officeDocument/2006/relationships/audio" Target="../media/audio13.wav"/><Relationship Id="rId4" Type="http://schemas.openxmlformats.org/officeDocument/2006/relationships/audio" Target="../media/audio12.wav"/><Relationship Id="rId9" Type="http://schemas.openxmlformats.org/officeDocument/2006/relationships/audio" Target="../media/audio17.wav"/></Relationships>
</file>

<file path=ppt/slides/_rels/slide23.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image" Target="../media/image5.png"/><Relationship Id="rId7" Type="http://schemas.openxmlformats.org/officeDocument/2006/relationships/audio" Target="../media/audio21.wav"/><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audio" Target="../media/audio20.wav"/><Relationship Id="rId5" Type="http://schemas.openxmlformats.org/officeDocument/2006/relationships/audio" Target="../media/audio19.wav"/><Relationship Id="rId4" Type="http://schemas.openxmlformats.org/officeDocument/2006/relationships/audio" Target="../media/audio18.wav"/><Relationship Id="rId9" Type="http://schemas.openxmlformats.org/officeDocument/2006/relationships/audio" Target="../media/audio23.wav"/></Relationships>
</file>

<file path=ppt/slides/_rels/slide24.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image" Target="../media/image5.png"/><Relationship Id="rId7" Type="http://schemas.openxmlformats.org/officeDocument/2006/relationships/audio" Target="../media/audio27.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audio" Target="../media/audio26.wav"/><Relationship Id="rId5" Type="http://schemas.openxmlformats.org/officeDocument/2006/relationships/audio" Target="../media/audio25.wav"/><Relationship Id="rId4" Type="http://schemas.openxmlformats.org/officeDocument/2006/relationships/audio" Target="../media/audio24.wav"/><Relationship Id="rId9" Type="http://schemas.openxmlformats.org/officeDocument/2006/relationships/audio" Target="../media/audio29.wav"/></Relationships>
</file>

<file path=ppt/slides/_rels/slide25.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image" Target="../media/image5.png"/><Relationship Id="rId7" Type="http://schemas.openxmlformats.org/officeDocument/2006/relationships/audio" Target="../media/audio33.wav"/><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audio" Target="../media/audio32.wav"/><Relationship Id="rId5" Type="http://schemas.openxmlformats.org/officeDocument/2006/relationships/audio" Target="../media/audio31.wav"/><Relationship Id="rId4" Type="http://schemas.openxmlformats.org/officeDocument/2006/relationships/audio" Target="../media/audio30.wav"/><Relationship Id="rId9" Type="http://schemas.openxmlformats.org/officeDocument/2006/relationships/audio" Target="../media/audio35.wav"/></Relationships>
</file>

<file path=ppt/slides/_rels/slide26.xml.rels><?xml version="1.0" encoding="UTF-8" standalone="yes"?>
<Relationships xmlns="http://schemas.openxmlformats.org/package/2006/relationships"><Relationship Id="rId8" Type="http://schemas.openxmlformats.org/officeDocument/2006/relationships/audio" Target="../media/audio40.wav"/><Relationship Id="rId3" Type="http://schemas.openxmlformats.org/officeDocument/2006/relationships/image" Target="../media/image5.png"/><Relationship Id="rId7" Type="http://schemas.openxmlformats.org/officeDocument/2006/relationships/audio" Target="../media/audio39.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audio" Target="../media/audio38.wav"/><Relationship Id="rId5" Type="http://schemas.openxmlformats.org/officeDocument/2006/relationships/audio" Target="../media/audio37.wav"/><Relationship Id="rId4" Type="http://schemas.openxmlformats.org/officeDocument/2006/relationships/audio" Target="../media/audio36.wav"/><Relationship Id="rId9" Type="http://schemas.openxmlformats.org/officeDocument/2006/relationships/audio" Target="../media/audio41.wav"/></Relationships>
</file>

<file path=ppt/slides/_rels/slide27.xml.rels><?xml version="1.0" encoding="UTF-8" standalone="yes"?>
<Relationships xmlns="http://schemas.openxmlformats.org/package/2006/relationships"><Relationship Id="rId8" Type="http://schemas.openxmlformats.org/officeDocument/2006/relationships/audio" Target="../media/audio46.wav"/><Relationship Id="rId3" Type="http://schemas.openxmlformats.org/officeDocument/2006/relationships/image" Target="../media/image5.png"/><Relationship Id="rId7" Type="http://schemas.openxmlformats.org/officeDocument/2006/relationships/audio" Target="../media/audio45.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audio" Target="../media/audio44.wav"/><Relationship Id="rId5" Type="http://schemas.openxmlformats.org/officeDocument/2006/relationships/audio" Target="../media/audio43.wav"/><Relationship Id="rId4" Type="http://schemas.openxmlformats.org/officeDocument/2006/relationships/audio" Target="../media/audio42.wav"/><Relationship Id="rId9" Type="http://schemas.openxmlformats.org/officeDocument/2006/relationships/audio" Target="../media/audio47.wav"/></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0.gif"/><Relationship Id="rId4" Type="http://schemas.openxmlformats.org/officeDocument/2006/relationships/image" Target="../media/image19.gif"/></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quizlet.com/381924317/en-la-ciudad-in-town-flash-card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395111" y="2105561"/>
            <a:ext cx="6886222" cy="1323439"/>
          </a:xfrm>
          <a:prstGeom prst="rect">
            <a:avLst/>
          </a:prstGeom>
          <a:noFill/>
        </p:spPr>
        <p:txBody>
          <a:bodyPr wrap="square" rtlCol="0">
            <a:spAutoFit/>
          </a:bodyPr>
          <a:lstStyle/>
          <a:p>
            <a:r>
              <a:rPr lang="en-GB" sz="4000" b="1" dirty="0">
                <a:solidFill>
                  <a:schemeClr val="bg1"/>
                </a:solidFill>
                <a:latin typeface="Century Gothic" panose="020B0502020202020204" pitchFamily="34" charset="0"/>
              </a:rPr>
              <a:t>Spanish Vocabulary Learning </a:t>
            </a:r>
            <a:r>
              <a:rPr lang="en-GB" sz="4000" b="1" dirty="0" smtClean="0">
                <a:solidFill>
                  <a:schemeClr val="bg1"/>
                </a:solidFill>
                <a:latin typeface="Century Gothic" panose="020B0502020202020204" pitchFamily="34" charset="0"/>
              </a:rPr>
              <a:t>Sequence</a:t>
            </a:r>
            <a:endParaRPr lang="en-GB" sz="4000" b="1" dirty="0">
              <a:solidFill>
                <a:schemeClr val="bg1"/>
              </a:solidFill>
              <a:latin typeface="Century Gothic" panose="020B0502020202020204" pitchFamily="34" charset="0"/>
            </a:endParaRPr>
          </a:p>
        </p:txBody>
      </p:sp>
      <p:sp>
        <p:nvSpPr>
          <p:cNvPr id="14" name="Title 3"/>
          <p:cNvSpPr txBox="1">
            <a:spLocks/>
          </p:cNvSpPr>
          <p:nvPr/>
        </p:nvSpPr>
        <p:spPr>
          <a:xfrm>
            <a:off x="395111" y="3301204"/>
            <a:ext cx="5320595"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dirty="0" err="1">
                <a:solidFill>
                  <a:schemeClr val="bg1"/>
                </a:solidFill>
                <a:latin typeface="Century Gothic" panose="020B0502020202020204" pitchFamily="34" charset="0"/>
              </a:rPr>
              <a:t>En</a:t>
            </a:r>
            <a:r>
              <a:rPr lang="en-GB" sz="3200" dirty="0">
                <a:solidFill>
                  <a:schemeClr val="bg1"/>
                </a:solidFill>
                <a:latin typeface="Century Gothic" panose="020B0502020202020204" pitchFamily="34" charset="0"/>
              </a:rPr>
              <a:t> la ciudad (in town)</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1355626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361956" y="1942840"/>
            <a:ext cx="3445174" cy="584775"/>
          </a:xfrm>
          <a:prstGeom prst="rect">
            <a:avLst/>
          </a:prstGeom>
        </p:spPr>
        <p:txBody>
          <a:bodyPr wrap="none">
            <a:spAutoFit/>
          </a:bodyPr>
          <a:lstStyle/>
          <a:p>
            <a:pPr algn="ctr"/>
            <a:r>
              <a:rPr lang="fr-FR" sz="3200" dirty="0">
                <a:solidFill>
                  <a:srgbClr val="002060"/>
                </a:solidFill>
                <a:latin typeface="Century Gothic" panose="020B0502020202020204" pitchFamily="34" charset="0"/>
                <a:cs typeface="Calibri" panose="020F0502020204030204" pitchFamily="34" charset="0"/>
              </a:rPr>
              <a:t>[ to </a:t>
            </a:r>
            <a:r>
              <a:rPr lang="fr-FR" sz="3200" dirty="0" err="1">
                <a:solidFill>
                  <a:srgbClr val="002060"/>
                </a:solidFill>
                <a:latin typeface="Century Gothic" panose="020B0502020202020204" pitchFamily="34" charset="0"/>
                <a:cs typeface="Calibri" panose="020F0502020204030204" pitchFamily="34" charset="0"/>
              </a:rPr>
              <a:t>be</a:t>
            </a:r>
            <a:r>
              <a:rPr lang="fr-FR" sz="3200" dirty="0">
                <a:solidFill>
                  <a:srgbClr val="002060"/>
                </a:solidFill>
                <a:latin typeface="Century Gothic" panose="020B0502020202020204" pitchFamily="34" charset="0"/>
                <a:cs typeface="Calibri" panose="020F0502020204030204" pitchFamily="34" charset="0"/>
              </a:rPr>
              <a:t> / </a:t>
            </a:r>
            <a:r>
              <a:rPr lang="fr-FR" sz="3200" dirty="0" err="1">
                <a:solidFill>
                  <a:srgbClr val="002060"/>
                </a:solidFill>
                <a:latin typeface="Century Gothic" panose="020B0502020202020204" pitchFamily="34" charset="0"/>
                <a:cs typeface="Calibri" panose="020F0502020204030204" pitchFamily="34" charset="0"/>
              </a:rPr>
              <a:t>being</a:t>
            </a:r>
            <a:r>
              <a:rPr lang="fr-FR" sz="3200" dirty="0">
                <a:solidFill>
                  <a:srgbClr val="002060"/>
                </a:solidFill>
                <a:latin typeface="Century Gothic" panose="020B0502020202020204" pitchFamily="34" charset="0"/>
                <a:cs typeface="Calibri" panose="020F0502020204030204" pitchFamily="34" charset="0"/>
              </a:rPr>
              <a:t> ]</a:t>
            </a:r>
          </a:p>
        </p:txBody>
      </p:sp>
      <p:sp>
        <p:nvSpPr>
          <p:cNvPr id="3" name="Rectangle 2"/>
          <p:cNvSpPr/>
          <p:nvPr/>
        </p:nvSpPr>
        <p:spPr>
          <a:xfrm>
            <a:off x="4985524" y="296863"/>
            <a:ext cx="2198038" cy="1862048"/>
          </a:xfrm>
          <a:prstGeom prst="rect">
            <a:avLst/>
          </a:prstGeom>
        </p:spPr>
        <p:txBody>
          <a:bodyPr wrap="none">
            <a:spAutoFit/>
          </a:bodyPr>
          <a:lstStyle/>
          <a:p>
            <a:r>
              <a:rPr lang="fr-FR" sz="1100" dirty="0">
                <a:solidFill>
                  <a:srgbClr val="002060"/>
                </a:solidFill>
                <a:latin typeface="Century Gothic" panose="020B0502020202020204" pitchFamily="34" charset="0"/>
                <a:cs typeface="Calibri" panose="020F0502020204030204" pitchFamily="34" charset="0"/>
              </a:rPr>
              <a:t> </a:t>
            </a:r>
            <a:r>
              <a:rPr lang="fr-FR" sz="11500" dirty="0" err="1">
                <a:solidFill>
                  <a:srgbClr val="002060"/>
                </a:solidFill>
                <a:latin typeface="Century Gothic" panose="020B0502020202020204" pitchFamily="34" charset="0"/>
                <a:cs typeface="Calibri" panose="020F0502020204030204" pitchFamily="34" charset="0"/>
              </a:rPr>
              <a:t>ser</a:t>
            </a:r>
            <a:endParaRPr lang="en-GB" sz="2000" dirty="0">
              <a:latin typeface="Century Gothic" panose="020B0502020202020204" pitchFamily="34" charset="0"/>
            </a:endParaRPr>
          </a:p>
        </p:txBody>
      </p:sp>
      <p:sp>
        <p:nvSpPr>
          <p:cNvPr id="4" name="Rectangle 3"/>
          <p:cNvSpPr/>
          <p:nvPr/>
        </p:nvSpPr>
        <p:spPr>
          <a:xfrm>
            <a:off x="5636815" y="5357136"/>
            <a:ext cx="941283" cy="584775"/>
          </a:xfrm>
          <a:prstGeom prst="rect">
            <a:avLst/>
          </a:prstGeom>
        </p:spPr>
        <p:txBody>
          <a:bodyPr wrap="none">
            <a:spAutoFit/>
          </a:bodyPr>
          <a:lstStyle/>
          <a:p>
            <a:pPr algn="ctr"/>
            <a:r>
              <a:rPr lang="fr-FR" sz="3200" dirty="0">
                <a:solidFill>
                  <a:srgbClr val="002060"/>
                </a:solidFill>
                <a:latin typeface="Century Gothic" panose="020B0502020202020204" pitchFamily="34" charset="0"/>
                <a:cs typeface="Calibri" panose="020F0502020204030204" pitchFamily="34" charset="0"/>
              </a:rPr>
              <a:t>[ </a:t>
            </a:r>
            <a:r>
              <a:rPr lang="fr-FR" sz="3200" dirty="0" err="1">
                <a:solidFill>
                  <a:srgbClr val="002060"/>
                </a:solidFill>
                <a:latin typeface="Century Gothic" panose="020B0502020202020204" pitchFamily="34" charset="0"/>
                <a:cs typeface="Calibri" panose="020F0502020204030204" pitchFamily="34" charset="0"/>
              </a:rPr>
              <a:t>is</a:t>
            </a:r>
            <a:r>
              <a:rPr lang="fr-FR" sz="3200" dirty="0">
                <a:solidFill>
                  <a:srgbClr val="002060"/>
                </a:solidFill>
                <a:latin typeface="Century Gothic" panose="020B0502020202020204" pitchFamily="34" charset="0"/>
                <a:cs typeface="Calibri" panose="020F0502020204030204" pitchFamily="34" charset="0"/>
              </a:rPr>
              <a:t> ]</a:t>
            </a:r>
          </a:p>
        </p:txBody>
      </p:sp>
      <p:sp>
        <p:nvSpPr>
          <p:cNvPr id="5" name="Rectangle 4"/>
          <p:cNvSpPr/>
          <p:nvPr/>
        </p:nvSpPr>
        <p:spPr>
          <a:xfrm>
            <a:off x="5218997" y="3697165"/>
            <a:ext cx="1754006" cy="1862048"/>
          </a:xfrm>
          <a:prstGeom prst="rect">
            <a:avLst/>
          </a:prstGeom>
        </p:spPr>
        <p:txBody>
          <a:bodyPr wrap="none">
            <a:spAutoFit/>
          </a:bodyPr>
          <a:lstStyle/>
          <a:p>
            <a:pPr algn="ctr"/>
            <a:r>
              <a:rPr lang="fr-FR" sz="1100" dirty="0">
                <a:solidFill>
                  <a:srgbClr val="002060"/>
                </a:solidFill>
                <a:latin typeface="Century Gothic" panose="020B0502020202020204" pitchFamily="34" charset="0"/>
                <a:cs typeface="Calibri" panose="020F0502020204030204" pitchFamily="34" charset="0"/>
              </a:rPr>
              <a:t> </a:t>
            </a:r>
            <a:r>
              <a:rPr lang="fr-FR" sz="11500" dirty="0">
                <a:solidFill>
                  <a:srgbClr val="002060"/>
                </a:solidFill>
                <a:latin typeface="Century Gothic" panose="020B0502020202020204" pitchFamily="34" charset="0"/>
                <a:cs typeface="Calibri" panose="020F0502020204030204" pitchFamily="34" charset="0"/>
              </a:rPr>
              <a:t>es</a:t>
            </a:r>
            <a:endParaRPr lang="en-GB" sz="2000" dirty="0">
              <a:latin typeface="Century Gothic" panose="020B0502020202020204" pitchFamily="34" charset="0"/>
            </a:endParaRPr>
          </a:p>
        </p:txBody>
      </p:sp>
      <p:sp>
        <p:nvSpPr>
          <p:cNvPr id="6" name="Rectangle 5"/>
          <p:cNvSpPr/>
          <p:nvPr/>
        </p:nvSpPr>
        <p:spPr>
          <a:xfrm>
            <a:off x="4749080" y="2527615"/>
            <a:ext cx="2670923" cy="584775"/>
          </a:xfrm>
          <a:prstGeom prst="rect">
            <a:avLst/>
          </a:prstGeom>
        </p:spPr>
        <p:txBody>
          <a:bodyPr wrap="none">
            <a:spAutoFit/>
          </a:bodyPr>
          <a:lstStyle/>
          <a:p>
            <a:pPr algn="ctr"/>
            <a:r>
              <a:rPr lang="fr-FR" sz="3200" dirty="0">
                <a:solidFill>
                  <a:srgbClr val="EA5F00"/>
                </a:solidFill>
                <a:latin typeface="Century Gothic" panose="020B0502020202020204" pitchFamily="34" charset="0"/>
                <a:cs typeface="Calibri" panose="020F0502020204030204" pitchFamily="34" charset="0"/>
              </a:rPr>
              <a:t>[description]</a:t>
            </a:r>
          </a:p>
        </p:txBody>
      </p:sp>
    </p:spTree>
    <p:extLst>
      <p:ext uri="{BB962C8B-B14F-4D97-AF65-F5344CB8AC3E}">
        <p14:creationId xmlns:p14="http://schemas.microsoft.com/office/powerpoint/2010/main" val="215771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Straight Arrow Connector 3"/>
          <p:cNvCxnSpPr/>
          <p:nvPr/>
        </p:nvCxnSpPr>
        <p:spPr>
          <a:xfrm flipH="1">
            <a:off x="8811601" y="485425"/>
            <a:ext cx="1323730" cy="822781"/>
          </a:xfrm>
          <a:prstGeom prst="straightConnector1">
            <a:avLst/>
          </a:prstGeom>
          <a:ln w="76200">
            <a:solidFill>
              <a:srgbClr val="EA5F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607560" y="5337387"/>
            <a:ext cx="2976880" cy="923330"/>
          </a:xfrm>
          <a:prstGeom prst="rect">
            <a:avLst/>
          </a:prstGeom>
          <a:solidFill>
            <a:schemeClr val="bg1"/>
          </a:solidFill>
        </p:spPr>
        <p:txBody>
          <a:bodyPr wrap="square" rtlCol="0">
            <a:spAutoFit/>
          </a:bodyPr>
          <a:lstStyle/>
          <a:p>
            <a:pPr algn="ctr"/>
            <a:r>
              <a:rPr lang="en-GB" sz="5400" dirty="0" err="1">
                <a:solidFill>
                  <a:schemeClr val="accent1">
                    <a:lumMod val="50000"/>
                  </a:schemeClr>
                </a:solidFill>
                <a:latin typeface="Century Gothic" panose="020B0502020202020204" pitchFamily="34" charset="0"/>
              </a:rPr>
              <a:t>grande</a:t>
            </a:r>
            <a:endParaRPr lang="en-GB" sz="5400" dirty="0">
              <a:solidFill>
                <a:schemeClr val="accent1">
                  <a:lumMod val="50000"/>
                </a:schemeClr>
              </a:solidFill>
              <a:latin typeface="Century Gothic" panose="020B05020202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3156" y="4327980"/>
            <a:ext cx="743342" cy="733430"/>
          </a:xfrm>
          <a:prstGeom prst="rect">
            <a:avLst/>
          </a:prstGeom>
        </p:spPr>
      </p:pic>
      <p:pic>
        <p:nvPicPr>
          <p:cNvPr id="9" name="Picture 8"/>
          <p:cNvPicPr>
            <a:picLocks noChangeAspect="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579900" y="463360"/>
            <a:ext cx="6327592" cy="4598049"/>
          </a:xfrm>
          <a:prstGeom prst="rect">
            <a:avLst/>
          </a:prstGeom>
        </p:spPr>
      </p:pic>
    </p:spTree>
    <p:extLst>
      <p:ext uri="{BB962C8B-B14F-4D97-AF65-F5344CB8AC3E}">
        <p14:creationId xmlns:p14="http://schemas.microsoft.com/office/powerpoint/2010/main" val="134712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2579900" y="463360"/>
            <a:ext cx="7032200" cy="4598050"/>
            <a:chOff x="3173322" y="835893"/>
            <a:chExt cx="6081011" cy="3976109"/>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1087" y="4177777"/>
              <a:ext cx="642796" cy="634225"/>
            </a:xfrm>
            <a:prstGeom prst="rect">
              <a:avLst/>
            </a:prstGeom>
          </p:spPr>
        </p:pic>
        <p:pic>
          <p:nvPicPr>
            <p:cNvPr id="3" name="Picture 2"/>
            <p:cNvPicPr>
              <a:picLocks noChangeAspect="1"/>
            </p:cNvPicPr>
            <p:nvPr/>
          </p:nvPicPr>
          <p:blipFill>
            <a:blip r:embed="rId4"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173322" y="835893"/>
              <a:ext cx="5471710" cy="3976108"/>
            </a:xfrm>
            <a:prstGeom prst="rect">
              <a:avLst/>
            </a:prstGeom>
          </p:spPr>
        </p:pic>
        <p:cxnSp>
          <p:nvCxnSpPr>
            <p:cNvPr id="4" name="Straight Arrow Connector 3"/>
            <p:cNvCxnSpPr/>
            <p:nvPr/>
          </p:nvCxnSpPr>
          <p:spPr>
            <a:xfrm flipH="1">
              <a:off x="8773883" y="3928368"/>
              <a:ext cx="480450" cy="421969"/>
            </a:xfrm>
            <a:prstGeom prst="straightConnector1">
              <a:avLst/>
            </a:prstGeom>
            <a:ln w="57150">
              <a:solidFill>
                <a:srgbClr val="EA5F00"/>
              </a:solidFill>
              <a:tailEnd type="triangle"/>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3653233" y="5319951"/>
            <a:ext cx="4885533" cy="923330"/>
          </a:xfrm>
          <a:prstGeom prst="rect">
            <a:avLst/>
          </a:prstGeom>
          <a:solidFill>
            <a:schemeClr val="bg1"/>
          </a:solidFill>
        </p:spPr>
        <p:txBody>
          <a:bodyPr wrap="square" rtlCol="0">
            <a:spAutoFit/>
          </a:bodyPr>
          <a:lstStyle/>
          <a:p>
            <a:pPr algn="ctr"/>
            <a:r>
              <a:rPr lang="en-GB" sz="5400" dirty="0" err="1">
                <a:solidFill>
                  <a:schemeClr val="accent1">
                    <a:lumMod val="50000"/>
                  </a:schemeClr>
                </a:solidFill>
                <a:latin typeface="Century Gothic" panose="020B0502020202020204" pitchFamily="34" charset="0"/>
              </a:rPr>
              <a:t>pequeño</a:t>
            </a:r>
            <a:r>
              <a:rPr lang="en-GB" sz="5400" dirty="0">
                <a:solidFill>
                  <a:schemeClr val="accent1">
                    <a:lumMod val="50000"/>
                  </a:schemeClr>
                </a:solidFill>
                <a:latin typeface="Century Gothic" panose="020B0502020202020204" pitchFamily="34" charset="0"/>
              </a:rPr>
              <a:t>/a</a:t>
            </a:r>
          </a:p>
        </p:txBody>
      </p:sp>
    </p:spTree>
    <p:extLst>
      <p:ext uri="{BB962C8B-B14F-4D97-AF65-F5344CB8AC3E}">
        <p14:creationId xmlns:p14="http://schemas.microsoft.com/office/powerpoint/2010/main" val="248160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373413" y="1974250"/>
            <a:ext cx="3445174" cy="584775"/>
          </a:xfrm>
          <a:prstGeom prst="rect">
            <a:avLst/>
          </a:prstGeom>
        </p:spPr>
        <p:txBody>
          <a:bodyPr wrap="none">
            <a:spAutoFit/>
          </a:bodyPr>
          <a:lstStyle/>
          <a:p>
            <a:pPr algn="ctr"/>
            <a:r>
              <a:rPr lang="fr-FR" sz="3200" dirty="0">
                <a:solidFill>
                  <a:srgbClr val="002060"/>
                </a:solidFill>
                <a:latin typeface="Century Gothic" panose="020B0502020202020204" pitchFamily="34" charset="0"/>
                <a:cs typeface="Calibri" panose="020F0502020204030204" pitchFamily="34" charset="0"/>
              </a:rPr>
              <a:t>[ to </a:t>
            </a:r>
            <a:r>
              <a:rPr lang="fr-FR" sz="3200" dirty="0" err="1">
                <a:solidFill>
                  <a:srgbClr val="002060"/>
                </a:solidFill>
                <a:latin typeface="Century Gothic" panose="020B0502020202020204" pitchFamily="34" charset="0"/>
                <a:cs typeface="Calibri" panose="020F0502020204030204" pitchFamily="34" charset="0"/>
              </a:rPr>
              <a:t>be</a:t>
            </a:r>
            <a:r>
              <a:rPr lang="fr-FR" sz="3200" dirty="0">
                <a:solidFill>
                  <a:srgbClr val="002060"/>
                </a:solidFill>
                <a:latin typeface="Century Gothic" panose="020B0502020202020204" pitchFamily="34" charset="0"/>
                <a:cs typeface="Calibri" panose="020F0502020204030204" pitchFamily="34" charset="0"/>
              </a:rPr>
              <a:t> / </a:t>
            </a:r>
            <a:r>
              <a:rPr lang="fr-FR" sz="3200" dirty="0" err="1">
                <a:solidFill>
                  <a:srgbClr val="002060"/>
                </a:solidFill>
                <a:latin typeface="Century Gothic" panose="020B0502020202020204" pitchFamily="34" charset="0"/>
                <a:cs typeface="Calibri" panose="020F0502020204030204" pitchFamily="34" charset="0"/>
              </a:rPr>
              <a:t>being</a:t>
            </a:r>
            <a:r>
              <a:rPr lang="fr-FR" sz="3200" dirty="0">
                <a:solidFill>
                  <a:srgbClr val="002060"/>
                </a:solidFill>
                <a:latin typeface="Century Gothic" panose="020B0502020202020204" pitchFamily="34" charset="0"/>
                <a:cs typeface="Calibri" panose="020F0502020204030204" pitchFamily="34" charset="0"/>
              </a:rPr>
              <a:t> ]</a:t>
            </a:r>
          </a:p>
        </p:txBody>
      </p:sp>
      <p:sp>
        <p:nvSpPr>
          <p:cNvPr id="3" name="Rectangle 2"/>
          <p:cNvSpPr/>
          <p:nvPr/>
        </p:nvSpPr>
        <p:spPr>
          <a:xfrm>
            <a:off x="4243570" y="296863"/>
            <a:ext cx="3704860" cy="1862048"/>
          </a:xfrm>
          <a:prstGeom prst="rect">
            <a:avLst/>
          </a:prstGeom>
        </p:spPr>
        <p:txBody>
          <a:bodyPr wrap="none">
            <a:spAutoFit/>
          </a:bodyPr>
          <a:lstStyle/>
          <a:p>
            <a:r>
              <a:rPr lang="fr-FR" sz="1100" dirty="0">
                <a:solidFill>
                  <a:srgbClr val="002060"/>
                </a:solidFill>
                <a:latin typeface="Century Gothic" panose="020B0502020202020204" pitchFamily="34" charset="0"/>
                <a:cs typeface="Calibri" panose="020F0502020204030204" pitchFamily="34" charset="0"/>
              </a:rPr>
              <a:t> </a:t>
            </a:r>
            <a:r>
              <a:rPr lang="fr-FR" sz="11500" dirty="0" err="1">
                <a:solidFill>
                  <a:srgbClr val="002060"/>
                </a:solidFill>
                <a:latin typeface="Century Gothic" panose="020B0502020202020204" pitchFamily="34" charset="0"/>
                <a:cs typeface="Calibri" panose="020F0502020204030204" pitchFamily="34" charset="0"/>
              </a:rPr>
              <a:t>estar</a:t>
            </a:r>
            <a:endParaRPr lang="en-GB" sz="2000" dirty="0">
              <a:latin typeface="Century Gothic" panose="020B0502020202020204" pitchFamily="34" charset="0"/>
            </a:endParaRPr>
          </a:p>
        </p:txBody>
      </p:sp>
      <p:sp>
        <p:nvSpPr>
          <p:cNvPr id="4" name="Rectangle 3"/>
          <p:cNvSpPr/>
          <p:nvPr/>
        </p:nvSpPr>
        <p:spPr>
          <a:xfrm>
            <a:off x="5625357" y="5405958"/>
            <a:ext cx="941283" cy="584775"/>
          </a:xfrm>
          <a:prstGeom prst="rect">
            <a:avLst/>
          </a:prstGeom>
        </p:spPr>
        <p:txBody>
          <a:bodyPr wrap="none">
            <a:spAutoFit/>
          </a:bodyPr>
          <a:lstStyle/>
          <a:p>
            <a:pPr algn="ctr"/>
            <a:r>
              <a:rPr lang="fr-FR" sz="3200" dirty="0">
                <a:solidFill>
                  <a:srgbClr val="002060"/>
                </a:solidFill>
                <a:latin typeface="Century Gothic" panose="020B0502020202020204" pitchFamily="34" charset="0"/>
                <a:cs typeface="Calibri" panose="020F0502020204030204" pitchFamily="34" charset="0"/>
              </a:rPr>
              <a:t>[ </a:t>
            </a:r>
            <a:r>
              <a:rPr lang="fr-FR" sz="3200" dirty="0" err="1">
                <a:solidFill>
                  <a:srgbClr val="002060"/>
                </a:solidFill>
                <a:latin typeface="Century Gothic" panose="020B0502020202020204" pitchFamily="34" charset="0"/>
                <a:cs typeface="Calibri" panose="020F0502020204030204" pitchFamily="34" charset="0"/>
              </a:rPr>
              <a:t>is</a:t>
            </a:r>
            <a:r>
              <a:rPr lang="fr-FR" sz="3200" dirty="0">
                <a:solidFill>
                  <a:srgbClr val="002060"/>
                </a:solidFill>
                <a:latin typeface="Century Gothic" panose="020B0502020202020204" pitchFamily="34" charset="0"/>
                <a:cs typeface="Calibri" panose="020F0502020204030204" pitchFamily="34" charset="0"/>
              </a:rPr>
              <a:t> ]</a:t>
            </a:r>
          </a:p>
        </p:txBody>
      </p:sp>
      <p:sp>
        <p:nvSpPr>
          <p:cNvPr id="5" name="Rectangle 4"/>
          <p:cNvSpPr/>
          <p:nvPr/>
        </p:nvSpPr>
        <p:spPr>
          <a:xfrm>
            <a:off x="4373413" y="3836298"/>
            <a:ext cx="3260829" cy="1862048"/>
          </a:xfrm>
          <a:prstGeom prst="rect">
            <a:avLst/>
          </a:prstGeom>
        </p:spPr>
        <p:txBody>
          <a:bodyPr wrap="none">
            <a:spAutoFit/>
          </a:bodyPr>
          <a:lstStyle/>
          <a:p>
            <a:pPr algn="ctr"/>
            <a:r>
              <a:rPr lang="fr-FR" sz="1100" dirty="0">
                <a:solidFill>
                  <a:srgbClr val="002060"/>
                </a:solidFill>
                <a:latin typeface="Century Gothic" panose="020B0502020202020204" pitchFamily="34" charset="0"/>
                <a:cs typeface="Calibri" panose="020F0502020204030204" pitchFamily="34" charset="0"/>
              </a:rPr>
              <a:t> </a:t>
            </a:r>
            <a:r>
              <a:rPr lang="fr-FR" sz="11500" dirty="0" err="1">
                <a:solidFill>
                  <a:srgbClr val="002060"/>
                </a:solidFill>
                <a:latin typeface="Century Gothic" panose="020B0502020202020204" pitchFamily="34" charset="0"/>
                <a:cs typeface="Calibri" panose="020F0502020204030204" pitchFamily="34" charset="0"/>
              </a:rPr>
              <a:t>está</a:t>
            </a:r>
            <a:endParaRPr lang="en-GB" sz="2000" dirty="0">
              <a:latin typeface="Century Gothic" panose="020B0502020202020204" pitchFamily="34" charset="0"/>
            </a:endParaRPr>
          </a:p>
        </p:txBody>
      </p:sp>
      <p:sp>
        <p:nvSpPr>
          <p:cNvPr id="6" name="Rectangle 5"/>
          <p:cNvSpPr/>
          <p:nvPr/>
        </p:nvSpPr>
        <p:spPr>
          <a:xfrm>
            <a:off x="5040262" y="2505039"/>
            <a:ext cx="2111475" cy="584775"/>
          </a:xfrm>
          <a:prstGeom prst="rect">
            <a:avLst/>
          </a:prstGeom>
        </p:spPr>
        <p:txBody>
          <a:bodyPr wrap="none">
            <a:spAutoFit/>
          </a:bodyPr>
          <a:lstStyle/>
          <a:p>
            <a:pPr algn="ctr"/>
            <a:r>
              <a:rPr lang="fr-FR" sz="3200" dirty="0">
                <a:solidFill>
                  <a:srgbClr val="EA5F00"/>
                </a:solidFill>
                <a:latin typeface="Century Gothic" panose="020B0502020202020204" pitchFamily="34" charset="0"/>
                <a:cs typeface="Calibri" panose="020F0502020204030204" pitchFamily="34" charset="0"/>
              </a:rPr>
              <a:t>[location]</a:t>
            </a:r>
          </a:p>
        </p:txBody>
      </p:sp>
    </p:spTree>
    <p:extLst>
      <p:ext uri="{BB962C8B-B14F-4D97-AF65-F5344CB8AC3E}">
        <p14:creationId xmlns:p14="http://schemas.microsoft.com/office/powerpoint/2010/main" val="319802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894666" y="5305385"/>
            <a:ext cx="4402667" cy="923330"/>
          </a:xfrm>
          <a:prstGeom prst="rect">
            <a:avLst/>
          </a:prstGeom>
          <a:solidFill>
            <a:schemeClr val="bg1"/>
          </a:solidFill>
        </p:spPr>
        <p:txBody>
          <a:bodyPr wrap="square" rtlCol="0">
            <a:spAutoFit/>
          </a:bodyPr>
          <a:lstStyle/>
          <a:p>
            <a:pPr algn="ctr"/>
            <a:r>
              <a:rPr lang="en-GB" sz="5400" dirty="0" err="1">
                <a:solidFill>
                  <a:schemeClr val="accent1">
                    <a:lumMod val="50000"/>
                  </a:schemeClr>
                </a:solidFill>
                <a:latin typeface="Century Gothic" panose="020B0502020202020204" pitchFamily="34" charset="0"/>
              </a:rPr>
              <a:t>cerca</a:t>
            </a:r>
            <a:r>
              <a:rPr lang="en-GB" sz="5400" dirty="0">
                <a:solidFill>
                  <a:schemeClr val="accent1">
                    <a:lumMod val="50000"/>
                  </a:schemeClr>
                </a:solidFill>
                <a:latin typeface="Century Gothic" panose="020B0502020202020204" pitchFamily="34" charset="0"/>
              </a:rPr>
              <a:t> (de)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4620" y="496712"/>
            <a:ext cx="3797127" cy="2688051"/>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253" y="1154060"/>
            <a:ext cx="4952933" cy="4061406"/>
          </a:xfrm>
          <a:prstGeom prst="rect">
            <a:avLst/>
          </a:prstGeom>
        </p:spPr>
      </p:pic>
      <p:sp>
        <p:nvSpPr>
          <p:cNvPr id="3" name="TextBox 2"/>
          <p:cNvSpPr txBox="1"/>
          <p:nvPr/>
        </p:nvSpPr>
        <p:spPr>
          <a:xfrm>
            <a:off x="2124182" y="2357959"/>
            <a:ext cx="4291929" cy="646331"/>
          </a:xfrm>
          <a:prstGeom prst="rect">
            <a:avLst/>
          </a:prstGeom>
          <a:noFill/>
        </p:spPr>
        <p:txBody>
          <a:bodyPr wrap="square" rtlCol="0">
            <a:spAutoFit/>
          </a:bodyPr>
          <a:lstStyle/>
          <a:p>
            <a:pPr algn="ctr"/>
            <a:r>
              <a:rPr lang="en-GB" sz="3600" dirty="0">
                <a:solidFill>
                  <a:schemeClr val="bg1"/>
                </a:solidFill>
                <a:latin typeface="Arial Black" panose="020B0A04020102020204" pitchFamily="34" charset="0"/>
              </a:rPr>
              <a:t>Madrid 1KM</a:t>
            </a:r>
          </a:p>
        </p:txBody>
      </p:sp>
      <p:cxnSp>
        <p:nvCxnSpPr>
          <p:cNvPr id="6" name="Straight Arrow Connector 5"/>
          <p:cNvCxnSpPr/>
          <p:nvPr/>
        </p:nvCxnSpPr>
        <p:spPr>
          <a:xfrm flipV="1">
            <a:off x="6299200" y="1926558"/>
            <a:ext cx="1845559" cy="754567"/>
          </a:xfrm>
          <a:prstGeom prst="straightConnector1">
            <a:avLst/>
          </a:prstGeom>
          <a:ln w="57150">
            <a:solidFill>
              <a:srgbClr val="EA5F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632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0253" y="1154060"/>
            <a:ext cx="4952933" cy="406140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9053" y="410240"/>
            <a:ext cx="954062" cy="675397"/>
          </a:xfrm>
          <a:prstGeom prst="rect">
            <a:avLst/>
          </a:prstGeom>
        </p:spPr>
      </p:pic>
      <p:sp>
        <p:nvSpPr>
          <p:cNvPr id="4" name="TextBox 3"/>
          <p:cNvSpPr txBox="1"/>
          <p:nvPr/>
        </p:nvSpPr>
        <p:spPr>
          <a:xfrm>
            <a:off x="3979333" y="5292232"/>
            <a:ext cx="4233333" cy="923330"/>
          </a:xfrm>
          <a:prstGeom prst="rect">
            <a:avLst/>
          </a:prstGeom>
          <a:solidFill>
            <a:schemeClr val="bg1"/>
          </a:solidFill>
        </p:spPr>
        <p:txBody>
          <a:bodyPr wrap="square" rtlCol="0">
            <a:spAutoFit/>
          </a:bodyPr>
          <a:lstStyle/>
          <a:p>
            <a:pPr algn="ctr"/>
            <a:r>
              <a:rPr lang="en-GB" sz="5400" dirty="0" err="1">
                <a:solidFill>
                  <a:schemeClr val="accent1">
                    <a:lumMod val="50000"/>
                  </a:schemeClr>
                </a:solidFill>
                <a:latin typeface="Century Gothic" panose="020B0502020202020204" pitchFamily="34" charset="0"/>
              </a:rPr>
              <a:t>lejos</a:t>
            </a:r>
            <a:r>
              <a:rPr lang="en-GB" sz="5400" dirty="0">
                <a:solidFill>
                  <a:schemeClr val="accent1">
                    <a:lumMod val="50000"/>
                  </a:schemeClr>
                </a:solidFill>
                <a:latin typeface="Century Gothic" panose="020B0502020202020204" pitchFamily="34" charset="0"/>
              </a:rPr>
              <a:t> (de)</a:t>
            </a:r>
          </a:p>
        </p:txBody>
      </p:sp>
      <p:sp>
        <p:nvSpPr>
          <p:cNvPr id="3" name="TextBox 2"/>
          <p:cNvSpPr txBox="1"/>
          <p:nvPr/>
        </p:nvSpPr>
        <p:spPr>
          <a:xfrm>
            <a:off x="2567629" y="2404396"/>
            <a:ext cx="3718179" cy="584775"/>
          </a:xfrm>
          <a:prstGeom prst="rect">
            <a:avLst/>
          </a:prstGeom>
          <a:noFill/>
        </p:spPr>
        <p:txBody>
          <a:bodyPr wrap="square" rtlCol="0">
            <a:spAutoFit/>
          </a:bodyPr>
          <a:lstStyle/>
          <a:p>
            <a:pPr algn="ctr"/>
            <a:r>
              <a:rPr lang="en-GB" sz="3200" dirty="0">
                <a:solidFill>
                  <a:schemeClr val="bg1"/>
                </a:solidFill>
                <a:latin typeface="Arial Black" panose="020B0A04020102020204" pitchFamily="34" charset="0"/>
              </a:rPr>
              <a:t>Madrid 1000KM</a:t>
            </a:r>
          </a:p>
        </p:txBody>
      </p:sp>
      <p:cxnSp>
        <p:nvCxnSpPr>
          <p:cNvPr id="7" name="Straight Arrow Connector 6"/>
          <p:cNvCxnSpPr/>
          <p:nvPr/>
        </p:nvCxnSpPr>
        <p:spPr>
          <a:xfrm flipV="1">
            <a:off x="6606146" y="1085637"/>
            <a:ext cx="2293884" cy="1488092"/>
          </a:xfrm>
          <a:prstGeom prst="straightConnector1">
            <a:avLst/>
          </a:prstGeom>
          <a:ln w="57150">
            <a:solidFill>
              <a:srgbClr val="EA5F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315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Content Placeholder 3"/>
          <p:cNvSpPr>
            <a:spLocks noGrp="1"/>
          </p:cNvSpPr>
          <p:nvPr>
            <p:ph idx="1"/>
          </p:nvPr>
        </p:nvSpPr>
        <p:spPr>
          <a:xfrm>
            <a:off x="838200" y="1724025"/>
            <a:ext cx="10515600" cy="4101041"/>
          </a:xfrm>
        </p:spPr>
        <p:txBody>
          <a:bodyPr/>
          <a:lstStyle/>
          <a:p>
            <a:r>
              <a:rPr lang="en-GB" dirty="0"/>
              <a:t>Pupils create their own paper flashcards </a:t>
            </a:r>
            <a:br>
              <a:rPr lang="en-GB" dirty="0"/>
            </a:br>
            <a:r>
              <a:rPr lang="en-GB" dirty="0"/>
              <a:t>(English on one side, Spanish on the other)</a:t>
            </a:r>
          </a:p>
          <a:p>
            <a:r>
              <a:rPr lang="en-GB" dirty="0"/>
              <a:t>Beginning with Spanish side facing up, read the word aloud and turn it over to see the meaning</a:t>
            </a:r>
          </a:p>
          <a:p>
            <a:r>
              <a:rPr lang="en-GB" dirty="0"/>
              <a:t>Repeat 2-3 times with each word, then move to the next one</a:t>
            </a:r>
          </a:p>
          <a:p>
            <a:r>
              <a:rPr lang="en-GB" dirty="0"/>
              <a:t>After the third word, re-visit the first and second words and try to recall their meaning</a:t>
            </a:r>
          </a:p>
          <a:p>
            <a:r>
              <a:rPr lang="en-GB" dirty="0"/>
              <a:t>Build up until all words have been practised</a:t>
            </a:r>
          </a:p>
          <a:p>
            <a:endParaRPr lang="en-GB" dirty="0"/>
          </a:p>
        </p:txBody>
      </p:sp>
      <p:sp>
        <p:nvSpPr>
          <p:cNvPr id="2" name="Title 1"/>
          <p:cNvSpPr txBox="1">
            <a:spLocks/>
          </p:cNvSpPr>
          <p:nvPr/>
        </p:nvSpPr>
        <p:spPr>
          <a:xfrm>
            <a:off x="199672" y="0"/>
            <a:ext cx="78867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a:solidFill>
                  <a:schemeClr val="bg1"/>
                </a:solidFill>
                <a:latin typeface="Century Gothic" panose="020B0502020202020204" pitchFamily="34" charset="0"/>
              </a:rPr>
              <a:t>4. Self-made flashcard routines</a:t>
            </a:r>
          </a:p>
        </p:txBody>
      </p:sp>
    </p:spTree>
    <p:extLst>
      <p:ext uri="{BB962C8B-B14F-4D97-AF65-F5344CB8AC3E}">
        <p14:creationId xmlns:p14="http://schemas.microsoft.com/office/powerpoint/2010/main" val="41976375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179733"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dirty="0">
                <a:solidFill>
                  <a:schemeClr val="bg1"/>
                </a:solidFill>
              </a:rPr>
              <a:t>5. Text/Story presentation</a:t>
            </a:r>
          </a:p>
        </p:txBody>
      </p:sp>
      <p:sp>
        <p:nvSpPr>
          <p:cNvPr id="3" name="Content Placeholder 2"/>
          <p:cNvSpPr>
            <a:spLocks noGrp="1"/>
          </p:cNvSpPr>
          <p:nvPr>
            <p:ph idx="1"/>
          </p:nvPr>
        </p:nvSpPr>
        <p:spPr>
          <a:xfrm>
            <a:off x="1849120" y="1347488"/>
            <a:ext cx="8493760" cy="4900295"/>
          </a:xfrm>
        </p:spPr>
        <p:txBody>
          <a:bodyPr>
            <a:normAutofit fontScale="92500"/>
          </a:bodyPr>
          <a:lstStyle/>
          <a:p>
            <a:pPr marL="0" indent="0">
              <a:lnSpc>
                <a:spcPct val="200000"/>
              </a:lnSpc>
              <a:buNone/>
            </a:pPr>
            <a:r>
              <a:rPr lang="en-GB" dirty="0"/>
              <a:t>¿</a:t>
            </a:r>
            <a:r>
              <a:rPr lang="en-GB" dirty="0" err="1"/>
              <a:t>Cómo</a:t>
            </a:r>
            <a:r>
              <a:rPr lang="en-GB" dirty="0"/>
              <a:t> </a:t>
            </a:r>
            <a:r>
              <a:rPr lang="en-GB" dirty="0" err="1"/>
              <a:t>es</a:t>
            </a:r>
            <a:r>
              <a:rPr lang="en-GB" dirty="0"/>
              <a:t> </a:t>
            </a:r>
            <a:r>
              <a:rPr lang="en-GB" dirty="0" err="1"/>
              <a:t>tu</a:t>
            </a:r>
            <a:r>
              <a:rPr lang="en-GB" dirty="0"/>
              <a:t> ciudad?</a:t>
            </a:r>
            <a:br>
              <a:rPr lang="en-GB" dirty="0"/>
            </a:br>
            <a:r>
              <a:rPr lang="en-GB" dirty="0" err="1"/>
              <a:t>Mi</a:t>
            </a:r>
            <a:r>
              <a:rPr lang="en-GB" dirty="0"/>
              <a:t> ciudad no </a:t>
            </a:r>
            <a:r>
              <a:rPr lang="en-GB" b="1" dirty="0" err="1">
                <a:solidFill>
                  <a:srgbClr val="EA5F00"/>
                </a:solidFill>
              </a:rPr>
              <a:t>es</a:t>
            </a:r>
            <a:r>
              <a:rPr lang="en-GB" dirty="0"/>
              <a:t> </a:t>
            </a:r>
            <a:r>
              <a:rPr lang="en-GB" b="1" dirty="0" err="1">
                <a:solidFill>
                  <a:srgbClr val="EA5F00"/>
                </a:solidFill>
              </a:rPr>
              <a:t>grande</a:t>
            </a:r>
            <a:r>
              <a:rPr lang="en-GB" dirty="0"/>
              <a:t>. Hay </a:t>
            </a:r>
            <a:r>
              <a:rPr lang="en-GB" dirty="0" err="1"/>
              <a:t>una</a:t>
            </a:r>
            <a:r>
              <a:rPr lang="en-GB" dirty="0"/>
              <a:t> </a:t>
            </a:r>
            <a:r>
              <a:rPr lang="en-GB" b="1" dirty="0">
                <a:solidFill>
                  <a:srgbClr val="EA5F00"/>
                </a:solidFill>
              </a:rPr>
              <a:t>plaza</a:t>
            </a:r>
            <a:r>
              <a:rPr lang="en-GB" dirty="0"/>
              <a:t> </a:t>
            </a:r>
            <a:r>
              <a:rPr lang="en-GB" b="1" dirty="0" err="1">
                <a:solidFill>
                  <a:srgbClr val="EA5F00"/>
                </a:solidFill>
              </a:rPr>
              <a:t>pequeña</a:t>
            </a:r>
            <a:r>
              <a:rPr lang="en-GB" dirty="0"/>
              <a:t> </a:t>
            </a:r>
            <a:r>
              <a:rPr lang="en-GB" dirty="0" err="1"/>
              <a:t>en</a:t>
            </a:r>
            <a:r>
              <a:rPr lang="en-GB" dirty="0"/>
              <a:t> el </a:t>
            </a:r>
            <a:r>
              <a:rPr lang="en-GB" dirty="0" err="1"/>
              <a:t>centro</a:t>
            </a:r>
            <a:r>
              <a:rPr lang="en-GB" dirty="0"/>
              <a:t>.  </a:t>
            </a:r>
            <a:r>
              <a:rPr lang="en-GB" b="1" dirty="0">
                <a:solidFill>
                  <a:srgbClr val="EA5F00"/>
                </a:solidFill>
              </a:rPr>
              <a:t>La </a:t>
            </a:r>
            <a:r>
              <a:rPr lang="en-GB" b="1" dirty="0" err="1">
                <a:solidFill>
                  <a:srgbClr val="EA5F00"/>
                </a:solidFill>
              </a:rPr>
              <a:t>iglesia</a:t>
            </a:r>
            <a:r>
              <a:rPr lang="en-GB" dirty="0"/>
              <a:t> </a:t>
            </a:r>
            <a:r>
              <a:rPr lang="en-GB" b="1" dirty="0" err="1">
                <a:solidFill>
                  <a:srgbClr val="EA5F00"/>
                </a:solidFill>
              </a:rPr>
              <a:t>está</a:t>
            </a:r>
            <a:r>
              <a:rPr lang="en-GB" dirty="0"/>
              <a:t> </a:t>
            </a:r>
            <a:r>
              <a:rPr lang="en-GB" dirty="0" err="1"/>
              <a:t>en</a:t>
            </a:r>
            <a:r>
              <a:rPr lang="en-GB" dirty="0"/>
              <a:t> </a:t>
            </a:r>
            <a:r>
              <a:rPr lang="en-GB" b="1" dirty="0">
                <a:solidFill>
                  <a:srgbClr val="EA5F00"/>
                </a:solidFill>
              </a:rPr>
              <a:t>la plaza </a:t>
            </a:r>
            <a:r>
              <a:rPr lang="en-GB" dirty="0"/>
              <a:t>y </a:t>
            </a:r>
            <a:r>
              <a:rPr lang="en-GB" b="1" dirty="0">
                <a:solidFill>
                  <a:srgbClr val="EA5F00"/>
                </a:solidFill>
              </a:rPr>
              <a:t>el </a:t>
            </a:r>
            <a:r>
              <a:rPr lang="en-GB" b="1" dirty="0" err="1">
                <a:solidFill>
                  <a:srgbClr val="EA5F00"/>
                </a:solidFill>
              </a:rPr>
              <a:t>museo</a:t>
            </a:r>
            <a:r>
              <a:rPr lang="en-GB" b="1" dirty="0">
                <a:solidFill>
                  <a:srgbClr val="EA5F00"/>
                </a:solidFill>
              </a:rPr>
              <a:t> </a:t>
            </a:r>
            <a:r>
              <a:rPr lang="en-GB" b="1" dirty="0" err="1">
                <a:solidFill>
                  <a:srgbClr val="EA5F00"/>
                </a:solidFill>
              </a:rPr>
              <a:t>está</a:t>
            </a:r>
            <a:r>
              <a:rPr lang="en-GB" b="1" dirty="0">
                <a:solidFill>
                  <a:srgbClr val="EA5F00"/>
                </a:solidFill>
              </a:rPr>
              <a:t> </a:t>
            </a:r>
            <a:r>
              <a:rPr lang="en-GB" b="1" dirty="0" err="1">
                <a:solidFill>
                  <a:srgbClr val="EA5F00"/>
                </a:solidFill>
              </a:rPr>
              <a:t>cerca</a:t>
            </a:r>
            <a:r>
              <a:rPr lang="en-GB" b="1" dirty="0">
                <a:solidFill>
                  <a:srgbClr val="EA5F00"/>
                </a:solidFill>
              </a:rPr>
              <a:t> de la </a:t>
            </a:r>
            <a:r>
              <a:rPr lang="en-GB" b="1" dirty="0" err="1">
                <a:solidFill>
                  <a:srgbClr val="EA5F00"/>
                </a:solidFill>
              </a:rPr>
              <a:t>iglesia</a:t>
            </a:r>
            <a:r>
              <a:rPr lang="en-GB" dirty="0"/>
              <a:t>. </a:t>
            </a:r>
            <a:r>
              <a:rPr lang="en-GB" dirty="0" err="1"/>
              <a:t>También</a:t>
            </a:r>
            <a:r>
              <a:rPr lang="en-GB" dirty="0"/>
              <a:t> hay </a:t>
            </a:r>
            <a:r>
              <a:rPr lang="en-GB" b="1" dirty="0">
                <a:solidFill>
                  <a:srgbClr val="EA5F00"/>
                </a:solidFill>
              </a:rPr>
              <a:t>un </a:t>
            </a:r>
            <a:r>
              <a:rPr lang="en-GB" b="1" dirty="0" err="1">
                <a:solidFill>
                  <a:srgbClr val="EA5F00"/>
                </a:solidFill>
              </a:rPr>
              <a:t>teatro</a:t>
            </a:r>
            <a:r>
              <a:rPr lang="en-GB" b="1" dirty="0">
                <a:solidFill>
                  <a:srgbClr val="EA5F00"/>
                </a:solidFill>
              </a:rPr>
              <a:t> </a:t>
            </a:r>
            <a:r>
              <a:rPr lang="en-GB" b="1" dirty="0" err="1">
                <a:solidFill>
                  <a:srgbClr val="EA5F00"/>
                </a:solidFill>
              </a:rPr>
              <a:t>pequeño</a:t>
            </a:r>
            <a:r>
              <a:rPr lang="en-GB" dirty="0"/>
              <a:t>. </a:t>
            </a:r>
            <a:r>
              <a:rPr lang="en-GB" b="1" dirty="0">
                <a:solidFill>
                  <a:srgbClr val="EA5F00"/>
                </a:solidFill>
              </a:rPr>
              <a:t>El </a:t>
            </a:r>
            <a:r>
              <a:rPr lang="en-GB" b="1" dirty="0" err="1">
                <a:solidFill>
                  <a:srgbClr val="EA5F00"/>
                </a:solidFill>
              </a:rPr>
              <a:t>teatro</a:t>
            </a:r>
            <a:r>
              <a:rPr lang="en-GB" b="1" dirty="0">
                <a:solidFill>
                  <a:srgbClr val="EA5F00"/>
                </a:solidFill>
              </a:rPr>
              <a:t> </a:t>
            </a:r>
            <a:r>
              <a:rPr lang="en-GB" b="1" dirty="0" err="1">
                <a:solidFill>
                  <a:srgbClr val="EA5F00"/>
                </a:solidFill>
              </a:rPr>
              <a:t>está</a:t>
            </a:r>
            <a:r>
              <a:rPr lang="en-GB" b="1" dirty="0">
                <a:solidFill>
                  <a:srgbClr val="EA5F00"/>
                </a:solidFill>
              </a:rPr>
              <a:t> </a:t>
            </a:r>
            <a:r>
              <a:rPr lang="en-GB" b="1" dirty="0" err="1">
                <a:solidFill>
                  <a:srgbClr val="EA5F00"/>
                </a:solidFill>
              </a:rPr>
              <a:t>lejos</a:t>
            </a:r>
            <a:r>
              <a:rPr lang="en-GB" b="1" dirty="0">
                <a:solidFill>
                  <a:srgbClr val="EA5F00"/>
                </a:solidFill>
              </a:rPr>
              <a:t> de la plaza</a:t>
            </a:r>
            <a:r>
              <a:rPr lang="en-GB" dirty="0"/>
              <a:t> </a:t>
            </a:r>
            <a:r>
              <a:rPr lang="en-GB" dirty="0" err="1"/>
              <a:t>pero</a:t>
            </a:r>
            <a:r>
              <a:rPr lang="en-GB" dirty="0"/>
              <a:t> </a:t>
            </a:r>
            <a:r>
              <a:rPr lang="en-GB" b="1" dirty="0" err="1">
                <a:solidFill>
                  <a:srgbClr val="EA5F00"/>
                </a:solidFill>
              </a:rPr>
              <a:t>cerca</a:t>
            </a:r>
            <a:r>
              <a:rPr lang="en-GB" b="1" dirty="0">
                <a:solidFill>
                  <a:srgbClr val="EA5F00"/>
                </a:solidFill>
              </a:rPr>
              <a:t> de </a:t>
            </a:r>
            <a:r>
              <a:rPr lang="en-GB" dirty="0"/>
              <a:t>mi casa. </a:t>
            </a:r>
          </a:p>
        </p:txBody>
      </p:sp>
      <p:sp>
        <p:nvSpPr>
          <p:cNvPr id="4" name="Action Button: Forward or Next 3">
            <a:hlinkClick r:id="" action="ppaction://noaction" highlightClick="1">
              <a:snd r:embed="rId4" name="Spanish story introduction.wav"/>
            </a:hlinkClick>
          </p:cNvPr>
          <p:cNvSpPr/>
          <p:nvPr/>
        </p:nvSpPr>
        <p:spPr>
          <a:xfrm>
            <a:off x="11145328" y="296863"/>
            <a:ext cx="828136" cy="867128"/>
          </a:xfrm>
          <a:prstGeom prst="actionButtonForwardNext">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012131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63"/>
            <a:ext cx="4143022" cy="867128"/>
          </a:xfrm>
          <a:prstGeom prst="rect">
            <a:avLst/>
          </a:prstGeom>
        </p:spPr>
      </p:pic>
      <p:sp>
        <p:nvSpPr>
          <p:cNvPr id="4" name="Title 3"/>
          <p:cNvSpPr>
            <a:spLocks noGrp="1"/>
          </p:cNvSpPr>
          <p:nvPr>
            <p:ph type="title"/>
          </p:nvPr>
        </p:nvSpPr>
        <p:spPr>
          <a:xfrm>
            <a:off x="268111" y="0"/>
            <a:ext cx="3993444" cy="1325563"/>
          </a:xfrm>
        </p:spPr>
        <p:txBody>
          <a:bodyPr>
            <a:normAutofit/>
          </a:bodyPr>
          <a:lstStyle/>
          <a:p>
            <a:r>
              <a:rPr lang="en-GB" sz="3600" b="1" dirty="0">
                <a:solidFill>
                  <a:schemeClr val="bg1"/>
                </a:solidFill>
              </a:rPr>
              <a:t>Consolidation</a:t>
            </a:r>
          </a:p>
        </p:txBody>
      </p:sp>
      <p:sp>
        <p:nvSpPr>
          <p:cNvPr id="5" name="Content Placeholder 4"/>
          <p:cNvSpPr>
            <a:spLocks noGrp="1"/>
          </p:cNvSpPr>
          <p:nvPr>
            <p:ph idx="1"/>
          </p:nvPr>
        </p:nvSpPr>
        <p:spPr>
          <a:xfrm>
            <a:off x="838200" y="1769182"/>
            <a:ext cx="10515600" cy="3717218"/>
          </a:xfrm>
        </p:spPr>
        <p:txBody>
          <a:bodyPr>
            <a:normAutofit/>
          </a:bodyPr>
          <a:lstStyle/>
          <a:p>
            <a:pPr>
              <a:lnSpc>
                <a:spcPct val="150000"/>
              </a:lnSpc>
            </a:pPr>
            <a:r>
              <a:rPr lang="en-GB" dirty="0"/>
              <a:t>Individual word level tasks </a:t>
            </a:r>
            <a:br>
              <a:rPr lang="en-GB" dirty="0"/>
            </a:br>
            <a:r>
              <a:rPr lang="en-GB" sz="2600" i="1" dirty="0"/>
              <a:t>(e.g. L1:L2 table completion, Look-Say-Cover-Write-Check)</a:t>
            </a:r>
          </a:p>
          <a:p>
            <a:pPr>
              <a:lnSpc>
                <a:spcPct val="150000"/>
              </a:lnSpc>
            </a:pPr>
            <a:r>
              <a:rPr lang="en-GB" dirty="0"/>
              <a:t>Listening tasks</a:t>
            </a:r>
          </a:p>
          <a:p>
            <a:pPr>
              <a:lnSpc>
                <a:spcPct val="150000"/>
              </a:lnSpc>
            </a:pPr>
            <a:r>
              <a:rPr lang="en-GB" dirty="0"/>
              <a:t>Sentence-completion tasks</a:t>
            </a:r>
          </a:p>
          <a:p>
            <a:pPr>
              <a:lnSpc>
                <a:spcPct val="150000"/>
              </a:lnSpc>
            </a:pPr>
            <a:r>
              <a:rPr lang="en-GB" dirty="0"/>
              <a:t>Sentence-level production tasks</a:t>
            </a:r>
          </a:p>
        </p:txBody>
      </p:sp>
    </p:spTree>
    <p:extLst>
      <p:ext uri="{BB962C8B-B14F-4D97-AF65-F5344CB8AC3E}">
        <p14:creationId xmlns:p14="http://schemas.microsoft.com/office/powerpoint/2010/main" val="34107770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96863"/>
            <a:ext cx="9437511" cy="867128"/>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704645265"/>
              </p:ext>
            </p:extLst>
          </p:nvPr>
        </p:nvGraphicFramePr>
        <p:xfrm>
          <a:off x="300039" y="1686475"/>
          <a:ext cx="11523154" cy="4003126"/>
        </p:xfrm>
        <a:graphic>
          <a:graphicData uri="http://schemas.openxmlformats.org/drawingml/2006/table">
            <a:tbl>
              <a:tblPr firstRow="1" firstCol="1" bandRow="1">
                <a:tableStyleId>{5940675A-B579-460E-94D1-54222C63F5DA}</a:tableStyleId>
              </a:tblPr>
              <a:tblGrid>
                <a:gridCol w="802043">
                  <a:extLst>
                    <a:ext uri="{9D8B030D-6E8A-4147-A177-3AD203B41FA5}">
                      <a16:colId xmlns="" xmlns:a16="http://schemas.microsoft.com/office/drawing/2014/main" val="20000"/>
                    </a:ext>
                  </a:extLst>
                </a:gridCol>
                <a:gridCol w="2290297">
                  <a:extLst>
                    <a:ext uri="{9D8B030D-6E8A-4147-A177-3AD203B41FA5}">
                      <a16:colId xmlns="" xmlns:a16="http://schemas.microsoft.com/office/drawing/2014/main" val="20001"/>
                    </a:ext>
                  </a:extLst>
                </a:gridCol>
                <a:gridCol w="1752216">
                  <a:extLst>
                    <a:ext uri="{9D8B030D-6E8A-4147-A177-3AD203B41FA5}">
                      <a16:colId xmlns="" xmlns:a16="http://schemas.microsoft.com/office/drawing/2014/main" val="20002"/>
                    </a:ext>
                  </a:extLst>
                </a:gridCol>
                <a:gridCol w="510489">
                  <a:extLst>
                    <a:ext uri="{9D8B030D-6E8A-4147-A177-3AD203B41FA5}">
                      <a16:colId xmlns="" xmlns:a16="http://schemas.microsoft.com/office/drawing/2014/main" val="20003"/>
                    </a:ext>
                  </a:extLst>
                </a:gridCol>
                <a:gridCol w="758832">
                  <a:extLst>
                    <a:ext uri="{9D8B030D-6E8A-4147-A177-3AD203B41FA5}">
                      <a16:colId xmlns="" xmlns:a16="http://schemas.microsoft.com/office/drawing/2014/main" val="20004"/>
                    </a:ext>
                  </a:extLst>
                </a:gridCol>
                <a:gridCol w="2414470">
                  <a:extLst>
                    <a:ext uri="{9D8B030D-6E8A-4147-A177-3AD203B41FA5}">
                      <a16:colId xmlns="" xmlns:a16="http://schemas.microsoft.com/office/drawing/2014/main" val="20005"/>
                    </a:ext>
                  </a:extLst>
                </a:gridCol>
                <a:gridCol w="2552441">
                  <a:extLst>
                    <a:ext uri="{9D8B030D-6E8A-4147-A177-3AD203B41FA5}">
                      <a16:colId xmlns="" xmlns:a16="http://schemas.microsoft.com/office/drawing/2014/main" val="20006"/>
                    </a:ext>
                  </a:extLst>
                </a:gridCol>
                <a:gridCol w="442366">
                  <a:extLst>
                    <a:ext uri="{9D8B030D-6E8A-4147-A177-3AD203B41FA5}">
                      <a16:colId xmlns="" xmlns:a16="http://schemas.microsoft.com/office/drawing/2014/main" val="20007"/>
                    </a:ext>
                  </a:extLst>
                </a:gridCol>
              </a:tblGrid>
              <a:tr h="660450">
                <a:tc>
                  <a:txBody>
                    <a:bodyPr/>
                    <a:lstStyle/>
                    <a:p>
                      <a:pPr algn="l">
                        <a:lnSpc>
                          <a:spcPct val="107000"/>
                        </a:lnSpc>
                        <a:spcAft>
                          <a:spcPts val="0"/>
                        </a:spcAft>
                        <a:tabLst>
                          <a:tab pos="675640" algn="l"/>
                        </a:tabLst>
                      </a:pPr>
                      <a:r>
                        <a:rPr lang="en-GB" sz="2000" b="0" i="0" dirty="0">
                          <a:solidFill>
                            <a:schemeClr val="accent1">
                              <a:lumMod val="50000"/>
                            </a:schemeClr>
                          </a:solidFill>
                          <a:effectLst/>
                          <a:latin typeface="Century Gothic" panose="020B0502020202020204" pitchFamily="34" charset="0"/>
                        </a:rPr>
                        <a:t>e.g.</a:t>
                      </a:r>
                      <a:endParaRPr lang="en-GB" sz="2000" b="0" i="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i="0" dirty="0">
                          <a:solidFill>
                            <a:schemeClr val="accent1">
                              <a:lumMod val="50000"/>
                            </a:schemeClr>
                          </a:solidFill>
                          <a:effectLst/>
                          <a:latin typeface="Century Gothic" panose="020B0502020202020204" pitchFamily="34" charset="0"/>
                        </a:rPr>
                        <a:t>la </a:t>
                      </a:r>
                      <a:r>
                        <a:rPr lang="en-GB" sz="2000" i="0" dirty="0" err="1">
                          <a:solidFill>
                            <a:schemeClr val="accent1">
                              <a:lumMod val="50000"/>
                            </a:schemeClr>
                          </a:solidFill>
                          <a:effectLst/>
                          <a:latin typeface="Century Gothic" panose="020B0502020202020204" pitchFamily="34" charset="0"/>
                        </a:rPr>
                        <a:t>biblioteca</a:t>
                      </a:r>
                      <a:endParaRPr lang="en-GB" sz="2000" i="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i="0" dirty="0">
                          <a:solidFill>
                            <a:schemeClr val="accent1">
                              <a:lumMod val="50000"/>
                            </a:schemeClr>
                          </a:solidFill>
                          <a:effectLst/>
                          <a:latin typeface="Century Gothic" panose="020B0502020202020204" pitchFamily="34" charset="0"/>
                        </a:rPr>
                        <a:t>library</a:t>
                      </a:r>
                      <a:endParaRPr lang="en-GB" sz="2000" i="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b="1" dirty="0">
                          <a:solidFill>
                            <a:schemeClr val="accent1">
                              <a:lumMod val="50000"/>
                            </a:schemeClr>
                          </a:solidFill>
                          <a:effectLst/>
                          <a:latin typeface="Bookshelf Symbol 7" panose="05010101010101010101" pitchFamily="2" charset="2"/>
                          <a:ea typeface="SimSun" panose="02010600030101010101" pitchFamily="2" charset="-122"/>
                          <a:cs typeface="Times New Roman" panose="02020603050405020304" pitchFamily="18" charset="0"/>
                        </a:rPr>
                        <a:t>p</a:t>
                      </a: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dirty="0">
                          <a:solidFill>
                            <a:schemeClr val="accent1">
                              <a:lumMod val="50000"/>
                            </a:schemeClr>
                          </a:solidFill>
                          <a:effectLst/>
                          <a:latin typeface="Century Gothic" panose="020B0502020202020204" pitchFamily="34" charset="0"/>
                        </a:rPr>
                        <a:t> </a:t>
                      </a:r>
                      <a:endParaRPr lang="en-GB" sz="24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dirty="0">
                          <a:solidFill>
                            <a:schemeClr val="accent1">
                              <a:lumMod val="50000"/>
                            </a:schemeClr>
                          </a:solidFill>
                          <a:effectLst/>
                          <a:latin typeface="Century Gothic" panose="020B0502020202020204" pitchFamily="34" charset="0"/>
                        </a:rPr>
                        <a:t> </a:t>
                      </a:r>
                      <a:endParaRPr lang="en-GB" sz="24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650079">
                <a:tc>
                  <a:txBody>
                    <a:bodyPr/>
                    <a:lstStyle/>
                    <a:p>
                      <a:pPr algn="l">
                        <a:lnSpc>
                          <a:spcPct val="107000"/>
                        </a:lnSpc>
                        <a:spcAft>
                          <a:spcPts val="0"/>
                        </a:spcAft>
                        <a:tabLst>
                          <a:tab pos="675640" algn="l"/>
                        </a:tabLst>
                      </a:pPr>
                      <a:r>
                        <a:rPr lang="en-GB" sz="2000" b="0" dirty="0">
                          <a:solidFill>
                            <a:schemeClr val="accent1">
                              <a:lumMod val="50000"/>
                            </a:schemeClr>
                          </a:solidFill>
                          <a:effectLst/>
                          <a:latin typeface="Century Gothic" panose="020B0502020202020204" pitchFamily="34" charset="0"/>
                        </a:rPr>
                        <a:t>1.</a:t>
                      </a:r>
                      <a:endParaRPr lang="en-GB" sz="2000" b="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la plaza</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b="0" dirty="0">
                          <a:solidFill>
                            <a:schemeClr val="accent1">
                              <a:lumMod val="50000"/>
                            </a:schemeClr>
                          </a:solidFill>
                          <a:effectLst/>
                          <a:latin typeface="Century Gothic" panose="020B0502020202020204" pitchFamily="34" charset="0"/>
                        </a:rPr>
                        <a:t>6.</a:t>
                      </a:r>
                      <a:endParaRPr lang="en-GB" sz="2000" b="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la </a:t>
                      </a:r>
                      <a:r>
                        <a:rPr lang="en-GB" sz="2000" dirty="0" err="1">
                          <a:solidFill>
                            <a:schemeClr val="accent1">
                              <a:lumMod val="50000"/>
                            </a:schemeClr>
                          </a:solidFill>
                          <a:effectLst/>
                          <a:latin typeface="Century Gothic" panose="020B0502020202020204" pitchFamily="34" charset="0"/>
                        </a:rPr>
                        <a:t>iglesia</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dirty="0">
                          <a:solidFill>
                            <a:schemeClr val="accent1">
                              <a:lumMod val="50000"/>
                            </a:schemeClr>
                          </a:solidFill>
                          <a:effectLst/>
                          <a:latin typeface="Century Gothic" panose="020B0502020202020204" pitchFamily="34" charset="0"/>
                        </a:rPr>
                        <a:t> </a:t>
                      </a:r>
                      <a:endParaRPr lang="en-GB" sz="24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dirty="0">
                          <a:solidFill>
                            <a:schemeClr val="accent1">
                              <a:lumMod val="50000"/>
                            </a:schemeClr>
                          </a:solidFill>
                          <a:effectLst/>
                          <a:latin typeface="Century Gothic" panose="020B0502020202020204" pitchFamily="34" charset="0"/>
                        </a:rPr>
                        <a:t> </a:t>
                      </a:r>
                      <a:endParaRPr lang="en-GB" sz="24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650079">
                <a:tc>
                  <a:txBody>
                    <a:bodyPr/>
                    <a:lstStyle/>
                    <a:p>
                      <a:pPr algn="l">
                        <a:lnSpc>
                          <a:spcPct val="107000"/>
                        </a:lnSpc>
                        <a:spcAft>
                          <a:spcPts val="0"/>
                        </a:spcAft>
                        <a:tabLst>
                          <a:tab pos="675640" algn="l"/>
                        </a:tabLst>
                      </a:pPr>
                      <a:r>
                        <a:rPr lang="en-GB" sz="2000" b="0" dirty="0">
                          <a:solidFill>
                            <a:schemeClr val="accent1">
                              <a:lumMod val="50000"/>
                            </a:schemeClr>
                          </a:solidFill>
                          <a:effectLst/>
                          <a:latin typeface="Century Gothic" panose="020B0502020202020204" pitchFamily="34" charset="0"/>
                        </a:rPr>
                        <a:t>2.</a:t>
                      </a:r>
                      <a:endParaRPr lang="en-GB" sz="2000" b="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err="1">
                          <a:solidFill>
                            <a:schemeClr val="accent1">
                              <a:lumMod val="50000"/>
                            </a:schemeClr>
                          </a:solidFill>
                          <a:effectLst/>
                          <a:latin typeface="Century Gothic" panose="020B0502020202020204" pitchFamily="34" charset="0"/>
                        </a:rPr>
                        <a:t>estar</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b="0" dirty="0">
                          <a:solidFill>
                            <a:schemeClr val="accent1">
                              <a:lumMod val="50000"/>
                            </a:schemeClr>
                          </a:solidFill>
                          <a:effectLst/>
                          <a:latin typeface="Century Gothic" panose="020B0502020202020204" pitchFamily="34" charset="0"/>
                        </a:rPr>
                        <a:t>7.</a:t>
                      </a:r>
                      <a:endParaRPr lang="en-GB" sz="2000" b="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err="1">
                          <a:solidFill>
                            <a:schemeClr val="accent1">
                              <a:lumMod val="50000"/>
                            </a:schemeClr>
                          </a:solidFill>
                          <a:effectLst/>
                          <a:latin typeface="Century Gothic" panose="020B0502020202020204" pitchFamily="34" charset="0"/>
                        </a:rPr>
                        <a:t>cerca</a:t>
                      </a:r>
                      <a:r>
                        <a:rPr lang="en-GB" sz="2000" dirty="0">
                          <a:solidFill>
                            <a:schemeClr val="accent1">
                              <a:lumMod val="50000"/>
                            </a:schemeClr>
                          </a:solidFill>
                          <a:effectLst/>
                          <a:latin typeface="Century Gothic" panose="020B0502020202020204" pitchFamily="34" charset="0"/>
                        </a:rPr>
                        <a:t> (de)</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dirty="0">
                          <a:solidFill>
                            <a:schemeClr val="accent1">
                              <a:lumMod val="50000"/>
                            </a:schemeClr>
                          </a:solidFill>
                          <a:effectLst/>
                          <a:latin typeface="Century Gothic" panose="020B0502020202020204" pitchFamily="34" charset="0"/>
                        </a:rPr>
                        <a:t> </a:t>
                      </a:r>
                      <a:endParaRPr lang="en-GB" sz="24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dirty="0">
                          <a:solidFill>
                            <a:schemeClr val="accent1">
                              <a:lumMod val="50000"/>
                            </a:schemeClr>
                          </a:solidFill>
                          <a:effectLst/>
                          <a:latin typeface="Century Gothic" panose="020B0502020202020204" pitchFamily="34" charset="0"/>
                        </a:rPr>
                        <a:t> </a:t>
                      </a:r>
                      <a:endParaRPr lang="en-GB" sz="24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650079">
                <a:tc>
                  <a:txBody>
                    <a:bodyPr/>
                    <a:lstStyle/>
                    <a:p>
                      <a:pPr algn="l">
                        <a:lnSpc>
                          <a:spcPct val="107000"/>
                        </a:lnSpc>
                        <a:spcAft>
                          <a:spcPts val="0"/>
                        </a:spcAft>
                        <a:tabLst>
                          <a:tab pos="675640" algn="l"/>
                        </a:tabLst>
                      </a:pPr>
                      <a:r>
                        <a:rPr lang="en-GB" sz="2000" b="0" dirty="0">
                          <a:solidFill>
                            <a:schemeClr val="accent1">
                              <a:lumMod val="50000"/>
                            </a:schemeClr>
                          </a:solidFill>
                          <a:effectLst/>
                          <a:latin typeface="Century Gothic" panose="020B0502020202020204" pitchFamily="34" charset="0"/>
                        </a:rPr>
                        <a:t>3.</a:t>
                      </a:r>
                      <a:endParaRPr lang="en-GB" sz="2000" b="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el </a:t>
                      </a:r>
                      <a:r>
                        <a:rPr lang="en-GB" sz="2000" dirty="0" err="1">
                          <a:solidFill>
                            <a:schemeClr val="accent1">
                              <a:lumMod val="50000"/>
                            </a:schemeClr>
                          </a:solidFill>
                          <a:effectLst/>
                          <a:latin typeface="Century Gothic" panose="020B0502020202020204" pitchFamily="34" charset="0"/>
                        </a:rPr>
                        <a:t>museo</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b="0" dirty="0">
                          <a:solidFill>
                            <a:schemeClr val="accent1">
                              <a:lumMod val="50000"/>
                            </a:schemeClr>
                          </a:solidFill>
                          <a:effectLst/>
                          <a:latin typeface="Century Gothic" panose="020B0502020202020204" pitchFamily="34" charset="0"/>
                        </a:rPr>
                        <a:t>8.</a:t>
                      </a:r>
                      <a:endParaRPr lang="en-GB" sz="2000" b="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el </a:t>
                      </a:r>
                      <a:r>
                        <a:rPr lang="en-GB" sz="2000" dirty="0" err="1">
                          <a:solidFill>
                            <a:schemeClr val="accent1">
                              <a:lumMod val="50000"/>
                            </a:schemeClr>
                          </a:solidFill>
                          <a:effectLst/>
                          <a:latin typeface="Century Gothic" panose="020B0502020202020204" pitchFamily="34" charset="0"/>
                        </a:rPr>
                        <a:t>teatro</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dirty="0">
                          <a:solidFill>
                            <a:schemeClr val="accent1">
                              <a:lumMod val="50000"/>
                            </a:schemeClr>
                          </a:solidFill>
                          <a:effectLst/>
                          <a:latin typeface="Century Gothic" panose="020B0502020202020204" pitchFamily="34" charset="0"/>
                        </a:rPr>
                        <a:t> </a:t>
                      </a:r>
                      <a:endParaRPr lang="en-GB" sz="24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dirty="0">
                          <a:solidFill>
                            <a:schemeClr val="accent1">
                              <a:lumMod val="50000"/>
                            </a:schemeClr>
                          </a:solidFill>
                          <a:effectLst/>
                          <a:latin typeface="Century Gothic" panose="020B0502020202020204" pitchFamily="34" charset="0"/>
                        </a:rPr>
                        <a:t> </a:t>
                      </a:r>
                      <a:endParaRPr lang="en-GB" sz="24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742360">
                <a:tc>
                  <a:txBody>
                    <a:bodyPr/>
                    <a:lstStyle/>
                    <a:p>
                      <a:pPr algn="l">
                        <a:lnSpc>
                          <a:spcPct val="107000"/>
                        </a:lnSpc>
                        <a:spcAft>
                          <a:spcPts val="0"/>
                        </a:spcAft>
                        <a:tabLst>
                          <a:tab pos="675640" algn="l"/>
                        </a:tabLst>
                      </a:pPr>
                      <a:r>
                        <a:rPr lang="en-GB" sz="2000" b="0" dirty="0">
                          <a:solidFill>
                            <a:schemeClr val="accent1">
                              <a:lumMod val="50000"/>
                            </a:schemeClr>
                          </a:solidFill>
                          <a:effectLst/>
                          <a:latin typeface="Century Gothic" panose="020B0502020202020204" pitchFamily="34" charset="0"/>
                        </a:rPr>
                        <a:t>4.</a:t>
                      </a:r>
                      <a:endParaRPr lang="en-GB" sz="2000" b="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err="1">
                          <a:solidFill>
                            <a:schemeClr val="accent1">
                              <a:lumMod val="50000"/>
                            </a:schemeClr>
                          </a:solidFill>
                          <a:effectLst/>
                          <a:latin typeface="Century Gothic" panose="020B0502020202020204" pitchFamily="34" charset="0"/>
                        </a:rPr>
                        <a:t>lejos</a:t>
                      </a:r>
                      <a:r>
                        <a:rPr lang="en-GB" sz="2000" dirty="0">
                          <a:solidFill>
                            <a:schemeClr val="accent1">
                              <a:lumMod val="50000"/>
                            </a:schemeClr>
                          </a:solidFill>
                          <a:effectLst/>
                          <a:latin typeface="Century Gothic" panose="020B0502020202020204" pitchFamily="34" charset="0"/>
                        </a:rPr>
                        <a:t> (de)</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b="0" dirty="0">
                          <a:solidFill>
                            <a:schemeClr val="accent1">
                              <a:lumMod val="50000"/>
                            </a:schemeClr>
                          </a:solidFill>
                          <a:effectLst/>
                          <a:latin typeface="Century Gothic" panose="020B0502020202020204" pitchFamily="34" charset="0"/>
                        </a:rPr>
                        <a:t>9.</a:t>
                      </a:r>
                      <a:endParaRPr lang="en-GB" sz="2000" b="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err="1">
                          <a:solidFill>
                            <a:schemeClr val="accent1">
                              <a:lumMod val="50000"/>
                            </a:schemeClr>
                          </a:solidFill>
                          <a:effectLst/>
                          <a:latin typeface="Century Gothic" panose="020B0502020202020204" pitchFamily="34" charset="0"/>
                        </a:rPr>
                        <a:t>pequeño</a:t>
                      </a:r>
                      <a:r>
                        <a:rPr lang="en-GB" sz="2000" dirty="0">
                          <a:solidFill>
                            <a:schemeClr val="accent1">
                              <a:lumMod val="50000"/>
                            </a:schemeClr>
                          </a:solidFill>
                          <a:effectLst/>
                          <a:latin typeface="Century Gothic" panose="020B0502020202020204" pitchFamily="34" charset="0"/>
                        </a:rPr>
                        <a:t>/a</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dirty="0">
                          <a:solidFill>
                            <a:schemeClr val="accent1">
                              <a:lumMod val="50000"/>
                            </a:schemeClr>
                          </a:solidFill>
                          <a:effectLst/>
                          <a:latin typeface="Century Gothic" panose="020B0502020202020204" pitchFamily="34" charset="0"/>
                        </a:rPr>
                        <a:t> </a:t>
                      </a:r>
                      <a:endParaRPr lang="en-GB" sz="24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dirty="0">
                          <a:solidFill>
                            <a:schemeClr val="accent1">
                              <a:lumMod val="50000"/>
                            </a:schemeClr>
                          </a:solidFill>
                          <a:effectLst/>
                          <a:latin typeface="Century Gothic" panose="020B0502020202020204" pitchFamily="34" charset="0"/>
                        </a:rPr>
                        <a:t> </a:t>
                      </a:r>
                      <a:endParaRPr lang="en-GB" sz="24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650079">
                <a:tc>
                  <a:txBody>
                    <a:bodyPr/>
                    <a:lstStyle/>
                    <a:p>
                      <a:pPr algn="l">
                        <a:lnSpc>
                          <a:spcPct val="107000"/>
                        </a:lnSpc>
                        <a:spcAft>
                          <a:spcPts val="0"/>
                        </a:spcAft>
                        <a:tabLst>
                          <a:tab pos="675640" algn="l"/>
                        </a:tabLst>
                      </a:pPr>
                      <a:r>
                        <a:rPr lang="en-GB" sz="2000" b="0" dirty="0">
                          <a:solidFill>
                            <a:schemeClr val="accent1">
                              <a:lumMod val="50000"/>
                            </a:schemeClr>
                          </a:solidFill>
                          <a:effectLst/>
                          <a:latin typeface="Century Gothic" panose="020B0502020202020204" pitchFamily="34" charset="0"/>
                        </a:rPr>
                        <a:t>5.</a:t>
                      </a:r>
                      <a:endParaRPr lang="en-GB" sz="2000" b="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err="1">
                          <a:solidFill>
                            <a:schemeClr val="accent1">
                              <a:lumMod val="50000"/>
                            </a:schemeClr>
                          </a:solidFill>
                          <a:effectLst/>
                          <a:latin typeface="Century Gothic" panose="020B0502020202020204" pitchFamily="34" charset="0"/>
                        </a:rPr>
                        <a:t>grande</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b="0" dirty="0">
                          <a:solidFill>
                            <a:schemeClr val="accent1">
                              <a:lumMod val="50000"/>
                            </a:schemeClr>
                          </a:solidFill>
                          <a:effectLst/>
                          <a:latin typeface="Century Gothic" panose="020B0502020202020204" pitchFamily="34" charset="0"/>
                        </a:rPr>
                        <a:t>10.</a:t>
                      </a:r>
                      <a:endParaRPr lang="en-GB" sz="2000" b="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err="1">
                          <a:solidFill>
                            <a:schemeClr val="accent1">
                              <a:lumMod val="50000"/>
                            </a:schemeClr>
                          </a:solidFill>
                          <a:effectLst/>
                          <a:latin typeface="Century Gothic" panose="020B0502020202020204" pitchFamily="34" charset="0"/>
                        </a:rPr>
                        <a:t>ser</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dirty="0">
                          <a:solidFill>
                            <a:schemeClr val="accent1">
                              <a:lumMod val="50000"/>
                            </a:schemeClr>
                          </a:solidFill>
                          <a:effectLst/>
                          <a:latin typeface="Century Gothic" panose="020B0502020202020204" pitchFamily="34" charset="0"/>
                        </a:rPr>
                        <a:t> </a:t>
                      </a:r>
                      <a:endParaRPr lang="en-GB" sz="24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dirty="0">
                          <a:solidFill>
                            <a:schemeClr val="accent1">
                              <a:lumMod val="50000"/>
                            </a:schemeClr>
                          </a:solidFill>
                          <a:effectLst/>
                          <a:latin typeface="Century Gothic" panose="020B0502020202020204" pitchFamily="34" charset="0"/>
                        </a:rPr>
                        <a:t> </a:t>
                      </a:r>
                      <a:endParaRPr lang="en-GB" sz="24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5"/>
                  </a:ext>
                </a:extLst>
              </a:tr>
            </a:tbl>
          </a:graphicData>
        </a:graphic>
      </p:graphicFrame>
      <p:sp>
        <p:nvSpPr>
          <p:cNvPr id="5" name="Rectangle 2"/>
          <p:cNvSpPr>
            <a:spLocks noChangeArrowheads="1"/>
          </p:cNvSpPr>
          <p:nvPr/>
        </p:nvSpPr>
        <p:spPr bwMode="auto">
          <a:xfrm>
            <a:off x="168171" y="382801"/>
            <a:ext cx="811953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76275" algn="l"/>
              </a:tabLst>
              <a:defRPr>
                <a:solidFill>
                  <a:schemeClr val="tx1"/>
                </a:solidFill>
                <a:latin typeface="Arial" panose="020B0604020202020204" pitchFamily="34" charset="0"/>
              </a:defRPr>
            </a:lvl1pPr>
            <a:lvl2pPr eaLnBrk="0" fontAlgn="base" hangingPunct="0">
              <a:spcBef>
                <a:spcPct val="0"/>
              </a:spcBef>
              <a:spcAft>
                <a:spcPct val="0"/>
              </a:spcAft>
              <a:tabLst>
                <a:tab pos="676275" algn="l"/>
              </a:tabLst>
              <a:defRPr>
                <a:solidFill>
                  <a:schemeClr val="tx1"/>
                </a:solidFill>
                <a:latin typeface="Arial" panose="020B0604020202020204" pitchFamily="34" charset="0"/>
              </a:defRPr>
            </a:lvl2pPr>
            <a:lvl3pPr eaLnBrk="0" fontAlgn="base" hangingPunct="0">
              <a:spcBef>
                <a:spcPct val="0"/>
              </a:spcBef>
              <a:spcAft>
                <a:spcPct val="0"/>
              </a:spcAft>
              <a:tabLst>
                <a:tab pos="676275" algn="l"/>
              </a:tabLst>
              <a:defRPr>
                <a:solidFill>
                  <a:schemeClr val="tx1"/>
                </a:solidFill>
                <a:latin typeface="Arial" panose="020B0604020202020204" pitchFamily="34" charset="0"/>
              </a:defRPr>
            </a:lvl3pPr>
            <a:lvl4pPr eaLnBrk="0" fontAlgn="base" hangingPunct="0">
              <a:spcBef>
                <a:spcPct val="0"/>
              </a:spcBef>
              <a:spcAft>
                <a:spcPct val="0"/>
              </a:spcAft>
              <a:tabLst>
                <a:tab pos="676275" algn="l"/>
              </a:tabLst>
              <a:defRPr>
                <a:solidFill>
                  <a:schemeClr val="tx1"/>
                </a:solidFill>
                <a:latin typeface="Arial" panose="020B0604020202020204" pitchFamily="34" charset="0"/>
              </a:defRPr>
            </a:lvl4pPr>
            <a:lvl5pPr eaLnBrk="0" fontAlgn="base" hangingPunct="0">
              <a:spcBef>
                <a:spcPct val="0"/>
              </a:spcBef>
              <a:spcAft>
                <a:spcPct val="0"/>
              </a:spcAft>
              <a:tabLst>
                <a:tab pos="676275" algn="l"/>
              </a:tabLst>
              <a:defRPr>
                <a:solidFill>
                  <a:schemeClr val="tx1"/>
                </a:solidFill>
                <a:latin typeface="Arial" panose="020B0604020202020204" pitchFamily="34" charset="0"/>
              </a:defRPr>
            </a:lvl5pPr>
            <a:lvl6pPr eaLnBrk="0" fontAlgn="base" hangingPunct="0">
              <a:spcBef>
                <a:spcPct val="0"/>
              </a:spcBef>
              <a:spcAft>
                <a:spcPct val="0"/>
              </a:spcAft>
              <a:tabLst>
                <a:tab pos="676275" algn="l"/>
              </a:tabLst>
              <a:defRPr>
                <a:solidFill>
                  <a:schemeClr val="tx1"/>
                </a:solidFill>
                <a:latin typeface="Arial" panose="020B0604020202020204" pitchFamily="34" charset="0"/>
              </a:defRPr>
            </a:lvl6pPr>
            <a:lvl7pPr eaLnBrk="0" fontAlgn="base" hangingPunct="0">
              <a:spcBef>
                <a:spcPct val="0"/>
              </a:spcBef>
              <a:spcAft>
                <a:spcPct val="0"/>
              </a:spcAft>
              <a:tabLst>
                <a:tab pos="676275" algn="l"/>
              </a:tabLst>
              <a:defRPr>
                <a:solidFill>
                  <a:schemeClr val="tx1"/>
                </a:solidFill>
                <a:latin typeface="Arial" panose="020B0604020202020204" pitchFamily="34" charset="0"/>
              </a:defRPr>
            </a:lvl7pPr>
            <a:lvl8pPr eaLnBrk="0" fontAlgn="base" hangingPunct="0">
              <a:spcBef>
                <a:spcPct val="0"/>
              </a:spcBef>
              <a:spcAft>
                <a:spcPct val="0"/>
              </a:spcAft>
              <a:tabLst>
                <a:tab pos="676275" algn="l"/>
              </a:tabLst>
              <a:defRPr>
                <a:solidFill>
                  <a:schemeClr val="tx1"/>
                </a:solidFill>
                <a:latin typeface="Arial" panose="020B0604020202020204" pitchFamily="34" charset="0"/>
              </a:defRPr>
            </a:lvl8pPr>
            <a:lvl9pPr eaLnBrk="0" fontAlgn="base" hangingPunct="0">
              <a:spcBef>
                <a:spcPct val="0"/>
              </a:spcBef>
              <a:spcAft>
                <a:spcPct val="0"/>
              </a:spcAft>
              <a:tabLst>
                <a:tab pos="676275" algn="l"/>
              </a:tabLst>
              <a:defRPr>
                <a:solidFill>
                  <a:schemeClr val="tx1"/>
                </a:solidFill>
                <a:latin typeface="Arial" panose="020B0604020202020204" pitchFamily="34" charset="0"/>
              </a:defRPr>
            </a:lvl9pPr>
          </a:lstStyle>
          <a:p>
            <a:r>
              <a:rPr lang="en-GB" altLang="en-US" sz="2800" b="1" dirty="0" smtClean="0">
                <a:solidFill>
                  <a:schemeClr val="bg1"/>
                </a:solidFill>
                <a:latin typeface="Century Gothic" panose="020B0502020202020204" pitchFamily="34" charset="0"/>
                <a:ea typeface="SimSun" panose="02010600030101010101" pitchFamily="2" charset="-122"/>
                <a:cs typeface="Times New Roman" panose="02020603050405020304" pitchFamily="18" charset="0"/>
              </a:rPr>
              <a:t>1a) </a:t>
            </a:r>
            <a:r>
              <a:rPr lang="en-GB" altLang="en-US" sz="2800" b="1" dirty="0">
                <a:solidFill>
                  <a:schemeClr val="bg1"/>
                </a:solidFill>
                <a:latin typeface="Century Gothic" panose="020B0502020202020204" pitchFamily="34" charset="0"/>
                <a:ea typeface="SimSun" panose="02010600030101010101" pitchFamily="2" charset="-122"/>
                <a:cs typeface="Times New Roman" panose="02020603050405020304" pitchFamily="18" charset="0"/>
              </a:rPr>
              <a:t>Give the meanings of the following words:</a:t>
            </a:r>
            <a:endParaRPr lang="en-GB" altLang="en-US" sz="3600" b="1" dirty="0">
              <a:solidFill>
                <a:schemeClr val="bg1"/>
              </a:solidFill>
            </a:endParaRPr>
          </a:p>
        </p:txBody>
      </p:sp>
    </p:spTree>
    <p:extLst>
      <p:ext uri="{BB962C8B-B14F-4D97-AF65-F5344CB8AC3E}">
        <p14:creationId xmlns:p14="http://schemas.microsoft.com/office/powerpoint/2010/main" val="15578636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a:solidFill>
                  <a:schemeClr val="bg1"/>
                </a:solidFill>
              </a:rPr>
              <a:t>Stages of Vocabulary Learning</a:t>
            </a:r>
          </a:p>
        </p:txBody>
      </p:sp>
      <p:sp>
        <p:nvSpPr>
          <p:cNvPr id="5" name="Content Placeholder 4"/>
          <p:cNvSpPr>
            <a:spLocks noGrp="1"/>
          </p:cNvSpPr>
          <p:nvPr>
            <p:ph idx="1"/>
          </p:nvPr>
        </p:nvSpPr>
        <p:spPr>
          <a:xfrm>
            <a:off x="838200" y="1633670"/>
            <a:ext cx="10515600" cy="4351338"/>
          </a:xfrm>
        </p:spPr>
        <p:txBody>
          <a:bodyPr/>
          <a:lstStyle/>
          <a:p>
            <a:pPr marL="514350" indent="-514350">
              <a:buFont typeface="+mj-lt"/>
              <a:buAutoNum type="arabicPeriod"/>
            </a:pPr>
            <a:r>
              <a:rPr lang="en-GB" b="1" dirty="0">
                <a:solidFill>
                  <a:srgbClr val="EA5F00"/>
                </a:solidFill>
              </a:rPr>
              <a:t>Introduction </a:t>
            </a:r>
            <a:r>
              <a:rPr lang="en-GB" dirty="0"/>
              <a:t/>
            </a:r>
            <a:br>
              <a:rPr lang="en-GB" dirty="0"/>
            </a:br>
            <a:r>
              <a:rPr lang="en-GB" sz="2400" i="1" dirty="0"/>
              <a:t>(i.e. first encounters with new words, and initial memorisation routines)</a:t>
            </a:r>
          </a:p>
          <a:p>
            <a:pPr marL="514350" indent="-514350">
              <a:buFont typeface="+mj-lt"/>
              <a:buAutoNum type="arabicPeriod"/>
            </a:pPr>
            <a:r>
              <a:rPr lang="en-GB" b="1" dirty="0">
                <a:solidFill>
                  <a:srgbClr val="EA5F00"/>
                </a:solidFill>
              </a:rPr>
              <a:t>Consolidation</a:t>
            </a:r>
            <a:r>
              <a:rPr lang="en-GB" dirty="0"/>
              <a:t> </a:t>
            </a:r>
            <a:br>
              <a:rPr lang="en-GB" dirty="0"/>
            </a:br>
            <a:r>
              <a:rPr lang="en-GB" sz="2400" i="1" dirty="0"/>
              <a:t>(i.e. speed of retrieval building, controlled production, e.g. sentence-building)</a:t>
            </a:r>
          </a:p>
          <a:p>
            <a:pPr marL="514350" indent="-514350">
              <a:buFont typeface="+mj-lt"/>
              <a:buAutoNum type="arabicPeriod"/>
            </a:pPr>
            <a:r>
              <a:rPr lang="en-GB" b="1" dirty="0">
                <a:solidFill>
                  <a:srgbClr val="EA5F00"/>
                </a:solidFill>
              </a:rPr>
              <a:t>Developing use </a:t>
            </a:r>
            <a:r>
              <a:rPr lang="en-GB" dirty="0"/>
              <a:t/>
            </a:r>
            <a:br>
              <a:rPr lang="en-GB" dirty="0"/>
            </a:br>
            <a:r>
              <a:rPr lang="en-GB" sz="2400" i="1" dirty="0"/>
              <a:t>(i.e. revisiting across different contexts, modalities, synthesising with previously-learnt language)</a:t>
            </a:r>
          </a:p>
          <a:p>
            <a:pPr marL="514350" indent="-514350">
              <a:buFont typeface="+mj-lt"/>
              <a:buAutoNum type="arabicPeriod"/>
            </a:pPr>
            <a:r>
              <a:rPr lang="en-GB" b="1" dirty="0">
                <a:solidFill>
                  <a:srgbClr val="EA5F00"/>
                </a:solidFill>
              </a:rPr>
              <a:t>Assessment</a:t>
            </a:r>
          </a:p>
        </p:txBody>
      </p:sp>
      <p:sp>
        <p:nvSpPr>
          <p:cNvPr id="3" name="Rounded Rectangle 2"/>
          <p:cNvSpPr/>
          <p:nvPr/>
        </p:nvSpPr>
        <p:spPr>
          <a:xfrm>
            <a:off x="8336496" y="491131"/>
            <a:ext cx="3674853" cy="1345720"/>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Topic-based vocabulary lists of one single word class are not </a:t>
            </a:r>
            <a:r>
              <a:rPr lang="en-GB" sz="2000" b="1" dirty="0" smtClean="0">
                <a:latin typeface="Century Gothic" panose="020B0502020202020204" pitchFamily="34" charset="0"/>
              </a:rPr>
              <a:t>optimal.</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35659729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63"/>
            <a:ext cx="7834489" cy="867128"/>
          </a:xfrm>
          <a:prstGeom prst="rect">
            <a:avLst/>
          </a:prstGeom>
        </p:spPr>
      </p:pic>
      <p:sp>
        <p:nvSpPr>
          <p:cNvPr id="5" name="Rectangle 2"/>
          <p:cNvSpPr>
            <a:spLocks noChangeArrowheads="1"/>
          </p:cNvSpPr>
          <p:nvPr/>
        </p:nvSpPr>
        <p:spPr bwMode="auto">
          <a:xfrm>
            <a:off x="1131578" y="1495980"/>
            <a:ext cx="99288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76275" algn="l"/>
              </a:tabLst>
              <a:defRPr>
                <a:solidFill>
                  <a:schemeClr val="tx1"/>
                </a:solidFill>
                <a:latin typeface="Arial" panose="020B0604020202020204" pitchFamily="34" charset="0"/>
              </a:defRPr>
            </a:lvl1pPr>
            <a:lvl2pPr eaLnBrk="0" fontAlgn="base" hangingPunct="0">
              <a:spcBef>
                <a:spcPct val="0"/>
              </a:spcBef>
              <a:spcAft>
                <a:spcPct val="0"/>
              </a:spcAft>
              <a:tabLst>
                <a:tab pos="676275" algn="l"/>
              </a:tabLst>
              <a:defRPr>
                <a:solidFill>
                  <a:schemeClr val="tx1"/>
                </a:solidFill>
                <a:latin typeface="Arial" panose="020B0604020202020204" pitchFamily="34" charset="0"/>
              </a:defRPr>
            </a:lvl2pPr>
            <a:lvl3pPr eaLnBrk="0" fontAlgn="base" hangingPunct="0">
              <a:spcBef>
                <a:spcPct val="0"/>
              </a:spcBef>
              <a:spcAft>
                <a:spcPct val="0"/>
              </a:spcAft>
              <a:tabLst>
                <a:tab pos="676275" algn="l"/>
              </a:tabLst>
              <a:defRPr>
                <a:solidFill>
                  <a:schemeClr val="tx1"/>
                </a:solidFill>
                <a:latin typeface="Arial" panose="020B0604020202020204" pitchFamily="34" charset="0"/>
              </a:defRPr>
            </a:lvl3pPr>
            <a:lvl4pPr eaLnBrk="0" fontAlgn="base" hangingPunct="0">
              <a:spcBef>
                <a:spcPct val="0"/>
              </a:spcBef>
              <a:spcAft>
                <a:spcPct val="0"/>
              </a:spcAft>
              <a:tabLst>
                <a:tab pos="676275" algn="l"/>
              </a:tabLst>
              <a:defRPr>
                <a:solidFill>
                  <a:schemeClr val="tx1"/>
                </a:solidFill>
                <a:latin typeface="Arial" panose="020B0604020202020204" pitchFamily="34" charset="0"/>
              </a:defRPr>
            </a:lvl4pPr>
            <a:lvl5pPr eaLnBrk="0" fontAlgn="base" hangingPunct="0">
              <a:spcBef>
                <a:spcPct val="0"/>
              </a:spcBef>
              <a:spcAft>
                <a:spcPct val="0"/>
              </a:spcAft>
              <a:tabLst>
                <a:tab pos="676275" algn="l"/>
              </a:tabLst>
              <a:defRPr>
                <a:solidFill>
                  <a:schemeClr val="tx1"/>
                </a:solidFill>
                <a:latin typeface="Arial" panose="020B0604020202020204" pitchFamily="34" charset="0"/>
              </a:defRPr>
            </a:lvl5pPr>
            <a:lvl6pPr eaLnBrk="0" fontAlgn="base" hangingPunct="0">
              <a:spcBef>
                <a:spcPct val="0"/>
              </a:spcBef>
              <a:spcAft>
                <a:spcPct val="0"/>
              </a:spcAft>
              <a:tabLst>
                <a:tab pos="676275" algn="l"/>
              </a:tabLst>
              <a:defRPr>
                <a:solidFill>
                  <a:schemeClr val="tx1"/>
                </a:solidFill>
                <a:latin typeface="Arial" panose="020B0604020202020204" pitchFamily="34" charset="0"/>
              </a:defRPr>
            </a:lvl6pPr>
            <a:lvl7pPr eaLnBrk="0" fontAlgn="base" hangingPunct="0">
              <a:spcBef>
                <a:spcPct val="0"/>
              </a:spcBef>
              <a:spcAft>
                <a:spcPct val="0"/>
              </a:spcAft>
              <a:tabLst>
                <a:tab pos="676275" algn="l"/>
              </a:tabLst>
              <a:defRPr>
                <a:solidFill>
                  <a:schemeClr val="tx1"/>
                </a:solidFill>
                <a:latin typeface="Arial" panose="020B0604020202020204" pitchFamily="34" charset="0"/>
              </a:defRPr>
            </a:lvl7pPr>
            <a:lvl8pPr eaLnBrk="0" fontAlgn="base" hangingPunct="0">
              <a:spcBef>
                <a:spcPct val="0"/>
              </a:spcBef>
              <a:spcAft>
                <a:spcPct val="0"/>
              </a:spcAft>
              <a:tabLst>
                <a:tab pos="676275" algn="l"/>
              </a:tabLst>
              <a:defRPr>
                <a:solidFill>
                  <a:schemeClr val="tx1"/>
                </a:solidFill>
                <a:latin typeface="Arial" panose="020B0604020202020204" pitchFamily="34" charset="0"/>
              </a:defRPr>
            </a:lvl8pPr>
            <a:lvl9pPr eaLnBrk="0" fontAlgn="base" hangingPunct="0">
              <a:spcBef>
                <a:spcPct val="0"/>
              </a:spcBef>
              <a:spcAft>
                <a:spcPct val="0"/>
              </a:spcAft>
              <a:tabLst>
                <a:tab pos="676275" algn="l"/>
              </a:tabLst>
              <a:defRPr>
                <a:solidFill>
                  <a:schemeClr val="tx1"/>
                </a:solidFill>
                <a:latin typeface="Arial" panose="020B0604020202020204" pitchFamily="34" charset="0"/>
              </a:defRPr>
            </a:lvl9pPr>
          </a:lstStyle>
          <a:p>
            <a:pPr lvl="0"/>
            <a:r>
              <a:rPr lang="en-GB" altLang="en-US" sz="2400" i="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(with the definite article (el/la), </a:t>
            </a:r>
            <a:r>
              <a:rPr lang="en-GB" altLang="en-US" sz="2400" b="1" i="1" dirty="0">
                <a:solidFill>
                  <a:srgbClr val="EA5F00"/>
                </a:solidFill>
                <a:latin typeface="Century Gothic" panose="020B0502020202020204" pitchFamily="34" charset="0"/>
                <a:ea typeface="SimSun" panose="02010600030101010101" pitchFamily="2" charset="-122"/>
                <a:cs typeface="Times New Roman" panose="02020603050405020304" pitchFamily="18" charset="0"/>
              </a:rPr>
              <a:t>if needed</a:t>
            </a:r>
            <a:r>
              <a:rPr lang="en-GB" altLang="en-US" sz="2400" i="1"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 for the following words:</a:t>
            </a:r>
            <a:endParaRPr lang="en-GB" altLang="en-US" sz="3200" i="1" dirty="0">
              <a:solidFill>
                <a:schemeClr val="accent1">
                  <a:lumMod val="50000"/>
                </a:schemeClr>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240465835"/>
              </p:ext>
            </p:extLst>
          </p:nvPr>
        </p:nvGraphicFramePr>
        <p:xfrm>
          <a:off x="300038" y="2359379"/>
          <a:ext cx="11556999" cy="3702754"/>
        </p:xfrm>
        <a:graphic>
          <a:graphicData uri="http://schemas.openxmlformats.org/drawingml/2006/table">
            <a:tbl>
              <a:tblPr firstRow="1" firstCol="1" bandRow="1">
                <a:tableStyleId>{5940675A-B579-460E-94D1-54222C63F5DA}</a:tableStyleId>
              </a:tblPr>
              <a:tblGrid>
                <a:gridCol w="825001">
                  <a:extLst>
                    <a:ext uri="{9D8B030D-6E8A-4147-A177-3AD203B41FA5}">
                      <a16:colId xmlns="" xmlns:a16="http://schemas.microsoft.com/office/drawing/2014/main" val="20000"/>
                    </a:ext>
                  </a:extLst>
                </a:gridCol>
                <a:gridCol w="2478498">
                  <a:extLst>
                    <a:ext uri="{9D8B030D-6E8A-4147-A177-3AD203B41FA5}">
                      <a16:colId xmlns="" xmlns:a16="http://schemas.microsoft.com/office/drawing/2014/main" val="20001"/>
                    </a:ext>
                  </a:extLst>
                </a:gridCol>
                <a:gridCol w="612170">
                  <a:extLst>
                    <a:ext uri="{9D8B030D-6E8A-4147-A177-3AD203B41FA5}">
                      <a16:colId xmlns="" xmlns:a16="http://schemas.microsoft.com/office/drawing/2014/main" val="20002"/>
                    </a:ext>
                  </a:extLst>
                </a:gridCol>
                <a:gridCol w="6649698">
                  <a:extLst>
                    <a:ext uri="{9D8B030D-6E8A-4147-A177-3AD203B41FA5}">
                      <a16:colId xmlns="" xmlns:a16="http://schemas.microsoft.com/office/drawing/2014/main" val="20003"/>
                    </a:ext>
                  </a:extLst>
                </a:gridCol>
                <a:gridCol w="496399">
                  <a:extLst>
                    <a:ext uri="{9D8B030D-6E8A-4147-A177-3AD203B41FA5}">
                      <a16:colId xmlns="" xmlns:a16="http://schemas.microsoft.com/office/drawing/2014/main" val="20004"/>
                    </a:ext>
                  </a:extLst>
                </a:gridCol>
                <a:gridCol w="495233">
                  <a:extLst>
                    <a:ext uri="{9D8B030D-6E8A-4147-A177-3AD203B41FA5}">
                      <a16:colId xmlns="" xmlns:a16="http://schemas.microsoft.com/office/drawing/2014/main" val="20005"/>
                    </a:ext>
                  </a:extLst>
                </a:gridCol>
              </a:tblGrid>
              <a:tr h="702369">
                <a:tc>
                  <a:txBody>
                    <a:bodyPr/>
                    <a:lstStyle/>
                    <a:p>
                      <a:pPr algn="l">
                        <a:lnSpc>
                          <a:spcPct val="107000"/>
                        </a:lnSpc>
                        <a:spcAft>
                          <a:spcPts val="0"/>
                        </a:spcAft>
                        <a:tabLst>
                          <a:tab pos="675640" algn="l"/>
                        </a:tabLst>
                      </a:pPr>
                      <a:r>
                        <a:rPr lang="en-GB" sz="2000" b="0" dirty="0">
                          <a:solidFill>
                            <a:schemeClr val="accent1">
                              <a:lumMod val="50000"/>
                            </a:schemeClr>
                          </a:solidFill>
                          <a:effectLst/>
                          <a:latin typeface="Century Gothic" panose="020B0502020202020204" pitchFamily="34" charset="0"/>
                        </a:rPr>
                        <a:t>e.g.</a:t>
                      </a:r>
                      <a:endParaRPr lang="en-GB" sz="1600" b="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museum</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el</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err="1">
                          <a:solidFill>
                            <a:schemeClr val="accent1">
                              <a:lumMod val="50000"/>
                            </a:schemeClr>
                          </a:solidFill>
                          <a:effectLst/>
                          <a:latin typeface="Century Gothic" panose="020B0502020202020204" pitchFamily="34" charset="0"/>
                        </a:rPr>
                        <a:t>museo</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dirty="0">
                          <a:solidFill>
                            <a:schemeClr val="accent1">
                              <a:lumMod val="50000"/>
                            </a:schemeClr>
                          </a:solidFill>
                          <a:effectLst/>
                          <a:latin typeface="Bookshelf Symbol 7" panose="05010101010101010101" pitchFamily="2" charset="2"/>
                        </a:rPr>
                        <a:t>p</a:t>
                      </a:r>
                      <a:endParaRPr lang="en-GB" sz="1600" dirty="0">
                        <a:solidFill>
                          <a:schemeClr val="accent1">
                            <a:lumMod val="50000"/>
                          </a:schemeClr>
                        </a:solidFill>
                        <a:effectLst/>
                        <a:latin typeface="Bookshelf Symbol 7" panose="05010101010101010101" pitchFamily="2" charset="2"/>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dirty="0">
                          <a:solidFill>
                            <a:schemeClr val="accent1">
                              <a:lumMod val="50000"/>
                            </a:schemeClr>
                          </a:solidFill>
                          <a:effectLst/>
                          <a:latin typeface="Bookshelf Symbol 7" panose="05010101010101010101" pitchFamily="2" charset="2"/>
                        </a:rPr>
                        <a:t>p</a:t>
                      </a:r>
                      <a:endParaRPr lang="en-GB" sz="1600" dirty="0">
                        <a:solidFill>
                          <a:schemeClr val="accent1">
                            <a:lumMod val="50000"/>
                          </a:schemeClr>
                        </a:solidFill>
                        <a:effectLst/>
                        <a:latin typeface="Bookshelf Symbol 7" panose="05010101010101010101" pitchFamily="2" charset="2"/>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490386">
                <a:tc>
                  <a:txBody>
                    <a:bodyPr/>
                    <a:lstStyle/>
                    <a:p>
                      <a:pPr algn="ctr">
                        <a:lnSpc>
                          <a:spcPct val="107000"/>
                        </a:lnSpc>
                        <a:spcAft>
                          <a:spcPts val="0"/>
                        </a:spcAft>
                        <a:tabLst>
                          <a:tab pos="675640" algn="l"/>
                        </a:tabLst>
                      </a:pPr>
                      <a:r>
                        <a:rPr lang="en-GB" sz="2000" b="0" dirty="0">
                          <a:solidFill>
                            <a:schemeClr val="accent1">
                              <a:lumMod val="50000"/>
                            </a:schemeClr>
                          </a:solidFill>
                          <a:effectLst/>
                          <a:latin typeface="Century Gothic" panose="020B0502020202020204" pitchFamily="34" charset="0"/>
                        </a:rPr>
                        <a:t>1</a:t>
                      </a:r>
                      <a:endParaRPr lang="en-GB" sz="1600" b="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theatre</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490386">
                <a:tc>
                  <a:txBody>
                    <a:bodyPr/>
                    <a:lstStyle/>
                    <a:p>
                      <a:pPr algn="ctr">
                        <a:lnSpc>
                          <a:spcPct val="107000"/>
                        </a:lnSpc>
                        <a:spcAft>
                          <a:spcPts val="0"/>
                        </a:spcAft>
                        <a:tabLst>
                          <a:tab pos="675640" algn="l"/>
                        </a:tabLst>
                      </a:pPr>
                      <a:r>
                        <a:rPr lang="en-GB" sz="2000" b="0" dirty="0">
                          <a:solidFill>
                            <a:schemeClr val="accent1">
                              <a:lumMod val="50000"/>
                            </a:schemeClr>
                          </a:solidFill>
                          <a:effectLst/>
                          <a:latin typeface="Century Gothic" panose="020B0502020202020204" pitchFamily="34" charset="0"/>
                        </a:rPr>
                        <a:t>2</a:t>
                      </a:r>
                      <a:endParaRPr lang="en-GB" sz="1600" b="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near (to)</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490386">
                <a:tc>
                  <a:txBody>
                    <a:bodyPr/>
                    <a:lstStyle/>
                    <a:p>
                      <a:pPr algn="ctr">
                        <a:lnSpc>
                          <a:spcPct val="107000"/>
                        </a:lnSpc>
                        <a:spcAft>
                          <a:spcPts val="0"/>
                        </a:spcAft>
                        <a:tabLst>
                          <a:tab pos="675640" algn="l"/>
                        </a:tabLst>
                      </a:pPr>
                      <a:r>
                        <a:rPr lang="en-GB" sz="2000" b="0" dirty="0">
                          <a:solidFill>
                            <a:schemeClr val="accent1">
                              <a:lumMod val="50000"/>
                            </a:schemeClr>
                          </a:solidFill>
                          <a:effectLst/>
                          <a:latin typeface="Century Gothic" panose="020B0502020202020204" pitchFamily="34" charset="0"/>
                        </a:rPr>
                        <a:t>3</a:t>
                      </a:r>
                      <a:endParaRPr lang="en-GB" sz="1600" b="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small</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548455">
                <a:tc>
                  <a:txBody>
                    <a:bodyPr/>
                    <a:lstStyle/>
                    <a:p>
                      <a:pPr algn="ctr">
                        <a:lnSpc>
                          <a:spcPct val="107000"/>
                        </a:lnSpc>
                        <a:spcAft>
                          <a:spcPts val="0"/>
                        </a:spcAft>
                        <a:tabLst>
                          <a:tab pos="675640" algn="l"/>
                        </a:tabLst>
                      </a:pPr>
                      <a:r>
                        <a:rPr lang="en-GB" sz="2000" b="0" dirty="0">
                          <a:solidFill>
                            <a:schemeClr val="accent1">
                              <a:lumMod val="50000"/>
                            </a:schemeClr>
                          </a:solidFill>
                          <a:effectLst/>
                          <a:latin typeface="Century Gothic" panose="020B0502020202020204" pitchFamily="34" charset="0"/>
                        </a:rPr>
                        <a:t>4</a:t>
                      </a:r>
                      <a:endParaRPr lang="en-GB" sz="1600" b="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to be (location)</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490386">
                <a:tc>
                  <a:txBody>
                    <a:bodyPr/>
                    <a:lstStyle/>
                    <a:p>
                      <a:pPr algn="ctr">
                        <a:lnSpc>
                          <a:spcPct val="107000"/>
                        </a:lnSpc>
                        <a:spcAft>
                          <a:spcPts val="0"/>
                        </a:spcAft>
                        <a:tabLst>
                          <a:tab pos="675640" algn="l"/>
                        </a:tabLst>
                      </a:pPr>
                      <a:r>
                        <a:rPr lang="en-GB" sz="2000" b="0" dirty="0">
                          <a:solidFill>
                            <a:schemeClr val="accent1">
                              <a:lumMod val="50000"/>
                            </a:schemeClr>
                          </a:solidFill>
                          <a:effectLst/>
                          <a:latin typeface="Century Gothic" panose="020B0502020202020204" pitchFamily="34" charset="0"/>
                        </a:rPr>
                        <a:t>5</a:t>
                      </a:r>
                      <a:endParaRPr lang="en-GB" sz="1600" b="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town square</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5"/>
                  </a:ext>
                </a:extLst>
              </a:tr>
              <a:tr h="490386">
                <a:tc>
                  <a:txBody>
                    <a:bodyPr/>
                    <a:lstStyle/>
                    <a:p>
                      <a:pPr algn="ctr">
                        <a:lnSpc>
                          <a:spcPct val="107000"/>
                        </a:lnSpc>
                        <a:spcAft>
                          <a:spcPts val="0"/>
                        </a:spcAft>
                        <a:tabLst>
                          <a:tab pos="675640" algn="l"/>
                        </a:tabLst>
                      </a:pPr>
                      <a:r>
                        <a:rPr lang="en-GB" sz="2000" b="0" dirty="0">
                          <a:solidFill>
                            <a:schemeClr val="accent1">
                              <a:lumMod val="50000"/>
                            </a:schemeClr>
                          </a:solidFill>
                          <a:effectLst/>
                          <a:latin typeface="Century Gothic" panose="020B0502020202020204" pitchFamily="34" charset="0"/>
                        </a:rPr>
                        <a:t>6</a:t>
                      </a:r>
                      <a:endParaRPr lang="en-GB" sz="1600" b="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church</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16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6"/>
                  </a:ext>
                </a:extLst>
              </a:tr>
            </a:tbl>
          </a:graphicData>
        </a:graphic>
      </p:graphicFrame>
      <p:sp>
        <p:nvSpPr>
          <p:cNvPr id="9" name="Rectangle 8"/>
          <p:cNvSpPr/>
          <p:nvPr/>
        </p:nvSpPr>
        <p:spPr>
          <a:xfrm>
            <a:off x="267546" y="399408"/>
            <a:ext cx="8636000" cy="523220"/>
          </a:xfrm>
          <a:prstGeom prst="rect">
            <a:avLst/>
          </a:prstGeom>
        </p:spPr>
        <p:txBody>
          <a:bodyPr wrap="square">
            <a:spAutoFit/>
          </a:bodyPr>
          <a:lstStyle/>
          <a:p>
            <a:r>
              <a:rPr lang="en-GB" altLang="en-US" sz="2800" b="1" dirty="0" smtClean="0">
                <a:solidFill>
                  <a:schemeClr val="bg1"/>
                </a:solidFill>
                <a:latin typeface="Century Gothic" panose="020B0502020202020204" pitchFamily="34" charset="0"/>
                <a:ea typeface="SimSun" panose="02010600030101010101" pitchFamily="2" charset="-122"/>
                <a:cs typeface="Times New Roman" panose="02020603050405020304" pitchFamily="18" charset="0"/>
              </a:rPr>
              <a:t>1b) </a:t>
            </a:r>
            <a:r>
              <a:rPr lang="en-GB" altLang="en-US" sz="2800" b="1" dirty="0">
                <a:solidFill>
                  <a:schemeClr val="bg1"/>
                </a:solidFill>
                <a:latin typeface="Century Gothic" panose="020B0502020202020204" pitchFamily="34" charset="0"/>
                <a:ea typeface="SimSun" panose="02010600030101010101" pitchFamily="2" charset="-122"/>
                <a:cs typeface="Times New Roman" panose="02020603050405020304" pitchFamily="18" charset="0"/>
              </a:rPr>
              <a:t>Give the correct Spanish spellings</a:t>
            </a:r>
            <a:endParaRPr lang="en-GB" sz="2800" b="1" dirty="0">
              <a:solidFill>
                <a:schemeClr val="bg1"/>
              </a:solidFill>
            </a:endParaRPr>
          </a:p>
        </p:txBody>
      </p:sp>
    </p:spTree>
    <p:extLst>
      <p:ext uri="{BB962C8B-B14F-4D97-AF65-F5344CB8AC3E}">
        <p14:creationId xmlns:p14="http://schemas.microsoft.com/office/powerpoint/2010/main" val="17781842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105422" cy="867128"/>
          </a:xfrm>
          <a:prstGeom prst="rect">
            <a:avLst/>
          </a:prstGeom>
        </p:spPr>
      </p:pic>
      <p:sp>
        <p:nvSpPr>
          <p:cNvPr id="9" name="Rectangle 8"/>
          <p:cNvSpPr/>
          <p:nvPr/>
        </p:nvSpPr>
        <p:spPr>
          <a:xfrm>
            <a:off x="300038" y="334059"/>
            <a:ext cx="6620051" cy="646331"/>
          </a:xfrm>
          <a:prstGeom prst="rect">
            <a:avLst/>
          </a:prstGeom>
        </p:spPr>
        <p:txBody>
          <a:bodyPr wrap="square">
            <a:spAutoFit/>
          </a:bodyPr>
          <a:lstStyle/>
          <a:p>
            <a:r>
              <a:rPr lang="en-GB" altLang="en-US" sz="3600" b="1" dirty="0">
                <a:solidFill>
                  <a:schemeClr val="bg1"/>
                </a:solidFill>
                <a:latin typeface="Century Gothic" panose="020B0502020202020204" pitchFamily="34" charset="0"/>
                <a:ea typeface="SimSun" panose="02010600030101010101" pitchFamily="2" charset="-122"/>
                <a:cs typeface="Times New Roman" panose="02020603050405020304" pitchFamily="18" charset="0"/>
              </a:rPr>
              <a:t>2) Listening: Individual Words</a:t>
            </a:r>
            <a:endParaRPr lang="en-GB" sz="3600" b="1" dirty="0">
              <a:solidFill>
                <a:schemeClr val="bg1"/>
              </a:solidFill>
            </a:endParaRPr>
          </a:p>
        </p:txBody>
      </p:sp>
      <p:sp>
        <p:nvSpPr>
          <p:cNvPr id="4" name="Action Button: Custom 3">
            <a:hlinkClick r:id="" action="ppaction://noaction" highlightClick="1">
              <a:snd r:embed="rId4" name="Spanish_la_plaza.wav"/>
            </a:hlinkClick>
          </p:cNvPr>
          <p:cNvSpPr/>
          <p:nvPr/>
        </p:nvSpPr>
        <p:spPr>
          <a:xfrm>
            <a:off x="842149" y="2081977"/>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1</a:t>
            </a:r>
          </a:p>
        </p:txBody>
      </p:sp>
      <p:sp>
        <p:nvSpPr>
          <p:cNvPr id="5" name="Action Button: Custom 4">
            <a:hlinkClick r:id="" action="ppaction://noaction" highlightClick="1">
              <a:snd r:embed="rId5" name="Spanish_pequeño.wav"/>
            </a:hlinkClick>
          </p:cNvPr>
          <p:cNvSpPr/>
          <p:nvPr/>
        </p:nvSpPr>
        <p:spPr>
          <a:xfrm>
            <a:off x="1892919" y="4204275"/>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6</a:t>
            </a:r>
          </a:p>
        </p:txBody>
      </p:sp>
      <p:sp>
        <p:nvSpPr>
          <p:cNvPr id="6" name="Action Button: Custom 5">
            <a:hlinkClick r:id="" action="ppaction://noaction" highlightClick="1">
              <a:snd r:embed="rId6" name="Spanish_la_iglesia.wav"/>
            </a:hlinkClick>
          </p:cNvPr>
          <p:cNvSpPr/>
          <p:nvPr/>
        </p:nvSpPr>
        <p:spPr>
          <a:xfrm>
            <a:off x="2943689" y="2081977"/>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2</a:t>
            </a:r>
          </a:p>
        </p:txBody>
      </p:sp>
      <p:sp>
        <p:nvSpPr>
          <p:cNvPr id="7" name="Action Button: Custom 6">
            <a:hlinkClick r:id="" action="ppaction://noaction" highlightClick="1">
              <a:snd r:embed="rId7" name="Spanish_estar.wav"/>
            </a:hlinkClick>
          </p:cNvPr>
          <p:cNvSpPr/>
          <p:nvPr/>
        </p:nvSpPr>
        <p:spPr>
          <a:xfrm>
            <a:off x="3998145" y="4204275"/>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7</a:t>
            </a:r>
          </a:p>
        </p:txBody>
      </p:sp>
      <p:sp>
        <p:nvSpPr>
          <p:cNvPr id="8" name="Action Button: Custom 7">
            <a:hlinkClick r:id="" action="ppaction://noaction" highlightClick="1">
              <a:snd r:embed="rId8" name="Spanish_el_teatro.wav"/>
            </a:hlinkClick>
          </p:cNvPr>
          <p:cNvSpPr/>
          <p:nvPr/>
        </p:nvSpPr>
        <p:spPr>
          <a:xfrm>
            <a:off x="5045229" y="2081977"/>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3</a:t>
            </a:r>
          </a:p>
        </p:txBody>
      </p:sp>
      <p:sp>
        <p:nvSpPr>
          <p:cNvPr id="10" name="Action Button: Custom 9">
            <a:hlinkClick r:id="" action="ppaction://noaction" highlightClick="1">
              <a:snd r:embed="rId9" name="Spanish_cerca_de.wav"/>
            </a:hlinkClick>
          </p:cNvPr>
          <p:cNvSpPr/>
          <p:nvPr/>
        </p:nvSpPr>
        <p:spPr>
          <a:xfrm>
            <a:off x="6096000" y="4179203"/>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8</a:t>
            </a:r>
          </a:p>
        </p:txBody>
      </p:sp>
      <p:sp>
        <p:nvSpPr>
          <p:cNvPr id="11" name="Action Button: Custom 10">
            <a:hlinkClick r:id="" action="ppaction://noaction" highlightClick="1">
              <a:snd r:embed="rId10" name="Spanish_ser.wav"/>
            </a:hlinkClick>
          </p:cNvPr>
          <p:cNvSpPr/>
          <p:nvPr/>
        </p:nvSpPr>
        <p:spPr>
          <a:xfrm>
            <a:off x="7146770" y="2081977"/>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4</a:t>
            </a:r>
          </a:p>
        </p:txBody>
      </p:sp>
      <p:sp>
        <p:nvSpPr>
          <p:cNvPr id="12" name="Action Button: Custom 11">
            <a:hlinkClick r:id="" action="ppaction://noaction" highlightClick="1">
              <a:snd r:embed="rId11" name="Spanish_lejos_de.wav"/>
            </a:hlinkClick>
          </p:cNvPr>
          <p:cNvSpPr/>
          <p:nvPr/>
        </p:nvSpPr>
        <p:spPr>
          <a:xfrm>
            <a:off x="8197540" y="4239598"/>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9</a:t>
            </a:r>
          </a:p>
        </p:txBody>
      </p:sp>
      <p:sp>
        <p:nvSpPr>
          <p:cNvPr id="13" name="Action Button: Custom 12">
            <a:hlinkClick r:id="" action="ppaction://noaction" highlightClick="1">
              <a:snd r:embed="rId12" name="Spanish_grande.wav"/>
            </a:hlinkClick>
          </p:cNvPr>
          <p:cNvSpPr/>
          <p:nvPr/>
        </p:nvSpPr>
        <p:spPr>
          <a:xfrm>
            <a:off x="9248310" y="2081977"/>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5</a:t>
            </a:r>
          </a:p>
        </p:txBody>
      </p:sp>
      <p:sp>
        <p:nvSpPr>
          <p:cNvPr id="14" name="Action Button: Custom 13">
            <a:hlinkClick r:id="" action="ppaction://noaction" highlightClick="1">
              <a:snd r:embed="rId13" name="Spanish_el_museo.wav"/>
            </a:hlinkClick>
          </p:cNvPr>
          <p:cNvSpPr/>
          <p:nvPr/>
        </p:nvSpPr>
        <p:spPr>
          <a:xfrm>
            <a:off x="10299080" y="4239598"/>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10</a:t>
            </a:r>
          </a:p>
        </p:txBody>
      </p:sp>
    </p:spTree>
    <p:extLst>
      <p:ext uri="{BB962C8B-B14F-4D97-AF65-F5344CB8AC3E}">
        <p14:creationId xmlns:p14="http://schemas.microsoft.com/office/powerpoint/2010/main" val="33905041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281333" cy="867128"/>
          </a:xfrm>
          <a:prstGeom prst="rect">
            <a:avLst/>
          </a:prstGeom>
        </p:spPr>
      </p:pic>
      <p:sp>
        <p:nvSpPr>
          <p:cNvPr id="4" name="Action Button: Custom 3">
            <a:hlinkClick r:id="" action="ppaction://noaction" highlightClick="1">
              <a:snd r:embed="rId4" name="Spanish1A1.wav"/>
            </a:hlinkClick>
          </p:cNvPr>
          <p:cNvSpPr/>
          <p:nvPr/>
        </p:nvSpPr>
        <p:spPr>
          <a:xfrm>
            <a:off x="1266746" y="1808479"/>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1</a:t>
            </a:r>
          </a:p>
        </p:txBody>
      </p:sp>
      <p:sp>
        <p:nvSpPr>
          <p:cNvPr id="5" name="Action Button: Custom 4">
            <a:hlinkClick r:id="" action="ppaction://noaction" highlightClick="1">
              <a:snd r:embed="rId5" name="Spanish1A2.wav"/>
            </a:hlinkClick>
          </p:cNvPr>
          <p:cNvSpPr/>
          <p:nvPr/>
        </p:nvSpPr>
        <p:spPr>
          <a:xfrm>
            <a:off x="4596454" y="1808479"/>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2</a:t>
            </a:r>
          </a:p>
        </p:txBody>
      </p:sp>
      <p:sp>
        <p:nvSpPr>
          <p:cNvPr id="6" name="Action Button: Custom 5">
            <a:hlinkClick r:id="" action="ppaction://noaction" highlightClick="1">
              <a:snd r:embed="rId6" name="Spanish1A3.wav"/>
            </a:hlinkClick>
          </p:cNvPr>
          <p:cNvSpPr/>
          <p:nvPr/>
        </p:nvSpPr>
        <p:spPr>
          <a:xfrm>
            <a:off x="7926162" y="1825061"/>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3</a:t>
            </a:r>
          </a:p>
        </p:txBody>
      </p:sp>
      <p:sp>
        <p:nvSpPr>
          <p:cNvPr id="7" name="Action Button: Custom 6">
            <a:hlinkClick r:id="" action="ppaction://noaction" highlightClick="1">
              <a:snd r:embed="rId7" name="Spanish1A4.wav"/>
            </a:hlinkClick>
          </p:cNvPr>
          <p:cNvSpPr/>
          <p:nvPr/>
        </p:nvSpPr>
        <p:spPr>
          <a:xfrm>
            <a:off x="2919795" y="4401030"/>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4</a:t>
            </a:r>
          </a:p>
        </p:txBody>
      </p:sp>
      <p:sp>
        <p:nvSpPr>
          <p:cNvPr id="8" name="Action Button: Custom 7">
            <a:hlinkClick r:id="" action="ppaction://noaction" highlightClick="1">
              <a:snd r:embed="rId8" name="Spanish1A5.wav"/>
            </a:hlinkClick>
          </p:cNvPr>
          <p:cNvSpPr/>
          <p:nvPr/>
        </p:nvSpPr>
        <p:spPr>
          <a:xfrm>
            <a:off x="6249499" y="4401030"/>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5</a:t>
            </a:r>
          </a:p>
        </p:txBody>
      </p:sp>
      <p:sp>
        <p:nvSpPr>
          <p:cNvPr id="10" name="Action Button: Custom 9">
            <a:hlinkClick r:id="" action="ppaction://noaction" highlightClick="1">
              <a:snd r:embed="rId9" name="Spanish1A6.wav"/>
            </a:hlinkClick>
          </p:cNvPr>
          <p:cNvSpPr/>
          <p:nvPr/>
        </p:nvSpPr>
        <p:spPr>
          <a:xfrm>
            <a:off x="9579202" y="4401030"/>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6</a:t>
            </a:r>
          </a:p>
        </p:txBody>
      </p:sp>
      <p:sp>
        <p:nvSpPr>
          <p:cNvPr id="12" name="Rectangle 11"/>
          <p:cNvSpPr/>
          <p:nvPr/>
        </p:nvSpPr>
        <p:spPr>
          <a:xfrm>
            <a:off x="300038" y="334059"/>
            <a:ext cx="6257432" cy="646331"/>
          </a:xfrm>
          <a:prstGeom prst="rect">
            <a:avLst/>
          </a:prstGeom>
        </p:spPr>
        <p:txBody>
          <a:bodyPr wrap="square">
            <a:spAutoFit/>
          </a:bodyPr>
          <a:lstStyle/>
          <a:p>
            <a:r>
              <a:rPr lang="en-GB" altLang="en-US" sz="3600" b="1" dirty="0">
                <a:solidFill>
                  <a:schemeClr val="bg1"/>
                </a:solidFill>
                <a:latin typeface="Century Gothic" panose="020B0502020202020204" pitchFamily="34" charset="0"/>
                <a:ea typeface="SimSun" panose="02010600030101010101" pitchFamily="2" charset="-122"/>
                <a:cs typeface="Times New Roman" panose="02020603050405020304" pitchFamily="18" charset="0"/>
              </a:rPr>
              <a:t>2) Listening: Sentences 1a</a:t>
            </a:r>
            <a:endParaRPr lang="en-GB" sz="3600" b="1" dirty="0">
              <a:solidFill>
                <a:schemeClr val="bg1"/>
              </a:solidFill>
            </a:endParaRPr>
          </a:p>
        </p:txBody>
      </p:sp>
    </p:spTree>
    <p:extLst>
      <p:ext uri="{BB962C8B-B14F-4D97-AF65-F5344CB8AC3E}">
        <p14:creationId xmlns:p14="http://schemas.microsoft.com/office/powerpoint/2010/main" val="22367204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649156" cy="867128"/>
          </a:xfrm>
          <a:prstGeom prst="rect">
            <a:avLst/>
          </a:prstGeom>
        </p:spPr>
      </p:pic>
      <p:sp>
        <p:nvSpPr>
          <p:cNvPr id="9" name="Rectangle 8"/>
          <p:cNvSpPr/>
          <p:nvPr/>
        </p:nvSpPr>
        <p:spPr>
          <a:xfrm>
            <a:off x="300038" y="338891"/>
            <a:ext cx="8636000" cy="646331"/>
          </a:xfrm>
          <a:prstGeom prst="rect">
            <a:avLst/>
          </a:prstGeom>
        </p:spPr>
        <p:txBody>
          <a:bodyPr wrap="square">
            <a:spAutoFit/>
          </a:bodyPr>
          <a:lstStyle/>
          <a:p>
            <a:r>
              <a:rPr lang="en-GB" sz="3600" b="1" dirty="0">
                <a:solidFill>
                  <a:schemeClr val="bg1"/>
                </a:solidFill>
                <a:latin typeface="Century Gothic" panose="020B0502020202020204" pitchFamily="34" charset="0"/>
              </a:rPr>
              <a:t>Listening: Sentences 1b</a:t>
            </a:r>
          </a:p>
        </p:txBody>
      </p:sp>
      <p:sp>
        <p:nvSpPr>
          <p:cNvPr id="13" name="Action Button: Custom 12">
            <a:hlinkClick r:id="" action="ppaction://noaction" highlightClick="1">
              <a:snd r:embed="rId4" name="Spanish1B1.wav"/>
            </a:hlinkClick>
          </p:cNvPr>
          <p:cNvSpPr/>
          <p:nvPr/>
        </p:nvSpPr>
        <p:spPr>
          <a:xfrm>
            <a:off x="1266746" y="1808479"/>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1</a:t>
            </a:r>
          </a:p>
        </p:txBody>
      </p:sp>
      <p:sp>
        <p:nvSpPr>
          <p:cNvPr id="14" name="Action Button: Custom 13">
            <a:hlinkClick r:id="" action="ppaction://noaction" highlightClick="1">
              <a:snd r:embed="rId5" name="Spanish1B2.wav"/>
            </a:hlinkClick>
          </p:cNvPr>
          <p:cNvSpPr/>
          <p:nvPr/>
        </p:nvSpPr>
        <p:spPr>
          <a:xfrm>
            <a:off x="4596454" y="1808479"/>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2</a:t>
            </a:r>
          </a:p>
        </p:txBody>
      </p:sp>
      <p:sp>
        <p:nvSpPr>
          <p:cNvPr id="15" name="Action Button: Custom 14">
            <a:hlinkClick r:id="" action="ppaction://noaction" highlightClick="1">
              <a:snd r:embed="rId6" name="Spanish1B3.wav"/>
            </a:hlinkClick>
          </p:cNvPr>
          <p:cNvSpPr/>
          <p:nvPr/>
        </p:nvSpPr>
        <p:spPr>
          <a:xfrm>
            <a:off x="7926162" y="1825061"/>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3</a:t>
            </a:r>
          </a:p>
        </p:txBody>
      </p:sp>
      <p:sp>
        <p:nvSpPr>
          <p:cNvPr id="16" name="Action Button: Custom 15">
            <a:hlinkClick r:id="" action="ppaction://noaction" highlightClick="1">
              <a:snd r:embed="rId7" name="Spanish1B4.wav"/>
            </a:hlinkClick>
          </p:cNvPr>
          <p:cNvSpPr/>
          <p:nvPr/>
        </p:nvSpPr>
        <p:spPr>
          <a:xfrm>
            <a:off x="2919795" y="4401030"/>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4</a:t>
            </a:r>
          </a:p>
        </p:txBody>
      </p:sp>
      <p:sp>
        <p:nvSpPr>
          <p:cNvPr id="17" name="Action Button: Custom 16">
            <a:hlinkClick r:id="" action="ppaction://noaction" highlightClick="1">
              <a:snd r:embed="rId8" name="Spanish1B5.wav"/>
            </a:hlinkClick>
          </p:cNvPr>
          <p:cNvSpPr/>
          <p:nvPr/>
        </p:nvSpPr>
        <p:spPr>
          <a:xfrm>
            <a:off x="6249499" y="4401030"/>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5</a:t>
            </a:r>
          </a:p>
        </p:txBody>
      </p:sp>
      <p:sp>
        <p:nvSpPr>
          <p:cNvPr id="18" name="Action Button: Custom 17">
            <a:hlinkClick r:id="" action="ppaction://noaction" highlightClick="1">
              <a:snd r:embed="rId9" name="Spanish1B6.wav"/>
            </a:hlinkClick>
          </p:cNvPr>
          <p:cNvSpPr/>
          <p:nvPr/>
        </p:nvSpPr>
        <p:spPr>
          <a:xfrm>
            <a:off x="9579202" y="4401030"/>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6</a:t>
            </a:r>
          </a:p>
        </p:txBody>
      </p:sp>
    </p:spTree>
    <p:extLst>
      <p:ext uri="{BB962C8B-B14F-4D97-AF65-F5344CB8AC3E}">
        <p14:creationId xmlns:p14="http://schemas.microsoft.com/office/powerpoint/2010/main" val="39042863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649156" cy="867128"/>
          </a:xfrm>
          <a:prstGeom prst="rect">
            <a:avLst/>
          </a:prstGeom>
        </p:spPr>
      </p:pic>
      <p:sp>
        <p:nvSpPr>
          <p:cNvPr id="13" name="Rectangle 12"/>
          <p:cNvSpPr/>
          <p:nvPr/>
        </p:nvSpPr>
        <p:spPr>
          <a:xfrm>
            <a:off x="300038" y="338891"/>
            <a:ext cx="8636000" cy="646331"/>
          </a:xfrm>
          <a:prstGeom prst="rect">
            <a:avLst/>
          </a:prstGeom>
        </p:spPr>
        <p:txBody>
          <a:bodyPr wrap="square">
            <a:spAutoFit/>
          </a:bodyPr>
          <a:lstStyle/>
          <a:p>
            <a:r>
              <a:rPr lang="en-GB" sz="3600" b="1" dirty="0">
                <a:solidFill>
                  <a:schemeClr val="bg1"/>
                </a:solidFill>
                <a:latin typeface="Century Gothic" panose="020B0502020202020204" pitchFamily="34" charset="0"/>
              </a:rPr>
              <a:t>Listening: Sentences 1c</a:t>
            </a:r>
          </a:p>
        </p:txBody>
      </p:sp>
      <p:sp>
        <p:nvSpPr>
          <p:cNvPr id="15" name="Action Button: Custom 14">
            <a:hlinkClick r:id="" action="ppaction://noaction" highlightClick="1">
              <a:snd r:embed="rId4" name="Spanish1C1.wav"/>
            </a:hlinkClick>
          </p:cNvPr>
          <p:cNvSpPr/>
          <p:nvPr/>
        </p:nvSpPr>
        <p:spPr>
          <a:xfrm>
            <a:off x="1266746" y="1808479"/>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1</a:t>
            </a:r>
          </a:p>
        </p:txBody>
      </p:sp>
      <p:sp>
        <p:nvSpPr>
          <p:cNvPr id="16" name="Action Button: Custom 15">
            <a:hlinkClick r:id="" action="ppaction://noaction" highlightClick="1">
              <a:snd r:embed="rId5" name="Spanish1C2.wav"/>
            </a:hlinkClick>
          </p:cNvPr>
          <p:cNvSpPr/>
          <p:nvPr/>
        </p:nvSpPr>
        <p:spPr>
          <a:xfrm>
            <a:off x="4596454" y="1808479"/>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2</a:t>
            </a:r>
          </a:p>
        </p:txBody>
      </p:sp>
      <p:sp>
        <p:nvSpPr>
          <p:cNvPr id="17" name="Action Button: Custom 16">
            <a:hlinkClick r:id="" action="ppaction://noaction" highlightClick="1">
              <a:snd r:embed="rId6" name="Spanish1C3.wav"/>
            </a:hlinkClick>
          </p:cNvPr>
          <p:cNvSpPr/>
          <p:nvPr/>
        </p:nvSpPr>
        <p:spPr>
          <a:xfrm>
            <a:off x="7926162" y="1825061"/>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3</a:t>
            </a:r>
          </a:p>
        </p:txBody>
      </p:sp>
      <p:sp>
        <p:nvSpPr>
          <p:cNvPr id="18" name="Action Button: Custom 17">
            <a:hlinkClick r:id="" action="ppaction://noaction" highlightClick="1">
              <a:snd r:embed="rId7" name="Spanish1C4.wav"/>
            </a:hlinkClick>
          </p:cNvPr>
          <p:cNvSpPr/>
          <p:nvPr/>
        </p:nvSpPr>
        <p:spPr>
          <a:xfrm>
            <a:off x="2919795" y="4401030"/>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4</a:t>
            </a:r>
          </a:p>
        </p:txBody>
      </p:sp>
      <p:sp>
        <p:nvSpPr>
          <p:cNvPr id="19" name="Action Button: Custom 18">
            <a:hlinkClick r:id="" action="ppaction://noaction" highlightClick="1">
              <a:snd r:embed="rId8" name="Spanish1C5.wav"/>
            </a:hlinkClick>
          </p:cNvPr>
          <p:cNvSpPr/>
          <p:nvPr/>
        </p:nvSpPr>
        <p:spPr>
          <a:xfrm>
            <a:off x="6249499" y="4401030"/>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5</a:t>
            </a:r>
          </a:p>
        </p:txBody>
      </p:sp>
      <p:sp>
        <p:nvSpPr>
          <p:cNvPr id="20" name="Action Button: Custom 19">
            <a:hlinkClick r:id="" action="ppaction://noaction" highlightClick="1">
              <a:snd r:embed="rId9" name="Spanish1C6.wav"/>
            </a:hlinkClick>
          </p:cNvPr>
          <p:cNvSpPr/>
          <p:nvPr/>
        </p:nvSpPr>
        <p:spPr>
          <a:xfrm>
            <a:off x="9579202" y="4401030"/>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6</a:t>
            </a:r>
          </a:p>
        </p:txBody>
      </p:sp>
    </p:spTree>
    <p:extLst>
      <p:ext uri="{BB962C8B-B14F-4D97-AF65-F5344CB8AC3E}">
        <p14:creationId xmlns:p14="http://schemas.microsoft.com/office/powerpoint/2010/main" val="38339067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649156" cy="867128"/>
          </a:xfrm>
          <a:prstGeom prst="rect">
            <a:avLst/>
          </a:prstGeom>
        </p:spPr>
      </p:pic>
      <p:sp>
        <p:nvSpPr>
          <p:cNvPr id="2" name="Rectangle 1"/>
          <p:cNvSpPr/>
          <p:nvPr/>
        </p:nvSpPr>
        <p:spPr>
          <a:xfrm>
            <a:off x="7238399" y="400446"/>
            <a:ext cx="4265911" cy="523220"/>
          </a:xfrm>
          <a:prstGeom prst="rect">
            <a:avLst/>
          </a:prstGeom>
        </p:spPr>
        <p:txBody>
          <a:bodyPr wrap="none">
            <a:spAutoFit/>
          </a:bodyPr>
          <a:lstStyle/>
          <a:p>
            <a:r>
              <a:rPr lang="en-GB" sz="2800" dirty="0">
                <a:solidFill>
                  <a:schemeClr val="accent1">
                    <a:lumMod val="50000"/>
                  </a:schemeClr>
                </a:solidFill>
                <a:latin typeface="Century Gothic" panose="020B0502020202020204" pitchFamily="34" charset="0"/>
              </a:rPr>
              <a:t>Question or statement?</a:t>
            </a:r>
          </a:p>
        </p:txBody>
      </p:sp>
      <p:sp>
        <p:nvSpPr>
          <p:cNvPr id="13" name="Rectangle 12"/>
          <p:cNvSpPr/>
          <p:nvPr/>
        </p:nvSpPr>
        <p:spPr>
          <a:xfrm>
            <a:off x="300038" y="338891"/>
            <a:ext cx="5536318" cy="646331"/>
          </a:xfrm>
          <a:prstGeom prst="rect">
            <a:avLst/>
          </a:prstGeom>
        </p:spPr>
        <p:txBody>
          <a:bodyPr wrap="square">
            <a:spAutoFit/>
          </a:bodyPr>
          <a:lstStyle/>
          <a:p>
            <a:r>
              <a:rPr lang="en-GB" sz="3600" b="1" dirty="0">
                <a:solidFill>
                  <a:schemeClr val="bg1"/>
                </a:solidFill>
                <a:latin typeface="Century Gothic" panose="020B0502020202020204" pitchFamily="34" charset="0"/>
              </a:rPr>
              <a:t>Listening: Sentences 1d</a:t>
            </a:r>
          </a:p>
        </p:txBody>
      </p:sp>
      <p:sp>
        <p:nvSpPr>
          <p:cNvPr id="15" name="Action Button: Custom 14">
            <a:hlinkClick r:id="" action="ppaction://noaction" highlightClick="1">
              <a:snd r:embed="rId4" name="Spanish1D1.wav"/>
            </a:hlinkClick>
          </p:cNvPr>
          <p:cNvSpPr/>
          <p:nvPr/>
        </p:nvSpPr>
        <p:spPr>
          <a:xfrm>
            <a:off x="1266746" y="1808479"/>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1</a:t>
            </a:r>
          </a:p>
        </p:txBody>
      </p:sp>
      <p:sp>
        <p:nvSpPr>
          <p:cNvPr id="16" name="Action Button: Custom 15">
            <a:hlinkClick r:id="" action="ppaction://noaction" highlightClick="1">
              <a:snd r:embed="rId5" name="Spanish1D2.wav"/>
            </a:hlinkClick>
          </p:cNvPr>
          <p:cNvSpPr/>
          <p:nvPr/>
        </p:nvSpPr>
        <p:spPr>
          <a:xfrm>
            <a:off x="4596454" y="1808479"/>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2</a:t>
            </a:r>
          </a:p>
        </p:txBody>
      </p:sp>
      <p:sp>
        <p:nvSpPr>
          <p:cNvPr id="17" name="Action Button: Custom 16">
            <a:hlinkClick r:id="" action="ppaction://noaction" highlightClick="1">
              <a:snd r:embed="rId6" name="Spanish1D3.wav"/>
            </a:hlinkClick>
          </p:cNvPr>
          <p:cNvSpPr/>
          <p:nvPr/>
        </p:nvSpPr>
        <p:spPr>
          <a:xfrm>
            <a:off x="7926162" y="1825061"/>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3</a:t>
            </a:r>
          </a:p>
        </p:txBody>
      </p:sp>
      <p:sp>
        <p:nvSpPr>
          <p:cNvPr id="18" name="Action Button: Custom 17">
            <a:hlinkClick r:id="" action="ppaction://noaction" highlightClick="1">
              <a:snd r:embed="rId7" name="Spanish1D4.wav"/>
            </a:hlinkClick>
          </p:cNvPr>
          <p:cNvSpPr/>
          <p:nvPr/>
        </p:nvSpPr>
        <p:spPr>
          <a:xfrm>
            <a:off x="2919795" y="4401030"/>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4</a:t>
            </a:r>
          </a:p>
        </p:txBody>
      </p:sp>
      <p:sp>
        <p:nvSpPr>
          <p:cNvPr id="19" name="Action Button: Custom 18">
            <a:hlinkClick r:id="" action="ppaction://noaction" highlightClick="1">
              <a:snd r:embed="rId8" name="Spanish1D5.wav"/>
            </a:hlinkClick>
          </p:cNvPr>
          <p:cNvSpPr/>
          <p:nvPr/>
        </p:nvSpPr>
        <p:spPr>
          <a:xfrm>
            <a:off x="6249499" y="4401030"/>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5</a:t>
            </a:r>
          </a:p>
        </p:txBody>
      </p:sp>
      <p:sp>
        <p:nvSpPr>
          <p:cNvPr id="20" name="Action Button: Custom 19">
            <a:hlinkClick r:id="" action="ppaction://noaction" highlightClick="1">
              <a:snd r:embed="rId9" name="Spanish 1D6.wav"/>
            </a:hlinkClick>
          </p:cNvPr>
          <p:cNvSpPr/>
          <p:nvPr/>
        </p:nvSpPr>
        <p:spPr>
          <a:xfrm>
            <a:off x="9579202" y="4401030"/>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6</a:t>
            </a:r>
          </a:p>
        </p:txBody>
      </p:sp>
    </p:spTree>
    <p:extLst>
      <p:ext uri="{BB962C8B-B14F-4D97-AF65-F5344CB8AC3E}">
        <p14:creationId xmlns:p14="http://schemas.microsoft.com/office/powerpoint/2010/main" val="41284110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649156" cy="867128"/>
          </a:xfrm>
          <a:prstGeom prst="rect">
            <a:avLst/>
          </a:prstGeom>
        </p:spPr>
      </p:pic>
      <p:sp>
        <p:nvSpPr>
          <p:cNvPr id="4" name="Action Button: Custom 3">
            <a:hlinkClick r:id="" action="ppaction://noaction" highlightClick="1">
              <a:snd r:embed="rId4" name="Spanish1E1.wav"/>
            </a:hlinkClick>
          </p:cNvPr>
          <p:cNvSpPr/>
          <p:nvPr/>
        </p:nvSpPr>
        <p:spPr>
          <a:xfrm>
            <a:off x="583636" y="1456702"/>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1</a:t>
            </a:r>
          </a:p>
        </p:txBody>
      </p:sp>
      <p:sp>
        <p:nvSpPr>
          <p:cNvPr id="5" name="Action Button: Custom 4">
            <a:hlinkClick r:id="" action="ppaction://noaction" highlightClick="1">
              <a:snd r:embed="rId5" name="Spanish1E2.wav"/>
            </a:hlinkClick>
          </p:cNvPr>
          <p:cNvSpPr/>
          <p:nvPr/>
        </p:nvSpPr>
        <p:spPr>
          <a:xfrm>
            <a:off x="594926" y="2229325"/>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2</a:t>
            </a:r>
          </a:p>
        </p:txBody>
      </p:sp>
      <p:sp>
        <p:nvSpPr>
          <p:cNvPr id="6" name="Action Button: Custom 5">
            <a:hlinkClick r:id="" action="ppaction://noaction" highlightClick="1">
              <a:snd r:embed="rId6" name="Spanish1E3.wav"/>
            </a:hlinkClick>
          </p:cNvPr>
          <p:cNvSpPr/>
          <p:nvPr/>
        </p:nvSpPr>
        <p:spPr>
          <a:xfrm>
            <a:off x="594926" y="3020814"/>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3</a:t>
            </a:r>
          </a:p>
        </p:txBody>
      </p:sp>
      <p:sp>
        <p:nvSpPr>
          <p:cNvPr id="7" name="Action Button: Custom 6">
            <a:hlinkClick r:id="" action="ppaction://noaction" highlightClick="1">
              <a:snd r:embed="rId7" name="Spanish1E4.wav"/>
            </a:hlinkClick>
          </p:cNvPr>
          <p:cNvSpPr/>
          <p:nvPr/>
        </p:nvSpPr>
        <p:spPr>
          <a:xfrm>
            <a:off x="594926" y="3799090"/>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4</a:t>
            </a:r>
          </a:p>
        </p:txBody>
      </p:sp>
      <p:sp>
        <p:nvSpPr>
          <p:cNvPr id="8" name="Action Button: Custom 7">
            <a:hlinkClick r:id="" action="ppaction://noaction" highlightClick="1">
              <a:snd r:embed="rId8" name="Spanish1E5.wav"/>
            </a:hlinkClick>
          </p:cNvPr>
          <p:cNvSpPr/>
          <p:nvPr/>
        </p:nvSpPr>
        <p:spPr>
          <a:xfrm>
            <a:off x="594926" y="4577366"/>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5</a:t>
            </a:r>
          </a:p>
        </p:txBody>
      </p:sp>
      <p:sp>
        <p:nvSpPr>
          <p:cNvPr id="10" name="Action Button: Custom 9">
            <a:hlinkClick r:id="" action="ppaction://noaction" highlightClick="1">
              <a:snd r:embed="rId9" name="Spanish1E6.wav"/>
            </a:hlinkClick>
          </p:cNvPr>
          <p:cNvSpPr/>
          <p:nvPr/>
        </p:nvSpPr>
        <p:spPr>
          <a:xfrm>
            <a:off x="594926" y="5355642"/>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6</a:t>
            </a:r>
          </a:p>
        </p:txBody>
      </p:sp>
      <p:sp>
        <p:nvSpPr>
          <p:cNvPr id="11" name="TextBox 10"/>
          <p:cNvSpPr txBox="1"/>
          <p:nvPr/>
        </p:nvSpPr>
        <p:spPr>
          <a:xfrm>
            <a:off x="1438205" y="1522839"/>
            <a:ext cx="7126675" cy="492443"/>
          </a:xfrm>
          <a:prstGeom prst="rect">
            <a:avLst/>
          </a:prstGeom>
          <a:noFill/>
        </p:spPr>
        <p:txBody>
          <a:bodyPr wrap="square" rtlCol="0">
            <a:spAutoFit/>
          </a:bodyPr>
          <a:lstStyle/>
          <a:p>
            <a:r>
              <a:rPr lang="es-ES" sz="2600" dirty="0">
                <a:solidFill>
                  <a:schemeClr val="accent1">
                    <a:lumMod val="50000"/>
                  </a:schemeClr>
                </a:solidFill>
                <a:latin typeface="Century Gothic" panose="020B0502020202020204" pitchFamily="34" charset="0"/>
              </a:rPr>
              <a:t>1. El teatro ________ cerca de la iglesia.</a:t>
            </a:r>
          </a:p>
        </p:txBody>
      </p:sp>
      <p:sp>
        <p:nvSpPr>
          <p:cNvPr id="12" name="TextBox 11"/>
          <p:cNvSpPr txBox="1"/>
          <p:nvPr/>
        </p:nvSpPr>
        <p:spPr>
          <a:xfrm>
            <a:off x="1438205" y="2293839"/>
            <a:ext cx="6886222" cy="492443"/>
          </a:xfrm>
          <a:prstGeom prst="rect">
            <a:avLst/>
          </a:prstGeom>
          <a:noFill/>
        </p:spPr>
        <p:txBody>
          <a:bodyPr wrap="square" rtlCol="0">
            <a:spAutoFit/>
          </a:bodyPr>
          <a:lstStyle/>
          <a:p>
            <a:r>
              <a:rPr lang="en-GB" sz="2600" dirty="0">
                <a:solidFill>
                  <a:schemeClr val="accent1">
                    <a:lumMod val="50000"/>
                  </a:schemeClr>
                </a:solidFill>
                <a:latin typeface="Century Gothic" panose="020B0502020202020204" pitchFamily="34" charset="0"/>
              </a:rPr>
              <a:t>2. La plaza ________ </a:t>
            </a:r>
            <a:r>
              <a:rPr lang="en-GB" sz="2600" dirty="0" err="1">
                <a:solidFill>
                  <a:schemeClr val="accent1">
                    <a:lumMod val="50000"/>
                  </a:schemeClr>
                </a:solidFill>
                <a:latin typeface="Century Gothic" panose="020B0502020202020204" pitchFamily="34" charset="0"/>
              </a:rPr>
              <a:t>muy</a:t>
            </a:r>
            <a:r>
              <a:rPr lang="en-GB" sz="2600" dirty="0">
                <a:solidFill>
                  <a:schemeClr val="accent1">
                    <a:lumMod val="50000"/>
                  </a:schemeClr>
                </a:solidFill>
                <a:latin typeface="Century Gothic" panose="020B0502020202020204" pitchFamily="34" charset="0"/>
              </a:rPr>
              <a:t> </a:t>
            </a:r>
            <a:r>
              <a:rPr lang="en-GB" sz="2600" dirty="0" err="1">
                <a:solidFill>
                  <a:schemeClr val="accent1">
                    <a:lumMod val="50000"/>
                  </a:schemeClr>
                </a:solidFill>
                <a:latin typeface="Century Gothic" panose="020B0502020202020204" pitchFamily="34" charset="0"/>
              </a:rPr>
              <a:t>pequeña</a:t>
            </a:r>
            <a:r>
              <a:rPr lang="en-GB" sz="2600" dirty="0">
                <a:solidFill>
                  <a:schemeClr val="accent1">
                    <a:lumMod val="50000"/>
                  </a:schemeClr>
                </a:solidFill>
                <a:latin typeface="Century Gothic" panose="020B0502020202020204" pitchFamily="34" charset="0"/>
              </a:rPr>
              <a:t>.</a:t>
            </a:r>
          </a:p>
        </p:txBody>
      </p:sp>
      <p:sp>
        <p:nvSpPr>
          <p:cNvPr id="13" name="TextBox 12"/>
          <p:cNvSpPr txBox="1"/>
          <p:nvPr/>
        </p:nvSpPr>
        <p:spPr>
          <a:xfrm>
            <a:off x="1438205" y="3090546"/>
            <a:ext cx="6886222" cy="492443"/>
          </a:xfrm>
          <a:prstGeom prst="rect">
            <a:avLst/>
          </a:prstGeom>
          <a:noFill/>
        </p:spPr>
        <p:txBody>
          <a:bodyPr wrap="square" rtlCol="0">
            <a:spAutoFit/>
          </a:bodyPr>
          <a:lstStyle/>
          <a:p>
            <a:r>
              <a:rPr lang="en-GB" sz="2600" dirty="0">
                <a:solidFill>
                  <a:schemeClr val="accent1">
                    <a:lumMod val="50000"/>
                  </a:schemeClr>
                </a:solidFill>
                <a:latin typeface="Century Gothic" panose="020B0502020202020204" pitchFamily="34" charset="0"/>
              </a:rPr>
              <a:t>3. ¿</a:t>
            </a:r>
            <a:r>
              <a:rPr lang="en-GB" sz="2600" dirty="0" err="1">
                <a:solidFill>
                  <a:schemeClr val="accent1">
                    <a:lumMod val="50000"/>
                  </a:schemeClr>
                </a:solidFill>
                <a:latin typeface="Century Gothic" panose="020B0502020202020204" pitchFamily="34" charset="0"/>
              </a:rPr>
              <a:t>Dónde</a:t>
            </a:r>
            <a:r>
              <a:rPr lang="en-GB" sz="2600" dirty="0">
                <a:solidFill>
                  <a:schemeClr val="accent1">
                    <a:lumMod val="50000"/>
                  </a:schemeClr>
                </a:solidFill>
                <a:latin typeface="Century Gothic" panose="020B0502020202020204" pitchFamily="34" charset="0"/>
              </a:rPr>
              <a:t> _________ la plaza?</a:t>
            </a:r>
          </a:p>
        </p:txBody>
      </p:sp>
      <p:sp>
        <p:nvSpPr>
          <p:cNvPr id="14" name="TextBox 13"/>
          <p:cNvSpPr txBox="1"/>
          <p:nvPr/>
        </p:nvSpPr>
        <p:spPr>
          <a:xfrm>
            <a:off x="1415626" y="3863868"/>
            <a:ext cx="6886222" cy="492443"/>
          </a:xfrm>
          <a:prstGeom prst="rect">
            <a:avLst/>
          </a:prstGeom>
          <a:noFill/>
        </p:spPr>
        <p:txBody>
          <a:bodyPr wrap="square" rtlCol="0">
            <a:spAutoFit/>
          </a:bodyPr>
          <a:lstStyle/>
          <a:p>
            <a:r>
              <a:rPr lang="en-GB" sz="2600" dirty="0">
                <a:solidFill>
                  <a:schemeClr val="accent1">
                    <a:lumMod val="50000"/>
                  </a:schemeClr>
                </a:solidFill>
                <a:latin typeface="Century Gothic" panose="020B0502020202020204" pitchFamily="34" charset="0"/>
              </a:rPr>
              <a:t>4. El </a:t>
            </a:r>
            <a:r>
              <a:rPr lang="en-GB" sz="2600" dirty="0" err="1">
                <a:solidFill>
                  <a:schemeClr val="accent1">
                    <a:lumMod val="50000"/>
                  </a:schemeClr>
                </a:solidFill>
                <a:latin typeface="Century Gothic" panose="020B0502020202020204" pitchFamily="34" charset="0"/>
              </a:rPr>
              <a:t>museo</a:t>
            </a:r>
            <a:r>
              <a:rPr lang="en-GB" sz="2600" dirty="0">
                <a:solidFill>
                  <a:schemeClr val="accent1">
                    <a:lumMod val="50000"/>
                  </a:schemeClr>
                </a:solidFill>
                <a:latin typeface="Century Gothic" panose="020B0502020202020204" pitchFamily="34" charset="0"/>
              </a:rPr>
              <a:t> no __________ </a:t>
            </a:r>
            <a:r>
              <a:rPr lang="en-GB" sz="2600" dirty="0" err="1">
                <a:solidFill>
                  <a:schemeClr val="accent1">
                    <a:lumMod val="50000"/>
                  </a:schemeClr>
                </a:solidFill>
                <a:latin typeface="Century Gothic" panose="020B0502020202020204" pitchFamily="34" charset="0"/>
              </a:rPr>
              <a:t>aburrido</a:t>
            </a:r>
            <a:r>
              <a:rPr lang="en-GB" sz="2600" dirty="0">
                <a:solidFill>
                  <a:schemeClr val="accent1">
                    <a:lumMod val="50000"/>
                  </a:schemeClr>
                </a:solidFill>
                <a:latin typeface="Century Gothic" panose="020B0502020202020204" pitchFamily="34" charset="0"/>
              </a:rPr>
              <a:t>.</a:t>
            </a:r>
          </a:p>
        </p:txBody>
      </p:sp>
      <p:sp>
        <p:nvSpPr>
          <p:cNvPr id="15" name="TextBox 14"/>
          <p:cNvSpPr txBox="1"/>
          <p:nvPr/>
        </p:nvSpPr>
        <p:spPr>
          <a:xfrm>
            <a:off x="1415626" y="4650425"/>
            <a:ext cx="10418833" cy="492443"/>
          </a:xfrm>
          <a:prstGeom prst="rect">
            <a:avLst/>
          </a:prstGeom>
          <a:noFill/>
        </p:spPr>
        <p:txBody>
          <a:bodyPr wrap="square" rtlCol="0">
            <a:spAutoFit/>
          </a:bodyPr>
          <a:lstStyle/>
          <a:p>
            <a:r>
              <a:rPr lang="es-ES" sz="2600" dirty="0">
                <a:solidFill>
                  <a:schemeClr val="accent1">
                    <a:lumMod val="50000"/>
                  </a:schemeClr>
                </a:solidFill>
                <a:latin typeface="Century Gothic" panose="020B0502020202020204" pitchFamily="34" charset="0"/>
              </a:rPr>
              <a:t>5. La iglesia, que ________ grande, _________ en la plaza mayor.</a:t>
            </a:r>
          </a:p>
        </p:txBody>
      </p:sp>
      <p:sp>
        <p:nvSpPr>
          <p:cNvPr id="16" name="TextBox 15"/>
          <p:cNvSpPr txBox="1"/>
          <p:nvPr/>
        </p:nvSpPr>
        <p:spPr>
          <a:xfrm>
            <a:off x="1393048" y="5421425"/>
            <a:ext cx="10463990" cy="492443"/>
          </a:xfrm>
          <a:prstGeom prst="rect">
            <a:avLst/>
          </a:prstGeom>
          <a:noFill/>
        </p:spPr>
        <p:txBody>
          <a:bodyPr wrap="square" rtlCol="0">
            <a:spAutoFit/>
          </a:bodyPr>
          <a:lstStyle/>
          <a:p>
            <a:r>
              <a:rPr lang="es-ES" sz="2600" dirty="0">
                <a:solidFill>
                  <a:schemeClr val="accent1">
                    <a:lumMod val="50000"/>
                  </a:schemeClr>
                </a:solidFill>
                <a:latin typeface="Century Gothic" panose="020B0502020202020204" pitchFamily="34" charset="0"/>
              </a:rPr>
              <a:t>6. La plaza, que _____ en el centro, ______ pequeña.</a:t>
            </a:r>
          </a:p>
        </p:txBody>
      </p:sp>
      <p:sp>
        <p:nvSpPr>
          <p:cNvPr id="19" name="Rectangle 18"/>
          <p:cNvSpPr/>
          <p:nvPr/>
        </p:nvSpPr>
        <p:spPr>
          <a:xfrm>
            <a:off x="8131728" y="468817"/>
            <a:ext cx="2536272" cy="523220"/>
          </a:xfrm>
          <a:prstGeom prst="rect">
            <a:avLst/>
          </a:prstGeom>
        </p:spPr>
        <p:txBody>
          <a:bodyPr wrap="none">
            <a:spAutoFit/>
          </a:bodyPr>
          <a:lstStyle/>
          <a:p>
            <a:r>
              <a:rPr lang="en-GB" sz="2800" dirty="0">
                <a:solidFill>
                  <a:schemeClr val="accent1">
                    <a:lumMod val="50000"/>
                  </a:schemeClr>
                </a:solidFill>
                <a:latin typeface="Century Gothic" panose="020B0502020202020204" pitchFamily="34" charset="0"/>
              </a:rPr>
              <a:t>SER or ESTAR?</a:t>
            </a:r>
          </a:p>
        </p:txBody>
      </p:sp>
      <p:sp>
        <p:nvSpPr>
          <p:cNvPr id="21" name="Rectangle 20"/>
          <p:cNvSpPr/>
          <p:nvPr/>
        </p:nvSpPr>
        <p:spPr>
          <a:xfrm>
            <a:off x="300038" y="338891"/>
            <a:ext cx="5536318" cy="646331"/>
          </a:xfrm>
          <a:prstGeom prst="rect">
            <a:avLst/>
          </a:prstGeom>
        </p:spPr>
        <p:txBody>
          <a:bodyPr wrap="square">
            <a:spAutoFit/>
          </a:bodyPr>
          <a:lstStyle/>
          <a:p>
            <a:r>
              <a:rPr lang="en-GB" sz="3600" b="1" dirty="0">
                <a:solidFill>
                  <a:schemeClr val="bg1"/>
                </a:solidFill>
                <a:latin typeface="Century Gothic" panose="020B0502020202020204" pitchFamily="34" charset="0"/>
              </a:rPr>
              <a:t>Listening: Sentences 1e</a:t>
            </a:r>
          </a:p>
        </p:txBody>
      </p:sp>
    </p:spTree>
    <p:extLst>
      <p:ext uri="{BB962C8B-B14F-4D97-AF65-F5344CB8AC3E}">
        <p14:creationId xmlns:p14="http://schemas.microsoft.com/office/powerpoint/2010/main" val="38561542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649156" cy="867128"/>
          </a:xfrm>
          <a:prstGeom prst="rect">
            <a:avLst/>
          </a:prstGeom>
        </p:spPr>
      </p:pic>
      <p:sp>
        <p:nvSpPr>
          <p:cNvPr id="4" name="Action Button: Custom 3">
            <a:hlinkClick r:id="" action="ppaction://noaction" highlightClick="1">
              <a:snd r:embed="rId4" name="Spanish1E1ANS.wav"/>
            </a:hlinkClick>
          </p:cNvPr>
          <p:cNvSpPr/>
          <p:nvPr/>
        </p:nvSpPr>
        <p:spPr>
          <a:xfrm>
            <a:off x="583636" y="1456702"/>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1</a:t>
            </a:r>
          </a:p>
        </p:txBody>
      </p:sp>
      <p:sp>
        <p:nvSpPr>
          <p:cNvPr id="5" name="Action Button: Custom 4">
            <a:hlinkClick r:id="" action="ppaction://noaction" highlightClick="1">
              <a:snd r:embed="rId5" name="Spanish1E2ANS.wav"/>
            </a:hlinkClick>
          </p:cNvPr>
          <p:cNvSpPr/>
          <p:nvPr/>
        </p:nvSpPr>
        <p:spPr>
          <a:xfrm>
            <a:off x="594926" y="2229325"/>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2</a:t>
            </a:r>
          </a:p>
        </p:txBody>
      </p:sp>
      <p:sp>
        <p:nvSpPr>
          <p:cNvPr id="6" name="Action Button: Custom 5">
            <a:hlinkClick r:id="" action="ppaction://noaction" highlightClick="1">
              <a:snd r:embed="rId6" name="Spanish1E3_ANS.wav"/>
            </a:hlinkClick>
          </p:cNvPr>
          <p:cNvSpPr/>
          <p:nvPr/>
        </p:nvSpPr>
        <p:spPr>
          <a:xfrm>
            <a:off x="594926" y="3020814"/>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3</a:t>
            </a:r>
          </a:p>
        </p:txBody>
      </p:sp>
      <p:sp>
        <p:nvSpPr>
          <p:cNvPr id="7" name="Action Button: Custom 6">
            <a:hlinkClick r:id="" action="ppaction://noaction" highlightClick="1">
              <a:snd r:embed="rId7" name="Spanish1E4ANS.wav"/>
            </a:hlinkClick>
          </p:cNvPr>
          <p:cNvSpPr/>
          <p:nvPr/>
        </p:nvSpPr>
        <p:spPr>
          <a:xfrm>
            <a:off x="594926" y="3799090"/>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4</a:t>
            </a:r>
          </a:p>
        </p:txBody>
      </p:sp>
      <p:sp>
        <p:nvSpPr>
          <p:cNvPr id="8" name="Action Button: Custom 7">
            <a:hlinkClick r:id="" action="ppaction://noaction" highlightClick="1">
              <a:snd r:embed="rId8" name="Spanish1E5ANS.wav"/>
            </a:hlinkClick>
          </p:cNvPr>
          <p:cNvSpPr/>
          <p:nvPr/>
        </p:nvSpPr>
        <p:spPr>
          <a:xfrm>
            <a:off x="594926" y="4577366"/>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5</a:t>
            </a:r>
          </a:p>
        </p:txBody>
      </p:sp>
      <p:sp>
        <p:nvSpPr>
          <p:cNvPr id="10" name="Action Button: Custom 9">
            <a:hlinkClick r:id="" action="ppaction://noaction" highlightClick="1">
              <a:snd r:embed="rId9" name="Spanish1E6ANS.wav"/>
            </a:hlinkClick>
          </p:cNvPr>
          <p:cNvSpPr/>
          <p:nvPr/>
        </p:nvSpPr>
        <p:spPr>
          <a:xfrm>
            <a:off x="594926" y="5355642"/>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6</a:t>
            </a:r>
          </a:p>
        </p:txBody>
      </p:sp>
      <p:sp>
        <p:nvSpPr>
          <p:cNvPr id="11" name="TextBox 10"/>
          <p:cNvSpPr txBox="1"/>
          <p:nvPr/>
        </p:nvSpPr>
        <p:spPr>
          <a:xfrm>
            <a:off x="1438205" y="1522839"/>
            <a:ext cx="7126675" cy="492443"/>
          </a:xfrm>
          <a:prstGeom prst="rect">
            <a:avLst/>
          </a:prstGeom>
          <a:noFill/>
        </p:spPr>
        <p:txBody>
          <a:bodyPr wrap="square" rtlCol="0">
            <a:spAutoFit/>
          </a:bodyPr>
          <a:lstStyle/>
          <a:p>
            <a:r>
              <a:rPr lang="es-ES" sz="2600" dirty="0">
                <a:solidFill>
                  <a:schemeClr val="accent1">
                    <a:lumMod val="50000"/>
                  </a:schemeClr>
                </a:solidFill>
                <a:latin typeface="Century Gothic" panose="020B0502020202020204" pitchFamily="34" charset="0"/>
              </a:rPr>
              <a:t>1. El teatro ________ cerca de la iglesia.</a:t>
            </a:r>
          </a:p>
        </p:txBody>
      </p:sp>
      <p:sp>
        <p:nvSpPr>
          <p:cNvPr id="12" name="TextBox 11"/>
          <p:cNvSpPr txBox="1"/>
          <p:nvPr/>
        </p:nvSpPr>
        <p:spPr>
          <a:xfrm>
            <a:off x="1438205" y="2293839"/>
            <a:ext cx="6886222" cy="492443"/>
          </a:xfrm>
          <a:prstGeom prst="rect">
            <a:avLst/>
          </a:prstGeom>
          <a:noFill/>
        </p:spPr>
        <p:txBody>
          <a:bodyPr wrap="square" rtlCol="0">
            <a:spAutoFit/>
          </a:bodyPr>
          <a:lstStyle/>
          <a:p>
            <a:r>
              <a:rPr lang="en-GB" sz="2600" dirty="0">
                <a:solidFill>
                  <a:schemeClr val="accent1">
                    <a:lumMod val="50000"/>
                  </a:schemeClr>
                </a:solidFill>
                <a:latin typeface="Century Gothic" panose="020B0502020202020204" pitchFamily="34" charset="0"/>
              </a:rPr>
              <a:t>2. La plaza ________ </a:t>
            </a:r>
            <a:r>
              <a:rPr lang="en-GB" sz="2600" dirty="0" err="1">
                <a:solidFill>
                  <a:schemeClr val="accent1">
                    <a:lumMod val="50000"/>
                  </a:schemeClr>
                </a:solidFill>
                <a:latin typeface="Century Gothic" panose="020B0502020202020204" pitchFamily="34" charset="0"/>
              </a:rPr>
              <a:t>muy</a:t>
            </a:r>
            <a:r>
              <a:rPr lang="en-GB" sz="2600" dirty="0">
                <a:solidFill>
                  <a:schemeClr val="accent1">
                    <a:lumMod val="50000"/>
                  </a:schemeClr>
                </a:solidFill>
                <a:latin typeface="Century Gothic" panose="020B0502020202020204" pitchFamily="34" charset="0"/>
              </a:rPr>
              <a:t> </a:t>
            </a:r>
            <a:r>
              <a:rPr lang="en-GB" sz="2600" dirty="0" err="1">
                <a:solidFill>
                  <a:schemeClr val="accent1">
                    <a:lumMod val="50000"/>
                  </a:schemeClr>
                </a:solidFill>
                <a:latin typeface="Century Gothic" panose="020B0502020202020204" pitchFamily="34" charset="0"/>
              </a:rPr>
              <a:t>pequeña</a:t>
            </a:r>
            <a:r>
              <a:rPr lang="en-GB" sz="2600" dirty="0">
                <a:solidFill>
                  <a:schemeClr val="accent1">
                    <a:lumMod val="50000"/>
                  </a:schemeClr>
                </a:solidFill>
                <a:latin typeface="Century Gothic" panose="020B0502020202020204" pitchFamily="34" charset="0"/>
              </a:rPr>
              <a:t>.</a:t>
            </a:r>
          </a:p>
        </p:txBody>
      </p:sp>
      <p:sp>
        <p:nvSpPr>
          <p:cNvPr id="13" name="TextBox 12"/>
          <p:cNvSpPr txBox="1"/>
          <p:nvPr/>
        </p:nvSpPr>
        <p:spPr>
          <a:xfrm>
            <a:off x="1438205" y="3090546"/>
            <a:ext cx="6886222" cy="492443"/>
          </a:xfrm>
          <a:prstGeom prst="rect">
            <a:avLst/>
          </a:prstGeom>
          <a:noFill/>
        </p:spPr>
        <p:txBody>
          <a:bodyPr wrap="square" rtlCol="0">
            <a:spAutoFit/>
          </a:bodyPr>
          <a:lstStyle/>
          <a:p>
            <a:r>
              <a:rPr lang="en-GB" sz="2600" dirty="0">
                <a:solidFill>
                  <a:schemeClr val="accent1">
                    <a:lumMod val="50000"/>
                  </a:schemeClr>
                </a:solidFill>
                <a:latin typeface="Century Gothic" panose="020B0502020202020204" pitchFamily="34" charset="0"/>
              </a:rPr>
              <a:t>3. ¿</a:t>
            </a:r>
            <a:r>
              <a:rPr lang="en-GB" sz="2600" dirty="0" err="1">
                <a:solidFill>
                  <a:schemeClr val="accent1">
                    <a:lumMod val="50000"/>
                  </a:schemeClr>
                </a:solidFill>
                <a:latin typeface="Century Gothic" panose="020B0502020202020204" pitchFamily="34" charset="0"/>
              </a:rPr>
              <a:t>Dónde</a:t>
            </a:r>
            <a:r>
              <a:rPr lang="en-GB" sz="2600" dirty="0">
                <a:solidFill>
                  <a:schemeClr val="accent1">
                    <a:lumMod val="50000"/>
                  </a:schemeClr>
                </a:solidFill>
                <a:latin typeface="Century Gothic" panose="020B0502020202020204" pitchFamily="34" charset="0"/>
              </a:rPr>
              <a:t> _________ la plaza?</a:t>
            </a:r>
          </a:p>
        </p:txBody>
      </p:sp>
      <p:sp>
        <p:nvSpPr>
          <p:cNvPr id="14" name="TextBox 13"/>
          <p:cNvSpPr txBox="1"/>
          <p:nvPr/>
        </p:nvSpPr>
        <p:spPr>
          <a:xfrm>
            <a:off x="1415626" y="3863868"/>
            <a:ext cx="6886222" cy="492443"/>
          </a:xfrm>
          <a:prstGeom prst="rect">
            <a:avLst/>
          </a:prstGeom>
          <a:noFill/>
        </p:spPr>
        <p:txBody>
          <a:bodyPr wrap="square" rtlCol="0">
            <a:spAutoFit/>
          </a:bodyPr>
          <a:lstStyle/>
          <a:p>
            <a:r>
              <a:rPr lang="en-GB" sz="2600" dirty="0">
                <a:solidFill>
                  <a:schemeClr val="accent1">
                    <a:lumMod val="50000"/>
                  </a:schemeClr>
                </a:solidFill>
                <a:latin typeface="Century Gothic" panose="020B0502020202020204" pitchFamily="34" charset="0"/>
              </a:rPr>
              <a:t>4. El </a:t>
            </a:r>
            <a:r>
              <a:rPr lang="en-GB" sz="2600" dirty="0" err="1">
                <a:solidFill>
                  <a:schemeClr val="accent1">
                    <a:lumMod val="50000"/>
                  </a:schemeClr>
                </a:solidFill>
                <a:latin typeface="Century Gothic" panose="020B0502020202020204" pitchFamily="34" charset="0"/>
              </a:rPr>
              <a:t>museo</a:t>
            </a:r>
            <a:r>
              <a:rPr lang="en-GB" sz="2600" dirty="0">
                <a:solidFill>
                  <a:schemeClr val="accent1">
                    <a:lumMod val="50000"/>
                  </a:schemeClr>
                </a:solidFill>
                <a:latin typeface="Century Gothic" panose="020B0502020202020204" pitchFamily="34" charset="0"/>
              </a:rPr>
              <a:t> no __________ </a:t>
            </a:r>
            <a:r>
              <a:rPr lang="en-GB" sz="2600" dirty="0" err="1">
                <a:solidFill>
                  <a:schemeClr val="accent1">
                    <a:lumMod val="50000"/>
                  </a:schemeClr>
                </a:solidFill>
                <a:latin typeface="Century Gothic" panose="020B0502020202020204" pitchFamily="34" charset="0"/>
              </a:rPr>
              <a:t>aburrido</a:t>
            </a:r>
            <a:r>
              <a:rPr lang="en-GB" sz="2600" dirty="0">
                <a:solidFill>
                  <a:schemeClr val="accent1">
                    <a:lumMod val="50000"/>
                  </a:schemeClr>
                </a:solidFill>
                <a:latin typeface="Century Gothic" panose="020B0502020202020204" pitchFamily="34" charset="0"/>
              </a:rPr>
              <a:t>.</a:t>
            </a:r>
          </a:p>
        </p:txBody>
      </p:sp>
      <p:sp>
        <p:nvSpPr>
          <p:cNvPr id="15" name="TextBox 14"/>
          <p:cNvSpPr txBox="1"/>
          <p:nvPr/>
        </p:nvSpPr>
        <p:spPr>
          <a:xfrm>
            <a:off x="1415626" y="4650425"/>
            <a:ext cx="10418833" cy="492443"/>
          </a:xfrm>
          <a:prstGeom prst="rect">
            <a:avLst/>
          </a:prstGeom>
          <a:noFill/>
        </p:spPr>
        <p:txBody>
          <a:bodyPr wrap="square" rtlCol="0">
            <a:spAutoFit/>
          </a:bodyPr>
          <a:lstStyle/>
          <a:p>
            <a:r>
              <a:rPr lang="es-ES" sz="2600" dirty="0">
                <a:solidFill>
                  <a:schemeClr val="accent1">
                    <a:lumMod val="50000"/>
                  </a:schemeClr>
                </a:solidFill>
                <a:latin typeface="Century Gothic" panose="020B0502020202020204" pitchFamily="34" charset="0"/>
              </a:rPr>
              <a:t>5. La iglesia, que ________ grande, _________ en la plaza mayor.</a:t>
            </a:r>
          </a:p>
        </p:txBody>
      </p:sp>
      <p:sp>
        <p:nvSpPr>
          <p:cNvPr id="16" name="TextBox 15"/>
          <p:cNvSpPr txBox="1"/>
          <p:nvPr/>
        </p:nvSpPr>
        <p:spPr>
          <a:xfrm>
            <a:off x="1393048" y="5421425"/>
            <a:ext cx="10463990" cy="492443"/>
          </a:xfrm>
          <a:prstGeom prst="rect">
            <a:avLst/>
          </a:prstGeom>
          <a:noFill/>
        </p:spPr>
        <p:txBody>
          <a:bodyPr wrap="square" rtlCol="0">
            <a:spAutoFit/>
          </a:bodyPr>
          <a:lstStyle/>
          <a:p>
            <a:r>
              <a:rPr lang="es-ES" sz="2600" dirty="0">
                <a:solidFill>
                  <a:schemeClr val="accent1">
                    <a:lumMod val="50000"/>
                  </a:schemeClr>
                </a:solidFill>
                <a:latin typeface="Century Gothic" panose="020B0502020202020204" pitchFamily="34" charset="0"/>
              </a:rPr>
              <a:t>6. La plaza, que _____ en el centro, ______ pequeña.</a:t>
            </a:r>
          </a:p>
        </p:txBody>
      </p:sp>
      <p:sp>
        <p:nvSpPr>
          <p:cNvPr id="19" name="Rectangle 18"/>
          <p:cNvSpPr/>
          <p:nvPr/>
        </p:nvSpPr>
        <p:spPr>
          <a:xfrm>
            <a:off x="8131728" y="468817"/>
            <a:ext cx="1830950" cy="523220"/>
          </a:xfrm>
          <a:prstGeom prst="rect">
            <a:avLst/>
          </a:prstGeom>
        </p:spPr>
        <p:txBody>
          <a:bodyPr wrap="none">
            <a:spAutoFit/>
          </a:bodyPr>
          <a:lstStyle/>
          <a:p>
            <a:r>
              <a:rPr lang="en-GB" sz="2800" b="1" dirty="0">
                <a:solidFill>
                  <a:schemeClr val="accent1">
                    <a:lumMod val="50000"/>
                  </a:schemeClr>
                </a:solidFill>
                <a:latin typeface="Century Gothic" panose="020B0502020202020204" pitchFamily="34" charset="0"/>
              </a:rPr>
              <a:t>ANSWERS</a:t>
            </a:r>
          </a:p>
        </p:txBody>
      </p:sp>
      <p:sp>
        <p:nvSpPr>
          <p:cNvPr id="21" name="Rectangle 20"/>
          <p:cNvSpPr/>
          <p:nvPr/>
        </p:nvSpPr>
        <p:spPr>
          <a:xfrm>
            <a:off x="300038" y="338891"/>
            <a:ext cx="5536318" cy="646331"/>
          </a:xfrm>
          <a:prstGeom prst="rect">
            <a:avLst/>
          </a:prstGeom>
        </p:spPr>
        <p:txBody>
          <a:bodyPr wrap="square">
            <a:spAutoFit/>
          </a:bodyPr>
          <a:lstStyle/>
          <a:p>
            <a:r>
              <a:rPr lang="en-GB" sz="3600" b="1" dirty="0">
                <a:solidFill>
                  <a:schemeClr val="bg1"/>
                </a:solidFill>
                <a:latin typeface="Century Gothic" panose="020B0502020202020204" pitchFamily="34" charset="0"/>
              </a:rPr>
              <a:t>Listening: Sentences 1e</a:t>
            </a:r>
          </a:p>
        </p:txBody>
      </p:sp>
      <p:sp>
        <p:nvSpPr>
          <p:cNvPr id="2" name="TextBox 1"/>
          <p:cNvSpPr txBox="1"/>
          <p:nvPr/>
        </p:nvSpPr>
        <p:spPr>
          <a:xfrm>
            <a:off x="3228622" y="1423528"/>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está</a:t>
            </a:r>
            <a:endParaRPr lang="en-GB" sz="3200" b="1" dirty="0">
              <a:solidFill>
                <a:srgbClr val="E56700"/>
              </a:solidFill>
              <a:latin typeface="Century Gothic" panose="020B0502020202020204" pitchFamily="34" charset="0"/>
            </a:endParaRPr>
          </a:p>
        </p:txBody>
      </p:sp>
      <p:sp>
        <p:nvSpPr>
          <p:cNvPr id="18" name="TextBox 17"/>
          <p:cNvSpPr txBox="1"/>
          <p:nvPr/>
        </p:nvSpPr>
        <p:spPr>
          <a:xfrm>
            <a:off x="3228622" y="2201507"/>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a:t>
            </a:r>
            <a:endParaRPr lang="en-GB" sz="3200" b="1" dirty="0">
              <a:solidFill>
                <a:srgbClr val="E56700"/>
              </a:solidFill>
              <a:latin typeface="Century Gothic" panose="020B0502020202020204" pitchFamily="34" charset="0"/>
            </a:endParaRPr>
          </a:p>
        </p:txBody>
      </p:sp>
      <p:sp>
        <p:nvSpPr>
          <p:cNvPr id="20" name="TextBox 19"/>
          <p:cNvSpPr txBox="1"/>
          <p:nvPr/>
        </p:nvSpPr>
        <p:spPr>
          <a:xfrm>
            <a:off x="3239911" y="2984979"/>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está</a:t>
            </a:r>
            <a:endParaRPr lang="en-GB" sz="3200" b="1" dirty="0">
              <a:solidFill>
                <a:srgbClr val="E56700"/>
              </a:solidFill>
              <a:latin typeface="Century Gothic" panose="020B0502020202020204" pitchFamily="34" charset="0"/>
            </a:endParaRPr>
          </a:p>
        </p:txBody>
      </p:sp>
      <p:sp>
        <p:nvSpPr>
          <p:cNvPr id="23" name="TextBox 22"/>
          <p:cNvSpPr txBox="1"/>
          <p:nvPr/>
        </p:nvSpPr>
        <p:spPr>
          <a:xfrm>
            <a:off x="3945466" y="3764767"/>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a:t>
            </a:r>
            <a:endParaRPr lang="en-GB" sz="3200" b="1" dirty="0">
              <a:solidFill>
                <a:srgbClr val="E56700"/>
              </a:solidFill>
              <a:latin typeface="Century Gothic" panose="020B0502020202020204" pitchFamily="34" charset="0"/>
            </a:endParaRPr>
          </a:p>
        </p:txBody>
      </p:sp>
      <p:sp>
        <p:nvSpPr>
          <p:cNvPr id="24" name="TextBox 23"/>
          <p:cNvSpPr txBox="1"/>
          <p:nvPr/>
        </p:nvSpPr>
        <p:spPr>
          <a:xfrm>
            <a:off x="4175760" y="4558093"/>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a:t>
            </a:r>
            <a:endParaRPr lang="en-GB" sz="3200" b="1" dirty="0">
              <a:solidFill>
                <a:srgbClr val="E56700"/>
              </a:solidFill>
              <a:latin typeface="Century Gothic" panose="020B0502020202020204" pitchFamily="34" charset="0"/>
            </a:endParaRPr>
          </a:p>
        </p:txBody>
      </p:sp>
      <p:sp>
        <p:nvSpPr>
          <p:cNvPr id="25" name="TextBox 24"/>
          <p:cNvSpPr txBox="1"/>
          <p:nvPr/>
        </p:nvSpPr>
        <p:spPr>
          <a:xfrm>
            <a:off x="7101837" y="4577366"/>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está</a:t>
            </a:r>
            <a:endParaRPr lang="en-GB" sz="3200" b="1" dirty="0">
              <a:solidFill>
                <a:srgbClr val="E56700"/>
              </a:solidFill>
              <a:latin typeface="Century Gothic" panose="020B0502020202020204" pitchFamily="34" charset="0"/>
            </a:endParaRPr>
          </a:p>
        </p:txBody>
      </p:sp>
      <p:sp>
        <p:nvSpPr>
          <p:cNvPr id="26" name="TextBox 25"/>
          <p:cNvSpPr txBox="1"/>
          <p:nvPr/>
        </p:nvSpPr>
        <p:spPr>
          <a:xfrm>
            <a:off x="3798711" y="5329093"/>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está</a:t>
            </a:r>
            <a:endParaRPr lang="en-GB" sz="3200" b="1" dirty="0">
              <a:solidFill>
                <a:srgbClr val="E56700"/>
              </a:solidFill>
              <a:latin typeface="Century Gothic" panose="020B0502020202020204" pitchFamily="34" charset="0"/>
            </a:endParaRPr>
          </a:p>
        </p:txBody>
      </p:sp>
      <p:sp>
        <p:nvSpPr>
          <p:cNvPr id="27" name="TextBox 26"/>
          <p:cNvSpPr txBox="1"/>
          <p:nvPr/>
        </p:nvSpPr>
        <p:spPr>
          <a:xfrm>
            <a:off x="6913316" y="5329093"/>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a:t>
            </a:r>
            <a:endParaRPr lang="en-GB" sz="3200" b="1" dirty="0">
              <a:solidFill>
                <a:srgbClr val="E56700"/>
              </a:solidFill>
              <a:latin typeface="Century Gothic" panose="020B0502020202020204" pitchFamily="34" charset="0"/>
            </a:endParaRPr>
          </a:p>
        </p:txBody>
      </p:sp>
    </p:spTree>
    <p:extLst>
      <p:ext uri="{BB962C8B-B14F-4D97-AF65-F5344CB8AC3E}">
        <p14:creationId xmlns:p14="http://schemas.microsoft.com/office/powerpoint/2010/main" val="213774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20" grpId="0"/>
      <p:bldP spid="23" grpId="0"/>
      <p:bldP spid="24" grpId="0"/>
      <p:bldP spid="25" grpId="0"/>
      <p:bldP spid="26"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642577" cy="1204560"/>
          </a:xfrm>
          <a:prstGeom prst="rect">
            <a:avLst/>
          </a:prstGeom>
        </p:spPr>
      </p:pic>
      <p:sp>
        <p:nvSpPr>
          <p:cNvPr id="4" name="Rectangle 3"/>
          <p:cNvSpPr/>
          <p:nvPr/>
        </p:nvSpPr>
        <p:spPr>
          <a:xfrm>
            <a:off x="300038" y="332994"/>
            <a:ext cx="8636000" cy="954107"/>
          </a:xfrm>
          <a:prstGeom prst="rect">
            <a:avLst/>
          </a:prstGeom>
        </p:spPr>
        <p:txBody>
          <a:bodyPr wrap="square">
            <a:spAutoFit/>
          </a:bodyPr>
          <a:lstStyle/>
          <a:p>
            <a:r>
              <a:rPr lang="en-GB" sz="2800" b="1" dirty="0">
                <a:solidFill>
                  <a:schemeClr val="bg1"/>
                </a:solidFill>
                <a:latin typeface="Century Gothic" panose="020B0502020202020204" pitchFamily="34" charset="0"/>
              </a:rPr>
              <a:t>3) Use the correct verb and write the </a:t>
            </a:r>
          </a:p>
          <a:p>
            <a:r>
              <a:rPr lang="en-GB" sz="2800" b="1" dirty="0">
                <a:solidFill>
                  <a:schemeClr val="bg1"/>
                </a:solidFill>
                <a:latin typeface="Century Gothic" panose="020B0502020202020204" pitchFamily="34" charset="0"/>
              </a:rPr>
              <a:t>correct form of the verb.</a:t>
            </a:r>
          </a:p>
        </p:txBody>
      </p:sp>
      <p:graphicFrame>
        <p:nvGraphicFramePr>
          <p:cNvPr id="5" name="Table 4"/>
          <p:cNvGraphicFramePr>
            <a:graphicFrameLocks noGrp="1"/>
          </p:cNvGraphicFramePr>
          <p:nvPr>
            <p:extLst>
              <p:ext uri="{D42A27DB-BD31-4B8C-83A1-F6EECF244321}">
                <p14:modId xmlns:p14="http://schemas.microsoft.com/office/powerpoint/2010/main" val="2498329474"/>
              </p:ext>
            </p:extLst>
          </p:nvPr>
        </p:nvGraphicFramePr>
        <p:xfrm>
          <a:off x="317501" y="1761069"/>
          <a:ext cx="11539537" cy="4282890"/>
        </p:xfrm>
        <a:graphic>
          <a:graphicData uri="http://schemas.openxmlformats.org/drawingml/2006/table">
            <a:tbl>
              <a:tblPr firstRow="1" firstCol="1" bandRow="1">
                <a:tableStyleId>{5940675A-B579-460E-94D1-54222C63F5DA}</a:tableStyleId>
              </a:tblPr>
              <a:tblGrid>
                <a:gridCol w="652719">
                  <a:extLst>
                    <a:ext uri="{9D8B030D-6E8A-4147-A177-3AD203B41FA5}">
                      <a16:colId xmlns="" xmlns:a16="http://schemas.microsoft.com/office/drawing/2014/main" val="20000"/>
                    </a:ext>
                  </a:extLst>
                </a:gridCol>
                <a:gridCol w="10886818">
                  <a:extLst>
                    <a:ext uri="{9D8B030D-6E8A-4147-A177-3AD203B41FA5}">
                      <a16:colId xmlns="" xmlns:a16="http://schemas.microsoft.com/office/drawing/2014/main" val="20001"/>
                    </a:ext>
                  </a:extLst>
                </a:gridCol>
              </a:tblGrid>
              <a:tr h="708826">
                <a:tc>
                  <a:txBody>
                    <a:bodyPr/>
                    <a:lstStyle/>
                    <a:p>
                      <a:pPr algn="ctr">
                        <a:lnSpc>
                          <a:spcPct val="107000"/>
                        </a:lnSpc>
                        <a:spcAft>
                          <a:spcPts val="0"/>
                        </a:spcAft>
                      </a:pPr>
                      <a:r>
                        <a:rPr lang="en-GB" sz="2400" dirty="0">
                          <a:solidFill>
                            <a:schemeClr val="accent1">
                              <a:lumMod val="50000"/>
                            </a:schemeClr>
                          </a:solidFill>
                          <a:effectLst/>
                          <a:latin typeface="Century Gothic" panose="020B0502020202020204" pitchFamily="34" charset="0"/>
                        </a:rPr>
                        <a:t> </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400" dirty="0">
                          <a:solidFill>
                            <a:schemeClr val="accent5">
                              <a:lumMod val="50000"/>
                            </a:schemeClr>
                          </a:solidFill>
                          <a:effectLst/>
                          <a:latin typeface="Century Gothic" panose="020B0502020202020204" pitchFamily="34" charset="0"/>
                        </a:rPr>
                        <a:t>Sentences</a:t>
                      </a:r>
                      <a:endParaRPr lang="en-GB" sz="18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r h="708826">
                <a:tc>
                  <a:txBody>
                    <a:bodyPr/>
                    <a:lstStyle/>
                    <a:p>
                      <a:pPr algn="ctr">
                        <a:lnSpc>
                          <a:spcPct val="107000"/>
                        </a:lnSpc>
                        <a:spcAft>
                          <a:spcPts val="0"/>
                        </a:spcAft>
                      </a:pPr>
                      <a:r>
                        <a:rPr lang="en-GB" sz="2400" dirty="0">
                          <a:solidFill>
                            <a:schemeClr val="accent1">
                              <a:lumMod val="50000"/>
                            </a:schemeClr>
                          </a:solidFill>
                          <a:effectLst/>
                          <a:latin typeface="Century Gothic" panose="020B0502020202020204" pitchFamily="34" charset="0"/>
                        </a:rPr>
                        <a:t>1</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400" dirty="0" smtClean="0">
                          <a:solidFill>
                            <a:schemeClr val="accent5">
                              <a:lumMod val="50000"/>
                            </a:schemeClr>
                          </a:solidFill>
                          <a:effectLst/>
                          <a:latin typeface="Century Gothic" panose="020B0502020202020204" pitchFamily="34" charset="0"/>
                        </a:rPr>
                        <a:t>El </a:t>
                      </a:r>
                      <a:r>
                        <a:rPr lang="en-GB" sz="2400" dirty="0" err="1" smtClean="0">
                          <a:solidFill>
                            <a:schemeClr val="accent5">
                              <a:lumMod val="50000"/>
                            </a:schemeClr>
                          </a:solidFill>
                          <a:effectLst/>
                          <a:latin typeface="Century Gothic" panose="020B0502020202020204" pitchFamily="34" charset="0"/>
                        </a:rPr>
                        <a:t>teatro</a:t>
                      </a:r>
                      <a:r>
                        <a:rPr lang="en-GB" sz="2400" dirty="0" smtClean="0">
                          <a:solidFill>
                            <a:schemeClr val="accent5">
                              <a:lumMod val="50000"/>
                            </a:schemeClr>
                          </a:solidFill>
                          <a:effectLst/>
                          <a:latin typeface="Century Gothic" panose="020B0502020202020204" pitchFamily="34" charset="0"/>
                        </a:rPr>
                        <a:t> _______ </a:t>
                      </a:r>
                      <a:r>
                        <a:rPr lang="en-GB" sz="2400" dirty="0" err="1" smtClean="0">
                          <a:solidFill>
                            <a:schemeClr val="accent5">
                              <a:lumMod val="50000"/>
                            </a:schemeClr>
                          </a:solidFill>
                          <a:effectLst/>
                          <a:latin typeface="Century Gothic" panose="020B0502020202020204" pitchFamily="34" charset="0"/>
                        </a:rPr>
                        <a:t>grande</a:t>
                      </a:r>
                      <a:r>
                        <a:rPr lang="en-GB" sz="2400" dirty="0" smtClean="0">
                          <a:solidFill>
                            <a:schemeClr val="accent5">
                              <a:lumMod val="50000"/>
                            </a:schemeClr>
                          </a:solidFill>
                          <a:effectLst/>
                          <a:latin typeface="Century Gothic" panose="020B0502020202020204" pitchFamily="34" charset="0"/>
                        </a:rPr>
                        <a:t>.</a:t>
                      </a:r>
                      <a:endParaRPr lang="en-GB" sz="18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1"/>
                  </a:ext>
                </a:extLst>
              </a:tr>
              <a:tr h="708826">
                <a:tc>
                  <a:txBody>
                    <a:bodyPr/>
                    <a:lstStyle/>
                    <a:p>
                      <a:pPr algn="ctr">
                        <a:lnSpc>
                          <a:spcPct val="107000"/>
                        </a:lnSpc>
                        <a:spcAft>
                          <a:spcPts val="0"/>
                        </a:spcAft>
                      </a:pPr>
                      <a:r>
                        <a:rPr lang="en-GB" sz="2400" dirty="0">
                          <a:solidFill>
                            <a:schemeClr val="accent1">
                              <a:lumMod val="50000"/>
                            </a:schemeClr>
                          </a:solidFill>
                          <a:effectLst/>
                          <a:latin typeface="Century Gothic" panose="020B0502020202020204" pitchFamily="34" charset="0"/>
                        </a:rPr>
                        <a:t>2</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400" dirty="0" smtClean="0">
                          <a:solidFill>
                            <a:schemeClr val="accent5">
                              <a:lumMod val="50000"/>
                            </a:schemeClr>
                          </a:solidFill>
                          <a:effectLst/>
                          <a:latin typeface="Century Gothic" panose="020B0502020202020204" pitchFamily="34" charset="0"/>
                        </a:rPr>
                        <a:t>¿</a:t>
                      </a:r>
                      <a:r>
                        <a:rPr lang="en-GB" sz="2400" dirty="0" smtClean="0">
                          <a:solidFill>
                            <a:schemeClr val="accent5">
                              <a:lumMod val="50000"/>
                            </a:schemeClr>
                          </a:solidFill>
                          <a:latin typeface="Century Gothic" panose="020B0502020202020204" pitchFamily="34" charset="0"/>
                        </a:rPr>
                        <a:t>_________ </a:t>
                      </a:r>
                      <a:r>
                        <a:rPr lang="en-GB" sz="2400" dirty="0" err="1" smtClean="0">
                          <a:solidFill>
                            <a:schemeClr val="accent5">
                              <a:lumMod val="50000"/>
                            </a:schemeClr>
                          </a:solidFill>
                          <a:latin typeface="Century Gothic" panose="020B0502020202020204" pitchFamily="34" charset="0"/>
                        </a:rPr>
                        <a:t>lejos</a:t>
                      </a:r>
                      <a:r>
                        <a:rPr lang="en-GB" sz="2400" dirty="0" smtClean="0">
                          <a:solidFill>
                            <a:schemeClr val="accent5">
                              <a:lumMod val="50000"/>
                            </a:schemeClr>
                          </a:solidFill>
                          <a:latin typeface="Century Gothic" panose="020B0502020202020204" pitchFamily="34" charset="0"/>
                        </a:rPr>
                        <a:t> la </a:t>
                      </a:r>
                      <a:r>
                        <a:rPr lang="en-GB" sz="2400" dirty="0" err="1" smtClean="0">
                          <a:solidFill>
                            <a:schemeClr val="accent5">
                              <a:lumMod val="50000"/>
                            </a:schemeClr>
                          </a:solidFill>
                          <a:latin typeface="Century Gothic" panose="020B0502020202020204" pitchFamily="34" charset="0"/>
                        </a:rPr>
                        <a:t>iglesia</a:t>
                      </a:r>
                      <a:r>
                        <a:rPr lang="en-GB" sz="2400" dirty="0" smtClean="0">
                          <a:solidFill>
                            <a:schemeClr val="accent5">
                              <a:lumMod val="50000"/>
                            </a:schemeClr>
                          </a:solidFill>
                          <a:latin typeface="Century Gothic" panose="020B0502020202020204" pitchFamily="34" charset="0"/>
                        </a:rPr>
                        <a:t>?</a:t>
                      </a:r>
                      <a:endParaRPr lang="en-GB" sz="18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2"/>
                  </a:ext>
                </a:extLst>
              </a:tr>
              <a:tr h="708826">
                <a:tc>
                  <a:txBody>
                    <a:bodyPr/>
                    <a:lstStyle/>
                    <a:p>
                      <a:pPr algn="ctr">
                        <a:lnSpc>
                          <a:spcPct val="107000"/>
                        </a:lnSpc>
                        <a:spcAft>
                          <a:spcPts val="0"/>
                        </a:spcAft>
                      </a:pPr>
                      <a:r>
                        <a:rPr lang="en-GB" sz="2400" dirty="0">
                          <a:solidFill>
                            <a:schemeClr val="accent1">
                              <a:lumMod val="50000"/>
                            </a:schemeClr>
                          </a:solidFill>
                          <a:effectLst/>
                          <a:latin typeface="Century Gothic" panose="020B0502020202020204" pitchFamily="34" charset="0"/>
                        </a:rPr>
                        <a:t>3</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s-ES" sz="2400" dirty="0" smtClean="0">
                          <a:solidFill>
                            <a:schemeClr val="accent5">
                              <a:lumMod val="50000"/>
                            </a:schemeClr>
                          </a:solidFill>
                          <a:effectLst/>
                          <a:latin typeface="Century Gothic" panose="020B0502020202020204" pitchFamily="34" charset="0"/>
                        </a:rPr>
                        <a:t>La iglesia ______ en la plaza.</a:t>
                      </a:r>
                      <a:endParaRPr lang="en-GB" sz="18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3"/>
                  </a:ext>
                </a:extLst>
              </a:tr>
              <a:tr h="708826">
                <a:tc>
                  <a:txBody>
                    <a:bodyPr/>
                    <a:lstStyle/>
                    <a:p>
                      <a:pPr algn="ctr">
                        <a:lnSpc>
                          <a:spcPct val="107000"/>
                        </a:lnSpc>
                        <a:spcAft>
                          <a:spcPts val="0"/>
                        </a:spcAft>
                      </a:pPr>
                      <a:r>
                        <a:rPr lang="en-GB" sz="2400" dirty="0">
                          <a:solidFill>
                            <a:schemeClr val="accent1">
                              <a:lumMod val="50000"/>
                            </a:schemeClr>
                          </a:solidFill>
                          <a:effectLst/>
                          <a:latin typeface="Century Gothic" panose="020B0502020202020204" pitchFamily="34" charset="0"/>
                        </a:rPr>
                        <a:t>4</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s-ES" sz="2400" dirty="0" smtClean="0">
                          <a:solidFill>
                            <a:schemeClr val="accent5">
                              <a:lumMod val="50000"/>
                            </a:schemeClr>
                          </a:solidFill>
                          <a:effectLst/>
                          <a:latin typeface="Century Gothic" panose="020B0502020202020204" pitchFamily="34" charset="0"/>
                        </a:rPr>
                        <a:t>La plaza ______cerca del museo.</a:t>
                      </a:r>
                      <a:endParaRPr lang="en-GB" sz="18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4"/>
                  </a:ext>
                </a:extLst>
              </a:tr>
              <a:tr h="738760">
                <a:tc>
                  <a:txBody>
                    <a:bodyPr/>
                    <a:lstStyle/>
                    <a:p>
                      <a:pPr algn="ctr">
                        <a:lnSpc>
                          <a:spcPct val="107000"/>
                        </a:lnSpc>
                        <a:spcAft>
                          <a:spcPts val="0"/>
                        </a:spcAft>
                      </a:pPr>
                      <a:r>
                        <a:rPr lang="en-GB" sz="2400" dirty="0">
                          <a:solidFill>
                            <a:schemeClr val="accent1">
                              <a:lumMod val="50000"/>
                            </a:schemeClr>
                          </a:solidFill>
                          <a:effectLst/>
                          <a:latin typeface="Century Gothic" panose="020B0502020202020204" pitchFamily="34" charset="0"/>
                        </a:rPr>
                        <a:t>5</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s-ES" sz="2400" dirty="0" smtClean="0">
                          <a:solidFill>
                            <a:schemeClr val="accent5">
                              <a:lumMod val="50000"/>
                            </a:schemeClr>
                          </a:solidFill>
                          <a:effectLst/>
                          <a:latin typeface="Century Gothic" panose="020B0502020202020204" pitchFamily="34" charset="0"/>
                        </a:rPr>
                        <a:t>6 ¿Cómo _______</a:t>
                      </a:r>
                      <a:r>
                        <a:rPr lang="es-ES" sz="2400" baseline="0" dirty="0" smtClean="0">
                          <a:solidFill>
                            <a:schemeClr val="accent5">
                              <a:lumMod val="50000"/>
                            </a:schemeClr>
                          </a:solidFill>
                          <a:effectLst/>
                          <a:latin typeface="Century Gothic" panose="020B0502020202020204" pitchFamily="34" charset="0"/>
                        </a:rPr>
                        <a:t> </a:t>
                      </a:r>
                      <a:r>
                        <a:rPr lang="es-ES" sz="2400" dirty="0" smtClean="0">
                          <a:solidFill>
                            <a:schemeClr val="accent5">
                              <a:lumMod val="50000"/>
                            </a:schemeClr>
                          </a:solidFill>
                          <a:effectLst/>
                          <a:latin typeface="Century Gothic" panose="020B0502020202020204" pitchFamily="34" charset="0"/>
                        </a:rPr>
                        <a:t>el museo? ¿_________ grande o pequeño?</a:t>
                      </a:r>
                      <a:endParaRPr lang="es-ES" sz="2400" dirty="0">
                        <a:solidFill>
                          <a:schemeClr val="accent5">
                            <a:lumMod val="50000"/>
                          </a:schemeClr>
                        </a:solidFill>
                        <a:effectLst/>
                        <a:latin typeface="Century Gothic" panose="020B0502020202020204" pitchFamily="34" charset="0"/>
                      </a:endParaRPr>
                    </a:p>
                  </a:txBody>
                  <a:tcPr marL="68580" marR="68580" marT="0" marB="0" anchor="ct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8217981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9900356" cy="867128"/>
          </a:xfrm>
          <a:prstGeom prst="rect">
            <a:avLst/>
          </a:prstGeom>
        </p:spPr>
      </p:pic>
      <p:sp>
        <p:nvSpPr>
          <p:cNvPr id="4" name="Rectangle 3"/>
          <p:cNvSpPr/>
          <p:nvPr/>
        </p:nvSpPr>
        <p:spPr>
          <a:xfrm>
            <a:off x="300038" y="334059"/>
            <a:ext cx="8636000" cy="646331"/>
          </a:xfrm>
          <a:prstGeom prst="rect">
            <a:avLst/>
          </a:prstGeom>
        </p:spPr>
        <p:txBody>
          <a:bodyPr wrap="square">
            <a:spAutoFit/>
          </a:bodyPr>
          <a:lstStyle/>
          <a:p>
            <a:r>
              <a:rPr lang="en-GB" sz="3600" b="1" dirty="0">
                <a:solidFill>
                  <a:schemeClr val="bg1"/>
                </a:solidFill>
                <a:latin typeface="Century Gothic" panose="020B0502020202020204" pitchFamily="34" charset="0"/>
              </a:rPr>
              <a:t>Sentence-level production tasks </a:t>
            </a:r>
            <a:r>
              <a:rPr lang="en-GB" sz="3600" b="1" dirty="0" smtClean="0">
                <a:solidFill>
                  <a:schemeClr val="bg1"/>
                </a:solidFill>
                <a:latin typeface="Century Gothic" panose="020B0502020202020204" pitchFamily="34" charset="0"/>
              </a:rPr>
              <a:t>[1]</a:t>
            </a:r>
            <a:endParaRPr lang="en-GB" sz="3600" b="1" dirty="0">
              <a:solidFill>
                <a:schemeClr val="bg1"/>
              </a:solidFill>
              <a:latin typeface="Century Gothic" panose="020B0502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609888632"/>
              </p:ext>
            </p:extLst>
          </p:nvPr>
        </p:nvGraphicFramePr>
        <p:xfrm>
          <a:off x="137514" y="2100157"/>
          <a:ext cx="7505490" cy="3472506"/>
        </p:xfrm>
        <a:graphic>
          <a:graphicData uri="http://schemas.openxmlformats.org/drawingml/2006/table">
            <a:tbl>
              <a:tblPr bandRow="1"/>
              <a:tblGrid>
                <a:gridCol w="497907">
                  <a:extLst>
                    <a:ext uri="{9D8B030D-6E8A-4147-A177-3AD203B41FA5}">
                      <a16:colId xmlns="" xmlns:a16="http://schemas.microsoft.com/office/drawing/2014/main" val="1658117807"/>
                    </a:ext>
                  </a:extLst>
                </a:gridCol>
                <a:gridCol w="5282300">
                  <a:extLst>
                    <a:ext uri="{9D8B030D-6E8A-4147-A177-3AD203B41FA5}">
                      <a16:colId xmlns="" xmlns:a16="http://schemas.microsoft.com/office/drawing/2014/main" val="3040628855"/>
                    </a:ext>
                  </a:extLst>
                </a:gridCol>
                <a:gridCol w="552090">
                  <a:extLst>
                    <a:ext uri="{9D8B030D-6E8A-4147-A177-3AD203B41FA5}">
                      <a16:colId xmlns="" xmlns:a16="http://schemas.microsoft.com/office/drawing/2014/main" val="198915938"/>
                    </a:ext>
                  </a:extLst>
                </a:gridCol>
                <a:gridCol w="1173193">
                  <a:extLst>
                    <a:ext uri="{9D8B030D-6E8A-4147-A177-3AD203B41FA5}">
                      <a16:colId xmlns="" xmlns:a16="http://schemas.microsoft.com/office/drawing/2014/main" val="2348905979"/>
                    </a:ext>
                  </a:extLst>
                </a:gridCol>
              </a:tblGrid>
              <a:tr h="578751">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1</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la iglesia</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1</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es</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153549286"/>
                  </a:ext>
                </a:extLst>
              </a:tr>
              <a:tr h="578751">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2</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el museo</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2</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está</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10025826"/>
                  </a:ext>
                </a:extLst>
              </a:tr>
              <a:tr h="578751">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3</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la plaza</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3</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es</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92608139"/>
                  </a:ext>
                </a:extLst>
              </a:tr>
              <a:tr h="578751">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4</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el teatro</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4</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está</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74490213"/>
                  </a:ext>
                </a:extLst>
              </a:tr>
              <a:tr h="578751">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5</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el parque</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5</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es</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85509762"/>
                  </a:ext>
                </a:extLst>
              </a:tr>
              <a:tr h="578751">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6</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la oficina de correos</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6</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dirty="0" err="1">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está</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77510224"/>
                  </a:ext>
                </a:extLst>
              </a:tr>
            </a:tbl>
          </a:graphicData>
        </a:graphic>
      </p:graphicFrame>
      <p:sp>
        <p:nvSpPr>
          <p:cNvPr id="6" name="Oval 5"/>
          <p:cNvSpPr/>
          <p:nvPr/>
        </p:nvSpPr>
        <p:spPr>
          <a:xfrm>
            <a:off x="7499230" y="962806"/>
            <a:ext cx="4692770" cy="545840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800"/>
              </a:spcAft>
            </a:pPr>
            <a:r>
              <a:rPr lang="en-GB" sz="2000" dirty="0" err="1">
                <a:solidFill>
                  <a:srgbClr val="1F4E79"/>
                </a:solidFill>
                <a:effectLst/>
                <a:latin typeface="Century Gothic" panose="020B0502020202020204" pitchFamily="34" charset="0"/>
                <a:ea typeface="Calibri" panose="020F0502020204030204" pitchFamily="34" charset="0"/>
              </a:rPr>
              <a:t>en</a:t>
            </a:r>
            <a:r>
              <a:rPr lang="en-GB" sz="2000" dirty="0">
                <a:solidFill>
                  <a:srgbClr val="1F4E79"/>
                </a:solidFill>
                <a:effectLst/>
                <a:latin typeface="Century Gothic" panose="020B0502020202020204" pitchFamily="34" charset="0"/>
                <a:ea typeface="Calibri" panose="020F0502020204030204" pitchFamily="34" charset="0"/>
              </a:rPr>
              <a:t> la plaza</a:t>
            </a:r>
            <a:endParaRPr lang="en-GB" sz="2000" dirty="0">
              <a:effectLst/>
              <a:ea typeface="Calibri" panose="020F0502020204030204" pitchFamily="34" charset="0"/>
            </a:endParaRPr>
          </a:p>
          <a:p>
            <a:pPr algn="ctr">
              <a:lnSpc>
                <a:spcPct val="150000"/>
              </a:lnSpc>
              <a:spcAft>
                <a:spcPts val="800"/>
              </a:spcAft>
            </a:pPr>
            <a:r>
              <a:rPr lang="en-GB" sz="2000" dirty="0" err="1">
                <a:solidFill>
                  <a:srgbClr val="1F4E79"/>
                </a:solidFill>
                <a:effectLst/>
                <a:latin typeface="Century Gothic" panose="020B0502020202020204" pitchFamily="34" charset="0"/>
                <a:ea typeface="Calibri" panose="020F0502020204030204" pitchFamily="34" charset="0"/>
              </a:rPr>
              <a:t>grande</a:t>
            </a:r>
            <a:r>
              <a:rPr lang="en-GB" sz="2000" dirty="0">
                <a:solidFill>
                  <a:srgbClr val="1F4E79"/>
                </a:solidFill>
                <a:effectLst/>
                <a:latin typeface="Century Gothic" panose="020B0502020202020204" pitchFamily="34" charset="0"/>
                <a:ea typeface="Calibri" panose="020F0502020204030204" pitchFamily="34" charset="0"/>
              </a:rPr>
              <a:t> </a:t>
            </a:r>
            <a:r>
              <a:rPr lang="en-GB" sz="2000" dirty="0">
                <a:solidFill>
                  <a:srgbClr val="1F4E79"/>
                </a:solidFill>
                <a:latin typeface="Century Gothic" panose="020B0502020202020204" pitchFamily="34" charset="0"/>
                <a:ea typeface="Calibri" panose="020F0502020204030204" pitchFamily="34" charset="0"/>
              </a:rPr>
              <a:t>        </a:t>
            </a:r>
            <a:r>
              <a:rPr lang="en-GB" sz="2000" dirty="0" err="1">
                <a:solidFill>
                  <a:srgbClr val="1F4E79"/>
                </a:solidFill>
                <a:effectLst/>
                <a:latin typeface="Century Gothic" panose="020B0502020202020204" pitchFamily="34" charset="0"/>
                <a:ea typeface="Calibri" panose="020F0502020204030204" pitchFamily="34" charset="0"/>
              </a:rPr>
              <a:t>pequeño</a:t>
            </a:r>
            <a:r>
              <a:rPr lang="en-GB" sz="2000" dirty="0">
                <a:solidFill>
                  <a:srgbClr val="1F4E79"/>
                </a:solidFill>
                <a:effectLst/>
                <a:latin typeface="Century Gothic" panose="020B0502020202020204" pitchFamily="34" charset="0"/>
                <a:ea typeface="Calibri" panose="020F0502020204030204" pitchFamily="34" charset="0"/>
              </a:rPr>
              <a:t>/a</a:t>
            </a:r>
            <a:r>
              <a:rPr lang="en-GB" sz="2000" dirty="0">
                <a:ea typeface="Calibri" panose="020F0502020204030204" pitchFamily="34" charset="0"/>
              </a:rPr>
              <a:t>  </a:t>
            </a:r>
            <a:r>
              <a:rPr lang="en-GB" sz="2000" dirty="0" err="1">
                <a:solidFill>
                  <a:srgbClr val="1F4E79"/>
                </a:solidFill>
                <a:effectLst/>
                <a:latin typeface="Century Gothic" panose="020B0502020202020204" pitchFamily="34" charset="0"/>
                <a:ea typeface="Calibri" panose="020F0502020204030204" pitchFamily="34" charset="0"/>
              </a:rPr>
              <a:t>aburrido</a:t>
            </a:r>
            <a:r>
              <a:rPr lang="en-GB" sz="2000" dirty="0">
                <a:solidFill>
                  <a:srgbClr val="1F4E79"/>
                </a:solidFill>
                <a:effectLst/>
                <a:latin typeface="Century Gothic" panose="020B0502020202020204" pitchFamily="34" charset="0"/>
                <a:ea typeface="Calibri" panose="020F0502020204030204" pitchFamily="34" charset="0"/>
              </a:rPr>
              <a:t>/a </a:t>
            </a:r>
            <a:r>
              <a:rPr lang="en-GB" sz="2000" dirty="0">
                <a:solidFill>
                  <a:srgbClr val="1F4E79"/>
                </a:solidFill>
                <a:latin typeface="Century Gothic" panose="020B0502020202020204" pitchFamily="34" charset="0"/>
                <a:ea typeface="Calibri" panose="020F0502020204030204" pitchFamily="34" charset="0"/>
              </a:rPr>
              <a:t>     </a:t>
            </a:r>
            <a:r>
              <a:rPr lang="en-GB" sz="2000" dirty="0" err="1">
                <a:solidFill>
                  <a:srgbClr val="1F4E79"/>
                </a:solidFill>
                <a:effectLst/>
                <a:latin typeface="Century Gothic" panose="020B0502020202020204" pitchFamily="34" charset="0"/>
                <a:ea typeface="Calibri" panose="020F0502020204030204" pitchFamily="34" charset="0"/>
              </a:rPr>
              <a:t>interesante</a:t>
            </a:r>
            <a:endParaRPr lang="en-GB" sz="2000" dirty="0">
              <a:effectLst/>
              <a:ea typeface="Calibri" panose="020F0502020204030204" pitchFamily="34" charset="0"/>
            </a:endParaRPr>
          </a:p>
          <a:p>
            <a:pPr algn="ctr">
              <a:lnSpc>
                <a:spcPct val="150000"/>
              </a:lnSpc>
              <a:spcAft>
                <a:spcPts val="800"/>
              </a:spcAft>
            </a:pPr>
            <a:r>
              <a:rPr lang="en-GB" sz="2000" dirty="0" err="1">
                <a:solidFill>
                  <a:srgbClr val="1F4E79"/>
                </a:solidFill>
                <a:effectLst/>
                <a:latin typeface="Century Gothic" panose="020B0502020202020204" pitchFamily="34" charset="0"/>
                <a:ea typeface="Calibri" panose="020F0502020204030204" pitchFamily="34" charset="0"/>
              </a:rPr>
              <a:t>en</a:t>
            </a:r>
            <a:r>
              <a:rPr lang="en-GB" sz="2000" dirty="0">
                <a:solidFill>
                  <a:srgbClr val="1F4E79"/>
                </a:solidFill>
                <a:effectLst/>
                <a:latin typeface="Century Gothic" panose="020B0502020202020204" pitchFamily="34" charset="0"/>
                <a:ea typeface="Calibri" panose="020F0502020204030204" pitchFamily="34" charset="0"/>
              </a:rPr>
              <a:t> </a:t>
            </a:r>
            <a:r>
              <a:rPr lang="en-GB" sz="2000" dirty="0" smtClean="0">
                <a:solidFill>
                  <a:srgbClr val="1F4E79"/>
                </a:solidFill>
                <a:effectLst/>
                <a:latin typeface="Century Gothic" panose="020B0502020202020204" pitchFamily="34" charset="0"/>
                <a:ea typeface="Calibri" panose="020F0502020204030204" pitchFamily="34" charset="0"/>
              </a:rPr>
              <a:t>la </a:t>
            </a:r>
            <a:r>
              <a:rPr lang="en-GB" sz="2000" dirty="0" err="1" smtClean="0">
                <a:solidFill>
                  <a:srgbClr val="1F4E79"/>
                </a:solidFill>
                <a:effectLst/>
                <a:latin typeface="Century Gothic" panose="020B0502020202020204" pitchFamily="34" charset="0"/>
                <a:ea typeface="Calibri" panose="020F0502020204030204" pitchFamily="34" charset="0"/>
              </a:rPr>
              <a:t>calle</a:t>
            </a:r>
            <a:r>
              <a:rPr lang="en-GB" sz="2000" dirty="0" smtClean="0">
                <a:solidFill>
                  <a:srgbClr val="1F4E79"/>
                </a:solidFill>
                <a:effectLst/>
                <a:latin typeface="Century Gothic" panose="020B0502020202020204" pitchFamily="34" charset="0"/>
                <a:ea typeface="Calibri" panose="020F0502020204030204" pitchFamily="34" charset="0"/>
              </a:rPr>
              <a:t> </a:t>
            </a:r>
            <a:r>
              <a:rPr lang="en-GB" sz="2000" dirty="0">
                <a:solidFill>
                  <a:srgbClr val="1F4E79"/>
                </a:solidFill>
                <a:effectLst/>
                <a:latin typeface="Century Gothic" panose="020B0502020202020204" pitchFamily="34" charset="0"/>
                <a:ea typeface="Calibri" panose="020F0502020204030204" pitchFamily="34" charset="0"/>
              </a:rPr>
              <a:t>González</a:t>
            </a:r>
            <a:r>
              <a:rPr lang="en-GB" sz="2000" dirty="0">
                <a:ea typeface="Calibri" panose="020F0502020204030204" pitchFamily="34" charset="0"/>
              </a:rPr>
              <a:t> </a:t>
            </a:r>
          </a:p>
          <a:p>
            <a:pPr algn="ctr">
              <a:lnSpc>
                <a:spcPct val="150000"/>
              </a:lnSpc>
              <a:spcAft>
                <a:spcPts val="800"/>
              </a:spcAft>
            </a:pPr>
            <a:r>
              <a:rPr lang="en-GB" sz="2000" dirty="0">
                <a:solidFill>
                  <a:srgbClr val="1F4E79"/>
                </a:solidFill>
                <a:effectLst/>
                <a:latin typeface="Century Gothic" panose="020B0502020202020204" pitchFamily="34" charset="0"/>
                <a:ea typeface="Calibri" panose="020F0502020204030204" pitchFamily="34" charset="0"/>
              </a:rPr>
              <a:t>a la </a:t>
            </a:r>
            <a:r>
              <a:rPr lang="en-GB" sz="2000" dirty="0" err="1">
                <a:solidFill>
                  <a:srgbClr val="1F4E79"/>
                </a:solidFill>
                <a:effectLst/>
                <a:latin typeface="Century Gothic" panose="020B0502020202020204" pitchFamily="34" charset="0"/>
                <a:ea typeface="Calibri" panose="020F0502020204030204" pitchFamily="34" charset="0"/>
              </a:rPr>
              <a:t>derecha</a:t>
            </a:r>
            <a:r>
              <a:rPr lang="en-GB" sz="2000" dirty="0">
                <a:solidFill>
                  <a:srgbClr val="1F4E79"/>
                </a:solidFill>
                <a:effectLst/>
                <a:latin typeface="Century Gothic" panose="020B0502020202020204" pitchFamily="34" charset="0"/>
                <a:ea typeface="Calibri" panose="020F0502020204030204" pitchFamily="34" charset="0"/>
              </a:rPr>
              <a:t> </a:t>
            </a:r>
          </a:p>
          <a:p>
            <a:pPr algn="ctr">
              <a:lnSpc>
                <a:spcPct val="150000"/>
              </a:lnSpc>
              <a:spcAft>
                <a:spcPts val="800"/>
              </a:spcAft>
            </a:pPr>
            <a:r>
              <a:rPr lang="en-GB" sz="2000" dirty="0">
                <a:solidFill>
                  <a:srgbClr val="1F4E79"/>
                </a:solidFill>
                <a:effectLst/>
                <a:latin typeface="Century Gothic" panose="020B0502020202020204" pitchFamily="34" charset="0"/>
                <a:ea typeface="Calibri" panose="020F0502020204030204" pitchFamily="34" charset="0"/>
              </a:rPr>
              <a:t>a la </a:t>
            </a:r>
            <a:r>
              <a:rPr lang="en-GB" sz="2000" dirty="0" err="1">
                <a:solidFill>
                  <a:srgbClr val="1F4E79"/>
                </a:solidFill>
                <a:effectLst/>
                <a:latin typeface="Century Gothic" panose="020B0502020202020204" pitchFamily="34" charset="0"/>
                <a:ea typeface="Calibri" panose="020F0502020204030204" pitchFamily="34" charset="0"/>
              </a:rPr>
              <a:t>izquierda</a:t>
            </a:r>
            <a:endParaRPr lang="en-GB" sz="2000" dirty="0">
              <a:effectLst/>
              <a:ea typeface="Calibri" panose="020F0502020204030204" pitchFamily="34" charset="0"/>
            </a:endParaRPr>
          </a:p>
          <a:p>
            <a:pPr indent="457200">
              <a:lnSpc>
                <a:spcPct val="150000"/>
              </a:lnSpc>
              <a:spcAft>
                <a:spcPts val="800"/>
              </a:spcAft>
            </a:pPr>
            <a:r>
              <a:rPr lang="en-GB" sz="2000" dirty="0" err="1">
                <a:solidFill>
                  <a:srgbClr val="1F4E79"/>
                </a:solidFill>
                <a:effectLst/>
                <a:latin typeface="Century Gothic" panose="020B0502020202020204" pitchFamily="34" charset="0"/>
                <a:ea typeface="Calibri" panose="020F0502020204030204" pitchFamily="34" charset="0"/>
              </a:rPr>
              <a:t>lejos</a:t>
            </a:r>
            <a:r>
              <a:rPr lang="en-GB" sz="2000" dirty="0">
                <a:solidFill>
                  <a:srgbClr val="1F4E79"/>
                </a:solidFill>
                <a:effectLst/>
                <a:latin typeface="Century Gothic" panose="020B0502020202020204" pitchFamily="34" charset="0"/>
                <a:ea typeface="Calibri" panose="020F0502020204030204" pitchFamily="34" charset="0"/>
              </a:rPr>
              <a:t>	</a:t>
            </a:r>
            <a:r>
              <a:rPr lang="en-GB" sz="2000" dirty="0" err="1">
                <a:solidFill>
                  <a:srgbClr val="1F4E79"/>
                </a:solidFill>
                <a:effectLst/>
                <a:latin typeface="Century Gothic" panose="020B0502020202020204" pitchFamily="34" charset="0"/>
                <a:ea typeface="Calibri" panose="020F0502020204030204" pitchFamily="34" charset="0"/>
              </a:rPr>
              <a:t>cerca</a:t>
            </a:r>
            <a:endParaRPr lang="en-GB" sz="2000" dirty="0">
              <a:effectLst/>
              <a:ea typeface="Calibri" panose="020F0502020204030204" pitchFamily="34" charset="0"/>
            </a:endParaRPr>
          </a:p>
          <a:p>
            <a:pPr algn="ctr">
              <a:lnSpc>
                <a:spcPct val="150000"/>
              </a:lnSpc>
              <a:spcAft>
                <a:spcPts val="800"/>
              </a:spcAft>
            </a:pPr>
            <a:r>
              <a:rPr lang="en-GB" sz="2000" dirty="0" err="1">
                <a:solidFill>
                  <a:srgbClr val="1F4E79"/>
                </a:solidFill>
                <a:effectLst/>
                <a:latin typeface="Century Gothic" panose="020B0502020202020204" pitchFamily="34" charset="0"/>
                <a:ea typeface="Calibri" panose="020F0502020204030204" pitchFamily="34" charset="0"/>
              </a:rPr>
              <a:t>viejo</a:t>
            </a:r>
            <a:r>
              <a:rPr lang="en-GB" sz="2000" dirty="0">
                <a:solidFill>
                  <a:srgbClr val="1F4E79"/>
                </a:solidFill>
                <a:effectLst/>
                <a:latin typeface="Century Gothic" panose="020B0502020202020204" pitchFamily="34" charset="0"/>
                <a:ea typeface="Calibri" panose="020F0502020204030204" pitchFamily="34" charset="0"/>
              </a:rPr>
              <a:t>/a		</a:t>
            </a:r>
            <a:r>
              <a:rPr lang="en-GB" sz="2000" dirty="0" err="1">
                <a:solidFill>
                  <a:srgbClr val="1F4E79"/>
                </a:solidFill>
                <a:effectLst/>
                <a:latin typeface="Century Gothic" panose="020B0502020202020204" pitchFamily="34" charset="0"/>
                <a:ea typeface="Calibri" panose="020F0502020204030204" pitchFamily="34" charset="0"/>
              </a:rPr>
              <a:t>nuevo</a:t>
            </a:r>
            <a:r>
              <a:rPr lang="en-GB" sz="2000" dirty="0">
                <a:solidFill>
                  <a:srgbClr val="1F4E79"/>
                </a:solidFill>
                <a:effectLst/>
                <a:latin typeface="Century Gothic" panose="020B0502020202020204" pitchFamily="34" charset="0"/>
                <a:ea typeface="Calibri" panose="020F0502020204030204" pitchFamily="34" charset="0"/>
              </a:rPr>
              <a:t>/a</a:t>
            </a:r>
            <a:endParaRPr lang="en-GB" sz="2000" dirty="0">
              <a:effectLst/>
              <a:ea typeface="Calibri" panose="020F0502020204030204" pitchFamily="34" charset="0"/>
            </a:endParaRPr>
          </a:p>
          <a:p>
            <a:pPr algn="ctr">
              <a:lnSpc>
                <a:spcPct val="150000"/>
              </a:lnSpc>
              <a:spcAft>
                <a:spcPts val="800"/>
              </a:spcAft>
            </a:pPr>
            <a:r>
              <a:rPr lang="en-GB" sz="2000" dirty="0">
                <a:solidFill>
                  <a:srgbClr val="1F4E79"/>
                </a:solidFill>
                <a:effectLst/>
                <a:latin typeface="Century Gothic" panose="020B0502020202020204" pitchFamily="34" charset="0"/>
                <a:ea typeface="Calibri" panose="020F0502020204030204" pitchFamily="34" charset="0"/>
              </a:rPr>
              <a:t>al </a:t>
            </a:r>
            <a:r>
              <a:rPr lang="en-GB" sz="2000" dirty="0" err="1">
                <a:solidFill>
                  <a:srgbClr val="1F4E79"/>
                </a:solidFill>
                <a:effectLst/>
                <a:latin typeface="Century Gothic" panose="020B0502020202020204" pitchFamily="34" charset="0"/>
                <a:ea typeface="Calibri" panose="020F0502020204030204" pitchFamily="34" charset="0"/>
              </a:rPr>
              <a:t>lado</a:t>
            </a:r>
            <a:r>
              <a:rPr lang="en-GB" sz="2000" dirty="0">
                <a:solidFill>
                  <a:srgbClr val="1F4E79"/>
                </a:solidFill>
                <a:effectLst/>
                <a:latin typeface="Century Gothic" panose="020B0502020202020204" pitchFamily="34" charset="0"/>
                <a:ea typeface="Calibri" panose="020F0502020204030204" pitchFamily="34" charset="0"/>
              </a:rPr>
              <a:t> del </a:t>
            </a:r>
            <a:r>
              <a:rPr lang="en-GB" sz="2000" dirty="0" err="1">
                <a:solidFill>
                  <a:srgbClr val="1F4E79"/>
                </a:solidFill>
                <a:effectLst/>
                <a:latin typeface="Century Gothic" panose="020B0502020202020204" pitchFamily="34" charset="0"/>
                <a:ea typeface="Calibri" panose="020F0502020204030204" pitchFamily="34" charset="0"/>
              </a:rPr>
              <a:t>parque</a:t>
            </a:r>
            <a:endParaRPr lang="en-GB" sz="2000" dirty="0">
              <a:effectLst/>
              <a:ea typeface="Calibri" panose="020F0502020204030204" pitchFamily="34" charset="0"/>
            </a:endParaRPr>
          </a:p>
          <a:p>
            <a:pPr algn="ctr">
              <a:lnSpc>
                <a:spcPct val="107000"/>
              </a:lnSpc>
              <a:spcAft>
                <a:spcPts val="800"/>
              </a:spcAft>
            </a:pPr>
            <a:r>
              <a:rPr lang="en-GB" sz="2000" dirty="0">
                <a:solidFill>
                  <a:srgbClr val="1F4E79"/>
                </a:solidFill>
                <a:effectLst/>
                <a:latin typeface="Century Gothic" panose="020B0502020202020204" pitchFamily="34" charset="0"/>
                <a:ea typeface="Calibri" panose="020F0502020204030204" pitchFamily="34" charset="0"/>
              </a:rPr>
              <a:t> </a:t>
            </a:r>
            <a:endParaRPr lang="en-GB" sz="2000" dirty="0">
              <a:effectLst/>
              <a:ea typeface="Calibri" panose="020F0502020204030204" pitchFamily="34" charset="0"/>
            </a:endParaRPr>
          </a:p>
        </p:txBody>
      </p:sp>
    </p:spTree>
    <p:extLst>
      <p:ext uri="{BB962C8B-B14F-4D97-AF65-F5344CB8AC3E}">
        <p14:creationId xmlns:p14="http://schemas.microsoft.com/office/powerpoint/2010/main" val="30719118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4605866" cy="867128"/>
          </a:xfrm>
          <a:prstGeom prst="rect">
            <a:avLst/>
          </a:prstGeom>
        </p:spPr>
      </p:pic>
      <p:sp>
        <p:nvSpPr>
          <p:cNvPr id="5" name="Content Placeholder 4"/>
          <p:cNvSpPr>
            <a:spLocks noGrp="1"/>
          </p:cNvSpPr>
          <p:nvPr>
            <p:ph idx="1"/>
          </p:nvPr>
        </p:nvSpPr>
        <p:spPr>
          <a:xfrm>
            <a:off x="838200" y="1460854"/>
            <a:ext cx="10515600" cy="4351338"/>
          </a:xfrm>
        </p:spPr>
        <p:txBody>
          <a:bodyPr>
            <a:normAutofit lnSpcReduction="10000"/>
          </a:bodyPr>
          <a:lstStyle/>
          <a:p>
            <a:pPr>
              <a:lnSpc>
                <a:spcPct val="150000"/>
              </a:lnSpc>
            </a:pPr>
            <a:r>
              <a:rPr lang="en-GB" dirty="0"/>
              <a:t>Directed, pre-learning (e.g. using Quizlet)</a:t>
            </a:r>
          </a:p>
          <a:p>
            <a:pPr>
              <a:lnSpc>
                <a:spcPct val="150000"/>
              </a:lnSpc>
            </a:pPr>
            <a:r>
              <a:rPr lang="en-GB" dirty="0"/>
              <a:t>Peer- / Self-introduction in the lesson</a:t>
            </a:r>
          </a:p>
          <a:p>
            <a:pPr>
              <a:lnSpc>
                <a:spcPct val="150000"/>
              </a:lnSpc>
            </a:pPr>
            <a:r>
              <a:rPr lang="en-GB" dirty="0"/>
              <a:t>Teacher-led presentation and elicitation (e.g. with pictures)</a:t>
            </a:r>
          </a:p>
          <a:p>
            <a:pPr>
              <a:lnSpc>
                <a:spcPct val="150000"/>
              </a:lnSpc>
            </a:pPr>
            <a:r>
              <a:rPr lang="en-GB" dirty="0"/>
              <a:t>Self-made flashcard routines</a:t>
            </a:r>
          </a:p>
          <a:p>
            <a:pPr>
              <a:lnSpc>
                <a:spcPct val="150000"/>
              </a:lnSpc>
            </a:pPr>
            <a:r>
              <a:rPr lang="en-GB" dirty="0"/>
              <a:t>Text / mini-story-based introduction</a:t>
            </a:r>
          </a:p>
        </p:txBody>
      </p:sp>
      <p:sp>
        <p:nvSpPr>
          <p:cNvPr id="4" name="Title 3"/>
          <p:cNvSpPr>
            <a:spLocks noGrp="1"/>
          </p:cNvSpPr>
          <p:nvPr>
            <p:ph type="title"/>
          </p:nvPr>
        </p:nvSpPr>
        <p:spPr>
          <a:xfrm>
            <a:off x="206021" y="0"/>
            <a:ext cx="4140201" cy="1325563"/>
          </a:xfrm>
        </p:spPr>
        <p:txBody>
          <a:bodyPr>
            <a:normAutofit/>
          </a:bodyPr>
          <a:lstStyle/>
          <a:p>
            <a:r>
              <a:rPr lang="en-GB" sz="3600" b="1" dirty="0">
                <a:solidFill>
                  <a:schemeClr val="bg1"/>
                </a:solidFill>
              </a:rPr>
              <a:t>First encounters</a:t>
            </a:r>
          </a:p>
        </p:txBody>
      </p:sp>
    </p:spTree>
    <p:extLst>
      <p:ext uri="{BB962C8B-B14F-4D97-AF65-F5344CB8AC3E}">
        <p14:creationId xmlns:p14="http://schemas.microsoft.com/office/powerpoint/2010/main" val="3028027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37528583"/>
              </p:ext>
            </p:extLst>
          </p:nvPr>
        </p:nvGraphicFramePr>
        <p:xfrm>
          <a:off x="154532" y="667224"/>
          <a:ext cx="11818934" cy="4876302"/>
        </p:xfrm>
        <a:graphic>
          <a:graphicData uri="http://schemas.openxmlformats.org/drawingml/2006/table">
            <a:tbl>
              <a:tblPr firstRow="1" firstCol="1" bandRow="1">
                <a:tableStyleId>{5940675A-B579-460E-94D1-54222C63F5DA}</a:tableStyleId>
              </a:tblPr>
              <a:tblGrid>
                <a:gridCol w="446839">
                  <a:extLst>
                    <a:ext uri="{9D8B030D-6E8A-4147-A177-3AD203B41FA5}">
                      <a16:colId xmlns="" xmlns:a16="http://schemas.microsoft.com/office/drawing/2014/main" val="20000"/>
                    </a:ext>
                  </a:extLst>
                </a:gridCol>
                <a:gridCol w="1624244">
                  <a:extLst>
                    <a:ext uri="{9D8B030D-6E8A-4147-A177-3AD203B41FA5}">
                      <a16:colId xmlns="" xmlns:a16="http://schemas.microsoft.com/office/drawing/2014/main" val="20001"/>
                    </a:ext>
                  </a:extLst>
                </a:gridCol>
                <a:gridCol w="1621766">
                  <a:extLst>
                    <a:ext uri="{9D8B030D-6E8A-4147-A177-3AD203B41FA5}">
                      <a16:colId xmlns="" xmlns:a16="http://schemas.microsoft.com/office/drawing/2014/main" val="20002"/>
                    </a:ext>
                  </a:extLst>
                </a:gridCol>
                <a:gridCol w="1424201">
                  <a:extLst>
                    <a:ext uri="{9D8B030D-6E8A-4147-A177-3AD203B41FA5}">
                      <a16:colId xmlns="" xmlns:a16="http://schemas.microsoft.com/office/drawing/2014/main" val="20003"/>
                    </a:ext>
                  </a:extLst>
                </a:gridCol>
                <a:gridCol w="508116">
                  <a:extLst>
                    <a:ext uri="{9D8B030D-6E8A-4147-A177-3AD203B41FA5}">
                      <a16:colId xmlns="" xmlns:a16="http://schemas.microsoft.com/office/drawing/2014/main" val="3900027653"/>
                    </a:ext>
                  </a:extLst>
                </a:gridCol>
                <a:gridCol w="2842826">
                  <a:extLst>
                    <a:ext uri="{9D8B030D-6E8A-4147-A177-3AD203B41FA5}">
                      <a16:colId xmlns="" xmlns:a16="http://schemas.microsoft.com/office/drawing/2014/main" val="4117608344"/>
                    </a:ext>
                  </a:extLst>
                </a:gridCol>
                <a:gridCol w="1675471">
                  <a:extLst>
                    <a:ext uri="{9D8B030D-6E8A-4147-A177-3AD203B41FA5}">
                      <a16:colId xmlns="" xmlns:a16="http://schemas.microsoft.com/office/drawing/2014/main" val="1815167972"/>
                    </a:ext>
                  </a:extLst>
                </a:gridCol>
                <a:gridCol w="1675471">
                  <a:extLst>
                    <a:ext uri="{9D8B030D-6E8A-4147-A177-3AD203B41FA5}">
                      <a16:colId xmlns="" xmlns:a16="http://schemas.microsoft.com/office/drawing/2014/main" val="4113572610"/>
                    </a:ext>
                  </a:extLst>
                </a:gridCol>
              </a:tblGrid>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 </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Word</a:t>
                      </a: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Frequency ranking</a:t>
                      </a: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Part of speech</a:t>
                      </a: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Word</a:t>
                      </a: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Frequency ranking</a:t>
                      </a: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Part of speech</a:t>
                      </a: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1</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la plaza</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806</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noun</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11</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la </a:t>
                      </a: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oficina</a:t>
                      </a: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de </a:t>
                      </a: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correos</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1638</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p>
                  </a:txBody>
                  <a:tcPr marL="68580" marR="68580" marT="0" marB="0"/>
                </a:tc>
                <a:extLst>
                  <a:ext uri="{0D108BD9-81ED-4DB2-BD59-A6C34878D82A}">
                    <a16:rowId xmlns="" xmlns:a16="http://schemas.microsoft.com/office/drawing/2014/main" val="10001"/>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2</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la </a:t>
                      </a:r>
                      <a:r>
                        <a:rPr lang="en-GB" sz="2000" dirty="0" err="1">
                          <a:solidFill>
                            <a:schemeClr val="accent1">
                              <a:lumMod val="50000"/>
                            </a:schemeClr>
                          </a:solidFill>
                          <a:effectLst/>
                          <a:latin typeface="Century Gothic" panose="020B0502020202020204" pitchFamily="34" charset="0"/>
                        </a:rPr>
                        <a:t>iglesia</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437</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noun</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12</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el </a:t>
                      </a: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parque</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1354</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p>
                  </a:txBody>
                  <a:tcPr marL="68580" marR="68580" marT="0" marB="0"/>
                </a:tc>
                <a:extLst>
                  <a:ext uri="{0D108BD9-81ED-4DB2-BD59-A6C34878D82A}">
                    <a16:rowId xmlns="" xmlns:a16="http://schemas.microsoft.com/office/drawing/2014/main" val="10002"/>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3</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el </a:t>
                      </a:r>
                      <a:r>
                        <a:rPr lang="en-GB" sz="2000" dirty="0" err="1">
                          <a:solidFill>
                            <a:schemeClr val="accent1">
                              <a:lumMod val="50000"/>
                            </a:schemeClr>
                          </a:solidFill>
                          <a:effectLst/>
                          <a:latin typeface="Century Gothic" panose="020B0502020202020204" pitchFamily="34" charset="0"/>
                        </a:rPr>
                        <a:t>teatro</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605</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noun</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13</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la </a:t>
                      </a: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derecha</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1573</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preposition</a:t>
                      </a:r>
                    </a:p>
                  </a:txBody>
                  <a:tcPr marL="68580" marR="68580" marT="0" marB="0"/>
                </a:tc>
                <a:extLst>
                  <a:ext uri="{0D108BD9-81ED-4DB2-BD59-A6C34878D82A}">
                    <a16:rowId xmlns="" xmlns:a16="http://schemas.microsoft.com/office/drawing/2014/main" val="10003"/>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4</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ser</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7</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verb</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14</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la </a:t>
                      </a: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izquierda</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1352</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preposition</a:t>
                      </a:r>
                    </a:p>
                  </a:txBody>
                  <a:tcPr marL="68580" marR="68580" marT="0" marB="0"/>
                </a:tc>
                <a:extLst>
                  <a:ext uri="{0D108BD9-81ED-4DB2-BD59-A6C34878D82A}">
                    <a16:rowId xmlns="" xmlns:a16="http://schemas.microsoft.com/office/drawing/2014/main" val="10004"/>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5</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grande</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66</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adjective</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15</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al </a:t>
                      </a: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lado</a:t>
                      </a: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(de)</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214</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preposition</a:t>
                      </a:r>
                    </a:p>
                  </a:txBody>
                  <a:tcPr marL="68580" marR="68580" marT="0" marB="0"/>
                </a:tc>
                <a:extLst>
                  <a:ext uri="{0D108BD9-81ED-4DB2-BD59-A6C34878D82A}">
                    <a16:rowId xmlns="" xmlns:a16="http://schemas.microsoft.com/office/drawing/2014/main" val="10005"/>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6</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pequeño</a:t>
                      </a:r>
                      <a:r>
                        <a:rPr lang="en-GB" sz="2000" dirty="0">
                          <a:solidFill>
                            <a:schemeClr val="accent1">
                              <a:lumMod val="50000"/>
                            </a:schemeClr>
                          </a:solidFill>
                          <a:effectLst/>
                          <a:latin typeface="Century Gothic" panose="020B0502020202020204" pitchFamily="34" charset="0"/>
                        </a:rPr>
                        <a:t>/a</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202</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adjective</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16</a:t>
                      </a: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viejo</a:t>
                      </a: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225</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adjective</a:t>
                      </a:r>
                    </a:p>
                  </a:txBody>
                  <a:tcPr marL="68580" marR="68580" marT="0" marB="0"/>
                </a:tc>
                <a:extLst>
                  <a:ext uri="{0D108BD9-81ED-4DB2-BD59-A6C34878D82A}">
                    <a16:rowId xmlns="" xmlns:a16="http://schemas.microsoft.com/office/drawing/2014/main" val="10006"/>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7</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estar</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21</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verb</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17</a:t>
                      </a: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nuevo</a:t>
                      </a: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94</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adjective</a:t>
                      </a:r>
                    </a:p>
                  </a:txBody>
                  <a:tcPr marL="68580" marR="68580" marT="0" marB="0"/>
                </a:tc>
                <a:extLst>
                  <a:ext uri="{0D108BD9-81ED-4DB2-BD59-A6C34878D82A}">
                    <a16:rowId xmlns="" xmlns:a16="http://schemas.microsoft.com/office/drawing/2014/main" val="10007"/>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8</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cerca</a:t>
                      </a:r>
                      <a:r>
                        <a:rPr lang="en-GB" sz="2000" dirty="0">
                          <a:solidFill>
                            <a:schemeClr val="accent1">
                              <a:lumMod val="50000"/>
                            </a:schemeClr>
                          </a:solidFill>
                          <a:effectLst/>
                          <a:latin typeface="Century Gothic" panose="020B0502020202020204" pitchFamily="34" charset="0"/>
                        </a:rPr>
                        <a:t> (de)</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1042</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adverb</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18</a:t>
                      </a: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calle</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269</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p>
                  </a:txBody>
                  <a:tcPr marL="68580" marR="68580" marT="0" marB="0"/>
                </a:tc>
                <a:extLst>
                  <a:ext uri="{0D108BD9-81ED-4DB2-BD59-A6C34878D82A}">
                    <a16:rowId xmlns="" xmlns:a16="http://schemas.microsoft.com/office/drawing/2014/main" val="10008"/>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9</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lejos</a:t>
                      </a:r>
                      <a:r>
                        <a:rPr lang="en-GB" sz="2000" dirty="0">
                          <a:solidFill>
                            <a:schemeClr val="accent1">
                              <a:lumMod val="50000"/>
                            </a:schemeClr>
                          </a:solidFill>
                          <a:effectLst/>
                          <a:latin typeface="Century Gothic" panose="020B0502020202020204" pitchFamily="34" charset="0"/>
                        </a:rPr>
                        <a:t> (de)</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833</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adverb</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19</a:t>
                      </a: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aburrido</a:t>
                      </a: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3917</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adjective</a:t>
                      </a:r>
                    </a:p>
                  </a:txBody>
                  <a:tcPr marL="68580" marR="68580" marT="0" marB="0"/>
                </a:tc>
                <a:extLst>
                  <a:ext uri="{0D108BD9-81ED-4DB2-BD59-A6C34878D82A}">
                    <a16:rowId xmlns="" xmlns:a16="http://schemas.microsoft.com/office/drawing/2014/main" val="10009"/>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10</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el </a:t>
                      </a:r>
                      <a:r>
                        <a:rPr lang="en-GB" sz="2000" dirty="0" err="1">
                          <a:solidFill>
                            <a:schemeClr val="accent1">
                              <a:lumMod val="50000"/>
                            </a:schemeClr>
                          </a:solidFill>
                          <a:effectLst/>
                          <a:latin typeface="Century Gothic" panose="020B0502020202020204" pitchFamily="34" charset="0"/>
                        </a:rPr>
                        <a:t>museo</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1114</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noun</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20</a:t>
                      </a: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interesante</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575</a:t>
                      </a: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adjective</a:t>
                      </a:r>
                    </a:p>
                  </a:txBody>
                  <a:tcPr marL="68580" marR="68580" marT="0" marB="0"/>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1874717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9900356" cy="867128"/>
          </a:xfrm>
          <a:prstGeom prst="rect">
            <a:avLst/>
          </a:prstGeom>
        </p:spPr>
      </p:pic>
      <p:sp>
        <p:nvSpPr>
          <p:cNvPr id="4" name="Rectangle 3"/>
          <p:cNvSpPr/>
          <p:nvPr/>
        </p:nvSpPr>
        <p:spPr>
          <a:xfrm>
            <a:off x="300038" y="334059"/>
            <a:ext cx="8636000" cy="646331"/>
          </a:xfrm>
          <a:prstGeom prst="rect">
            <a:avLst/>
          </a:prstGeom>
        </p:spPr>
        <p:txBody>
          <a:bodyPr wrap="square">
            <a:spAutoFit/>
          </a:bodyPr>
          <a:lstStyle/>
          <a:p>
            <a:r>
              <a:rPr lang="en-GB" sz="3600" b="1" dirty="0">
                <a:solidFill>
                  <a:schemeClr val="bg1"/>
                </a:solidFill>
                <a:latin typeface="Century Gothic" panose="020B0502020202020204" pitchFamily="34" charset="0"/>
              </a:rPr>
              <a:t>Sentence-level production tasks </a:t>
            </a:r>
            <a:r>
              <a:rPr lang="en-GB" sz="3600" b="1" dirty="0" smtClean="0">
                <a:solidFill>
                  <a:schemeClr val="bg1"/>
                </a:solidFill>
                <a:latin typeface="Century Gothic" panose="020B0502020202020204" pitchFamily="34" charset="0"/>
              </a:rPr>
              <a:t>[2]</a:t>
            </a:r>
            <a:endParaRPr lang="en-GB" sz="3600" b="1" dirty="0">
              <a:solidFill>
                <a:schemeClr val="bg1"/>
              </a:solidFill>
              <a:latin typeface="Century Gothic" panose="020B0502020202020204" pitchFamily="34" charset="0"/>
            </a:endParaRPr>
          </a:p>
        </p:txBody>
      </p:sp>
      <p:pic>
        <p:nvPicPr>
          <p:cNvPr id="2" name="Picture 1"/>
          <p:cNvPicPr>
            <a:picLocks noChangeAspect="1"/>
          </p:cNvPicPr>
          <p:nvPr/>
        </p:nvPicPr>
        <p:blipFill rotWithShape="1">
          <a:blip r:embed="rId4"/>
          <a:srcRect l="8719" t="29069" r="14638" b="7959"/>
          <a:stretch/>
        </p:blipFill>
        <p:spPr>
          <a:xfrm>
            <a:off x="0" y="1708437"/>
            <a:ext cx="5969479" cy="2757528"/>
          </a:xfrm>
          <a:prstGeom prst="rect">
            <a:avLst/>
          </a:prstGeom>
        </p:spPr>
      </p:pic>
      <p:pic>
        <p:nvPicPr>
          <p:cNvPr id="3" name="Picture 2"/>
          <p:cNvPicPr>
            <a:picLocks noChangeAspect="1"/>
          </p:cNvPicPr>
          <p:nvPr/>
        </p:nvPicPr>
        <p:blipFill rotWithShape="1">
          <a:blip r:embed="rId5"/>
          <a:srcRect l="8055" t="30011" r="14905" b="5838"/>
          <a:stretch/>
        </p:blipFill>
        <p:spPr>
          <a:xfrm>
            <a:off x="5969479" y="1567896"/>
            <a:ext cx="6190362" cy="2898069"/>
          </a:xfrm>
          <a:prstGeom prst="rect">
            <a:avLst/>
          </a:prstGeom>
        </p:spPr>
      </p:pic>
      <p:sp>
        <p:nvSpPr>
          <p:cNvPr id="6" name="Rounded Rectangular Callout 5"/>
          <p:cNvSpPr/>
          <p:nvPr/>
        </p:nvSpPr>
        <p:spPr>
          <a:xfrm>
            <a:off x="500332" y="4544585"/>
            <a:ext cx="3467819" cy="1365492"/>
          </a:xfrm>
          <a:prstGeom prst="wedgeRoundRectCallout">
            <a:avLst>
              <a:gd name="adj1" fmla="val -40236"/>
              <a:gd name="adj2" fmla="val 77662"/>
              <a:gd name="adj3" fmla="val 1666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 </a:t>
            </a:r>
            <a:r>
              <a:rPr lang="en-GB" sz="3200" b="1" dirty="0" err="1">
                <a:solidFill>
                  <a:schemeClr val="bg1"/>
                </a:solidFill>
                <a:latin typeface="Century Gothic" panose="020B0502020202020204" pitchFamily="34" charset="0"/>
              </a:rPr>
              <a:t>Dónde</a:t>
            </a:r>
            <a:r>
              <a:rPr lang="en-GB" sz="3200" b="1" dirty="0">
                <a:solidFill>
                  <a:schemeClr val="bg1"/>
                </a:solidFill>
                <a:latin typeface="Century Gothic" panose="020B0502020202020204" pitchFamily="34" charset="0"/>
              </a:rPr>
              <a:t> </a:t>
            </a:r>
            <a:r>
              <a:rPr lang="en-GB" sz="3200" b="1" dirty="0" err="1">
                <a:solidFill>
                  <a:schemeClr val="bg1"/>
                </a:solidFill>
                <a:latin typeface="Century Gothic" panose="020B0502020202020204" pitchFamily="34" charset="0"/>
              </a:rPr>
              <a:t>está</a:t>
            </a:r>
            <a:r>
              <a:rPr lang="en-GB" sz="3200" b="1" dirty="0">
                <a:solidFill>
                  <a:schemeClr val="bg1"/>
                </a:solidFill>
                <a:latin typeface="Century Gothic" panose="020B0502020202020204" pitchFamily="34" charset="0"/>
              </a:rPr>
              <a:t> el/la …?</a:t>
            </a:r>
          </a:p>
          <a:p>
            <a:pPr algn="ctr"/>
            <a:endParaRPr lang="en-GB" dirty="0"/>
          </a:p>
        </p:txBody>
      </p:sp>
      <p:sp>
        <p:nvSpPr>
          <p:cNvPr id="7" name="Rounded Rectangular Callout 6"/>
          <p:cNvSpPr/>
          <p:nvPr/>
        </p:nvSpPr>
        <p:spPr>
          <a:xfrm>
            <a:off x="4618038" y="4485737"/>
            <a:ext cx="3467819" cy="1365492"/>
          </a:xfrm>
          <a:prstGeom prst="wedgeRoundRectCallout">
            <a:avLst>
              <a:gd name="adj1" fmla="val -40236"/>
              <a:gd name="adj2" fmla="val 77662"/>
              <a:gd name="adj3" fmla="val 1666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 </a:t>
            </a:r>
            <a:r>
              <a:rPr lang="en-GB" sz="3200" b="1" dirty="0" err="1">
                <a:solidFill>
                  <a:schemeClr val="bg1"/>
                </a:solidFill>
                <a:latin typeface="Century Gothic" panose="020B0502020202020204" pitchFamily="34" charset="0"/>
              </a:rPr>
              <a:t>Está</a:t>
            </a:r>
            <a:r>
              <a:rPr lang="en-GB" sz="3200" b="1" dirty="0">
                <a:solidFill>
                  <a:schemeClr val="bg1"/>
                </a:solidFill>
                <a:latin typeface="Century Gothic" panose="020B0502020202020204" pitchFamily="34" charset="0"/>
              </a:rPr>
              <a:t> </a:t>
            </a:r>
            <a:r>
              <a:rPr lang="en-GB" sz="3200" b="1" dirty="0" err="1">
                <a:solidFill>
                  <a:schemeClr val="bg1"/>
                </a:solidFill>
                <a:latin typeface="Century Gothic" panose="020B0502020202020204" pitchFamily="34" charset="0"/>
              </a:rPr>
              <a:t>cerca</a:t>
            </a:r>
            <a:r>
              <a:rPr lang="en-GB" sz="3200" b="1" dirty="0">
                <a:solidFill>
                  <a:schemeClr val="bg1"/>
                </a:solidFill>
                <a:latin typeface="Century Gothic" panose="020B0502020202020204" pitchFamily="34" charset="0"/>
              </a:rPr>
              <a:t> el/la …?</a:t>
            </a:r>
          </a:p>
          <a:p>
            <a:pPr algn="ctr"/>
            <a:endParaRPr lang="en-GB" dirty="0"/>
          </a:p>
        </p:txBody>
      </p:sp>
      <p:sp>
        <p:nvSpPr>
          <p:cNvPr id="8" name="Rounded Rectangular Callout 7"/>
          <p:cNvSpPr/>
          <p:nvPr/>
        </p:nvSpPr>
        <p:spPr>
          <a:xfrm>
            <a:off x="8551683" y="4465965"/>
            <a:ext cx="3467819" cy="1365492"/>
          </a:xfrm>
          <a:prstGeom prst="wedgeRoundRectCallout">
            <a:avLst>
              <a:gd name="adj1" fmla="val 48819"/>
              <a:gd name="adj2" fmla="val 76398"/>
              <a:gd name="adj3" fmla="val 1666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 </a:t>
            </a:r>
            <a:r>
              <a:rPr lang="en-GB" sz="3200" b="1" dirty="0" err="1">
                <a:solidFill>
                  <a:schemeClr val="bg1"/>
                </a:solidFill>
                <a:latin typeface="Century Gothic" panose="020B0502020202020204" pitchFamily="34" charset="0"/>
              </a:rPr>
              <a:t>Está</a:t>
            </a:r>
            <a:r>
              <a:rPr lang="en-GB" sz="3200" b="1" dirty="0">
                <a:solidFill>
                  <a:schemeClr val="bg1"/>
                </a:solidFill>
                <a:latin typeface="Century Gothic" panose="020B0502020202020204" pitchFamily="34" charset="0"/>
              </a:rPr>
              <a:t> </a:t>
            </a:r>
            <a:r>
              <a:rPr lang="en-GB" sz="3200" b="1" dirty="0" err="1">
                <a:solidFill>
                  <a:schemeClr val="bg1"/>
                </a:solidFill>
                <a:latin typeface="Century Gothic" panose="020B0502020202020204" pitchFamily="34" charset="0"/>
              </a:rPr>
              <a:t>lejos</a:t>
            </a:r>
            <a:r>
              <a:rPr lang="en-GB" sz="3200" b="1" dirty="0">
                <a:solidFill>
                  <a:schemeClr val="bg1"/>
                </a:solidFill>
                <a:latin typeface="Century Gothic" panose="020B0502020202020204" pitchFamily="34" charset="0"/>
              </a:rPr>
              <a:t> el/la …?</a:t>
            </a:r>
          </a:p>
          <a:p>
            <a:pPr algn="ctr"/>
            <a:endParaRPr lang="en-GB" dirty="0"/>
          </a:p>
        </p:txBody>
      </p:sp>
    </p:spTree>
    <p:extLst>
      <p:ext uri="{BB962C8B-B14F-4D97-AF65-F5344CB8AC3E}">
        <p14:creationId xmlns:p14="http://schemas.microsoft.com/office/powerpoint/2010/main" val="42511721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558" y="256252"/>
            <a:ext cx="4157548" cy="588091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7716" y="228599"/>
            <a:ext cx="4196648" cy="5936226"/>
          </a:xfrm>
          <a:prstGeom prst="rect">
            <a:avLst/>
          </a:prstGeom>
        </p:spPr>
      </p:pic>
    </p:spTree>
    <p:extLst>
      <p:ext uri="{BB962C8B-B14F-4D97-AF65-F5344CB8AC3E}">
        <p14:creationId xmlns:p14="http://schemas.microsoft.com/office/powerpoint/2010/main" val="40887541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9900356" cy="867128"/>
          </a:xfrm>
          <a:prstGeom prst="rect">
            <a:avLst/>
          </a:prstGeom>
        </p:spPr>
      </p:pic>
      <p:sp>
        <p:nvSpPr>
          <p:cNvPr id="3" name="Action Button: Custom 2">
            <a:hlinkClick r:id="" action="ppaction://noaction" highlightClick="1"/>
          </p:cNvPr>
          <p:cNvSpPr/>
          <p:nvPr/>
        </p:nvSpPr>
        <p:spPr>
          <a:xfrm>
            <a:off x="3846689" y="1469812"/>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1</a:t>
            </a:r>
          </a:p>
        </p:txBody>
      </p:sp>
      <p:sp>
        <p:nvSpPr>
          <p:cNvPr id="5" name="Action Button: Custom 4">
            <a:hlinkClick r:id="" action="ppaction://noaction" highlightClick="1"/>
          </p:cNvPr>
          <p:cNvSpPr/>
          <p:nvPr/>
        </p:nvSpPr>
        <p:spPr>
          <a:xfrm>
            <a:off x="3846689" y="2460712"/>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2</a:t>
            </a:r>
          </a:p>
        </p:txBody>
      </p:sp>
      <p:sp>
        <p:nvSpPr>
          <p:cNvPr id="6" name="Action Button: Custom 5">
            <a:hlinkClick r:id="" action="ppaction://noaction" highlightClick="1"/>
          </p:cNvPr>
          <p:cNvSpPr/>
          <p:nvPr/>
        </p:nvSpPr>
        <p:spPr>
          <a:xfrm>
            <a:off x="3846689" y="3451613"/>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3</a:t>
            </a:r>
          </a:p>
        </p:txBody>
      </p:sp>
      <p:sp>
        <p:nvSpPr>
          <p:cNvPr id="7" name="Action Button: Custom 6">
            <a:hlinkClick r:id="" action="ppaction://noaction" highlightClick="1"/>
          </p:cNvPr>
          <p:cNvSpPr/>
          <p:nvPr/>
        </p:nvSpPr>
        <p:spPr>
          <a:xfrm>
            <a:off x="3846689" y="4442514"/>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4</a:t>
            </a:r>
          </a:p>
        </p:txBody>
      </p:sp>
      <p:sp>
        <p:nvSpPr>
          <p:cNvPr id="8" name="Action Button: Custom 7">
            <a:hlinkClick r:id="" action="ppaction://noaction" highlightClick="1"/>
          </p:cNvPr>
          <p:cNvSpPr/>
          <p:nvPr/>
        </p:nvSpPr>
        <p:spPr>
          <a:xfrm>
            <a:off x="3846689" y="5493587"/>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5</a:t>
            </a:r>
          </a:p>
        </p:txBody>
      </p:sp>
      <p:sp>
        <p:nvSpPr>
          <p:cNvPr id="9" name="TextBox 8"/>
          <p:cNvSpPr txBox="1"/>
          <p:nvPr/>
        </p:nvSpPr>
        <p:spPr>
          <a:xfrm>
            <a:off x="4659488" y="1528981"/>
            <a:ext cx="3685823" cy="523220"/>
          </a:xfrm>
          <a:prstGeom prst="rect">
            <a:avLst/>
          </a:prstGeom>
          <a:noFill/>
        </p:spPr>
        <p:txBody>
          <a:bodyPr wrap="square" rtlCol="0">
            <a:spAutoFit/>
          </a:bodyPr>
          <a:lstStyle/>
          <a:p>
            <a:r>
              <a:rPr lang="es-ES" sz="2800" dirty="0">
                <a:solidFill>
                  <a:schemeClr val="accent1">
                    <a:lumMod val="50000"/>
                  </a:schemeClr>
                </a:solidFill>
                <a:latin typeface="Century Gothic" panose="020B0502020202020204" pitchFamily="34" charset="0"/>
              </a:rPr>
              <a:t>cerca de / la plaza</a:t>
            </a:r>
          </a:p>
        </p:txBody>
      </p:sp>
      <p:sp>
        <p:nvSpPr>
          <p:cNvPr id="10" name="TextBox 9"/>
          <p:cNvSpPr txBox="1"/>
          <p:nvPr/>
        </p:nvSpPr>
        <p:spPr>
          <a:xfrm>
            <a:off x="4659488" y="2514719"/>
            <a:ext cx="2579512" cy="523220"/>
          </a:xfrm>
          <a:prstGeom prst="rect">
            <a:avLst/>
          </a:prstGeom>
          <a:noFill/>
        </p:spPr>
        <p:txBody>
          <a:bodyPr wrap="square" rtlCol="0">
            <a:spAutoFit/>
          </a:bodyPr>
          <a:lstStyle/>
          <a:p>
            <a:r>
              <a:rPr lang="es-ES" sz="2800" dirty="0">
                <a:solidFill>
                  <a:schemeClr val="accent1">
                    <a:lumMod val="50000"/>
                  </a:schemeClr>
                </a:solidFill>
                <a:latin typeface="Century Gothic" panose="020B0502020202020204" pitchFamily="34" charset="0"/>
              </a:rPr>
              <a:t>ser / el teatro</a:t>
            </a:r>
          </a:p>
        </p:txBody>
      </p:sp>
      <p:sp>
        <p:nvSpPr>
          <p:cNvPr id="11" name="TextBox 10"/>
          <p:cNvSpPr txBox="1"/>
          <p:nvPr/>
        </p:nvSpPr>
        <p:spPr>
          <a:xfrm>
            <a:off x="4659488" y="3508466"/>
            <a:ext cx="3685823" cy="523220"/>
          </a:xfrm>
          <a:prstGeom prst="rect">
            <a:avLst/>
          </a:prstGeom>
          <a:noFill/>
        </p:spPr>
        <p:txBody>
          <a:bodyPr wrap="square" rtlCol="0">
            <a:spAutoFit/>
          </a:bodyPr>
          <a:lstStyle/>
          <a:p>
            <a:r>
              <a:rPr lang="es-ES" sz="2800" dirty="0">
                <a:solidFill>
                  <a:schemeClr val="accent1">
                    <a:lumMod val="50000"/>
                  </a:schemeClr>
                </a:solidFill>
                <a:latin typeface="Century Gothic" panose="020B0502020202020204" pitchFamily="34" charset="0"/>
              </a:rPr>
              <a:t>la iglesia / el museo</a:t>
            </a:r>
          </a:p>
        </p:txBody>
      </p:sp>
      <p:sp>
        <p:nvSpPr>
          <p:cNvPr id="12" name="TextBox 11"/>
          <p:cNvSpPr txBox="1"/>
          <p:nvPr/>
        </p:nvSpPr>
        <p:spPr>
          <a:xfrm>
            <a:off x="4659488" y="4502213"/>
            <a:ext cx="3561645" cy="523220"/>
          </a:xfrm>
          <a:prstGeom prst="rect">
            <a:avLst/>
          </a:prstGeom>
          <a:noFill/>
        </p:spPr>
        <p:txBody>
          <a:bodyPr wrap="square" rtlCol="0">
            <a:spAutoFit/>
          </a:bodyPr>
          <a:lstStyle/>
          <a:p>
            <a:r>
              <a:rPr lang="es-ES" sz="2800" dirty="0">
                <a:solidFill>
                  <a:schemeClr val="accent1">
                    <a:lumMod val="50000"/>
                  </a:schemeClr>
                </a:solidFill>
                <a:latin typeface="Century Gothic" panose="020B0502020202020204" pitchFamily="34" charset="0"/>
              </a:rPr>
              <a:t>pequeño / grande</a:t>
            </a:r>
          </a:p>
        </p:txBody>
      </p:sp>
      <p:sp>
        <p:nvSpPr>
          <p:cNvPr id="13" name="TextBox 12"/>
          <p:cNvSpPr txBox="1"/>
          <p:nvPr/>
        </p:nvSpPr>
        <p:spPr>
          <a:xfrm>
            <a:off x="4659488" y="5548066"/>
            <a:ext cx="3358445" cy="523220"/>
          </a:xfrm>
          <a:prstGeom prst="rect">
            <a:avLst/>
          </a:prstGeom>
          <a:noFill/>
        </p:spPr>
        <p:txBody>
          <a:bodyPr wrap="square" rtlCol="0">
            <a:spAutoFit/>
          </a:bodyPr>
          <a:lstStyle/>
          <a:p>
            <a:r>
              <a:rPr lang="es-ES" sz="2800" dirty="0">
                <a:solidFill>
                  <a:schemeClr val="accent1">
                    <a:lumMod val="50000"/>
                  </a:schemeClr>
                </a:solidFill>
                <a:latin typeface="Century Gothic" panose="020B0502020202020204" pitchFamily="34" charset="0"/>
              </a:rPr>
              <a:t>lejos de / el teatro</a:t>
            </a:r>
          </a:p>
        </p:txBody>
      </p:sp>
      <p:sp>
        <p:nvSpPr>
          <p:cNvPr id="16" name="Rectangle 15"/>
          <p:cNvSpPr/>
          <p:nvPr/>
        </p:nvSpPr>
        <p:spPr>
          <a:xfrm>
            <a:off x="300038" y="334059"/>
            <a:ext cx="8636000" cy="646331"/>
          </a:xfrm>
          <a:prstGeom prst="rect">
            <a:avLst/>
          </a:prstGeom>
        </p:spPr>
        <p:txBody>
          <a:bodyPr wrap="square">
            <a:spAutoFit/>
          </a:bodyPr>
          <a:lstStyle/>
          <a:p>
            <a:r>
              <a:rPr lang="en-GB" sz="3600" b="1" dirty="0">
                <a:solidFill>
                  <a:schemeClr val="bg1"/>
                </a:solidFill>
                <a:latin typeface="Century Gothic" panose="020B0502020202020204" pitchFamily="34" charset="0"/>
              </a:rPr>
              <a:t>Sentence-level production tasks </a:t>
            </a:r>
            <a:r>
              <a:rPr lang="en-GB" sz="3600" b="1" dirty="0" smtClean="0">
                <a:solidFill>
                  <a:schemeClr val="bg1"/>
                </a:solidFill>
                <a:latin typeface="Century Gothic" panose="020B0502020202020204" pitchFamily="34" charset="0"/>
              </a:rPr>
              <a:t>[3]</a:t>
            </a:r>
            <a:endParaRPr lang="en-GB" sz="3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5933546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4718756" cy="867128"/>
          </a:xfrm>
          <a:prstGeom prst="rect">
            <a:avLst/>
          </a:prstGeom>
        </p:spPr>
      </p:pic>
      <p:sp>
        <p:nvSpPr>
          <p:cNvPr id="5" name="Content Placeholder 4"/>
          <p:cNvSpPr>
            <a:spLocks noGrp="1"/>
          </p:cNvSpPr>
          <p:nvPr>
            <p:ph idx="1"/>
          </p:nvPr>
        </p:nvSpPr>
        <p:spPr>
          <a:xfrm>
            <a:off x="747889" y="1988079"/>
            <a:ext cx="10515600" cy="3197930"/>
          </a:xfrm>
        </p:spPr>
        <p:txBody>
          <a:bodyPr>
            <a:normAutofit/>
          </a:bodyPr>
          <a:lstStyle/>
          <a:p>
            <a:pPr>
              <a:lnSpc>
                <a:spcPct val="150000"/>
              </a:lnSpc>
            </a:pPr>
            <a:r>
              <a:rPr lang="en-GB" dirty="0"/>
              <a:t>Build in new vocabulary (additional nouns, prepositions of place)</a:t>
            </a:r>
          </a:p>
          <a:p>
            <a:pPr>
              <a:lnSpc>
                <a:spcPct val="150000"/>
              </a:lnSpc>
            </a:pPr>
            <a:r>
              <a:rPr lang="en-GB" dirty="0" smtClean="0"/>
              <a:t>Spot </a:t>
            </a:r>
            <a:r>
              <a:rPr lang="en-GB" dirty="0"/>
              <a:t>the difference</a:t>
            </a:r>
          </a:p>
          <a:p>
            <a:pPr>
              <a:lnSpc>
                <a:spcPct val="150000"/>
              </a:lnSpc>
            </a:pPr>
            <a:r>
              <a:rPr lang="en-GB" dirty="0"/>
              <a:t>Map </a:t>
            </a:r>
            <a:r>
              <a:rPr lang="en-GB" dirty="0" smtClean="0"/>
              <a:t>task</a:t>
            </a:r>
            <a:endParaRPr lang="en-GB" dirty="0"/>
          </a:p>
        </p:txBody>
      </p:sp>
      <p:sp>
        <p:nvSpPr>
          <p:cNvPr id="4" name="Title 3"/>
          <p:cNvSpPr>
            <a:spLocks noGrp="1"/>
          </p:cNvSpPr>
          <p:nvPr>
            <p:ph type="title"/>
          </p:nvPr>
        </p:nvSpPr>
        <p:spPr>
          <a:xfrm>
            <a:off x="300038" y="296863"/>
            <a:ext cx="4230511" cy="790311"/>
          </a:xfrm>
        </p:spPr>
        <p:txBody>
          <a:bodyPr>
            <a:normAutofit/>
          </a:bodyPr>
          <a:lstStyle/>
          <a:p>
            <a:r>
              <a:rPr lang="en-GB" sz="3600" b="1" dirty="0">
                <a:solidFill>
                  <a:schemeClr val="bg1"/>
                </a:solidFill>
              </a:rPr>
              <a:t>Developing use</a:t>
            </a:r>
          </a:p>
        </p:txBody>
      </p:sp>
    </p:spTree>
    <p:extLst>
      <p:ext uri="{BB962C8B-B14F-4D97-AF65-F5344CB8AC3E}">
        <p14:creationId xmlns:p14="http://schemas.microsoft.com/office/powerpoint/2010/main" val="7174781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4718756" cy="867128"/>
          </a:xfrm>
          <a:prstGeom prst="rect">
            <a:avLst/>
          </a:prstGeom>
        </p:spPr>
      </p:pic>
      <p:sp>
        <p:nvSpPr>
          <p:cNvPr id="4" name="Title 3"/>
          <p:cNvSpPr>
            <a:spLocks noGrp="1"/>
          </p:cNvSpPr>
          <p:nvPr>
            <p:ph type="title"/>
          </p:nvPr>
        </p:nvSpPr>
        <p:spPr>
          <a:xfrm>
            <a:off x="300038" y="296863"/>
            <a:ext cx="4230511" cy="790311"/>
          </a:xfrm>
        </p:spPr>
        <p:txBody>
          <a:bodyPr>
            <a:normAutofit fontScale="90000"/>
          </a:bodyPr>
          <a:lstStyle/>
          <a:p>
            <a:r>
              <a:rPr lang="en-GB" sz="3600" b="1" dirty="0" smtClean="0">
                <a:solidFill>
                  <a:schemeClr val="bg1"/>
                </a:solidFill>
              </a:rPr>
              <a:t>Spot the difference</a:t>
            </a:r>
            <a:endParaRPr lang="en-GB" sz="3600" b="1" dirty="0">
              <a:solidFill>
                <a:schemeClr val="bg1"/>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038" y="2455847"/>
            <a:ext cx="5568900" cy="380199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7701" y="2334208"/>
            <a:ext cx="5685390" cy="4045273"/>
          </a:xfrm>
          <a:prstGeom prst="rect">
            <a:avLst/>
          </a:prstGeom>
        </p:spPr>
      </p:pic>
      <p:sp>
        <p:nvSpPr>
          <p:cNvPr id="9" name="TextBox 8"/>
          <p:cNvSpPr txBox="1"/>
          <p:nvPr/>
        </p:nvSpPr>
        <p:spPr>
          <a:xfrm>
            <a:off x="498764" y="1163991"/>
            <a:ext cx="11367654" cy="1200329"/>
          </a:xfrm>
          <a:prstGeom prst="rect">
            <a:avLst/>
          </a:prstGeom>
          <a:noFill/>
        </p:spPr>
        <p:txBody>
          <a:bodyPr wrap="square" rtlCol="0">
            <a:spAutoFit/>
          </a:bodyPr>
          <a:lstStyle/>
          <a:p>
            <a:r>
              <a:rPr lang="en-GB" sz="2400" dirty="0" smtClean="0">
                <a:solidFill>
                  <a:schemeClr val="accent5">
                    <a:lumMod val="50000"/>
                  </a:schemeClr>
                </a:solidFill>
                <a:latin typeface="Century Gothic" panose="020B0502020202020204" pitchFamily="34" charset="0"/>
              </a:rPr>
              <a:t>You and your partner have been travelling separately through time and space and have both landed on a new planet.  You phone each other. Ask your partner questions to identify any differences in what you see.</a:t>
            </a:r>
            <a:endParaRPr lang="en-GB" sz="24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25508461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63"/>
            <a:ext cx="3725333" cy="867128"/>
          </a:xfrm>
          <a:prstGeom prst="rect">
            <a:avLst/>
          </a:prstGeom>
        </p:spPr>
      </p:pic>
      <p:sp>
        <p:nvSpPr>
          <p:cNvPr id="5" name="Content Placeholder 4"/>
          <p:cNvSpPr>
            <a:spLocks noGrp="1"/>
          </p:cNvSpPr>
          <p:nvPr>
            <p:ph idx="1"/>
          </p:nvPr>
        </p:nvSpPr>
        <p:spPr>
          <a:xfrm>
            <a:off x="759178" y="2563812"/>
            <a:ext cx="10515600" cy="1730375"/>
          </a:xfrm>
        </p:spPr>
        <p:txBody>
          <a:bodyPr>
            <a:normAutofit/>
          </a:bodyPr>
          <a:lstStyle/>
          <a:p>
            <a:pPr>
              <a:lnSpc>
                <a:spcPct val="150000"/>
              </a:lnSpc>
            </a:pPr>
            <a:r>
              <a:rPr lang="en-GB" dirty="0"/>
              <a:t>Self-assessment checklist</a:t>
            </a:r>
          </a:p>
          <a:p>
            <a:pPr>
              <a:lnSpc>
                <a:spcPct val="150000"/>
              </a:lnSpc>
            </a:pPr>
            <a:r>
              <a:rPr lang="en-GB" dirty="0"/>
              <a:t>Sentence-level vocabulary test</a:t>
            </a:r>
          </a:p>
        </p:txBody>
      </p:sp>
      <p:sp>
        <p:nvSpPr>
          <p:cNvPr id="4" name="Title 3"/>
          <p:cNvSpPr>
            <a:spLocks noGrp="1"/>
          </p:cNvSpPr>
          <p:nvPr>
            <p:ph type="title"/>
          </p:nvPr>
        </p:nvSpPr>
        <p:spPr>
          <a:xfrm>
            <a:off x="300038" y="338225"/>
            <a:ext cx="3745089" cy="707849"/>
          </a:xfrm>
        </p:spPr>
        <p:txBody>
          <a:bodyPr>
            <a:normAutofit/>
          </a:bodyPr>
          <a:lstStyle/>
          <a:p>
            <a:r>
              <a:rPr lang="en-GB" sz="3600" b="1" dirty="0">
                <a:solidFill>
                  <a:schemeClr val="bg1"/>
                </a:solidFill>
              </a:rPr>
              <a:t>Assessment</a:t>
            </a:r>
          </a:p>
        </p:txBody>
      </p:sp>
    </p:spTree>
    <p:extLst>
      <p:ext uri="{BB962C8B-B14F-4D97-AF65-F5344CB8AC3E}">
        <p14:creationId xmlns:p14="http://schemas.microsoft.com/office/powerpoint/2010/main" val="1068477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2510" y="0"/>
            <a:ext cx="4286979" cy="596827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6773334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ction Button: Custom 3">
            <a:hlinkClick r:id="" action="ppaction://noaction" highlightClick="1"/>
          </p:cNvPr>
          <p:cNvSpPr/>
          <p:nvPr/>
        </p:nvSpPr>
        <p:spPr>
          <a:xfrm>
            <a:off x="549769" y="1029547"/>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1</a:t>
            </a:r>
          </a:p>
        </p:txBody>
      </p:sp>
      <p:sp>
        <p:nvSpPr>
          <p:cNvPr id="5" name="Action Button: Custom 4">
            <a:hlinkClick r:id="" action="ppaction://noaction" highlightClick="1"/>
          </p:cNvPr>
          <p:cNvSpPr/>
          <p:nvPr/>
        </p:nvSpPr>
        <p:spPr>
          <a:xfrm>
            <a:off x="549769" y="2020447"/>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2</a:t>
            </a:r>
          </a:p>
        </p:txBody>
      </p:sp>
      <p:sp>
        <p:nvSpPr>
          <p:cNvPr id="6" name="Action Button: Custom 5">
            <a:hlinkClick r:id="" action="ppaction://noaction" highlightClick="1"/>
          </p:cNvPr>
          <p:cNvSpPr/>
          <p:nvPr/>
        </p:nvSpPr>
        <p:spPr>
          <a:xfrm>
            <a:off x="549769" y="3011348"/>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3</a:t>
            </a:r>
          </a:p>
        </p:txBody>
      </p:sp>
      <p:sp>
        <p:nvSpPr>
          <p:cNvPr id="7" name="Action Button: Custom 6">
            <a:hlinkClick r:id="" action="ppaction://noaction" highlightClick="1"/>
          </p:cNvPr>
          <p:cNvSpPr/>
          <p:nvPr/>
        </p:nvSpPr>
        <p:spPr>
          <a:xfrm>
            <a:off x="549769" y="4002249"/>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4</a:t>
            </a:r>
          </a:p>
        </p:txBody>
      </p:sp>
      <p:sp>
        <p:nvSpPr>
          <p:cNvPr id="8" name="Action Button: Custom 7">
            <a:hlinkClick r:id="" action="ppaction://noaction" highlightClick="1"/>
          </p:cNvPr>
          <p:cNvSpPr/>
          <p:nvPr/>
        </p:nvSpPr>
        <p:spPr>
          <a:xfrm>
            <a:off x="549769" y="5053322"/>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5</a:t>
            </a:r>
          </a:p>
        </p:txBody>
      </p:sp>
      <p:sp>
        <p:nvSpPr>
          <p:cNvPr id="2" name="TextBox 1"/>
          <p:cNvSpPr txBox="1"/>
          <p:nvPr/>
        </p:nvSpPr>
        <p:spPr>
          <a:xfrm>
            <a:off x="1414732" y="1029547"/>
            <a:ext cx="8540151" cy="584775"/>
          </a:xfrm>
          <a:prstGeom prst="rect">
            <a:avLst/>
          </a:prstGeom>
          <a:noFill/>
        </p:spPr>
        <p:txBody>
          <a:bodyPr wrap="square" rtlCol="0">
            <a:spAutoFit/>
          </a:bodyPr>
          <a:lstStyle/>
          <a:p>
            <a:r>
              <a:rPr lang="en-GB" sz="3200" dirty="0" smtClean="0">
                <a:solidFill>
                  <a:schemeClr val="accent5">
                    <a:lumMod val="50000"/>
                  </a:schemeClr>
                </a:solidFill>
                <a:latin typeface="Century Gothic" panose="020B0502020202020204" pitchFamily="34" charset="0"/>
              </a:rPr>
              <a:t>The museum is near to the church.</a:t>
            </a:r>
            <a:endParaRPr lang="en-GB" sz="3200" dirty="0">
              <a:solidFill>
                <a:schemeClr val="accent5">
                  <a:lumMod val="50000"/>
                </a:schemeClr>
              </a:solidFill>
              <a:latin typeface="Century Gothic" panose="020B0502020202020204" pitchFamily="34" charset="0"/>
            </a:endParaRPr>
          </a:p>
        </p:txBody>
      </p:sp>
      <p:sp>
        <p:nvSpPr>
          <p:cNvPr id="9" name="TextBox 8"/>
          <p:cNvSpPr txBox="1"/>
          <p:nvPr/>
        </p:nvSpPr>
        <p:spPr>
          <a:xfrm>
            <a:off x="1414732" y="2067850"/>
            <a:ext cx="8540151" cy="584775"/>
          </a:xfrm>
          <a:prstGeom prst="rect">
            <a:avLst/>
          </a:prstGeom>
          <a:noFill/>
        </p:spPr>
        <p:txBody>
          <a:bodyPr wrap="square" rtlCol="0">
            <a:spAutoFit/>
          </a:bodyPr>
          <a:lstStyle/>
          <a:p>
            <a:r>
              <a:rPr lang="en-GB" sz="3200" dirty="0" smtClean="0">
                <a:solidFill>
                  <a:schemeClr val="accent5">
                    <a:lumMod val="50000"/>
                  </a:schemeClr>
                </a:solidFill>
                <a:latin typeface="Century Gothic" panose="020B0502020202020204" pitchFamily="34" charset="0"/>
              </a:rPr>
              <a:t>The museum is small.</a:t>
            </a:r>
            <a:endParaRPr lang="en-GB" sz="3200" dirty="0">
              <a:solidFill>
                <a:schemeClr val="accent5">
                  <a:lumMod val="50000"/>
                </a:schemeClr>
              </a:solidFill>
              <a:latin typeface="Century Gothic" panose="020B0502020202020204" pitchFamily="34" charset="0"/>
            </a:endParaRPr>
          </a:p>
        </p:txBody>
      </p:sp>
      <p:sp>
        <p:nvSpPr>
          <p:cNvPr id="10" name="TextBox 9"/>
          <p:cNvSpPr txBox="1"/>
          <p:nvPr/>
        </p:nvSpPr>
        <p:spPr>
          <a:xfrm>
            <a:off x="1414732" y="3011348"/>
            <a:ext cx="8540151" cy="584775"/>
          </a:xfrm>
          <a:prstGeom prst="rect">
            <a:avLst/>
          </a:prstGeom>
          <a:noFill/>
        </p:spPr>
        <p:txBody>
          <a:bodyPr wrap="square" rtlCol="0">
            <a:spAutoFit/>
          </a:bodyPr>
          <a:lstStyle/>
          <a:p>
            <a:r>
              <a:rPr lang="en-GB" sz="3200" dirty="0" smtClean="0">
                <a:solidFill>
                  <a:schemeClr val="accent5">
                    <a:lumMod val="50000"/>
                  </a:schemeClr>
                </a:solidFill>
                <a:latin typeface="Century Gothic" panose="020B0502020202020204" pitchFamily="34" charset="0"/>
              </a:rPr>
              <a:t>The church is large.</a:t>
            </a:r>
            <a:endParaRPr lang="en-GB" sz="3200" dirty="0">
              <a:solidFill>
                <a:schemeClr val="accent5">
                  <a:lumMod val="50000"/>
                </a:schemeClr>
              </a:solidFill>
              <a:latin typeface="Century Gothic" panose="020B0502020202020204" pitchFamily="34" charset="0"/>
            </a:endParaRPr>
          </a:p>
        </p:txBody>
      </p:sp>
      <p:sp>
        <p:nvSpPr>
          <p:cNvPr id="11" name="TextBox 10"/>
          <p:cNvSpPr txBox="1"/>
          <p:nvPr/>
        </p:nvSpPr>
        <p:spPr>
          <a:xfrm>
            <a:off x="1414731" y="4025950"/>
            <a:ext cx="8540151" cy="584775"/>
          </a:xfrm>
          <a:prstGeom prst="rect">
            <a:avLst/>
          </a:prstGeom>
          <a:noFill/>
        </p:spPr>
        <p:txBody>
          <a:bodyPr wrap="square" rtlCol="0">
            <a:spAutoFit/>
          </a:bodyPr>
          <a:lstStyle/>
          <a:p>
            <a:r>
              <a:rPr lang="en-GB" sz="3200" dirty="0" smtClean="0">
                <a:solidFill>
                  <a:schemeClr val="accent5">
                    <a:lumMod val="50000"/>
                  </a:schemeClr>
                </a:solidFill>
                <a:latin typeface="Century Gothic" panose="020B0502020202020204" pitchFamily="34" charset="0"/>
              </a:rPr>
              <a:t>Is the theatre far away?</a:t>
            </a:r>
            <a:endParaRPr lang="en-GB" sz="3200" dirty="0">
              <a:solidFill>
                <a:schemeClr val="accent5">
                  <a:lumMod val="50000"/>
                </a:schemeClr>
              </a:solidFill>
              <a:latin typeface="Century Gothic" panose="020B0502020202020204" pitchFamily="34" charset="0"/>
            </a:endParaRPr>
          </a:p>
        </p:txBody>
      </p:sp>
      <p:sp>
        <p:nvSpPr>
          <p:cNvPr id="12" name="TextBox 11"/>
          <p:cNvSpPr txBox="1"/>
          <p:nvPr/>
        </p:nvSpPr>
        <p:spPr>
          <a:xfrm>
            <a:off x="1414731" y="5100725"/>
            <a:ext cx="8540151" cy="584775"/>
          </a:xfrm>
          <a:prstGeom prst="rect">
            <a:avLst/>
          </a:prstGeom>
          <a:noFill/>
        </p:spPr>
        <p:txBody>
          <a:bodyPr wrap="square" rtlCol="0">
            <a:spAutoFit/>
          </a:bodyPr>
          <a:lstStyle/>
          <a:p>
            <a:r>
              <a:rPr lang="en-GB" sz="3200" dirty="0" smtClean="0">
                <a:solidFill>
                  <a:schemeClr val="accent5">
                    <a:lumMod val="50000"/>
                  </a:schemeClr>
                </a:solidFill>
                <a:latin typeface="Century Gothic" panose="020B0502020202020204" pitchFamily="34" charset="0"/>
              </a:rPr>
              <a:t>No, it is near the square.</a:t>
            </a:r>
            <a:endParaRPr lang="en-GB" sz="32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20645112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096000" cy="867128"/>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318733844"/>
              </p:ext>
            </p:extLst>
          </p:nvPr>
        </p:nvGraphicFramePr>
        <p:xfrm>
          <a:off x="1258712" y="1460854"/>
          <a:ext cx="9674576" cy="4646433"/>
        </p:xfrm>
        <a:graphic>
          <a:graphicData uri="http://schemas.openxmlformats.org/drawingml/2006/table">
            <a:tbl>
              <a:tblPr firstRow="1" firstCol="1" bandRow="1">
                <a:tableStyleId>{5940675A-B579-460E-94D1-54222C63F5DA}</a:tableStyleId>
              </a:tblPr>
              <a:tblGrid>
                <a:gridCol w="653167">
                  <a:extLst>
                    <a:ext uri="{9D8B030D-6E8A-4147-A177-3AD203B41FA5}">
                      <a16:colId xmlns="" xmlns:a16="http://schemas.microsoft.com/office/drawing/2014/main" val="20000"/>
                    </a:ext>
                  </a:extLst>
                </a:gridCol>
                <a:gridCol w="2685933">
                  <a:extLst>
                    <a:ext uri="{9D8B030D-6E8A-4147-A177-3AD203B41FA5}">
                      <a16:colId xmlns="" xmlns:a16="http://schemas.microsoft.com/office/drawing/2014/main" val="20001"/>
                    </a:ext>
                  </a:extLst>
                </a:gridCol>
                <a:gridCol w="3167738">
                  <a:extLst>
                    <a:ext uri="{9D8B030D-6E8A-4147-A177-3AD203B41FA5}">
                      <a16:colId xmlns="" xmlns:a16="http://schemas.microsoft.com/office/drawing/2014/main" val="20002"/>
                    </a:ext>
                  </a:extLst>
                </a:gridCol>
                <a:gridCol w="3167738">
                  <a:extLst>
                    <a:ext uri="{9D8B030D-6E8A-4147-A177-3AD203B41FA5}">
                      <a16:colId xmlns="" xmlns:a16="http://schemas.microsoft.com/office/drawing/2014/main" val="20003"/>
                    </a:ext>
                  </a:extLst>
                </a:gridCol>
              </a:tblGrid>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 </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Word</a:t>
                      </a: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Frequency ranking</a:t>
                      </a: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Part of speech</a:t>
                      </a: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1</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la plaza</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806</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noun</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2</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la </a:t>
                      </a:r>
                      <a:r>
                        <a:rPr lang="en-GB" sz="2000" dirty="0" err="1">
                          <a:solidFill>
                            <a:schemeClr val="accent1">
                              <a:lumMod val="50000"/>
                            </a:schemeClr>
                          </a:solidFill>
                          <a:effectLst/>
                          <a:latin typeface="Century Gothic" panose="020B0502020202020204" pitchFamily="34" charset="0"/>
                        </a:rPr>
                        <a:t>iglesia</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437</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noun</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3</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el </a:t>
                      </a:r>
                      <a:r>
                        <a:rPr lang="en-GB" sz="2000" dirty="0" err="1">
                          <a:solidFill>
                            <a:schemeClr val="accent1">
                              <a:lumMod val="50000"/>
                            </a:schemeClr>
                          </a:solidFill>
                          <a:effectLst/>
                          <a:latin typeface="Century Gothic" panose="020B0502020202020204" pitchFamily="34" charset="0"/>
                        </a:rPr>
                        <a:t>teatro</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605</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noun</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4</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ser</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7</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verb</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5</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grande</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66</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adjective</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5"/>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6</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pequeño</a:t>
                      </a:r>
                      <a:r>
                        <a:rPr lang="en-GB" sz="2000" dirty="0">
                          <a:solidFill>
                            <a:schemeClr val="accent1">
                              <a:lumMod val="50000"/>
                            </a:schemeClr>
                          </a:solidFill>
                          <a:effectLst/>
                          <a:latin typeface="Century Gothic" panose="020B0502020202020204" pitchFamily="34" charset="0"/>
                        </a:rPr>
                        <a:t>/a</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202</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adjective</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6"/>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7</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estar</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21</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verb</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7"/>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8</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cerca</a:t>
                      </a:r>
                      <a:r>
                        <a:rPr lang="en-GB" sz="2000" dirty="0">
                          <a:solidFill>
                            <a:schemeClr val="accent1">
                              <a:lumMod val="50000"/>
                            </a:schemeClr>
                          </a:solidFill>
                          <a:effectLst/>
                          <a:latin typeface="Century Gothic" panose="020B0502020202020204" pitchFamily="34" charset="0"/>
                        </a:rPr>
                        <a:t> (de)</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1042</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adverb</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8"/>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9</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err="1">
                          <a:solidFill>
                            <a:schemeClr val="accent1">
                              <a:lumMod val="50000"/>
                            </a:schemeClr>
                          </a:solidFill>
                          <a:effectLst/>
                          <a:latin typeface="Century Gothic" panose="020B0502020202020204" pitchFamily="34" charset="0"/>
                        </a:rPr>
                        <a:t>lejos</a:t>
                      </a:r>
                      <a:r>
                        <a:rPr lang="en-GB" sz="2000" dirty="0">
                          <a:solidFill>
                            <a:schemeClr val="accent1">
                              <a:lumMod val="50000"/>
                            </a:schemeClr>
                          </a:solidFill>
                          <a:effectLst/>
                          <a:latin typeface="Century Gothic" panose="020B0502020202020204" pitchFamily="34" charset="0"/>
                        </a:rPr>
                        <a:t> (de)</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833</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adverb</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09"/>
                  </a:ext>
                </a:extLst>
              </a:tr>
              <a:tr h="422403">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10</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el </a:t>
                      </a:r>
                      <a:r>
                        <a:rPr lang="en-GB" sz="2000" dirty="0" err="1">
                          <a:solidFill>
                            <a:schemeClr val="accent1">
                              <a:lumMod val="50000"/>
                            </a:schemeClr>
                          </a:solidFill>
                          <a:effectLst/>
                          <a:latin typeface="Century Gothic" panose="020B0502020202020204" pitchFamily="34" charset="0"/>
                        </a:rPr>
                        <a:t>museo</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1114</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solidFill>
                            <a:schemeClr val="accent1">
                              <a:lumMod val="50000"/>
                            </a:schemeClr>
                          </a:solidFill>
                          <a:effectLst/>
                          <a:latin typeface="Century Gothic" panose="020B0502020202020204" pitchFamily="34" charset="0"/>
                        </a:rPr>
                        <a:t>noun</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 xmlns:a16="http://schemas.microsoft.com/office/drawing/2014/main" val="10010"/>
                  </a:ext>
                </a:extLst>
              </a:tr>
            </a:tbl>
          </a:graphicData>
        </a:graphic>
      </p:graphicFrame>
      <p:sp>
        <p:nvSpPr>
          <p:cNvPr id="5" name="Title 3"/>
          <p:cNvSpPr txBox="1">
            <a:spLocks/>
          </p:cNvSpPr>
          <p:nvPr/>
        </p:nvSpPr>
        <p:spPr>
          <a:xfrm>
            <a:off x="188383" y="0"/>
            <a:ext cx="5320595"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err="1">
                <a:solidFill>
                  <a:schemeClr val="bg1"/>
                </a:solidFill>
                <a:latin typeface="Century Gothic" panose="020B0502020202020204" pitchFamily="34" charset="0"/>
              </a:rPr>
              <a:t>En</a:t>
            </a:r>
            <a:r>
              <a:rPr lang="en-GB" sz="3600" b="1" dirty="0">
                <a:solidFill>
                  <a:schemeClr val="bg1"/>
                </a:solidFill>
                <a:latin typeface="Century Gothic" panose="020B0502020202020204" pitchFamily="34" charset="0"/>
              </a:rPr>
              <a:t> la ciudad [in town]</a:t>
            </a:r>
          </a:p>
        </p:txBody>
      </p:sp>
    </p:spTree>
    <p:extLst>
      <p:ext uri="{BB962C8B-B14F-4D97-AF65-F5344CB8AC3E}">
        <p14:creationId xmlns:p14="http://schemas.microsoft.com/office/powerpoint/2010/main" val="22800447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3002844" cy="867128"/>
          </a:xfrm>
          <a:prstGeom prst="rect">
            <a:avLst/>
          </a:prstGeom>
        </p:spPr>
      </p:pic>
      <p:sp>
        <p:nvSpPr>
          <p:cNvPr id="3" name="Content Placeholder 2"/>
          <p:cNvSpPr>
            <a:spLocks noGrp="1"/>
          </p:cNvSpPr>
          <p:nvPr>
            <p:ph idx="1"/>
          </p:nvPr>
        </p:nvSpPr>
        <p:spPr>
          <a:xfrm>
            <a:off x="639138" y="1420461"/>
            <a:ext cx="10515600" cy="4351338"/>
          </a:xfrm>
        </p:spPr>
        <p:txBody>
          <a:bodyPr/>
          <a:lstStyle/>
          <a:p>
            <a:r>
              <a:rPr lang="en-GB" dirty="0" err="1"/>
              <a:t>Completa</a:t>
            </a:r>
            <a:r>
              <a:rPr lang="en-GB" dirty="0"/>
              <a:t> la </a:t>
            </a:r>
            <a:r>
              <a:rPr lang="en-GB" dirty="0" err="1"/>
              <a:t>sección</a:t>
            </a:r>
            <a:r>
              <a:rPr lang="en-GB" dirty="0"/>
              <a:t> LEARN</a:t>
            </a:r>
          </a:p>
          <a:p>
            <a:r>
              <a:rPr lang="en-GB" dirty="0" err="1"/>
              <a:t>Objetivo</a:t>
            </a:r>
            <a:r>
              <a:rPr lang="en-GB" dirty="0"/>
              <a:t>: </a:t>
            </a:r>
            <a:r>
              <a:rPr lang="en-GB" dirty="0" err="1"/>
              <a:t>obtener</a:t>
            </a:r>
            <a:r>
              <a:rPr lang="en-GB" dirty="0"/>
              <a:t> ‘Mastered’ </a:t>
            </a:r>
            <a:r>
              <a:rPr lang="en-GB" dirty="0" err="1"/>
              <a:t>en</a:t>
            </a:r>
            <a:r>
              <a:rPr lang="en-GB" dirty="0"/>
              <a:t> </a:t>
            </a:r>
            <a:r>
              <a:rPr lang="en-GB" dirty="0" err="1"/>
              <a:t>todas</a:t>
            </a:r>
            <a:r>
              <a:rPr lang="en-GB" dirty="0"/>
              <a:t> las palabras</a:t>
            </a:r>
          </a:p>
        </p:txBody>
      </p:sp>
      <p:pic>
        <p:nvPicPr>
          <p:cNvPr id="5" name="Picture 4">
            <a:hlinkClick r:id="rId4"/>
          </p:cNvPr>
          <p:cNvPicPr>
            <a:picLocks noChangeAspect="1"/>
          </p:cNvPicPr>
          <p:nvPr/>
        </p:nvPicPr>
        <p:blipFill>
          <a:blip r:embed="rId5"/>
          <a:stretch>
            <a:fillRect/>
          </a:stretch>
        </p:blipFill>
        <p:spPr>
          <a:xfrm>
            <a:off x="639138" y="2754489"/>
            <a:ext cx="10913723" cy="3375378"/>
          </a:xfrm>
          <a:prstGeom prst="rect">
            <a:avLst/>
          </a:prstGeom>
        </p:spPr>
      </p:pic>
      <p:sp>
        <p:nvSpPr>
          <p:cNvPr id="6" name="Rectangle 5"/>
          <p:cNvSpPr/>
          <p:nvPr/>
        </p:nvSpPr>
        <p:spPr>
          <a:xfrm>
            <a:off x="718269" y="4639733"/>
            <a:ext cx="1291153" cy="1320800"/>
          </a:xfrm>
          <a:prstGeom prst="rect">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 name="Title 1"/>
          <p:cNvSpPr>
            <a:spLocks noGrp="1"/>
          </p:cNvSpPr>
          <p:nvPr>
            <p:ph type="title"/>
          </p:nvPr>
        </p:nvSpPr>
        <p:spPr>
          <a:xfrm>
            <a:off x="188383" y="33867"/>
            <a:ext cx="7886700" cy="1325563"/>
          </a:xfrm>
        </p:spPr>
        <p:txBody>
          <a:bodyPr>
            <a:normAutofit/>
          </a:bodyPr>
          <a:lstStyle/>
          <a:p>
            <a:r>
              <a:rPr lang="en-GB" sz="3600" b="1" dirty="0">
                <a:solidFill>
                  <a:schemeClr val="bg1"/>
                </a:solidFill>
              </a:rPr>
              <a:t>1. Quizlet</a:t>
            </a:r>
          </a:p>
        </p:txBody>
      </p:sp>
    </p:spTree>
    <p:extLst>
      <p:ext uri="{BB962C8B-B14F-4D97-AF65-F5344CB8AC3E}">
        <p14:creationId xmlns:p14="http://schemas.microsoft.com/office/powerpoint/2010/main" val="34078451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258756" cy="867128"/>
          </a:xfrm>
          <a:prstGeom prst="rect">
            <a:avLst/>
          </a:prstGeom>
        </p:spPr>
      </p:pic>
      <p:sp>
        <p:nvSpPr>
          <p:cNvPr id="4" name="Rectangle 2"/>
          <p:cNvSpPr>
            <a:spLocks noChangeArrowheads="1"/>
          </p:cNvSpPr>
          <p:nvPr/>
        </p:nvSpPr>
        <p:spPr bwMode="auto">
          <a:xfrm>
            <a:off x="9512083" y="1362298"/>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5" name="Rectangle 3"/>
          <p:cNvSpPr>
            <a:spLocks noChangeArrowheads="1"/>
          </p:cNvSpPr>
          <p:nvPr/>
        </p:nvSpPr>
        <p:spPr bwMode="auto">
          <a:xfrm>
            <a:off x="9509717" y="1362296"/>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6" name="Line 4"/>
          <p:cNvSpPr>
            <a:spLocks noChangeShapeType="1"/>
          </p:cNvSpPr>
          <p:nvPr/>
        </p:nvSpPr>
        <p:spPr bwMode="auto">
          <a:xfrm>
            <a:off x="10195456" y="1350870"/>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chemeClr val="accent1">
                  <a:lumMod val="50000"/>
                </a:schemeClr>
              </a:solidFill>
              <a:latin typeface="Century Gothic" panose="020B0502020202020204" pitchFamily="34" charset="0"/>
            </a:endParaRPr>
          </a:p>
        </p:txBody>
      </p:sp>
      <p:sp>
        <p:nvSpPr>
          <p:cNvPr id="9" name="Line 7"/>
          <p:cNvSpPr>
            <a:spLocks noChangeShapeType="1"/>
          </p:cNvSpPr>
          <p:nvPr/>
        </p:nvSpPr>
        <p:spPr bwMode="auto">
          <a:xfrm>
            <a:off x="10220144" y="1350870"/>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chemeClr val="accent1">
                  <a:lumMod val="50000"/>
                </a:schemeClr>
              </a:solidFill>
              <a:latin typeface="Century Gothic" panose="020B0502020202020204" pitchFamily="34" charset="0"/>
            </a:endParaRPr>
          </a:p>
        </p:txBody>
      </p:sp>
      <p:sp>
        <p:nvSpPr>
          <p:cNvPr id="11" name="Line 9"/>
          <p:cNvSpPr>
            <a:spLocks noChangeShapeType="1"/>
          </p:cNvSpPr>
          <p:nvPr/>
        </p:nvSpPr>
        <p:spPr bwMode="auto">
          <a:xfrm>
            <a:off x="10195456" y="550712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chemeClr val="accent1">
                  <a:lumMod val="50000"/>
                </a:schemeClr>
              </a:solidFill>
              <a:latin typeface="Century Gothic" panose="020B0502020202020204" pitchFamily="34" charset="0"/>
            </a:endParaRPr>
          </a:p>
        </p:txBody>
      </p:sp>
      <p:sp>
        <p:nvSpPr>
          <p:cNvPr id="12" name="Text Box 10"/>
          <p:cNvSpPr txBox="1">
            <a:spLocks noChangeArrowheads="1"/>
          </p:cNvSpPr>
          <p:nvPr/>
        </p:nvSpPr>
        <p:spPr bwMode="auto">
          <a:xfrm>
            <a:off x="10195456" y="3334772"/>
            <a:ext cx="1439862" cy="369332"/>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chemeClr val="accent1">
                    <a:lumMod val="50000"/>
                  </a:schemeClr>
                </a:solidFill>
                <a:latin typeface="Century Gothic" panose="020B0502020202020204" pitchFamily="34" charset="0"/>
              </a:rPr>
              <a:t>Segundos</a:t>
            </a:r>
            <a:endParaRPr lang="en-GB" b="1" dirty="0">
              <a:solidFill>
                <a:schemeClr val="accent1">
                  <a:lumMod val="50000"/>
                </a:schemeClr>
              </a:solidFill>
              <a:latin typeface="Century Gothic" panose="020B0502020202020204" pitchFamily="34" charset="0"/>
            </a:endParaRPr>
          </a:p>
        </p:txBody>
      </p:sp>
      <p:sp>
        <p:nvSpPr>
          <p:cNvPr id="14" name="Text Box 12"/>
          <p:cNvSpPr txBox="1">
            <a:spLocks noChangeArrowheads="1"/>
          </p:cNvSpPr>
          <p:nvPr/>
        </p:nvSpPr>
        <p:spPr bwMode="auto">
          <a:xfrm>
            <a:off x="10436935" y="1193019"/>
            <a:ext cx="431800" cy="338554"/>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chemeClr val="accent1">
                    <a:lumMod val="50000"/>
                  </a:schemeClr>
                </a:solidFill>
                <a:latin typeface="Century Gothic" panose="020B0502020202020204" pitchFamily="34" charset="0"/>
              </a:rPr>
              <a:t>60</a:t>
            </a:r>
          </a:p>
        </p:txBody>
      </p:sp>
      <p:sp>
        <p:nvSpPr>
          <p:cNvPr id="16" name="Text Box 14"/>
          <p:cNvSpPr txBox="1">
            <a:spLocks noChangeArrowheads="1"/>
          </p:cNvSpPr>
          <p:nvPr/>
        </p:nvSpPr>
        <p:spPr bwMode="auto">
          <a:xfrm>
            <a:off x="10412247" y="5326601"/>
            <a:ext cx="734174" cy="338554"/>
          </a:xfrm>
          <a:prstGeom prst="rect">
            <a:avLst/>
          </a:prstGeom>
          <a:no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chemeClr val="accent1">
                    <a:lumMod val="50000"/>
                  </a:schemeClr>
                </a:solidFill>
                <a:latin typeface="Century Gothic" panose="020B0502020202020204" pitchFamily="34" charset="0"/>
              </a:rPr>
              <a:t>0</a:t>
            </a:r>
          </a:p>
        </p:txBody>
      </p:sp>
      <p:graphicFrame>
        <p:nvGraphicFramePr>
          <p:cNvPr id="20" name="Table 19"/>
          <p:cNvGraphicFramePr>
            <a:graphicFrameLocks noGrp="1"/>
          </p:cNvGraphicFramePr>
          <p:nvPr>
            <p:extLst>
              <p:ext uri="{D42A27DB-BD31-4B8C-83A1-F6EECF244321}">
                <p14:modId xmlns:p14="http://schemas.microsoft.com/office/powerpoint/2010/main" val="271448476"/>
              </p:ext>
            </p:extLst>
          </p:nvPr>
        </p:nvGraphicFramePr>
        <p:xfrm>
          <a:off x="3333273" y="1362296"/>
          <a:ext cx="5517818" cy="4757335"/>
        </p:xfrm>
        <a:graphic>
          <a:graphicData uri="http://schemas.openxmlformats.org/drawingml/2006/table">
            <a:tbl>
              <a:tblPr firstRow="1" firstCol="1" bandRow="1">
                <a:tableStyleId>{5940675A-B579-460E-94D1-54222C63F5DA}</a:tableStyleId>
              </a:tblPr>
              <a:tblGrid>
                <a:gridCol w="473004">
                  <a:extLst>
                    <a:ext uri="{9D8B030D-6E8A-4147-A177-3AD203B41FA5}">
                      <a16:colId xmlns="" xmlns:a16="http://schemas.microsoft.com/office/drawing/2014/main" val="20000"/>
                    </a:ext>
                  </a:extLst>
                </a:gridCol>
                <a:gridCol w="2275739">
                  <a:extLst>
                    <a:ext uri="{9D8B030D-6E8A-4147-A177-3AD203B41FA5}">
                      <a16:colId xmlns="" xmlns:a16="http://schemas.microsoft.com/office/drawing/2014/main" val="20001"/>
                    </a:ext>
                  </a:extLst>
                </a:gridCol>
                <a:gridCol w="2769075">
                  <a:extLst>
                    <a:ext uri="{9D8B030D-6E8A-4147-A177-3AD203B41FA5}">
                      <a16:colId xmlns="" xmlns:a16="http://schemas.microsoft.com/office/drawing/2014/main" val="20002"/>
                    </a:ext>
                  </a:extLst>
                </a:gridCol>
              </a:tblGrid>
              <a:tr h="432485">
                <a:tc>
                  <a:txBody>
                    <a:body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Word</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English meaning</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 xmlns:a16="http://schemas.microsoft.com/office/drawing/2014/main" val="10000"/>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effectLst/>
                          <a:latin typeface="Century Gothic" panose="020B0502020202020204" pitchFamily="34" charset="0"/>
                        </a:rPr>
                        <a:t>la plaza</a:t>
                      </a: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latin typeface="Century Gothic" panose="020B0502020202020204" pitchFamily="34" charset="0"/>
                        </a:rPr>
                        <a:t> town</a:t>
                      </a:r>
                      <a:r>
                        <a:rPr lang="en-GB" sz="2000" baseline="0" dirty="0">
                          <a:effectLst/>
                          <a:latin typeface="Century Gothic" panose="020B0502020202020204" pitchFamily="34" charset="0"/>
                        </a:rPr>
                        <a:t> square</a:t>
                      </a: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1"/>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effectLst/>
                          <a:latin typeface="Century Gothic" panose="020B0502020202020204" pitchFamily="34" charset="0"/>
                        </a:rPr>
                        <a:t>la </a:t>
                      </a:r>
                      <a:r>
                        <a:rPr lang="en-GB" sz="2000" dirty="0" err="1">
                          <a:effectLst/>
                          <a:latin typeface="Century Gothic" panose="020B0502020202020204" pitchFamily="34" charset="0"/>
                        </a:rPr>
                        <a:t>iglesia</a:t>
                      </a: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latin typeface="Century Gothic" panose="020B0502020202020204" pitchFamily="34" charset="0"/>
                        </a:rPr>
                        <a:t> </a:t>
                      </a:r>
                      <a:r>
                        <a:rPr lang="en-GB" sz="2000" dirty="0" err="1">
                          <a:effectLst/>
                          <a:latin typeface="Century Gothic" panose="020B0502020202020204" pitchFamily="34" charset="0"/>
                        </a:rPr>
                        <a:t>chuch</a:t>
                      </a: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2"/>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effectLst/>
                          <a:latin typeface="Century Gothic" panose="020B0502020202020204" pitchFamily="34" charset="0"/>
                        </a:rPr>
                        <a:t>el </a:t>
                      </a:r>
                      <a:r>
                        <a:rPr lang="en-GB" sz="2000" dirty="0" err="1">
                          <a:effectLst/>
                          <a:latin typeface="Century Gothic" panose="020B0502020202020204" pitchFamily="34" charset="0"/>
                        </a:rPr>
                        <a:t>teatro</a:t>
                      </a: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latin typeface="Century Gothic" panose="020B0502020202020204" pitchFamily="34" charset="0"/>
                        </a:rPr>
                        <a:t> theatre</a:t>
                      </a: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3"/>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effectLst/>
                          <a:latin typeface="Century Gothic" panose="020B0502020202020204" pitchFamily="34" charset="0"/>
                        </a:rPr>
                        <a:t>ser</a:t>
                      </a: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latin typeface="Century Gothic" panose="020B0502020202020204" pitchFamily="34" charset="0"/>
                        </a:rPr>
                        <a:t> to be (description)</a:t>
                      </a: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4"/>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effectLst/>
                          <a:latin typeface="Century Gothic" panose="020B0502020202020204" pitchFamily="34" charset="0"/>
                        </a:rPr>
                        <a:t>grande</a:t>
                      </a: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latin typeface="Century Gothic" panose="020B0502020202020204" pitchFamily="34" charset="0"/>
                        </a:rPr>
                        <a:t> big</a:t>
                      </a: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5"/>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6</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effectLst/>
                          <a:latin typeface="Century Gothic" panose="020B0502020202020204" pitchFamily="34" charset="0"/>
                        </a:rPr>
                        <a:t>pequeño</a:t>
                      </a:r>
                      <a:r>
                        <a:rPr lang="en-GB" sz="2000" dirty="0">
                          <a:effectLst/>
                          <a:latin typeface="Century Gothic" panose="020B0502020202020204" pitchFamily="34" charset="0"/>
                        </a:rPr>
                        <a:t>/a</a:t>
                      </a: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latin typeface="Century Gothic" panose="020B0502020202020204" pitchFamily="34" charset="0"/>
                        </a:rPr>
                        <a:t> small</a:t>
                      </a: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6"/>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7</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effectLst/>
                          <a:latin typeface="Century Gothic" panose="020B0502020202020204" pitchFamily="34" charset="0"/>
                        </a:rPr>
                        <a:t>estar</a:t>
                      </a: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latin typeface="Century Gothic" panose="020B0502020202020204" pitchFamily="34" charset="0"/>
                        </a:rPr>
                        <a:t> to be (location)</a:t>
                      </a: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7"/>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8</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effectLst/>
                          <a:latin typeface="Century Gothic" panose="020B0502020202020204" pitchFamily="34" charset="0"/>
                        </a:rPr>
                        <a:t>cerca</a:t>
                      </a:r>
                      <a:r>
                        <a:rPr lang="en-GB" sz="2000" dirty="0">
                          <a:effectLst/>
                          <a:latin typeface="Century Gothic" panose="020B0502020202020204" pitchFamily="34" charset="0"/>
                        </a:rPr>
                        <a:t> (de)</a:t>
                      </a: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latin typeface="Century Gothic" panose="020B0502020202020204" pitchFamily="34" charset="0"/>
                        </a:rPr>
                        <a:t> near (to)</a:t>
                      </a: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8"/>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9</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effectLst/>
                          <a:latin typeface="Century Gothic" panose="020B0502020202020204" pitchFamily="34" charset="0"/>
                        </a:rPr>
                        <a:t>lejos</a:t>
                      </a:r>
                      <a:r>
                        <a:rPr lang="en-GB" sz="2000" dirty="0">
                          <a:effectLst/>
                          <a:latin typeface="Century Gothic" panose="020B0502020202020204" pitchFamily="34" charset="0"/>
                        </a:rPr>
                        <a:t> (de)</a:t>
                      </a: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latin typeface="Century Gothic" panose="020B0502020202020204" pitchFamily="34" charset="0"/>
                        </a:rPr>
                        <a:t> far (from)</a:t>
                      </a: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9"/>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10</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effectLst/>
                          <a:latin typeface="Century Gothic" panose="020B0502020202020204" pitchFamily="34" charset="0"/>
                        </a:rPr>
                        <a:t>el </a:t>
                      </a:r>
                      <a:r>
                        <a:rPr lang="en-GB" sz="2000" dirty="0" err="1">
                          <a:effectLst/>
                          <a:latin typeface="Century Gothic" panose="020B0502020202020204" pitchFamily="34" charset="0"/>
                        </a:rPr>
                        <a:t>museo</a:t>
                      </a: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effectLst/>
                          <a:latin typeface="Century Gothic" panose="020B0502020202020204" pitchFamily="34" charset="0"/>
                        </a:rPr>
                        <a:t> museum</a:t>
                      </a: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10"/>
                  </a:ext>
                </a:extLst>
              </a:tr>
            </a:tbl>
          </a:graphicData>
        </a:graphic>
      </p:graphicFrame>
      <p:sp>
        <p:nvSpPr>
          <p:cNvPr id="24" name="Title 1"/>
          <p:cNvSpPr txBox="1">
            <a:spLocks/>
          </p:cNvSpPr>
          <p:nvPr/>
        </p:nvSpPr>
        <p:spPr>
          <a:xfrm>
            <a:off x="215817" y="361821"/>
            <a:ext cx="7341306" cy="798797"/>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a:solidFill>
                  <a:schemeClr val="bg1"/>
                </a:solidFill>
                <a:latin typeface="Century Gothic" panose="020B0502020202020204" pitchFamily="34" charset="0"/>
              </a:rPr>
              <a:t>2. Peer or Self Introduction</a:t>
            </a:r>
          </a:p>
        </p:txBody>
      </p:sp>
      <p:sp>
        <p:nvSpPr>
          <p:cNvPr id="2" name="Rectangle 1"/>
          <p:cNvSpPr/>
          <p:nvPr/>
        </p:nvSpPr>
        <p:spPr>
          <a:xfrm>
            <a:off x="9358489" y="5518555"/>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utoShape 11">
            <a:hlinkClick r:id="" action="ppaction://noaction" highlightClick="1"/>
          </p:cNvPr>
          <p:cNvSpPr>
            <a:spLocks noChangeArrowheads="1"/>
          </p:cNvSpPr>
          <p:nvPr/>
        </p:nvSpPr>
        <p:spPr bwMode="auto">
          <a:xfrm>
            <a:off x="9248819" y="573754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INICIO</a:t>
            </a:r>
          </a:p>
        </p:txBody>
      </p:sp>
      <p:grpSp>
        <p:nvGrpSpPr>
          <p:cNvPr id="19" name="Group 18"/>
          <p:cNvGrpSpPr/>
          <p:nvPr/>
        </p:nvGrpSpPr>
        <p:grpSpPr>
          <a:xfrm>
            <a:off x="4063781" y="1873014"/>
            <a:ext cx="2006648" cy="4227605"/>
            <a:chOff x="2634335" y="1842309"/>
            <a:chExt cx="2006648" cy="4227605"/>
          </a:xfrm>
        </p:grpSpPr>
        <p:sp>
          <p:nvSpPr>
            <p:cNvPr id="22" name="Rectangle 21"/>
            <p:cNvSpPr/>
            <p:nvPr/>
          </p:nvSpPr>
          <p:spPr>
            <a:xfrm>
              <a:off x="2634335" y="1842309"/>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9" name="Rectangle 28"/>
            <p:cNvSpPr/>
            <p:nvPr/>
          </p:nvSpPr>
          <p:spPr>
            <a:xfrm>
              <a:off x="2634336" y="2278847"/>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0" name="Rectangle 29"/>
            <p:cNvSpPr/>
            <p:nvPr/>
          </p:nvSpPr>
          <p:spPr>
            <a:xfrm>
              <a:off x="2634336" y="2697126"/>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1" name="Rectangle 30"/>
            <p:cNvSpPr/>
            <p:nvPr/>
          </p:nvSpPr>
          <p:spPr>
            <a:xfrm>
              <a:off x="2634336" y="3158394"/>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2" name="Rectangle 31"/>
            <p:cNvSpPr/>
            <p:nvPr/>
          </p:nvSpPr>
          <p:spPr>
            <a:xfrm>
              <a:off x="2634336" y="3574870"/>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3" name="Rectangle 32"/>
            <p:cNvSpPr/>
            <p:nvPr/>
          </p:nvSpPr>
          <p:spPr>
            <a:xfrm>
              <a:off x="2634336" y="3983084"/>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4" name="Rectangle 33"/>
            <p:cNvSpPr/>
            <p:nvPr/>
          </p:nvSpPr>
          <p:spPr>
            <a:xfrm>
              <a:off x="2634336" y="4422814"/>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5" name="Rectangle 34"/>
            <p:cNvSpPr/>
            <p:nvPr/>
          </p:nvSpPr>
          <p:spPr>
            <a:xfrm>
              <a:off x="2634335" y="4857372"/>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6" name="Rectangle 35"/>
            <p:cNvSpPr/>
            <p:nvPr/>
          </p:nvSpPr>
          <p:spPr>
            <a:xfrm>
              <a:off x="2634336" y="5288951"/>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7" name="Rectangle 36"/>
            <p:cNvSpPr/>
            <p:nvPr/>
          </p:nvSpPr>
          <p:spPr>
            <a:xfrm>
              <a:off x="2634335" y="5738426"/>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38" name="Group 37"/>
          <p:cNvGrpSpPr/>
          <p:nvPr/>
        </p:nvGrpSpPr>
        <p:grpSpPr>
          <a:xfrm>
            <a:off x="6324128" y="1846042"/>
            <a:ext cx="2379502" cy="4227605"/>
            <a:chOff x="2634335" y="1842309"/>
            <a:chExt cx="2006648" cy="4227605"/>
          </a:xfrm>
        </p:grpSpPr>
        <p:sp>
          <p:nvSpPr>
            <p:cNvPr id="39" name="Rectangle 38"/>
            <p:cNvSpPr/>
            <p:nvPr/>
          </p:nvSpPr>
          <p:spPr>
            <a:xfrm>
              <a:off x="2634335" y="1842309"/>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0" name="Rectangle 39"/>
            <p:cNvSpPr/>
            <p:nvPr/>
          </p:nvSpPr>
          <p:spPr>
            <a:xfrm>
              <a:off x="2634336" y="2278847"/>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1" name="Rectangle 40"/>
            <p:cNvSpPr/>
            <p:nvPr/>
          </p:nvSpPr>
          <p:spPr>
            <a:xfrm>
              <a:off x="2634336" y="2697126"/>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2" name="Rectangle 41"/>
            <p:cNvSpPr/>
            <p:nvPr/>
          </p:nvSpPr>
          <p:spPr>
            <a:xfrm>
              <a:off x="2634336" y="3158394"/>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3" name="Rectangle 42"/>
            <p:cNvSpPr/>
            <p:nvPr/>
          </p:nvSpPr>
          <p:spPr>
            <a:xfrm>
              <a:off x="2634336" y="3574870"/>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4" name="Rectangle 43"/>
            <p:cNvSpPr/>
            <p:nvPr/>
          </p:nvSpPr>
          <p:spPr>
            <a:xfrm>
              <a:off x="2634336" y="3983084"/>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5" name="Rectangle 44"/>
            <p:cNvSpPr/>
            <p:nvPr/>
          </p:nvSpPr>
          <p:spPr>
            <a:xfrm>
              <a:off x="2634336" y="4422814"/>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6" name="Rectangle 45"/>
            <p:cNvSpPr/>
            <p:nvPr/>
          </p:nvSpPr>
          <p:spPr>
            <a:xfrm>
              <a:off x="2634335" y="4857372"/>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7" name="Rectangle 46"/>
            <p:cNvSpPr/>
            <p:nvPr/>
          </p:nvSpPr>
          <p:spPr>
            <a:xfrm>
              <a:off x="2634336" y="5288951"/>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8" name="Rectangle 47"/>
            <p:cNvSpPr/>
            <p:nvPr/>
          </p:nvSpPr>
          <p:spPr>
            <a:xfrm>
              <a:off x="2634335" y="5738426"/>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spTree>
    <p:extLst>
      <p:ext uri="{BB962C8B-B14F-4D97-AF65-F5344CB8AC3E}">
        <p14:creationId xmlns:p14="http://schemas.microsoft.com/office/powerpoint/2010/main" val="43625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8"/>
                                        </p:tgtEl>
                                      </p:cBhvr>
                                    </p:animEffect>
                                    <p:set>
                                      <p:cBhvr>
                                        <p:cTn id="12" dur="1" fill="hold">
                                          <p:stCondLst>
                                            <p:cond delay="499"/>
                                          </p:stCondLst>
                                        </p:cTn>
                                        <p:tgtEl>
                                          <p:spTgt spid="3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59000"/>
                                        <p:tgtEl>
                                          <p:spTgt spid="5"/>
                                        </p:tgtEl>
                                      </p:cBhvr>
                                    </p:animEffect>
                                    <p:set>
                                      <p:cBhvr>
                                        <p:cTn id="28" dur="1" fill="hold">
                                          <p:stCondLst>
                                            <p:cond delay="58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631289" cy="867128"/>
          </a:xfrm>
          <a:prstGeom prst="rect">
            <a:avLst/>
          </a:prstGeom>
        </p:spPr>
      </p:pic>
      <p:sp>
        <p:nvSpPr>
          <p:cNvPr id="5" name="TextBox 4"/>
          <p:cNvSpPr txBox="1"/>
          <p:nvPr/>
        </p:nvSpPr>
        <p:spPr>
          <a:xfrm>
            <a:off x="3388548" y="5425546"/>
            <a:ext cx="5414904" cy="923330"/>
          </a:xfrm>
          <a:prstGeom prst="rect">
            <a:avLst/>
          </a:prstGeom>
          <a:solidFill>
            <a:schemeClr val="bg1"/>
          </a:solidFill>
        </p:spPr>
        <p:txBody>
          <a:bodyPr wrap="square" rtlCol="0">
            <a:spAutoFit/>
          </a:bodyPr>
          <a:lstStyle/>
          <a:p>
            <a:pPr algn="ctr"/>
            <a:r>
              <a:rPr lang="en-GB" sz="5400" dirty="0">
                <a:solidFill>
                  <a:schemeClr val="accent1">
                    <a:lumMod val="50000"/>
                  </a:schemeClr>
                </a:solidFill>
                <a:latin typeface="Century Gothic" panose="020B0502020202020204" pitchFamily="34" charset="0"/>
              </a:rPr>
              <a:t>la plaza</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8548" y="1343995"/>
            <a:ext cx="5414904" cy="4061178"/>
          </a:xfrm>
          <a:prstGeom prst="rect">
            <a:avLst/>
          </a:prstGeom>
        </p:spPr>
      </p:pic>
      <p:sp>
        <p:nvSpPr>
          <p:cNvPr id="2" name="Title 1"/>
          <p:cNvSpPr txBox="1">
            <a:spLocks/>
          </p:cNvSpPr>
          <p:nvPr/>
        </p:nvSpPr>
        <p:spPr>
          <a:xfrm>
            <a:off x="243594" y="18432"/>
            <a:ext cx="78867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a:solidFill>
                  <a:schemeClr val="bg1"/>
                </a:solidFill>
                <a:latin typeface="Century Gothic" panose="020B0502020202020204" pitchFamily="34" charset="0"/>
              </a:rPr>
              <a:t>3. Teacher-led Presentation</a:t>
            </a:r>
          </a:p>
        </p:txBody>
      </p:sp>
    </p:spTree>
    <p:extLst>
      <p:ext uri="{BB962C8B-B14F-4D97-AF65-F5344CB8AC3E}">
        <p14:creationId xmlns:p14="http://schemas.microsoft.com/office/powerpoint/2010/main" val="10668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0890" y="296863"/>
            <a:ext cx="8170219" cy="5031493"/>
          </a:xfrm>
          <a:prstGeom prst="rect">
            <a:avLst/>
          </a:prstGeom>
        </p:spPr>
      </p:pic>
      <p:sp>
        <p:nvSpPr>
          <p:cNvPr id="5" name="TextBox 4"/>
          <p:cNvSpPr txBox="1"/>
          <p:nvPr/>
        </p:nvSpPr>
        <p:spPr>
          <a:xfrm>
            <a:off x="3714890" y="5413265"/>
            <a:ext cx="4762218" cy="923330"/>
          </a:xfrm>
          <a:prstGeom prst="rect">
            <a:avLst/>
          </a:prstGeom>
          <a:solidFill>
            <a:schemeClr val="bg1"/>
          </a:solidFill>
        </p:spPr>
        <p:txBody>
          <a:bodyPr wrap="square" rtlCol="0">
            <a:spAutoFit/>
          </a:bodyPr>
          <a:lstStyle/>
          <a:p>
            <a:pPr algn="ctr"/>
            <a:r>
              <a:rPr lang="en-GB" sz="5400" dirty="0">
                <a:solidFill>
                  <a:schemeClr val="accent1">
                    <a:lumMod val="50000"/>
                  </a:schemeClr>
                </a:solidFill>
                <a:latin typeface="Century Gothic" panose="020B0502020202020204" pitchFamily="34" charset="0"/>
              </a:rPr>
              <a:t>la </a:t>
            </a:r>
            <a:r>
              <a:rPr lang="en-GB" sz="5400" dirty="0" err="1">
                <a:solidFill>
                  <a:schemeClr val="accent1">
                    <a:lumMod val="50000"/>
                  </a:schemeClr>
                </a:solidFill>
                <a:latin typeface="Century Gothic" panose="020B0502020202020204" pitchFamily="34" charset="0"/>
              </a:rPr>
              <a:t>iglesia</a:t>
            </a:r>
            <a:endParaRPr lang="en-GB" sz="54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49071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9302" y="296863"/>
            <a:ext cx="6633396" cy="4975048"/>
          </a:xfrm>
          <a:prstGeom prst="rect">
            <a:avLst/>
          </a:prstGeom>
        </p:spPr>
      </p:pic>
      <p:sp>
        <p:nvSpPr>
          <p:cNvPr id="4" name="TextBox 3"/>
          <p:cNvSpPr txBox="1"/>
          <p:nvPr/>
        </p:nvSpPr>
        <p:spPr>
          <a:xfrm>
            <a:off x="3822135" y="5379397"/>
            <a:ext cx="4547729" cy="923330"/>
          </a:xfrm>
          <a:prstGeom prst="rect">
            <a:avLst/>
          </a:prstGeom>
          <a:solidFill>
            <a:schemeClr val="bg1"/>
          </a:solidFill>
        </p:spPr>
        <p:txBody>
          <a:bodyPr wrap="square" rtlCol="0">
            <a:spAutoFit/>
          </a:bodyPr>
          <a:lstStyle/>
          <a:p>
            <a:pPr algn="ctr"/>
            <a:r>
              <a:rPr lang="en-GB" sz="5400" dirty="0">
                <a:solidFill>
                  <a:schemeClr val="accent1">
                    <a:lumMod val="50000"/>
                  </a:schemeClr>
                </a:solidFill>
                <a:latin typeface="Century Gothic" panose="020B0502020202020204" pitchFamily="34" charset="0"/>
              </a:rPr>
              <a:t>el </a:t>
            </a:r>
            <a:r>
              <a:rPr lang="en-GB" sz="5400" dirty="0" err="1">
                <a:solidFill>
                  <a:schemeClr val="accent1">
                    <a:lumMod val="50000"/>
                  </a:schemeClr>
                </a:solidFill>
                <a:latin typeface="Century Gothic" panose="020B0502020202020204" pitchFamily="34" charset="0"/>
              </a:rPr>
              <a:t>teatro</a:t>
            </a:r>
            <a:endParaRPr lang="en-GB" sz="54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167693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NCELP Resources RH</Template>
  <TotalTime>3177</TotalTime>
  <Words>1565</Words>
  <Application>Microsoft Office PowerPoint</Application>
  <PresentationFormat>Widescreen</PresentationFormat>
  <Paragraphs>588</Paragraphs>
  <Slides>38</Slides>
  <Notes>25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SimSun</vt:lpstr>
      <vt:lpstr>Arial</vt:lpstr>
      <vt:lpstr>Arial Black</vt:lpstr>
      <vt:lpstr>Bookshelf Symbol 7</vt:lpstr>
      <vt:lpstr>Calibri</vt:lpstr>
      <vt:lpstr>Century Gothic</vt:lpstr>
      <vt:lpstr>Times New Roman</vt:lpstr>
      <vt:lpstr>Tw Cen MT</vt:lpstr>
      <vt:lpstr>Wingdings</vt:lpstr>
      <vt:lpstr>Office Theme</vt:lpstr>
      <vt:lpstr>PowerPoint Presentation</vt:lpstr>
      <vt:lpstr>Stages of Vocabulary Learning</vt:lpstr>
      <vt:lpstr>First encounters</vt:lpstr>
      <vt:lpstr>PowerPoint Presentation</vt:lpstr>
      <vt:lpstr>1. Quizlet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Text/Story presentation</vt:lpstr>
      <vt:lpstr>Consolidation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Developing use</vt:lpstr>
      <vt:lpstr>Spot the difference</vt:lpstr>
      <vt:lpstr>Assessment</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96</cp:revision>
  <dcterms:created xsi:type="dcterms:W3CDTF">2019-03-13T19:15:09Z</dcterms:created>
  <dcterms:modified xsi:type="dcterms:W3CDTF">2019-05-17T09:21:32Z</dcterms:modified>
</cp:coreProperties>
</file>