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YjclKM26Ec6u0O2aMkomVITGW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D9EE2E-77D0-4575-AE64-0610849E990C}">
  <a:tblStyle styleId="{91D9EE2E-77D0-4575-AE64-0610849E990C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6E6"/>
          </a:solidFill>
        </a:fill>
      </a:tcStyle>
    </a:wholeTbl>
    <a:band1H>
      <a:tcTxStyle/>
      <a:tcStyle>
        <a:tcBdr/>
        <a:fill>
          <a:solidFill>
            <a:srgbClr val="FFE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68640" autoAdjust="0"/>
  </p:normalViewPr>
  <p:slideViewPr>
    <p:cSldViewPr snapToGrid="0">
      <p:cViewPr varScale="1">
        <p:scale>
          <a:sx n="72" d="100"/>
          <a:sy n="72" d="100"/>
        </p:scale>
        <p:origin x="2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ighborhood_Bread_Shop,_2009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Volksfeste_von_den_Beskiden_-_In_feierlaune.JPG" TargetMode="External"/><Relationship Id="rId4" Type="http://schemas.openxmlformats.org/officeDocument/2006/relationships/hyperlink" Target="https://commons.wikimedia.org/wiki/File:DB_S-Bahn_Berlin_485_121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Timing: 3 minutes</a:t>
            </a: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Aim: </a:t>
            </a: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explain when to use </a:t>
            </a:r>
            <a:r>
              <a:rPr lang="en-GB" sz="1200" dirty="0"/>
              <a:t>about es </a:t>
            </a:r>
            <a:r>
              <a:rPr lang="en-GB" sz="1200" dirty="0" err="1"/>
              <a:t>gibt</a:t>
            </a:r>
            <a:r>
              <a:rPr lang="en-GB" sz="1200" dirty="0"/>
              <a:t>, es </a:t>
            </a:r>
            <a:r>
              <a:rPr lang="en-GB" sz="1200" dirty="0" err="1"/>
              <a:t>ist</a:t>
            </a:r>
            <a:r>
              <a:rPr lang="en-GB" sz="1200" dirty="0"/>
              <a:t>/da </a:t>
            </a:r>
            <a:r>
              <a:rPr lang="en-GB" sz="1200" dirty="0" err="1"/>
              <a:t>ist</a:t>
            </a:r>
            <a:r>
              <a:rPr lang="en-GB" sz="1200" dirty="0"/>
              <a:t>, es </a:t>
            </a:r>
            <a:r>
              <a:rPr lang="en-GB" sz="1200" dirty="0" err="1"/>
              <a:t>sind</a:t>
            </a:r>
            <a:r>
              <a:rPr lang="en-GB" sz="1200" dirty="0"/>
              <a:t>/da </a:t>
            </a:r>
            <a:r>
              <a:rPr lang="en-GB" sz="1200" dirty="0" err="1"/>
              <a:t>sind</a:t>
            </a: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Procedure: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Click through to present the information.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Elicit English and/or German meanings as appropriate.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 Sources: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https://commons.wikimedia.org/wiki/File:Bike_share_with_tree_.jpg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https://commons.wikimedia.org/wiki/File:O%27zapft_is!_M%C3%BCnchens_5_Jahreszeit_hat_begonnen_-_O%27zapft_is!_Munich_5_season,_the_Oktoberfest_has_begun_(9855483374).jpg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https://commons.wikimedia.org/wiki/File:Pointing_hand_cursor_vector.svg</a:t>
            </a:r>
            <a:endParaRPr dirty="0"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the Higher version of the task.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Timing: 7 minutes</a:t>
            </a: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Aim: </a:t>
            </a: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practise distinction between es </a:t>
            </a:r>
            <a:r>
              <a:rPr lang="en-GB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da </a:t>
            </a:r>
            <a:r>
              <a:rPr lang="en-GB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</a:t>
            </a: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GB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written modality; to practise written comprehension of some of this week’s new and revisited vocabulary.</a:t>
            </a: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Procedure: 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task instruction with students – elicit the meaning of </a:t>
            </a:r>
            <a:r>
              <a:rPr lang="en-GB" b="1" dirty="0" err="1"/>
              <a:t>unterscheide</a:t>
            </a:r>
            <a:r>
              <a:rPr lang="en-GB" dirty="0"/>
              <a:t>, which is on this week’s revisited vocabulary list.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Students read each message and select </a:t>
            </a:r>
            <a:r>
              <a:rPr lang="en-GB" b="1" dirty="0"/>
              <a:t>es </a:t>
            </a:r>
            <a:r>
              <a:rPr lang="en-GB" b="1" dirty="0" err="1"/>
              <a:t>gibt</a:t>
            </a:r>
            <a:r>
              <a:rPr lang="en-GB" b="1" dirty="0"/>
              <a:t> </a:t>
            </a:r>
            <a:r>
              <a:rPr lang="en-GB" dirty="0"/>
              <a:t>or </a:t>
            </a:r>
            <a:r>
              <a:rPr lang="en-GB" b="1" dirty="0"/>
              <a:t>da </a:t>
            </a:r>
            <a:r>
              <a:rPr lang="en-GB" b="1" dirty="0" err="1"/>
              <a:t>ist</a:t>
            </a:r>
            <a:r>
              <a:rPr lang="en-GB" b="1" dirty="0"/>
              <a:t>/</a:t>
            </a:r>
            <a:r>
              <a:rPr lang="en-GB" b="1" dirty="0" err="1"/>
              <a:t>sind</a:t>
            </a:r>
            <a:r>
              <a:rPr lang="en-GB" b="1" dirty="0"/>
              <a:t> </a:t>
            </a:r>
            <a:r>
              <a:rPr lang="en-GB" dirty="0"/>
              <a:t>for each gap.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answers.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Clarify any misconceptions.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meanings of the 10 underlined words.  Note that Higher tier only vocabulary is in orange font.</a:t>
            </a:r>
            <a:endParaRPr dirty="0"/>
          </a:p>
        </p:txBody>
      </p:sp>
      <p:sp>
        <p:nvSpPr>
          <p:cNvPr id="150" name="Google Shape;1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the Foundation version of the task.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Timing: 7 minutes</a:t>
            </a:r>
            <a:b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Aim: </a:t>
            </a:r>
            <a:r>
              <a:rPr lang="en-GB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practise distinction between es gibt and da ist/sind in the written modality; to practise written comprehension of some of this week’s new and revisited vocabulary.</a:t>
            </a:r>
            <a:b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Procedure: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Students read each message and selelct es gibt or da ist/sind for each gap.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Click to reveal the answers.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Clarify any misconceptions.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Elicit English meanings of the 10 underlined words.  Note that Higher tier only vocabulary is in orange font.</a:t>
            </a:r>
            <a:endParaRPr/>
          </a:p>
        </p:txBody>
      </p:sp>
      <p:sp>
        <p:nvSpPr>
          <p:cNvPr id="254" name="Google Shape;2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5 minutes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b="1" dirty="0"/>
              <a:t>Aim</a:t>
            </a:r>
            <a:r>
              <a:rPr lang="en-GB" dirty="0"/>
              <a:t>: to practise use of es </a:t>
            </a:r>
            <a:r>
              <a:rPr lang="en-GB" dirty="0" err="1"/>
              <a:t>gibt</a:t>
            </a:r>
            <a:r>
              <a:rPr lang="en-GB" dirty="0"/>
              <a:t> | da </a:t>
            </a:r>
            <a:r>
              <a:rPr lang="en-GB" dirty="0" err="1"/>
              <a:t>ist</a:t>
            </a:r>
            <a:r>
              <a:rPr lang="en-GB" dirty="0"/>
              <a:t> in relation to images in the oral modality.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</a:t>
            </a:r>
            <a:r>
              <a:rPr lang="en-GB" dirty="0"/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Teacher to ask questions in turn and elicit answers orally. Allow for a variety of answers.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seht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ihr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auf den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Bildern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? ODER Was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seht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ihr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auf Bild 1, 2, 3, 4 - Elicit – da/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hier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ist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– allow a variety of answers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deutsches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Essen, das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ihr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mögt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? Elicit –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/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kein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…. – allow a variety of answers.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gutes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Essen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hier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in der Schule?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Auf Bild 2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seht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ihr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eine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S-Bahn in Berlin. Kann man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dort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nur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der S-Bahn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fahren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? Elicit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nein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…U-Bahn,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Busse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Züge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Fahrräder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usw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viel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sehen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in Berlin?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Auf Bild 3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seht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ihr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die Stadt Köln. Was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seht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ihr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auf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Bild? Elicit da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ist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viel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tun in Köln.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viel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tun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hier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in (insert name of town/city)? Elicit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…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Auf Bild 4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seht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ihr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Fest.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viele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Feste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hier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in (England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oder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insert name of town/city)?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Image attribution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Nick Gray, CC BY-SA 2.0 via Wikimedia Commons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Calibri"/>
              <a:buNone/>
            </a:pPr>
            <a:r>
              <a:rPr lang="en-GB" sz="18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https://commons.wikimedia.org/wiki/File:Neighborhood_Bread_Shop,_2009.jpg</a:t>
            </a:r>
            <a:endParaRPr sz="1800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/>
              <a:t>Johannes </a:t>
            </a:r>
            <a:r>
              <a:rPr lang="en-GB" sz="1800" dirty="0" err="1"/>
              <a:t>Fielitz</a:t>
            </a:r>
            <a:r>
              <a:rPr lang="en-GB" sz="1800" dirty="0"/>
              <a:t>, CC BY-SA 3.0 via Wikimedia Commons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Calibri"/>
              <a:buNone/>
            </a:pPr>
            <a:r>
              <a:rPr lang="en-GB" sz="18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https://commons.wikimedia.org/wiki/File:DB_S-Bahn_Berlin_485_121.jpg</a:t>
            </a:r>
            <a:br>
              <a:rPr lang="en-GB" sz="18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datort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CC BY 2.0 DE via Wikimedia Commons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 dirty="0"/>
              <a:t>https://commons.Wikimedia.org/wiki/</a:t>
            </a:r>
            <a:r>
              <a:rPr lang="en-GB" sz="2800" dirty="0" err="1"/>
              <a:t>File:Über</a:t>
            </a:r>
            <a:r>
              <a:rPr lang="en-GB" sz="2800" dirty="0"/>
              <a:t> den Rhein.jpg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CC BY-SA 4.0 via Wikimedia Commons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Calibri"/>
              <a:buNone/>
            </a:pPr>
            <a:r>
              <a:rPr lang="en-GB" sz="18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https://commons.wikimedia.org/wiki/File:Volksfeste_von_den_Beskiden_-_In_feierlaune.JPG</a:t>
            </a:r>
            <a:endParaRPr sz="1800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u="sng" dirty="0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Text Box">
  <p:cSld name="Title_&amp;_Text Bo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373063" y="1065213"/>
            <a:ext cx="11514137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sz="2400">
                <a:solidFill>
                  <a:srgbClr val="52505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None/>
              <a:defRPr sz="2200">
                <a:solidFill>
                  <a:srgbClr val="52505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None/>
              <a:defRPr>
                <a:solidFill>
                  <a:srgbClr val="52505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>
                <a:solidFill>
                  <a:srgbClr val="52505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600"/>
              <a:buNone/>
              <a:defRPr sz="1600">
                <a:solidFill>
                  <a:srgbClr val="52505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Chart">
  <p:cSld name="Title_&amp;_Char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>
            <a:spLocks noGrp="1"/>
          </p:cNvSpPr>
          <p:nvPr>
            <p:ph type="chart" idx="2"/>
          </p:nvPr>
        </p:nvSpPr>
        <p:spPr>
          <a:xfrm>
            <a:off x="534193" y="1260306"/>
            <a:ext cx="11123613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_Only">
  <p:cSld name="Char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>
            <a:spLocks noGrp="1"/>
          </p:cNvSpPr>
          <p:nvPr>
            <p:ph type="chart" idx="2"/>
          </p:nvPr>
        </p:nvSpPr>
        <p:spPr>
          <a:xfrm>
            <a:off x="558800" y="461639"/>
            <a:ext cx="11123613" cy="543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Numbers">
  <p:cSld name="Title_&amp;_Number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>
            <a:spLocks noGrp="1"/>
          </p:cNvSpPr>
          <p:nvPr>
            <p:ph type="body" idx="1"/>
          </p:nvPr>
        </p:nvSpPr>
        <p:spPr>
          <a:xfrm>
            <a:off x="1099128" y="1707156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>
            <a:spLocks noGrp="1"/>
          </p:cNvSpPr>
          <p:nvPr>
            <p:ph type="body" idx="2"/>
          </p:nvPr>
        </p:nvSpPr>
        <p:spPr>
          <a:xfrm>
            <a:off x="1082563" y="275407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>
            <a:spLocks noGrp="1"/>
          </p:cNvSpPr>
          <p:nvPr>
            <p:ph type="body" idx="3"/>
          </p:nvPr>
        </p:nvSpPr>
        <p:spPr>
          <a:xfrm>
            <a:off x="1075937" y="3860634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>
            <a:spLocks noGrp="1"/>
          </p:cNvSpPr>
          <p:nvPr>
            <p:ph type="body" idx="4"/>
          </p:nvPr>
        </p:nvSpPr>
        <p:spPr>
          <a:xfrm>
            <a:off x="1089189" y="5076521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>
            <a:spLocks noGrp="1"/>
          </p:cNvSpPr>
          <p:nvPr>
            <p:ph type="body" idx="5"/>
          </p:nvPr>
        </p:nvSpPr>
        <p:spPr>
          <a:xfrm>
            <a:off x="6608720" y="1720408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>
            <a:spLocks noGrp="1"/>
          </p:cNvSpPr>
          <p:nvPr>
            <p:ph type="body" idx="6"/>
          </p:nvPr>
        </p:nvSpPr>
        <p:spPr>
          <a:xfrm>
            <a:off x="6592155" y="2767329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>
            <a:spLocks noGrp="1"/>
          </p:cNvSpPr>
          <p:nvPr>
            <p:ph type="body" idx="7"/>
          </p:nvPr>
        </p:nvSpPr>
        <p:spPr>
          <a:xfrm>
            <a:off x="6585529" y="3873886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>
            <a:spLocks noGrp="1"/>
          </p:cNvSpPr>
          <p:nvPr>
            <p:ph type="body" idx="8"/>
          </p:nvPr>
        </p:nvSpPr>
        <p:spPr>
          <a:xfrm>
            <a:off x="6598781" y="5089773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_Only">
  <p:cSld name="Numbers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>
            <a:spLocks noGrp="1"/>
          </p:cNvSpPr>
          <p:nvPr>
            <p:ph type="body" idx="1"/>
          </p:nvPr>
        </p:nvSpPr>
        <p:spPr>
          <a:xfrm>
            <a:off x="1099128" y="124001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>
            <a:spLocks noGrp="1"/>
          </p:cNvSpPr>
          <p:nvPr>
            <p:ph type="body" idx="2"/>
          </p:nvPr>
        </p:nvSpPr>
        <p:spPr>
          <a:xfrm>
            <a:off x="1082563" y="2286938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>
            <a:spLocks noGrp="1"/>
          </p:cNvSpPr>
          <p:nvPr>
            <p:ph type="body" idx="3"/>
          </p:nvPr>
        </p:nvSpPr>
        <p:spPr>
          <a:xfrm>
            <a:off x="1075937" y="3393495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>
            <a:spLocks noGrp="1"/>
          </p:cNvSpPr>
          <p:nvPr>
            <p:ph type="body" idx="4"/>
          </p:nvPr>
        </p:nvSpPr>
        <p:spPr>
          <a:xfrm>
            <a:off x="1089189" y="4609382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>
            <a:spLocks noGrp="1"/>
          </p:cNvSpPr>
          <p:nvPr>
            <p:ph type="body" idx="5"/>
          </p:nvPr>
        </p:nvSpPr>
        <p:spPr>
          <a:xfrm>
            <a:off x="6608720" y="1253269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>
            <a:spLocks noGrp="1"/>
          </p:cNvSpPr>
          <p:nvPr>
            <p:ph type="body" idx="6"/>
          </p:nvPr>
        </p:nvSpPr>
        <p:spPr>
          <a:xfrm>
            <a:off x="6592155" y="2300190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>
            <a:spLocks noGrp="1"/>
          </p:cNvSpPr>
          <p:nvPr>
            <p:ph type="body" idx="7"/>
          </p:nvPr>
        </p:nvSpPr>
        <p:spPr>
          <a:xfrm>
            <a:off x="6585529" y="340674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body" idx="8"/>
          </p:nvPr>
        </p:nvSpPr>
        <p:spPr>
          <a:xfrm>
            <a:off x="6598781" y="4622634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Slide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_Box_Only">
  <p:cSld name="Text_Box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266531" y="212956"/>
            <a:ext cx="11691690" cy="60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Table">
  <p:cSld name="Title_&amp;_Tab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_Only">
  <p:cSld name="Tab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Callout">
  <p:cSld name="Title_&amp;_Call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>
            <a:spLocks noGrp="1"/>
          </p:cNvSpPr>
          <p:nvPr>
            <p:ph type="body" idx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>
            <a:spLocks noGrp="1"/>
          </p:cNvSpPr>
          <p:nvPr>
            <p:ph type="body" idx="2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_Only">
  <p:cSld name="Callou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>
            <a:spLocks noGrp="1"/>
          </p:cNvSpPr>
          <p:nvPr>
            <p:ph type="body" idx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>
            <a:spLocks noGrp="1"/>
          </p:cNvSpPr>
          <p:nvPr>
            <p:ph type="body" idx="2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Gloss_Box">
  <p:cSld name="Title_&amp;_Gloss_Box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>
            <a:spLocks noGrp="1"/>
          </p:cNvSpPr>
          <p:nvPr>
            <p:ph type="body" idx="1"/>
          </p:nvPr>
        </p:nvSpPr>
        <p:spPr>
          <a:xfrm>
            <a:off x="3544261" y="1951024"/>
            <a:ext cx="4826664" cy="264554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ss_Box_Only">
  <p:cSld name="Gloss_Box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>
            <a:spLocks noGrp="1"/>
          </p:cNvSpPr>
          <p:nvPr>
            <p:ph type="body" idx="1"/>
          </p:nvPr>
        </p:nvSpPr>
        <p:spPr>
          <a:xfrm>
            <a:off x="3544261" y="1951024"/>
            <a:ext cx="4826664" cy="264554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13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-1" y="213557"/>
            <a:ext cx="5943601" cy="6475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GB" sz="2800"/>
              <a:t>Es gibt |es/da ist, es/da sind</a:t>
            </a:r>
            <a:endParaRPr sz="2800"/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373063" y="1065213"/>
            <a:ext cx="11514137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br>
              <a:rPr lang="en-GB" sz="2400"/>
            </a:br>
            <a:br>
              <a:rPr lang="en-GB" sz="2400"/>
            </a:b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0478942" y="103046"/>
            <a:ext cx="1606378" cy="37033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</a:pPr>
            <a:r>
              <a:rPr lang="en-GB" sz="2000" b="0" i="0" u="none" strike="noStrike" cap="none" dirty="0">
                <a:solidFill>
                  <a:srgbClr val="3D3C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Grammatik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>
            <a:off x="3272549" y="1670946"/>
            <a:ext cx="7206393" cy="38206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gibt viele schöne Städte in Deutschland.</a:t>
            </a:r>
            <a:br>
              <a:rPr lang="en-GB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6913813" y="2630222"/>
            <a:ext cx="1773030" cy="90075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Gibt es Fragen?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8530068" y="2614916"/>
            <a:ext cx="2124231" cy="96216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gibt ein Problem!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0557242" y="2560222"/>
            <a:ext cx="1427015" cy="96216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gibt’s?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6303" y="840614"/>
            <a:ext cx="1074137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you know 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gibt </a:t>
            </a:r>
            <a:r>
              <a:rPr lang="en-GB"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‘there is’ and ‘there are’.  It is a 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statement</a:t>
            </a:r>
            <a:r>
              <a:rPr lang="en-GB"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something exists: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66303" y="3153031"/>
            <a:ext cx="701183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lso use 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gibt</a:t>
            </a:r>
            <a:r>
              <a:rPr lang="en-GB" sz="240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some frequent expressions:</a:t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3272549" y="2155045"/>
            <a:ext cx="7206393" cy="412938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gibt auch einen bekannten Fluss, den Rhein.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66644" y="1751956"/>
            <a:ext cx="2904338" cy="1298982"/>
          </a:xfrm>
          <a:prstGeom prst="wedgeRoundRectCallout">
            <a:avLst>
              <a:gd name="adj1" fmla="val 66233"/>
              <a:gd name="adj2" fmla="val 1383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Remember! </a:t>
            </a:r>
            <a:r>
              <a:rPr lang="en-GB" sz="2000" b="1" dirty="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lang="en-GB" sz="2000" b="1" dirty="0" err="1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lang="en-GB" sz="2000" b="1" dirty="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followed by </a:t>
            </a:r>
            <a:r>
              <a:rPr lang="en-GB" sz="2000" u="sng" dirty="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Row 2</a:t>
            </a:r>
            <a:r>
              <a:rPr lang="en-GB" sz="2000" dirty="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(accusative) as are most verbs.</a:t>
            </a:r>
            <a:endParaRPr dirty="0"/>
          </a:p>
        </p:txBody>
      </p:sp>
      <p:sp>
        <p:nvSpPr>
          <p:cNvPr id="138" name="Google Shape;138;p3"/>
          <p:cNvSpPr txBox="1"/>
          <p:nvPr/>
        </p:nvSpPr>
        <p:spPr>
          <a:xfrm>
            <a:off x="47938" y="3632400"/>
            <a:ext cx="120373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ist, da ist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(singular) or </a:t>
            </a: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sind, da sind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(plural) to point out what there is in a specific place at a specific moment in time:</a:t>
            </a:r>
            <a:endParaRPr/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069" y="4474021"/>
            <a:ext cx="2454896" cy="184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/>
          <p:nvPr/>
        </p:nvSpPr>
        <p:spPr>
          <a:xfrm>
            <a:off x="3363705" y="4422780"/>
            <a:ext cx="3668779" cy="777866"/>
          </a:xfrm>
          <a:prstGeom prst="wedgeRoundRectCallout">
            <a:avLst>
              <a:gd name="adj1" fmla="val -59367"/>
              <a:gd name="adj2" fmla="val -1977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ist 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 Baum rechts und </a:t>
            </a: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sind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Fahrräder links!</a:t>
            </a:r>
            <a:b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8616" y="4250992"/>
            <a:ext cx="2968895" cy="197431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708549">
            <a:off x="10346289" y="4518881"/>
            <a:ext cx="1214437" cy="8823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7183904" y="4097526"/>
            <a:ext cx="2009423" cy="954718"/>
          </a:xfrm>
          <a:prstGeom prst="wedgeRoundRectCallout">
            <a:avLst>
              <a:gd name="adj1" fmla="val 28212"/>
              <a:gd name="adj2" fmla="val 6700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sind 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viele Leute auf dem Foto!</a:t>
            </a:r>
            <a:endParaRPr sz="2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414626" y="5425245"/>
            <a:ext cx="3499188" cy="697683"/>
          </a:xfrm>
          <a:prstGeom prst="wedgeRoundRectCallout">
            <a:avLst>
              <a:gd name="adj1" fmla="val -17647"/>
              <a:gd name="adj2" fmla="val -8810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Sein </a:t>
            </a:r>
            <a:r>
              <a:rPr lang="en-GB" sz="200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always followed by Row 1 (nominative).</a:t>
            </a:r>
            <a:endParaRPr/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172373">
            <a:off x="2198670" y="4559055"/>
            <a:ext cx="1309565" cy="96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097992">
            <a:off x="48749" y="4688275"/>
            <a:ext cx="1410396" cy="1024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0" y="269313"/>
            <a:ext cx="8374566" cy="6475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GB"/>
              <a:t>Es gibt (existence) |da ist (location)</a:t>
            </a:r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90729" y="943657"/>
            <a:ext cx="11514137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Lies und unterscheide zwischen </a:t>
            </a:r>
            <a:r>
              <a:rPr lang="en-GB" sz="2400" b="1" i="0" u="sng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gibt</a:t>
            </a:r>
            <a:r>
              <a:rPr lang="en-GB"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oder </a:t>
            </a:r>
            <a:r>
              <a:rPr lang="en-GB" sz="2400" b="1" i="0" u="sng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ist.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11128916" y="103046"/>
            <a:ext cx="956403" cy="37033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3D3C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lesen</a:t>
            </a:r>
            <a:endParaRPr sz="2000" b="0" i="0" u="none" strike="noStrike" cap="none">
              <a:solidFill>
                <a:srgbClr val="3D3C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2217" y="-47535"/>
            <a:ext cx="1314747" cy="131474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8562815" y="56393"/>
            <a:ext cx="3629185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Mia und Alastair </a:t>
            </a:r>
            <a:r>
              <a:rPr lang="en-GB" sz="2400" b="1" i="0" u="none" strike="noStrike" cap="none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tauschen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Fotos über WhatsApp. </a:t>
            </a:r>
            <a:endParaRPr/>
          </a:p>
        </p:txBody>
      </p:sp>
      <p:grpSp>
        <p:nvGrpSpPr>
          <p:cNvPr id="157" name="Google Shape;157;p4"/>
          <p:cNvGrpSpPr/>
          <p:nvPr/>
        </p:nvGrpSpPr>
        <p:grpSpPr>
          <a:xfrm>
            <a:off x="11829" y="1496759"/>
            <a:ext cx="3044297" cy="4790506"/>
            <a:chOff x="493221" y="255506"/>
            <a:chExt cx="3701566" cy="6454569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496779" y="255506"/>
              <a:ext cx="3698008" cy="5231402"/>
              <a:chOff x="496779" y="255506"/>
              <a:chExt cx="3446571" cy="5231402"/>
            </a:xfrm>
          </p:grpSpPr>
          <p:pic>
            <p:nvPicPr>
              <p:cNvPr id="159" name="Google Shape;159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4"/>
              <p:cNvSpPr/>
              <p:nvPr/>
            </p:nvSpPr>
            <p:spPr>
              <a:xfrm>
                <a:off x="520002" y="1027906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162" name="Google Shape;162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" name="Google Shape;163;p4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64" name="Google Shape;164;p4"/>
          <p:cNvSpPr/>
          <p:nvPr/>
        </p:nvSpPr>
        <p:spPr>
          <a:xfrm>
            <a:off x="10362" y="2105513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 Alastair! ______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schöner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Baum auf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14025" y="3189444"/>
            <a:ext cx="3041372" cy="1015341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Stimmt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auch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Nationalbaum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Deutschland?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45972" y="4394670"/>
            <a:ext cx="3020878" cy="3572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 auch die Eiche*!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3073625" y="1491432"/>
            <a:ext cx="3044297" cy="4790506"/>
            <a:chOff x="493221" y="255506"/>
            <a:chExt cx="3701566" cy="6454569"/>
          </a:xfrm>
        </p:grpSpPr>
        <p:grpSp>
          <p:nvGrpSpPr>
            <p:cNvPr id="168" name="Google Shape;168;p4"/>
            <p:cNvGrpSpPr/>
            <p:nvPr/>
          </p:nvGrpSpPr>
          <p:grpSpPr>
            <a:xfrm>
              <a:off x="496779" y="255506"/>
              <a:ext cx="3698008" cy="5231402"/>
              <a:chOff x="496779" y="255506"/>
              <a:chExt cx="3446571" cy="5231402"/>
            </a:xfrm>
          </p:grpSpPr>
          <p:pic>
            <p:nvPicPr>
              <p:cNvPr id="169" name="Google Shape;169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" name="Google Shape;170;p4"/>
              <p:cNvSpPr/>
              <p:nvPr/>
            </p:nvSpPr>
            <p:spPr>
              <a:xfrm>
                <a:off x="520002" y="1027906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71" name="Google Shape;171;p4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172" name="Google Shape;172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4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74" name="Google Shape;174;p4"/>
          <p:cNvSpPr/>
          <p:nvPr/>
        </p:nvSpPr>
        <p:spPr>
          <a:xfrm>
            <a:off x="-7110" y="4943462"/>
            <a:ext cx="3020878" cy="676847"/>
          </a:xfrm>
          <a:prstGeom prst="roundRect">
            <a:avLst>
              <a:gd name="adj" fmla="val 16667"/>
            </a:avLst>
          </a:prstGeom>
          <a:solidFill>
            <a:srgbClr val="FFFFEF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gutes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Essen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heute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abend?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3089417" y="2084144"/>
            <a:ext cx="3006835" cy="691153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Schnitzel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aber ich esse kein Fleisch! ☺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3091077" y="2816349"/>
            <a:ext cx="3020878" cy="1209637"/>
          </a:xfrm>
          <a:prstGeom prst="roundRect">
            <a:avLst>
              <a:gd name="adj" fmla="val 16667"/>
            </a:avLst>
          </a:prstGeom>
          <a:solidFill>
            <a:srgbClr val="FFFFEF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der </a:t>
            </a:r>
            <a:r>
              <a:rPr lang="en-GB" sz="2000" u="sng" dirty="0" err="1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Minderheit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Fleisch-essen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nur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u="sng" dirty="0" err="1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menschlich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Mia!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7" name="Google Shape;177;p4"/>
          <p:cNvGrpSpPr/>
          <p:nvPr/>
        </p:nvGrpSpPr>
        <p:grpSpPr>
          <a:xfrm>
            <a:off x="6132468" y="1486105"/>
            <a:ext cx="3044297" cy="4790506"/>
            <a:chOff x="493221" y="255506"/>
            <a:chExt cx="3701566" cy="6454569"/>
          </a:xfrm>
        </p:grpSpPr>
        <p:grpSp>
          <p:nvGrpSpPr>
            <p:cNvPr id="178" name="Google Shape;178;p4"/>
            <p:cNvGrpSpPr/>
            <p:nvPr/>
          </p:nvGrpSpPr>
          <p:grpSpPr>
            <a:xfrm>
              <a:off x="496779" y="255506"/>
              <a:ext cx="3698008" cy="5231402"/>
              <a:chOff x="496779" y="255506"/>
              <a:chExt cx="3446571" cy="5231402"/>
            </a:xfrm>
          </p:grpSpPr>
          <p:pic>
            <p:nvPicPr>
              <p:cNvPr id="179" name="Google Shape;179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0" name="Google Shape;180;p4"/>
              <p:cNvSpPr/>
              <p:nvPr/>
            </p:nvSpPr>
            <p:spPr>
              <a:xfrm>
                <a:off x="520002" y="1027906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81" name="Google Shape;181;p4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182" name="Google Shape;182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4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84" name="Google Shape;184;p4"/>
          <p:cNvSpPr/>
          <p:nvPr/>
        </p:nvSpPr>
        <p:spPr>
          <a:xfrm>
            <a:off x="3089212" y="4064187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Mmm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Siehst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du? </a:t>
            </a:r>
            <a:b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r>
              <a:rPr lang="en-GB" sz="20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Rhein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der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große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Fluss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weißt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3112868" y="5005157"/>
            <a:ext cx="3020878" cy="706314"/>
          </a:xfrm>
          <a:prstGeom prst="roundRect">
            <a:avLst>
              <a:gd name="adj" fmla="val 16667"/>
            </a:avLst>
          </a:prstGeom>
          <a:solidFill>
            <a:srgbClr val="FFFFEF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auch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Seen in Deutschland?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6162679" y="2093270"/>
            <a:ext cx="2973968" cy="11321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sicher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kennst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GB" sz="20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Bodensee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schöne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7" name="Google Shape;187;p4"/>
          <p:cNvGrpSpPr/>
          <p:nvPr/>
        </p:nvGrpSpPr>
        <p:grpSpPr>
          <a:xfrm>
            <a:off x="9193054" y="1498535"/>
            <a:ext cx="3044297" cy="4790506"/>
            <a:chOff x="493221" y="255506"/>
            <a:chExt cx="3701566" cy="6454569"/>
          </a:xfrm>
        </p:grpSpPr>
        <p:grpSp>
          <p:nvGrpSpPr>
            <p:cNvPr id="188" name="Google Shape;188;p4"/>
            <p:cNvGrpSpPr/>
            <p:nvPr/>
          </p:nvGrpSpPr>
          <p:grpSpPr>
            <a:xfrm>
              <a:off x="496779" y="255506"/>
              <a:ext cx="3698008" cy="5231402"/>
              <a:chOff x="496779" y="255506"/>
              <a:chExt cx="3446571" cy="5231402"/>
            </a:xfrm>
          </p:grpSpPr>
          <p:pic>
            <p:nvPicPr>
              <p:cNvPr id="189" name="Google Shape;189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4"/>
              <p:cNvSpPr/>
              <p:nvPr/>
            </p:nvSpPr>
            <p:spPr>
              <a:xfrm>
                <a:off x="520002" y="1027906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192" name="Google Shape;192;p4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3" name="Google Shape;193;p4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94" name="Google Shape;194;p4"/>
          <p:cNvSpPr/>
          <p:nvPr/>
        </p:nvSpPr>
        <p:spPr>
          <a:xfrm>
            <a:off x="9202762" y="3041532"/>
            <a:ext cx="2997074" cy="122670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2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Danke.  Deine Fotos </a:t>
            </a:r>
            <a:r>
              <a:rPr lang="en-GB" sz="2000" u="sng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wirken </a:t>
            </a:r>
            <a:r>
              <a:rPr lang="en-GB" sz="2000">
                <a:solidFill>
                  <a:srgbClr val="2D2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auch </a:t>
            </a:r>
            <a:r>
              <a:rPr lang="en-GB" sz="2000" u="sng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speziell.</a:t>
            </a:r>
            <a:br>
              <a:rPr lang="en-GB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2000" u="sng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spüre</a:t>
            </a:r>
            <a:r>
              <a:rPr lang="en-GB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es geht dir nicht so gut…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9240749" y="4318168"/>
            <a:ext cx="2975832" cy="992640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Müde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Aber 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nur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Tag bis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zum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Wochenende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☺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9213547" y="5379699"/>
            <a:ext cx="3020878" cy="6180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Ach, </a:t>
            </a: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Hund! Ich muss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weg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Tschüss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7" name="Google Shape;197;p4"/>
          <p:cNvGrpSpPr/>
          <p:nvPr/>
        </p:nvGrpSpPr>
        <p:grpSpPr>
          <a:xfrm>
            <a:off x="2660740" y="2138117"/>
            <a:ext cx="353028" cy="334926"/>
            <a:chOff x="-657569" y="2518042"/>
            <a:chExt cx="353028" cy="334926"/>
          </a:xfrm>
        </p:grpSpPr>
        <p:sp>
          <p:nvSpPr>
            <p:cNvPr id="198" name="Google Shape;198;p4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99" name="Google Shape;199;p4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4"/>
          <p:cNvGrpSpPr/>
          <p:nvPr/>
        </p:nvGrpSpPr>
        <p:grpSpPr>
          <a:xfrm>
            <a:off x="2681233" y="3229503"/>
            <a:ext cx="357421" cy="330628"/>
            <a:chOff x="-677996" y="3286857"/>
            <a:chExt cx="357421" cy="330628"/>
          </a:xfrm>
        </p:grpSpPr>
        <p:sp>
          <p:nvSpPr>
            <p:cNvPr id="201" name="Google Shape;201;p4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02" name="Google Shape;202;p4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4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4"/>
          <p:cNvGrpSpPr/>
          <p:nvPr/>
        </p:nvGrpSpPr>
        <p:grpSpPr>
          <a:xfrm>
            <a:off x="2697687" y="4398119"/>
            <a:ext cx="353028" cy="334926"/>
            <a:chOff x="-657569" y="2518042"/>
            <a:chExt cx="353028" cy="334926"/>
          </a:xfrm>
        </p:grpSpPr>
        <p:sp>
          <p:nvSpPr>
            <p:cNvPr id="205" name="Google Shape;205;p4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06" name="Google Shape;206;p4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4"/>
          <p:cNvGrpSpPr/>
          <p:nvPr/>
        </p:nvGrpSpPr>
        <p:grpSpPr>
          <a:xfrm>
            <a:off x="2631741" y="4982286"/>
            <a:ext cx="357421" cy="330628"/>
            <a:chOff x="-677996" y="3286857"/>
            <a:chExt cx="357421" cy="330628"/>
          </a:xfrm>
        </p:grpSpPr>
        <p:sp>
          <p:nvSpPr>
            <p:cNvPr id="208" name="Google Shape;208;p4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09" name="Google Shape;209;p4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4"/>
          <p:cNvGrpSpPr/>
          <p:nvPr/>
        </p:nvGrpSpPr>
        <p:grpSpPr>
          <a:xfrm>
            <a:off x="5707166" y="2107441"/>
            <a:ext cx="353028" cy="334926"/>
            <a:chOff x="-657569" y="2518042"/>
            <a:chExt cx="353028" cy="334926"/>
          </a:xfrm>
        </p:grpSpPr>
        <p:sp>
          <p:nvSpPr>
            <p:cNvPr id="212" name="Google Shape;212;p4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3" name="Google Shape;213;p4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4"/>
          <p:cNvGrpSpPr/>
          <p:nvPr/>
        </p:nvGrpSpPr>
        <p:grpSpPr>
          <a:xfrm>
            <a:off x="5737301" y="2839425"/>
            <a:ext cx="357421" cy="330628"/>
            <a:chOff x="-677996" y="3286857"/>
            <a:chExt cx="357421" cy="330628"/>
          </a:xfrm>
        </p:grpSpPr>
        <p:sp>
          <p:nvSpPr>
            <p:cNvPr id="215" name="Google Shape;215;p4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6" name="Google Shape;216;p4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4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4"/>
          <p:cNvGrpSpPr/>
          <p:nvPr/>
        </p:nvGrpSpPr>
        <p:grpSpPr>
          <a:xfrm>
            <a:off x="5709287" y="4074847"/>
            <a:ext cx="353028" cy="334926"/>
            <a:chOff x="-657569" y="2518042"/>
            <a:chExt cx="353028" cy="334926"/>
          </a:xfrm>
        </p:grpSpPr>
        <p:sp>
          <p:nvSpPr>
            <p:cNvPr id="219" name="Google Shape;219;p4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20" name="Google Shape;220;p4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4"/>
          <p:cNvGrpSpPr/>
          <p:nvPr/>
        </p:nvGrpSpPr>
        <p:grpSpPr>
          <a:xfrm>
            <a:off x="8729146" y="2128241"/>
            <a:ext cx="353028" cy="334926"/>
            <a:chOff x="-657569" y="2518042"/>
            <a:chExt cx="353028" cy="334926"/>
          </a:xfrm>
        </p:grpSpPr>
        <p:sp>
          <p:nvSpPr>
            <p:cNvPr id="222" name="Google Shape;222;p4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23" name="Google Shape;223;p4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4"/>
          <p:cNvSpPr/>
          <p:nvPr/>
        </p:nvSpPr>
        <p:spPr>
          <a:xfrm>
            <a:off x="6170712" y="3298938"/>
            <a:ext cx="3041372" cy="2429799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lieber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deine </a:t>
            </a:r>
            <a:r>
              <a:rPr lang="en-GB" sz="2000" u="sng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Berliner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Gebäudefotos. Und das Foto von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Mieze – hast du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 auf diesen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Tisch </a:t>
            </a:r>
            <a:r>
              <a:rPr lang="en-GB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gesetzt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5" name="Google Shape;225;p4"/>
          <p:cNvGrpSpPr/>
          <p:nvPr/>
        </p:nvGrpSpPr>
        <p:grpSpPr>
          <a:xfrm>
            <a:off x="8747644" y="3400201"/>
            <a:ext cx="357421" cy="330628"/>
            <a:chOff x="-677996" y="3286857"/>
            <a:chExt cx="357421" cy="330628"/>
          </a:xfrm>
        </p:grpSpPr>
        <p:sp>
          <p:nvSpPr>
            <p:cNvPr id="226" name="Google Shape;226;p4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27" name="Google Shape;227;p4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4"/>
          <p:cNvGrpSpPr/>
          <p:nvPr/>
        </p:nvGrpSpPr>
        <p:grpSpPr>
          <a:xfrm rot="598953">
            <a:off x="8285165" y="4576469"/>
            <a:ext cx="757520" cy="893842"/>
            <a:chOff x="12709986" y="5097684"/>
            <a:chExt cx="757520" cy="893842"/>
          </a:xfrm>
        </p:grpSpPr>
        <p:sp>
          <p:nvSpPr>
            <p:cNvPr id="230" name="Google Shape;230;p4"/>
            <p:cNvSpPr/>
            <p:nvPr/>
          </p:nvSpPr>
          <p:spPr>
            <a:xfrm>
              <a:off x="12709986" y="5097684"/>
              <a:ext cx="757520" cy="8938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12771356" y="5173884"/>
              <a:ext cx="659757" cy="74144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32" name="Google Shape;232;p4"/>
            <p:cNvGrpSpPr/>
            <p:nvPr/>
          </p:nvGrpSpPr>
          <p:grpSpPr>
            <a:xfrm>
              <a:off x="12836324" y="5267194"/>
              <a:ext cx="529822" cy="648132"/>
              <a:chOff x="12467370" y="4714766"/>
              <a:chExt cx="898776" cy="1200560"/>
            </a:xfrm>
          </p:grpSpPr>
          <p:pic>
            <p:nvPicPr>
              <p:cNvPr id="233" name="Google Shape;233;p4" descr="A picture containing table, desk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2467370" y="5135638"/>
                <a:ext cx="898776" cy="7796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4" descr="A picture containing text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2630729" y="4714766"/>
                <a:ext cx="529686" cy="6145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5" name="Google Shape;235;p4"/>
          <p:cNvSpPr/>
          <p:nvPr/>
        </p:nvSpPr>
        <p:spPr>
          <a:xfrm>
            <a:off x="9202762" y="2122842"/>
            <a:ext cx="2975832" cy="870230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machst Fotos immer auf deiner </a:t>
            </a:r>
            <a:r>
              <a:rPr lang="en-GB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Weise</a:t>
            </a: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☺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6" name="Google Shape;236;p4"/>
          <p:cNvGrpSpPr/>
          <p:nvPr/>
        </p:nvGrpSpPr>
        <p:grpSpPr>
          <a:xfrm>
            <a:off x="11772241" y="2139745"/>
            <a:ext cx="357421" cy="330628"/>
            <a:chOff x="-677996" y="3286857"/>
            <a:chExt cx="357421" cy="330628"/>
          </a:xfrm>
        </p:grpSpPr>
        <p:sp>
          <p:nvSpPr>
            <p:cNvPr id="237" name="Google Shape;237;p4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8" name="Google Shape;238;p4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4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4"/>
          <p:cNvGrpSpPr/>
          <p:nvPr/>
        </p:nvGrpSpPr>
        <p:grpSpPr>
          <a:xfrm>
            <a:off x="11797334" y="4364216"/>
            <a:ext cx="357421" cy="330628"/>
            <a:chOff x="-677996" y="3286857"/>
            <a:chExt cx="357421" cy="330628"/>
          </a:xfrm>
        </p:grpSpPr>
        <p:sp>
          <p:nvSpPr>
            <p:cNvPr id="241" name="Google Shape;241;p4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2" name="Google Shape;242;p4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4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4"/>
          <p:cNvGrpSpPr/>
          <p:nvPr/>
        </p:nvGrpSpPr>
        <p:grpSpPr>
          <a:xfrm>
            <a:off x="11932192" y="5396429"/>
            <a:ext cx="306683" cy="263961"/>
            <a:chOff x="-657569" y="2518042"/>
            <a:chExt cx="353028" cy="334926"/>
          </a:xfrm>
        </p:grpSpPr>
        <p:sp>
          <p:nvSpPr>
            <p:cNvPr id="245" name="Google Shape;245;p4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6" name="Google Shape;246;p4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4"/>
          <p:cNvGrpSpPr/>
          <p:nvPr/>
        </p:nvGrpSpPr>
        <p:grpSpPr>
          <a:xfrm>
            <a:off x="11876626" y="3084887"/>
            <a:ext cx="306683" cy="263961"/>
            <a:chOff x="-657569" y="2518042"/>
            <a:chExt cx="353028" cy="334926"/>
          </a:xfrm>
        </p:grpSpPr>
        <p:sp>
          <p:nvSpPr>
            <p:cNvPr id="248" name="Google Shape;248;p4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9" name="Google Shape;249;p4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4"/>
          <p:cNvSpPr txBox="1"/>
          <p:nvPr/>
        </p:nvSpPr>
        <p:spPr>
          <a:xfrm>
            <a:off x="10278319" y="1088013"/>
            <a:ext cx="1851343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Eiche - oak</a:t>
            </a:r>
            <a:endParaRPr/>
          </a:p>
        </p:txBody>
      </p:sp>
      <p:sp>
        <p:nvSpPr>
          <p:cNvPr id="12" name="Google Shape;164;p4">
            <a:extLst>
              <a:ext uri="{FF2B5EF4-FFF2-40B4-BE49-F238E27FC236}">
                <a16:creationId xmlns:a16="http://schemas.microsoft.com/office/drawing/2014/main" id="{9BF23426-B10B-C698-5142-FDAFA6490ED3}"/>
              </a:ext>
            </a:extLst>
          </p:cNvPr>
          <p:cNvSpPr/>
          <p:nvPr/>
        </p:nvSpPr>
        <p:spPr>
          <a:xfrm>
            <a:off x="11883" y="2113846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Hi Alastair!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ein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schöner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Baum auf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Foto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oogle Shape;197;p4">
            <a:extLst>
              <a:ext uri="{FF2B5EF4-FFF2-40B4-BE49-F238E27FC236}">
                <a16:creationId xmlns:a16="http://schemas.microsoft.com/office/drawing/2014/main" id="{50E03684-0DE2-5E49-4671-DF78FF1A8BD6}"/>
              </a:ext>
            </a:extLst>
          </p:cNvPr>
          <p:cNvGrpSpPr/>
          <p:nvPr/>
        </p:nvGrpSpPr>
        <p:grpSpPr>
          <a:xfrm>
            <a:off x="2662261" y="2146450"/>
            <a:ext cx="353028" cy="334926"/>
            <a:chOff x="-657569" y="2518042"/>
            <a:chExt cx="353028" cy="334926"/>
          </a:xfrm>
        </p:grpSpPr>
        <p:sp>
          <p:nvSpPr>
            <p:cNvPr id="14" name="Google Shape;198;p4">
              <a:extLst>
                <a:ext uri="{FF2B5EF4-FFF2-40B4-BE49-F238E27FC236}">
                  <a16:creationId xmlns:a16="http://schemas.microsoft.com/office/drawing/2014/main" id="{852223B1-E796-16CE-D20A-0C76FB82D822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5" name="Google Shape;199;p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7B93691E-835C-F878-FC34-14B90889449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5;p4">
            <a:extLst>
              <a:ext uri="{FF2B5EF4-FFF2-40B4-BE49-F238E27FC236}">
                <a16:creationId xmlns:a16="http://schemas.microsoft.com/office/drawing/2014/main" id="{C27E86B6-DC53-0AA2-684D-9B21FCFBB9F7}"/>
              </a:ext>
            </a:extLst>
          </p:cNvPr>
          <p:cNvSpPr/>
          <p:nvPr/>
        </p:nvSpPr>
        <p:spPr>
          <a:xfrm>
            <a:off x="16217" y="3189444"/>
            <a:ext cx="3041372" cy="1015341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Stimmt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auch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Nationalbaum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in Deutschland?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" name="Google Shape;200;p4">
            <a:extLst>
              <a:ext uri="{FF2B5EF4-FFF2-40B4-BE49-F238E27FC236}">
                <a16:creationId xmlns:a16="http://schemas.microsoft.com/office/drawing/2014/main" id="{13323989-5BFA-310B-2EA2-2A0A33F8EE6A}"/>
              </a:ext>
            </a:extLst>
          </p:cNvPr>
          <p:cNvGrpSpPr/>
          <p:nvPr/>
        </p:nvGrpSpPr>
        <p:grpSpPr>
          <a:xfrm>
            <a:off x="2682391" y="3229503"/>
            <a:ext cx="357421" cy="330628"/>
            <a:chOff x="-677996" y="3286857"/>
            <a:chExt cx="357421" cy="330628"/>
          </a:xfrm>
        </p:grpSpPr>
        <p:sp>
          <p:nvSpPr>
            <p:cNvPr id="18" name="Google Shape;201;p4">
              <a:extLst>
                <a:ext uri="{FF2B5EF4-FFF2-40B4-BE49-F238E27FC236}">
                  <a16:creationId xmlns:a16="http://schemas.microsoft.com/office/drawing/2014/main" id="{572085A2-92A4-749C-67BD-8FEE6A2416A2}"/>
                </a:ext>
              </a:extLst>
            </p:cNvPr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9" name="Google Shape;202;p4" descr="Shape, circle&#10;&#10;Description automatically generated">
              <a:extLst>
                <a:ext uri="{FF2B5EF4-FFF2-40B4-BE49-F238E27FC236}">
                  <a16:creationId xmlns:a16="http://schemas.microsoft.com/office/drawing/2014/main" id="{CD4F8F9C-7CF9-0F2A-9325-A349D028721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3;p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C7B5920-DFBB-E93B-FCEE-171A7BD8499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174;p4">
            <a:extLst>
              <a:ext uri="{FF2B5EF4-FFF2-40B4-BE49-F238E27FC236}">
                <a16:creationId xmlns:a16="http://schemas.microsoft.com/office/drawing/2014/main" id="{A4044A86-2941-4020-5BA6-140879B347C4}"/>
              </a:ext>
            </a:extLst>
          </p:cNvPr>
          <p:cNvSpPr/>
          <p:nvPr/>
        </p:nvSpPr>
        <p:spPr>
          <a:xfrm>
            <a:off x="-9486" y="4961544"/>
            <a:ext cx="3020878" cy="676847"/>
          </a:xfrm>
          <a:prstGeom prst="roundRect">
            <a:avLst>
              <a:gd name="adj" fmla="val 16667"/>
            </a:avLst>
          </a:prstGeom>
          <a:solidFill>
            <a:srgbClr val="FFFEF3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gutes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Essen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dir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heute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abend?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" name="Google Shape;207;p4">
            <a:extLst>
              <a:ext uri="{FF2B5EF4-FFF2-40B4-BE49-F238E27FC236}">
                <a16:creationId xmlns:a16="http://schemas.microsoft.com/office/drawing/2014/main" id="{B079F4B3-9671-91CC-2168-88F968D7F080}"/>
              </a:ext>
            </a:extLst>
          </p:cNvPr>
          <p:cNvGrpSpPr/>
          <p:nvPr/>
        </p:nvGrpSpPr>
        <p:grpSpPr>
          <a:xfrm>
            <a:off x="2639014" y="4991845"/>
            <a:ext cx="357421" cy="330628"/>
            <a:chOff x="-677996" y="3286857"/>
            <a:chExt cx="357421" cy="330628"/>
          </a:xfrm>
        </p:grpSpPr>
        <p:sp>
          <p:nvSpPr>
            <p:cNvPr id="27" name="Google Shape;208;p4">
              <a:extLst>
                <a:ext uri="{FF2B5EF4-FFF2-40B4-BE49-F238E27FC236}">
                  <a16:creationId xmlns:a16="http://schemas.microsoft.com/office/drawing/2014/main" id="{919226F7-FB4F-4A88-6A93-7BC2B97EDB72}"/>
                </a:ext>
              </a:extLst>
            </p:cNvPr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8" name="Google Shape;209;p4" descr="Shape, circle&#10;&#10;Description automatically generated">
              <a:extLst>
                <a:ext uri="{FF2B5EF4-FFF2-40B4-BE49-F238E27FC236}">
                  <a16:creationId xmlns:a16="http://schemas.microsoft.com/office/drawing/2014/main" id="{B08C23F6-009A-D634-243E-5FD3FB4F00C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10;p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71BC237-BECE-F836-DE3F-F30EFDAFAC7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84;p4">
            <a:extLst>
              <a:ext uri="{FF2B5EF4-FFF2-40B4-BE49-F238E27FC236}">
                <a16:creationId xmlns:a16="http://schemas.microsoft.com/office/drawing/2014/main" id="{798ADAB6-7FA0-4EA6-F11C-FF9F6620C618}"/>
              </a:ext>
            </a:extLst>
          </p:cNvPr>
          <p:cNvSpPr/>
          <p:nvPr/>
        </p:nvSpPr>
        <p:spPr>
          <a:xfrm>
            <a:off x="3097357" y="4064187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Mmm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…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Siehst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du?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der Rhein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der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große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Fluss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weißt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du?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" name="Google Shape;218;p4">
            <a:extLst>
              <a:ext uri="{FF2B5EF4-FFF2-40B4-BE49-F238E27FC236}">
                <a16:creationId xmlns:a16="http://schemas.microsoft.com/office/drawing/2014/main" id="{F1329A7C-0D5C-73BC-1EDC-A47788D0CD1D}"/>
              </a:ext>
            </a:extLst>
          </p:cNvPr>
          <p:cNvGrpSpPr/>
          <p:nvPr/>
        </p:nvGrpSpPr>
        <p:grpSpPr>
          <a:xfrm>
            <a:off x="5717432" y="4074847"/>
            <a:ext cx="353028" cy="334926"/>
            <a:chOff x="-657569" y="2518042"/>
            <a:chExt cx="353028" cy="334926"/>
          </a:xfrm>
        </p:grpSpPr>
        <p:sp>
          <p:nvSpPr>
            <p:cNvPr id="32" name="Google Shape;219;p4">
              <a:extLst>
                <a:ext uri="{FF2B5EF4-FFF2-40B4-BE49-F238E27FC236}">
                  <a16:creationId xmlns:a16="http://schemas.microsoft.com/office/drawing/2014/main" id="{D3783088-E960-70ED-D95D-34C7E214300A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3" name="Google Shape;220;p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438A36A-EDD9-4C30-74BF-3BDF85F069F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185;p4">
            <a:extLst>
              <a:ext uri="{FF2B5EF4-FFF2-40B4-BE49-F238E27FC236}">
                <a16:creationId xmlns:a16="http://schemas.microsoft.com/office/drawing/2014/main" id="{DD45C29A-40EE-2AB4-33B4-EF161BC60821}"/>
              </a:ext>
            </a:extLst>
          </p:cNvPr>
          <p:cNvSpPr/>
          <p:nvPr/>
        </p:nvSpPr>
        <p:spPr>
          <a:xfrm>
            <a:off x="3112868" y="5013787"/>
            <a:ext cx="3020878" cy="706314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auch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viele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Seen in Deutschland?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186;p4">
            <a:extLst>
              <a:ext uri="{FF2B5EF4-FFF2-40B4-BE49-F238E27FC236}">
                <a16:creationId xmlns:a16="http://schemas.microsoft.com/office/drawing/2014/main" id="{92B7093D-2130-D601-01BE-9FE97D6D9740}"/>
              </a:ext>
            </a:extLst>
          </p:cNvPr>
          <p:cNvSpPr/>
          <p:nvPr/>
        </p:nvSpPr>
        <p:spPr>
          <a:xfrm>
            <a:off x="6179705" y="2084825"/>
            <a:ext cx="2973968" cy="11321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sicher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kennst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den Bodensee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viele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schöne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Orte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" name="Google Shape;221;p4">
            <a:extLst>
              <a:ext uri="{FF2B5EF4-FFF2-40B4-BE49-F238E27FC236}">
                <a16:creationId xmlns:a16="http://schemas.microsoft.com/office/drawing/2014/main" id="{DCB13FC9-35D3-FD65-D4E8-D37AE2AD7D9E}"/>
              </a:ext>
            </a:extLst>
          </p:cNvPr>
          <p:cNvGrpSpPr/>
          <p:nvPr/>
        </p:nvGrpSpPr>
        <p:grpSpPr>
          <a:xfrm>
            <a:off x="8746172" y="2119796"/>
            <a:ext cx="353028" cy="334926"/>
            <a:chOff x="-657569" y="2518042"/>
            <a:chExt cx="353028" cy="334926"/>
          </a:xfrm>
        </p:grpSpPr>
        <p:sp>
          <p:nvSpPr>
            <p:cNvPr id="41" name="Google Shape;222;p4">
              <a:extLst>
                <a:ext uri="{FF2B5EF4-FFF2-40B4-BE49-F238E27FC236}">
                  <a16:creationId xmlns:a16="http://schemas.microsoft.com/office/drawing/2014/main" id="{E938CD3B-66EE-AB00-6E53-F88BCB303F21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2" name="Google Shape;223;p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12DD4E8-C97D-DE68-9888-F5D5480C456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195;p4">
            <a:extLst>
              <a:ext uri="{FF2B5EF4-FFF2-40B4-BE49-F238E27FC236}">
                <a16:creationId xmlns:a16="http://schemas.microsoft.com/office/drawing/2014/main" id="{CBCD5DFD-C4BD-478E-ACBF-069572334E78}"/>
              </a:ext>
            </a:extLst>
          </p:cNvPr>
          <p:cNvSpPr/>
          <p:nvPr/>
        </p:nvSpPr>
        <p:spPr>
          <a:xfrm>
            <a:off x="9260056" y="4327646"/>
            <a:ext cx="2975832" cy="992640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Müde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Aber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nur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Tag bis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zum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Wochenende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☺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" name="Google Shape;240;p4">
            <a:extLst>
              <a:ext uri="{FF2B5EF4-FFF2-40B4-BE49-F238E27FC236}">
                <a16:creationId xmlns:a16="http://schemas.microsoft.com/office/drawing/2014/main" id="{BEB9E423-C681-8C68-699A-8A8A41A2C935}"/>
              </a:ext>
            </a:extLst>
          </p:cNvPr>
          <p:cNvGrpSpPr/>
          <p:nvPr/>
        </p:nvGrpSpPr>
        <p:grpSpPr>
          <a:xfrm>
            <a:off x="11816641" y="4373694"/>
            <a:ext cx="357421" cy="330628"/>
            <a:chOff x="-677996" y="3286857"/>
            <a:chExt cx="357421" cy="330628"/>
          </a:xfrm>
        </p:grpSpPr>
        <p:sp>
          <p:nvSpPr>
            <p:cNvPr id="45" name="Google Shape;241;p4">
              <a:extLst>
                <a:ext uri="{FF2B5EF4-FFF2-40B4-BE49-F238E27FC236}">
                  <a16:creationId xmlns:a16="http://schemas.microsoft.com/office/drawing/2014/main" id="{35272829-5729-E5D9-C386-97C0A6956272}"/>
                </a:ext>
              </a:extLst>
            </p:cNvPr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6" name="Google Shape;242;p4" descr="Shape, circle&#10;&#10;Description automatically generated">
              <a:extLst>
                <a:ext uri="{FF2B5EF4-FFF2-40B4-BE49-F238E27FC236}">
                  <a16:creationId xmlns:a16="http://schemas.microsoft.com/office/drawing/2014/main" id="{F3C938C2-F6B3-15F1-BC8A-2A704C1D3B4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243;p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06EE14D-DF77-B3D2-A995-F09220C7C5B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196;p4">
            <a:extLst>
              <a:ext uri="{FF2B5EF4-FFF2-40B4-BE49-F238E27FC236}">
                <a16:creationId xmlns:a16="http://schemas.microsoft.com/office/drawing/2014/main" id="{C9FBF800-AEA9-F590-0FE4-A9C1F548E11A}"/>
              </a:ext>
            </a:extLst>
          </p:cNvPr>
          <p:cNvSpPr/>
          <p:nvPr/>
        </p:nvSpPr>
        <p:spPr>
          <a:xfrm>
            <a:off x="9225386" y="5370591"/>
            <a:ext cx="3020878" cy="6180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Ach,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der Hund! Ich muss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Tschüss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" name="Google Shape;244;p4">
            <a:extLst>
              <a:ext uri="{FF2B5EF4-FFF2-40B4-BE49-F238E27FC236}">
                <a16:creationId xmlns:a16="http://schemas.microsoft.com/office/drawing/2014/main" id="{0695664C-84D8-A31D-4B98-DE054860D271}"/>
              </a:ext>
            </a:extLst>
          </p:cNvPr>
          <p:cNvGrpSpPr/>
          <p:nvPr/>
        </p:nvGrpSpPr>
        <p:grpSpPr>
          <a:xfrm>
            <a:off x="11944031" y="5387321"/>
            <a:ext cx="306683" cy="263961"/>
            <a:chOff x="-657569" y="2518042"/>
            <a:chExt cx="353028" cy="334926"/>
          </a:xfrm>
        </p:grpSpPr>
        <p:sp>
          <p:nvSpPr>
            <p:cNvPr id="50" name="Google Shape;245;p4">
              <a:extLst>
                <a:ext uri="{FF2B5EF4-FFF2-40B4-BE49-F238E27FC236}">
                  <a16:creationId xmlns:a16="http://schemas.microsoft.com/office/drawing/2014/main" id="{73A44C92-4D59-EF9F-F655-B7CDA3580D46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1" name="Google Shape;246;p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88BC1D41-8538-451B-2697-5601878724E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5" grpId="0" animBg="1"/>
      <p:bldP spid="30" grpId="0" animBg="1"/>
      <p:bldP spid="38" grpId="0" animBg="1"/>
      <p:bldP spid="39" grpId="0" animBg="1"/>
      <p:bldP spid="43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>
            <a:spLocks noGrp="1"/>
          </p:cNvSpPr>
          <p:nvPr>
            <p:ph type="title"/>
          </p:nvPr>
        </p:nvSpPr>
        <p:spPr>
          <a:xfrm>
            <a:off x="0" y="269313"/>
            <a:ext cx="8374566" cy="6475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GB"/>
              <a:t>Es gibt (existence) |da ist (location)</a:t>
            </a:r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body" idx="1"/>
          </p:nvPr>
        </p:nvSpPr>
        <p:spPr>
          <a:xfrm>
            <a:off x="90729" y="943657"/>
            <a:ext cx="11514137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Lies. Ist das </a:t>
            </a:r>
            <a:r>
              <a:rPr lang="en-GB" sz="2400" b="1" i="0" u="sng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gibt</a:t>
            </a:r>
            <a:r>
              <a:rPr lang="en-GB"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oder </a:t>
            </a:r>
            <a:r>
              <a:rPr lang="en-GB" sz="2400" b="1" i="0" u="sng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ist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</a:pPr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11128916" y="103046"/>
            <a:ext cx="956403" cy="37033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3D3C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lesen</a:t>
            </a:r>
            <a:endParaRPr sz="2000" b="0" i="0" u="none" strike="noStrike" cap="none">
              <a:solidFill>
                <a:srgbClr val="3D3C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2449" y="56393"/>
            <a:ext cx="1440366" cy="144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"/>
          <p:cNvSpPr txBox="1"/>
          <p:nvPr/>
        </p:nvSpPr>
        <p:spPr>
          <a:xfrm>
            <a:off x="8562815" y="56393"/>
            <a:ext cx="3629185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Mia und Alastair </a:t>
            </a:r>
            <a:r>
              <a:rPr lang="en-GB" sz="2400" b="1" i="0" u="none" strike="noStrike" cap="none">
                <a:solidFill>
                  <a:srgbClr val="F74D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tauschen</a:t>
            </a:r>
            <a:r>
              <a:rPr lang="en-GB" sz="24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Fotos über WhatsApp. </a:t>
            </a:r>
            <a:endParaRPr/>
          </a:p>
        </p:txBody>
      </p:sp>
      <p:grpSp>
        <p:nvGrpSpPr>
          <p:cNvPr id="261" name="Google Shape;261;p5"/>
          <p:cNvGrpSpPr/>
          <p:nvPr/>
        </p:nvGrpSpPr>
        <p:grpSpPr>
          <a:xfrm>
            <a:off x="11829" y="1496759"/>
            <a:ext cx="3045027" cy="4790506"/>
            <a:chOff x="493221" y="255506"/>
            <a:chExt cx="3702454" cy="6454569"/>
          </a:xfrm>
        </p:grpSpPr>
        <p:grpSp>
          <p:nvGrpSpPr>
            <p:cNvPr id="262" name="Google Shape;262;p5"/>
            <p:cNvGrpSpPr/>
            <p:nvPr/>
          </p:nvGrpSpPr>
          <p:grpSpPr>
            <a:xfrm>
              <a:off x="496779" y="255506"/>
              <a:ext cx="3698896" cy="5231402"/>
              <a:chOff x="496779" y="255506"/>
              <a:chExt cx="3447399" cy="5231402"/>
            </a:xfrm>
          </p:grpSpPr>
          <p:pic>
            <p:nvPicPr>
              <p:cNvPr id="263" name="Google Shape;263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4" name="Google Shape;264;p5"/>
              <p:cNvSpPr/>
              <p:nvPr/>
            </p:nvSpPr>
            <p:spPr>
              <a:xfrm>
                <a:off x="520830" y="1028942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266" name="Google Shape;266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Google Shape;267;p5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68" name="Google Shape;268;p5"/>
          <p:cNvSpPr/>
          <p:nvPr/>
        </p:nvSpPr>
        <p:spPr>
          <a:xfrm>
            <a:off x="10362" y="2105513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 Alastair! ______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schöner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Baum auf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14025" y="3189444"/>
            <a:ext cx="3041372" cy="1015341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Stimmt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auch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Nationalbaum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Deutschland?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45972" y="4394670"/>
            <a:ext cx="3020878" cy="3572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 auch die Eiche*!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1" name="Google Shape;271;p5"/>
          <p:cNvGrpSpPr/>
          <p:nvPr/>
        </p:nvGrpSpPr>
        <p:grpSpPr>
          <a:xfrm>
            <a:off x="3073625" y="1491432"/>
            <a:ext cx="3044297" cy="4790506"/>
            <a:chOff x="493221" y="255506"/>
            <a:chExt cx="3701566" cy="6454569"/>
          </a:xfrm>
        </p:grpSpPr>
        <p:grpSp>
          <p:nvGrpSpPr>
            <p:cNvPr id="272" name="Google Shape;272;p5"/>
            <p:cNvGrpSpPr/>
            <p:nvPr/>
          </p:nvGrpSpPr>
          <p:grpSpPr>
            <a:xfrm>
              <a:off x="496779" y="255506"/>
              <a:ext cx="3698008" cy="5231402"/>
              <a:chOff x="496779" y="255506"/>
              <a:chExt cx="3446571" cy="5231402"/>
            </a:xfrm>
          </p:grpSpPr>
          <p:pic>
            <p:nvPicPr>
              <p:cNvPr id="273" name="Google Shape;273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4" name="Google Shape;274;p5"/>
              <p:cNvSpPr/>
              <p:nvPr/>
            </p:nvSpPr>
            <p:spPr>
              <a:xfrm>
                <a:off x="520002" y="1027906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75" name="Google Shape;275;p5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276" name="Google Shape;276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7" name="Google Shape;277;p5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78" name="Google Shape;278;p5"/>
          <p:cNvSpPr/>
          <p:nvPr/>
        </p:nvSpPr>
        <p:spPr>
          <a:xfrm>
            <a:off x="-7110" y="4943462"/>
            <a:ext cx="3020878" cy="676847"/>
          </a:xfrm>
          <a:prstGeom prst="roundRect">
            <a:avLst>
              <a:gd name="adj" fmla="val 16667"/>
            </a:avLst>
          </a:prstGeom>
          <a:solidFill>
            <a:srgbClr val="FFFFF7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gutes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Essen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heute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abend?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5"/>
          <p:cNvSpPr/>
          <p:nvPr/>
        </p:nvSpPr>
        <p:spPr>
          <a:xfrm>
            <a:off x="3089417" y="2084144"/>
            <a:ext cx="3006835" cy="101534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Schnitzel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aber ich esse lieber kein Fleisch! ☺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5"/>
          <p:cNvSpPr/>
          <p:nvPr/>
        </p:nvSpPr>
        <p:spPr>
          <a:xfrm>
            <a:off x="3091097" y="3177500"/>
            <a:ext cx="3020878" cy="669676"/>
          </a:xfrm>
          <a:prstGeom prst="roundRect">
            <a:avLst>
              <a:gd name="adj" fmla="val 16667"/>
            </a:avLst>
          </a:prstGeom>
          <a:solidFill>
            <a:srgbClr val="FFFFF7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Fleischessen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ganz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normal, Mia!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1" name="Google Shape;281;p5"/>
          <p:cNvGrpSpPr/>
          <p:nvPr/>
        </p:nvGrpSpPr>
        <p:grpSpPr>
          <a:xfrm>
            <a:off x="6132468" y="1486105"/>
            <a:ext cx="3044297" cy="4790506"/>
            <a:chOff x="493221" y="255506"/>
            <a:chExt cx="3701566" cy="6454569"/>
          </a:xfrm>
        </p:grpSpPr>
        <p:grpSp>
          <p:nvGrpSpPr>
            <p:cNvPr id="282" name="Google Shape;282;p5"/>
            <p:cNvGrpSpPr/>
            <p:nvPr/>
          </p:nvGrpSpPr>
          <p:grpSpPr>
            <a:xfrm>
              <a:off x="496779" y="255506"/>
              <a:ext cx="3698008" cy="5231402"/>
              <a:chOff x="496779" y="255506"/>
              <a:chExt cx="3446571" cy="5231402"/>
            </a:xfrm>
          </p:grpSpPr>
          <p:pic>
            <p:nvPicPr>
              <p:cNvPr id="283" name="Google Shape;283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4" name="Google Shape;284;p5"/>
              <p:cNvSpPr/>
              <p:nvPr/>
            </p:nvSpPr>
            <p:spPr>
              <a:xfrm>
                <a:off x="520002" y="1027906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85" name="Google Shape;285;p5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286" name="Google Shape;286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7" name="Google Shape;287;p5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88" name="Google Shape;288;p5"/>
          <p:cNvSpPr/>
          <p:nvPr/>
        </p:nvSpPr>
        <p:spPr>
          <a:xfrm>
            <a:off x="3089212" y="3936862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Mmm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Siehst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du? </a:t>
            </a:r>
            <a:b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r>
              <a:rPr lang="en-GB" sz="20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Rhein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der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große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Fluss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weißt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5"/>
          <p:cNvSpPr/>
          <p:nvPr/>
        </p:nvSpPr>
        <p:spPr>
          <a:xfrm>
            <a:off x="3112868" y="4947282"/>
            <a:ext cx="3020878" cy="706314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auch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Seen in Deutschland?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5"/>
          <p:cNvSpPr/>
          <p:nvPr/>
        </p:nvSpPr>
        <p:spPr>
          <a:xfrm>
            <a:off x="6162679" y="2093270"/>
            <a:ext cx="2973968" cy="11321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sicher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kennst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GB" sz="20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 Bodensee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schöne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Orte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1" name="Google Shape;291;p5"/>
          <p:cNvGrpSpPr/>
          <p:nvPr/>
        </p:nvGrpSpPr>
        <p:grpSpPr>
          <a:xfrm>
            <a:off x="9193054" y="1498535"/>
            <a:ext cx="3044297" cy="4790506"/>
            <a:chOff x="493221" y="255506"/>
            <a:chExt cx="3701566" cy="6454569"/>
          </a:xfrm>
        </p:grpSpPr>
        <p:grpSp>
          <p:nvGrpSpPr>
            <p:cNvPr id="292" name="Google Shape;292;p5"/>
            <p:cNvGrpSpPr/>
            <p:nvPr/>
          </p:nvGrpSpPr>
          <p:grpSpPr>
            <a:xfrm>
              <a:off x="496779" y="255506"/>
              <a:ext cx="3698008" cy="5231402"/>
              <a:chOff x="496779" y="255506"/>
              <a:chExt cx="3446571" cy="5231402"/>
            </a:xfrm>
          </p:grpSpPr>
          <p:pic>
            <p:nvPicPr>
              <p:cNvPr id="293" name="Google Shape;293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6779" y="255506"/>
                <a:ext cx="3446571" cy="52314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Google Shape;294;p5"/>
              <p:cNvSpPr/>
              <p:nvPr/>
            </p:nvSpPr>
            <p:spPr>
              <a:xfrm>
                <a:off x="520002" y="1027906"/>
                <a:ext cx="3423348" cy="364009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95" name="Google Shape;295;p5"/>
            <p:cNvGrpSpPr/>
            <p:nvPr/>
          </p:nvGrpSpPr>
          <p:grpSpPr>
            <a:xfrm>
              <a:off x="493221" y="3475613"/>
              <a:ext cx="3698008" cy="3234462"/>
              <a:chOff x="4785282" y="2605300"/>
              <a:chExt cx="3698008" cy="3234462"/>
            </a:xfrm>
          </p:grpSpPr>
          <p:pic>
            <p:nvPicPr>
              <p:cNvPr id="296" name="Google Shape;296;p5" descr="Gráficos vectoriales gratis de Whatsapp"/>
              <p:cNvPicPr preferRelativeResize="0"/>
              <p:nvPr/>
            </p:nvPicPr>
            <p:blipFill rotWithShape="1">
              <a:blip r:embed="rId5">
                <a:alphaModFix/>
              </a:blip>
              <a:srcRect t="38493"/>
              <a:stretch/>
            </p:blipFill>
            <p:spPr>
              <a:xfrm>
                <a:off x="4785282" y="2622048"/>
                <a:ext cx="3698008" cy="3217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7" name="Google Shape;297;p5"/>
              <p:cNvSpPr/>
              <p:nvPr/>
            </p:nvSpPr>
            <p:spPr>
              <a:xfrm>
                <a:off x="4810199" y="2605300"/>
                <a:ext cx="3673091" cy="2415552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98" name="Google Shape;298;p5"/>
          <p:cNvSpPr/>
          <p:nvPr/>
        </p:nvSpPr>
        <p:spPr>
          <a:xfrm>
            <a:off x="9202762" y="3041532"/>
            <a:ext cx="2997074" cy="999806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2D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Danke.  Deine Fotos sind auch toll.</a:t>
            </a:r>
            <a:br>
              <a:rPr lang="en-GB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Geht’s dir gut?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5"/>
          <p:cNvSpPr/>
          <p:nvPr/>
        </p:nvSpPr>
        <p:spPr>
          <a:xfrm>
            <a:off x="9240749" y="4084693"/>
            <a:ext cx="2975832" cy="1226115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bin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müde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Aber </a:t>
            </a:r>
            <a:r>
              <a:rPr lang="en-GB" sz="2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nur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Tag bis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zum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Wochenende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☺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9213547" y="5379699"/>
            <a:ext cx="3020878" cy="6180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Ach, </a:t>
            </a:r>
            <a:r>
              <a:rPr lang="en-GB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Hund! Ich muss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weg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Tschüss</a:t>
            </a:r>
            <a:r>
              <a:rPr lang="en-GB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1" name="Google Shape;301;p5"/>
          <p:cNvGrpSpPr/>
          <p:nvPr/>
        </p:nvGrpSpPr>
        <p:grpSpPr>
          <a:xfrm>
            <a:off x="2660740" y="2138117"/>
            <a:ext cx="353028" cy="334926"/>
            <a:chOff x="-657569" y="2518042"/>
            <a:chExt cx="353028" cy="334926"/>
          </a:xfrm>
        </p:grpSpPr>
        <p:sp>
          <p:nvSpPr>
            <p:cNvPr id="302" name="Google Shape;302;p5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03" name="Google Shape;303;p5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p5"/>
          <p:cNvGrpSpPr/>
          <p:nvPr/>
        </p:nvGrpSpPr>
        <p:grpSpPr>
          <a:xfrm>
            <a:off x="2681233" y="3229503"/>
            <a:ext cx="357421" cy="330628"/>
            <a:chOff x="-677996" y="3286857"/>
            <a:chExt cx="357421" cy="330628"/>
          </a:xfrm>
        </p:grpSpPr>
        <p:sp>
          <p:nvSpPr>
            <p:cNvPr id="305" name="Google Shape;305;p5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06" name="Google Shape;306;p5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5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5"/>
          <p:cNvGrpSpPr/>
          <p:nvPr/>
        </p:nvGrpSpPr>
        <p:grpSpPr>
          <a:xfrm>
            <a:off x="2697687" y="4398119"/>
            <a:ext cx="353028" cy="334926"/>
            <a:chOff x="-657569" y="2518042"/>
            <a:chExt cx="353028" cy="334926"/>
          </a:xfrm>
        </p:grpSpPr>
        <p:sp>
          <p:nvSpPr>
            <p:cNvPr id="309" name="Google Shape;309;p5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10" name="Google Shape;310;p5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" name="Google Shape;311;p5"/>
          <p:cNvGrpSpPr/>
          <p:nvPr/>
        </p:nvGrpSpPr>
        <p:grpSpPr>
          <a:xfrm>
            <a:off x="2631741" y="4982286"/>
            <a:ext cx="357421" cy="330628"/>
            <a:chOff x="-677996" y="3286857"/>
            <a:chExt cx="357421" cy="330628"/>
          </a:xfrm>
        </p:grpSpPr>
        <p:sp>
          <p:nvSpPr>
            <p:cNvPr id="312" name="Google Shape;312;p5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13" name="Google Shape;313;p5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5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" name="Google Shape;315;p5"/>
          <p:cNvGrpSpPr/>
          <p:nvPr/>
        </p:nvGrpSpPr>
        <p:grpSpPr>
          <a:xfrm>
            <a:off x="5707166" y="2107441"/>
            <a:ext cx="353028" cy="334926"/>
            <a:chOff x="-657569" y="2518042"/>
            <a:chExt cx="353028" cy="334926"/>
          </a:xfrm>
        </p:grpSpPr>
        <p:sp>
          <p:nvSpPr>
            <p:cNvPr id="316" name="Google Shape;316;p5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17" name="Google Shape;317;p5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" name="Google Shape;318;p5"/>
          <p:cNvGrpSpPr/>
          <p:nvPr/>
        </p:nvGrpSpPr>
        <p:grpSpPr>
          <a:xfrm>
            <a:off x="5713516" y="3220006"/>
            <a:ext cx="357421" cy="330628"/>
            <a:chOff x="-677996" y="3286857"/>
            <a:chExt cx="357421" cy="330628"/>
          </a:xfrm>
        </p:grpSpPr>
        <p:sp>
          <p:nvSpPr>
            <p:cNvPr id="319" name="Google Shape;319;p5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20" name="Google Shape;320;p5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5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5"/>
          <p:cNvGrpSpPr/>
          <p:nvPr/>
        </p:nvGrpSpPr>
        <p:grpSpPr>
          <a:xfrm>
            <a:off x="5709859" y="3971509"/>
            <a:ext cx="353028" cy="334926"/>
            <a:chOff x="-657569" y="2518042"/>
            <a:chExt cx="353028" cy="334926"/>
          </a:xfrm>
        </p:grpSpPr>
        <p:sp>
          <p:nvSpPr>
            <p:cNvPr id="323" name="Google Shape;323;p5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24" name="Google Shape;324;p5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" name="Google Shape;325;p5"/>
          <p:cNvGrpSpPr/>
          <p:nvPr/>
        </p:nvGrpSpPr>
        <p:grpSpPr>
          <a:xfrm>
            <a:off x="8729146" y="2128241"/>
            <a:ext cx="353028" cy="334926"/>
            <a:chOff x="-657569" y="2518042"/>
            <a:chExt cx="353028" cy="334926"/>
          </a:xfrm>
        </p:grpSpPr>
        <p:sp>
          <p:nvSpPr>
            <p:cNvPr id="326" name="Google Shape;326;p5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27" name="Google Shape;327;p5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p5"/>
          <p:cNvSpPr/>
          <p:nvPr/>
        </p:nvSpPr>
        <p:spPr>
          <a:xfrm>
            <a:off x="6170712" y="3298938"/>
            <a:ext cx="3041372" cy="2429799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Ich mag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lieber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deine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Gebäudefotos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Und das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Mieze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hast du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auf </a:t>
            </a:r>
            <a:r>
              <a:rPr lang="en-GB" sz="2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diesen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Tisch </a:t>
            </a:r>
            <a:r>
              <a:rPr lang="en-GB" sz="2000" u="sng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gesetzt</a:t>
            </a:r>
            <a:r>
              <a:rPr lang="en-GB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9" name="Google Shape;329;p5"/>
          <p:cNvGrpSpPr/>
          <p:nvPr/>
        </p:nvGrpSpPr>
        <p:grpSpPr>
          <a:xfrm>
            <a:off x="8747644" y="3400201"/>
            <a:ext cx="357421" cy="330628"/>
            <a:chOff x="-677996" y="3286857"/>
            <a:chExt cx="357421" cy="330628"/>
          </a:xfrm>
        </p:grpSpPr>
        <p:sp>
          <p:nvSpPr>
            <p:cNvPr id="330" name="Google Shape;330;p5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31" name="Google Shape;331;p5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5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3" name="Google Shape;333;p5"/>
          <p:cNvGrpSpPr/>
          <p:nvPr/>
        </p:nvGrpSpPr>
        <p:grpSpPr>
          <a:xfrm rot="598953">
            <a:off x="8285165" y="4576469"/>
            <a:ext cx="757520" cy="893842"/>
            <a:chOff x="12709986" y="5097684"/>
            <a:chExt cx="757520" cy="893842"/>
          </a:xfrm>
        </p:grpSpPr>
        <p:sp>
          <p:nvSpPr>
            <p:cNvPr id="334" name="Google Shape;334;p5"/>
            <p:cNvSpPr/>
            <p:nvPr/>
          </p:nvSpPr>
          <p:spPr>
            <a:xfrm>
              <a:off x="12709986" y="5097684"/>
              <a:ext cx="757520" cy="8938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2771356" y="5173884"/>
              <a:ext cx="659757" cy="74144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36" name="Google Shape;336;p5"/>
            <p:cNvGrpSpPr/>
            <p:nvPr/>
          </p:nvGrpSpPr>
          <p:grpSpPr>
            <a:xfrm>
              <a:off x="12836324" y="5267194"/>
              <a:ext cx="529822" cy="648132"/>
              <a:chOff x="12467370" y="4714766"/>
              <a:chExt cx="898776" cy="1200560"/>
            </a:xfrm>
          </p:grpSpPr>
          <p:pic>
            <p:nvPicPr>
              <p:cNvPr id="337" name="Google Shape;337;p5" descr="A picture containing table, desk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2467370" y="5135638"/>
                <a:ext cx="898776" cy="7796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5" descr="A picture containing text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2630729" y="4714766"/>
                <a:ext cx="529686" cy="6145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39" name="Google Shape;339;p5"/>
          <p:cNvSpPr/>
          <p:nvPr/>
        </p:nvSpPr>
        <p:spPr>
          <a:xfrm>
            <a:off x="9202762" y="2122842"/>
            <a:ext cx="2975832" cy="870230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machst Fotos immer auf deiner </a:t>
            </a:r>
            <a:r>
              <a:rPr lang="en-GB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Weise</a:t>
            </a: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☺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0" name="Google Shape;340;p5"/>
          <p:cNvGrpSpPr/>
          <p:nvPr/>
        </p:nvGrpSpPr>
        <p:grpSpPr>
          <a:xfrm>
            <a:off x="11772241" y="2139745"/>
            <a:ext cx="357421" cy="330628"/>
            <a:chOff x="-677996" y="3286857"/>
            <a:chExt cx="357421" cy="330628"/>
          </a:xfrm>
        </p:grpSpPr>
        <p:sp>
          <p:nvSpPr>
            <p:cNvPr id="341" name="Google Shape;341;p5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42" name="Google Shape;342;p5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5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5"/>
          <p:cNvGrpSpPr/>
          <p:nvPr/>
        </p:nvGrpSpPr>
        <p:grpSpPr>
          <a:xfrm>
            <a:off x="11831909" y="4166119"/>
            <a:ext cx="357421" cy="330628"/>
            <a:chOff x="-677996" y="3286857"/>
            <a:chExt cx="357421" cy="330628"/>
          </a:xfrm>
        </p:grpSpPr>
        <p:sp>
          <p:nvSpPr>
            <p:cNvPr id="345" name="Google Shape;345;p5"/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46" name="Google Shape;346;p5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5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5"/>
          <p:cNvGrpSpPr/>
          <p:nvPr/>
        </p:nvGrpSpPr>
        <p:grpSpPr>
          <a:xfrm>
            <a:off x="11932192" y="5396429"/>
            <a:ext cx="306683" cy="263961"/>
            <a:chOff x="-657569" y="2518042"/>
            <a:chExt cx="353028" cy="334926"/>
          </a:xfrm>
        </p:grpSpPr>
        <p:sp>
          <p:nvSpPr>
            <p:cNvPr id="349" name="Google Shape;349;p5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50" name="Google Shape;350;p5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5"/>
          <p:cNvGrpSpPr/>
          <p:nvPr/>
        </p:nvGrpSpPr>
        <p:grpSpPr>
          <a:xfrm>
            <a:off x="11876626" y="3084887"/>
            <a:ext cx="306683" cy="263961"/>
            <a:chOff x="-657569" y="2518042"/>
            <a:chExt cx="353028" cy="334926"/>
          </a:xfrm>
        </p:grpSpPr>
        <p:sp>
          <p:nvSpPr>
            <p:cNvPr id="352" name="Google Shape;352;p5"/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53" name="Google Shape;353;p5" descr="A picture containing text,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5"/>
          <p:cNvSpPr txBox="1"/>
          <p:nvPr/>
        </p:nvSpPr>
        <p:spPr>
          <a:xfrm>
            <a:off x="10278319" y="1088013"/>
            <a:ext cx="1851343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BF0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Eiche - oak</a:t>
            </a:r>
            <a:endParaRPr/>
          </a:p>
        </p:txBody>
      </p:sp>
      <p:sp>
        <p:nvSpPr>
          <p:cNvPr id="47" name="Google Shape;268;p5">
            <a:extLst>
              <a:ext uri="{FF2B5EF4-FFF2-40B4-BE49-F238E27FC236}">
                <a16:creationId xmlns:a16="http://schemas.microsoft.com/office/drawing/2014/main" id="{AED2E407-3646-801C-9298-32D6C9281BEA}"/>
              </a:ext>
            </a:extLst>
          </p:cNvPr>
          <p:cNvSpPr/>
          <p:nvPr/>
        </p:nvSpPr>
        <p:spPr>
          <a:xfrm>
            <a:off x="10728" y="2113846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Hi Alastair!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ein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schöner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Baum auf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Foto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" name="Google Shape;301;p5">
            <a:extLst>
              <a:ext uri="{FF2B5EF4-FFF2-40B4-BE49-F238E27FC236}">
                <a16:creationId xmlns:a16="http://schemas.microsoft.com/office/drawing/2014/main" id="{2D9D3B71-EFCB-17FD-8184-4CEFFB17BA89}"/>
              </a:ext>
            </a:extLst>
          </p:cNvPr>
          <p:cNvGrpSpPr/>
          <p:nvPr/>
        </p:nvGrpSpPr>
        <p:grpSpPr>
          <a:xfrm>
            <a:off x="2661106" y="2146450"/>
            <a:ext cx="353028" cy="334926"/>
            <a:chOff x="-657569" y="2518042"/>
            <a:chExt cx="353028" cy="334926"/>
          </a:xfrm>
        </p:grpSpPr>
        <p:sp>
          <p:nvSpPr>
            <p:cNvPr id="49" name="Google Shape;302;p5">
              <a:extLst>
                <a:ext uri="{FF2B5EF4-FFF2-40B4-BE49-F238E27FC236}">
                  <a16:creationId xmlns:a16="http://schemas.microsoft.com/office/drawing/2014/main" id="{DEE5E8CE-BE94-D9FF-E9DD-166373D5881A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0" name="Google Shape;303;p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274A4400-B827-ED53-A3B1-9650CF0B20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269;p5">
            <a:extLst>
              <a:ext uri="{FF2B5EF4-FFF2-40B4-BE49-F238E27FC236}">
                <a16:creationId xmlns:a16="http://schemas.microsoft.com/office/drawing/2014/main" id="{A5B0DAC7-0EAC-7BE9-C23A-6E8C4FE7E563}"/>
              </a:ext>
            </a:extLst>
          </p:cNvPr>
          <p:cNvSpPr/>
          <p:nvPr/>
        </p:nvSpPr>
        <p:spPr>
          <a:xfrm>
            <a:off x="22646" y="3175210"/>
            <a:ext cx="3041372" cy="1015341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Stimmt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auch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Nationalbaum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in Deutschland?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" name="Google Shape;304;p5">
            <a:extLst>
              <a:ext uri="{FF2B5EF4-FFF2-40B4-BE49-F238E27FC236}">
                <a16:creationId xmlns:a16="http://schemas.microsoft.com/office/drawing/2014/main" id="{A87C1945-3BCC-8B22-9F56-774AF369221C}"/>
              </a:ext>
            </a:extLst>
          </p:cNvPr>
          <p:cNvGrpSpPr/>
          <p:nvPr/>
        </p:nvGrpSpPr>
        <p:grpSpPr>
          <a:xfrm>
            <a:off x="2689854" y="3215269"/>
            <a:ext cx="357421" cy="330628"/>
            <a:chOff x="-677996" y="3286857"/>
            <a:chExt cx="357421" cy="330628"/>
          </a:xfrm>
        </p:grpSpPr>
        <p:sp>
          <p:nvSpPr>
            <p:cNvPr id="53" name="Google Shape;305;p5">
              <a:extLst>
                <a:ext uri="{FF2B5EF4-FFF2-40B4-BE49-F238E27FC236}">
                  <a16:creationId xmlns:a16="http://schemas.microsoft.com/office/drawing/2014/main" id="{A48D13F4-4F6B-FDB7-D344-A377BE610D43}"/>
                </a:ext>
              </a:extLst>
            </p:cNvPr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4" name="Google Shape;306;p5" descr="Shape, circle&#10;&#10;Description automatically generated">
              <a:extLst>
                <a:ext uri="{FF2B5EF4-FFF2-40B4-BE49-F238E27FC236}">
                  <a16:creationId xmlns:a16="http://schemas.microsoft.com/office/drawing/2014/main" id="{44A1721B-53DD-B1C3-CC92-12377D8D4B8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07;p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E308749-3676-D9AE-3591-9B170CB87BB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278;p5">
            <a:extLst>
              <a:ext uri="{FF2B5EF4-FFF2-40B4-BE49-F238E27FC236}">
                <a16:creationId xmlns:a16="http://schemas.microsoft.com/office/drawing/2014/main" id="{22EF9F0D-F458-183E-3D96-3E4C9B7C5DE9}"/>
              </a:ext>
            </a:extLst>
          </p:cNvPr>
          <p:cNvSpPr/>
          <p:nvPr/>
        </p:nvSpPr>
        <p:spPr>
          <a:xfrm>
            <a:off x="-7110" y="4925852"/>
            <a:ext cx="3020878" cy="676847"/>
          </a:xfrm>
          <a:prstGeom prst="roundRect">
            <a:avLst>
              <a:gd name="adj" fmla="val 16667"/>
            </a:avLst>
          </a:prstGeom>
          <a:solidFill>
            <a:srgbClr val="FFFEF3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gutes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Essen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dir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heute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abend?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" name="Google Shape;311;p5">
            <a:extLst>
              <a:ext uri="{FF2B5EF4-FFF2-40B4-BE49-F238E27FC236}">
                <a16:creationId xmlns:a16="http://schemas.microsoft.com/office/drawing/2014/main" id="{04FC92A4-6019-F860-86A2-5993F8C318A0}"/>
              </a:ext>
            </a:extLst>
          </p:cNvPr>
          <p:cNvGrpSpPr/>
          <p:nvPr/>
        </p:nvGrpSpPr>
        <p:grpSpPr>
          <a:xfrm>
            <a:off x="2631741" y="4964676"/>
            <a:ext cx="357421" cy="330628"/>
            <a:chOff x="-677996" y="3286857"/>
            <a:chExt cx="357421" cy="330628"/>
          </a:xfrm>
        </p:grpSpPr>
        <p:sp>
          <p:nvSpPr>
            <p:cNvPr id="58" name="Google Shape;312;p5">
              <a:extLst>
                <a:ext uri="{FF2B5EF4-FFF2-40B4-BE49-F238E27FC236}">
                  <a16:creationId xmlns:a16="http://schemas.microsoft.com/office/drawing/2014/main" id="{0FDE12E7-9C05-BC82-0485-F959C3093578}"/>
                </a:ext>
              </a:extLst>
            </p:cNvPr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9" name="Google Shape;313;p5" descr="Shape, circle&#10;&#10;Description automatically generated">
              <a:extLst>
                <a:ext uri="{FF2B5EF4-FFF2-40B4-BE49-F238E27FC236}">
                  <a16:creationId xmlns:a16="http://schemas.microsoft.com/office/drawing/2014/main" id="{A7BB60AA-3F5A-85E0-0A5F-E88B349A346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314;p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388A99C-8353-344F-B1B7-09951DE8257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288;p5">
            <a:extLst>
              <a:ext uri="{FF2B5EF4-FFF2-40B4-BE49-F238E27FC236}">
                <a16:creationId xmlns:a16="http://schemas.microsoft.com/office/drawing/2014/main" id="{8BE46B81-0AFB-F42E-9A0C-041598B42A8C}"/>
              </a:ext>
            </a:extLst>
          </p:cNvPr>
          <p:cNvSpPr/>
          <p:nvPr/>
        </p:nvSpPr>
        <p:spPr>
          <a:xfrm>
            <a:off x="3097044" y="3945522"/>
            <a:ext cx="3020878" cy="91561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Mmm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…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Siehst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du?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der Rhein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der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große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Fluss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weißt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du?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" name="Google Shape;322;p5">
            <a:extLst>
              <a:ext uri="{FF2B5EF4-FFF2-40B4-BE49-F238E27FC236}">
                <a16:creationId xmlns:a16="http://schemas.microsoft.com/office/drawing/2014/main" id="{C39F784C-6028-6448-491F-9D0A3BC83F43}"/>
              </a:ext>
            </a:extLst>
          </p:cNvPr>
          <p:cNvGrpSpPr/>
          <p:nvPr/>
        </p:nvGrpSpPr>
        <p:grpSpPr>
          <a:xfrm>
            <a:off x="5717691" y="3980169"/>
            <a:ext cx="353028" cy="334926"/>
            <a:chOff x="-657569" y="2518042"/>
            <a:chExt cx="353028" cy="334926"/>
          </a:xfrm>
        </p:grpSpPr>
        <p:sp>
          <p:nvSpPr>
            <p:cNvPr id="63" name="Google Shape;323;p5">
              <a:extLst>
                <a:ext uri="{FF2B5EF4-FFF2-40B4-BE49-F238E27FC236}">
                  <a16:creationId xmlns:a16="http://schemas.microsoft.com/office/drawing/2014/main" id="{DE2131D0-06A2-185C-E633-CB9C35C9226E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55" name="Google Shape;324;p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99E66E6F-C779-F623-0EFE-F485DD1B030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289;p5">
            <a:extLst>
              <a:ext uri="{FF2B5EF4-FFF2-40B4-BE49-F238E27FC236}">
                <a16:creationId xmlns:a16="http://schemas.microsoft.com/office/drawing/2014/main" id="{4913BD24-916C-01E6-F037-E20B844523E4}"/>
              </a:ext>
            </a:extLst>
          </p:cNvPr>
          <p:cNvSpPr/>
          <p:nvPr/>
        </p:nvSpPr>
        <p:spPr>
          <a:xfrm>
            <a:off x="3122527" y="4947282"/>
            <a:ext cx="3020878" cy="706314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Ja. </a:t>
            </a: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 es 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auch viele Seen in Deutschland?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290;p5">
            <a:extLst>
              <a:ext uri="{FF2B5EF4-FFF2-40B4-BE49-F238E27FC236}">
                <a16:creationId xmlns:a16="http://schemas.microsoft.com/office/drawing/2014/main" id="{284DB86B-B1F1-4487-A001-B5BF2C3232C8}"/>
              </a:ext>
            </a:extLst>
          </p:cNvPr>
          <p:cNvSpPr/>
          <p:nvPr/>
        </p:nvSpPr>
        <p:spPr>
          <a:xfrm>
            <a:off x="6178945" y="2102410"/>
            <a:ext cx="2973968" cy="11321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sicher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kennst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den Bodensee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sind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viele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schöne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Orte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8" name="Google Shape;325;p5">
            <a:extLst>
              <a:ext uri="{FF2B5EF4-FFF2-40B4-BE49-F238E27FC236}">
                <a16:creationId xmlns:a16="http://schemas.microsoft.com/office/drawing/2014/main" id="{535E9C2E-D9CE-6F77-C86E-CA7506CC2276}"/>
              </a:ext>
            </a:extLst>
          </p:cNvPr>
          <p:cNvGrpSpPr/>
          <p:nvPr/>
        </p:nvGrpSpPr>
        <p:grpSpPr>
          <a:xfrm>
            <a:off x="8745412" y="2137381"/>
            <a:ext cx="353028" cy="334926"/>
            <a:chOff x="-657569" y="2518042"/>
            <a:chExt cx="353028" cy="334926"/>
          </a:xfrm>
        </p:grpSpPr>
        <p:sp>
          <p:nvSpPr>
            <p:cNvPr id="359" name="Google Shape;326;p5">
              <a:extLst>
                <a:ext uri="{FF2B5EF4-FFF2-40B4-BE49-F238E27FC236}">
                  <a16:creationId xmlns:a16="http://schemas.microsoft.com/office/drawing/2014/main" id="{88A42339-161F-3049-D2C5-CAB0980BEEEC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60" name="Google Shape;327;p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974AE24B-890A-510E-DA9B-FFBE6A55C79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299;p5">
            <a:extLst>
              <a:ext uri="{FF2B5EF4-FFF2-40B4-BE49-F238E27FC236}">
                <a16:creationId xmlns:a16="http://schemas.microsoft.com/office/drawing/2014/main" id="{DCAD2450-A38D-C424-1AA1-C7EADB51D587}"/>
              </a:ext>
            </a:extLst>
          </p:cNvPr>
          <p:cNvSpPr/>
          <p:nvPr/>
        </p:nvSpPr>
        <p:spPr>
          <a:xfrm>
            <a:off x="9249671" y="4084692"/>
            <a:ext cx="2975832" cy="1226115"/>
          </a:xfrm>
          <a:prstGeom prst="roundRect">
            <a:avLst>
              <a:gd name="adj" fmla="val 16667"/>
            </a:avLst>
          </a:prstGeom>
          <a:solidFill>
            <a:srgbClr val="FFFCF4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Ich bin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müde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Aber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gibt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nur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einen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Tag bis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zum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Wochenende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☺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62" name="Google Shape;344;p5">
            <a:extLst>
              <a:ext uri="{FF2B5EF4-FFF2-40B4-BE49-F238E27FC236}">
                <a16:creationId xmlns:a16="http://schemas.microsoft.com/office/drawing/2014/main" id="{B64F6D06-A56E-6567-1904-5BAB29EA78FE}"/>
              </a:ext>
            </a:extLst>
          </p:cNvPr>
          <p:cNvGrpSpPr/>
          <p:nvPr/>
        </p:nvGrpSpPr>
        <p:grpSpPr>
          <a:xfrm>
            <a:off x="11840831" y="4166118"/>
            <a:ext cx="357421" cy="330628"/>
            <a:chOff x="-677996" y="3286857"/>
            <a:chExt cx="357421" cy="330628"/>
          </a:xfrm>
        </p:grpSpPr>
        <p:sp>
          <p:nvSpPr>
            <p:cNvPr id="363" name="Google Shape;345;p5">
              <a:extLst>
                <a:ext uri="{FF2B5EF4-FFF2-40B4-BE49-F238E27FC236}">
                  <a16:creationId xmlns:a16="http://schemas.microsoft.com/office/drawing/2014/main" id="{AB7A2C89-E729-3C93-1DEC-B184D6DE737A}"/>
                </a:ext>
              </a:extLst>
            </p:cNvPr>
            <p:cNvSpPr/>
            <p:nvPr/>
          </p:nvSpPr>
          <p:spPr>
            <a:xfrm>
              <a:off x="-673603" y="3286857"/>
              <a:ext cx="353028" cy="32852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64" name="Google Shape;346;p5" descr="Shape, circle&#10;&#10;Description automatically generated">
              <a:extLst>
                <a:ext uri="{FF2B5EF4-FFF2-40B4-BE49-F238E27FC236}">
                  <a16:creationId xmlns:a16="http://schemas.microsoft.com/office/drawing/2014/main" id="{6A8F08DC-2831-A341-7161-67E4F06802C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2533" t="86135" r="20490"/>
            <a:stretch/>
          </p:blipFill>
          <p:spPr>
            <a:xfrm>
              <a:off x="-598704" y="3571765"/>
              <a:ext cx="200498" cy="4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47;p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353C067-407F-B4F7-A844-E9EC7F85E27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63546"/>
            <a:stretch/>
          </p:blipFill>
          <p:spPr>
            <a:xfrm>
              <a:off x="-677996" y="3302045"/>
              <a:ext cx="324889" cy="276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00;p5">
            <a:extLst>
              <a:ext uri="{FF2B5EF4-FFF2-40B4-BE49-F238E27FC236}">
                <a16:creationId xmlns:a16="http://schemas.microsoft.com/office/drawing/2014/main" id="{C4D3E337-49EB-90A1-E47E-7E71ABB713CA}"/>
              </a:ext>
            </a:extLst>
          </p:cNvPr>
          <p:cNvSpPr/>
          <p:nvPr/>
        </p:nvSpPr>
        <p:spPr>
          <a:xfrm>
            <a:off x="9213547" y="5362958"/>
            <a:ext cx="3020878" cy="618012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 w="12700" cap="flat" cmpd="sng">
            <a:solidFill>
              <a:srgbClr val="3939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Ach,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der Hund! Ich muss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Tschüss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67" name="Google Shape;348;p5">
            <a:extLst>
              <a:ext uri="{FF2B5EF4-FFF2-40B4-BE49-F238E27FC236}">
                <a16:creationId xmlns:a16="http://schemas.microsoft.com/office/drawing/2014/main" id="{D97C6DE8-6382-3ED8-1DD3-785E78D4ECD2}"/>
              </a:ext>
            </a:extLst>
          </p:cNvPr>
          <p:cNvGrpSpPr/>
          <p:nvPr/>
        </p:nvGrpSpPr>
        <p:grpSpPr>
          <a:xfrm>
            <a:off x="11932192" y="5379688"/>
            <a:ext cx="306683" cy="263961"/>
            <a:chOff x="-657569" y="2518042"/>
            <a:chExt cx="353028" cy="334926"/>
          </a:xfrm>
        </p:grpSpPr>
        <p:sp>
          <p:nvSpPr>
            <p:cNvPr id="368" name="Google Shape;349;p5">
              <a:extLst>
                <a:ext uri="{FF2B5EF4-FFF2-40B4-BE49-F238E27FC236}">
                  <a16:creationId xmlns:a16="http://schemas.microsoft.com/office/drawing/2014/main" id="{64DB80DF-8444-1080-5250-DAF4AE4F5D8A}"/>
                </a:ext>
              </a:extLst>
            </p:cNvPr>
            <p:cNvSpPr/>
            <p:nvPr/>
          </p:nvSpPr>
          <p:spPr>
            <a:xfrm>
              <a:off x="-657569" y="2524447"/>
              <a:ext cx="353028" cy="328521"/>
            </a:xfrm>
            <a:prstGeom prst="ellipse">
              <a:avLst/>
            </a:prstGeom>
            <a:solidFill>
              <a:srgbClr val="50CF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69" name="Google Shape;350;p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CB53922B-F231-61CA-CBF3-307109E96FB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22840" y="2518042"/>
              <a:ext cx="261267" cy="296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6" grpId="0" animBg="1"/>
      <p:bldP spid="61" grpId="0" animBg="1"/>
      <p:bldP spid="356" grpId="0" animBg="1"/>
      <p:bldP spid="357" grpId="0" animBg="1"/>
      <p:bldP spid="361" grpId="0" animBg="1"/>
      <p:bldP spid="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 txBox="1">
            <a:spLocks noGrp="1"/>
          </p:cNvSpPr>
          <p:nvPr>
            <p:ph type="title"/>
          </p:nvPr>
        </p:nvSpPr>
        <p:spPr>
          <a:xfrm>
            <a:off x="-1" y="213557"/>
            <a:ext cx="5995851" cy="6475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GB"/>
              <a:t>Deutschland in Bildern</a:t>
            </a:r>
            <a:endParaRPr/>
          </a:p>
        </p:txBody>
      </p:sp>
      <p:pic>
        <p:nvPicPr>
          <p:cNvPr id="361" name="Google Shape;361;p6" descr="A train in a statio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6152" y="995298"/>
            <a:ext cx="3570757" cy="239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" descr="A picture containing indoor, pastry, scene, sho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242" y="995298"/>
            <a:ext cx="3568943" cy="239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" descr="A picture containing person, outdoor, crow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3333"/>
          <a:stretch/>
        </p:blipFill>
        <p:spPr>
          <a:xfrm>
            <a:off x="6196151" y="3429000"/>
            <a:ext cx="3568943" cy="247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5242" y="3428999"/>
            <a:ext cx="3568943" cy="247149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"/>
          <p:cNvSpPr txBox="1"/>
          <p:nvPr/>
        </p:nvSpPr>
        <p:spPr>
          <a:xfrm>
            <a:off x="1886431" y="976387"/>
            <a:ext cx="391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6"/>
          <p:cNvSpPr txBox="1"/>
          <p:nvPr/>
        </p:nvSpPr>
        <p:spPr>
          <a:xfrm>
            <a:off x="9913684" y="995298"/>
            <a:ext cx="391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6"/>
          <p:cNvSpPr txBox="1"/>
          <p:nvPr/>
        </p:nvSpPr>
        <p:spPr>
          <a:xfrm>
            <a:off x="1891648" y="3545416"/>
            <a:ext cx="391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6"/>
          <p:cNvSpPr txBox="1"/>
          <p:nvPr/>
        </p:nvSpPr>
        <p:spPr>
          <a:xfrm>
            <a:off x="9913684" y="3411763"/>
            <a:ext cx="391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ELP_German_2022">
  <a:themeElements>
    <a:clrScheme name="NCELP_German">
      <a:dk1>
        <a:srgbClr val="525050"/>
      </a:dk1>
      <a:lt1>
        <a:srgbClr val="3D3C3C"/>
      </a:lt1>
      <a:dk2>
        <a:srgbClr val="FFCC00"/>
      </a:dk2>
      <a:lt2>
        <a:srgbClr val="FFFFFF"/>
      </a:lt2>
      <a:accent1>
        <a:srgbClr val="FFCC00"/>
      </a:accent1>
      <a:accent2>
        <a:srgbClr val="AD1519"/>
      </a:accent2>
      <a:accent3>
        <a:srgbClr val="525050"/>
      </a:accent3>
      <a:accent4>
        <a:srgbClr val="FEE599"/>
      </a:accent4>
      <a:accent5>
        <a:srgbClr val="EA5559"/>
      </a:accent5>
      <a:accent6>
        <a:srgbClr val="FFF2CC"/>
      </a:accent6>
      <a:hlink>
        <a:srgbClr val="0071DC"/>
      </a:hlink>
      <a:folHlink>
        <a:srgbClr val="6F3B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1491</Words>
  <Application>Microsoft Macintosh PowerPoint</Application>
  <PresentationFormat>Widescreen</PresentationFormat>
  <Paragraphs>144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Century Gothic</vt:lpstr>
      <vt:lpstr>Arial</vt:lpstr>
      <vt:lpstr>Calibri</vt:lpstr>
      <vt:lpstr>NCELP_German_2022</vt:lpstr>
      <vt:lpstr>Es gibt |es/da ist, es/da sind</vt:lpstr>
      <vt:lpstr>Es gibt (existence) |da ist (location)</vt:lpstr>
      <vt:lpstr>Es gibt (existence) |da ist (location)</vt:lpstr>
      <vt:lpstr>Deutschland in Bildern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Potter, Hilary</dc:creator>
  <cp:lastModifiedBy>Mary Richardson</cp:lastModifiedBy>
  <cp:revision>11</cp:revision>
  <dcterms:created xsi:type="dcterms:W3CDTF">2022-09-01T08:02:31Z</dcterms:created>
  <dcterms:modified xsi:type="dcterms:W3CDTF">2023-02-28T15:37:53Z</dcterms:modified>
</cp:coreProperties>
</file>