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73" r:id="rId4"/>
    <p:sldId id="260" r:id="rId5"/>
    <p:sldId id="261" r:id="rId6"/>
    <p:sldId id="262" r:id="rId7"/>
    <p:sldId id="26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E3E60-0405-4312-A78D-918B74ADE160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495C0-28FA-4305-9F22-B05EAB57D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21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arbeiten [200] putzen [2851] kochen [1005] sitzen [261] das Auto [490] zu Hause [6/159] der Garten [959] der Boden [445] die Liste [1975] das Zimmer [609]</a:t>
            </a:r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3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01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 This slide does not need printing.  Students write 1-8 in their books and complete the activity.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5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45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85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Production task – who does what in your house….</a:t>
            </a:r>
            <a:br>
              <a:rPr lang="en-GB" dirty="0" smtClean="0"/>
            </a:br>
            <a:r>
              <a:rPr lang="en-GB" dirty="0" smtClean="0"/>
              <a:t>This could also be a homework</a:t>
            </a:r>
            <a:r>
              <a:rPr lang="en-GB" baseline="0" dirty="0" smtClean="0"/>
              <a:t> task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8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Last lesson students  were taught about</a:t>
            </a:r>
            <a:r>
              <a:rPr lang="en-GB" baseline="0" dirty="0" smtClean="0"/>
              <a:t> the infinitive form and the s/he form.</a:t>
            </a:r>
            <a:br>
              <a:rPr lang="en-GB" baseline="0" dirty="0" smtClean="0"/>
            </a:br>
            <a:r>
              <a:rPr lang="en-GB" baseline="0" dirty="0" smtClean="0"/>
              <a:t>This week, we vary the vocabulary/lexicon and context, whilst adding the 1</a:t>
            </a:r>
            <a:r>
              <a:rPr lang="en-GB" baseline="30000" dirty="0" smtClean="0"/>
              <a:t>st</a:t>
            </a:r>
            <a:r>
              <a:rPr lang="en-GB" baseline="0" dirty="0" smtClean="0"/>
              <a:t> person singular ‘I’ form.</a:t>
            </a:r>
          </a:p>
          <a:p>
            <a:r>
              <a:rPr lang="en-GB" baseline="0" dirty="0" smtClean="0"/>
              <a:t>Individual pieces of text are animated to allow teachers to elicit/revisit knowledge from last week, before adding the new information.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6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aseline="0" dirty="0" smtClean="0"/>
              <a:t>Emphasize the information in the speech bubble, i.e. that Wolfgang is speaking, so he uses ‘</a:t>
            </a:r>
            <a:r>
              <a:rPr lang="en-GB" sz="900" baseline="0" dirty="0" err="1" smtClean="0"/>
              <a:t>ich</a:t>
            </a:r>
            <a:r>
              <a:rPr lang="en-GB" sz="900" baseline="0" dirty="0" smtClean="0"/>
              <a:t>’ to talk about himself and ‘</a:t>
            </a:r>
            <a:r>
              <a:rPr lang="en-GB" sz="900" baseline="0" dirty="0" err="1" smtClean="0"/>
              <a:t>sie</a:t>
            </a:r>
            <a:r>
              <a:rPr lang="en-GB" sz="900" baseline="0" dirty="0" smtClean="0"/>
              <a:t>’ to talk about Mia.</a:t>
            </a:r>
          </a:p>
          <a:p>
            <a:endParaRPr lang="en-GB" sz="900" baseline="0" dirty="0" smtClean="0"/>
          </a:p>
          <a:p>
            <a:r>
              <a:rPr lang="en-GB" sz="900" baseline="0" dirty="0" smtClean="0"/>
              <a:t>Verb </a:t>
            </a:r>
            <a:r>
              <a:rPr lang="en-GB" sz="900" baseline="0" dirty="0"/>
              <a:t>frequency rankings: </a:t>
            </a:r>
            <a:r>
              <a:rPr lang="en-GB" sz="900" baseline="0" dirty="0" err="1" smtClean="0"/>
              <a:t>denken</a:t>
            </a:r>
            <a:r>
              <a:rPr lang="en-GB" sz="900" baseline="0" dirty="0" smtClean="0"/>
              <a:t> [124] das </a:t>
            </a:r>
            <a:r>
              <a:rPr lang="en-GB" sz="900" baseline="0" dirty="0" err="1" smtClean="0"/>
              <a:t>Englisch</a:t>
            </a:r>
            <a:r>
              <a:rPr lang="en-GB" sz="900" baseline="0" dirty="0" smtClean="0"/>
              <a:t> [628] der Freund [327] </a:t>
            </a:r>
            <a:r>
              <a:rPr lang="en-GB" sz="900" baseline="0" dirty="0" err="1" smtClean="0"/>
              <a:t>hören</a:t>
            </a:r>
            <a:r>
              <a:rPr lang="en-GB" sz="900" baseline="0" dirty="0" smtClean="0"/>
              <a:t> [1557] </a:t>
            </a:r>
            <a:r>
              <a:rPr lang="en-GB" sz="900" baseline="0" dirty="0" err="1" smtClean="0"/>
              <a:t>lernen</a:t>
            </a:r>
            <a:r>
              <a:rPr lang="en-GB" sz="900" baseline="0" dirty="0" smtClean="0"/>
              <a:t> [203] das Lied [1726] </a:t>
            </a:r>
            <a:r>
              <a:rPr lang="en-GB" sz="900" baseline="0" dirty="0" err="1" smtClean="0"/>
              <a:t>machen</a:t>
            </a:r>
            <a:r>
              <a:rPr lang="en-GB" sz="900" baseline="0" dirty="0" smtClean="0"/>
              <a:t> [49] die </a:t>
            </a:r>
            <a:r>
              <a:rPr lang="en-GB" sz="900" baseline="0" dirty="0" err="1" smtClean="0"/>
              <a:t>Mathematik</a:t>
            </a:r>
            <a:r>
              <a:rPr lang="en-GB" sz="900" baseline="0" dirty="0" smtClean="0"/>
              <a:t> [1827] die </a:t>
            </a:r>
            <a:r>
              <a:rPr lang="en-GB" sz="900" baseline="0" dirty="0" err="1" smtClean="0"/>
              <a:t>Musik</a:t>
            </a:r>
            <a:r>
              <a:rPr lang="en-GB" sz="900" baseline="0" dirty="0" smtClean="0"/>
              <a:t> [469] </a:t>
            </a:r>
            <a:r>
              <a:rPr lang="en-GB" sz="900" baseline="0" dirty="0" err="1" smtClean="0"/>
              <a:t>reden</a:t>
            </a:r>
            <a:r>
              <a:rPr lang="en-GB" sz="900" baseline="0" dirty="0" smtClean="0"/>
              <a:t> [356] </a:t>
            </a:r>
            <a:r>
              <a:rPr lang="en-GB" sz="900" baseline="0" dirty="0" err="1" smtClean="0"/>
              <a:t>schreiben</a:t>
            </a:r>
            <a:r>
              <a:rPr lang="en-GB" sz="900" baseline="0" dirty="0" smtClean="0"/>
              <a:t> [245] die </a:t>
            </a:r>
            <a:r>
              <a:rPr lang="en-GB" sz="900" baseline="0" dirty="0" err="1" smtClean="0"/>
              <a:t>Schule</a:t>
            </a:r>
            <a:r>
              <a:rPr lang="en-GB" sz="900" baseline="0" dirty="0" smtClean="0"/>
              <a:t> [208] </a:t>
            </a:r>
            <a:r>
              <a:rPr lang="en-GB" sz="900" baseline="0" dirty="0" err="1" smtClean="0"/>
              <a:t>singen</a:t>
            </a:r>
            <a:r>
              <a:rPr lang="en-GB" sz="900" baseline="0" dirty="0" smtClean="0"/>
              <a:t> [979] </a:t>
            </a:r>
            <a:r>
              <a:rPr lang="en-GB" sz="900" baseline="0" dirty="0" err="1" smtClean="0"/>
              <a:t>spielen</a:t>
            </a:r>
            <a:r>
              <a:rPr lang="en-GB" sz="900" baseline="0" dirty="0" smtClean="0"/>
              <a:t> [197] der Sport [845] der </a:t>
            </a:r>
            <a:r>
              <a:rPr lang="en-GB" sz="900" baseline="0" dirty="0" err="1" smtClean="0"/>
              <a:t>Unterricht</a:t>
            </a:r>
            <a:r>
              <a:rPr lang="en-GB" sz="900" baseline="0" dirty="0" smtClean="0"/>
              <a:t> [1107] </a:t>
            </a:r>
            <a:r>
              <a:rPr lang="en-GB" sz="900" baseline="0" dirty="0" err="1" smtClean="0"/>
              <a:t>viel</a:t>
            </a:r>
            <a:r>
              <a:rPr lang="en-GB" sz="900" baseline="0" dirty="0" smtClean="0"/>
              <a:t> [60] </a:t>
            </a:r>
            <a:r>
              <a:rPr lang="en-GB" sz="900" baseline="0" dirty="0" smtClean="0"/>
              <a:t> </a:t>
            </a:r>
            <a:r>
              <a:rPr lang="en-GB" sz="900" baseline="0" dirty="0" err="1" smtClean="0"/>
              <a:t>Hausaufgaben</a:t>
            </a:r>
            <a:r>
              <a:rPr lang="en-GB" sz="900" baseline="0" dirty="0" smtClean="0"/>
              <a:t> [159/317]</a:t>
            </a:r>
            <a:endParaRPr lang="en-GB" sz="900" baseline="0" dirty="0" smtClean="0"/>
          </a:p>
          <a:p>
            <a:endParaRPr lang="en-GB" sz="900" baseline="0" dirty="0" smtClean="0"/>
          </a:p>
          <a:p>
            <a:endParaRPr lang="en-GB" sz="900" baseline="0" dirty="0" smtClean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3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Und </a:t>
            </a:r>
            <a:r>
              <a:rPr lang="en-GB" b="1" dirty="0" err="1" smtClean="0"/>
              <a:t>zu</a:t>
            </a:r>
            <a:r>
              <a:rPr lang="en-GB" b="1" dirty="0" smtClean="0"/>
              <a:t> </a:t>
            </a:r>
            <a:r>
              <a:rPr lang="en-GB" b="1" dirty="0" err="1" smtClean="0"/>
              <a:t>Hause</a:t>
            </a:r>
            <a:r>
              <a:rPr lang="en-GB" b="1" dirty="0" smtClean="0"/>
              <a:t>?  (</a:t>
            </a:r>
            <a:r>
              <a:rPr lang="en-GB" b="1" dirty="0" err="1" smtClean="0"/>
              <a:t>Zu</a:t>
            </a:r>
            <a:r>
              <a:rPr lang="en-GB" b="1" dirty="0" smtClean="0"/>
              <a:t> </a:t>
            </a:r>
            <a:r>
              <a:rPr lang="en-GB" b="1" dirty="0" err="1" smtClean="0"/>
              <a:t>Hause</a:t>
            </a:r>
            <a:r>
              <a:rPr lang="en-GB" b="1" dirty="0" smtClean="0"/>
              <a:t> is</a:t>
            </a:r>
            <a:r>
              <a:rPr lang="en-GB" b="1" baseline="0" dirty="0" smtClean="0"/>
              <a:t> part of this week’s vocabulary set – Elicit the meaning from students for clarity).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Transcript</a:t>
            </a:r>
            <a:r>
              <a:rPr lang="en-GB" b="1" dirty="0"/>
              <a:t>.</a:t>
            </a:r>
            <a:r>
              <a:rPr lang="en-GB" b="1" baseline="0" dirty="0"/>
              <a:t> </a:t>
            </a:r>
            <a:endParaRPr lang="en-GB" b="1" baseline="0" dirty="0" smtClean="0"/>
          </a:p>
          <a:p>
            <a:r>
              <a:rPr lang="en-GB" b="1" baseline="0" dirty="0" smtClean="0"/>
              <a:t>Note: Pronouns are ‘beeped’ out to trap the form, i.e. focus learners only on the verb ending to give the meaning ‘I’ or ‘s/he’.</a:t>
            </a:r>
          </a:p>
          <a:p>
            <a:pPr marL="228600" indent="-228600">
              <a:buAutoNum type="arabicPeriod"/>
            </a:pP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macht</a:t>
            </a:r>
            <a:r>
              <a:rPr lang="en-GB" baseline="0" dirty="0" smtClean="0"/>
              <a:t> </a:t>
            </a:r>
            <a:r>
              <a:rPr lang="en-GB" baseline="0" dirty="0"/>
              <a:t>Pizza. / 2. Ich </a:t>
            </a:r>
            <a:r>
              <a:rPr lang="en-GB" baseline="0" dirty="0" err="1"/>
              <a:t>spiele</a:t>
            </a:r>
            <a:r>
              <a:rPr lang="en-GB" baseline="0" dirty="0"/>
              <a:t> am Computer. / 3. </a:t>
            </a:r>
            <a:r>
              <a:rPr lang="en-GB" baseline="0" dirty="0" err="1"/>
              <a:t>Er</a:t>
            </a:r>
            <a:r>
              <a:rPr lang="en-GB" baseline="0" dirty="0"/>
              <a:t> </a:t>
            </a:r>
            <a:r>
              <a:rPr lang="en-GB" baseline="0" dirty="0" err="1"/>
              <a:t>putzt</a:t>
            </a:r>
            <a:r>
              <a:rPr lang="en-GB" baseline="0" dirty="0"/>
              <a:t> das Auto. / 4. </a:t>
            </a:r>
            <a:r>
              <a:rPr lang="en-GB" baseline="0" dirty="0" err="1"/>
              <a:t>Er</a:t>
            </a:r>
            <a:r>
              <a:rPr lang="en-GB" baseline="0" dirty="0"/>
              <a:t> </a:t>
            </a:r>
            <a:r>
              <a:rPr lang="en-GB" baseline="0" dirty="0" err="1"/>
              <a:t>macht</a:t>
            </a:r>
            <a:r>
              <a:rPr lang="en-GB" baseline="0" dirty="0"/>
              <a:t> das Bett. / 5. Ich </a:t>
            </a:r>
            <a:r>
              <a:rPr lang="en-GB" baseline="0" dirty="0" err="1"/>
              <a:t>tanze</a:t>
            </a:r>
            <a:r>
              <a:rPr lang="en-GB" baseline="0" dirty="0"/>
              <a:t>. / 6. Ich </a:t>
            </a:r>
            <a:r>
              <a:rPr lang="en-GB" baseline="0" dirty="0" err="1"/>
              <a:t>sitze</a:t>
            </a:r>
            <a:r>
              <a:rPr lang="en-GB" baseline="0" dirty="0"/>
              <a:t> </a:t>
            </a:r>
            <a:r>
              <a:rPr lang="en-GB" baseline="0" dirty="0" err="1"/>
              <a:t>im</a:t>
            </a:r>
            <a:r>
              <a:rPr lang="en-GB" baseline="0" dirty="0"/>
              <a:t> Garten. / 7. </a:t>
            </a:r>
            <a:r>
              <a:rPr lang="en-GB" baseline="0" dirty="0" err="1"/>
              <a:t>Er</a:t>
            </a:r>
            <a:r>
              <a:rPr lang="en-GB" baseline="0" dirty="0"/>
              <a:t> </a:t>
            </a:r>
            <a:r>
              <a:rPr lang="en-GB" baseline="0" dirty="0" err="1"/>
              <a:t>arbeitet</a:t>
            </a:r>
            <a:r>
              <a:rPr lang="en-GB" baseline="0" dirty="0"/>
              <a:t> </a:t>
            </a:r>
            <a:r>
              <a:rPr lang="en-GB" baseline="0" dirty="0" err="1"/>
              <a:t>im</a:t>
            </a:r>
            <a:r>
              <a:rPr lang="en-GB" baseline="0" dirty="0"/>
              <a:t> Garten. / 8. </a:t>
            </a:r>
            <a:r>
              <a:rPr lang="en-GB" baseline="0" dirty="0" err="1"/>
              <a:t>Er</a:t>
            </a:r>
            <a:r>
              <a:rPr lang="en-GB" baseline="0" dirty="0"/>
              <a:t> </a:t>
            </a:r>
            <a:r>
              <a:rPr lang="en-GB" baseline="0" dirty="0" err="1"/>
              <a:t>schreibt</a:t>
            </a:r>
            <a:r>
              <a:rPr lang="en-GB" baseline="0" dirty="0"/>
              <a:t> </a:t>
            </a:r>
            <a:r>
              <a:rPr lang="en-GB" baseline="0" dirty="0" err="1"/>
              <a:t>eine</a:t>
            </a:r>
            <a:r>
              <a:rPr lang="en-GB" baseline="0" dirty="0"/>
              <a:t> </a:t>
            </a:r>
            <a:r>
              <a:rPr lang="en-GB" baseline="0" dirty="0" err="1"/>
              <a:t>Liste</a:t>
            </a:r>
            <a:r>
              <a:rPr lang="en-GB" baseline="0" dirty="0"/>
              <a:t>. / 9. ich singe oft. </a:t>
            </a: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It might be good to give item-by-item feedback with each one, reminding students to focus on the –t or –e sound at the end of the verb.</a:t>
            </a:r>
          </a:p>
          <a:p>
            <a:pPr marL="0" indent="0">
              <a:buNone/>
            </a:pPr>
            <a:r>
              <a:rPr lang="en-GB" baseline="0" dirty="0" smtClean="0"/>
              <a:t>Once all the answers are displayed the teacher could elicit the full German phrase for each answer from students, as a first, structured production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Teacher: </a:t>
            </a:r>
            <a:r>
              <a:rPr lang="en-GB" baseline="0" dirty="0" err="1" smtClean="0"/>
              <a:t>Wer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macht</a:t>
            </a:r>
            <a:r>
              <a:rPr lang="en-GB" baseline="0" dirty="0" smtClean="0"/>
              <a:t> Pizza?</a:t>
            </a:r>
            <a:br>
              <a:rPr lang="en-GB" baseline="0" dirty="0" smtClean="0"/>
            </a:br>
            <a:r>
              <a:rPr lang="en-GB" baseline="0" dirty="0" smtClean="0"/>
              <a:t>Students: Wolfgang</a:t>
            </a:r>
            <a:br>
              <a:rPr lang="en-GB" baseline="0" dirty="0" smtClean="0"/>
            </a:br>
            <a:r>
              <a:rPr lang="en-GB" baseline="0" dirty="0" smtClean="0"/>
              <a:t>Teacher: </a:t>
            </a:r>
            <a:r>
              <a:rPr lang="en-GB" baseline="0" dirty="0" err="1" smtClean="0"/>
              <a:t>Ja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wie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sagt</a:t>
            </a:r>
            <a:r>
              <a:rPr lang="en-GB" baseline="0" dirty="0" smtClean="0"/>
              <a:t> man ‘He makes Pizza’ auf Deutsch?</a:t>
            </a:r>
            <a:br>
              <a:rPr lang="en-GB" baseline="0" dirty="0" smtClean="0"/>
            </a:br>
            <a:r>
              <a:rPr lang="en-GB" baseline="0" dirty="0" smtClean="0"/>
              <a:t>Students: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macht</a:t>
            </a:r>
            <a:r>
              <a:rPr lang="en-GB" baseline="0" dirty="0" smtClean="0"/>
              <a:t> Pizza.</a:t>
            </a:r>
            <a:br>
              <a:rPr lang="en-GB" baseline="0" dirty="0" smtClean="0"/>
            </a:br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Students </a:t>
            </a:r>
            <a:r>
              <a:rPr lang="en-GB" baseline="0" dirty="0"/>
              <a:t>could then be asked to decide who helps at home (</a:t>
            </a:r>
            <a:r>
              <a:rPr lang="en-GB" baseline="0" dirty="0" err="1"/>
              <a:t>wer</a:t>
            </a:r>
            <a:r>
              <a:rPr lang="en-GB" baseline="0" dirty="0"/>
              <a:t> </a:t>
            </a:r>
            <a:r>
              <a:rPr lang="en-GB" baseline="0" dirty="0" err="1"/>
              <a:t>hilft</a:t>
            </a:r>
            <a:r>
              <a:rPr lang="en-GB" baseline="0" dirty="0"/>
              <a:t> </a:t>
            </a:r>
            <a:r>
              <a:rPr lang="en-GB" baseline="0" dirty="0" err="1"/>
              <a:t>zu</a:t>
            </a:r>
            <a:r>
              <a:rPr lang="en-GB" baseline="0" dirty="0"/>
              <a:t> </a:t>
            </a:r>
            <a:r>
              <a:rPr lang="en-GB" baseline="0" dirty="0" err="1"/>
              <a:t>Hause</a:t>
            </a:r>
            <a:r>
              <a:rPr lang="en-GB" baseline="0" dirty="0"/>
              <a:t>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 smtClean="0"/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10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Pairwork</a:t>
            </a:r>
            <a:r>
              <a:rPr lang="en-GB" baseline="0" dirty="0" smtClean="0"/>
              <a:t> activity to develop more fluent production whilst still activating grammar knowledge and focusing on meaning.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Partner A: Creates an English sentence that can be made from a combination of the options given (using grammatical knowledge of verb endings, and lexical knowledge of vocabulary provided). S/he tries to use each verb and each item in the circle once. S/he crosses them off on his/her sheet to keep track. When s/he runs out of possible combinations, partners swap roles.</a:t>
            </a:r>
            <a:br>
              <a:rPr lang="en-GB" baseline="0" dirty="0" smtClean="0"/>
            </a:br>
            <a:r>
              <a:rPr lang="en-GB" baseline="0" dirty="0" smtClean="0"/>
              <a:t>Partner B: Translates the sentence into German (developing speed of retrieval and word production / pronunciation)</a:t>
            </a:r>
          </a:p>
          <a:p>
            <a:endParaRPr lang="en-GB" baseline="0" dirty="0" smtClean="0"/>
          </a:p>
          <a:p>
            <a:r>
              <a:rPr lang="en-GB" b="1" baseline="0" dirty="0" smtClean="0"/>
              <a:t>Note: Most verb forms can go with more than one option.</a:t>
            </a:r>
          </a:p>
          <a:p>
            <a:endParaRPr lang="en-GB" b="1" baseline="0" dirty="0" smtClean="0"/>
          </a:p>
          <a:p>
            <a:r>
              <a:rPr lang="en-GB" b="1" dirty="0" smtClean="0"/>
              <a:t>Differentiation: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vocabulary is already well known, Partner B can challenge him/herself to produce the sentences without reference to the sheet.</a:t>
            </a:r>
          </a:p>
          <a:p>
            <a:endParaRPr lang="en-GB" dirty="0" smtClean="0"/>
          </a:p>
          <a:p>
            <a:r>
              <a:rPr lang="en-GB" b="1" dirty="0" smtClean="0"/>
              <a:t>Plenary: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Teachers can use this slide to create</a:t>
            </a:r>
            <a:r>
              <a:rPr lang="en-GB" baseline="0" dirty="0" smtClean="0"/>
              <a:t> sentences in English for students to translate into German on mini whiteboards.</a:t>
            </a:r>
            <a:br>
              <a:rPr lang="en-GB" baseline="0" dirty="0" smtClean="0"/>
            </a:br>
            <a:r>
              <a:rPr lang="en-GB" baseline="0" dirty="0" smtClean="0"/>
              <a:t>(Alternatively, students can volunteer English sentences for the class to write in German)</a:t>
            </a:r>
          </a:p>
          <a:p>
            <a:endParaRPr lang="en-GB" baseline="0" dirty="0" smtClean="0"/>
          </a:p>
          <a:p>
            <a:r>
              <a:rPr lang="en-GB" baseline="0" dirty="0" smtClean="0"/>
              <a:t>Additional, more challenging plenary on the following slide.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1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Alternative</a:t>
            </a:r>
            <a:r>
              <a:rPr lang="en-GB" b="1" baseline="0" dirty="0" smtClean="0"/>
              <a:t> / additional plenary (assessment)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Students write a sentence,</a:t>
            </a:r>
            <a:r>
              <a:rPr lang="en-GB" baseline="0" dirty="0" smtClean="0"/>
              <a:t> adding one additional element (beyond the pronoun and verb).</a:t>
            </a:r>
            <a:br>
              <a:rPr lang="en-GB" baseline="0" dirty="0" smtClean="0"/>
            </a:br>
            <a:r>
              <a:rPr lang="en-GB" baseline="0" dirty="0" smtClean="0"/>
              <a:t>Remind them of English translations of nouns we are revising this week, and that any masculine nouns that follow these verbs will change their article (der </a:t>
            </a:r>
            <a:r>
              <a:rPr lang="en-GB" baseline="0" dirty="0" smtClean="0">
                <a:sym typeface="Wingdings" panose="05000000000000000000" pitchFamily="2" charset="2"/>
              </a:rPr>
              <a:t> den, </a:t>
            </a:r>
            <a:r>
              <a:rPr lang="en-GB" baseline="0" dirty="0" err="1" smtClean="0">
                <a:sym typeface="Wingdings" panose="05000000000000000000" pitchFamily="2" charset="2"/>
              </a:rPr>
              <a:t>ein</a:t>
            </a:r>
            <a:r>
              <a:rPr lang="en-GB" baseline="0" dirty="0" smtClean="0">
                <a:sym typeface="Wingdings" panose="05000000000000000000" pitchFamily="2" charset="2"/>
              </a:rPr>
              <a:t>  </a:t>
            </a:r>
            <a:r>
              <a:rPr lang="en-GB" baseline="0" dirty="0" err="1" smtClean="0">
                <a:sym typeface="Wingdings" panose="05000000000000000000" pitchFamily="2" charset="2"/>
              </a:rPr>
              <a:t>einen</a:t>
            </a:r>
            <a:r>
              <a:rPr lang="en-GB" baseline="0" dirty="0" smtClean="0">
                <a:sym typeface="Wingdings" panose="05000000000000000000" pitchFamily="2" charset="2"/>
              </a:rPr>
              <a:t>)</a:t>
            </a:r>
            <a:br>
              <a:rPr lang="en-GB" baseline="0" dirty="0" smtClean="0">
                <a:sym typeface="Wingdings" panose="05000000000000000000" pitchFamily="2" charset="2"/>
              </a:rPr>
            </a:br>
            <a:r>
              <a:rPr lang="en-GB" baseline="0" dirty="0" smtClean="0">
                <a:sym typeface="Wingdings" panose="05000000000000000000" pitchFamily="2" charset="2"/>
              </a:rPr>
              <a:t/>
            </a:r>
            <a:br>
              <a:rPr lang="en-GB" baseline="0" dirty="0" smtClean="0">
                <a:sym typeface="Wingdings" panose="05000000000000000000" pitchFamily="2" charset="2"/>
              </a:rPr>
            </a:br>
            <a:r>
              <a:rPr lang="en-GB" baseline="0" dirty="0" smtClean="0">
                <a:sym typeface="Wingdings" panose="05000000000000000000" pitchFamily="2" charset="2"/>
              </a:rPr>
              <a:t>They write without reference to resources.  This assesses retention of key vocabulary from Week 5 and 1.2.3, as well as grammatical knowledge of verb endings.  In addition, the past half-term’s learning of noun gender, definite and indefinite articles, and Row 2 accusative are assessed.</a:t>
            </a:r>
            <a:br>
              <a:rPr lang="en-GB" baseline="0" dirty="0" smtClean="0">
                <a:sym typeface="Wingdings" panose="05000000000000000000" pitchFamily="2" charset="2"/>
              </a:rPr>
            </a:b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Week 5 vocabulary</a:t>
            </a:r>
            <a:br>
              <a:rPr lang="en-GB" dirty="0" smtClean="0"/>
            </a:br>
            <a:r>
              <a:rPr lang="de-DE" dirty="0" smtClean="0"/>
              <a:t>haben [7] hat [7] wer? [173]  der Lehrer [433] der Fußball [1497] der Freund [326] das Wasser [297] die Welt [190] das Wort [243] nicht wahr? [14/662] das Haustier [&gt;5000] das Haus [159]</a:t>
            </a:r>
            <a:br>
              <a:rPr lang="de-DE" dirty="0" smtClean="0"/>
            </a:br>
            <a:r>
              <a:rPr lang="de-DE" dirty="0" smtClean="0"/>
              <a:t>Note that 6 of these words were built into this week‘s lessons, as</a:t>
            </a:r>
            <a:r>
              <a:rPr lang="de-DE" baseline="0" dirty="0" smtClean="0"/>
              <a:t> well.</a:t>
            </a:r>
            <a:br>
              <a:rPr lang="de-DE" baseline="0" dirty="0" smtClean="0"/>
            </a:br>
            <a:r>
              <a:rPr lang="de-DE" baseline="0" dirty="0" smtClean="0"/>
              <a:t>Term 1.2, Week 2 vocabulary</a:t>
            </a:r>
            <a:br>
              <a:rPr lang="de-DE" baseline="0" dirty="0" smtClean="0"/>
            </a:br>
            <a:r>
              <a:rPr lang="de-DE" baseline="0" dirty="0" smtClean="0"/>
              <a:t>arbeiten [200] putzen [2851] kochen [1005] sitzen [261] das Auto [490] zu Hause [6/159] der Garten [959] der Boden [445] die Liste [1975] das Zimmer [609]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6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Elicit the meaning of the TL title.  All language has been previously taught.</a:t>
            </a:r>
            <a:br>
              <a:rPr lang="en-GB" baseline="0" dirty="0" smtClean="0"/>
            </a:br>
            <a:r>
              <a:rPr lang="en-GB" baseline="0" dirty="0" smtClean="0"/>
              <a:t>Instructions here are given in English, for clarity.  Information gap tasks can be tricky to explain.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5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0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 This slide does not need printing.  Students write 1-8 in their books and complete the activity.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3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63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1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1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38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99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3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9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8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1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30/10/2019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12.tiff"/><Relationship Id="rId3" Type="http://schemas.openxmlformats.org/officeDocument/2006/relationships/image" Target="../media/image23.png"/><Relationship Id="rId7" Type="http://schemas.openxmlformats.org/officeDocument/2006/relationships/image" Target="../media/image18.tiff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20.tiff"/><Relationship Id="rId5" Type="http://schemas.openxmlformats.org/officeDocument/2006/relationships/image" Target="../media/image24.tiff"/><Relationship Id="rId10" Type="http://schemas.openxmlformats.org/officeDocument/2006/relationships/image" Target="../media/image27.tiff"/><Relationship Id="rId4" Type="http://schemas.openxmlformats.org/officeDocument/2006/relationships/image" Target="../media/image10.png"/><Relationship Id="rId9" Type="http://schemas.openxmlformats.org/officeDocument/2006/relationships/image" Target="../media/image26.tiff"/><Relationship Id="rId1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8697" y="1951672"/>
            <a:ext cx="918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GRAMMAR</a:t>
            </a:r>
            <a:endParaRPr lang="en-GB" sz="3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395111" y="3301204"/>
            <a:ext cx="6819881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Weak verbs in the present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tense:</a:t>
            </a:r>
            <a:endParaRPr lang="en-GB" sz="3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‘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I’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 ‘s/he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’</a:t>
            </a:r>
            <a:endParaRPr lang="en-GB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-56445" y="5972125"/>
            <a:ext cx="5784972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Y7 German - Term 1.2</a:t>
            </a:r>
            <a:r>
              <a:rPr lang="en-GB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- Week 2 - Lesson 17 </a:t>
            </a:r>
            <a:endParaRPr lang="en-GB" sz="1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3936" y="6550223"/>
            <a:ext cx="2616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Elinor Parks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4439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8030" y="343084"/>
            <a:ext cx="11394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Partner 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B</a:t>
            </a:r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– Write who does what. </a:t>
            </a:r>
            <a:b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Write 1-8,  ‘Mia’ or ‘he’ and the activity.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C8B3592-5E36-A843-9DCD-8196235514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8030" y="1379336"/>
          <a:ext cx="8128000" cy="4632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83462">
                  <a:extLst>
                    <a:ext uri="{9D8B030D-6E8A-4147-A177-3AD203B41FA5}">
                      <a16:colId xmlns:a16="http://schemas.microsoft.com/office/drawing/2014/main" xmlns="" val="3390943499"/>
                    </a:ext>
                  </a:extLst>
                </a:gridCol>
                <a:gridCol w="7544538">
                  <a:extLst>
                    <a:ext uri="{9D8B030D-6E8A-4147-A177-3AD203B41FA5}">
                      <a16:colId xmlns:a16="http://schemas.microsoft.com/office/drawing/2014/main" xmlns="" val="1118910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291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0269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645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0771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192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3601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3483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0271677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9835978" y="167185"/>
            <a:ext cx="2162138" cy="35179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C734FD-D6CC-D94F-A995-16FC6636D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4" y="2008055"/>
            <a:ext cx="725959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Opa</a:t>
            </a:r>
            <a:r>
              <a:rPr lang="en-US" dirty="0"/>
              <a:t> </a:t>
            </a:r>
            <a:r>
              <a:rPr lang="en-US" dirty="0" smtClean="0"/>
              <a:t>(grandpa)arrives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says he and Oma do it all. 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Partner B: You are </a:t>
            </a:r>
            <a:r>
              <a:rPr lang="en-US" dirty="0" err="1" smtClean="0"/>
              <a:t>Opa</a:t>
            </a:r>
            <a:r>
              <a:rPr lang="en-US" dirty="0" smtClean="0"/>
              <a:t>. Say what you do (me) and what Oma does (she).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Partner A: </a:t>
            </a:r>
            <a:r>
              <a:rPr lang="en-GB" dirty="0" smtClean="0">
                <a:solidFill>
                  <a:srgbClr val="115076"/>
                </a:solidFill>
              </a:rPr>
              <a:t>Make </a:t>
            </a:r>
            <a:r>
              <a:rPr lang="en-GB" dirty="0">
                <a:solidFill>
                  <a:srgbClr val="115076"/>
                </a:solidFill>
              </a:rPr>
              <a:t>a note of who does what, according to </a:t>
            </a:r>
            <a:r>
              <a:rPr lang="en-GB" dirty="0" err="1" smtClean="0">
                <a:solidFill>
                  <a:srgbClr val="115076"/>
                </a:solidFill>
              </a:rPr>
              <a:t>Opa</a:t>
            </a:r>
            <a:r>
              <a:rPr lang="en-GB" dirty="0" smtClean="0">
                <a:solidFill>
                  <a:srgbClr val="115076"/>
                </a:solidFill>
              </a:rPr>
              <a:t>.</a:t>
            </a:r>
            <a:endParaRPr lang="en-GB" dirty="0">
              <a:solidFill>
                <a:srgbClr val="11507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8F6542-DE5A-B049-85E7-B6C791158DEE}"/>
              </a:ext>
            </a:extLst>
          </p:cNvPr>
          <p:cNvSpPr txBox="1"/>
          <p:nvPr/>
        </p:nvSpPr>
        <p:spPr>
          <a:xfrm>
            <a:off x="0" y="0"/>
            <a:ext cx="5902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Das </a:t>
            </a:r>
            <a:r>
              <a:rPr lang="en-US" sz="4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4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falsch</a:t>
            </a:r>
            <a:r>
              <a:rPr lang="en-US" sz="44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  <a:endParaRPr lang="en-US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56" y="384720"/>
            <a:ext cx="3412653" cy="42881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485209" y="421435"/>
            <a:ext cx="3213947" cy="924962"/>
          </a:xfrm>
          <a:prstGeom prst="wedgeRoundRectCallout">
            <a:avLst>
              <a:gd name="adj1" fmla="val 69091"/>
              <a:gd name="adj2" fmla="val 136692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Das 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ist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falsch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8428" y="2683600"/>
            <a:ext cx="192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 car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8997" y="2670987"/>
            <a:ext cx="2281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she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cook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853" y="5460886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me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a list</a:t>
            </a:r>
          </a:p>
        </p:txBody>
      </p:sp>
      <p:pic>
        <p:nvPicPr>
          <p:cNvPr id="1032" name="Picture 8" descr="http://www.clker.com/cliparts/7/4/7/b/11949851491005163584redcar_marcelo_caiafa_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86" y="764739"/>
            <a:ext cx="1495640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986002" y="2692810"/>
            <a:ext cx="29191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me</a:t>
            </a:r>
          </a:p>
          <a:p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sit in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the garden</a:t>
            </a:r>
          </a:p>
        </p:txBody>
      </p:sp>
      <p:pic>
        <p:nvPicPr>
          <p:cNvPr id="1036" name="Picture 12" descr="http://www.clker.com/cliparts/4/a/0/9/1195431595984523152Machovka_Broom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79" y="792847"/>
            <a:ext cx="881818" cy="18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08835" y="2647035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she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floor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0829" y="643802"/>
            <a:ext cx="2687454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54832" y="643802"/>
            <a:ext cx="2687454" cy="2749462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930657" y="643803"/>
            <a:ext cx="3006419" cy="274946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810" y="3499768"/>
            <a:ext cx="2687454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60896" y="643803"/>
            <a:ext cx="2687454" cy="2751032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8D2BCB-FE71-1643-B7A1-C2A4607B5EDA}"/>
              </a:ext>
            </a:extLst>
          </p:cNvPr>
          <p:cNvSpPr/>
          <p:nvPr/>
        </p:nvSpPr>
        <p:spPr>
          <a:xfrm>
            <a:off x="3239341" y="3524542"/>
            <a:ext cx="2687454" cy="2710297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0D27787-B48B-6C4A-AAEE-3D78285ABE1A}"/>
              </a:ext>
            </a:extLst>
          </p:cNvPr>
          <p:cNvSpPr txBox="1"/>
          <p:nvPr/>
        </p:nvSpPr>
        <p:spPr>
          <a:xfrm>
            <a:off x="3300310" y="5526092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 me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make the bed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57999CF-7792-1241-9B9D-CF75ECA8F481}"/>
              </a:ext>
            </a:extLst>
          </p:cNvPr>
          <p:cNvSpPr/>
          <p:nvPr/>
        </p:nvSpPr>
        <p:spPr>
          <a:xfrm>
            <a:off x="6065033" y="3524543"/>
            <a:ext cx="2687454" cy="2744027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0FD2AF-A2BE-A64F-8AA7-BCE48BA6AC4C}"/>
              </a:ext>
            </a:extLst>
          </p:cNvPr>
          <p:cNvSpPr txBox="1"/>
          <p:nvPr/>
        </p:nvSpPr>
        <p:spPr>
          <a:xfrm>
            <a:off x="6143914" y="5586760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 she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works in the garden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C97B669-C708-2144-B94E-5ECFC4B51159}"/>
              </a:ext>
            </a:extLst>
          </p:cNvPr>
          <p:cNvSpPr/>
          <p:nvPr/>
        </p:nvSpPr>
        <p:spPr>
          <a:xfrm>
            <a:off x="8952658" y="3524544"/>
            <a:ext cx="2984417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323D216-B916-D24E-8DAA-EA0345669869}"/>
              </a:ext>
            </a:extLst>
          </p:cNvPr>
          <p:cNvSpPr txBox="1"/>
          <p:nvPr/>
        </p:nvSpPr>
        <p:spPr>
          <a:xfrm>
            <a:off x="8930657" y="5620247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 me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work on computer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C9C977-03A3-D14B-9403-1B22C8CC4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81" y="1176317"/>
            <a:ext cx="1275615" cy="1207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F89B03-DA13-484D-94BC-D994DA461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393" y="879302"/>
            <a:ext cx="19050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1E98F8-129F-5A4D-963D-37E080013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4534" y="707066"/>
            <a:ext cx="2340099" cy="1716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0409EA-C9EA-754E-A477-2A5498CF8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6523" y="1395424"/>
            <a:ext cx="896629" cy="1035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56E1AD-0DD7-9C4C-86DB-E1F5D799C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6816" y="978586"/>
            <a:ext cx="739905" cy="731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C32462-F46B-AE4B-AE9A-EFE724A335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467" y="3652499"/>
            <a:ext cx="1456977" cy="1655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6AE803-3EFF-C943-B018-02CC24302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997" y="3817229"/>
            <a:ext cx="2368207" cy="1326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CF5389-940C-BE43-A202-0BD570FD32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8613" y="3907568"/>
            <a:ext cx="1362733" cy="1400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B2C7BC8-290C-124C-89D5-A9A4D605E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8678" y="4209067"/>
            <a:ext cx="511504" cy="8906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BFFD1A5-7B3A-244D-AF62-AB3F0381C3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9418" y="4178312"/>
            <a:ext cx="511504" cy="8906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93381E8-3792-B44F-A8EA-3AE814A50D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9853" y="3727301"/>
            <a:ext cx="2253299" cy="166744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835978" y="167185"/>
            <a:ext cx="2162138" cy="35179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810" y="168307"/>
            <a:ext cx="347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Partner B</a:t>
            </a:r>
            <a:endParaRPr lang="en-GB" sz="24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8030" y="343084"/>
            <a:ext cx="11394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Partner A – Write who does what. </a:t>
            </a:r>
            <a:b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Write 1-8,  ‘</a:t>
            </a:r>
            <a:r>
              <a:rPr lang="en-GB" sz="28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Opa</a:t>
            </a:r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’ or ‘she’ and the activity.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C8B3592-5E36-A843-9DCD-81962355148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8030" y="1379336"/>
          <a:ext cx="8128000" cy="4632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83462">
                  <a:extLst>
                    <a:ext uri="{9D8B030D-6E8A-4147-A177-3AD203B41FA5}">
                      <a16:colId xmlns:a16="http://schemas.microsoft.com/office/drawing/2014/main" xmlns="" val="3390943499"/>
                    </a:ext>
                  </a:extLst>
                </a:gridCol>
                <a:gridCol w="7544538">
                  <a:extLst>
                    <a:ext uri="{9D8B030D-6E8A-4147-A177-3AD203B41FA5}">
                      <a16:colId xmlns:a16="http://schemas.microsoft.com/office/drawing/2014/main" xmlns="" val="1118910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291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0269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645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0771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192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3601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3483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0271677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9835978" y="167185"/>
            <a:ext cx="2162138" cy="35179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6839" y="256988"/>
            <a:ext cx="998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Wolfgang </a:t>
            </a:r>
            <a:r>
              <a:rPr lang="en-GB" sz="3200" b="1" u="sng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oder</a:t>
            </a:r>
            <a:r>
              <a:rPr lang="en-GB" sz="3200" b="1" u="sng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u="sng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ich</a:t>
            </a:r>
            <a:r>
              <a:rPr lang="en-GB" sz="3200" b="1" u="sng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(Mia)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103" y="1365779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______   ________  das Bett.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103" y="2388609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______   ________ 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Nudeln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103" y="3222641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______   ________ 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im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Garten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103" y="4151839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______   ________  am Computer.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03" y="5043698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______   ________  Sport.</a:t>
            </a:r>
          </a:p>
          <a:p>
            <a:endParaRPr lang="en-GB" sz="32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701461" y="41280"/>
            <a:ext cx="1336575" cy="53478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2EAD7C-6B31-B749-8D07-96901378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683" y="1042565"/>
            <a:ext cx="957644" cy="9214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A98570-543E-9A41-B110-51DDC70962FC}"/>
              </a:ext>
            </a:extLst>
          </p:cNvPr>
          <p:cNvSpPr txBox="1"/>
          <p:nvPr/>
        </p:nvSpPr>
        <p:spPr>
          <a:xfrm>
            <a:off x="6789505" y="299108"/>
            <a:ext cx="524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Schreib</a:t>
            </a:r>
            <a:r>
              <a:rPr lang="en-GB" sz="24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auf Deutsch.</a:t>
            </a:r>
            <a:br>
              <a:rPr lang="en-GB" sz="24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</a:b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B893BF-59C2-E145-9CF0-B1985080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683" y="2064314"/>
            <a:ext cx="957644" cy="921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B043004-5ED0-5549-BB6B-FD145BFDF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64823"/>
            <a:ext cx="930692" cy="9484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21C2798-72E6-664B-B02A-35B424999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36" y="4752115"/>
            <a:ext cx="957644" cy="921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9B07384-295B-C94C-932E-26059E432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072" y="3849536"/>
            <a:ext cx="930692" cy="948420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xmlns="" id="{3F0916A6-880F-6341-98A6-25EC19AD269D}"/>
              </a:ext>
            </a:extLst>
          </p:cNvPr>
          <p:cNvSpPr/>
          <p:nvPr/>
        </p:nvSpPr>
        <p:spPr>
          <a:xfrm rot="10800000" flipV="1">
            <a:off x="7059378" y="3287410"/>
            <a:ext cx="508907" cy="303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69649B0B-2580-AC49-BB8F-3B7DE7C71D82}"/>
              </a:ext>
            </a:extLst>
          </p:cNvPr>
          <p:cNvSpPr/>
          <p:nvPr/>
        </p:nvSpPr>
        <p:spPr>
          <a:xfrm rot="10800000" flipV="1">
            <a:off x="8004821" y="4323746"/>
            <a:ext cx="508907" cy="303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36B5CFE-3975-834D-BDB2-21490E33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202" y="2599642"/>
            <a:ext cx="930692" cy="9484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D2AA84-7D97-B54D-B592-2E4C707E6CF5}"/>
              </a:ext>
            </a:extLst>
          </p:cNvPr>
          <p:cNvSpPr txBox="1"/>
          <p:nvPr/>
        </p:nvSpPr>
        <p:spPr>
          <a:xfrm>
            <a:off x="9712297" y="3597075"/>
            <a:ext cx="353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Ich bin Mia.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494246A-D991-4447-9948-4548F355FEE7}"/>
              </a:ext>
            </a:extLst>
          </p:cNvPr>
          <p:cNvSpPr/>
          <p:nvPr/>
        </p:nvSpPr>
        <p:spPr>
          <a:xfrm>
            <a:off x="9300512" y="2449864"/>
            <a:ext cx="2694924" cy="18129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7382" y="6250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E.g. He makes the bed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b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</a:b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37382" y="105596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Er</a:t>
            </a:r>
            <a:r>
              <a:rPr lang="en-GB" sz="28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macht</a:t>
            </a:r>
            <a:r>
              <a:rPr lang="en-GB" sz="28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das </a:t>
            </a:r>
            <a:r>
              <a:rPr lang="en-GB" sz="280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Bett</a:t>
            </a:r>
            <a:r>
              <a:rPr lang="en-GB" sz="28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BB02721-0E6D-C541-9E7D-3C0BCE6E6FA6}"/>
              </a:ext>
            </a:extLst>
          </p:cNvPr>
          <p:cNvSpPr txBox="1"/>
          <p:nvPr/>
        </p:nvSpPr>
        <p:spPr>
          <a:xfrm>
            <a:off x="820062" y="1303059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Er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macht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4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998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Wolfgang und ich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indent="-457200">
              <a:buFontTx/>
              <a:buAutoNum type="arabicParenR"/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1465995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______   ________  das Bett.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2488825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______   ________ 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Nudeln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322857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______   ________  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im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Garten. </a:t>
            </a:r>
            <a:endParaRPr lang="en-GB" sz="32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290" y="4252055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______   ________  am Computer.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43914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______   ________  Sport.</a:t>
            </a:r>
          </a:p>
          <a:p>
            <a:endParaRPr lang="en-GB" sz="32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2EAD7C-6B31-B749-8D07-96901378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46" y="779844"/>
            <a:ext cx="1142538" cy="1099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1FB262E-2419-A245-8392-12E5D3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46" y="1950554"/>
            <a:ext cx="1142538" cy="1099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5E7B0D-A86C-1F4A-BE5A-3DE61A7A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277" y="4951719"/>
            <a:ext cx="1142538" cy="1099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B02721-0E6D-C541-9E7D-3C0BCE6E6FA6}"/>
              </a:ext>
            </a:extLst>
          </p:cNvPr>
          <p:cNvSpPr txBox="1"/>
          <p:nvPr/>
        </p:nvSpPr>
        <p:spPr>
          <a:xfrm>
            <a:off x="1470991" y="1365779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Er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macht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A82C14-0DC3-5B44-8073-388C43CA4258}"/>
              </a:ext>
            </a:extLst>
          </p:cNvPr>
          <p:cNvSpPr txBox="1"/>
          <p:nvPr/>
        </p:nvSpPr>
        <p:spPr>
          <a:xfrm>
            <a:off x="1470991" y="2399409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Er</a:t>
            </a:r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kocht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8EC2AC-84D0-C74D-974A-5E69649C0CBC}"/>
              </a:ext>
            </a:extLst>
          </p:cNvPr>
          <p:cNvSpPr txBox="1"/>
          <p:nvPr/>
        </p:nvSpPr>
        <p:spPr>
          <a:xfrm>
            <a:off x="1470991" y="3219267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ch</a:t>
            </a:r>
            <a:r>
              <a:rPr lang="en-GB" sz="3200" dirty="0" smtClean="0">
                <a:solidFill>
                  <a:srgbClr val="E5670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sitze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648C1EC-B566-7447-8826-7E237DCE4EAB}"/>
              </a:ext>
            </a:extLst>
          </p:cNvPr>
          <p:cNvSpPr txBox="1"/>
          <p:nvPr/>
        </p:nvSpPr>
        <p:spPr>
          <a:xfrm>
            <a:off x="1470991" y="4125179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ch</a:t>
            </a:r>
            <a:r>
              <a:rPr lang="en-GB" sz="3200" dirty="0" smtClean="0">
                <a:solidFill>
                  <a:srgbClr val="E56700"/>
                </a:solidFill>
                <a:latin typeface="Century Gothic" panose="020B0502020202020204" pitchFamily="34" charset="0"/>
              </a:rPr>
              <a:t>      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arbeite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C84BB3D-F636-B541-B985-A77AD9B0231B}"/>
              </a:ext>
            </a:extLst>
          </p:cNvPr>
          <p:cNvSpPr txBox="1"/>
          <p:nvPr/>
        </p:nvSpPr>
        <p:spPr>
          <a:xfrm>
            <a:off x="1516693" y="5050288"/>
            <a:ext cx="353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Er</a:t>
            </a:r>
            <a:r>
              <a:rPr lang="en-GB" sz="3200" dirty="0" smtClean="0">
                <a:solidFill>
                  <a:srgbClr val="E56700"/>
                </a:solidFill>
                <a:latin typeface="Century Gothic" panose="020B0502020202020204" pitchFamily="34" charset="0"/>
              </a:rPr>
              <a:t>      </a:t>
            </a:r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macht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D0C31-7F98-9A4F-8560-C501C56CF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231" y="2999669"/>
            <a:ext cx="930692" cy="948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EE5155-7261-3D4C-BB5A-DD0507C7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04" y="4003299"/>
            <a:ext cx="930692" cy="948420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D2D34EFA-0895-7242-97E4-1CF41F392EE8}"/>
              </a:ext>
            </a:extLst>
          </p:cNvPr>
          <p:cNvSpPr/>
          <p:nvPr/>
        </p:nvSpPr>
        <p:spPr>
          <a:xfrm rot="10800000" flipV="1">
            <a:off x="8634392" y="4418017"/>
            <a:ext cx="508907" cy="303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2B295B65-B09A-BF44-8F71-E77AD925999C}"/>
              </a:ext>
            </a:extLst>
          </p:cNvPr>
          <p:cNvSpPr/>
          <p:nvPr/>
        </p:nvSpPr>
        <p:spPr>
          <a:xfrm rot="10800000" flipV="1">
            <a:off x="8150938" y="3360031"/>
            <a:ext cx="508907" cy="303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FDE571A-8F17-B54B-AE2C-5656DC83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316" y="1049635"/>
            <a:ext cx="930692" cy="9484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BB05E15-11BC-3B40-A9F0-F541F6D313DB}"/>
              </a:ext>
            </a:extLst>
          </p:cNvPr>
          <p:cNvSpPr txBox="1"/>
          <p:nvPr/>
        </p:nvSpPr>
        <p:spPr>
          <a:xfrm>
            <a:off x="9844545" y="2077778"/>
            <a:ext cx="353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Ich bin Mia.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D86E1B-0F79-FF40-864F-E0523C3D6A61}"/>
              </a:ext>
            </a:extLst>
          </p:cNvPr>
          <p:cNvSpPr/>
          <p:nvPr/>
        </p:nvSpPr>
        <p:spPr>
          <a:xfrm>
            <a:off x="9447626" y="899857"/>
            <a:ext cx="2694924" cy="18129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596283" y="41280"/>
            <a:ext cx="1441753" cy="49083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Antworten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49" y="1073884"/>
            <a:ext cx="8292656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Schreib</a:t>
            </a:r>
            <a:r>
              <a:rPr lang="en-GB" dirty="0" smtClean="0"/>
              <a:t> </a:t>
            </a:r>
            <a:r>
              <a:rPr lang="en-GB" dirty="0" err="1" smtClean="0"/>
              <a:t>einen</a:t>
            </a:r>
            <a:r>
              <a:rPr lang="en-GB" dirty="0" smtClean="0"/>
              <a:t> Text auf Deutsch.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Write 10 sentences explaining who does different activities at your home.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Use at least eight different verbs.</a:t>
            </a:r>
            <a:endParaRPr lang="en-GB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95649" y="319106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Wer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macht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was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zu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Hause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  <a:endParaRPr lang="en-GB" sz="32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488305" y="319106"/>
            <a:ext cx="3484619" cy="2597089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Use ‘und’, ‘</a:t>
            </a:r>
            <a:r>
              <a:rPr lang="en-GB" sz="28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oder</a:t>
            </a:r>
            <a:r>
              <a:rPr lang="en-GB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8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aber</a:t>
            </a:r>
            <a:r>
              <a:rPr lang="en-GB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’ to join ideas together and write longer sentences.</a:t>
            </a:r>
            <a:endParaRPr lang="en-GB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4190" y="4303279"/>
            <a:ext cx="2114509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arbeiten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07687" y="4303279"/>
            <a:ext cx="1566231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sitzen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2906" y="4303279"/>
            <a:ext cx="1756519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putzen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68413" y="4303279"/>
            <a:ext cx="1912419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kochen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9820" y="4303279"/>
            <a:ext cx="2037134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689979" y="5253493"/>
            <a:ext cx="1496975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reden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24190" y="5233894"/>
            <a:ext cx="1766774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35326" y="5233894"/>
            <a:ext cx="2194035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schreiben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38368" y="5263955"/>
            <a:ext cx="1713211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lernen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01496" y="5263955"/>
            <a:ext cx="1973617" cy="761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denken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6" y="-39201"/>
            <a:ext cx="11702143" cy="148839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Knowing who does what: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Weak </a:t>
            </a:r>
            <a:r>
              <a:rPr lang="en-GB" sz="2400" b="1" dirty="0" smtClean="0">
                <a:solidFill>
                  <a:schemeClr val="bg1"/>
                </a:solidFill>
              </a:rPr>
              <a:t>verbs: ‘I</a:t>
            </a:r>
            <a:r>
              <a:rPr lang="en-GB" sz="2400" b="1" dirty="0">
                <a:solidFill>
                  <a:schemeClr val="bg1"/>
                </a:solidFill>
              </a:rPr>
              <a:t>’ versus ‘s/he’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101" y="1332188"/>
            <a:ext cx="10842172" cy="1553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German, the verb ending often tells us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is doing the action.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Compare: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9064" y="4180822"/>
            <a:ext cx="315685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 = </a:t>
            </a:r>
            <a:r>
              <a:rPr lang="en-GB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1750" y="2425603"/>
            <a:ext cx="149111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singen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1750" y="4163253"/>
            <a:ext cx="187878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2800" b="1" dirty="0" err="1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Ich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sing</a:t>
            </a:r>
            <a:r>
              <a:rPr lang="en-GB" sz="2800" b="1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465010" y="2464591"/>
            <a:ext cx="1921330" cy="587274"/>
          </a:xfrm>
          <a:prstGeom prst="rect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Infinitive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6472" y="2464591"/>
            <a:ext cx="1835759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= to sing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101" y="4876369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So, for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weak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German verbs: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5010" y="3271737"/>
            <a:ext cx="1921330" cy="587274"/>
          </a:xfrm>
          <a:prstGeom prst="rect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s/he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04534" y="3321621"/>
            <a:ext cx="22797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Sie / </a:t>
            </a:r>
            <a:r>
              <a:rPr lang="en-GB" sz="2800" b="1" dirty="0" err="1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er</a:t>
            </a:r>
            <a:r>
              <a:rPr lang="en-GB" sz="2800" b="1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sing</a:t>
            </a:r>
            <a:r>
              <a:rPr lang="en-GB" sz="2800" b="1" dirty="0" err="1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endParaRPr lang="en-GB" sz="2800" b="1" dirty="0">
              <a:solidFill>
                <a:srgbClr val="FF33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94407" y="3244377"/>
            <a:ext cx="2209259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=</a:t>
            </a:r>
            <a:r>
              <a:rPr lang="en-GB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sings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5010" y="4099647"/>
            <a:ext cx="1921330" cy="587274"/>
          </a:xfrm>
          <a:prstGeom prst="rect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F87D1AF-7C31-42CC-B0F5-805BEDD4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7114199" y="1836080"/>
            <a:ext cx="1723414" cy="1723414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9266815" y="1879522"/>
            <a:ext cx="2547814" cy="1757411"/>
          </a:xfrm>
          <a:prstGeom prst="wedgeRoundRectCallout">
            <a:avLst>
              <a:gd name="adj1" fmla="val -65485"/>
              <a:gd name="adj2" fmla="val -22581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Remember: the infinitive is the dictionary form. It tells you ‘what’ but not ‘who’.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207493" y="3982140"/>
            <a:ext cx="2547814" cy="1465159"/>
          </a:xfrm>
          <a:prstGeom prst="wedgeRoundRectCallout">
            <a:avLst>
              <a:gd name="adj1" fmla="val -100804"/>
              <a:gd name="adj2" fmla="val 25321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‘Weak’ is another word for ‘regular’.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893" y="5866204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For ‘I’, remove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and add </a:t>
            </a:r>
            <a:r>
              <a:rPr lang="en-GB" sz="2400" b="1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7101" y="5476135"/>
            <a:ext cx="53463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For ‘s/he’, remove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and add </a:t>
            </a:r>
            <a:r>
              <a:rPr lang="en-GB" sz="2400" b="1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01376" y="5850666"/>
            <a:ext cx="149592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sagen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50147" y="5831708"/>
            <a:ext cx="121058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sag-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60736" y="5816158"/>
            <a:ext cx="18405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ich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sag</a:t>
            </a:r>
            <a:r>
              <a:rPr lang="en-GB" sz="2400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GB" sz="2400" dirty="0">
              <a:solidFill>
                <a:srgbClr val="FF33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057041" y="5787465"/>
            <a:ext cx="83388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I say</a:t>
            </a:r>
            <a:endParaRPr lang="en-GB" sz="2400" dirty="0">
              <a:solidFill>
                <a:srgbClr val="FF33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04379" y="5416440"/>
            <a:ext cx="15856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lernen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58576" y="5432836"/>
            <a:ext cx="121539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lern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-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45566" y="5409864"/>
            <a:ext cx="21114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sie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lern</a:t>
            </a:r>
            <a:r>
              <a:rPr lang="en-GB" sz="2400" dirty="0" err="1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en-GB" sz="2400" dirty="0">
                <a:solidFill>
                  <a:srgbClr val="FF330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GB" sz="2400" dirty="0">
              <a:solidFill>
                <a:srgbClr val="FF33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46283" y="5406404"/>
            <a:ext cx="17844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s/he learns</a:t>
            </a:r>
            <a:endParaRPr lang="en-GB" sz="2400" dirty="0">
              <a:solidFill>
                <a:srgbClr val="FF33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9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nimBg="1"/>
      <p:bldP spid="9" grpId="0"/>
      <p:bldP spid="10" grpId="0"/>
      <p:bldP spid="11" grpId="0" animBg="1"/>
      <p:bldP spid="13" grpId="0"/>
      <p:bldP spid="14" grpId="0"/>
      <p:bldP spid="15" grpId="0" animBg="1"/>
      <p:bldP spid="18" grpId="0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914" y="1489237"/>
            <a:ext cx="650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Wolfgang 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redet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14" y="193798"/>
            <a:ext cx="766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Wolfgang und Mia sind Zwillinge</a:t>
            </a:r>
            <a:r>
              <a:rPr lang="en-GB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(twins</a:t>
            </a:r>
            <a:r>
              <a:rPr lang="en-GB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).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075409" y="821629"/>
          <a:ext cx="4685211" cy="460178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3900">
                  <a:extLst>
                    <a:ext uri="{9D8B030D-6E8A-4147-A177-3AD203B41FA5}">
                      <a16:colId xmlns:a16="http://schemas.microsoft.com/office/drawing/2014/main" xmlns="" val="3587697735"/>
                    </a:ext>
                  </a:extLst>
                </a:gridCol>
                <a:gridCol w="4171311">
                  <a:extLst>
                    <a:ext uri="{9D8B030D-6E8A-4147-A177-3AD203B41FA5}">
                      <a16:colId xmlns:a16="http://schemas.microsoft.com/office/drawing/2014/main" xmlns="" val="4273422518"/>
                    </a:ext>
                  </a:extLst>
                </a:gridCol>
              </a:tblGrid>
              <a:tr h="486981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Wolfgang </a:t>
                      </a:r>
                      <a:r>
                        <a:rPr lang="en-GB" sz="2400" dirty="0" err="1" smtClean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400" dirty="0" smtClean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7209514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2370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0588510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8199311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487638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6436072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271135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5175003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2697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537786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62654" y="1350174"/>
            <a:ext cx="487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singe ein Lied.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7935" y="1754648"/>
            <a:ext cx="444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macht Sport.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4935" y="2236039"/>
            <a:ext cx="372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rede mit Freunden.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7935" y="2682912"/>
            <a:ext cx="483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hört Englisch im Unterricht.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88652" y="3153815"/>
            <a:ext cx="441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lerne Mathe in der Schule.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8652" y="3597004"/>
            <a:ext cx="24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spiele Gitarre.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97935" y="4045000"/>
            <a:ext cx="412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schreibe Musik.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7935" y="4525268"/>
            <a:ext cx="442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denkt viel.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2194" y="4930607"/>
            <a:ext cx="480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macht Hausaufgaben.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191681" y="78182"/>
            <a:ext cx="851013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69" y="2355571"/>
            <a:ext cx="3802457" cy="409904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87383" y="2355571"/>
            <a:ext cx="1593668" cy="1248415"/>
          </a:xfrm>
          <a:prstGeom prst="wedgeRoundRectCallout">
            <a:avLst>
              <a:gd name="adj1" fmla="val 65506"/>
              <a:gd name="adj2" fmla="val 15763"/>
              <a:gd name="adj3" fmla="val 16667"/>
            </a:avLst>
          </a:prstGeom>
          <a:solidFill>
            <a:srgbClr val="1150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…. </a:t>
            </a:r>
            <a:r>
              <a:rPr lang="en-GB" sz="2000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aber</a:t>
            </a:r>
            <a:r>
              <a:rPr lang="en-GB" sz="2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sie</a:t>
            </a:r>
            <a:r>
              <a:rPr lang="en-GB" sz="2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14" y="747363"/>
            <a:ext cx="469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was in der 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Schule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14" y="108456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Wolfgang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Mia?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59198" y="1288231"/>
            <a:ext cx="102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  <a:endParaRPr lang="en-GB" sz="28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2" grpId="0"/>
      <p:bldP spid="7" grpId="0"/>
      <p:bldP spid="8" grpId="0"/>
      <p:bldP spid="11" grpId="0"/>
      <p:bldP spid="14" grpId="0"/>
      <p:bldP spid="18" grpId="0"/>
      <p:bldP spid="19" grpId="0"/>
      <p:bldP spid="20" grpId="0"/>
      <p:bldP spid="21" grpId="0"/>
      <p:bldP spid="22" grpId="0"/>
      <p:bldP spid="9" grpId="0" animBg="1"/>
      <p:bldP spid="10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804548" y="961114"/>
          <a:ext cx="5090760" cy="460178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13900">
                  <a:extLst>
                    <a:ext uri="{9D8B030D-6E8A-4147-A177-3AD203B41FA5}">
                      <a16:colId xmlns="" xmlns:a16="http://schemas.microsoft.com/office/drawing/2014/main" val="3587697735"/>
                    </a:ext>
                  </a:extLst>
                </a:gridCol>
                <a:gridCol w="4576860">
                  <a:extLst>
                    <a:ext uri="{9D8B030D-6E8A-4147-A177-3AD203B41FA5}">
                      <a16:colId xmlns="" xmlns:a16="http://schemas.microsoft.com/office/drawing/2014/main" val="4273422518"/>
                    </a:ext>
                  </a:extLst>
                </a:gridCol>
              </a:tblGrid>
              <a:tr h="486981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Wolfgang </a:t>
                      </a:r>
                      <a:r>
                        <a:rPr lang="en-GB" sz="2400" dirty="0" err="1" smtClean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400" dirty="0" smtClean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7209514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2370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0588510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8199311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487638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436072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271135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5175003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2697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537786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91793" y="1489659"/>
            <a:ext cx="487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singe ein Lied.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7074" y="1894133"/>
            <a:ext cx="444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macht Sport.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4074" y="2375524"/>
            <a:ext cx="372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rede mit Freunden.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7074" y="2822397"/>
            <a:ext cx="483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hört Englisch im Unterricht.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7791" y="3293300"/>
            <a:ext cx="441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lerne Mathe in der Schule.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7791" y="3736489"/>
            <a:ext cx="24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spiele Gitarre.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7074" y="4184485"/>
            <a:ext cx="412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schreibe Musik.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7074" y="4664753"/>
            <a:ext cx="442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denkt viel.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1333" y="5070092"/>
            <a:ext cx="480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macht Hausaufgaben.</a:t>
            </a: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88337" y="1427716"/>
            <a:ext cx="102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84" y="1894133"/>
            <a:ext cx="3802457" cy="409904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94862" y="1429588"/>
            <a:ext cx="189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Wolfgang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73240" y="1427716"/>
            <a:ext cx="832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Mia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304429" y="1894133"/>
            <a:ext cx="1593668" cy="1248415"/>
          </a:xfrm>
          <a:prstGeom prst="wedgeRoundRectCallout">
            <a:avLst>
              <a:gd name="adj1" fmla="val 65506"/>
              <a:gd name="adj2" fmla="val 15763"/>
              <a:gd name="adj3" fmla="val 16667"/>
            </a:avLst>
          </a:prstGeom>
          <a:solidFill>
            <a:srgbClr val="1150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….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sie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610925" y="78182"/>
            <a:ext cx="1431769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Antworten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13920" y="1832578"/>
            <a:ext cx="98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96164" y="2293855"/>
            <a:ext cx="102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31030" y="2760454"/>
            <a:ext cx="98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07782" y="3221731"/>
            <a:ext cx="102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7782" y="3670242"/>
            <a:ext cx="102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3154" y="4184485"/>
            <a:ext cx="126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W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43294" y="4615738"/>
            <a:ext cx="98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060838" y="5067478"/>
            <a:ext cx="98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826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92927" y="662615"/>
          <a:ext cx="10014856" cy="54048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708766">
                  <a:extLst>
                    <a:ext uri="{9D8B030D-6E8A-4147-A177-3AD203B41FA5}">
                      <a16:colId xmlns="" xmlns:a16="http://schemas.microsoft.com/office/drawing/2014/main" val="4293621172"/>
                    </a:ext>
                  </a:extLst>
                </a:gridCol>
                <a:gridCol w="2091846">
                  <a:extLst>
                    <a:ext uri="{9D8B030D-6E8A-4147-A177-3AD203B41FA5}">
                      <a16:colId xmlns="" xmlns:a16="http://schemas.microsoft.com/office/drawing/2014/main" val="3201088629"/>
                    </a:ext>
                  </a:extLst>
                </a:gridCol>
                <a:gridCol w="2214244">
                  <a:extLst>
                    <a:ext uri="{9D8B030D-6E8A-4147-A177-3AD203B41FA5}">
                      <a16:colId xmlns="" xmlns:a16="http://schemas.microsoft.com/office/drawing/2014/main" val="792214943"/>
                    </a:ext>
                  </a:extLst>
                </a:gridCol>
              </a:tblGrid>
              <a:tr h="1063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Mia </a:t>
                      </a:r>
                      <a:r>
                        <a:rPr lang="en-GB" sz="2000" b="1" dirty="0" err="1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redet</a:t>
                      </a:r>
                      <a: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: </a:t>
                      </a:r>
                      <a:b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= ‘</a:t>
                      </a:r>
                      <a:r>
                        <a:rPr lang="en-GB" sz="2000" b="1" dirty="0" err="1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b="0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’ 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Wolfgang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= ‘</a:t>
                      </a:r>
                      <a:r>
                        <a:rPr lang="en-GB" sz="2000" b="1" dirty="0" err="1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b="1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’</a:t>
                      </a:r>
                      <a:endParaRPr lang="en-GB" sz="2000" b="1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98907609"/>
                  </a:ext>
                </a:extLst>
              </a:tr>
              <a:tr h="495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makes</a:t>
                      </a:r>
                      <a:r>
                        <a:rPr lang="en-GB" sz="2000" b="0" baseline="0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pizza</a:t>
                      </a: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18766862"/>
                  </a:ext>
                </a:extLst>
              </a:tr>
              <a:tr h="5010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plays on the computer?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1179803"/>
                  </a:ext>
                </a:extLst>
              </a:tr>
              <a:tr h="4759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cleans the car?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03659597"/>
                  </a:ext>
                </a:extLst>
              </a:tr>
              <a:tr h="5116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makes the bed</a:t>
                      </a:r>
                      <a:r>
                        <a:rPr lang="en-GB" sz="2000" b="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33744629"/>
                  </a:ext>
                </a:extLst>
              </a:tr>
              <a:tr h="4759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dances?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03147889"/>
                  </a:ext>
                </a:extLst>
              </a:tr>
              <a:tr h="424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sits in the garden?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90585847"/>
                  </a:ext>
                </a:extLst>
              </a:tr>
              <a:tr h="484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works in the garden?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4423861"/>
                  </a:ext>
                </a:extLst>
              </a:tr>
              <a:tr h="470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writes a list?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41300127"/>
                  </a:ext>
                </a:extLst>
              </a:tr>
              <a:tr h="468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Who sings often?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000" b="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7304979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37602" y="1765558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6311" y="2227223"/>
            <a:ext cx="4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6961" y="2773709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8750" y="3249290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7660623" y="3780131"/>
            <a:ext cx="208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46311" y="4201988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46961" y="4630847"/>
            <a:ext cx="43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8750" y="5137333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6311" y="5613875"/>
            <a:ext cx="4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910807" y="66369"/>
            <a:ext cx="1147122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ction Button: Custom 17">
            <a:hlinkClick r:id="" action="ppaction://noaction" highlightClick="1">
              <a:snd r:embed="rId3" name="1_macht_Pizza.wav"/>
            </a:hlinkClick>
          </p:cNvPr>
          <p:cNvSpPr/>
          <p:nvPr/>
        </p:nvSpPr>
        <p:spPr>
          <a:xfrm>
            <a:off x="496807" y="1697527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Action Button: Custom 18">
            <a:hlinkClick r:id="" action="ppaction://noaction" highlightClick="1">
              <a:snd r:embed="rId4" name="2_spiele_am_Computer.wav"/>
            </a:hlinkClick>
          </p:cNvPr>
          <p:cNvSpPr/>
          <p:nvPr/>
        </p:nvSpPr>
        <p:spPr>
          <a:xfrm>
            <a:off x="496807" y="2171285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Action Button: Custom 19">
            <a:hlinkClick r:id="" action="ppaction://noaction" highlightClick="1">
              <a:snd r:embed="rId5" name="3_putzt_das_Auto.wav"/>
            </a:hlinkClick>
          </p:cNvPr>
          <p:cNvSpPr/>
          <p:nvPr/>
        </p:nvSpPr>
        <p:spPr>
          <a:xfrm>
            <a:off x="496807" y="269879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6" name="4_macht_das_Bett.wav"/>
            </a:hlinkClick>
          </p:cNvPr>
          <p:cNvSpPr/>
          <p:nvPr/>
        </p:nvSpPr>
        <p:spPr>
          <a:xfrm>
            <a:off x="496807" y="3172550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Action Button: Custom 21">
            <a:hlinkClick r:id="" action="ppaction://noaction" highlightClick="1">
              <a:snd r:embed="rId7" name="5_tanze.wav"/>
            </a:hlinkClick>
          </p:cNvPr>
          <p:cNvSpPr/>
          <p:nvPr/>
        </p:nvSpPr>
        <p:spPr>
          <a:xfrm>
            <a:off x="496807" y="3704109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3" name="Action Button: Custom 22">
            <a:hlinkClick r:id="" action="ppaction://noaction" highlightClick="1">
              <a:snd r:embed="rId8" name="6_sitze_im_Garten.wav"/>
            </a:hlinkClick>
          </p:cNvPr>
          <p:cNvSpPr/>
          <p:nvPr/>
        </p:nvSpPr>
        <p:spPr>
          <a:xfrm>
            <a:off x="496807" y="4234296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4" name="Action Button: Custom 23">
            <a:hlinkClick r:id="" action="ppaction://noaction" highlightClick="1">
              <a:snd r:embed="rId9" name="7_arbeitet_im_Garten.wav"/>
            </a:hlinkClick>
          </p:cNvPr>
          <p:cNvSpPr/>
          <p:nvPr/>
        </p:nvSpPr>
        <p:spPr>
          <a:xfrm>
            <a:off x="496807" y="4716548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5" name="Action Button: Custom 24">
            <a:hlinkClick r:id="" action="ppaction://noaction" highlightClick="1">
              <a:snd r:embed="rId10" name="8_schreibt_eine_Liste.wav"/>
            </a:hlinkClick>
          </p:cNvPr>
          <p:cNvSpPr/>
          <p:nvPr/>
        </p:nvSpPr>
        <p:spPr>
          <a:xfrm>
            <a:off x="496807" y="523215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7" name="Action Button: Custom 26">
            <a:hlinkClick r:id="" action="ppaction://noaction" highlightClick="1">
              <a:snd r:embed="rId11" name="9_singe_oft.wav"/>
            </a:hlinkClick>
          </p:cNvPr>
          <p:cNvSpPr/>
          <p:nvPr/>
        </p:nvSpPr>
        <p:spPr>
          <a:xfrm>
            <a:off x="496807" y="5730590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0E539A3-2D59-4734-A800-334CA873E3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567" y="66369"/>
            <a:ext cx="1534332" cy="1482402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678899" y="183362"/>
            <a:ext cx="1593668" cy="1248415"/>
          </a:xfrm>
          <a:prstGeom prst="wedgeRoundRectCallout">
            <a:avLst>
              <a:gd name="adj1" fmla="val -64808"/>
              <a:gd name="adj2" fmla="val 15763"/>
              <a:gd name="adj3" fmla="val 16667"/>
            </a:avLst>
          </a:prstGeom>
          <a:solidFill>
            <a:srgbClr val="1150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….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er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16537" y="139252"/>
            <a:ext cx="9513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6537" y="717774"/>
            <a:ext cx="3345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Wolfgang?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28" grpId="0" animBg="1"/>
      <p:bldP spid="2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D6CADF-FD2F-3B4C-80CE-6711ACA3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13" y="-2329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Wer</a:t>
            </a:r>
            <a:r>
              <a:rPr lang="en-US" sz="3200" b="1" dirty="0"/>
              <a:t> </a:t>
            </a:r>
            <a:r>
              <a:rPr lang="en-US" sz="3200" b="1" dirty="0" err="1" smtClean="0"/>
              <a:t>macht</a:t>
            </a:r>
            <a:r>
              <a:rPr lang="en-US" sz="3200" b="1" dirty="0" smtClean="0"/>
              <a:t> was </a:t>
            </a:r>
            <a:r>
              <a:rPr lang="en-US" sz="3200" b="1" dirty="0" err="1" smtClean="0"/>
              <a:t>zu</a:t>
            </a:r>
            <a:r>
              <a:rPr lang="en-US" sz="3200" b="1" dirty="0" smtClean="0"/>
              <a:t> </a:t>
            </a:r>
            <a:r>
              <a:rPr lang="en-US" sz="3200" b="1" dirty="0" err="1"/>
              <a:t>Hause</a:t>
            </a:r>
            <a:r>
              <a:rPr lang="en-US" sz="3200" b="1" dirty="0"/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13" y="1115164"/>
            <a:ext cx="2097630" cy="1446550"/>
          </a:xfrm>
          <a:prstGeom prst="rect">
            <a:avLst/>
          </a:prstGeom>
          <a:noFill/>
          <a:ln w="38100">
            <a:solidFill>
              <a:srgbClr val="DAA520"/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Ich</a:t>
            </a:r>
            <a:r>
              <a:rPr lang="en-GB" sz="4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br>
              <a:rPr lang="en-GB" sz="4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4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Er</a:t>
            </a:r>
            <a:r>
              <a:rPr lang="en-GB" sz="4400" dirty="0">
                <a:solidFill>
                  <a:srgbClr val="115076"/>
                </a:solidFill>
                <a:latin typeface="Century Gothic" panose="020B0502020202020204" pitchFamily="34" charset="0"/>
              </a:rPr>
              <a:t> / Sie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5042" y="880289"/>
            <a:ext cx="3416998" cy="5262979"/>
          </a:xfrm>
          <a:prstGeom prst="rect">
            <a:avLst/>
          </a:prstGeom>
          <a:noFill/>
          <a:ln w="38100">
            <a:solidFill>
              <a:srgbClr val="DAA5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machen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arbeiten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reden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sitzen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singen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wohnen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putzen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kochen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schreiben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lernen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sagen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haben</a:t>
            </a: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sein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65A9833-54B0-CB47-BB0C-45DC72FDC3EF}"/>
              </a:ext>
            </a:extLst>
          </p:cNvPr>
          <p:cNvSpPr/>
          <p:nvPr/>
        </p:nvSpPr>
        <p:spPr>
          <a:xfrm>
            <a:off x="6199086" y="99492"/>
            <a:ext cx="5770693" cy="6178378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2F0F1B-009C-E74E-BB54-38085FAE70C6}"/>
              </a:ext>
            </a:extLst>
          </p:cNvPr>
          <p:cNvSpPr/>
          <p:nvPr/>
        </p:nvSpPr>
        <p:spPr>
          <a:xfrm>
            <a:off x="8050929" y="440926"/>
            <a:ext cx="1518649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Tennis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B786EE-5D07-E64D-B23D-25D61FB1A5B1}"/>
              </a:ext>
            </a:extLst>
          </p:cNvPr>
          <p:cNvSpPr/>
          <p:nvPr/>
        </p:nvSpPr>
        <p:spPr>
          <a:xfrm>
            <a:off x="6259750" y="1140367"/>
            <a:ext cx="1850618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oft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71039C0-0830-2F42-A053-4ACD7A8847F8}"/>
              </a:ext>
            </a:extLst>
          </p:cNvPr>
          <p:cNvSpPr/>
          <p:nvPr/>
        </p:nvSpPr>
        <p:spPr>
          <a:xfrm>
            <a:off x="9510139" y="686697"/>
            <a:ext cx="1518649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gut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866196F-F22E-AD47-BD70-9DFFF97B21FD}"/>
              </a:ext>
            </a:extLst>
          </p:cNvPr>
          <p:cNvSpPr/>
          <p:nvPr/>
        </p:nvSpPr>
        <p:spPr>
          <a:xfrm>
            <a:off x="6284922" y="2223971"/>
            <a:ext cx="2208747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im</a:t>
            </a:r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Garten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D28C54-83DA-1149-B30F-70884A22C8D6}"/>
              </a:ext>
            </a:extLst>
          </p:cNvPr>
          <p:cNvSpPr/>
          <p:nvPr/>
        </p:nvSpPr>
        <p:spPr>
          <a:xfrm>
            <a:off x="7961845" y="1349004"/>
            <a:ext cx="1850618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Deutsch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9123964" y="2984278"/>
            <a:ext cx="2231664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das </a:t>
            </a:r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Zimmer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48F71EA-82E4-7E4A-8287-35F3796EB469}"/>
              </a:ext>
            </a:extLst>
          </p:cNvPr>
          <p:cNvSpPr/>
          <p:nvPr/>
        </p:nvSpPr>
        <p:spPr>
          <a:xfrm>
            <a:off x="6396039" y="3188681"/>
            <a:ext cx="2317881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 Leipzig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888FA2-62BA-EF4D-B564-4CCAA96C8F14}"/>
              </a:ext>
            </a:extLst>
          </p:cNvPr>
          <p:cNvSpPr/>
          <p:nvPr/>
        </p:nvSpPr>
        <p:spPr>
          <a:xfrm>
            <a:off x="7554979" y="4022485"/>
            <a:ext cx="1807859" cy="64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Curry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9610191" y="2160484"/>
            <a:ext cx="2231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den </a:t>
            </a:r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Boden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10239796" y="3760875"/>
            <a:ext cx="1022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‘Ja!’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7200287" y="4823804"/>
            <a:ext cx="2231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Lied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9100704" y="4527225"/>
            <a:ext cx="2231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ein</a:t>
            </a:r>
            <a:r>
              <a:rPr lang="es-ES" sz="2800" b="1" dirty="0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Haustier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34E58EC-AE0C-8B40-A248-C11A1B51C4B1}"/>
              </a:ext>
            </a:extLst>
          </p:cNvPr>
          <p:cNvSpPr/>
          <p:nvPr/>
        </p:nvSpPr>
        <p:spPr>
          <a:xfrm>
            <a:off x="9558321" y="1443034"/>
            <a:ext cx="2231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11507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nichts</a:t>
            </a:r>
            <a:endParaRPr lang="en-GB" sz="2800" dirty="0">
              <a:solidFill>
                <a:srgbClr val="115076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616639" y="2688373"/>
            <a:ext cx="2156389" cy="3407702"/>
          </a:xfrm>
          <a:prstGeom prst="wedgeRoundRectCallout">
            <a:avLst>
              <a:gd name="adj1" fmla="val 67004"/>
              <a:gd name="adj2" fmla="val -32028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Remember: you have to change the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verb ending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who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’ does the action.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37371" y="66369"/>
            <a:ext cx="1520558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06141" y="1578962"/>
          <a:ext cx="3281405" cy="4080432"/>
        </p:xfrm>
        <a:graphic>
          <a:graphicData uri="http://schemas.openxmlformats.org/drawingml/2006/table">
            <a:tbl>
              <a:tblPr firstRow="1" bandRow="1"/>
              <a:tblGrid>
                <a:gridCol w="3281405"/>
              </a:tblGrid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Schreib</a:t>
                      </a:r>
                      <a:r>
                        <a:rPr lang="en-GB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auf Deutsch.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smtClean="0">
                          <a:solidFill>
                            <a:srgbClr val="115076"/>
                          </a:solidFill>
                        </a:rPr>
                        <a:t>I clean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smtClean="0">
                          <a:solidFill>
                            <a:srgbClr val="115076"/>
                          </a:solidFill>
                        </a:rPr>
                        <a:t>she sits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aseline="0" dirty="0" smtClean="0">
                          <a:solidFill>
                            <a:srgbClr val="115076"/>
                          </a:solidFill>
                        </a:rPr>
                        <a:t>he cooks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smtClean="0">
                          <a:solidFill>
                            <a:srgbClr val="115076"/>
                          </a:solidFill>
                        </a:rPr>
                        <a:t>I work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0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smtClean="0">
                          <a:solidFill>
                            <a:srgbClr val="115076"/>
                          </a:solidFill>
                        </a:rPr>
                        <a:t>I have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Action Button: Custom 4">
            <a:hlinkClick r:id="" action="ppaction://noaction" highlightClick="1"/>
          </p:cNvPr>
          <p:cNvSpPr/>
          <p:nvPr/>
        </p:nvSpPr>
        <p:spPr>
          <a:xfrm>
            <a:off x="1427143" y="2395977"/>
            <a:ext cx="461473" cy="452927"/>
          </a:xfrm>
          <a:prstGeom prst="actionButtonBlank">
            <a:avLst/>
          </a:prstGeom>
          <a:solidFill>
            <a:srgbClr val="115076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427143" y="3081037"/>
            <a:ext cx="461473" cy="452927"/>
          </a:xfrm>
          <a:prstGeom prst="actionButtonBlank">
            <a:avLst/>
          </a:prstGeom>
          <a:solidFill>
            <a:srgbClr val="115076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1439127" y="3766097"/>
            <a:ext cx="461473" cy="452927"/>
          </a:xfrm>
          <a:prstGeom prst="actionButtonBlank">
            <a:avLst/>
          </a:prstGeom>
          <a:solidFill>
            <a:srgbClr val="115076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3</a:t>
            </a:r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1427143" y="4503554"/>
            <a:ext cx="461473" cy="452927"/>
          </a:xfrm>
          <a:prstGeom prst="actionButtonBlank">
            <a:avLst/>
          </a:prstGeom>
          <a:solidFill>
            <a:srgbClr val="115076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1427144" y="5206467"/>
            <a:ext cx="461473" cy="452927"/>
          </a:xfrm>
          <a:prstGeom prst="actionButtonBlank">
            <a:avLst/>
          </a:prstGeom>
          <a:solidFill>
            <a:srgbClr val="115076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0" y="294041"/>
            <a:ext cx="580571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b="1" dirty="0" err="1" smtClean="0">
                <a:solidFill>
                  <a:prstClr val="white"/>
                </a:solidFill>
              </a:rPr>
              <a:t>Wer</a:t>
            </a:r>
            <a:r>
              <a:rPr lang="en-GB" sz="3600" b="1" dirty="0" smtClean="0">
                <a:solidFill>
                  <a:prstClr val="white"/>
                </a:solidFill>
              </a:rPr>
              <a:t> </a:t>
            </a:r>
            <a:r>
              <a:rPr lang="en-GB" sz="3600" b="1" dirty="0" err="1" smtClean="0">
                <a:solidFill>
                  <a:prstClr val="white"/>
                </a:solidFill>
              </a:rPr>
              <a:t>macht</a:t>
            </a:r>
            <a:r>
              <a:rPr lang="en-GB" sz="3600" b="1" dirty="0" smtClean="0">
                <a:solidFill>
                  <a:prstClr val="white"/>
                </a:solidFill>
              </a:rPr>
              <a:t> was?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8378" y="1087140"/>
            <a:ext cx="21006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football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friend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water 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world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word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pet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house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car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garden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floor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list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room</a:t>
            </a:r>
            <a:b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at home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8599111" y="775579"/>
            <a:ext cx="3213947" cy="4180902"/>
          </a:xfrm>
          <a:prstGeom prst="wedgeRoundRectCallout">
            <a:avLst>
              <a:gd name="adj1" fmla="val -78546"/>
              <a:gd name="adj2" fmla="val -24776"/>
              <a:gd name="adj3" fmla="val 16667"/>
            </a:avLst>
          </a:prstGeom>
          <a:solidFill>
            <a:srgbClr val="115076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Articles: </a:t>
            </a:r>
            <a:b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‘the’ or ‘a’?</a:t>
            </a:r>
            <a:b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 that masculine nouns change their article after these verbs :</a:t>
            </a:r>
            <a:b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der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den</a:t>
            </a:r>
            <a:b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</a:b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ein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einen</a:t>
            </a:r>
            <a:endParaRPr lang="en-GB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537371" y="66369"/>
            <a:ext cx="1520558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492" y="1087300"/>
            <a:ext cx="8713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Oma (granny)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says Wolfgang 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and Mia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don’t help at 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home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35978" y="167185"/>
            <a:ext cx="2162138" cy="35179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783" y="236523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Wer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arbeitet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zu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 smtClean="0">
                <a:solidFill>
                  <a:srgbClr val="115076"/>
                </a:solidFill>
                <a:latin typeface="Century Gothic" panose="020B0502020202020204" pitchFamily="34" charset="0"/>
              </a:rPr>
              <a:t>Hause</a:t>
            </a:r>
            <a:r>
              <a:rPr lang="en-GB" sz="32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  <a:endParaRPr lang="en-GB" sz="32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" y="2307409"/>
            <a:ext cx="3802457" cy="4099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9978" y="280547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GB" sz="2800" u="sng" dirty="0">
                <a:solidFill>
                  <a:srgbClr val="115076"/>
                </a:solidFill>
                <a:latin typeface="Century Gothic" panose="020B0502020202020204" pitchFamily="34" charset="0"/>
              </a:rPr>
              <a:t>Partner A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: You are Mia.  Tell your granny what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you (me) 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and your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brother (he) 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do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at 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home.</a:t>
            </a:r>
          </a:p>
          <a:p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GB" sz="2800" u="sng" dirty="0">
                <a:solidFill>
                  <a:srgbClr val="115076"/>
                </a:solidFill>
                <a:latin typeface="Century Gothic" panose="020B0502020202020204" pitchFamily="34" charset="0"/>
              </a:rPr>
              <a:t>Partner B</a:t>
            </a:r>
            <a:r>
              <a:rPr lang="en-GB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: Make a note of </a:t>
            </a:r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who does what, according to Mia.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1144" y="821298"/>
            <a:ext cx="2546972" cy="36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9706" y="2656972"/>
            <a:ext cx="267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work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in garden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7821" y="2633453"/>
            <a:ext cx="2281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me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 floor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836" y="5491597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he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do sport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7884" y="2617033"/>
            <a:ext cx="29191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he</a:t>
            </a:r>
          </a:p>
          <a:p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sing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6" name="Picture 12" descr="http://www.clker.com/cliparts/4/a/0/9/1195431595984523152Machovka_Broom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45" y="792588"/>
            <a:ext cx="881818" cy="18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31140" y="2669586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he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play guitar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0829" y="643802"/>
            <a:ext cx="2687454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54832" y="643802"/>
            <a:ext cx="2687454" cy="2749462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930657" y="643803"/>
            <a:ext cx="3006419" cy="274946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810" y="3499768"/>
            <a:ext cx="2687454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60896" y="643803"/>
            <a:ext cx="2687454" cy="2751032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68D2BCB-FE71-1643-B7A1-C2A4607B5EDA}"/>
              </a:ext>
            </a:extLst>
          </p:cNvPr>
          <p:cNvSpPr/>
          <p:nvPr/>
        </p:nvSpPr>
        <p:spPr>
          <a:xfrm>
            <a:off x="3239341" y="3524542"/>
            <a:ext cx="2687454" cy="2710297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0D27787-B48B-6C4A-AAEE-3D78285ABE1A}"/>
              </a:ext>
            </a:extLst>
          </p:cNvPr>
          <p:cNvSpPr txBox="1"/>
          <p:nvPr/>
        </p:nvSpPr>
        <p:spPr>
          <a:xfrm>
            <a:off x="3406817" y="5491597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 me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make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bed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57999CF-7792-1241-9B9D-CF75ECA8F481}"/>
              </a:ext>
            </a:extLst>
          </p:cNvPr>
          <p:cNvSpPr/>
          <p:nvPr/>
        </p:nvSpPr>
        <p:spPr>
          <a:xfrm>
            <a:off x="6065033" y="3524543"/>
            <a:ext cx="2687454" cy="2744027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0FD2AF-A2BE-A64F-8AA7-BCE48BA6AC4C}"/>
              </a:ext>
            </a:extLst>
          </p:cNvPr>
          <p:cNvSpPr txBox="1"/>
          <p:nvPr/>
        </p:nvSpPr>
        <p:spPr>
          <a:xfrm>
            <a:off x="6126966" y="5504545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 me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 the room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C97B669-C708-2144-B94E-5ECFC4B51159}"/>
              </a:ext>
            </a:extLst>
          </p:cNvPr>
          <p:cNvSpPr/>
          <p:nvPr/>
        </p:nvSpPr>
        <p:spPr>
          <a:xfrm>
            <a:off x="8952658" y="3524544"/>
            <a:ext cx="2984417" cy="2735071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323D216-B916-D24E-8DAA-EA0345669869}"/>
              </a:ext>
            </a:extLst>
          </p:cNvPr>
          <p:cNvSpPr txBox="1"/>
          <p:nvPr/>
        </p:nvSpPr>
        <p:spPr>
          <a:xfrm>
            <a:off x="8975642" y="5508948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 he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sit in the garden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9CF5389-940C-BE43-A202-0BD570FD3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09" y="777221"/>
            <a:ext cx="1362733" cy="14005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BFFD1A5-7B3A-244D-AF62-AB3F0381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72" y="950114"/>
            <a:ext cx="511504" cy="8906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1ABB7E8-99C8-594B-9F8B-AE3150CDC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610" y="1731920"/>
            <a:ext cx="1631168" cy="1609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293F935-9B8D-0C4E-89FA-AEA9159AD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828" y="813631"/>
            <a:ext cx="1388674" cy="8980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5748623-1945-C442-B143-F0803408E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83" y="3690868"/>
            <a:ext cx="647700" cy="1879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9D70895-BD12-934C-BE35-0636A7952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454" y="3796438"/>
            <a:ext cx="2299674" cy="16205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B64C163-E45C-F44D-BD8A-BFA9885A79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8321" y="3968160"/>
            <a:ext cx="1087807" cy="14378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72879E5-F5B8-FF4F-87E9-61B98D366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8963" y="3627723"/>
            <a:ext cx="2637815" cy="19343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ACD93CC-530C-8448-80C7-AA9F8BD880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3780" y="4468904"/>
            <a:ext cx="896629" cy="10356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7E1C4CC-36B0-7449-B07E-B2742DFFCE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997" y="3817229"/>
            <a:ext cx="2368207" cy="132619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835978" y="167185"/>
            <a:ext cx="2162138" cy="35179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810" y="168307"/>
            <a:ext cx="347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Partner A</a:t>
            </a:r>
            <a:endParaRPr lang="en-GB" sz="2400" b="1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26">
            <a:off x="6165839" y="975391"/>
            <a:ext cx="2522635" cy="12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1315</Words>
  <Application>Microsoft Office PowerPoint</Application>
  <PresentationFormat>Widescreen</PresentationFormat>
  <Paragraphs>337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Tw Cen MT</vt:lpstr>
      <vt:lpstr>Wingdings</vt:lpstr>
      <vt:lpstr>1_Office Theme</vt:lpstr>
      <vt:lpstr>PowerPoint Presentation</vt:lpstr>
      <vt:lpstr>Knowing who does what: Weak verbs: ‘I’ versus ‘s/he’</vt:lpstr>
      <vt:lpstr>PowerPoint Presentation</vt:lpstr>
      <vt:lpstr>PowerPoint Presentation</vt:lpstr>
      <vt:lpstr>PowerPoint Presentation</vt:lpstr>
      <vt:lpstr>Wer macht was zu Hause?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Wer macht was zu Hause?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</cp:revision>
  <dcterms:created xsi:type="dcterms:W3CDTF">2019-10-24T19:10:05Z</dcterms:created>
  <dcterms:modified xsi:type="dcterms:W3CDTF">2019-10-30T10:10:43Z</dcterms:modified>
</cp:coreProperties>
</file>