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60" r:id="rId2"/>
    <p:sldId id="366" r:id="rId3"/>
    <p:sldId id="370" r:id="rId4"/>
    <p:sldId id="367" r:id="rId5"/>
    <p:sldId id="368" r:id="rId6"/>
    <p:sldId id="361" r:id="rId7"/>
    <p:sldId id="335" r:id="rId8"/>
    <p:sldId id="332" r:id="rId9"/>
    <p:sldId id="336" r:id="rId10"/>
    <p:sldId id="362" r:id="rId11"/>
    <p:sldId id="338" r:id="rId12"/>
    <p:sldId id="363" r:id="rId13"/>
    <p:sldId id="364" r:id="rId14"/>
    <p:sldId id="3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D32384-6218-445C-8C5E-48D8F08608E5}">
          <p14:sldIdLst>
            <p14:sldId id="360"/>
            <p14:sldId id="366"/>
            <p14:sldId id="370"/>
            <p14:sldId id="367"/>
            <p14:sldId id="368"/>
            <p14:sldId id="361"/>
            <p14:sldId id="335"/>
            <p14:sldId id="332"/>
            <p14:sldId id="336"/>
            <p14:sldId id="362"/>
            <p14:sldId id="338"/>
            <p14:sldId id="363"/>
            <p14:sldId id="364"/>
            <p14:sldId id="34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2A2E7F-514A-C029-C648-E4112C2BFB9C}" name="Potter, Hilary" initials="PH" userId="Potter, Hilar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E7"/>
    <a:srgbClr val="FFECCB"/>
    <a:srgbClr val="FF6600"/>
    <a:srgbClr val="FFCC00"/>
    <a:srgbClr val="5B5855"/>
    <a:srgbClr val="FFEEAB"/>
    <a:srgbClr val="FFF5CC"/>
    <a:srgbClr val="FFF6D4"/>
    <a:srgbClr val="0000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60160" autoAdjust="0"/>
  </p:normalViewPr>
  <p:slideViewPr>
    <p:cSldViewPr snapToGrid="0">
      <p:cViewPr varScale="1">
        <p:scale>
          <a:sx n="62" d="100"/>
          <a:sy n="62" d="100"/>
        </p:scale>
        <p:origin x="2544" y="18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37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15/02/2023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Artwork by Steve Clarke. All additional pictures selected are available under a Creative Commons license, no attribution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Native-speaker teacher feedback provided by </a:t>
            </a:r>
            <a:r>
              <a:rPr lang="en-GB" sz="1200" b="0" i="0" kern="1200" dirty="0">
                <a:solidFill>
                  <a:schemeClr val="tx1"/>
                </a:solidFill>
                <a:effectLst/>
                <a:latin typeface="+mn-lt"/>
                <a:ea typeface="+mn-ea"/>
                <a:cs typeface="+mn-cs"/>
              </a:rPr>
              <a:t>Stephanie Cross.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b="1" dirty="0">
                <a:effectLst/>
                <a:latin typeface="Calibri" panose="020F0502020204030204" pitchFamily="34" charset="0"/>
                <a:ea typeface="Calibri" panose="020F0502020204030204" pitchFamily="34" charset="0"/>
                <a:cs typeface="Times New Roman" panose="02020603050405020304" pitchFamily="18" charset="0"/>
              </a:rPr>
            </a:br>
            <a:r>
              <a:rPr lang="en-GB" sz="1200" b="1" dirty="0">
                <a:effectLst/>
                <a:latin typeface="Calibri" panose="020F0502020204030204" pitchFamily="34" charset="0"/>
                <a:ea typeface="Calibri" panose="020F0502020204030204" pitchFamily="34" charset="0"/>
                <a:cs typeface="Times New Roman" panose="02020603050405020304" pitchFamily="18" charset="0"/>
              </a:rPr>
              <a:t>Learning outcomes: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Revisit compound nouns</a:t>
            </a:r>
            <a:endParaRPr lang="en-GB" sz="1200" b="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Revisit word patterns 1&amp;2 Haupt- &amp; </a:t>
            </a:r>
            <a:r>
              <a:rPr lang="en-GB" sz="1200" b="0" dirty="0" err="1">
                <a:effectLst/>
                <a:latin typeface="Calibri" panose="020F0502020204030204" pitchFamily="34" charset="0"/>
                <a:ea typeface="Calibri" panose="020F0502020204030204" pitchFamily="34" charset="0"/>
                <a:cs typeface="Times New Roman" panose="02020603050405020304" pitchFamily="18" charset="0"/>
              </a:rPr>
              <a:t>Lieblings</a:t>
            </a:r>
            <a:r>
              <a:rPr lang="en-GB" sz="1200" b="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Revisit definite and indefinite articles R2 (acc.)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effectLst/>
                <a:latin typeface="Calibri" panose="020F0502020204030204" pitchFamily="34" charset="0"/>
                <a:ea typeface="Calibri" panose="020F0502020204030204" pitchFamily="34" charset="0"/>
                <a:cs typeface="Times New Roman" panose="02020603050405020304" pitchFamily="18" charset="0"/>
              </a:rPr>
              <a:t>Revisit present tense weak verbs; irregular verb HABEN</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Revisit negation: nicht + adjective/adverb, definite article, possessive adjectives, proper nouns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Revisit </a:t>
            </a:r>
            <a:r>
              <a:rPr lang="en-GB" sz="12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kein</a:t>
            </a:r>
            <a:r>
              <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indefinite article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Revisit Plural rules 4-6</a:t>
            </a:r>
            <a:endParaRPr lang="en-GB"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Phonics: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long and short [a]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[link to grammar: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haben</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 vs [ä]|[u] vs [ü]|[o] vs [ö]</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[link to grammar: plural rule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Calibri" panose="020F0502020204030204" pitchFamily="34" charset="0"/>
                <a:ea typeface="Calibri" panose="020F0502020204030204" pitchFamily="34" charset="0"/>
                <a:cs typeface="Times New Roman" panose="02020603050405020304" pitchFamily="18" charset="0"/>
              </a:rPr>
              <a:t>New vocabulary: </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beantworten [1865] Aktion</a:t>
            </a:r>
            <a:r>
              <a:rPr lang="de-DE" sz="1800" baseline="30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[1838] Artikel [1378] Bedeutung [484] Gespräch [517] Reihe [738] Satz [432] Sinn [380] Unterschied [632] anders [303] betonen (H) [782] bilden</a:t>
            </a:r>
            <a:r>
              <a:rPr lang="de-DE" sz="1800" baseline="30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(H) [315] klingen (H) [700] merken (H) [566] unterrichten (H) [3188] Ausdruck (H) [970] Begriff</a:t>
            </a:r>
            <a:r>
              <a:rPr lang="de-DE" sz="1800" baseline="300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1</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 (H) [569] Übung (H) [1434] deutlich (H) [302] international (H) [426] verschieden (H) [254]</a:t>
            </a:r>
            <a:endParaRPr lang="en-US"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Revisited vocabulary</a:t>
            </a:r>
            <a:r>
              <a:rPr lang="en-GB" dirty="0"/>
              <a:t>: - </a:t>
            </a:r>
            <a:br>
              <a:rPr lang="en-GB" dirty="0"/>
            </a:br>
            <a:r>
              <a:rPr lang="en-GB" b="1" dirty="0"/>
              <a:t>Thematic revisited vocabulary</a:t>
            </a:r>
            <a:r>
              <a:rPr lang="en-GB" dirty="0"/>
              <a:t>: </a:t>
            </a:r>
            <a:r>
              <a:rPr lang="de-DE" sz="1800" dirty="0">
                <a:effectLst/>
                <a:latin typeface="Century Gothic" panose="020B0502020202020204" pitchFamily="34" charset="0"/>
                <a:ea typeface="Times New Roman" panose="02020603050405020304" pitchFamily="18" charset="0"/>
                <a:cs typeface="Calibri" panose="020F0502020204030204" pitchFamily="34" charset="0"/>
              </a:rPr>
              <a:t>ankommen</a:t>
            </a:r>
            <a:r>
              <a:rPr lang="de-DE" sz="1800" baseline="30000" dirty="0">
                <a:effectLst/>
                <a:latin typeface="Century Gothic" panose="020B0502020202020204" pitchFamily="34" charset="0"/>
                <a:ea typeface="Times New Roman" panose="02020603050405020304" pitchFamily="18" charset="0"/>
                <a:cs typeface="Calibri" panose="020F0502020204030204" pitchFamily="34" charset="0"/>
              </a:rPr>
              <a:t>1</a:t>
            </a:r>
            <a:r>
              <a:rPr lang="de-DE" sz="1800" dirty="0">
                <a:effectLst/>
                <a:latin typeface="Century Gothic" panose="020B0502020202020204" pitchFamily="34" charset="0"/>
                <a:ea typeface="Times New Roman" panose="02020603050405020304" pitchFamily="18" charset="0"/>
                <a:cs typeface="Calibri" panose="020F0502020204030204" pitchFamily="34" charset="0"/>
              </a:rPr>
              <a:t> [653] hören [146] sagen [40] schreiben</a:t>
            </a:r>
            <a:r>
              <a:rPr lang="de-DE" sz="1800" baseline="30000" dirty="0">
                <a:effectLst/>
                <a:latin typeface="Century Gothic" panose="020B0502020202020204" pitchFamily="34" charset="0"/>
                <a:ea typeface="Times New Roman" panose="02020603050405020304" pitchFamily="18" charset="0"/>
                <a:cs typeface="Calibri" panose="020F0502020204030204" pitchFamily="34" charset="0"/>
              </a:rPr>
              <a:t>1</a:t>
            </a:r>
            <a:r>
              <a:rPr lang="de-DE" sz="1800" dirty="0">
                <a:effectLst/>
                <a:latin typeface="Century Gothic" panose="020B0502020202020204" pitchFamily="34" charset="0"/>
                <a:ea typeface="Times New Roman" panose="02020603050405020304" pitchFamily="18" charset="0"/>
                <a:cs typeface="Calibri" panose="020F0502020204030204" pitchFamily="34" charset="0"/>
              </a:rPr>
              <a:t> [184] üben [1928] übersetzen [1765] wiederholen [988] Abend [342] Antwort (</a:t>
            </a:r>
            <a:r>
              <a:rPr lang="de-DE" sz="1800" dirty="0" err="1">
                <a:effectLst/>
                <a:latin typeface="Century Gothic" panose="020B0502020202020204" pitchFamily="34" charset="0"/>
                <a:ea typeface="Times New Roman" panose="02020603050405020304" pitchFamily="18" charset="0"/>
                <a:cs typeface="Calibri" panose="020F0502020204030204" pitchFamily="34" charset="0"/>
              </a:rPr>
              <a:t>auf</a:t>
            </a:r>
            <a:r>
              <a:rPr lang="de-DE" sz="1800" baseline="30000" dirty="0" err="1">
                <a:effectLst/>
                <a:latin typeface="Century Gothic" panose="020B0502020202020204" pitchFamily="34" charset="0"/>
                <a:ea typeface="Times New Roman" panose="02020603050405020304" pitchFamily="18" charset="0"/>
                <a:cs typeface="Calibri" panose="020F0502020204030204" pitchFamily="34" charset="0"/>
              </a:rPr>
              <a:t>acc</a:t>
            </a:r>
            <a:r>
              <a:rPr lang="de-DE" sz="1800" baseline="30000" dirty="0">
                <a:effectLst/>
                <a:latin typeface="Century Gothic" panose="020B0502020202020204" pitchFamily="34" charset="0"/>
                <a:ea typeface="Times New Roman" panose="02020603050405020304" pitchFamily="18" charset="0"/>
                <a:cs typeface="Calibri" panose="020F0502020204030204" pitchFamily="34" charset="0"/>
              </a:rPr>
              <a:t>. </a:t>
            </a:r>
            <a:r>
              <a:rPr lang="de-DE" sz="1800" dirty="0">
                <a:effectLst/>
                <a:latin typeface="Century Gothic" panose="020B0502020202020204" pitchFamily="34" charset="0"/>
                <a:ea typeface="Times New Roman" panose="02020603050405020304" pitchFamily="18" charset="0"/>
                <a:cs typeface="Calibri" panose="020F0502020204030204" pitchFamily="34" charset="0"/>
              </a:rPr>
              <a:t>+ </a:t>
            </a:r>
            <a:r>
              <a:rPr lang="de-DE" sz="1800" dirty="0" err="1">
                <a:effectLst/>
                <a:latin typeface="Century Gothic" panose="020B0502020202020204" pitchFamily="34" charset="0"/>
                <a:ea typeface="Times New Roman" panose="02020603050405020304" pitchFamily="18" charset="0"/>
                <a:cs typeface="Calibri" panose="020F0502020204030204" pitchFamily="34" charset="0"/>
              </a:rPr>
              <a:t>noun</a:t>
            </a:r>
            <a:r>
              <a:rPr lang="de-DE" sz="1800" dirty="0">
                <a:effectLst/>
                <a:latin typeface="Century Gothic" panose="020B0502020202020204" pitchFamily="34" charset="0"/>
                <a:ea typeface="Times New Roman" panose="02020603050405020304" pitchFamily="18" charset="0"/>
                <a:cs typeface="Calibri" panose="020F0502020204030204" pitchFamily="34" charset="0"/>
              </a:rPr>
              <a:t>) [522] Aufgabe [256] Bild [253] Blatt [1270] Buch [300] Fehler [861] Frage [157] Hobby [3608] Interview [931] Kind [133] Lied [1733] Sache [318] Vergangenheit [1196] Vorteil [983] Wand [828] Wort [194] falsch [524] fremd [859] nahe, nah [480] richtig [177] schwierig [580] jetzt [72] plötzlich [456] unten [710] vorne, vorn [785] Gegenwart (H) [1932] doch (H) [73] </a:t>
            </a:r>
            <a:endParaRPr lang="en-US"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Revisited function words:</a:t>
            </a:r>
            <a:r>
              <a:rPr lang="en-US" sz="1200" b="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de-DE" sz="18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haben, hast, hat, man, nicht, der, die, das, ein, eine, kein, keine, Haupt-, Lieblings-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a:t>
            </a:r>
            <a:r>
              <a:rPr lang="en-GB" sz="1200" i="1" dirty="0">
                <a:solidFill>
                  <a:sysClr val="windowText" lastClr="000000"/>
                </a:solidFill>
                <a:effectLst/>
                <a:latin typeface="+mn-lt"/>
                <a:ea typeface="+mn-ea"/>
                <a:cs typeface="+mn-cs"/>
              </a:rPr>
              <a:t>Jones, R.L &amp; </a:t>
            </a:r>
            <a:r>
              <a:rPr lang="en-GB" sz="1200" i="1" dirty="0" err="1">
                <a:solidFill>
                  <a:sysClr val="windowText" lastClr="000000"/>
                </a:solidFill>
                <a:effectLst/>
                <a:latin typeface="+mn-lt"/>
                <a:ea typeface="+mn-ea"/>
                <a:cs typeface="+mn-cs"/>
              </a:rPr>
              <a:t>Tschirner</a:t>
            </a:r>
            <a:r>
              <a:rPr lang="en-GB" sz="1200" i="1" dirty="0">
                <a:solidFill>
                  <a:sysClr val="windowText" lastClr="000000"/>
                </a:solidFill>
                <a:effectLst/>
                <a:latin typeface="+mn-lt"/>
                <a:ea typeface="+mn-ea"/>
                <a:cs typeface="+mn-cs"/>
              </a:rPr>
              <a:t>, E. (2019). A frequency dictionary of German: Core vocabulary for learners. London: Routledge.</a:t>
            </a:r>
            <a:endParaRPr lang="en-GB" sz="1200" i="1" baseline="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r>
              <a:rPr lang="en-CA" sz="1200" b="0" i="0" u="none" strike="noStrike" kern="1200" dirty="0">
                <a:solidFill>
                  <a:schemeClr val="tx1"/>
                </a:solidFill>
                <a:effectLst/>
                <a:latin typeface="+mn-lt"/>
                <a:ea typeface="+mn-ea"/>
                <a:cs typeface="+mn-cs"/>
              </a:rPr>
              <a:t>The frequency rankings for words that occur in this PowerPoint which have been</a:t>
            </a:r>
            <a:r>
              <a:rPr lang="en-CA" sz="1200" b="0" i="1" u="none" strike="noStrike" kern="1200" dirty="0">
                <a:solidFill>
                  <a:schemeClr val="tx1"/>
                </a:solidFill>
                <a:effectLst/>
                <a:latin typeface="+mn-lt"/>
                <a:ea typeface="+mn-ea"/>
                <a:cs typeface="+mn-cs"/>
              </a:rPr>
              <a:t> previously</a:t>
            </a:r>
            <a:r>
              <a:rPr lang="en-CA" sz="1200" b="0" i="0" u="none" strike="noStrike" kern="1200" dirty="0">
                <a:solidFill>
                  <a:schemeClr val="tx1"/>
                </a:solidFill>
                <a:effectLst/>
                <a:latin typeface="+mn-lt"/>
                <a:ea typeface="+mn-ea"/>
                <a:cs typeface="+mn-cs"/>
              </a:rPr>
              <a:t> introduced in NCELP resources are given in the NCELP SOW and in the resources that first introduced and formally re-visited those words. </a:t>
            </a:r>
          </a:p>
          <a:p>
            <a:r>
              <a:rPr lang="en-CA" sz="1200" b="0" i="0" u="none" strike="noStrike" kern="1200" dirty="0">
                <a:solidFill>
                  <a:schemeClr val="tx1"/>
                </a:solidFill>
                <a:effectLst/>
                <a:latin typeface="+mn-lt"/>
                <a:ea typeface="+mn-ea"/>
                <a:cs typeface="+mn-cs"/>
              </a:rPr>
              <a:t>For any </a:t>
            </a:r>
            <a:r>
              <a:rPr lang="en-CA" sz="1200" b="0" i="1" u="none" strike="noStrike" kern="1200" dirty="0">
                <a:solidFill>
                  <a:schemeClr val="tx1"/>
                </a:solidFill>
                <a:effectLst/>
                <a:latin typeface="+mn-lt"/>
                <a:ea typeface="+mn-ea"/>
                <a:cs typeface="+mn-cs"/>
              </a:rPr>
              <a:t>other </a:t>
            </a:r>
            <a:r>
              <a:rPr lang="en-CA" sz="1200" b="0" i="0" u="none" strike="noStrike" kern="1200" dirty="0">
                <a:solidFill>
                  <a:schemeClr val="tx1"/>
                </a:solidFill>
                <a:effectLst/>
                <a:latin typeface="+mn-lt"/>
                <a:ea typeface="+mn-ea"/>
                <a:cs typeface="+mn-cs"/>
              </a:rPr>
              <a:t>words that occur incidentally in this PowerPoint, frequency rankings will be provided in the notes field wherever possible.</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747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2 minutes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dirty="0"/>
              <a:t>to revisit and practise u/ü; to revisit vocabulary from this and previous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Procedure: </a:t>
            </a:r>
          </a:p>
          <a:p>
            <a:pPr marL="228600" indent="-228600">
              <a:buAutoNum type="arabicPeriod"/>
            </a:pPr>
            <a:r>
              <a:rPr lang="en-GB" dirty="0"/>
              <a:t>Click through the information and elicit pronunciation of each word, encouraging students to follow the pronunciation guidance and notice the sound and feel of the SSC in the mouth, within the different words. </a:t>
            </a:r>
          </a:p>
          <a:p>
            <a:pPr marL="228600" indent="-228600">
              <a:buAutoNum type="arabicPeriod"/>
            </a:pPr>
            <a:r>
              <a:rPr lang="en-GB" dirty="0"/>
              <a:t>Teacher clicks on each circle to play the audio.</a:t>
            </a:r>
          </a:p>
          <a:p>
            <a:pPr marL="228600" indent="-228600">
              <a:buAutoNum type="arabicPeriod"/>
            </a:pPr>
            <a:r>
              <a:rPr lang="en-GB" dirty="0"/>
              <a:t>Click to bring up the sentence and give students a minute to pronounce it. Click to hear the audio version.</a:t>
            </a:r>
          </a:p>
        </p:txBody>
      </p:sp>
      <p:sp>
        <p:nvSpPr>
          <p:cNvPr id="4" name="Slide Number Placeholder 3"/>
          <p:cNvSpPr>
            <a:spLocks noGrp="1"/>
          </p:cNvSpPr>
          <p:nvPr>
            <p:ph type="sldNum" sz="quarter" idx="5"/>
          </p:nvPr>
        </p:nvSpPr>
        <p:spPr/>
        <p:txBody>
          <a:bodyPr/>
          <a:lstStyle/>
          <a:p>
            <a:fld id="{051212F4-EB5A-464B-92EC-DACFCB1CC2CD}" type="slidenum">
              <a:rPr lang="en-GB" smtClean="0"/>
              <a:t>10</a:t>
            </a:fld>
            <a:endParaRPr lang="en-GB"/>
          </a:p>
        </p:txBody>
      </p:sp>
    </p:spTree>
    <p:extLst>
      <p:ext uri="{BB962C8B-B14F-4D97-AF65-F5344CB8AC3E}">
        <p14:creationId xmlns:p14="http://schemas.microsoft.com/office/powerpoint/2010/main" val="3970937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F/H tier version </a:t>
            </a:r>
            <a:r>
              <a:rPr lang="en-US" b="1" dirty="0" err="1"/>
              <a:t>Runde</a:t>
            </a:r>
            <a:r>
              <a:rPr lang="en-US" b="1" dirty="0"/>
              <a:t> 1/2</a:t>
            </a:r>
            <a:br>
              <a:rPr lang="en-US" b="1" dirty="0"/>
            </a:br>
            <a:r>
              <a:rPr lang="en-US" b="1" dirty="0"/>
              <a:t>Timing:</a:t>
            </a:r>
            <a:r>
              <a:rPr lang="en-US" dirty="0"/>
              <a:t> </a:t>
            </a:r>
            <a:r>
              <a:rPr lang="en-US" b="1" dirty="0"/>
              <a:t>5 minutes</a:t>
            </a:r>
          </a:p>
          <a:p>
            <a:endParaRPr lang="en-US" dirty="0"/>
          </a:p>
          <a:p>
            <a:r>
              <a:rPr lang="en-GB" b="1" noProof="0" dirty="0"/>
              <a:t>Aim:</a:t>
            </a:r>
            <a:r>
              <a:rPr lang="en-GB" noProof="0" dirty="0"/>
              <a:t> to practise pronunciation and SSC in writing.</a:t>
            </a:r>
          </a:p>
          <a:p>
            <a:endParaRPr lang="en-GB" noProof="0" dirty="0"/>
          </a:p>
          <a:p>
            <a:r>
              <a:rPr lang="en-GB" b="1" noProof="0" dirty="0"/>
              <a:t>Procedure: </a:t>
            </a:r>
          </a:p>
          <a:p>
            <a:pPr marL="228600" indent="-228600">
              <a:buAutoNum type="arabicPeriod"/>
            </a:pPr>
            <a:r>
              <a:rPr lang="en-GB" noProof="0" dirty="0"/>
              <a:t>Partner A reads out their half of the text whilst Partner B fills in the gaps in their text. (See separate printable worksheet).</a:t>
            </a:r>
          </a:p>
          <a:p>
            <a:pPr marL="228600" indent="-228600">
              <a:buAutoNum type="arabicPeriod"/>
            </a:pPr>
            <a:r>
              <a:rPr lang="en-GB" noProof="0" dirty="0"/>
              <a:t>Partners swap roles and Partner B reads out their corresponding half of the text whilst Partner A fills in the gaps in their text. </a:t>
            </a:r>
          </a:p>
          <a:p>
            <a:pPr marL="228600" indent="-228600">
              <a:buAutoNum type="arabicPeriod"/>
            </a:pPr>
            <a:r>
              <a:rPr lang="en-GB" noProof="0" dirty="0"/>
              <a:t>Teacher can move around the room and check on progress. </a:t>
            </a:r>
          </a:p>
          <a:p>
            <a:pPr marL="228600" indent="-228600">
              <a:buAutoNum type="arabicPeriod"/>
            </a:pPr>
            <a:r>
              <a:rPr lang="en-GB" noProof="0" dirty="0"/>
              <a:t>Together they practise the whole conversation. Use feedback to check comprehension. </a:t>
            </a:r>
          </a:p>
        </p:txBody>
      </p:sp>
      <p:sp>
        <p:nvSpPr>
          <p:cNvPr id="4" name="Slide Number Placeholder 3"/>
          <p:cNvSpPr>
            <a:spLocks noGrp="1"/>
          </p:cNvSpPr>
          <p:nvPr>
            <p:ph type="sldNum" sz="quarter" idx="5"/>
          </p:nvPr>
        </p:nvSpPr>
        <p:spPr/>
        <p:txBody>
          <a:bodyPr/>
          <a:lstStyle/>
          <a:p>
            <a:fld id="{051212F4-EB5A-464B-92EC-DACFCB1CC2CD}" type="slidenum">
              <a:rPr lang="en-GB" smtClean="0"/>
              <a:t>11</a:t>
            </a:fld>
            <a:endParaRPr lang="en-GB"/>
          </a:p>
        </p:txBody>
      </p:sp>
    </p:spTree>
    <p:extLst>
      <p:ext uri="{BB962C8B-B14F-4D97-AF65-F5344CB8AC3E}">
        <p14:creationId xmlns:p14="http://schemas.microsoft.com/office/powerpoint/2010/main" val="2925082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F/H tier version</a:t>
            </a:r>
            <a:br>
              <a:rPr lang="en-US" b="1" dirty="0"/>
            </a:br>
            <a:r>
              <a:rPr lang="en-US" b="1" dirty="0"/>
              <a:t>ANSWERS </a:t>
            </a:r>
            <a:r>
              <a:rPr lang="en-US" b="1" dirty="0" err="1"/>
              <a:t>Runde</a:t>
            </a:r>
            <a:r>
              <a:rPr lang="en-US" b="1" dirty="0"/>
              <a:t> 1</a:t>
            </a:r>
          </a:p>
          <a:p>
            <a:endParaRPr lang="en-US" dirty="0"/>
          </a:p>
          <a:p>
            <a:r>
              <a:rPr lang="en-US" b="1" dirty="0"/>
              <a:t>Procedure: </a:t>
            </a:r>
          </a:p>
          <a:p>
            <a:pPr marL="0" indent="0">
              <a:buNone/>
            </a:pPr>
            <a:r>
              <a:rPr lang="en-US" dirty="0"/>
              <a:t>Click to reveal.</a:t>
            </a:r>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12</a:t>
            </a:fld>
            <a:endParaRPr lang="en-GB"/>
          </a:p>
        </p:txBody>
      </p:sp>
    </p:spTree>
    <p:extLst>
      <p:ext uri="{BB962C8B-B14F-4D97-AF65-F5344CB8AC3E}">
        <p14:creationId xmlns:p14="http://schemas.microsoft.com/office/powerpoint/2010/main" val="1441790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F/H tier version </a:t>
            </a:r>
            <a:r>
              <a:rPr lang="en-US" b="1" dirty="0" err="1"/>
              <a:t>Runde</a:t>
            </a:r>
            <a:r>
              <a:rPr lang="en-US" b="1" dirty="0"/>
              <a:t> 2</a:t>
            </a:r>
            <a:br>
              <a:rPr lang="en-US" b="1" dirty="0"/>
            </a:br>
            <a:r>
              <a:rPr lang="en-GB" b="1" noProof="0" dirty="0"/>
              <a:t>ANSWERS</a:t>
            </a:r>
          </a:p>
          <a:p>
            <a:endParaRPr lang="en-GB" noProof="0" dirty="0"/>
          </a:p>
          <a:p>
            <a:r>
              <a:rPr lang="en-US" b="1" dirty="0"/>
              <a:t>Procedure: </a:t>
            </a:r>
          </a:p>
          <a:p>
            <a:pPr marL="0" indent="0">
              <a:buNone/>
            </a:pPr>
            <a:r>
              <a:rPr lang="en-US" dirty="0"/>
              <a:t>Click to reveal.</a:t>
            </a:r>
            <a:endParaRPr lang="en-GB" dirty="0"/>
          </a:p>
          <a:p>
            <a:endParaRPr lang="en-GB" noProof="0" dirty="0"/>
          </a:p>
        </p:txBody>
      </p:sp>
      <p:sp>
        <p:nvSpPr>
          <p:cNvPr id="4" name="Slide Number Placeholder 3"/>
          <p:cNvSpPr>
            <a:spLocks noGrp="1"/>
          </p:cNvSpPr>
          <p:nvPr>
            <p:ph type="sldNum" sz="quarter" idx="5"/>
          </p:nvPr>
        </p:nvSpPr>
        <p:spPr/>
        <p:txBody>
          <a:bodyPr/>
          <a:lstStyle/>
          <a:p>
            <a:fld id="{051212F4-EB5A-464B-92EC-DACFCB1CC2CD}" type="slidenum">
              <a:rPr lang="en-GB" smtClean="0"/>
              <a:t>13</a:t>
            </a:fld>
            <a:endParaRPr lang="en-GB"/>
          </a:p>
        </p:txBody>
      </p:sp>
    </p:spTree>
    <p:extLst>
      <p:ext uri="{BB962C8B-B14F-4D97-AF65-F5344CB8AC3E}">
        <p14:creationId xmlns:p14="http://schemas.microsoft.com/office/powerpoint/2010/main" val="2632781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Note: </a:t>
            </a:r>
            <a:r>
              <a:rPr lang="en-US" b="0" dirty="0"/>
              <a:t>Lesson 3 of each week’s sequence will often have time for teacher follow up / feedback or consolidation tasks that are appropriate to each group.  We will generally leave at least half of the lesson time (e.g., 25-30 minutes) free for teachers to use as appropriate with their classes.</a:t>
            </a:r>
          </a:p>
          <a:p>
            <a:pPr marL="0" lvl="0" indent="0" algn="l" rtl="0">
              <a:lnSpc>
                <a:spcPct val="100000"/>
              </a:lnSpc>
              <a:spcBef>
                <a:spcPts val="0"/>
              </a:spcBef>
              <a:spcAft>
                <a:spcPts val="0"/>
              </a:spcAft>
              <a:buSzPts val="1400"/>
              <a:buNone/>
            </a:pPr>
            <a:endParaRPr lang="en-US" b="1" dirty="0"/>
          </a:p>
          <a:p>
            <a:pPr marL="0" lvl="0" indent="0" algn="l" rtl="0">
              <a:lnSpc>
                <a:spcPct val="100000"/>
              </a:lnSpc>
              <a:spcBef>
                <a:spcPts val="0"/>
              </a:spcBef>
              <a:spcAft>
                <a:spcPts val="0"/>
              </a:spcAft>
              <a:buSzPts val="1400"/>
              <a:buNone/>
            </a:pPr>
            <a:r>
              <a:rPr lang="en-US" b="1" dirty="0"/>
              <a:t>Timing: 2 minutes</a:t>
            </a:r>
            <a:br>
              <a:rPr lang="en-US" dirty="0"/>
            </a:br>
            <a:br>
              <a:rPr lang="en-US" b="1" dirty="0"/>
            </a:br>
            <a:r>
              <a:rPr lang="en-US" b="1" dirty="0"/>
              <a:t>Aim: </a:t>
            </a:r>
            <a:r>
              <a:rPr lang="en-US" b="0" dirty="0"/>
              <a:t>to set homework for the following week.,</a:t>
            </a:r>
          </a:p>
          <a:p>
            <a:pPr marL="0" lvl="0" indent="0" algn="l" rtl="0">
              <a:lnSpc>
                <a:spcPct val="100000"/>
              </a:lnSpc>
              <a:spcBef>
                <a:spcPts val="0"/>
              </a:spcBef>
              <a:spcAft>
                <a:spcPts val="0"/>
              </a:spcAft>
              <a:buSzPts val="1400"/>
              <a:buNone/>
            </a:pPr>
            <a:r>
              <a:rPr lang="en-US" b="1" dirty="0"/>
              <a:t>Note</a:t>
            </a:r>
            <a:r>
              <a:rPr lang="en-US" b="0" dirty="0"/>
              <a:t>: the vocabulary learning is pre-learning for Y10.1.1 Week 4.</a:t>
            </a:r>
            <a:br>
              <a:rPr lang="en-US" b="0" dirty="0"/>
            </a:br>
            <a:br>
              <a:rPr lang="en-US" b="0" dirty="0"/>
            </a:br>
            <a:r>
              <a:rPr lang="en-US" b="1" dirty="0"/>
              <a:t>Procedure:</a:t>
            </a:r>
            <a:br>
              <a:rPr lang="en-US" b="1" dirty="0"/>
            </a:br>
            <a:r>
              <a:rPr lang="en-US" b="0" dirty="0"/>
              <a:t>1. Display the slide. Explain the tasks.</a:t>
            </a:r>
            <a:br>
              <a:rPr lang="en-US" b="0" dirty="0"/>
            </a:br>
            <a:r>
              <a:rPr lang="en-US" b="0" dirty="0"/>
              <a:t>2. Post this slide or its information for students, using the usual school system for this.</a:t>
            </a:r>
            <a:br>
              <a:rPr lang="en-US" dirty="0"/>
            </a:br>
            <a:endParaRPr lang="en-US" dirty="0"/>
          </a:p>
          <a:p>
            <a:pPr marL="0" lvl="0" indent="0" algn="l" rtl="0">
              <a:lnSpc>
                <a:spcPct val="100000"/>
              </a:lnSpc>
              <a:spcBef>
                <a:spcPts val="0"/>
              </a:spcBef>
              <a:spcAft>
                <a:spcPts val="0"/>
              </a:spcAft>
              <a:buSzPts val="1400"/>
              <a:buNone/>
            </a:pPr>
            <a:r>
              <a:rPr lang="en-US" b="1" dirty="0"/>
              <a:t>Notes</a:t>
            </a:r>
            <a:r>
              <a:rPr lang="en-US" dirty="0"/>
              <a:t>: </a:t>
            </a:r>
            <a:br>
              <a:rPr lang="en-US" dirty="0"/>
            </a:br>
            <a:r>
              <a:rPr lang="en-US" dirty="0"/>
              <a:t>A regular feature of the scheme of work (as for KS3) is that students spend time learning the vocabulary for the following week’s lessons. This can be done using any platform. We provide the words on Quizlet. Most lists are also available (free to all schools, not just subscribers) on </a:t>
            </a:r>
            <a:r>
              <a:rPr lang="en-US" dirty="0" err="1"/>
              <a:t>LanguageNut</a:t>
            </a:r>
            <a:r>
              <a:rPr lang="en-US" dirty="0"/>
              <a:t>. Teachers may of course create their own versions of vocabulary learning activities in any of the different platforms available.</a:t>
            </a:r>
            <a:br>
              <a:rPr lang="en-US" dirty="0"/>
            </a:br>
            <a:br>
              <a:rPr lang="en-US" dirty="0"/>
            </a:br>
            <a:r>
              <a:rPr lang="en-US" dirty="0"/>
              <a:t>At KS4, there are several sets for learning/revisiting:</a:t>
            </a:r>
            <a:br>
              <a:rPr lang="en-US" dirty="0"/>
            </a:br>
            <a:r>
              <a:rPr lang="en-US" dirty="0"/>
              <a:t>1. The new vocabulary for the following week.</a:t>
            </a:r>
            <a:br>
              <a:rPr lang="en-US" dirty="0"/>
            </a:br>
            <a:r>
              <a:rPr lang="en-US" dirty="0"/>
              <a:t>2. The revisited thematic vocabulary (from KS3 SOW) assigned to the week.</a:t>
            </a:r>
            <a:br>
              <a:rPr lang="en-US" dirty="0"/>
            </a:br>
            <a:r>
              <a:rPr lang="en-US" dirty="0"/>
              <a:t>3. The systematic revisiting (at +3 and +9 weekly intervals) of new vocabulary.</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In the KS4 SOW every word from the GCSE vocabulary list has been tracked to ensure that:</a:t>
            </a:r>
            <a:br>
              <a:rPr lang="en-US" dirty="0"/>
            </a:br>
            <a:r>
              <a:rPr lang="en-US" dirty="0"/>
              <a:t>1. New words are </a:t>
            </a:r>
            <a:r>
              <a:rPr lang="en-US" b="1" dirty="0"/>
              <a:t>introduced, revisited twice </a:t>
            </a:r>
            <a:r>
              <a:rPr lang="en-US" dirty="0"/>
              <a:t>at intervals during the course, and </a:t>
            </a:r>
            <a:r>
              <a:rPr lang="en-US" b="1" dirty="0"/>
              <a:t>once again </a:t>
            </a:r>
            <a:r>
              <a:rPr lang="en-US" dirty="0"/>
              <a:t>during the final 9-week revision phase.</a:t>
            </a:r>
            <a:br>
              <a:rPr lang="en-US" dirty="0"/>
            </a:br>
            <a:r>
              <a:rPr lang="en-US" dirty="0"/>
              <a:t>2. KS3 revisited thematic vocabulary is </a:t>
            </a:r>
            <a:r>
              <a:rPr lang="en-US" b="1" dirty="0"/>
              <a:t>revisited twice </a:t>
            </a:r>
            <a:r>
              <a:rPr lang="en-US" dirty="0"/>
              <a:t>during the course, and </a:t>
            </a:r>
            <a:r>
              <a:rPr lang="en-US" b="1" dirty="0"/>
              <a:t>once again</a:t>
            </a:r>
            <a:r>
              <a:rPr lang="en-US" dirty="0"/>
              <a:t> during the final 9-week revision phase.</a:t>
            </a:r>
            <a:br>
              <a:rPr lang="en-US" dirty="0"/>
            </a:br>
            <a:r>
              <a:rPr lang="en-US" dirty="0"/>
              <a:t>3. KS3 function words (listed as R(</a:t>
            </a:r>
            <a:r>
              <a:rPr lang="en-US" dirty="0" err="1"/>
              <a:t>equired</a:t>
            </a:r>
            <a:r>
              <a:rPr lang="en-US" dirty="0"/>
              <a:t>) on Annex E of the GCSE Subject Content are all </a:t>
            </a:r>
            <a:r>
              <a:rPr lang="en-US" b="1" dirty="0"/>
              <a:t>revisited multiple times </a:t>
            </a:r>
            <a:r>
              <a:rPr lang="en-US" dirty="0"/>
              <a:t>(Column D on the KS4 SOW) and the revisits are also tracked on the KS4 Vocabulary tracker.</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We anticipate that students will spend on average 2 hours on homework per week at KS4.  </a:t>
            </a:r>
            <a:br>
              <a:rPr lang="en-US" dirty="0"/>
            </a:br>
            <a:r>
              <a:rPr lang="en-US" dirty="0"/>
              <a:t>As a general rule, one hour would be assigned to vocabulary learning (and ideally this time will be spread across the week). The aim at KS3 was to establish a ‘little and often’ approach to vocabulary learning, using an app to facilitate this. This learning habit will hopefully continue into KS4. The 2</a:t>
            </a:r>
            <a:r>
              <a:rPr lang="en-US" baseline="30000" dirty="0"/>
              <a:t>nd</a:t>
            </a:r>
            <a:r>
              <a:rPr lang="en-US" dirty="0"/>
              <a:t> hour will generally include additional reading, listening, speaking tasks. Teachers will be best placed to decide whether to include extended writing tasks for homework. However, given the availability of online translation tools and the strong temptation to use them, such tasks </a:t>
            </a:r>
            <a:r>
              <a:rPr lang="en-US" i="1" dirty="0"/>
              <a:t>might</a:t>
            </a:r>
            <a:r>
              <a:rPr lang="en-US" dirty="0"/>
              <a:t> best be undertaken in class, where teachers can replicate the conditions for written language production that will apply for students at GCSE.</a:t>
            </a:r>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14</a:t>
            </a:fld>
            <a:endParaRPr lang="en-GB"/>
          </a:p>
        </p:txBody>
      </p:sp>
    </p:spTree>
    <p:extLst>
      <p:ext uri="{BB962C8B-B14F-4D97-AF65-F5344CB8AC3E}">
        <p14:creationId xmlns:p14="http://schemas.microsoft.com/office/powerpoint/2010/main" val="65899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a:t>
            </a:r>
            <a:r>
              <a:rPr lang="en-US" dirty="0"/>
              <a:t> </a:t>
            </a:r>
            <a:r>
              <a:rPr lang="en-US" b="1" dirty="0"/>
              <a:t>3 minutes (two slides)</a:t>
            </a:r>
          </a:p>
          <a:p>
            <a:r>
              <a:rPr lang="en-US" b="1" dirty="0"/>
              <a:t>Slide 1/2</a:t>
            </a:r>
          </a:p>
          <a:p>
            <a:r>
              <a:rPr lang="en-US" b="1" dirty="0"/>
              <a:t>Aim:</a:t>
            </a:r>
            <a:r>
              <a:rPr lang="en-US" dirty="0"/>
              <a:t> to revisit remaining vocabulary from this week.</a:t>
            </a:r>
          </a:p>
          <a:p>
            <a:endParaRPr lang="en-US" dirty="0"/>
          </a:p>
          <a:p>
            <a:r>
              <a:rPr lang="en-US" b="1" dirty="0"/>
              <a:t>Procedure:</a:t>
            </a:r>
          </a:p>
          <a:p>
            <a:pPr marL="228600" indent="-228600">
              <a:buAutoNum type="arabicPeriod"/>
            </a:pPr>
            <a:r>
              <a:rPr lang="en-US" b="0" dirty="0"/>
              <a:t>In pairs or individually, students select a word from circle A and match its correct translation in circle B. </a:t>
            </a:r>
            <a:r>
              <a:rPr lang="en-US" b="1" dirty="0"/>
              <a:t>Note: </a:t>
            </a:r>
            <a:r>
              <a:rPr lang="en-US" b="0" dirty="0"/>
              <a:t>German vocabulary in orange is Higher only. An answer has not been given in English as this would identify the matching word without students having to identify it for themselves.  Foundation students are not required to find the match for this but may if they so wish. </a:t>
            </a:r>
          </a:p>
          <a:p>
            <a:pPr marL="228600" indent="-228600">
              <a:buAutoNum type="arabicPeriod"/>
            </a:pPr>
            <a:r>
              <a:rPr lang="en-US" b="0" dirty="0"/>
              <a:t>Move to the next slide to elicit answers orally in German after 3 minutes.</a:t>
            </a:r>
          </a:p>
          <a:p>
            <a:pPr marL="228600" indent="-228600">
              <a:buAutoNum type="arabicPeriod"/>
            </a:pPr>
            <a:endParaRPr lang="en-US" b="0" dirty="0"/>
          </a:p>
          <a:p>
            <a:endParaRPr lang="en-US" b="1" dirty="0"/>
          </a:p>
        </p:txBody>
      </p:sp>
      <p:sp>
        <p:nvSpPr>
          <p:cNvPr id="4" name="Slide Number Placeholder 3"/>
          <p:cNvSpPr>
            <a:spLocks noGrp="1"/>
          </p:cNvSpPr>
          <p:nvPr>
            <p:ph type="sldNum" sz="quarter" idx="5"/>
          </p:nvPr>
        </p:nvSpPr>
        <p:spPr/>
        <p:txBody>
          <a:bodyPr/>
          <a:lstStyle/>
          <a:p>
            <a:fld id="{051212F4-EB5A-464B-92EC-DACFCB1CC2CD}" type="slidenum">
              <a:rPr lang="en-GB" smtClean="0"/>
              <a:t>2</a:t>
            </a:fld>
            <a:endParaRPr lang="en-GB"/>
          </a:p>
        </p:txBody>
      </p:sp>
    </p:spTree>
    <p:extLst>
      <p:ext uri="{BB962C8B-B14F-4D97-AF65-F5344CB8AC3E}">
        <p14:creationId xmlns:p14="http://schemas.microsoft.com/office/powerpoint/2010/main" val="2043146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2/2 (Answers)</a:t>
            </a:r>
          </a:p>
          <a:p>
            <a:endParaRPr lang="en-US" b="0" dirty="0"/>
          </a:p>
          <a:p>
            <a:r>
              <a:rPr lang="en-US" b="1" dirty="0"/>
              <a:t>Procedure:</a:t>
            </a:r>
          </a:p>
          <a:p>
            <a:r>
              <a:rPr lang="en-US" b="0" dirty="0"/>
              <a:t>1. Elicit the answers from students in German, chorally.</a:t>
            </a:r>
          </a:p>
          <a:p>
            <a:r>
              <a:rPr lang="en-US" b="0" dirty="0"/>
              <a:t>2. Click to reveal the written answer.</a:t>
            </a:r>
          </a:p>
          <a:p>
            <a:pPr marL="228600" indent="-228600">
              <a:buAutoNum type="arabicPeriod"/>
            </a:pPr>
            <a:endParaRPr lang="en-US" b="0" dirty="0"/>
          </a:p>
          <a:p>
            <a:endParaRPr lang="en-US" b="1" dirty="0"/>
          </a:p>
        </p:txBody>
      </p:sp>
      <p:sp>
        <p:nvSpPr>
          <p:cNvPr id="4" name="Slide Number Placeholder 3"/>
          <p:cNvSpPr>
            <a:spLocks noGrp="1"/>
          </p:cNvSpPr>
          <p:nvPr>
            <p:ph type="sldNum" sz="quarter" idx="5"/>
          </p:nvPr>
        </p:nvSpPr>
        <p:spPr/>
        <p:txBody>
          <a:bodyPr/>
          <a:lstStyle/>
          <a:p>
            <a:fld id="{051212F4-EB5A-464B-92EC-DACFCB1CC2CD}" type="slidenum">
              <a:rPr lang="en-GB" smtClean="0"/>
              <a:t>3</a:t>
            </a:fld>
            <a:endParaRPr lang="en-GB"/>
          </a:p>
        </p:txBody>
      </p:sp>
    </p:spTree>
    <p:extLst>
      <p:ext uri="{BB962C8B-B14F-4D97-AF65-F5344CB8AC3E}">
        <p14:creationId xmlns:p14="http://schemas.microsoft.com/office/powerpoint/2010/main" val="2348623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a:t>
            </a:r>
            <a:r>
              <a:rPr lang="en-US" dirty="0"/>
              <a:t> </a:t>
            </a:r>
            <a:r>
              <a:rPr lang="en-US" b="1" dirty="0"/>
              <a:t>4 minutes</a:t>
            </a:r>
          </a:p>
          <a:p>
            <a:r>
              <a:rPr lang="en-US" b="1" dirty="0"/>
              <a:t>Slide 1/2</a:t>
            </a:r>
          </a:p>
          <a:p>
            <a:r>
              <a:rPr lang="en-US" b="1" dirty="0"/>
              <a:t>Aim:</a:t>
            </a:r>
            <a:r>
              <a:rPr lang="en-US" dirty="0"/>
              <a:t> to revisit remaining new vocabulary from this week, applying it in context. This activity allows for translation practice into and out of German with a focus solely on vocabulary. </a:t>
            </a:r>
          </a:p>
          <a:p>
            <a:endParaRPr lang="en-US" dirty="0"/>
          </a:p>
          <a:p>
            <a:r>
              <a:rPr lang="en-US" b="1" dirty="0"/>
              <a:t>Procedure: </a:t>
            </a:r>
            <a:endParaRPr lang="en-US" b="0" dirty="0"/>
          </a:p>
          <a:p>
            <a:r>
              <a:rPr lang="en-US" b="0" dirty="0"/>
              <a:t>1. Students read the source text and target text sentences and then select the missing vocabulary from the box to complete the translation. </a:t>
            </a:r>
            <a:r>
              <a:rPr lang="en-US" b="0"/>
              <a:t>Even sentences (2, 4, 6, 8 ,10) are </a:t>
            </a:r>
            <a:r>
              <a:rPr lang="en-US" b="0" dirty="0"/>
              <a:t>higher tier only. Foundation tier students are not expected to complete them but may do so if they wish. By switching between German and English translations students are required to focus on the vocabulary but without just spotting the word. Students will also need to conjugate some of the verbs/decline the adjective correctly.  </a:t>
            </a:r>
            <a:endParaRPr lang="en-US" b="1" dirty="0"/>
          </a:p>
          <a:p>
            <a:r>
              <a:rPr lang="en-US" dirty="0"/>
              <a:t>2. Click to reveal the written answers.</a:t>
            </a:r>
          </a:p>
          <a:p>
            <a:r>
              <a:rPr lang="en-US" b="0" dirty="0"/>
              <a:t>3. Move to the next slide (slide 4) and repeat the procedure for the remaining 5 sentences. </a:t>
            </a:r>
          </a:p>
          <a:p>
            <a:endParaRPr lang="en-US" b="1" dirty="0"/>
          </a:p>
        </p:txBody>
      </p:sp>
      <p:sp>
        <p:nvSpPr>
          <p:cNvPr id="4" name="Slide Number Placeholder 3"/>
          <p:cNvSpPr>
            <a:spLocks noGrp="1"/>
          </p:cNvSpPr>
          <p:nvPr>
            <p:ph type="sldNum" sz="quarter" idx="5"/>
          </p:nvPr>
        </p:nvSpPr>
        <p:spPr/>
        <p:txBody>
          <a:bodyPr/>
          <a:lstStyle/>
          <a:p>
            <a:fld id="{051212F4-EB5A-464B-92EC-DACFCB1CC2CD}" type="slidenum">
              <a:rPr lang="en-GB" smtClean="0"/>
              <a:t>4</a:t>
            </a:fld>
            <a:endParaRPr lang="en-GB"/>
          </a:p>
        </p:txBody>
      </p:sp>
    </p:spTree>
    <p:extLst>
      <p:ext uri="{BB962C8B-B14F-4D97-AF65-F5344CB8AC3E}">
        <p14:creationId xmlns:p14="http://schemas.microsoft.com/office/powerpoint/2010/main" val="1330011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2/2</a:t>
            </a:r>
          </a:p>
        </p:txBody>
      </p:sp>
      <p:sp>
        <p:nvSpPr>
          <p:cNvPr id="4" name="Slide Number Placeholder 3"/>
          <p:cNvSpPr>
            <a:spLocks noGrp="1"/>
          </p:cNvSpPr>
          <p:nvPr>
            <p:ph type="sldNum" sz="quarter" idx="5"/>
          </p:nvPr>
        </p:nvSpPr>
        <p:spPr/>
        <p:txBody>
          <a:bodyPr/>
          <a:lstStyle/>
          <a:p>
            <a:fld id="{051212F4-EB5A-464B-92EC-DACFCB1CC2CD}" type="slidenum">
              <a:rPr lang="en-GB" smtClean="0"/>
              <a:t>5</a:t>
            </a:fld>
            <a:endParaRPr lang="en-GB"/>
          </a:p>
        </p:txBody>
      </p:sp>
    </p:spTree>
    <p:extLst>
      <p:ext uri="{BB962C8B-B14F-4D97-AF65-F5344CB8AC3E}">
        <p14:creationId xmlns:p14="http://schemas.microsoft.com/office/powerpoint/2010/main" val="1853985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a:t>
            </a:r>
            <a:r>
              <a:rPr lang="en-US" dirty="0"/>
              <a:t> </a:t>
            </a:r>
            <a:r>
              <a:rPr lang="en-US" b="1" dirty="0"/>
              <a:t>1 minute</a:t>
            </a:r>
          </a:p>
          <a:p>
            <a:endParaRPr lang="en-US" dirty="0"/>
          </a:p>
          <a:p>
            <a:r>
              <a:rPr lang="en-US" b="1" dirty="0"/>
              <a:t>Aim:</a:t>
            </a:r>
            <a:r>
              <a:rPr lang="en-US" dirty="0"/>
              <a:t> to revisit plural rules 4-6</a:t>
            </a:r>
          </a:p>
          <a:p>
            <a:endParaRPr lang="en-US" dirty="0"/>
          </a:p>
          <a:p>
            <a:r>
              <a:rPr lang="en-US" b="1" dirty="0"/>
              <a:t>Procedure:</a:t>
            </a:r>
          </a:p>
          <a:p>
            <a:pPr marL="228600" indent="-228600">
              <a:buAutoNum type="arabicPeriod"/>
            </a:pPr>
            <a:r>
              <a:rPr lang="en-GB" dirty="0"/>
              <a:t>Cycle through the plural rules and examples. </a:t>
            </a:r>
          </a:p>
          <a:p>
            <a:pPr marL="228600" indent="-228600">
              <a:buAutoNum type="arabicPeriod"/>
            </a:pPr>
            <a:r>
              <a:rPr lang="en-GB" dirty="0"/>
              <a:t>Address any questions the students may have about plural rules. </a:t>
            </a:r>
          </a:p>
        </p:txBody>
      </p:sp>
      <p:sp>
        <p:nvSpPr>
          <p:cNvPr id="4" name="Slide Number Placeholder 3"/>
          <p:cNvSpPr>
            <a:spLocks noGrp="1"/>
          </p:cNvSpPr>
          <p:nvPr>
            <p:ph type="sldNum" sz="quarter" idx="5"/>
          </p:nvPr>
        </p:nvSpPr>
        <p:spPr/>
        <p:txBody>
          <a:bodyPr/>
          <a:lstStyle/>
          <a:p>
            <a:fld id="{051212F4-EB5A-464B-92EC-DACFCB1CC2CD}" type="slidenum">
              <a:rPr lang="en-GB" smtClean="0"/>
              <a:t>6</a:t>
            </a:fld>
            <a:endParaRPr lang="en-GB"/>
          </a:p>
        </p:txBody>
      </p:sp>
    </p:spTree>
    <p:extLst>
      <p:ext uri="{BB962C8B-B14F-4D97-AF65-F5344CB8AC3E}">
        <p14:creationId xmlns:p14="http://schemas.microsoft.com/office/powerpoint/2010/main" val="867640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a:t>
            </a:r>
            <a:r>
              <a:rPr lang="en-GB" dirty="0"/>
              <a:t> </a:t>
            </a:r>
            <a:r>
              <a:rPr lang="en-GB" b="1" dirty="0"/>
              <a:t>3 minutes</a:t>
            </a:r>
          </a:p>
          <a:p>
            <a:endParaRPr lang="en-GB" dirty="0"/>
          </a:p>
          <a:p>
            <a:r>
              <a:rPr lang="en-GB" b="1" dirty="0"/>
              <a:t>Aim: </a:t>
            </a:r>
            <a:r>
              <a:rPr lang="en-GB" dirty="0"/>
              <a:t>to practise SSC pronunciation of a/ä prior to testing the sound spelling correspondence.</a:t>
            </a:r>
          </a:p>
          <a:p>
            <a:endParaRPr lang="en-GB" dirty="0"/>
          </a:p>
          <a:p>
            <a:r>
              <a:rPr lang="en-GB" b="1" dirty="0"/>
              <a:t>Procedure: </a:t>
            </a:r>
          </a:p>
          <a:p>
            <a:r>
              <a:rPr lang="en-GB" dirty="0"/>
              <a:t>1. Teacher reminds students of the short [a] sound.</a:t>
            </a:r>
          </a:p>
          <a:p>
            <a:r>
              <a:rPr lang="en-GB" dirty="0"/>
              <a:t>2. Students say the sound x 3.</a:t>
            </a:r>
          </a:p>
          <a:p>
            <a:r>
              <a:rPr lang="en-GB" dirty="0"/>
              <a:t>3. Teacher clicks to present the [ä]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4. Students say the sound x 3.</a:t>
            </a:r>
          </a:p>
          <a:p>
            <a:r>
              <a:rPr lang="en-GB" dirty="0"/>
              <a:t>5. Click to bring up the prompt for Wand, Blatt, </a:t>
            </a:r>
            <a:r>
              <a:rPr lang="en-GB" dirty="0" err="1"/>
              <a:t>Wände</a:t>
            </a:r>
            <a:r>
              <a:rPr lang="en-GB" dirty="0"/>
              <a:t>, </a:t>
            </a:r>
            <a:r>
              <a:rPr lang="en-GB" dirty="0" err="1"/>
              <a:t>Blätter</a:t>
            </a:r>
            <a:r>
              <a:rPr lang="en-GB" dirty="0"/>
              <a:t> and elicit the words from students. Teacher clicks on the picture to hear the audio. </a:t>
            </a:r>
            <a:endParaRPr lang="en-GB" b="1" dirty="0"/>
          </a:p>
          <a:p>
            <a:endParaRPr lang="en-GB" dirty="0"/>
          </a:p>
        </p:txBody>
      </p:sp>
      <p:sp>
        <p:nvSpPr>
          <p:cNvPr id="4" name="Slide Number Placeholder 3"/>
          <p:cNvSpPr>
            <a:spLocks noGrp="1"/>
          </p:cNvSpPr>
          <p:nvPr>
            <p:ph type="sldNum" sz="quarter" idx="5"/>
          </p:nvPr>
        </p:nvSpPr>
        <p:spPr/>
        <p:txBody>
          <a:bodyPr/>
          <a:lstStyle/>
          <a:p>
            <a:fld id="{051212F4-EB5A-464B-92EC-DACFCB1CC2CD}" type="slidenum">
              <a:rPr lang="en-GB" smtClean="0"/>
              <a:t>7</a:t>
            </a:fld>
            <a:endParaRPr lang="en-GB"/>
          </a:p>
        </p:txBody>
      </p:sp>
    </p:spTree>
    <p:extLst>
      <p:ext uri="{BB962C8B-B14F-4D97-AF65-F5344CB8AC3E}">
        <p14:creationId xmlns:p14="http://schemas.microsoft.com/office/powerpoint/2010/main" val="2764592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a:t>
            </a:r>
            <a:r>
              <a:rPr lang="en-GB" dirty="0"/>
              <a:t>: </a:t>
            </a:r>
            <a:r>
              <a:rPr lang="en-GB" b="1" dirty="0"/>
              <a:t>4 minutes</a:t>
            </a:r>
          </a:p>
          <a:p>
            <a:endParaRPr lang="en-GB" dirty="0"/>
          </a:p>
          <a:p>
            <a:r>
              <a:rPr lang="en-GB" b="1" dirty="0"/>
              <a:t>Aim: </a:t>
            </a:r>
            <a:r>
              <a:rPr lang="en-GB" dirty="0"/>
              <a:t>to practise plural rules 4-6 based on the rules revisited.  </a:t>
            </a:r>
          </a:p>
          <a:p>
            <a:endParaRPr lang="en-GB" dirty="0"/>
          </a:p>
          <a:p>
            <a:r>
              <a:rPr lang="en-GB" b="1" dirty="0"/>
              <a:t>Procedure:</a:t>
            </a:r>
          </a:p>
          <a:p>
            <a:pPr marL="228600" indent="-228600">
              <a:buAutoNum type="arabicPeriod"/>
            </a:pPr>
            <a:r>
              <a:rPr lang="en-GB" dirty="0"/>
              <a:t>Students order the nouns according to their plural rule. This stage can be done orally. </a:t>
            </a:r>
          </a:p>
          <a:p>
            <a:pPr marL="228600" indent="-228600">
              <a:buAutoNum type="arabicPeriod"/>
            </a:pPr>
            <a:r>
              <a:rPr lang="en-GB" dirty="0"/>
              <a:t>Students provide the plural forms of each noun, applying rule 4, 5 or 6. </a:t>
            </a:r>
          </a:p>
        </p:txBody>
      </p:sp>
      <p:sp>
        <p:nvSpPr>
          <p:cNvPr id="4" name="Slide Number Placeholder 3"/>
          <p:cNvSpPr>
            <a:spLocks noGrp="1"/>
          </p:cNvSpPr>
          <p:nvPr>
            <p:ph type="sldNum" sz="quarter" idx="5"/>
          </p:nvPr>
        </p:nvSpPr>
        <p:spPr/>
        <p:txBody>
          <a:bodyPr/>
          <a:lstStyle/>
          <a:p>
            <a:fld id="{051212F4-EB5A-464B-92EC-DACFCB1CC2CD}" type="slidenum">
              <a:rPr lang="en-GB" smtClean="0"/>
              <a:t>8</a:t>
            </a:fld>
            <a:endParaRPr lang="en-GB"/>
          </a:p>
        </p:txBody>
      </p:sp>
    </p:spTree>
    <p:extLst>
      <p:ext uri="{BB962C8B-B14F-4D97-AF65-F5344CB8AC3E}">
        <p14:creationId xmlns:p14="http://schemas.microsoft.com/office/powerpoint/2010/main" val="182496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3 minutes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dirty="0"/>
              <a:t>to revisit and practise o/ö; to revisit vocabulary from this and previous weeks.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Note</a:t>
            </a:r>
            <a:r>
              <a:rPr lang="en-GB" dirty="0"/>
              <a:t>: Higher only vocabulary are in dark red font.</a:t>
            </a:r>
          </a:p>
          <a:p>
            <a:endParaRPr lang="en-GB" dirty="0"/>
          </a:p>
          <a:p>
            <a:r>
              <a:rPr lang="en-GB" b="1" dirty="0"/>
              <a:t>Procedure: </a:t>
            </a:r>
          </a:p>
          <a:p>
            <a:pPr marL="228600" indent="-228600">
              <a:buAutoNum type="arabicPeriod"/>
            </a:pPr>
            <a:r>
              <a:rPr lang="en-GB" dirty="0"/>
              <a:t>Click through the information and elicit pronunciation of each word, encouraging students to follow the pronunciation guidance and notice the sound and feel of the SSC in the mouth, within the different words. Teacher clicks on the examples and circles to hear a native speaker.</a:t>
            </a:r>
          </a:p>
          <a:p>
            <a:pPr marL="228600" indent="-228600">
              <a:buAutoNum type="arabicPeriod"/>
            </a:pPr>
            <a:r>
              <a:rPr lang="en-GB" dirty="0"/>
              <a:t>Click to bring up the table of words and give students two minutes to pronounce them.</a:t>
            </a:r>
          </a:p>
        </p:txBody>
      </p:sp>
      <p:sp>
        <p:nvSpPr>
          <p:cNvPr id="4" name="Slide Number Placeholder 3"/>
          <p:cNvSpPr>
            <a:spLocks noGrp="1"/>
          </p:cNvSpPr>
          <p:nvPr>
            <p:ph type="sldNum" sz="quarter" idx="5"/>
          </p:nvPr>
        </p:nvSpPr>
        <p:spPr/>
        <p:txBody>
          <a:bodyPr/>
          <a:lstStyle/>
          <a:p>
            <a:fld id="{051212F4-EB5A-464B-92EC-DACFCB1CC2CD}" type="slidenum">
              <a:rPr lang="en-GB" smtClean="0"/>
              <a:t>9</a:t>
            </a:fld>
            <a:endParaRPr lang="en-GB"/>
          </a:p>
        </p:txBody>
      </p:sp>
    </p:spTree>
    <p:extLst>
      <p:ext uri="{BB962C8B-B14F-4D97-AF65-F5344CB8AC3E}">
        <p14:creationId xmlns:p14="http://schemas.microsoft.com/office/powerpoint/2010/main" val="35741305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62571446-7954-414E-9DB8-BF1D362188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descr="Map&#10;&#10;Description automatically generated">
            <a:extLst>
              <a:ext uri="{FF2B5EF4-FFF2-40B4-BE49-F238E27FC236}">
                <a16:creationId xmlns:a16="http://schemas.microsoft.com/office/drawing/2014/main" id="{3141575F-F2C1-4566-A851-BE20CB6C51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83630" y="161531"/>
            <a:ext cx="921940" cy="1180730"/>
          </a:xfrm>
          <a:prstGeom prst="rect">
            <a:avLst/>
          </a:prstGeom>
        </p:spPr>
      </p:pic>
      <p:pic>
        <p:nvPicPr>
          <p:cNvPr id="10" name="Picture 9">
            <a:extLst>
              <a:ext uri="{FF2B5EF4-FFF2-40B4-BE49-F238E27FC236}">
                <a16:creationId xmlns:a16="http://schemas.microsoft.com/office/drawing/2014/main" id="{8467F76C-DA5B-49DF-A177-918DB6A6C2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1478" y="6483598"/>
            <a:ext cx="2274092" cy="212871"/>
          </a:xfrm>
          <a:prstGeom prst="rect">
            <a:avLst/>
          </a:prstGeom>
        </p:spPr>
      </p:pic>
      <p:sp>
        <p:nvSpPr>
          <p:cNvPr id="15" name="Text Placeholder 14">
            <a:extLst>
              <a:ext uri="{FF2B5EF4-FFF2-40B4-BE49-F238E27FC236}">
                <a16:creationId xmlns:a16="http://schemas.microsoft.com/office/drawing/2014/main" id="{7FFCC4F5-9CCC-4717-BE70-2F72AABF9B18}"/>
              </a:ext>
            </a:extLst>
          </p:cNvPr>
          <p:cNvSpPr>
            <a:spLocks noGrp="1"/>
          </p:cNvSpPr>
          <p:nvPr>
            <p:ph type="body" sz="quarter" idx="12"/>
          </p:nvPr>
        </p:nvSpPr>
        <p:spPr>
          <a:xfrm>
            <a:off x="363538" y="5329486"/>
            <a:ext cx="2974975" cy="1154112"/>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B2FBAE8-A440-4E2A-AF34-22068D446A49}"/>
              </a:ext>
            </a:extLst>
          </p:cNvPr>
          <p:cNvSpPr>
            <a:spLocks noGrp="1"/>
          </p:cNvSpPr>
          <p:nvPr>
            <p:ph type="body" sz="quarter" idx="13" hasCustomPrompt="1"/>
          </p:nvPr>
        </p:nvSpPr>
        <p:spPr>
          <a:xfrm>
            <a:off x="363538" y="2796466"/>
            <a:ext cx="4864546" cy="479394"/>
          </a:xfrm>
        </p:spPr>
        <p:txBody>
          <a:bodyPr/>
          <a:lstStyle>
            <a:lvl1pPr marL="0" indent="0">
              <a:buNone/>
              <a:defRPr>
                <a:solidFill>
                  <a:schemeClr val="bg1"/>
                </a:solidFill>
              </a:defRPr>
            </a:lvl1pPr>
          </a:lstStyle>
          <a:p>
            <a:pPr lvl="0"/>
            <a:r>
              <a:rPr lang="en-US" dirty="0"/>
              <a:t>Click to Edit Subtitle</a:t>
            </a:r>
          </a:p>
        </p:txBody>
      </p:sp>
      <p:sp>
        <p:nvSpPr>
          <p:cNvPr id="19" name="Text Placeholder 18">
            <a:extLst>
              <a:ext uri="{FF2B5EF4-FFF2-40B4-BE49-F238E27FC236}">
                <a16:creationId xmlns:a16="http://schemas.microsoft.com/office/drawing/2014/main" id="{1555EDF1-BA5E-4B1D-BBC1-D461B67A8489}"/>
              </a:ext>
            </a:extLst>
          </p:cNvPr>
          <p:cNvSpPr>
            <a:spLocks noGrp="1"/>
          </p:cNvSpPr>
          <p:nvPr>
            <p:ph type="body" sz="quarter" idx="14" hasCustomPrompt="1"/>
          </p:nvPr>
        </p:nvSpPr>
        <p:spPr>
          <a:xfrm>
            <a:off x="363538" y="1952625"/>
            <a:ext cx="6640512" cy="844550"/>
          </a:xfrm>
        </p:spPr>
        <p:txBody>
          <a:bodyPr>
            <a:normAutofit/>
          </a:bodyPr>
          <a:lstStyle>
            <a:lvl1pPr marL="0" indent="0">
              <a:buNone/>
              <a:defRPr sz="5400" b="1">
                <a:solidFill>
                  <a:schemeClr val="bg1"/>
                </a:solidFill>
              </a:defRPr>
            </a:lvl1pPr>
          </a:lstStyle>
          <a:p>
            <a:pPr lvl="0"/>
            <a:r>
              <a:rPr lang="en-US" dirty="0"/>
              <a:t>Click to Edit Title</a:t>
            </a:r>
          </a:p>
        </p:txBody>
      </p:sp>
    </p:spTree>
    <p:extLst>
      <p:ext uri="{BB962C8B-B14F-4D97-AF65-F5344CB8AC3E}">
        <p14:creationId xmlns:p14="http://schemas.microsoft.com/office/powerpoint/2010/main" val="117941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loss_Box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66587BCE-A7F1-4179-89F8-239871931767}"/>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96043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amp;_Chart">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34193" y="1260306"/>
            <a:ext cx="11123613" cy="4687887"/>
          </a:xfrm>
        </p:spPr>
        <p:txBody>
          <a:bodyPr>
            <a:normAutofit/>
          </a:bodyPr>
          <a:lstStyle>
            <a:lvl1pPr>
              <a:defRPr sz="2400"/>
            </a:lvl1pPr>
          </a:lstStyle>
          <a:p>
            <a:r>
              <a:rPr lang="en-GB" dirty="0"/>
              <a:t>Click icon to edit chart</a:t>
            </a:r>
          </a:p>
        </p:txBody>
      </p:sp>
      <p:sp>
        <p:nvSpPr>
          <p:cNvPr id="5" name="Title 3">
            <a:extLst>
              <a:ext uri="{FF2B5EF4-FFF2-40B4-BE49-F238E27FC236}">
                <a16:creationId xmlns:a16="http://schemas.microsoft.com/office/drawing/2014/main" id="{50B88E75-CE60-479E-AE59-FAAE8CABA43B}"/>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556810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_Onl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126FFC4-E941-4B9B-8000-255A16B39787}"/>
              </a:ext>
            </a:extLst>
          </p:cNvPr>
          <p:cNvSpPr>
            <a:spLocks noGrp="1"/>
          </p:cNvSpPr>
          <p:nvPr>
            <p:ph type="chart" sz="quarter" idx="10" hasCustomPrompt="1"/>
          </p:nvPr>
        </p:nvSpPr>
        <p:spPr>
          <a:xfrm>
            <a:off x="558800" y="461639"/>
            <a:ext cx="11123613" cy="5433134"/>
          </a:xfrm>
        </p:spPr>
        <p:txBody>
          <a:bodyPr/>
          <a:lstStyle>
            <a:lvl1pPr>
              <a:defRPr/>
            </a:lvl1pPr>
          </a:lstStyle>
          <a:p>
            <a:r>
              <a:rPr lang="en-GB" dirty="0"/>
              <a:t>Click icon to edit chart</a:t>
            </a:r>
          </a:p>
        </p:txBody>
      </p:sp>
    </p:spTree>
    <p:extLst>
      <p:ext uri="{BB962C8B-B14F-4D97-AF65-F5344CB8AC3E}">
        <p14:creationId xmlns:p14="http://schemas.microsoft.com/office/powerpoint/2010/main" val="270728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amp;_Number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36ABA6E-0756-48F7-A625-8EA2220E6265}"/>
              </a:ext>
            </a:extLst>
          </p:cNvPr>
          <p:cNvSpPr>
            <a:spLocks noGrp="1"/>
          </p:cNvSpPr>
          <p:nvPr>
            <p:ph type="body" sz="quarter" idx="14" hasCustomPrompt="1"/>
          </p:nvPr>
        </p:nvSpPr>
        <p:spPr>
          <a:xfrm>
            <a:off x="1099128" y="170715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6" name="Text Placeholder 15">
            <a:extLst>
              <a:ext uri="{FF2B5EF4-FFF2-40B4-BE49-F238E27FC236}">
                <a16:creationId xmlns:a16="http://schemas.microsoft.com/office/drawing/2014/main" id="{F06B0192-1A5A-4B80-AF1C-5C776E39E9D1}"/>
              </a:ext>
            </a:extLst>
          </p:cNvPr>
          <p:cNvSpPr>
            <a:spLocks noGrp="1"/>
          </p:cNvSpPr>
          <p:nvPr>
            <p:ph type="body" sz="quarter" idx="43" hasCustomPrompt="1"/>
          </p:nvPr>
        </p:nvSpPr>
        <p:spPr>
          <a:xfrm>
            <a:off x="1082563" y="275407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7" name="Text Placeholder 15">
            <a:extLst>
              <a:ext uri="{FF2B5EF4-FFF2-40B4-BE49-F238E27FC236}">
                <a16:creationId xmlns:a16="http://schemas.microsoft.com/office/drawing/2014/main" id="{E0221A15-F26C-497D-8296-4787B600AC25}"/>
              </a:ext>
            </a:extLst>
          </p:cNvPr>
          <p:cNvSpPr>
            <a:spLocks noGrp="1"/>
          </p:cNvSpPr>
          <p:nvPr>
            <p:ph type="body" sz="quarter" idx="44" hasCustomPrompt="1"/>
          </p:nvPr>
        </p:nvSpPr>
        <p:spPr>
          <a:xfrm>
            <a:off x="1075937" y="3860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8" name="Text Placeholder 15">
            <a:extLst>
              <a:ext uri="{FF2B5EF4-FFF2-40B4-BE49-F238E27FC236}">
                <a16:creationId xmlns:a16="http://schemas.microsoft.com/office/drawing/2014/main" id="{9D6B932B-8B45-4FFA-BDD8-9AB30FB5BCB4}"/>
              </a:ext>
            </a:extLst>
          </p:cNvPr>
          <p:cNvSpPr>
            <a:spLocks noGrp="1"/>
          </p:cNvSpPr>
          <p:nvPr>
            <p:ph type="body" sz="quarter" idx="45" hasCustomPrompt="1"/>
          </p:nvPr>
        </p:nvSpPr>
        <p:spPr>
          <a:xfrm>
            <a:off x="1089189" y="5076521"/>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9" name="Text Placeholder 15">
            <a:extLst>
              <a:ext uri="{FF2B5EF4-FFF2-40B4-BE49-F238E27FC236}">
                <a16:creationId xmlns:a16="http://schemas.microsoft.com/office/drawing/2014/main" id="{C27C6324-C464-44F5-B791-ACE63B3AC4C7}"/>
              </a:ext>
            </a:extLst>
          </p:cNvPr>
          <p:cNvSpPr>
            <a:spLocks noGrp="1"/>
          </p:cNvSpPr>
          <p:nvPr>
            <p:ph type="body" sz="quarter" idx="46" hasCustomPrompt="1"/>
          </p:nvPr>
        </p:nvSpPr>
        <p:spPr>
          <a:xfrm>
            <a:off x="6608720" y="172040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60" name="Text Placeholder 15">
            <a:extLst>
              <a:ext uri="{FF2B5EF4-FFF2-40B4-BE49-F238E27FC236}">
                <a16:creationId xmlns:a16="http://schemas.microsoft.com/office/drawing/2014/main" id="{0A13D7AE-E34F-4CDB-AAF4-C132357CC515}"/>
              </a:ext>
            </a:extLst>
          </p:cNvPr>
          <p:cNvSpPr>
            <a:spLocks noGrp="1"/>
          </p:cNvSpPr>
          <p:nvPr>
            <p:ph type="body" sz="quarter" idx="47" hasCustomPrompt="1"/>
          </p:nvPr>
        </p:nvSpPr>
        <p:spPr>
          <a:xfrm>
            <a:off x="6592155" y="276732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61" name="Text Placeholder 15">
            <a:extLst>
              <a:ext uri="{FF2B5EF4-FFF2-40B4-BE49-F238E27FC236}">
                <a16:creationId xmlns:a16="http://schemas.microsoft.com/office/drawing/2014/main" id="{964E7422-ADB1-4670-A633-1C8F2D04D799}"/>
              </a:ext>
            </a:extLst>
          </p:cNvPr>
          <p:cNvSpPr>
            <a:spLocks noGrp="1"/>
          </p:cNvSpPr>
          <p:nvPr>
            <p:ph type="body" sz="quarter" idx="48" hasCustomPrompt="1"/>
          </p:nvPr>
        </p:nvSpPr>
        <p:spPr>
          <a:xfrm>
            <a:off x="6585529" y="3873886"/>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62" name="Text Placeholder 15">
            <a:extLst>
              <a:ext uri="{FF2B5EF4-FFF2-40B4-BE49-F238E27FC236}">
                <a16:creationId xmlns:a16="http://schemas.microsoft.com/office/drawing/2014/main" id="{C3ECA795-2EFA-4A36-949F-E8B4DE4C8419}"/>
              </a:ext>
            </a:extLst>
          </p:cNvPr>
          <p:cNvSpPr>
            <a:spLocks noGrp="1"/>
          </p:cNvSpPr>
          <p:nvPr>
            <p:ph type="body" sz="quarter" idx="49" hasCustomPrompt="1"/>
          </p:nvPr>
        </p:nvSpPr>
        <p:spPr>
          <a:xfrm>
            <a:off x="6598781" y="5089773"/>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
        <p:nvSpPr>
          <p:cNvPr id="12" name="Title 3">
            <a:extLst>
              <a:ext uri="{FF2B5EF4-FFF2-40B4-BE49-F238E27FC236}">
                <a16:creationId xmlns:a16="http://schemas.microsoft.com/office/drawing/2014/main" id="{F8F179C9-7747-4DA5-BE58-0FD87A2A60B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8638233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mbers_Only">
    <p:spTree>
      <p:nvGrpSpPr>
        <p:cNvPr id="1" name=""/>
        <p:cNvGrpSpPr/>
        <p:nvPr/>
      </p:nvGrpSpPr>
      <p:grpSpPr>
        <a:xfrm>
          <a:off x="0" y="0"/>
          <a:ext cx="0" cy="0"/>
          <a:chOff x="0" y="0"/>
          <a:chExt cx="0" cy="0"/>
        </a:xfrm>
      </p:grpSpPr>
      <p:sp>
        <p:nvSpPr>
          <p:cNvPr id="50" name="Text Placeholder 15">
            <a:extLst>
              <a:ext uri="{FF2B5EF4-FFF2-40B4-BE49-F238E27FC236}">
                <a16:creationId xmlns:a16="http://schemas.microsoft.com/office/drawing/2014/main" id="{E75A78C3-3EF9-4031-834A-4A152180ADEE}"/>
              </a:ext>
            </a:extLst>
          </p:cNvPr>
          <p:cNvSpPr>
            <a:spLocks noGrp="1"/>
          </p:cNvSpPr>
          <p:nvPr>
            <p:ph type="body" sz="quarter" idx="14" hasCustomPrompt="1"/>
          </p:nvPr>
        </p:nvSpPr>
        <p:spPr>
          <a:xfrm>
            <a:off x="1099128" y="124001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1</a:t>
            </a:r>
          </a:p>
        </p:txBody>
      </p:sp>
      <p:sp>
        <p:nvSpPr>
          <p:cNvPr id="51" name="Text Placeholder 15">
            <a:extLst>
              <a:ext uri="{FF2B5EF4-FFF2-40B4-BE49-F238E27FC236}">
                <a16:creationId xmlns:a16="http://schemas.microsoft.com/office/drawing/2014/main" id="{80C6423B-4D1B-4C13-B607-9F8641A841FE}"/>
              </a:ext>
            </a:extLst>
          </p:cNvPr>
          <p:cNvSpPr>
            <a:spLocks noGrp="1"/>
          </p:cNvSpPr>
          <p:nvPr>
            <p:ph type="body" sz="quarter" idx="43" hasCustomPrompt="1"/>
          </p:nvPr>
        </p:nvSpPr>
        <p:spPr>
          <a:xfrm>
            <a:off x="1082563" y="2286938"/>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2</a:t>
            </a:r>
          </a:p>
        </p:txBody>
      </p:sp>
      <p:sp>
        <p:nvSpPr>
          <p:cNvPr id="52" name="Text Placeholder 15">
            <a:extLst>
              <a:ext uri="{FF2B5EF4-FFF2-40B4-BE49-F238E27FC236}">
                <a16:creationId xmlns:a16="http://schemas.microsoft.com/office/drawing/2014/main" id="{33483B4E-89A7-4CAD-AB6E-9B7D9C1A8005}"/>
              </a:ext>
            </a:extLst>
          </p:cNvPr>
          <p:cNvSpPr>
            <a:spLocks noGrp="1"/>
          </p:cNvSpPr>
          <p:nvPr>
            <p:ph type="body" sz="quarter" idx="44" hasCustomPrompt="1"/>
          </p:nvPr>
        </p:nvSpPr>
        <p:spPr>
          <a:xfrm>
            <a:off x="1075937" y="3393495"/>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3</a:t>
            </a:r>
          </a:p>
        </p:txBody>
      </p:sp>
      <p:sp>
        <p:nvSpPr>
          <p:cNvPr id="53" name="Text Placeholder 15">
            <a:extLst>
              <a:ext uri="{FF2B5EF4-FFF2-40B4-BE49-F238E27FC236}">
                <a16:creationId xmlns:a16="http://schemas.microsoft.com/office/drawing/2014/main" id="{E024F041-31DA-4FF4-B7FC-4B081D82E4C3}"/>
              </a:ext>
            </a:extLst>
          </p:cNvPr>
          <p:cNvSpPr>
            <a:spLocks noGrp="1"/>
          </p:cNvSpPr>
          <p:nvPr>
            <p:ph type="body" sz="quarter" idx="45" hasCustomPrompt="1"/>
          </p:nvPr>
        </p:nvSpPr>
        <p:spPr>
          <a:xfrm>
            <a:off x="1089189" y="4609382"/>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4</a:t>
            </a:r>
          </a:p>
        </p:txBody>
      </p:sp>
      <p:sp>
        <p:nvSpPr>
          <p:cNvPr id="54" name="Text Placeholder 15">
            <a:extLst>
              <a:ext uri="{FF2B5EF4-FFF2-40B4-BE49-F238E27FC236}">
                <a16:creationId xmlns:a16="http://schemas.microsoft.com/office/drawing/2014/main" id="{DDBCC5C5-AE2D-4CEC-8340-38F909376B02}"/>
              </a:ext>
            </a:extLst>
          </p:cNvPr>
          <p:cNvSpPr>
            <a:spLocks noGrp="1"/>
          </p:cNvSpPr>
          <p:nvPr>
            <p:ph type="body" sz="quarter" idx="46" hasCustomPrompt="1"/>
          </p:nvPr>
        </p:nvSpPr>
        <p:spPr>
          <a:xfrm>
            <a:off x="6608720" y="1253269"/>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5</a:t>
            </a:r>
          </a:p>
        </p:txBody>
      </p:sp>
      <p:sp>
        <p:nvSpPr>
          <p:cNvPr id="55" name="Text Placeholder 15">
            <a:extLst>
              <a:ext uri="{FF2B5EF4-FFF2-40B4-BE49-F238E27FC236}">
                <a16:creationId xmlns:a16="http://schemas.microsoft.com/office/drawing/2014/main" id="{EE11F52F-BA8C-49A7-AB78-242ECCE09DAA}"/>
              </a:ext>
            </a:extLst>
          </p:cNvPr>
          <p:cNvSpPr>
            <a:spLocks noGrp="1"/>
          </p:cNvSpPr>
          <p:nvPr>
            <p:ph type="body" sz="quarter" idx="47" hasCustomPrompt="1"/>
          </p:nvPr>
        </p:nvSpPr>
        <p:spPr>
          <a:xfrm>
            <a:off x="6592155" y="2300190"/>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6</a:t>
            </a:r>
          </a:p>
        </p:txBody>
      </p:sp>
      <p:sp>
        <p:nvSpPr>
          <p:cNvPr id="56" name="Text Placeholder 15">
            <a:extLst>
              <a:ext uri="{FF2B5EF4-FFF2-40B4-BE49-F238E27FC236}">
                <a16:creationId xmlns:a16="http://schemas.microsoft.com/office/drawing/2014/main" id="{C88B6196-AD7E-4C72-A796-2011CA63D099}"/>
              </a:ext>
            </a:extLst>
          </p:cNvPr>
          <p:cNvSpPr>
            <a:spLocks noGrp="1"/>
          </p:cNvSpPr>
          <p:nvPr>
            <p:ph type="body" sz="quarter" idx="48" hasCustomPrompt="1"/>
          </p:nvPr>
        </p:nvSpPr>
        <p:spPr>
          <a:xfrm>
            <a:off x="6585529" y="3406747"/>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7</a:t>
            </a:r>
          </a:p>
        </p:txBody>
      </p:sp>
      <p:sp>
        <p:nvSpPr>
          <p:cNvPr id="57" name="Text Placeholder 15">
            <a:extLst>
              <a:ext uri="{FF2B5EF4-FFF2-40B4-BE49-F238E27FC236}">
                <a16:creationId xmlns:a16="http://schemas.microsoft.com/office/drawing/2014/main" id="{21A0D542-98BB-4D26-B7AD-027CB98AE0F9}"/>
              </a:ext>
            </a:extLst>
          </p:cNvPr>
          <p:cNvSpPr>
            <a:spLocks noGrp="1"/>
          </p:cNvSpPr>
          <p:nvPr>
            <p:ph type="body" sz="quarter" idx="49" hasCustomPrompt="1"/>
          </p:nvPr>
        </p:nvSpPr>
        <p:spPr>
          <a:xfrm>
            <a:off x="6598781" y="4622634"/>
            <a:ext cx="452582" cy="435679"/>
          </a:xfrm>
          <a:prstGeom prst="roundRect">
            <a:avLst/>
          </a:prstGeom>
          <a:solidFill>
            <a:srgbClr val="FFCC00"/>
          </a:solidFill>
          <a:effectLst>
            <a:outerShdw blurRad="50800" dist="38100" dir="5400000" algn="t" rotWithShape="0">
              <a:prstClr val="black">
                <a:alpha val="40000"/>
              </a:prstClr>
            </a:outerShdw>
          </a:effectLst>
        </p:spPr>
        <p:txBody>
          <a:bodyPr/>
          <a:lstStyle>
            <a:lvl1pPr algn="ctr">
              <a:defRPr b="1"/>
            </a:lvl1pPr>
          </a:lstStyle>
          <a:p>
            <a:pPr lvl="0"/>
            <a:r>
              <a:rPr lang="en-GB" dirty="0"/>
              <a:t>8</a:t>
            </a:r>
          </a:p>
        </p:txBody>
      </p:sp>
    </p:spTree>
    <p:extLst>
      <p:ext uri="{BB962C8B-B14F-4D97-AF65-F5344CB8AC3E}">
        <p14:creationId xmlns:p14="http://schemas.microsoft.com/office/powerpoint/2010/main" val="1802004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03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mp;_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9AA6F7-5009-43DA-A5BA-A7357987A6E0}"/>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
        <p:nvSpPr>
          <p:cNvPr id="9" name="Text Placeholder 8">
            <a:extLst>
              <a:ext uri="{FF2B5EF4-FFF2-40B4-BE49-F238E27FC236}">
                <a16:creationId xmlns:a16="http://schemas.microsoft.com/office/drawing/2014/main" id="{742799C8-81C0-4519-88E3-F9A241FAF10D}"/>
              </a:ext>
            </a:extLst>
          </p:cNvPr>
          <p:cNvSpPr>
            <a:spLocks noGrp="1"/>
          </p:cNvSpPr>
          <p:nvPr>
            <p:ph type="body" sz="quarter" idx="10" hasCustomPrompt="1"/>
          </p:nvPr>
        </p:nvSpPr>
        <p:spPr>
          <a:xfrm>
            <a:off x="373063" y="1065213"/>
            <a:ext cx="11514137" cy="5105400"/>
          </a:xfrm>
        </p:spPr>
        <p:txBody>
          <a:bodyPr/>
          <a:lstStyle>
            <a:lvl1pPr marL="0" indent="0">
              <a:buNone/>
              <a:defRPr sz="2400">
                <a:solidFill>
                  <a:srgbClr val="525050"/>
                </a:solidFill>
              </a:defRPr>
            </a:lvl1pPr>
            <a:lvl2pPr marL="457200" indent="0">
              <a:buNone/>
              <a:defRPr sz="2200">
                <a:solidFill>
                  <a:srgbClr val="525050"/>
                </a:solidFill>
              </a:defRPr>
            </a:lvl2pPr>
            <a:lvl3pPr marL="914400" indent="0">
              <a:buNone/>
              <a:defRPr>
                <a:solidFill>
                  <a:srgbClr val="525050"/>
                </a:solidFill>
              </a:defRPr>
            </a:lvl3pPr>
            <a:lvl4pPr marL="1371600" indent="0">
              <a:buNone/>
              <a:defRPr>
                <a:solidFill>
                  <a:srgbClr val="525050"/>
                </a:solidFill>
              </a:defRPr>
            </a:lvl4pPr>
            <a:lvl5pPr marL="1828800" indent="0">
              <a:buNone/>
              <a:defRPr sz="1600">
                <a:solidFill>
                  <a:srgbClr val="525050"/>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37907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Box_Only">
    <p:spTree>
      <p:nvGrpSpPr>
        <p:cNvPr id="1" name=""/>
        <p:cNvGrpSpPr/>
        <p:nvPr/>
      </p:nvGrpSpPr>
      <p:grpSpPr>
        <a:xfrm>
          <a:off x="0" y="0"/>
          <a:ext cx="0" cy="0"/>
          <a:chOff x="0" y="0"/>
          <a:chExt cx="0" cy="0"/>
        </a:xfrm>
      </p:grpSpPr>
      <p:sp>
        <p:nvSpPr>
          <p:cNvPr id="3" name="Text Placeholder 8">
            <a:extLst>
              <a:ext uri="{FF2B5EF4-FFF2-40B4-BE49-F238E27FC236}">
                <a16:creationId xmlns:a16="http://schemas.microsoft.com/office/drawing/2014/main" id="{0C91D381-37F9-4BE8-A2AB-C70829F37D89}"/>
              </a:ext>
            </a:extLst>
          </p:cNvPr>
          <p:cNvSpPr>
            <a:spLocks noGrp="1"/>
          </p:cNvSpPr>
          <p:nvPr>
            <p:ph type="body" sz="quarter" idx="10" hasCustomPrompt="1"/>
          </p:nvPr>
        </p:nvSpPr>
        <p:spPr>
          <a:xfrm>
            <a:off x="266531" y="212956"/>
            <a:ext cx="11691690" cy="6019168"/>
          </a:xfrm>
        </p:spPr>
        <p:txBody>
          <a:bodyPr/>
          <a:lstStyle>
            <a:lvl1pPr marL="0" indent="0">
              <a:buNone/>
              <a:defRPr sz="2400"/>
            </a:lvl1pPr>
            <a:lvl2pPr marL="457200" indent="0">
              <a:buNone/>
              <a:defRPr sz="2200"/>
            </a:lvl2pPr>
            <a:lvl3pPr marL="914400" indent="0">
              <a:buNone/>
              <a:defRPr/>
            </a:lvl3pPr>
            <a:lvl4pPr marL="1371600" indent="0">
              <a:buNone/>
              <a:defRPr/>
            </a:lvl4pPr>
            <a:lvl5pPr marL="1828800" indent="0">
              <a:buNone/>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804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amp;_Table">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1198563"/>
            <a:ext cx="10733087" cy="4643437"/>
          </a:xfrm>
        </p:spPr>
        <p:txBody>
          <a:bodyPr>
            <a:normAutofit/>
          </a:bodyPr>
          <a:lstStyle>
            <a:lvl1pPr>
              <a:defRPr sz="2400"/>
            </a:lvl1pPr>
          </a:lstStyle>
          <a:p>
            <a:r>
              <a:rPr lang="en-GB" dirty="0"/>
              <a:t>Click icon to edit table</a:t>
            </a:r>
          </a:p>
        </p:txBody>
      </p:sp>
      <p:sp>
        <p:nvSpPr>
          <p:cNvPr id="4" name="Title 3">
            <a:extLst>
              <a:ext uri="{FF2B5EF4-FFF2-40B4-BE49-F238E27FC236}">
                <a16:creationId xmlns:a16="http://schemas.microsoft.com/office/drawing/2014/main" id="{AC98375E-B78B-4EF2-9183-21DDF299CF36}"/>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26568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Only">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29D7E454-4825-4E11-9D97-AC88417DE892}"/>
              </a:ext>
            </a:extLst>
          </p:cNvPr>
          <p:cNvSpPr>
            <a:spLocks noGrp="1"/>
          </p:cNvSpPr>
          <p:nvPr>
            <p:ph type="tbl" sz="quarter" idx="10" hasCustomPrompt="1"/>
          </p:nvPr>
        </p:nvSpPr>
        <p:spPr>
          <a:xfrm>
            <a:off x="728663" y="479394"/>
            <a:ext cx="10733087" cy="5362606"/>
          </a:xfrm>
        </p:spPr>
        <p:txBody>
          <a:bodyPr/>
          <a:lstStyle>
            <a:lvl1pPr>
              <a:defRPr sz="24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Click icon to edit table</a:t>
            </a:r>
          </a:p>
          <a:p>
            <a:endParaRPr lang="en-GB" dirty="0"/>
          </a:p>
        </p:txBody>
      </p:sp>
    </p:spTree>
    <p:extLst>
      <p:ext uri="{BB962C8B-B14F-4D97-AF65-F5344CB8AC3E}">
        <p14:creationId xmlns:p14="http://schemas.microsoft.com/office/powerpoint/2010/main" val="223040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amp;_Callout">
    <p:spTree>
      <p:nvGrpSpPr>
        <p:cNvPr id="1" name=""/>
        <p:cNvGrpSpPr/>
        <p:nvPr/>
      </p:nvGrpSpPr>
      <p:grpSpPr>
        <a:xfrm>
          <a:off x="0" y="0"/>
          <a:ext cx="0" cy="0"/>
          <a:chOff x="0" y="0"/>
          <a:chExt cx="0" cy="0"/>
        </a:xfrm>
      </p:grpSpPr>
      <p:sp>
        <p:nvSpPr>
          <p:cNvPr id="18" name="Text Placeholder 16">
            <a:extLst>
              <a:ext uri="{FF2B5EF4-FFF2-40B4-BE49-F238E27FC236}">
                <a16:creationId xmlns:a16="http://schemas.microsoft.com/office/drawing/2014/main" id="{7445599D-3087-4CD8-84AE-3226DD4183E9}"/>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6">
            <a:extLst>
              <a:ext uri="{FF2B5EF4-FFF2-40B4-BE49-F238E27FC236}">
                <a16:creationId xmlns:a16="http://schemas.microsoft.com/office/drawing/2014/main" id="{A4D76083-378C-4F18-A41A-DF691C5BBE1E}"/>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3">
            <a:extLst>
              <a:ext uri="{FF2B5EF4-FFF2-40B4-BE49-F238E27FC236}">
                <a16:creationId xmlns:a16="http://schemas.microsoft.com/office/drawing/2014/main" id="{1C7ECA85-28B6-4349-80F0-9A682E4EFDA7}"/>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180852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out_Only">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BCBF304C-CE99-40D8-AB7A-30072AC4CF7C}"/>
              </a:ext>
            </a:extLst>
          </p:cNvPr>
          <p:cNvSpPr>
            <a:spLocks noGrp="1"/>
          </p:cNvSpPr>
          <p:nvPr>
            <p:ph type="body" sz="quarter" idx="11" hasCustomPrompt="1"/>
          </p:nvPr>
        </p:nvSpPr>
        <p:spPr>
          <a:xfrm>
            <a:off x="1449850" y="1757778"/>
            <a:ext cx="3681444"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16">
            <a:extLst>
              <a:ext uri="{FF2B5EF4-FFF2-40B4-BE49-F238E27FC236}">
                <a16:creationId xmlns:a16="http://schemas.microsoft.com/office/drawing/2014/main" id="{E1024D67-5226-41E5-A06A-E4C244D07803}"/>
              </a:ext>
            </a:extLst>
          </p:cNvPr>
          <p:cNvSpPr>
            <a:spLocks noGrp="1"/>
          </p:cNvSpPr>
          <p:nvPr>
            <p:ph type="body" sz="quarter" idx="13" hasCustomPrompt="1"/>
          </p:nvPr>
        </p:nvSpPr>
        <p:spPr>
          <a:xfrm flipH="1">
            <a:off x="6991927" y="1790106"/>
            <a:ext cx="3694546" cy="2645545"/>
          </a:xfrm>
          <a:prstGeom prst="wedgeRoundRectCallout">
            <a:avLst>
              <a:gd name="adj1" fmla="val 51423"/>
              <a:gd name="adj2" fmla="val 97413"/>
              <a:gd name="adj3" fmla="val 16667"/>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48095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amp;_Gloss_Box">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5535C424-5B8D-4C9E-A5A7-5D9ABAD23E31}"/>
              </a:ext>
            </a:extLst>
          </p:cNvPr>
          <p:cNvSpPr>
            <a:spLocks noGrp="1"/>
          </p:cNvSpPr>
          <p:nvPr>
            <p:ph type="body" sz="quarter" idx="11" hasCustomPrompt="1"/>
          </p:nvPr>
        </p:nvSpPr>
        <p:spPr>
          <a:xfrm>
            <a:off x="3544261" y="1951024"/>
            <a:ext cx="4826664" cy="2645545"/>
          </a:xfrm>
          <a:prstGeom prst="roundRect">
            <a:avLst/>
          </a:prstGeom>
          <a:solidFill>
            <a:schemeClr val="tx2"/>
          </a:solidFill>
        </p:spPr>
        <p:txBody>
          <a:bodyPr/>
          <a:lstStyle>
            <a:lvl1pPr marL="0" indent="0">
              <a:buNone/>
              <a:defRPr>
                <a:solidFill>
                  <a:srgbClr val="3D3C3C"/>
                </a:solidFill>
              </a:defRPr>
            </a:lvl1pPr>
            <a:lvl2pPr marL="457200" indent="0">
              <a:buNone/>
              <a:defRPr>
                <a:solidFill>
                  <a:srgbClr val="3D3C3C"/>
                </a:solidFill>
              </a:defRPr>
            </a:lvl2pPr>
            <a:lvl3pPr marL="914400" indent="0">
              <a:buNone/>
              <a:defRPr>
                <a:solidFill>
                  <a:srgbClr val="3D3C3C"/>
                </a:solidFill>
              </a:defRPr>
            </a:lvl3pPr>
            <a:lvl4pPr marL="1371600" indent="0">
              <a:buNone/>
              <a:defRPr>
                <a:solidFill>
                  <a:srgbClr val="3D3C3C"/>
                </a:solidFill>
              </a:defRPr>
            </a:lvl4pPr>
            <a:lvl5pPr marL="1828800" indent="0">
              <a:buNone/>
              <a:defRPr>
                <a:solidFill>
                  <a:srgbClr val="3D3C3C"/>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3">
            <a:extLst>
              <a:ext uri="{FF2B5EF4-FFF2-40B4-BE49-F238E27FC236}">
                <a16:creationId xmlns:a16="http://schemas.microsoft.com/office/drawing/2014/main" id="{334B27DC-A959-421A-92EF-A2685612DDA4}"/>
              </a:ext>
            </a:extLst>
          </p:cNvPr>
          <p:cNvSpPr>
            <a:spLocks noGrp="1"/>
          </p:cNvSpPr>
          <p:nvPr>
            <p:ph type="title" hasCustomPrompt="1"/>
          </p:nvPr>
        </p:nvSpPr>
        <p:spPr>
          <a:xfrm>
            <a:off x="0" y="213557"/>
            <a:ext cx="4427580" cy="647577"/>
          </a:xfrm>
          <a:prstGeom prst="rect">
            <a:avLst/>
          </a:prstGeom>
          <a:blipFill>
            <a:blip r:embed="rId2">
              <a:extLst>
                <a:ext uri="{28A0092B-C50C-407E-A947-70E740481C1C}">
                  <a14:useLocalDpi xmlns:a14="http://schemas.microsoft.com/office/drawing/2010/main" val="0"/>
                </a:ext>
              </a:extLst>
            </a:blip>
            <a:stretch>
              <a:fillRect/>
            </a:stretch>
          </a:blipFill>
        </p:spPr>
        <p:txBody>
          <a:bodyPr anchor="t" anchorCtr="0">
            <a:normAutofit/>
          </a:bodyPr>
          <a:lstStyle>
            <a:lvl1pPr>
              <a:defRPr sz="3200" b="1">
                <a:solidFill>
                  <a:schemeClr val="bg1"/>
                </a:solidFill>
              </a:defRPr>
            </a:lvl1pPr>
          </a:lstStyle>
          <a:p>
            <a:r>
              <a:rPr lang="en-US" dirty="0"/>
              <a:t>Click to Edit Title</a:t>
            </a:r>
            <a:endParaRPr lang="en-GB" dirty="0"/>
          </a:p>
        </p:txBody>
      </p:sp>
    </p:spTree>
    <p:extLst>
      <p:ext uri="{BB962C8B-B14F-4D97-AF65-F5344CB8AC3E}">
        <p14:creationId xmlns:p14="http://schemas.microsoft.com/office/powerpoint/2010/main" val="380916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62" r:id="rId3"/>
    <p:sldLayoutId id="2147483669" r:id="rId4"/>
    <p:sldLayoutId id="2147483668" r:id="rId5"/>
    <p:sldLayoutId id="2147483670" r:id="rId6"/>
    <p:sldLayoutId id="2147483671" r:id="rId7"/>
    <p:sldLayoutId id="2147483672" r:id="rId8"/>
    <p:sldLayoutId id="2147483676" r:id="rId9"/>
    <p:sldLayoutId id="2147483677" r:id="rId10"/>
    <p:sldLayoutId id="2147483674" r:id="rId11"/>
    <p:sldLayoutId id="2147483675" r:id="rId12"/>
    <p:sldLayoutId id="2147483678" r:id="rId13"/>
    <p:sldLayoutId id="2147483679" r:id="rId14"/>
  </p:sldLayoutIdLst>
  <p:txStyles>
    <p:titleStyle>
      <a:lvl1pPr algn="l" defTabSz="914400" rtl="0" eaLnBrk="1" latinLnBrk="0" hangingPunct="1">
        <a:lnSpc>
          <a:spcPct val="90000"/>
        </a:lnSpc>
        <a:spcBef>
          <a:spcPct val="0"/>
        </a:spcBef>
        <a:buNone/>
        <a:defRPr sz="3200" b="1" kern="1200">
          <a:solidFill>
            <a:srgbClr val="525050"/>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25050"/>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audio20.wav"/><Relationship Id="rId3" Type="http://schemas.openxmlformats.org/officeDocument/2006/relationships/audio" Target="../media/audio15.wav"/><Relationship Id="rId7" Type="http://schemas.openxmlformats.org/officeDocument/2006/relationships/audio" Target="../media/audio19.wav"/><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audio" Target="../media/audio18.wav"/><Relationship Id="rId11" Type="http://schemas.openxmlformats.org/officeDocument/2006/relationships/audio" Target="../media/audio23.wav"/><Relationship Id="rId5" Type="http://schemas.openxmlformats.org/officeDocument/2006/relationships/audio" Target="../media/audio17.wav"/><Relationship Id="rId10" Type="http://schemas.openxmlformats.org/officeDocument/2006/relationships/audio" Target="../media/audio22.wav"/><Relationship Id="rId4" Type="http://schemas.openxmlformats.org/officeDocument/2006/relationships/audio" Target="../media/audio16.wav"/><Relationship Id="rId9" Type="http://schemas.openxmlformats.org/officeDocument/2006/relationships/audio" Target="../media/audio21.wav"/></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audio" Target="../media/audio3.wav"/><Relationship Id="rId11" Type="http://schemas.openxmlformats.org/officeDocument/2006/relationships/audio" Target="../media/audio6.wav"/><Relationship Id="rId5" Type="http://schemas.openxmlformats.org/officeDocument/2006/relationships/audio" Target="../media/audio2.wav"/><Relationship Id="rId10" Type="http://schemas.openxmlformats.org/officeDocument/2006/relationships/image" Target="../media/image8.svg"/><Relationship Id="rId4" Type="http://schemas.openxmlformats.org/officeDocument/2006/relationships/image" Target="../media/image6.jp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audio" Target="../media/audio12.wav"/><Relationship Id="rId3" Type="http://schemas.openxmlformats.org/officeDocument/2006/relationships/audio" Target="../media/audio7.wav"/><Relationship Id="rId7" Type="http://schemas.openxmlformats.org/officeDocument/2006/relationships/audio" Target="../media/audio11.wav"/><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audio" Target="../media/audio10.wav"/><Relationship Id="rId5" Type="http://schemas.openxmlformats.org/officeDocument/2006/relationships/audio" Target="../media/audio9.wav"/><Relationship Id="rId10" Type="http://schemas.openxmlformats.org/officeDocument/2006/relationships/audio" Target="../media/audio14.wav"/><Relationship Id="rId4" Type="http://schemas.openxmlformats.org/officeDocument/2006/relationships/audio" Target="../media/audio8.wav"/><Relationship Id="rId9"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7D7FD3-A9CA-7F6B-46F2-7AFB068E611F}"/>
              </a:ext>
            </a:extLst>
          </p:cNvPr>
          <p:cNvSpPr>
            <a:spLocks noGrp="1"/>
          </p:cNvSpPr>
          <p:nvPr>
            <p:ph type="body" sz="quarter" idx="13"/>
          </p:nvPr>
        </p:nvSpPr>
        <p:spPr>
          <a:xfrm>
            <a:off x="363538" y="2041942"/>
            <a:ext cx="7980362" cy="844550"/>
          </a:xfrm>
        </p:spPr>
        <p:txBody>
          <a:bodyPr>
            <a:noAutofit/>
          </a:bodyPr>
          <a:lstStyle/>
          <a:p>
            <a:r>
              <a:rPr lang="en-GB" sz="4400" dirty="0"/>
              <a:t>eine </a:t>
            </a:r>
            <a:r>
              <a:rPr lang="en-GB" sz="4400" dirty="0" err="1"/>
              <a:t>neue</a:t>
            </a:r>
            <a:r>
              <a:rPr lang="en-GB" sz="4400" dirty="0"/>
              <a:t> </a:t>
            </a:r>
            <a:r>
              <a:rPr lang="en-GB" sz="4400" dirty="0" err="1"/>
              <a:t>Sprache</a:t>
            </a:r>
            <a:r>
              <a:rPr lang="en-GB" sz="4400" dirty="0"/>
              <a:t> </a:t>
            </a:r>
            <a:r>
              <a:rPr lang="en-GB" sz="4400" dirty="0" err="1"/>
              <a:t>lernen</a:t>
            </a:r>
            <a:endParaRPr lang="en-GB" sz="4400" dirty="0"/>
          </a:p>
        </p:txBody>
      </p:sp>
      <p:sp>
        <p:nvSpPr>
          <p:cNvPr id="4" name="Text Placeholder 3">
            <a:extLst>
              <a:ext uri="{FF2B5EF4-FFF2-40B4-BE49-F238E27FC236}">
                <a16:creationId xmlns:a16="http://schemas.microsoft.com/office/drawing/2014/main" id="{11D1E62E-B899-ED47-3910-DD6FF345787A}"/>
              </a:ext>
            </a:extLst>
          </p:cNvPr>
          <p:cNvSpPr>
            <a:spLocks noGrp="1"/>
          </p:cNvSpPr>
          <p:nvPr>
            <p:ph type="body" sz="quarter" idx="14"/>
          </p:nvPr>
        </p:nvSpPr>
        <p:spPr>
          <a:xfrm>
            <a:off x="363538" y="1197392"/>
            <a:ext cx="6640512" cy="844550"/>
          </a:xfrm>
        </p:spPr>
        <p:txBody>
          <a:bodyPr/>
          <a:lstStyle/>
          <a:p>
            <a:r>
              <a:rPr lang="en-GB" dirty="0" err="1"/>
              <a:t>Identität</a:t>
            </a:r>
            <a:r>
              <a:rPr lang="en-GB" dirty="0"/>
              <a:t>:</a:t>
            </a:r>
          </a:p>
        </p:txBody>
      </p:sp>
      <p:sp>
        <p:nvSpPr>
          <p:cNvPr id="8" name="Text Placeholder 7">
            <a:extLst>
              <a:ext uri="{FF2B5EF4-FFF2-40B4-BE49-F238E27FC236}">
                <a16:creationId xmlns:a16="http://schemas.microsoft.com/office/drawing/2014/main" id="{9BAEDE38-A8E3-42F5-97ED-81144018542E}"/>
              </a:ext>
            </a:extLst>
          </p:cNvPr>
          <p:cNvSpPr>
            <a:spLocks noGrp="1"/>
          </p:cNvSpPr>
          <p:nvPr>
            <p:ph type="body" sz="quarter" idx="12"/>
          </p:nvPr>
        </p:nvSpPr>
        <p:spPr>
          <a:xfrm>
            <a:off x="0" y="5703888"/>
            <a:ext cx="3434738" cy="1154112"/>
          </a:xfrm>
        </p:spPr>
        <p:txBody>
          <a:bodyPr>
            <a:normAutofit fontScale="77500" lnSpcReduction="20000"/>
          </a:bodyPr>
          <a:lstStyle/>
          <a:p>
            <a:r>
              <a:rPr lang="en-GB" dirty="0"/>
              <a:t>Hilary Potter, Heike Krüsemann, Janine Turner</a:t>
            </a:r>
          </a:p>
          <a:p>
            <a:pPr>
              <a:lnSpc>
                <a:spcPct val="120000"/>
              </a:lnSpc>
              <a:spcBef>
                <a:spcPts val="0"/>
              </a:spcBef>
            </a:pPr>
            <a:endParaRPr lang="en-GB" dirty="0"/>
          </a:p>
          <a:p>
            <a:pPr>
              <a:lnSpc>
                <a:spcPct val="120000"/>
              </a:lnSpc>
              <a:spcBef>
                <a:spcPts val="0"/>
              </a:spcBef>
            </a:pPr>
            <a:r>
              <a:rPr lang="en-GB" dirty="0"/>
              <a:t>Date updated: 15/02/2023</a:t>
            </a:r>
          </a:p>
          <a:p>
            <a:endParaRPr lang="en-GB" dirty="0"/>
          </a:p>
        </p:txBody>
      </p:sp>
      <p:sp>
        <p:nvSpPr>
          <p:cNvPr id="9" name="Text Placeholder 2">
            <a:extLst>
              <a:ext uri="{FF2B5EF4-FFF2-40B4-BE49-F238E27FC236}">
                <a16:creationId xmlns:a16="http://schemas.microsoft.com/office/drawing/2014/main" id="{3C472210-2CC2-4F8B-A995-93ECB203D55C}"/>
              </a:ext>
            </a:extLst>
          </p:cNvPr>
          <p:cNvSpPr txBox="1">
            <a:spLocks/>
          </p:cNvSpPr>
          <p:nvPr/>
        </p:nvSpPr>
        <p:spPr>
          <a:xfrm>
            <a:off x="363538" y="2886492"/>
            <a:ext cx="4864546" cy="479394"/>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rgbClr val="525050"/>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525050"/>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525050"/>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3D3C3C"/>
              </a:buClr>
              <a:buSzPts val="2400"/>
              <a:buFont typeface="Arial" panose="020B0604020202020204" pitchFamily="34" charset="0"/>
              <a:buNone/>
              <a:tabLst/>
              <a:defRPr/>
            </a:pPr>
            <a:r>
              <a:rPr kumimoji="0" lang="en-GB" sz="2400" b="0" i="0" u="none" strike="noStrike" kern="1200" cap="none" spc="0" normalizeH="0" baseline="0" noProof="0" dirty="0">
                <a:ln>
                  <a:noFill/>
                </a:ln>
                <a:solidFill>
                  <a:srgbClr val="3D3C3C"/>
                </a:solidFill>
                <a:effectLst/>
                <a:uLnTx/>
                <a:uFillTx/>
                <a:latin typeface="Century Gothic" panose="020B0502020202020204" pitchFamily="34" charset="0"/>
                <a:ea typeface="+mn-ea"/>
                <a:cs typeface="+mn-cs"/>
              </a:rPr>
              <a:t>Year 10 Term 1.1 Week 3 Lesson 3</a:t>
            </a:r>
          </a:p>
        </p:txBody>
      </p:sp>
    </p:spTree>
    <p:extLst>
      <p:ext uri="{BB962C8B-B14F-4D97-AF65-F5344CB8AC3E}">
        <p14:creationId xmlns:p14="http://schemas.microsoft.com/office/powerpoint/2010/main" val="267543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1D682-FD9F-8E28-D8FF-D18951A97996}"/>
              </a:ext>
            </a:extLst>
          </p:cNvPr>
          <p:cNvSpPr>
            <a:spLocks noGrp="1"/>
          </p:cNvSpPr>
          <p:nvPr>
            <p:ph type="title"/>
          </p:nvPr>
        </p:nvSpPr>
        <p:spPr>
          <a:xfrm>
            <a:off x="0" y="213557"/>
            <a:ext cx="2836985" cy="729444"/>
          </a:xfrm>
        </p:spPr>
        <p:txBody>
          <a:bodyPr/>
          <a:lstStyle/>
          <a:p>
            <a:r>
              <a:rPr lang="en-US" dirty="0"/>
              <a:t>[u] und [ü] </a:t>
            </a:r>
            <a:endParaRPr lang="en-GB" dirty="0"/>
          </a:p>
        </p:txBody>
      </p:sp>
      <p:sp>
        <p:nvSpPr>
          <p:cNvPr id="4" name="Google Shape;228;p7">
            <a:extLst>
              <a:ext uri="{FF2B5EF4-FFF2-40B4-BE49-F238E27FC236}">
                <a16:creationId xmlns:a16="http://schemas.microsoft.com/office/drawing/2014/main" id="{1984D19F-2E83-C326-1B46-579737BBE552}"/>
              </a:ext>
            </a:extLst>
          </p:cNvPr>
          <p:cNvSpPr/>
          <p:nvPr/>
        </p:nvSpPr>
        <p:spPr>
          <a:xfrm>
            <a:off x="10310192" y="98765"/>
            <a:ext cx="1647136"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1" i="0" u="none" strike="noStrike" cap="none" dirty="0" err="1">
                <a:solidFill>
                  <a:srgbClr val="3D3C3C"/>
                </a:solidFill>
                <a:latin typeface="Century Gothic"/>
                <a:ea typeface="Century Gothic"/>
                <a:cs typeface="Century Gothic"/>
                <a:sym typeface="Century Gothic"/>
              </a:rPr>
              <a:t>Phonetik</a:t>
            </a:r>
            <a:endParaRPr dirty="0"/>
          </a:p>
        </p:txBody>
      </p:sp>
      <p:sp>
        <p:nvSpPr>
          <p:cNvPr id="5" name="Flowchart: Alternate Process 4">
            <a:extLst>
              <a:ext uri="{FF2B5EF4-FFF2-40B4-BE49-F238E27FC236}">
                <a16:creationId xmlns:a16="http://schemas.microsoft.com/office/drawing/2014/main" id="{B44BD196-7966-1D71-6366-0B017A976393}"/>
              </a:ext>
            </a:extLst>
          </p:cNvPr>
          <p:cNvSpPr/>
          <p:nvPr/>
        </p:nvSpPr>
        <p:spPr>
          <a:xfrm>
            <a:off x="336442" y="2455633"/>
            <a:ext cx="3644124" cy="76424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Say German [u] like the vowel in English ‘do’.</a:t>
            </a:r>
            <a:endParaRPr lang="en-GB" sz="2000" dirty="0">
              <a:solidFill>
                <a:schemeClr val="accent6"/>
              </a:solidFill>
            </a:endParaRPr>
          </a:p>
        </p:txBody>
      </p:sp>
      <p:sp>
        <p:nvSpPr>
          <p:cNvPr id="6" name="Oval 5">
            <a:hlinkClick r:id="" action="ppaction://noaction">
              <a:snd r:embed="rId3" name="u short new.wav"/>
            </a:hlinkClick>
            <a:extLst>
              <a:ext uri="{FF2B5EF4-FFF2-40B4-BE49-F238E27FC236}">
                <a16:creationId xmlns:a16="http://schemas.microsoft.com/office/drawing/2014/main" id="{AAF6D5B6-AF68-8AA8-F386-FB1EBD06D599}"/>
              </a:ext>
            </a:extLst>
          </p:cNvPr>
          <p:cNvSpPr/>
          <p:nvPr/>
        </p:nvSpPr>
        <p:spPr>
          <a:xfrm>
            <a:off x="4030918" y="1887296"/>
            <a:ext cx="1557478" cy="1381369"/>
          </a:xfrm>
          <a:prstGeom prst="ellipse">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This is short </a:t>
            </a:r>
          </a:p>
          <a:p>
            <a:pPr algn="ctr"/>
            <a:r>
              <a:rPr lang="en-US" sz="2400" dirty="0"/>
              <a:t>[u] </a:t>
            </a:r>
            <a:endParaRPr lang="en-GB" dirty="0"/>
          </a:p>
        </p:txBody>
      </p:sp>
      <p:sp>
        <p:nvSpPr>
          <p:cNvPr id="16" name="TextBox 15">
            <a:hlinkClick r:id="" action="ppaction://noaction">
              <a:snd r:embed="rId4" name="10.1.1.3 L2 unterschied.wav"/>
            </a:hlinkClick>
            <a:extLst>
              <a:ext uri="{FF2B5EF4-FFF2-40B4-BE49-F238E27FC236}">
                <a16:creationId xmlns:a16="http://schemas.microsoft.com/office/drawing/2014/main" id="{27F7E6E0-219D-4148-9F9F-6B3A9A65FF37}"/>
              </a:ext>
            </a:extLst>
          </p:cNvPr>
          <p:cNvSpPr txBox="1"/>
          <p:nvPr/>
        </p:nvSpPr>
        <p:spPr>
          <a:xfrm>
            <a:off x="336442" y="1967069"/>
            <a:ext cx="2781896" cy="4247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der </a:t>
            </a:r>
            <a:r>
              <a:rPr kumimoji="0" lang="en-US"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U</a:t>
            </a:r>
            <a:r>
              <a:rPr kumimoji="0" lang="en-US"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nterschied</a:t>
            </a:r>
            <a:endPar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7" name="TextBox 16">
            <a:hlinkClick r:id="" action="ppaction://noaction">
              <a:snd r:embed="rId5" name="10.1.1.3 L2 uhr.wav"/>
            </a:hlinkClick>
            <a:extLst>
              <a:ext uri="{FF2B5EF4-FFF2-40B4-BE49-F238E27FC236}">
                <a16:creationId xmlns:a16="http://schemas.microsoft.com/office/drawing/2014/main" id="{4584D3AF-4078-47C3-BEBD-2E1B3D104186}"/>
              </a:ext>
            </a:extLst>
          </p:cNvPr>
          <p:cNvSpPr txBox="1"/>
          <p:nvPr/>
        </p:nvSpPr>
        <p:spPr>
          <a:xfrm>
            <a:off x="270668" y="3873412"/>
            <a:ext cx="2284835" cy="4247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U</a:t>
            </a:r>
            <a:r>
              <a:rPr kumimoji="0" lang="en-US"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hr</a:t>
            </a:r>
            <a:endPar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9" name="TextBox 18">
            <a:hlinkClick r:id="" action="ppaction://noaction">
              <a:snd r:embed="rId6" name="10.1.1.3 L2 %C3%BCbt.wav"/>
            </a:hlinkClick>
            <a:extLst>
              <a:ext uri="{FF2B5EF4-FFF2-40B4-BE49-F238E27FC236}">
                <a16:creationId xmlns:a16="http://schemas.microsoft.com/office/drawing/2014/main" id="{88E2C733-BDA3-47F6-A128-E48167A9937F}"/>
              </a:ext>
            </a:extLst>
          </p:cNvPr>
          <p:cNvSpPr txBox="1"/>
          <p:nvPr/>
        </p:nvSpPr>
        <p:spPr>
          <a:xfrm>
            <a:off x="6061868" y="1967069"/>
            <a:ext cx="1828800" cy="4247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ü</a:t>
            </a:r>
            <a:r>
              <a:rPr kumimoji="0" lang="en-US"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bt</a:t>
            </a:r>
            <a:endPar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20" name="Oval 19">
            <a:hlinkClick r:id="" action="ppaction://noaction">
              <a:snd r:embed="rId7" name="10.1.1.3 L2 u.wav"/>
            </a:hlinkClick>
            <a:extLst>
              <a:ext uri="{FF2B5EF4-FFF2-40B4-BE49-F238E27FC236}">
                <a16:creationId xmlns:a16="http://schemas.microsoft.com/office/drawing/2014/main" id="{164E50AE-0FB2-47F3-99A5-84D0EC12ABBF}"/>
              </a:ext>
            </a:extLst>
          </p:cNvPr>
          <p:cNvSpPr/>
          <p:nvPr/>
        </p:nvSpPr>
        <p:spPr>
          <a:xfrm>
            <a:off x="4049793" y="3724329"/>
            <a:ext cx="1557478" cy="1381369"/>
          </a:xfrm>
          <a:prstGeom prst="ellipse">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This is long</a:t>
            </a:r>
          </a:p>
          <a:p>
            <a:pPr algn="ctr"/>
            <a:r>
              <a:rPr lang="en-US" sz="2400" dirty="0"/>
              <a:t>[u] </a:t>
            </a:r>
            <a:endParaRPr lang="en-GB" dirty="0"/>
          </a:p>
        </p:txBody>
      </p:sp>
      <p:sp>
        <p:nvSpPr>
          <p:cNvPr id="21" name="Oval 20">
            <a:hlinkClick r:id="" action="ppaction://noaction">
              <a:snd r:embed="rId8" name="u_umlaut_short.wav"/>
            </a:hlinkClick>
            <a:extLst>
              <a:ext uri="{FF2B5EF4-FFF2-40B4-BE49-F238E27FC236}">
                <a16:creationId xmlns:a16="http://schemas.microsoft.com/office/drawing/2014/main" id="{5B2205A7-9846-465C-832F-E16C833F0D2B}"/>
              </a:ext>
            </a:extLst>
          </p:cNvPr>
          <p:cNvSpPr/>
          <p:nvPr/>
        </p:nvSpPr>
        <p:spPr>
          <a:xfrm>
            <a:off x="9787879" y="1838506"/>
            <a:ext cx="1557478" cy="1381369"/>
          </a:xfrm>
          <a:prstGeom prst="ellipse">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This is short </a:t>
            </a:r>
          </a:p>
          <a:p>
            <a:pPr algn="ctr"/>
            <a:r>
              <a:rPr lang="en-US" sz="2400" dirty="0"/>
              <a:t>[ü] </a:t>
            </a:r>
            <a:endParaRPr lang="en-GB" dirty="0"/>
          </a:p>
        </p:txBody>
      </p:sp>
      <p:sp>
        <p:nvSpPr>
          <p:cNvPr id="22" name="TextBox 21">
            <a:hlinkClick r:id="" action="ppaction://noaction">
              <a:snd r:embed="rId9" name="10.1.1.3 L2 uben.wav"/>
            </a:hlinkClick>
            <a:extLst>
              <a:ext uri="{FF2B5EF4-FFF2-40B4-BE49-F238E27FC236}">
                <a16:creationId xmlns:a16="http://schemas.microsoft.com/office/drawing/2014/main" id="{4CD5F07E-8153-47C3-8D3D-ED3CC50FAEE3}"/>
              </a:ext>
            </a:extLst>
          </p:cNvPr>
          <p:cNvSpPr txBox="1"/>
          <p:nvPr/>
        </p:nvSpPr>
        <p:spPr>
          <a:xfrm>
            <a:off x="6061868" y="3914997"/>
            <a:ext cx="1828800" cy="4247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ü</a:t>
            </a:r>
            <a:r>
              <a:rPr kumimoji="0" lang="en-US"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ben</a:t>
            </a:r>
            <a:endPar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23" name="Oval 22">
            <a:hlinkClick r:id="" action="ppaction://noaction">
              <a:snd r:embed="rId10" name="u_umlaut_long.wav"/>
            </a:hlinkClick>
            <a:extLst>
              <a:ext uri="{FF2B5EF4-FFF2-40B4-BE49-F238E27FC236}">
                <a16:creationId xmlns:a16="http://schemas.microsoft.com/office/drawing/2014/main" id="{8B7249DC-58E1-4B4C-BABC-C8DF8DBF21D7}"/>
              </a:ext>
            </a:extLst>
          </p:cNvPr>
          <p:cNvSpPr/>
          <p:nvPr/>
        </p:nvSpPr>
        <p:spPr>
          <a:xfrm>
            <a:off x="9787879" y="3823539"/>
            <a:ext cx="1557478" cy="1381369"/>
          </a:xfrm>
          <a:prstGeom prst="ellipse">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This is long</a:t>
            </a:r>
          </a:p>
          <a:p>
            <a:pPr algn="ctr"/>
            <a:r>
              <a:rPr lang="en-US" sz="2400" dirty="0"/>
              <a:t>[ü] </a:t>
            </a:r>
            <a:endParaRPr lang="en-GB" dirty="0"/>
          </a:p>
        </p:txBody>
      </p:sp>
      <p:sp>
        <p:nvSpPr>
          <p:cNvPr id="35" name="Flowchart: Alternate Process 4">
            <a:extLst>
              <a:ext uri="{FF2B5EF4-FFF2-40B4-BE49-F238E27FC236}">
                <a16:creationId xmlns:a16="http://schemas.microsoft.com/office/drawing/2014/main" id="{DF8C7A04-B1D5-43A2-9B4E-E2402D1ABBD0}"/>
              </a:ext>
            </a:extLst>
          </p:cNvPr>
          <p:cNvSpPr/>
          <p:nvPr/>
        </p:nvSpPr>
        <p:spPr>
          <a:xfrm>
            <a:off x="336442" y="4356058"/>
            <a:ext cx="3368777" cy="76424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Shape lips as for  short [u] but say it longer.</a:t>
            </a:r>
            <a:endParaRPr lang="en-GB" sz="2000" dirty="0">
              <a:solidFill>
                <a:schemeClr val="accent6"/>
              </a:solidFill>
            </a:endParaRPr>
          </a:p>
        </p:txBody>
      </p:sp>
      <p:sp>
        <p:nvSpPr>
          <p:cNvPr id="36" name="Flowchart: Alternate Process 4">
            <a:extLst>
              <a:ext uri="{FF2B5EF4-FFF2-40B4-BE49-F238E27FC236}">
                <a16:creationId xmlns:a16="http://schemas.microsoft.com/office/drawing/2014/main" id="{53C78360-B26C-4C01-92BD-54B4192DAB8F}"/>
              </a:ext>
            </a:extLst>
          </p:cNvPr>
          <p:cNvSpPr/>
          <p:nvPr/>
        </p:nvSpPr>
        <p:spPr>
          <a:xfrm>
            <a:off x="6095999" y="2460534"/>
            <a:ext cx="3368777" cy="76424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Shape lips as for German [u] but say English [</a:t>
            </a:r>
            <a:r>
              <a:rPr lang="en-US" sz="2000" dirty="0" err="1">
                <a:solidFill>
                  <a:schemeClr val="accent6"/>
                </a:solidFill>
              </a:rPr>
              <a:t>ee</a:t>
            </a:r>
            <a:r>
              <a:rPr lang="en-US" sz="2000" dirty="0">
                <a:solidFill>
                  <a:schemeClr val="accent6"/>
                </a:solidFill>
              </a:rPr>
              <a:t>].</a:t>
            </a:r>
            <a:endParaRPr lang="en-GB" sz="2000" dirty="0">
              <a:solidFill>
                <a:schemeClr val="accent6"/>
              </a:solidFill>
            </a:endParaRPr>
          </a:p>
        </p:txBody>
      </p:sp>
      <p:sp>
        <p:nvSpPr>
          <p:cNvPr id="37" name="Flowchart: Alternate Process 4">
            <a:extLst>
              <a:ext uri="{FF2B5EF4-FFF2-40B4-BE49-F238E27FC236}">
                <a16:creationId xmlns:a16="http://schemas.microsoft.com/office/drawing/2014/main" id="{11EEE71B-3BC7-487F-9164-94FC4602E98B}"/>
              </a:ext>
            </a:extLst>
          </p:cNvPr>
          <p:cNvSpPr/>
          <p:nvPr/>
        </p:nvSpPr>
        <p:spPr>
          <a:xfrm>
            <a:off x="5942822" y="4350787"/>
            <a:ext cx="3368777" cy="76424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Say a longer version of short [ü].</a:t>
            </a:r>
            <a:endParaRPr lang="en-GB" sz="2000" dirty="0">
              <a:solidFill>
                <a:schemeClr val="accent6"/>
              </a:solidFill>
            </a:endParaRPr>
          </a:p>
        </p:txBody>
      </p:sp>
      <p:sp>
        <p:nvSpPr>
          <p:cNvPr id="41" name="TextBox 40">
            <a:extLst>
              <a:ext uri="{FF2B5EF4-FFF2-40B4-BE49-F238E27FC236}">
                <a16:creationId xmlns:a16="http://schemas.microsoft.com/office/drawing/2014/main" id="{39DE7B05-5A18-4D7A-95B9-CC67BA36E136}"/>
              </a:ext>
            </a:extLst>
          </p:cNvPr>
          <p:cNvSpPr txBox="1"/>
          <p:nvPr/>
        </p:nvSpPr>
        <p:spPr>
          <a:xfrm>
            <a:off x="270668" y="960442"/>
            <a:ext cx="5388733"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Hör</a:t>
            </a:r>
            <a:r>
              <a:rPr kumimoji="0" lang="en-US" sz="28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US" sz="28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zu</a:t>
            </a:r>
            <a:r>
              <a:rPr kumimoji="0" lang="en-US" sz="2800" b="1" i="0" u="none" strike="noStrike" kern="1200" cap="none" spc="0" normalizeH="0" noProof="0" dirty="0">
                <a:ln>
                  <a:noFill/>
                </a:ln>
                <a:solidFill>
                  <a:srgbClr val="525050"/>
                </a:solidFill>
                <a:effectLst/>
                <a:uLnTx/>
                <a:uFillTx/>
                <a:latin typeface="Century Gothic" panose="020B0502020202020204" pitchFamily="34" charset="0"/>
                <a:ea typeface="+mn-ea"/>
                <a:cs typeface="+mn-cs"/>
              </a:rPr>
              <a:t> und </a:t>
            </a:r>
            <a:r>
              <a:rPr kumimoji="0" lang="en-US" sz="2800" b="1" i="0" u="none" strike="noStrike" kern="1200" cap="none" spc="0" normalizeH="0" noProof="0" dirty="0" err="1">
                <a:ln>
                  <a:noFill/>
                </a:ln>
                <a:solidFill>
                  <a:srgbClr val="525050"/>
                </a:solidFill>
                <a:effectLst/>
                <a:uLnTx/>
                <a:uFillTx/>
                <a:latin typeface="Century Gothic" panose="020B0502020202020204" pitchFamily="34" charset="0"/>
                <a:ea typeface="+mn-ea"/>
                <a:cs typeface="+mn-cs"/>
              </a:rPr>
              <a:t>wiederhole</a:t>
            </a:r>
            <a:r>
              <a:rPr kumimoji="0" lang="en-US" sz="2800" b="1" i="0" u="none" strike="noStrike" kern="1200" cap="none" spc="0" normalizeH="0" noProof="0" dirty="0">
                <a:ln>
                  <a:noFill/>
                </a:ln>
                <a:solidFill>
                  <a:srgbClr val="525050"/>
                </a:solidFill>
                <a:effectLst/>
                <a:uLnTx/>
                <a:uFillTx/>
                <a:latin typeface="Century Gothic" panose="020B0502020202020204" pitchFamily="34" charset="0"/>
                <a:ea typeface="+mn-ea"/>
                <a:cs typeface="+mn-cs"/>
              </a:rPr>
              <a:t>.</a:t>
            </a:r>
            <a:endParaRPr kumimoji="0" lang="en-US" sz="28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24" name="Rectangle: Rounded Corners 23">
            <a:hlinkClick r:id="" action="ppaction://noaction">
              <a:snd r:embed="rId11" name="10.1.1.3 L2 SLIDE 11 tonguetwister.wav"/>
            </a:hlinkClick>
            <a:extLst>
              <a:ext uri="{FF2B5EF4-FFF2-40B4-BE49-F238E27FC236}">
                <a16:creationId xmlns:a16="http://schemas.microsoft.com/office/drawing/2014/main" id="{E62F4F46-3F8D-4603-89D6-B392E463E3F3}"/>
              </a:ext>
            </a:extLst>
          </p:cNvPr>
          <p:cNvSpPr/>
          <p:nvPr/>
        </p:nvSpPr>
        <p:spPr>
          <a:xfrm>
            <a:off x="1629929" y="5469904"/>
            <a:ext cx="8863878" cy="78604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Jetzt</a:t>
            </a:r>
            <a:r>
              <a:rPr lang="en-US" sz="2400" dirty="0">
                <a:solidFill>
                  <a:schemeClr val="bg1"/>
                </a:solidFill>
              </a:rPr>
              <a:t> sag </a:t>
            </a:r>
            <a:r>
              <a:rPr lang="en-US" sz="2400" dirty="0" err="1">
                <a:solidFill>
                  <a:schemeClr val="bg1"/>
                </a:solidFill>
              </a:rPr>
              <a:t>diesen</a:t>
            </a:r>
            <a:r>
              <a:rPr lang="en-US" sz="2400" dirty="0">
                <a:solidFill>
                  <a:schemeClr val="bg1"/>
                </a:solidFill>
              </a:rPr>
              <a:t> </a:t>
            </a:r>
            <a:r>
              <a:rPr lang="en-US" sz="2400" dirty="0" err="1">
                <a:solidFill>
                  <a:schemeClr val="bg1"/>
                </a:solidFill>
              </a:rPr>
              <a:t>Satz</a:t>
            </a:r>
            <a:r>
              <a:rPr lang="en-US" sz="2400" dirty="0">
                <a:solidFill>
                  <a:schemeClr val="bg1"/>
                </a:solidFill>
              </a:rPr>
              <a:t>: </a:t>
            </a:r>
          </a:p>
          <a:p>
            <a:pPr algn="ctr"/>
            <a:r>
              <a:rPr lang="en-US" sz="2400" b="1" dirty="0" err="1">
                <a:solidFill>
                  <a:schemeClr val="bg1"/>
                </a:solidFill>
              </a:rPr>
              <a:t>Ü</a:t>
            </a:r>
            <a:r>
              <a:rPr lang="en-US" sz="2400" dirty="0" err="1">
                <a:solidFill>
                  <a:schemeClr val="bg1"/>
                </a:solidFill>
              </a:rPr>
              <a:t>ben</a:t>
            </a:r>
            <a:r>
              <a:rPr lang="en-US" sz="2400" dirty="0">
                <a:solidFill>
                  <a:schemeClr val="bg1"/>
                </a:solidFill>
              </a:rPr>
              <a:t> </a:t>
            </a:r>
            <a:r>
              <a:rPr lang="en-US" sz="2400" b="1" dirty="0">
                <a:solidFill>
                  <a:schemeClr val="bg1"/>
                </a:solidFill>
              </a:rPr>
              <a:t>u</a:t>
            </a:r>
            <a:r>
              <a:rPr lang="en-US" sz="2400" dirty="0">
                <a:solidFill>
                  <a:schemeClr val="bg1"/>
                </a:solidFill>
              </a:rPr>
              <a:t>nd </a:t>
            </a:r>
            <a:r>
              <a:rPr lang="en-US" sz="2400" b="1" dirty="0" err="1">
                <a:solidFill>
                  <a:schemeClr val="bg1"/>
                </a:solidFill>
              </a:rPr>
              <a:t>ü</a:t>
            </a:r>
            <a:r>
              <a:rPr lang="en-US" sz="2400" dirty="0" err="1">
                <a:solidFill>
                  <a:schemeClr val="bg1"/>
                </a:solidFill>
              </a:rPr>
              <a:t>bersetzen</a:t>
            </a:r>
            <a:r>
              <a:rPr lang="en-US" sz="2400" dirty="0">
                <a:solidFill>
                  <a:schemeClr val="bg1"/>
                </a:solidFill>
              </a:rPr>
              <a:t> </a:t>
            </a:r>
            <a:r>
              <a:rPr lang="en-US" sz="2400" dirty="0" err="1">
                <a:solidFill>
                  <a:schemeClr val="bg1"/>
                </a:solidFill>
              </a:rPr>
              <a:t>r</a:t>
            </a:r>
            <a:r>
              <a:rPr lang="en-US" sz="2400" b="1" dirty="0" err="1">
                <a:solidFill>
                  <a:schemeClr val="bg1"/>
                </a:solidFill>
              </a:rPr>
              <a:t>u</a:t>
            </a:r>
            <a:r>
              <a:rPr lang="en-US" sz="2400" dirty="0" err="1">
                <a:solidFill>
                  <a:schemeClr val="bg1"/>
                </a:solidFill>
              </a:rPr>
              <a:t>nd</a:t>
            </a:r>
            <a:r>
              <a:rPr lang="en-US" sz="2400" dirty="0">
                <a:solidFill>
                  <a:schemeClr val="bg1"/>
                </a:solidFill>
              </a:rPr>
              <a:t> </a:t>
            </a:r>
            <a:r>
              <a:rPr lang="en-US" sz="2400" b="1" dirty="0">
                <a:solidFill>
                  <a:schemeClr val="bg1"/>
                </a:solidFill>
              </a:rPr>
              <a:t>u</a:t>
            </a:r>
            <a:r>
              <a:rPr lang="en-US" sz="2400" dirty="0">
                <a:solidFill>
                  <a:schemeClr val="bg1"/>
                </a:solidFill>
              </a:rPr>
              <a:t>m die </a:t>
            </a:r>
            <a:r>
              <a:rPr lang="en-US" sz="2400" b="1" dirty="0" err="1">
                <a:solidFill>
                  <a:schemeClr val="bg1"/>
                </a:solidFill>
              </a:rPr>
              <a:t>U</a:t>
            </a:r>
            <a:r>
              <a:rPr lang="en-US" sz="2400" dirty="0" err="1">
                <a:solidFill>
                  <a:schemeClr val="bg1"/>
                </a:solidFill>
              </a:rPr>
              <a:t>hr</a:t>
            </a:r>
            <a:r>
              <a:rPr lang="en-US" sz="2400" dirty="0">
                <a:solidFill>
                  <a:schemeClr val="bg1"/>
                </a:solidFill>
              </a:rPr>
              <a:t>!</a:t>
            </a:r>
            <a:endParaRPr lang="en-GB" sz="2400" dirty="0">
              <a:solidFill>
                <a:schemeClr val="bg1"/>
              </a:solidFill>
            </a:endParaRPr>
          </a:p>
        </p:txBody>
      </p:sp>
    </p:spTree>
    <p:extLst>
      <p:ext uri="{BB962C8B-B14F-4D97-AF65-F5344CB8AC3E}">
        <p14:creationId xmlns:p14="http://schemas.microsoft.com/office/powerpoint/2010/main" val="396452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p:bldP spid="17" grpId="0"/>
      <p:bldP spid="19" grpId="0"/>
      <p:bldP spid="20" grpId="0" animBg="1"/>
      <p:bldP spid="21" grpId="0" animBg="1"/>
      <p:bldP spid="22" grpId="0"/>
      <p:bldP spid="23" grpId="0" animBg="1"/>
      <p:bldP spid="35" grpId="0" animBg="1"/>
      <p:bldP spid="36" grpId="0" animBg="1"/>
      <p:bldP spid="37" grpId="0" animBg="1"/>
      <p:bldP spid="41"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0EEB-A2D8-C636-97E6-344DA655BA27}"/>
              </a:ext>
            </a:extLst>
          </p:cNvPr>
          <p:cNvSpPr>
            <a:spLocks noGrp="1"/>
          </p:cNvSpPr>
          <p:nvPr>
            <p:ph type="title"/>
          </p:nvPr>
        </p:nvSpPr>
        <p:spPr>
          <a:xfrm>
            <a:off x="0" y="202053"/>
            <a:ext cx="3429000" cy="647577"/>
          </a:xfrm>
        </p:spPr>
        <p:txBody>
          <a:bodyPr>
            <a:normAutofit/>
          </a:bodyPr>
          <a:lstStyle/>
          <a:p>
            <a:r>
              <a:rPr lang="en-US" dirty="0"/>
              <a:t>Ein </a:t>
            </a:r>
            <a:r>
              <a:rPr lang="en-US" dirty="0" err="1"/>
              <a:t>Gespräch</a:t>
            </a:r>
            <a:r>
              <a:rPr lang="en-US" dirty="0"/>
              <a:t>	</a:t>
            </a:r>
            <a:endParaRPr lang="en-GB" dirty="0"/>
          </a:p>
        </p:txBody>
      </p:sp>
      <p:sp>
        <p:nvSpPr>
          <p:cNvPr id="3" name="Text Placeholder 2">
            <a:extLst>
              <a:ext uri="{FF2B5EF4-FFF2-40B4-BE49-F238E27FC236}">
                <a16:creationId xmlns:a16="http://schemas.microsoft.com/office/drawing/2014/main" id="{9F8D7B80-AE09-F532-6FE6-82100E6798EA}"/>
              </a:ext>
            </a:extLst>
          </p:cNvPr>
          <p:cNvSpPr>
            <a:spLocks noGrp="1"/>
          </p:cNvSpPr>
          <p:nvPr>
            <p:ph type="body" sz="quarter" idx="10"/>
          </p:nvPr>
        </p:nvSpPr>
        <p:spPr/>
        <p:txBody>
          <a:bodyPr/>
          <a:lstStyle/>
          <a:p>
            <a:pPr marL="457200" indent="-457200">
              <a:buAutoNum type="arabicParenR"/>
            </a:pPr>
            <a:r>
              <a:rPr lang="en-US" dirty="0"/>
              <a:t>Partner A </a:t>
            </a:r>
            <a:r>
              <a:rPr lang="en-US" dirty="0" err="1"/>
              <a:t>liest</a:t>
            </a:r>
            <a:r>
              <a:rPr lang="en-US" dirty="0"/>
              <a:t> den Text </a:t>
            </a:r>
            <a:r>
              <a:rPr lang="en-US" dirty="0" err="1"/>
              <a:t>vor</a:t>
            </a:r>
            <a:r>
              <a:rPr lang="en-US" dirty="0"/>
              <a:t> und Partner B </a:t>
            </a:r>
            <a:r>
              <a:rPr lang="en-US" dirty="0" err="1"/>
              <a:t>füllt</a:t>
            </a:r>
            <a:r>
              <a:rPr lang="en-US" dirty="0"/>
              <a:t> die </a:t>
            </a:r>
            <a:r>
              <a:rPr lang="en-US" dirty="0" err="1"/>
              <a:t>Lücken</a:t>
            </a:r>
            <a:r>
              <a:rPr lang="en-US" dirty="0"/>
              <a:t> </a:t>
            </a:r>
            <a:r>
              <a:rPr lang="en-US" dirty="0" err="1"/>
              <a:t>aus.</a:t>
            </a:r>
            <a:endParaRPr lang="en-US" dirty="0"/>
          </a:p>
          <a:p>
            <a:pPr marL="457200" indent="-457200">
              <a:buAutoNum type="arabicParenR"/>
            </a:pPr>
            <a:r>
              <a:rPr lang="en-US" dirty="0"/>
              <a:t>Partner B </a:t>
            </a:r>
            <a:r>
              <a:rPr lang="en-US" dirty="0" err="1"/>
              <a:t>liest</a:t>
            </a:r>
            <a:r>
              <a:rPr lang="en-US" dirty="0"/>
              <a:t> den Text </a:t>
            </a:r>
            <a:r>
              <a:rPr lang="en-US" dirty="0" err="1"/>
              <a:t>vor</a:t>
            </a:r>
            <a:r>
              <a:rPr lang="en-US" dirty="0"/>
              <a:t> und Partner A </a:t>
            </a:r>
            <a:r>
              <a:rPr lang="en-US" dirty="0" err="1"/>
              <a:t>füllt</a:t>
            </a:r>
            <a:r>
              <a:rPr lang="en-US" dirty="0"/>
              <a:t> die </a:t>
            </a:r>
            <a:r>
              <a:rPr lang="en-US" dirty="0" err="1"/>
              <a:t>Lücken</a:t>
            </a:r>
            <a:r>
              <a:rPr lang="en-US" dirty="0"/>
              <a:t> </a:t>
            </a:r>
            <a:r>
              <a:rPr lang="en-US" dirty="0" err="1"/>
              <a:t>aus.</a:t>
            </a:r>
            <a:endParaRPr lang="en-US" dirty="0"/>
          </a:p>
          <a:p>
            <a:endParaRPr lang="en-GB" dirty="0"/>
          </a:p>
        </p:txBody>
      </p:sp>
      <p:sp>
        <p:nvSpPr>
          <p:cNvPr id="4" name="Google Shape;228;p7">
            <a:extLst>
              <a:ext uri="{FF2B5EF4-FFF2-40B4-BE49-F238E27FC236}">
                <a16:creationId xmlns:a16="http://schemas.microsoft.com/office/drawing/2014/main" id="{8BD01D92-5C55-5DD6-F8A2-7FC246FC664B}"/>
              </a:ext>
            </a:extLst>
          </p:cNvPr>
          <p:cNvSpPr/>
          <p:nvPr/>
        </p:nvSpPr>
        <p:spPr>
          <a:xfrm>
            <a:off x="10310192" y="172906"/>
            <a:ext cx="1647136"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i="0" u="none" strike="noStrike" cap="none" dirty="0" err="1">
                <a:solidFill>
                  <a:srgbClr val="3D3C3C"/>
                </a:solidFill>
                <a:latin typeface="Century Gothic"/>
                <a:ea typeface="Century Gothic"/>
                <a:cs typeface="Century Gothic"/>
                <a:sym typeface="Century Gothic"/>
              </a:rPr>
              <a:t>Phonetik</a:t>
            </a:r>
            <a:endParaRPr dirty="0"/>
          </a:p>
        </p:txBody>
      </p:sp>
      <p:pic>
        <p:nvPicPr>
          <p:cNvPr id="6" name="Picture 5" descr="A picture containing text&#10;&#10;Description automatically generated">
            <a:extLst>
              <a:ext uri="{FF2B5EF4-FFF2-40B4-BE49-F238E27FC236}">
                <a16:creationId xmlns:a16="http://schemas.microsoft.com/office/drawing/2014/main" id="{3609F95B-3209-F9F4-9828-6FF1FCF7D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565" y="2767065"/>
            <a:ext cx="3717664" cy="2456445"/>
          </a:xfrm>
          <a:prstGeom prst="rect">
            <a:avLst/>
          </a:prstGeom>
        </p:spPr>
      </p:pic>
    </p:spTree>
    <p:extLst>
      <p:ext uri="{BB962C8B-B14F-4D97-AF65-F5344CB8AC3E}">
        <p14:creationId xmlns:p14="http://schemas.microsoft.com/office/powerpoint/2010/main" val="2764425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0EEB-A2D8-C636-97E6-344DA655BA27}"/>
              </a:ext>
            </a:extLst>
          </p:cNvPr>
          <p:cNvSpPr>
            <a:spLocks noGrp="1"/>
          </p:cNvSpPr>
          <p:nvPr>
            <p:ph type="title"/>
          </p:nvPr>
        </p:nvSpPr>
        <p:spPr>
          <a:xfrm>
            <a:off x="0" y="202053"/>
            <a:ext cx="3429000" cy="647577"/>
          </a:xfrm>
        </p:spPr>
        <p:txBody>
          <a:bodyPr>
            <a:normAutofit/>
          </a:bodyPr>
          <a:lstStyle/>
          <a:p>
            <a:r>
              <a:rPr lang="en-US" dirty="0"/>
              <a:t>Ein </a:t>
            </a:r>
            <a:r>
              <a:rPr lang="en-US" dirty="0" err="1"/>
              <a:t>Gespräch</a:t>
            </a:r>
            <a:r>
              <a:rPr lang="en-US" dirty="0"/>
              <a:t>	</a:t>
            </a:r>
            <a:endParaRPr lang="en-GB" dirty="0"/>
          </a:p>
        </p:txBody>
      </p:sp>
      <p:sp>
        <p:nvSpPr>
          <p:cNvPr id="4" name="Google Shape;228;p7">
            <a:extLst>
              <a:ext uri="{FF2B5EF4-FFF2-40B4-BE49-F238E27FC236}">
                <a16:creationId xmlns:a16="http://schemas.microsoft.com/office/drawing/2014/main" id="{8BD01D92-5C55-5DD6-F8A2-7FC246FC664B}"/>
              </a:ext>
            </a:extLst>
          </p:cNvPr>
          <p:cNvSpPr/>
          <p:nvPr/>
        </p:nvSpPr>
        <p:spPr>
          <a:xfrm>
            <a:off x="10310192" y="172906"/>
            <a:ext cx="1647136"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i="0" u="none" strike="noStrike" cap="none" dirty="0" err="1">
                <a:solidFill>
                  <a:srgbClr val="3D3C3C"/>
                </a:solidFill>
                <a:latin typeface="Century Gothic"/>
                <a:ea typeface="Century Gothic"/>
                <a:cs typeface="Century Gothic"/>
                <a:sym typeface="Century Gothic"/>
              </a:rPr>
              <a:t>Phonetik</a:t>
            </a:r>
            <a:endParaRPr dirty="0"/>
          </a:p>
        </p:txBody>
      </p:sp>
      <p:pic>
        <p:nvPicPr>
          <p:cNvPr id="6" name="Picture 5" descr="A picture containing text&#10;&#10;Description automatically generated">
            <a:extLst>
              <a:ext uri="{FF2B5EF4-FFF2-40B4-BE49-F238E27FC236}">
                <a16:creationId xmlns:a16="http://schemas.microsoft.com/office/drawing/2014/main" id="{3609F95B-3209-F9F4-9828-6FF1FCF7DD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0"/>
            <a:ext cx="1335629" cy="882516"/>
          </a:xfrm>
          <a:prstGeom prst="rect">
            <a:avLst/>
          </a:prstGeom>
        </p:spPr>
      </p:pic>
      <p:graphicFrame>
        <p:nvGraphicFramePr>
          <p:cNvPr id="3" name="Table 2">
            <a:extLst>
              <a:ext uri="{FF2B5EF4-FFF2-40B4-BE49-F238E27FC236}">
                <a16:creationId xmlns:a16="http://schemas.microsoft.com/office/drawing/2014/main" id="{0A94676D-9AB0-4427-A612-250A5AE86ED9}"/>
              </a:ext>
            </a:extLst>
          </p:cNvPr>
          <p:cNvGraphicFramePr>
            <a:graphicFrameLocks noGrp="1"/>
          </p:cNvGraphicFramePr>
          <p:nvPr>
            <p:extLst>
              <p:ext uri="{D42A27DB-BD31-4B8C-83A1-F6EECF244321}">
                <p14:modId xmlns:p14="http://schemas.microsoft.com/office/powerpoint/2010/main" val="3468829167"/>
              </p:ext>
            </p:extLst>
          </p:nvPr>
        </p:nvGraphicFramePr>
        <p:xfrm>
          <a:off x="176803" y="1410744"/>
          <a:ext cx="5461998" cy="4647888"/>
        </p:xfrm>
        <a:graphic>
          <a:graphicData uri="http://schemas.openxmlformats.org/drawingml/2006/table">
            <a:tbl>
              <a:tblPr firstRow="1" bandRow="1"/>
              <a:tblGrid>
                <a:gridCol w="5461998">
                  <a:extLst>
                    <a:ext uri="{9D8B030D-6E8A-4147-A177-3AD203B41FA5}">
                      <a16:colId xmlns:a16="http://schemas.microsoft.com/office/drawing/2014/main" val="769149354"/>
                    </a:ext>
                  </a:extLst>
                </a:gridCol>
              </a:tblGrid>
              <a:tr h="612229">
                <a:tc>
                  <a:txBody>
                    <a:bodyPr/>
                    <a:lstStyle/>
                    <a:p>
                      <a:pPr>
                        <a:lnSpc>
                          <a:spcPct val="107000"/>
                        </a:lnSpc>
                        <a:spcAft>
                          <a:spcPts val="800"/>
                        </a:spcAft>
                      </a:pPr>
                      <a:r>
                        <a:rPr lang="en-GB" sz="2000" b="1"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Lies </a:t>
                      </a:r>
                      <a:r>
                        <a:rPr lang="en-GB" sz="2000" b="1"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deinem</a:t>
                      </a:r>
                      <a:r>
                        <a:rPr lang="en-GB" sz="2000" b="1"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a:t>
                      </a:r>
                      <a:r>
                        <a:rPr lang="en-GB" sz="2000" b="1"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deiner</a:t>
                      </a:r>
                      <a:r>
                        <a:rPr lang="en-GB" sz="2000" b="1"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 Partner*in den Text </a:t>
                      </a:r>
                      <a:r>
                        <a:rPr lang="en-GB" sz="2000" b="1"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vor</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9050" cap="flat" cmpd="sng" algn="ctr">
                      <a:solidFill>
                        <a:srgbClr val="979595"/>
                      </a:solidFill>
                      <a:prstDash val="solid"/>
                      <a:round/>
                      <a:headEnd type="none" w="med" len="med"/>
                      <a:tailEnd type="none" w="med" len="med"/>
                    </a:lnB>
                  </a:tcPr>
                </a:tc>
                <a:extLst>
                  <a:ext uri="{0D108BD9-81ED-4DB2-BD59-A6C34878D82A}">
                    <a16:rowId xmlns:a16="http://schemas.microsoft.com/office/drawing/2014/main" val="3586626321"/>
                  </a:ext>
                </a:extLst>
              </a:tr>
              <a:tr h="662561">
                <a:tc>
                  <a:txBody>
                    <a:bodyPr/>
                    <a:lstStyle/>
                    <a:p>
                      <a:r>
                        <a:rPr lang="en-GB"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1. </a:t>
                      </a:r>
                      <a:r>
                        <a:rPr lang="en-US" sz="2000" dirty="0">
                          <a:effectLst/>
                          <a:latin typeface="Century Gothic" panose="020B0502020202020204" pitchFamily="34" charset="0"/>
                          <a:ea typeface="Times New Roman" panose="02020603050405020304" pitchFamily="18" charset="0"/>
                        </a:rPr>
                        <a:t>Ich </a:t>
                      </a:r>
                      <a:r>
                        <a:rPr lang="en-US" sz="2000" dirty="0" err="1">
                          <a:effectLst/>
                          <a:latin typeface="Century Gothic" panose="020B0502020202020204" pitchFamily="34" charset="0"/>
                          <a:ea typeface="Times New Roman" panose="02020603050405020304" pitchFamily="18" charset="0"/>
                        </a:rPr>
                        <a:t>habe</a:t>
                      </a:r>
                      <a:r>
                        <a:rPr lang="en-US" sz="2000" dirty="0">
                          <a:effectLst/>
                          <a:latin typeface="Century Gothic" panose="020B0502020202020204" pitchFamily="34" charset="0"/>
                          <a:ea typeface="Times New Roman" panose="02020603050405020304" pitchFamily="18" charset="0"/>
                        </a:rPr>
                        <a:t> eine </a:t>
                      </a:r>
                      <a:r>
                        <a:rPr lang="en-US" sz="2000" dirty="0" err="1">
                          <a:effectLst/>
                          <a:latin typeface="Century Gothic" panose="020B0502020202020204" pitchFamily="34" charset="0"/>
                          <a:ea typeface="Times New Roman" panose="02020603050405020304" pitchFamily="18" charset="0"/>
                        </a:rPr>
                        <a:t>Frage</a:t>
                      </a:r>
                      <a:r>
                        <a:rPr lang="en-US" sz="2000" dirty="0">
                          <a:effectLst/>
                          <a:latin typeface="Century Gothic" panose="020B050202020202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9050" cap="flat" cmpd="sng" algn="ctr">
                      <a:solidFill>
                        <a:srgbClr val="979595"/>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2909349782"/>
                  </a:ext>
                </a:extLst>
              </a:tr>
              <a:tr h="662561">
                <a:tc>
                  <a:txBody>
                    <a:bodyPr/>
                    <a:lstStyle/>
                    <a:p>
                      <a:r>
                        <a:rPr lang="en-GB"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2. </a:t>
                      </a:r>
                      <a:r>
                        <a:rPr lang="en-US" sz="2000" dirty="0">
                          <a:effectLst/>
                          <a:latin typeface="Century Gothic" panose="020B0502020202020204" pitchFamily="34" charset="0"/>
                          <a:ea typeface="Times New Roman" panose="02020603050405020304" pitchFamily="18" charset="0"/>
                        </a:rPr>
                        <a:t>Ich sage: was </a:t>
                      </a:r>
                      <a:r>
                        <a:rPr lang="en-US" sz="2000" dirty="0" err="1">
                          <a:effectLst/>
                          <a:latin typeface="Century Gothic" panose="020B0502020202020204" pitchFamily="34" charset="0"/>
                          <a:ea typeface="Times New Roman" panose="02020603050405020304" pitchFamily="18" charset="0"/>
                        </a:rPr>
                        <a:t>üben</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wir</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nächste</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Woche</a:t>
                      </a:r>
                      <a:r>
                        <a:rPr lang="en-US" sz="2000" dirty="0">
                          <a:effectLst/>
                          <a:latin typeface="Century Gothic" panose="020B050202020202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2897401016"/>
                  </a:ext>
                </a:extLst>
              </a:tr>
              <a:tr h="662561">
                <a:tc>
                  <a:txBody>
                    <a:bodyPr/>
                    <a:lstStyle/>
                    <a:p>
                      <a:r>
                        <a:rPr lang="de-DE"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3. Was? „</a:t>
                      </a:r>
                      <a:r>
                        <a:rPr lang="en-US" sz="2000"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Müssen</a:t>
                      </a:r>
                      <a:r>
                        <a:rPr lang="en-US"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wir</a:t>
                      </a:r>
                      <a:r>
                        <a:rPr lang="en-US"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nur</a:t>
                      </a:r>
                      <a:r>
                        <a:rPr lang="en-US"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einen</a:t>
                      </a:r>
                      <a:r>
                        <a:rPr lang="en-US"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Satz</a:t>
                      </a:r>
                      <a:r>
                        <a:rPr lang="en-US"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üben</a:t>
                      </a:r>
                      <a:r>
                        <a:rPr lang="en-US"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3166789563"/>
                  </a:ext>
                </a:extLst>
              </a:tr>
              <a:tr h="662561">
                <a:tc>
                  <a:txBody>
                    <a:bodyPr/>
                    <a:lstStyle/>
                    <a:p>
                      <a:r>
                        <a:rPr lang="de-DE"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4. „</a:t>
                      </a:r>
                      <a:r>
                        <a:rPr lang="en-US" sz="2000"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Müssen</a:t>
                      </a:r>
                      <a:r>
                        <a:rPr lang="en-US"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wir</a:t>
                      </a:r>
                      <a:r>
                        <a:rPr lang="en-US"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nur</a:t>
                      </a:r>
                      <a:r>
                        <a:rPr lang="en-US"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einen</a:t>
                      </a:r>
                      <a:r>
                        <a:rPr lang="en-US"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Satz</a:t>
                      </a:r>
                      <a:r>
                        <a:rPr lang="en-US"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 </a:t>
                      </a:r>
                      <a:r>
                        <a:rPr lang="en-US" sz="2000"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üben</a:t>
                      </a:r>
                      <a:r>
                        <a:rPr lang="en-US"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809510378"/>
                  </a:ext>
                </a:extLst>
              </a:tr>
              <a:tr h="722854">
                <a:tc>
                  <a:txBody>
                    <a:bodyPr/>
                    <a:lstStyle/>
                    <a:p>
                      <a:r>
                        <a:rPr lang="en-GB"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5. </a:t>
                      </a:r>
                      <a:r>
                        <a:rPr lang="en-US" sz="2000" dirty="0">
                          <a:effectLst/>
                          <a:latin typeface="Century Gothic" panose="020B0502020202020204" pitchFamily="34" charset="0"/>
                          <a:ea typeface="Times New Roman" panose="02020603050405020304" pitchFamily="18" charset="0"/>
                        </a:rPr>
                        <a:t>Was? </a:t>
                      </a:r>
                      <a:r>
                        <a:rPr lang="en-US" sz="2000" dirty="0" err="1">
                          <a:effectLst/>
                          <a:latin typeface="Century Gothic" panose="020B0502020202020204" pitchFamily="34" charset="0"/>
                          <a:ea typeface="Times New Roman" panose="02020603050405020304" pitchFamily="18" charset="0"/>
                        </a:rPr>
                        <a:t>Wir</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gehen</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nach</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vorne</a:t>
                      </a:r>
                      <a:r>
                        <a:rPr lang="en-US" sz="2000" dirty="0">
                          <a:effectLst/>
                          <a:latin typeface="Century Gothic" panose="020B0502020202020204" pitchFamily="34" charset="0"/>
                          <a:ea typeface="Times New Roman" panose="02020603050405020304" pitchFamily="18" charset="0"/>
                        </a:rPr>
                        <a:t> und </a:t>
                      </a:r>
                      <a:r>
                        <a:rPr lang="en-US" sz="2000" dirty="0" err="1">
                          <a:effectLst/>
                          <a:latin typeface="Century Gothic" panose="020B0502020202020204" pitchFamily="34" charset="0"/>
                          <a:ea typeface="Times New Roman" panose="02020603050405020304" pitchFamily="18" charset="0"/>
                        </a:rPr>
                        <a:t>schreiben</a:t>
                      </a:r>
                      <a:r>
                        <a:rPr lang="en-US" sz="2000" dirty="0">
                          <a:effectLst/>
                          <a:latin typeface="Century Gothic" panose="020B0502020202020204" pitchFamily="34" charset="0"/>
                          <a:ea typeface="Times New Roman" panose="02020603050405020304" pitchFamily="18" charset="0"/>
                        </a:rPr>
                        <a:t> an die Wand?</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3251223881"/>
                  </a:ext>
                </a:extLst>
              </a:tr>
              <a:tr h="662561">
                <a:tc>
                  <a:txBody>
                    <a:bodyPr/>
                    <a:lstStyle/>
                    <a:p>
                      <a:r>
                        <a:rPr lang="en-GB" sz="2000"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6. </a:t>
                      </a:r>
                      <a:r>
                        <a:rPr lang="en-US" sz="2000" dirty="0" err="1">
                          <a:effectLst/>
                          <a:latin typeface="Century Gothic" panose="020B0502020202020204" pitchFamily="34" charset="0"/>
                          <a:ea typeface="Times New Roman" panose="02020603050405020304" pitchFamily="18" charset="0"/>
                        </a:rPr>
                        <a:t>Plötzlich</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macht</a:t>
                      </a:r>
                      <a:r>
                        <a:rPr lang="en-US" sz="2000" dirty="0">
                          <a:effectLst/>
                          <a:latin typeface="Century Gothic" panose="020B0502020202020204" pitchFamily="34" charset="0"/>
                          <a:ea typeface="Times New Roman" panose="02020603050405020304" pitchFamily="18" charset="0"/>
                        </a:rPr>
                        <a:t> mir die </a:t>
                      </a:r>
                      <a:r>
                        <a:rPr lang="en-US" sz="2000" dirty="0" err="1">
                          <a:effectLst/>
                          <a:latin typeface="Century Gothic" panose="020B0502020202020204" pitchFamily="34" charset="0"/>
                          <a:ea typeface="Times New Roman" panose="02020603050405020304" pitchFamily="18" charset="0"/>
                        </a:rPr>
                        <a:t>Übung</a:t>
                      </a:r>
                      <a:r>
                        <a:rPr lang="en-US" sz="2000" dirty="0">
                          <a:effectLst/>
                          <a:latin typeface="Century Gothic" panose="020B0502020202020204" pitchFamily="34" charset="0"/>
                          <a:ea typeface="Times New Roman" panose="02020603050405020304" pitchFamily="18" charset="0"/>
                        </a:rPr>
                        <a:t> Spaβ!</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2792769585"/>
                  </a:ext>
                </a:extLst>
              </a:tr>
            </a:tbl>
          </a:graphicData>
        </a:graphic>
      </p:graphicFrame>
      <p:sp>
        <p:nvSpPr>
          <p:cNvPr id="8" name="TextBox 7">
            <a:extLst>
              <a:ext uri="{FF2B5EF4-FFF2-40B4-BE49-F238E27FC236}">
                <a16:creationId xmlns:a16="http://schemas.microsoft.com/office/drawing/2014/main" id="{C585ECE0-7606-4A93-9513-75E0E96029A6}"/>
              </a:ext>
            </a:extLst>
          </p:cNvPr>
          <p:cNvSpPr txBox="1"/>
          <p:nvPr/>
        </p:nvSpPr>
        <p:spPr>
          <a:xfrm>
            <a:off x="99036" y="920645"/>
            <a:ext cx="8147956"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25050"/>
                </a:solidFill>
                <a:effectLst/>
                <a:uLnTx/>
                <a:uFillTx/>
                <a:latin typeface="Century Gothic"/>
                <a:ea typeface="+mn-ea"/>
                <a:cs typeface="+mn-cs"/>
              </a:rPr>
              <a:t>Partner A </a:t>
            </a:r>
            <a:r>
              <a:rPr kumimoji="0" lang="en-GB" sz="2200" b="0" i="0" u="none" strike="noStrike" kern="1200" cap="none" spc="0" normalizeH="0" baseline="0" noProof="0" dirty="0" err="1">
                <a:ln>
                  <a:noFill/>
                </a:ln>
                <a:solidFill>
                  <a:srgbClr val="525050"/>
                </a:solidFill>
                <a:effectLst/>
                <a:uLnTx/>
                <a:uFillTx/>
                <a:latin typeface="Century Gothic"/>
                <a:ea typeface="+mn-ea"/>
                <a:cs typeface="+mn-cs"/>
              </a:rPr>
              <a:t>Runde</a:t>
            </a:r>
            <a:r>
              <a:rPr kumimoji="0" lang="en-GB" sz="2200" b="0" i="0" u="none" strike="noStrike" kern="1200" cap="none" spc="0" normalizeH="0" baseline="0" noProof="0" dirty="0">
                <a:ln>
                  <a:noFill/>
                </a:ln>
                <a:solidFill>
                  <a:srgbClr val="525050"/>
                </a:solidFill>
                <a:effectLst/>
                <a:uLnTx/>
                <a:uFillTx/>
                <a:latin typeface="Century Gothic"/>
                <a:ea typeface="+mn-ea"/>
                <a:cs typeface="+mn-cs"/>
              </a:rPr>
              <a:t> 1</a:t>
            </a:r>
            <a:endParaRPr kumimoji="0" lang="en-US" sz="2200" b="0" i="0" u="none" strike="noStrike" kern="1200" cap="none" spc="0" normalizeH="0" baseline="0" noProof="0" dirty="0">
              <a:ln>
                <a:noFill/>
              </a:ln>
              <a:solidFill>
                <a:srgbClr val="525050"/>
              </a:solidFill>
              <a:effectLst/>
              <a:uLnTx/>
              <a:uFillTx/>
              <a:latin typeface="Century Gothic"/>
              <a:ea typeface="+mn-ea"/>
              <a:cs typeface="+mn-cs"/>
            </a:endParaRPr>
          </a:p>
        </p:txBody>
      </p:sp>
      <p:sp>
        <p:nvSpPr>
          <p:cNvPr id="10" name="TextBox 9">
            <a:extLst>
              <a:ext uri="{FF2B5EF4-FFF2-40B4-BE49-F238E27FC236}">
                <a16:creationId xmlns:a16="http://schemas.microsoft.com/office/drawing/2014/main" id="{2F68525B-3F61-49F9-BCD5-B7EF5D0BD89A}"/>
              </a:ext>
            </a:extLst>
          </p:cNvPr>
          <p:cNvSpPr txBox="1"/>
          <p:nvPr/>
        </p:nvSpPr>
        <p:spPr>
          <a:xfrm>
            <a:off x="6096000" y="958774"/>
            <a:ext cx="5861328"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25050"/>
                </a:solidFill>
                <a:effectLst/>
                <a:uLnTx/>
                <a:uFillTx/>
                <a:latin typeface="Century Gothic"/>
                <a:ea typeface="+mn-ea"/>
                <a:cs typeface="+mn-cs"/>
              </a:rPr>
              <a:t>Partner B </a:t>
            </a:r>
            <a:r>
              <a:rPr kumimoji="0" lang="en-GB" sz="2200" b="0" i="0" u="none" strike="noStrike" kern="1200" cap="none" spc="0" normalizeH="0" baseline="0" noProof="0" dirty="0" err="1">
                <a:ln>
                  <a:noFill/>
                </a:ln>
                <a:solidFill>
                  <a:srgbClr val="525050"/>
                </a:solidFill>
                <a:effectLst/>
                <a:uLnTx/>
                <a:uFillTx/>
                <a:latin typeface="Century Gothic"/>
                <a:ea typeface="+mn-ea"/>
                <a:cs typeface="+mn-cs"/>
              </a:rPr>
              <a:t>Runde</a:t>
            </a:r>
            <a:r>
              <a:rPr kumimoji="0" lang="en-GB" sz="2200" b="0" i="0" u="none" strike="noStrike" kern="1200" cap="none" spc="0" normalizeH="0" baseline="0" noProof="0" dirty="0">
                <a:ln>
                  <a:noFill/>
                </a:ln>
                <a:solidFill>
                  <a:srgbClr val="525050"/>
                </a:solidFill>
                <a:effectLst/>
                <a:uLnTx/>
                <a:uFillTx/>
                <a:latin typeface="Century Gothic"/>
                <a:ea typeface="+mn-ea"/>
                <a:cs typeface="+mn-cs"/>
              </a:rPr>
              <a:t> 1</a:t>
            </a:r>
            <a:endParaRPr kumimoji="0" lang="en-US" sz="2200" b="0" i="0" u="none" strike="noStrike" kern="1200" cap="none" spc="0" normalizeH="0" baseline="0" noProof="0" dirty="0">
              <a:ln>
                <a:noFill/>
              </a:ln>
              <a:solidFill>
                <a:srgbClr val="525050"/>
              </a:solidFill>
              <a:effectLst/>
              <a:uLnTx/>
              <a:uFillTx/>
              <a:latin typeface="Century Gothic"/>
              <a:ea typeface="+mn-ea"/>
              <a:cs typeface="+mn-cs"/>
            </a:endParaRPr>
          </a:p>
        </p:txBody>
      </p:sp>
      <p:graphicFrame>
        <p:nvGraphicFramePr>
          <p:cNvPr id="12" name="Table 11">
            <a:extLst>
              <a:ext uri="{FF2B5EF4-FFF2-40B4-BE49-F238E27FC236}">
                <a16:creationId xmlns:a16="http://schemas.microsoft.com/office/drawing/2014/main" id="{3CD89436-2E83-409B-8449-B4479B6CB16B}"/>
              </a:ext>
            </a:extLst>
          </p:cNvPr>
          <p:cNvGraphicFramePr>
            <a:graphicFrameLocks noGrp="1"/>
          </p:cNvGraphicFramePr>
          <p:nvPr>
            <p:extLst>
              <p:ext uri="{D42A27DB-BD31-4B8C-83A1-F6EECF244321}">
                <p14:modId xmlns:p14="http://schemas.microsoft.com/office/powerpoint/2010/main" val="65853160"/>
              </p:ext>
            </p:extLst>
          </p:nvPr>
        </p:nvGraphicFramePr>
        <p:xfrm>
          <a:off x="6096000" y="1410744"/>
          <a:ext cx="4961255" cy="4750042"/>
        </p:xfrm>
        <a:graphic>
          <a:graphicData uri="http://schemas.openxmlformats.org/drawingml/2006/table">
            <a:tbl>
              <a:tblPr firstRow="1" bandRow="1"/>
              <a:tblGrid>
                <a:gridCol w="4961255">
                  <a:extLst>
                    <a:ext uri="{9D8B030D-6E8A-4147-A177-3AD203B41FA5}">
                      <a16:colId xmlns:a16="http://schemas.microsoft.com/office/drawing/2014/main" val="3803467783"/>
                    </a:ext>
                  </a:extLst>
                </a:gridCol>
              </a:tblGrid>
              <a:tr h="547347">
                <a:tc>
                  <a:txBody>
                    <a:bodyPr/>
                    <a:lstStyle/>
                    <a:p>
                      <a:r>
                        <a:rPr lang="en-US" sz="2000" b="1" dirty="0" err="1">
                          <a:solidFill>
                            <a:schemeClr val="bg1"/>
                          </a:solidFill>
                          <a:effectLst/>
                          <a:latin typeface="Century Gothic" panose="020B0502020202020204" pitchFamily="34" charset="0"/>
                          <a:ea typeface="SimSun" panose="02010600030101010101" pitchFamily="2" charset="-122"/>
                        </a:rPr>
                        <a:t>Hör</a:t>
                      </a:r>
                      <a:r>
                        <a:rPr lang="en-US" sz="2000" b="1" dirty="0">
                          <a:solidFill>
                            <a:schemeClr val="bg1"/>
                          </a:solidFill>
                          <a:effectLst/>
                          <a:latin typeface="Century Gothic" panose="020B0502020202020204" pitchFamily="34" charset="0"/>
                          <a:ea typeface="SimSun" panose="02010600030101010101" pitchFamily="2" charset="-122"/>
                        </a:rPr>
                        <a:t> </a:t>
                      </a:r>
                      <a:r>
                        <a:rPr lang="en-US" sz="2000" b="1" dirty="0" err="1">
                          <a:solidFill>
                            <a:schemeClr val="bg1"/>
                          </a:solidFill>
                          <a:effectLst/>
                          <a:latin typeface="Century Gothic" panose="020B0502020202020204" pitchFamily="34" charset="0"/>
                          <a:ea typeface="SimSun" panose="02010600030101010101" pitchFamily="2" charset="-122"/>
                        </a:rPr>
                        <a:t>deinem</a:t>
                      </a:r>
                      <a:r>
                        <a:rPr lang="en-US" sz="2000" b="1" dirty="0">
                          <a:solidFill>
                            <a:schemeClr val="bg1"/>
                          </a:solidFill>
                          <a:effectLst/>
                          <a:latin typeface="Century Gothic" panose="020B0502020202020204" pitchFamily="34" charset="0"/>
                          <a:ea typeface="SimSun" panose="02010600030101010101" pitchFamily="2" charset="-122"/>
                        </a:rPr>
                        <a:t>/</a:t>
                      </a:r>
                      <a:r>
                        <a:rPr lang="en-US" sz="2000" b="1" dirty="0" err="1">
                          <a:solidFill>
                            <a:schemeClr val="bg1"/>
                          </a:solidFill>
                          <a:effectLst/>
                          <a:latin typeface="Century Gothic" panose="020B0502020202020204" pitchFamily="34" charset="0"/>
                          <a:ea typeface="SimSun" panose="02010600030101010101" pitchFamily="2" charset="-122"/>
                        </a:rPr>
                        <a:t>deiner</a:t>
                      </a:r>
                      <a:r>
                        <a:rPr lang="en-US" sz="2000" b="1" dirty="0">
                          <a:solidFill>
                            <a:schemeClr val="bg1"/>
                          </a:solidFill>
                          <a:effectLst/>
                          <a:latin typeface="Century Gothic" panose="020B0502020202020204" pitchFamily="34" charset="0"/>
                          <a:ea typeface="SimSun" panose="02010600030101010101" pitchFamily="2" charset="-122"/>
                        </a:rPr>
                        <a:t> Partner*in </a:t>
                      </a:r>
                      <a:r>
                        <a:rPr lang="en-US" sz="2000" b="1" dirty="0" err="1">
                          <a:solidFill>
                            <a:schemeClr val="bg1"/>
                          </a:solidFill>
                          <a:effectLst/>
                          <a:latin typeface="Century Gothic" panose="020B0502020202020204" pitchFamily="34" charset="0"/>
                          <a:ea typeface="SimSun" panose="02010600030101010101" pitchFamily="2" charset="-122"/>
                        </a:rPr>
                        <a:t>zu</a:t>
                      </a:r>
                      <a:r>
                        <a:rPr lang="en-US" sz="2000" b="1" dirty="0">
                          <a:solidFill>
                            <a:schemeClr val="bg1"/>
                          </a:solidFill>
                          <a:effectLst/>
                          <a:latin typeface="Century Gothic" panose="020B0502020202020204" pitchFamily="34" charset="0"/>
                          <a:ea typeface="SimSun" panose="02010600030101010101" pitchFamily="2" charset="-122"/>
                        </a:rPr>
                        <a:t> und </a:t>
                      </a:r>
                      <a:r>
                        <a:rPr lang="en-US" sz="2000" b="1" dirty="0" err="1">
                          <a:solidFill>
                            <a:schemeClr val="bg1"/>
                          </a:solidFill>
                          <a:effectLst/>
                          <a:latin typeface="Century Gothic" panose="020B0502020202020204" pitchFamily="34" charset="0"/>
                          <a:ea typeface="SimSun" panose="02010600030101010101" pitchFamily="2" charset="-122"/>
                        </a:rPr>
                        <a:t>schreib</a:t>
                      </a:r>
                      <a:r>
                        <a:rPr lang="en-US" sz="2000" b="1" dirty="0">
                          <a:solidFill>
                            <a:schemeClr val="bg1"/>
                          </a:solidFill>
                          <a:effectLst/>
                          <a:latin typeface="Century Gothic" panose="020B0502020202020204" pitchFamily="34" charset="0"/>
                          <a:ea typeface="SimSun" panose="02010600030101010101" pitchFamily="2" charset="-122"/>
                        </a:rPr>
                        <a:t> auf Deutsch.</a:t>
                      </a:r>
                      <a:endParaRPr lang="en-GB" sz="18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9050" cap="flat" cmpd="sng" algn="ctr">
                      <a:solidFill>
                        <a:srgbClr val="979595"/>
                      </a:solidFill>
                      <a:prstDash val="solid"/>
                      <a:round/>
                      <a:headEnd type="none" w="med" len="med"/>
                      <a:tailEnd type="none" w="med" len="med"/>
                    </a:lnB>
                  </a:tcPr>
                </a:tc>
                <a:extLst>
                  <a:ext uri="{0D108BD9-81ED-4DB2-BD59-A6C34878D82A}">
                    <a16:rowId xmlns:a16="http://schemas.microsoft.com/office/drawing/2014/main" val="3254026145"/>
                  </a:ext>
                </a:extLst>
              </a:tr>
              <a:tr h="589701">
                <a:tc>
                  <a:txBody>
                    <a:bodyPr/>
                    <a:lstStyle/>
                    <a:p>
                      <a:r>
                        <a:rPr lang="en-US" sz="2000">
                          <a:effectLst/>
                          <a:latin typeface="Century Gothic" panose="020B0502020202020204" pitchFamily="34" charset="0"/>
                          <a:ea typeface="Times New Roman" panose="02020603050405020304" pitchFamily="18" charset="0"/>
                        </a:rPr>
                        <a:t>1. Ich _____ eine ______. </a:t>
                      </a:r>
                      <a:endParaRPr lang="en-GB"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9050" cap="flat" cmpd="sng" algn="ctr">
                      <a:solidFill>
                        <a:srgbClr val="979595"/>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1815995671"/>
                  </a:ext>
                </a:extLst>
              </a:tr>
              <a:tr h="589701">
                <a:tc>
                  <a:txBody>
                    <a:bodyPr/>
                    <a:lstStyle/>
                    <a:p>
                      <a:pPr>
                        <a:lnSpc>
                          <a:spcPct val="107000"/>
                        </a:lnSpc>
                        <a:spcAft>
                          <a:spcPts val="800"/>
                        </a:spcAft>
                      </a:pPr>
                      <a:r>
                        <a:rPr lang="en-US" sz="2000" dirty="0">
                          <a:effectLst/>
                          <a:latin typeface="Century Gothic" panose="020B0502020202020204" pitchFamily="34" charset="0"/>
                          <a:ea typeface="Times New Roman" panose="02020603050405020304" pitchFamily="18" charset="0"/>
                        </a:rPr>
                        <a:t>2. Ich _______: was ______ </a:t>
                      </a:r>
                      <a:r>
                        <a:rPr lang="en-US" sz="2000" dirty="0" err="1">
                          <a:effectLst/>
                          <a:latin typeface="Century Gothic" panose="020B0502020202020204" pitchFamily="34" charset="0"/>
                          <a:ea typeface="Times New Roman" panose="02020603050405020304" pitchFamily="18" charset="0"/>
                        </a:rPr>
                        <a:t>wir</a:t>
                      </a:r>
                      <a:r>
                        <a:rPr lang="en-US" sz="2000" dirty="0">
                          <a:effectLst/>
                          <a:latin typeface="Century Gothic" panose="020B0502020202020204" pitchFamily="34" charset="0"/>
                          <a:ea typeface="Times New Roman" panose="02020603050405020304" pitchFamily="18" charset="0"/>
                        </a:rPr>
                        <a:t> _______ </a:t>
                      </a:r>
                      <a:r>
                        <a:rPr lang="en-US" sz="2000" dirty="0" err="1">
                          <a:effectLst/>
                          <a:latin typeface="Century Gothic" panose="020B0502020202020204" pitchFamily="34" charset="0"/>
                          <a:ea typeface="Times New Roman" panose="02020603050405020304" pitchFamily="18" charset="0"/>
                        </a:rPr>
                        <a:t>Woche</a:t>
                      </a:r>
                      <a:r>
                        <a:rPr lang="en-US" sz="2000" dirty="0">
                          <a:effectLst/>
                          <a:latin typeface="Century Gothic" panose="020B050202020202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910825314"/>
                  </a:ext>
                </a:extLst>
              </a:tr>
              <a:tr h="589701">
                <a:tc>
                  <a:txBody>
                    <a:bodyPr/>
                    <a:lstStyle/>
                    <a:p>
                      <a:r>
                        <a:rPr lang="en-US" sz="2000" dirty="0">
                          <a:effectLst/>
                          <a:latin typeface="Century Gothic" panose="020B0502020202020204" pitchFamily="34" charset="0"/>
                          <a:ea typeface="Times New Roman" panose="02020603050405020304" pitchFamily="18" charset="0"/>
                        </a:rPr>
                        <a:t>3. Was?</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4034186577"/>
                  </a:ext>
                </a:extLst>
              </a:tr>
              <a:tr h="610878">
                <a:tc>
                  <a:txBody>
                    <a:bodyPr/>
                    <a:lstStyle/>
                    <a:p>
                      <a:r>
                        <a:rPr lang="en-US" sz="2000" dirty="0">
                          <a:effectLst/>
                          <a:latin typeface="Century Gothic" panose="020B0502020202020204" pitchFamily="34" charset="0"/>
                          <a:ea typeface="Times New Roman" panose="02020603050405020304" pitchFamily="18" charset="0"/>
                        </a:rPr>
                        <a:t>4. _________ </a:t>
                      </a:r>
                      <a:r>
                        <a:rPr lang="en-US" sz="2000" dirty="0" err="1">
                          <a:effectLst/>
                          <a:latin typeface="Century Gothic" panose="020B0502020202020204" pitchFamily="34" charset="0"/>
                          <a:ea typeface="Times New Roman" panose="02020603050405020304" pitchFamily="18" charset="0"/>
                        </a:rPr>
                        <a:t>wir</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nur</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einen</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Satz</a:t>
                      </a:r>
                      <a:r>
                        <a:rPr lang="en-US" sz="2000" dirty="0">
                          <a:effectLst/>
                          <a:latin typeface="Century Gothic" panose="020B0502020202020204" pitchFamily="34" charset="0"/>
                          <a:ea typeface="Times New Roman" panose="02020603050405020304" pitchFamily="18" charset="0"/>
                        </a:rPr>
                        <a:t> ______? </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170809234"/>
                  </a:ext>
                </a:extLst>
              </a:tr>
              <a:tr h="1130858">
                <a:tc>
                  <a:txBody>
                    <a:bodyPr/>
                    <a:lstStyle/>
                    <a:p>
                      <a:pPr>
                        <a:lnSpc>
                          <a:spcPct val="107000"/>
                        </a:lnSpc>
                        <a:spcAft>
                          <a:spcPts val="800"/>
                        </a:spcAft>
                      </a:pPr>
                      <a:r>
                        <a:rPr lang="en-US" sz="2000" dirty="0">
                          <a:effectLst/>
                          <a:latin typeface="Century Gothic" panose="020B0502020202020204" pitchFamily="34" charset="0"/>
                          <a:ea typeface="Times New Roman" panose="02020603050405020304" pitchFamily="18" charset="0"/>
                        </a:rPr>
                        <a:t>5. Was? </a:t>
                      </a:r>
                      <a:r>
                        <a:rPr lang="en-US" sz="2000" dirty="0" err="1">
                          <a:effectLst/>
                          <a:latin typeface="Century Gothic" panose="020B0502020202020204" pitchFamily="34" charset="0"/>
                          <a:ea typeface="Times New Roman" panose="02020603050405020304" pitchFamily="18" charset="0"/>
                        </a:rPr>
                        <a:t>Wir</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gehen</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nach</a:t>
                      </a:r>
                      <a:r>
                        <a:rPr lang="en-US" sz="2000" dirty="0">
                          <a:effectLst/>
                          <a:latin typeface="Century Gothic" panose="020B0502020202020204" pitchFamily="34" charset="0"/>
                          <a:ea typeface="Times New Roman" panose="02020603050405020304" pitchFamily="18" charset="0"/>
                        </a:rPr>
                        <a:t> ______ und </a:t>
                      </a:r>
                      <a:r>
                        <a:rPr lang="en-US" sz="2000" dirty="0" err="1">
                          <a:effectLst/>
                          <a:latin typeface="Century Gothic" panose="020B0502020202020204" pitchFamily="34" charset="0"/>
                          <a:ea typeface="Times New Roman" panose="02020603050405020304" pitchFamily="18" charset="0"/>
                        </a:rPr>
                        <a:t>schreiben</a:t>
                      </a:r>
                      <a:r>
                        <a:rPr lang="en-US" sz="2000" dirty="0">
                          <a:effectLst/>
                          <a:latin typeface="Century Gothic" panose="020B0502020202020204" pitchFamily="34" charset="0"/>
                          <a:ea typeface="Times New Roman" panose="02020603050405020304" pitchFamily="18" charset="0"/>
                        </a:rPr>
                        <a:t> an die _____?</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3262143698"/>
                  </a:ext>
                </a:extLst>
              </a:tr>
              <a:tr h="589701">
                <a:tc>
                  <a:txBody>
                    <a:bodyPr/>
                    <a:lstStyle/>
                    <a:p>
                      <a:r>
                        <a:rPr lang="en-US" sz="2000" dirty="0">
                          <a:effectLst/>
                          <a:latin typeface="Century Gothic" panose="020B0502020202020204" pitchFamily="34" charset="0"/>
                          <a:ea typeface="Times New Roman" panose="02020603050405020304" pitchFamily="18" charset="0"/>
                        </a:rPr>
                        <a:t>________ </a:t>
                      </a:r>
                      <a:r>
                        <a:rPr lang="en-US" sz="2000" dirty="0" err="1">
                          <a:effectLst/>
                          <a:latin typeface="Century Gothic" panose="020B0502020202020204" pitchFamily="34" charset="0"/>
                          <a:ea typeface="Times New Roman" panose="02020603050405020304" pitchFamily="18" charset="0"/>
                        </a:rPr>
                        <a:t>macht</a:t>
                      </a:r>
                      <a:r>
                        <a:rPr lang="en-US" sz="2000" dirty="0">
                          <a:effectLst/>
                          <a:latin typeface="Century Gothic" panose="020B0502020202020204" pitchFamily="34" charset="0"/>
                          <a:ea typeface="Times New Roman" panose="02020603050405020304" pitchFamily="18" charset="0"/>
                        </a:rPr>
                        <a:t> mir die Aufgabe Spaβ!</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848666424"/>
                  </a:ext>
                </a:extLst>
              </a:tr>
            </a:tbl>
          </a:graphicData>
        </a:graphic>
      </p:graphicFrame>
    </p:spTree>
    <p:extLst>
      <p:ext uri="{BB962C8B-B14F-4D97-AF65-F5344CB8AC3E}">
        <p14:creationId xmlns:p14="http://schemas.microsoft.com/office/powerpoint/2010/main" val="177656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0EEB-A2D8-C636-97E6-344DA655BA27}"/>
              </a:ext>
            </a:extLst>
          </p:cNvPr>
          <p:cNvSpPr>
            <a:spLocks noGrp="1"/>
          </p:cNvSpPr>
          <p:nvPr>
            <p:ph type="title"/>
          </p:nvPr>
        </p:nvSpPr>
        <p:spPr>
          <a:xfrm>
            <a:off x="0" y="202053"/>
            <a:ext cx="3429000" cy="647577"/>
          </a:xfrm>
        </p:spPr>
        <p:txBody>
          <a:bodyPr>
            <a:normAutofit/>
          </a:bodyPr>
          <a:lstStyle/>
          <a:p>
            <a:r>
              <a:rPr lang="en-US" dirty="0"/>
              <a:t>Ein </a:t>
            </a:r>
            <a:r>
              <a:rPr lang="en-US" dirty="0" err="1"/>
              <a:t>Gespräch</a:t>
            </a:r>
            <a:r>
              <a:rPr lang="en-US" dirty="0"/>
              <a:t>	</a:t>
            </a:r>
            <a:endParaRPr lang="en-GB" dirty="0"/>
          </a:p>
        </p:txBody>
      </p:sp>
      <p:sp>
        <p:nvSpPr>
          <p:cNvPr id="4" name="Google Shape;228;p7">
            <a:extLst>
              <a:ext uri="{FF2B5EF4-FFF2-40B4-BE49-F238E27FC236}">
                <a16:creationId xmlns:a16="http://schemas.microsoft.com/office/drawing/2014/main" id="{8BD01D92-5C55-5DD6-F8A2-7FC246FC664B}"/>
              </a:ext>
            </a:extLst>
          </p:cNvPr>
          <p:cNvSpPr/>
          <p:nvPr/>
        </p:nvSpPr>
        <p:spPr>
          <a:xfrm>
            <a:off x="10310192" y="172906"/>
            <a:ext cx="1647136"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i="0" u="none" strike="noStrike" cap="none" dirty="0" err="1">
                <a:solidFill>
                  <a:srgbClr val="3D3C3C"/>
                </a:solidFill>
                <a:latin typeface="Century Gothic"/>
                <a:ea typeface="Century Gothic"/>
                <a:cs typeface="Century Gothic"/>
                <a:sym typeface="Century Gothic"/>
              </a:rPr>
              <a:t>Phonetik</a:t>
            </a:r>
            <a:endParaRPr dirty="0"/>
          </a:p>
        </p:txBody>
      </p:sp>
      <p:pic>
        <p:nvPicPr>
          <p:cNvPr id="6" name="Picture 5" descr="A picture containing text&#10;&#10;Description automatically generated">
            <a:extLst>
              <a:ext uri="{FF2B5EF4-FFF2-40B4-BE49-F238E27FC236}">
                <a16:creationId xmlns:a16="http://schemas.microsoft.com/office/drawing/2014/main" id="{3609F95B-3209-F9F4-9828-6FF1FCF7DD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0"/>
            <a:ext cx="1335629" cy="882516"/>
          </a:xfrm>
          <a:prstGeom prst="rect">
            <a:avLst/>
          </a:prstGeom>
        </p:spPr>
      </p:pic>
      <p:sp>
        <p:nvSpPr>
          <p:cNvPr id="8" name="TextBox 7">
            <a:extLst>
              <a:ext uri="{FF2B5EF4-FFF2-40B4-BE49-F238E27FC236}">
                <a16:creationId xmlns:a16="http://schemas.microsoft.com/office/drawing/2014/main" id="{C585ECE0-7606-4A93-9513-75E0E96029A6}"/>
              </a:ext>
            </a:extLst>
          </p:cNvPr>
          <p:cNvSpPr txBox="1"/>
          <p:nvPr/>
        </p:nvSpPr>
        <p:spPr>
          <a:xfrm>
            <a:off x="99036" y="920645"/>
            <a:ext cx="494105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25050"/>
                </a:solidFill>
                <a:effectLst/>
                <a:uLnTx/>
                <a:uFillTx/>
                <a:latin typeface="Century Gothic"/>
                <a:ea typeface="+mn-ea"/>
                <a:cs typeface="+mn-cs"/>
              </a:rPr>
              <a:t>Partner B </a:t>
            </a:r>
            <a:r>
              <a:rPr kumimoji="0" lang="en-GB" sz="2200" b="0" i="0" u="none" strike="noStrike" kern="1200" cap="none" spc="0" normalizeH="0" baseline="0" noProof="0" dirty="0" err="1">
                <a:ln>
                  <a:noFill/>
                </a:ln>
                <a:solidFill>
                  <a:srgbClr val="525050"/>
                </a:solidFill>
                <a:effectLst/>
                <a:uLnTx/>
                <a:uFillTx/>
                <a:latin typeface="Century Gothic"/>
                <a:ea typeface="+mn-ea"/>
                <a:cs typeface="+mn-cs"/>
              </a:rPr>
              <a:t>Runde</a:t>
            </a:r>
            <a:r>
              <a:rPr kumimoji="0" lang="en-GB" sz="2200" b="0" i="0" u="none" strike="noStrike" kern="1200" cap="none" spc="0" normalizeH="0" baseline="0" noProof="0" dirty="0">
                <a:ln>
                  <a:noFill/>
                </a:ln>
                <a:solidFill>
                  <a:srgbClr val="525050"/>
                </a:solidFill>
                <a:effectLst/>
                <a:uLnTx/>
                <a:uFillTx/>
                <a:latin typeface="Century Gothic"/>
                <a:ea typeface="+mn-ea"/>
                <a:cs typeface="+mn-cs"/>
              </a:rPr>
              <a:t> 2</a:t>
            </a:r>
            <a:endParaRPr kumimoji="0" lang="en-US" sz="2200" b="0" i="0" u="none" strike="noStrike" kern="1200" cap="none" spc="0" normalizeH="0" baseline="0" noProof="0" dirty="0">
              <a:ln>
                <a:noFill/>
              </a:ln>
              <a:solidFill>
                <a:srgbClr val="525050"/>
              </a:solidFill>
              <a:effectLst/>
              <a:uLnTx/>
              <a:uFillTx/>
              <a:latin typeface="Century Gothic"/>
              <a:ea typeface="+mn-ea"/>
              <a:cs typeface="+mn-cs"/>
            </a:endParaRPr>
          </a:p>
        </p:txBody>
      </p:sp>
      <p:graphicFrame>
        <p:nvGraphicFramePr>
          <p:cNvPr id="9" name="Table 8">
            <a:extLst>
              <a:ext uri="{FF2B5EF4-FFF2-40B4-BE49-F238E27FC236}">
                <a16:creationId xmlns:a16="http://schemas.microsoft.com/office/drawing/2014/main" id="{D407337E-3DAC-4BA9-8366-D0B440427E97}"/>
              </a:ext>
            </a:extLst>
          </p:cNvPr>
          <p:cNvGraphicFramePr>
            <a:graphicFrameLocks noGrp="1"/>
          </p:cNvGraphicFramePr>
          <p:nvPr>
            <p:extLst>
              <p:ext uri="{D42A27DB-BD31-4B8C-83A1-F6EECF244321}">
                <p14:modId xmlns:p14="http://schemas.microsoft.com/office/powerpoint/2010/main" val="1999336876"/>
              </p:ext>
            </p:extLst>
          </p:nvPr>
        </p:nvGraphicFramePr>
        <p:xfrm>
          <a:off x="6128657" y="1410744"/>
          <a:ext cx="5693229" cy="4647887"/>
        </p:xfrm>
        <a:graphic>
          <a:graphicData uri="http://schemas.openxmlformats.org/drawingml/2006/table">
            <a:tbl>
              <a:tblPr firstRow="1" bandRow="1"/>
              <a:tblGrid>
                <a:gridCol w="5693229">
                  <a:extLst>
                    <a:ext uri="{9D8B030D-6E8A-4147-A177-3AD203B41FA5}">
                      <a16:colId xmlns:a16="http://schemas.microsoft.com/office/drawing/2014/main" val="511829474"/>
                    </a:ext>
                  </a:extLst>
                </a:gridCol>
              </a:tblGrid>
              <a:tr h="752352">
                <a:tc>
                  <a:txBody>
                    <a:bodyPr/>
                    <a:lstStyle/>
                    <a:p>
                      <a:r>
                        <a:rPr lang="en-US" sz="2000" b="1" dirty="0" err="1">
                          <a:solidFill>
                            <a:schemeClr val="bg1"/>
                          </a:solidFill>
                          <a:effectLst/>
                          <a:latin typeface="Century Gothic" panose="020B0502020202020204" pitchFamily="34" charset="0"/>
                          <a:ea typeface="SimSun" panose="02010600030101010101" pitchFamily="2" charset="-122"/>
                        </a:rPr>
                        <a:t>Hör</a:t>
                      </a:r>
                      <a:r>
                        <a:rPr lang="en-US" sz="2000" b="1" dirty="0">
                          <a:solidFill>
                            <a:schemeClr val="bg1"/>
                          </a:solidFill>
                          <a:effectLst/>
                          <a:latin typeface="Century Gothic" panose="020B0502020202020204" pitchFamily="34" charset="0"/>
                          <a:ea typeface="SimSun" panose="02010600030101010101" pitchFamily="2" charset="-122"/>
                        </a:rPr>
                        <a:t> </a:t>
                      </a:r>
                      <a:r>
                        <a:rPr lang="en-US" sz="2000" b="1" dirty="0" err="1">
                          <a:solidFill>
                            <a:schemeClr val="bg1"/>
                          </a:solidFill>
                          <a:effectLst/>
                          <a:latin typeface="Century Gothic" panose="020B0502020202020204" pitchFamily="34" charset="0"/>
                          <a:ea typeface="SimSun" panose="02010600030101010101" pitchFamily="2" charset="-122"/>
                        </a:rPr>
                        <a:t>deinem</a:t>
                      </a:r>
                      <a:r>
                        <a:rPr lang="en-US" sz="2000" b="1" dirty="0">
                          <a:solidFill>
                            <a:schemeClr val="bg1"/>
                          </a:solidFill>
                          <a:effectLst/>
                          <a:latin typeface="Century Gothic" panose="020B0502020202020204" pitchFamily="34" charset="0"/>
                          <a:ea typeface="SimSun" panose="02010600030101010101" pitchFamily="2" charset="-122"/>
                        </a:rPr>
                        <a:t>/</a:t>
                      </a:r>
                      <a:r>
                        <a:rPr lang="en-US" sz="2000" b="1" dirty="0" err="1">
                          <a:solidFill>
                            <a:schemeClr val="bg1"/>
                          </a:solidFill>
                          <a:effectLst/>
                          <a:latin typeface="Century Gothic" panose="020B0502020202020204" pitchFamily="34" charset="0"/>
                          <a:ea typeface="SimSun" panose="02010600030101010101" pitchFamily="2" charset="-122"/>
                        </a:rPr>
                        <a:t>deiner</a:t>
                      </a:r>
                      <a:r>
                        <a:rPr lang="en-US" sz="2000" b="1" dirty="0">
                          <a:solidFill>
                            <a:schemeClr val="bg1"/>
                          </a:solidFill>
                          <a:effectLst/>
                          <a:latin typeface="Century Gothic" panose="020B0502020202020204" pitchFamily="34" charset="0"/>
                          <a:ea typeface="SimSun" panose="02010600030101010101" pitchFamily="2" charset="-122"/>
                        </a:rPr>
                        <a:t> Partner*in </a:t>
                      </a:r>
                      <a:r>
                        <a:rPr lang="en-US" sz="2000" b="1" dirty="0" err="1">
                          <a:solidFill>
                            <a:schemeClr val="bg1"/>
                          </a:solidFill>
                          <a:effectLst/>
                          <a:latin typeface="Century Gothic" panose="020B0502020202020204" pitchFamily="34" charset="0"/>
                          <a:ea typeface="SimSun" panose="02010600030101010101" pitchFamily="2" charset="-122"/>
                        </a:rPr>
                        <a:t>zu</a:t>
                      </a:r>
                      <a:r>
                        <a:rPr lang="en-US" sz="2000" b="1" dirty="0">
                          <a:solidFill>
                            <a:schemeClr val="bg1"/>
                          </a:solidFill>
                          <a:effectLst/>
                          <a:latin typeface="Century Gothic" panose="020B0502020202020204" pitchFamily="34" charset="0"/>
                          <a:ea typeface="SimSun" panose="02010600030101010101" pitchFamily="2" charset="-122"/>
                        </a:rPr>
                        <a:t> und </a:t>
                      </a:r>
                      <a:r>
                        <a:rPr lang="en-US" sz="2000" b="1" dirty="0" err="1">
                          <a:solidFill>
                            <a:schemeClr val="bg1"/>
                          </a:solidFill>
                          <a:effectLst/>
                          <a:latin typeface="Century Gothic" panose="020B0502020202020204" pitchFamily="34" charset="0"/>
                          <a:ea typeface="SimSun" panose="02010600030101010101" pitchFamily="2" charset="-122"/>
                        </a:rPr>
                        <a:t>schreib</a:t>
                      </a:r>
                      <a:r>
                        <a:rPr lang="en-US" sz="2000" b="1" dirty="0">
                          <a:solidFill>
                            <a:schemeClr val="bg1"/>
                          </a:solidFill>
                          <a:effectLst/>
                          <a:latin typeface="Century Gothic" panose="020B0502020202020204" pitchFamily="34" charset="0"/>
                          <a:ea typeface="SimSun" panose="02010600030101010101" pitchFamily="2" charset="-122"/>
                        </a:rPr>
                        <a:t> auf Deutsch.</a:t>
                      </a:r>
                      <a:endParaRPr lang="en-GB" sz="18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9050" cap="flat" cmpd="sng" algn="ctr">
                      <a:solidFill>
                        <a:srgbClr val="979595"/>
                      </a:solidFill>
                      <a:prstDash val="solid"/>
                      <a:round/>
                      <a:headEnd type="none" w="med" len="med"/>
                      <a:tailEnd type="none" w="med" len="med"/>
                    </a:lnB>
                  </a:tcPr>
                </a:tc>
                <a:extLst>
                  <a:ext uri="{0D108BD9-81ED-4DB2-BD59-A6C34878D82A}">
                    <a16:rowId xmlns:a16="http://schemas.microsoft.com/office/drawing/2014/main" val="1279336253"/>
                  </a:ext>
                </a:extLst>
              </a:tr>
              <a:tr h="568164">
                <a:tc>
                  <a:txBody>
                    <a:bodyPr/>
                    <a:lstStyle/>
                    <a:p>
                      <a:r>
                        <a:rPr lang="en-US" sz="2000" dirty="0" err="1">
                          <a:solidFill>
                            <a:schemeClr val="bg1"/>
                          </a:solidFill>
                          <a:effectLst/>
                          <a:latin typeface="Century Gothic" panose="020B0502020202020204" pitchFamily="34" charset="0"/>
                          <a:ea typeface="SimSun" panose="02010600030101010101" pitchFamily="2" charset="-122"/>
                        </a:rPr>
                        <a:t>Komm</a:t>
                      </a:r>
                      <a:r>
                        <a:rPr lang="en-US" sz="2000" dirty="0">
                          <a:solidFill>
                            <a:schemeClr val="bg1"/>
                          </a:solidFill>
                          <a:effectLst/>
                          <a:latin typeface="Century Gothic" panose="020B0502020202020204" pitchFamily="34" charset="0"/>
                          <a:ea typeface="SimSun" panose="02010600030101010101" pitchFamily="2" charset="-122"/>
                        </a:rPr>
                        <a:t> ____, ich _____dich </a:t>
                      </a:r>
                      <a:r>
                        <a:rPr lang="en-US" sz="2000" dirty="0" err="1">
                          <a:solidFill>
                            <a:schemeClr val="bg1"/>
                          </a:solidFill>
                          <a:effectLst/>
                          <a:latin typeface="Century Gothic" panose="020B0502020202020204" pitchFamily="34" charset="0"/>
                          <a:ea typeface="SimSun" panose="02010600030101010101" pitchFamily="2" charset="-122"/>
                        </a:rPr>
                        <a:t>nicht</a:t>
                      </a:r>
                      <a:r>
                        <a:rPr lang="en-US" sz="2000" dirty="0">
                          <a:solidFill>
                            <a:schemeClr val="bg1"/>
                          </a:solidFill>
                          <a:effectLst/>
                          <a:latin typeface="Century Gothic" panose="020B0502020202020204" pitchFamily="34" charset="0"/>
                          <a:ea typeface="SimSun" panose="02010600030101010101" pitchFamily="2" charset="-122"/>
                        </a:rPr>
                        <a:t>.</a:t>
                      </a:r>
                      <a:endParaRPr lang="en-GB" sz="18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9050" cap="flat" cmpd="sng" algn="ctr">
                      <a:solidFill>
                        <a:srgbClr val="979595"/>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2449617983"/>
                  </a:ext>
                </a:extLst>
              </a:tr>
              <a:tr h="568164">
                <a:tc>
                  <a:txBody>
                    <a:bodyPr/>
                    <a:lstStyle/>
                    <a:p>
                      <a:r>
                        <a:rPr lang="en-US" sz="2000" dirty="0">
                          <a:solidFill>
                            <a:schemeClr val="bg1"/>
                          </a:solidFill>
                          <a:effectLst/>
                          <a:latin typeface="Century Gothic" panose="020B0502020202020204" pitchFamily="34" charset="0"/>
                          <a:ea typeface="SimSun" panose="02010600030101010101" pitchFamily="2" charset="-122"/>
                        </a:rPr>
                        <a:t>Ich ______ die _______.</a:t>
                      </a:r>
                      <a:endParaRPr lang="en-GB" sz="18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3687529973"/>
                  </a:ext>
                </a:extLst>
              </a:tr>
              <a:tr h="568164">
                <a:tc>
                  <a:txBody>
                    <a:bodyPr/>
                    <a:lstStyle/>
                    <a:p>
                      <a:r>
                        <a:rPr lang="en-US" sz="2000">
                          <a:solidFill>
                            <a:schemeClr val="bg1"/>
                          </a:solidFill>
                          <a:effectLst/>
                          <a:latin typeface="Century Gothic" panose="020B0502020202020204" pitchFamily="34" charset="0"/>
                          <a:ea typeface="SimSun" panose="02010600030101010101" pitchFamily="2" charset="-122"/>
                        </a:rPr>
                        <a:t>Übersetzung.</a:t>
                      </a:r>
                      <a:endParaRPr lang="en-GB" sz="180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4026032248"/>
                  </a:ext>
                </a:extLst>
              </a:tr>
              <a:tr h="1054715">
                <a:tc>
                  <a:txBody>
                    <a:bodyPr/>
                    <a:lstStyle/>
                    <a:p>
                      <a:r>
                        <a:rPr lang="en-US" sz="2000" dirty="0" err="1">
                          <a:solidFill>
                            <a:schemeClr val="bg1"/>
                          </a:solidFill>
                          <a:effectLst/>
                          <a:latin typeface="Century Gothic" panose="020B0502020202020204" pitchFamily="34" charset="0"/>
                          <a:ea typeface="SimSun" panose="02010600030101010101" pitchFamily="2" charset="-122"/>
                        </a:rPr>
                        <a:t>Nein</a:t>
                      </a:r>
                      <a:r>
                        <a:rPr lang="en-US" sz="2000" dirty="0">
                          <a:solidFill>
                            <a:schemeClr val="bg1"/>
                          </a:solidFill>
                          <a:effectLst/>
                          <a:latin typeface="Century Gothic" panose="020B0502020202020204" pitchFamily="34" charset="0"/>
                          <a:ea typeface="SimSun" panose="02010600030101010101" pitchFamily="2" charset="-122"/>
                        </a:rPr>
                        <a:t>. </a:t>
                      </a:r>
                      <a:r>
                        <a:rPr lang="en-US" sz="2000" dirty="0" err="1">
                          <a:solidFill>
                            <a:schemeClr val="bg1"/>
                          </a:solidFill>
                          <a:effectLst/>
                          <a:latin typeface="Century Gothic" panose="020B0502020202020204" pitchFamily="34" charset="0"/>
                          <a:ea typeface="SimSun" panose="02010600030101010101" pitchFamily="2" charset="-122"/>
                        </a:rPr>
                        <a:t>Wir</a:t>
                      </a:r>
                      <a:r>
                        <a:rPr lang="en-US" sz="2000" dirty="0">
                          <a:solidFill>
                            <a:schemeClr val="bg1"/>
                          </a:solidFill>
                          <a:effectLst/>
                          <a:latin typeface="Century Gothic" panose="020B0502020202020204" pitchFamily="34" charset="0"/>
                          <a:ea typeface="SimSun" panose="02010600030101010101" pitchFamily="2" charset="-122"/>
                        </a:rPr>
                        <a:t> </a:t>
                      </a:r>
                      <a:r>
                        <a:rPr lang="en-US" sz="2000" dirty="0" err="1">
                          <a:solidFill>
                            <a:schemeClr val="bg1"/>
                          </a:solidFill>
                          <a:effectLst/>
                          <a:latin typeface="Century Gothic" panose="020B0502020202020204" pitchFamily="34" charset="0"/>
                          <a:ea typeface="SimSun" panose="02010600030101010101" pitchFamily="2" charset="-122"/>
                        </a:rPr>
                        <a:t>müssen</a:t>
                      </a:r>
                      <a:r>
                        <a:rPr lang="en-US" sz="2000" dirty="0">
                          <a:solidFill>
                            <a:schemeClr val="bg1"/>
                          </a:solidFill>
                          <a:effectLst/>
                          <a:latin typeface="Century Gothic" panose="020B0502020202020204" pitchFamily="34" charset="0"/>
                          <a:ea typeface="SimSun" panose="02010600030101010101" pitchFamily="2" charset="-122"/>
                        </a:rPr>
                        <a:t> </a:t>
                      </a:r>
                      <a:r>
                        <a:rPr lang="en-US" sz="2000" dirty="0" err="1">
                          <a:solidFill>
                            <a:schemeClr val="bg1"/>
                          </a:solidFill>
                          <a:effectLst/>
                          <a:latin typeface="Century Gothic" panose="020B0502020202020204" pitchFamily="34" charset="0"/>
                          <a:ea typeface="SimSun" panose="02010600030101010101" pitchFamily="2" charset="-122"/>
                        </a:rPr>
                        <a:t>viele</a:t>
                      </a:r>
                      <a:r>
                        <a:rPr lang="en-US" sz="2000" dirty="0">
                          <a:solidFill>
                            <a:schemeClr val="bg1"/>
                          </a:solidFill>
                          <a:effectLst/>
                          <a:latin typeface="Century Gothic" panose="020B0502020202020204" pitchFamily="34" charset="0"/>
                          <a:ea typeface="SimSun" panose="02010600030101010101" pitchFamily="2" charset="-122"/>
                        </a:rPr>
                        <a:t> _______ _________ und an die ________ </a:t>
                      </a:r>
                      <a:r>
                        <a:rPr lang="en-US" sz="2000" dirty="0" err="1">
                          <a:solidFill>
                            <a:schemeClr val="bg1"/>
                          </a:solidFill>
                          <a:effectLst/>
                          <a:latin typeface="Century Gothic" panose="020B0502020202020204" pitchFamily="34" charset="0"/>
                          <a:ea typeface="SimSun" panose="02010600030101010101" pitchFamily="2" charset="-122"/>
                        </a:rPr>
                        <a:t>schreiben</a:t>
                      </a:r>
                      <a:r>
                        <a:rPr lang="en-US" sz="2000" dirty="0">
                          <a:solidFill>
                            <a:schemeClr val="bg1"/>
                          </a:solidFill>
                          <a:effectLst/>
                          <a:latin typeface="Century Gothic" panose="020B0502020202020204" pitchFamily="34" charset="0"/>
                          <a:ea typeface="SimSun" panose="02010600030101010101" pitchFamily="2" charset="-122"/>
                        </a:rPr>
                        <a:t>.</a:t>
                      </a:r>
                      <a:endParaRPr lang="en-GB" sz="18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1187174329"/>
                  </a:ext>
                </a:extLst>
              </a:tr>
              <a:tr h="568164">
                <a:tc>
                  <a:txBody>
                    <a:bodyPr/>
                    <a:lstStyle/>
                    <a:p>
                      <a:r>
                        <a:rPr lang="en-US" sz="2000" dirty="0">
                          <a:solidFill>
                            <a:schemeClr val="bg1"/>
                          </a:solidFill>
                          <a:effectLst/>
                          <a:latin typeface="Century Gothic" panose="020B0502020202020204" pitchFamily="34" charset="0"/>
                          <a:ea typeface="SimSun" panose="02010600030101010101" pitchFamily="2" charset="-122"/>
                        </a:rPr>
                        <a:t>Ja.</a:t>
                      </a:r>
                      <a:endParaRPr lang="en-GB" sz="18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3664979109"/>
                  </a:ext>
                </a:extLst>
              </a:tr>
              <a:tr h="568164">
                <a:tc>
                  <a:txBody>
                    <a:bodyPr/>
                    <a:lstStyle/>
                    <a:p>
                      <a:r>
                        <a:rPr lang="en-GB" sz="2000" dirty="0">
                          <a:solidFill>
                            <a:schemeClr val="bg1"/>
                          </a:solidFill>
                          <a:effectLst/>
                          <a:latin typeface="Century Gothic" panose="020B0502020202020204" pitchFamily="34" charset="0"/>
                          <a:ea typeface="SimSun" panose="02010600030101010101" pitchFamily="2" charset="-122"/>
                          <a:cs typeface="Times New Roman" panose="02020603050405020304" pitchFamily="18" charset="0"/>
                        </a:rPr>
                        <a:t> </a:t>
                      </a:r>
                      <a:endParaRPr lang="en-GB" sz="1800" dirty="0">
                        <a:solidFill>
                          <a:schemeClr val="bg1"/>
                        </a:solidFill>
                        <a:effectLst/>
                        <a:latin typeface="Times New Roman" panose="02020603050405020304" pitchFamily="18" charset="0"/>
                        <a:ea typeface="SimSun" panose="02010600030101010101" pitchFamily="2" charset="-122"/>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4193690903"/>
                  </a:ext>
                </a:extLst>
              </a:tr>
            </a:tbl>
          </a:graphicData>
        </a:graphic>
      </p:graphicFrame>
      <p:sp>
        <p:nvSpPr>
          <p:cNvPr id="11" name="TextBox 10">
            <a:extLst>
              <a:ext uri="{FF2B5EF4-FFF2-40B4-BE49-F238E27FC236}">
                <a16:creationId xmlns:a16="http://schemas.microsoft.com/office/drawing/2014/main" id="{70FA29D3-4D91-427E-9135-331BAD27E0CB}"/>
              </a:ext>
            </a:extLst>
          </p:cNvPr>
          <p:cNvSpPr txBox="1"/>
          <p:nvPr/>
        </p:nvSpPr>
        <p:spPr>
          <a:xfrm>
            <a:off x="6096000" y="920645"/>
            <a:ext cx="4941050"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25050"/>
                </a:solidFill>
                <a:effectLst/>
                <a:uLnTx/>
                <a:uFillTx/>
                <a:latin typeface="Century Gothic"/>
                <a:ea typeface="+mn-ea"/>
                <a:cs typeface="+mn-cs"/>
              </a:rPr>
              <a:t>Partner A </a:t>
            </a:r>
            <a:r>
              <a:rPr kumimoji="0" lang="en-GB" sz="2200" b="0" i="0" u="none" strike="noStrike" kern="1200" cap="none" spc="0" normalizeH="0" baseline="0" noProof="0" dirty="0" err="1">
                <a:ln>
                  <a:noFill/>
                </a:ln>
                <a:solidFill>
                  <a:srgbClr val="525050"/>
                </a:solidFill>
                <a:effectLst/>
                <a:uLnTx/>
                <a:uFillTx/>
                <a:latin typeface="Century Gothic"/>
                <a:ea typeface="+mn-ea"/>
                <a:cs typeface="+mn-cs"/>
              </a:rPr>
              <a:t>Runde</a:t>
            </a:r>
            <a:r>
              <a:rPr kumimoji="0" lang="en-GB" sz="2200" b="0" i="0" u="none" strike="noStrike" kern="1200" cap="none" spc="0" normalizeH="0" baseline="0" noProof="0" dirty="0">
                <a:ln>
                  <a:noFill/>
                </a:ln>
                <a:solidFill>
                  <a:srgbClr val="525050"/>
                </a:solidFill>
                <a:effectLst/>
                <a:uLnTx/>
                <a:uFillTx/>
                <a:latin typeface="Century Gothic"/>
                <a:ea typeface="+mn-ea"/>
                <a:cs typeface="+mn-cs"/>
              </a:rPr>
              <a:t> 2</a:t>
            </a:r>
            <a:endParaRPr kumimoji="0" lang="en-US" sz="2200" b="0" i="0" u="none" strike="noStrike" kern="1200" cap="none" spc="0" normalizeH="0" baseline="0" noProof="0" dirty="0">
              <a:ln>
                <a:noFill/>
              </a:ln>
              <a:solidFill>
                <a:srgbClr val="525050"/>
              </a:solidFill>
              <a:effectLst/>
              <a:uLnTx/>
              <a:uFillTx/>
              <a:latin typeface="Century Gothic"/>
              <a:ea typeface="+mn-ea"/>
              <a:cs typeface="+mn-cs"/>
            </a:endParaRPr>
          </a:p>
        </p:txBody>
      </p:sp>
      <p:graphicFrame>
        <p:nvGraphicFramePr>
          <p:cNvPr id="14" name="Table 13">
            <a:extLst>
              <a:ext uri="{FF2B5EF4-FFF2-40B4-BE49-F238E27FC236}">
                <a16:creationId xmlns:a16="http://schemas.microsoft.com/office/drawing/2014/main" id="{2A8F4EDA-78C0-4E06-9763-68ADF4F687E2}"/>
              </a:ext>
            </a:extLst>
          </p:cNvPr>
          <p:cNvGraphicFramePr>
            <a:graphicFrameLocks noGrp="1"/>
          </p:cNvGraphicFramePr>
          <p:nvPr>
            <p:extLst>
              <p:ext uri="{D42A27DB-BD31-4B8C-83A1-F6EECF244321}">
                <p14:modId xmlns:p14="http://schemas.microsoft.com/office/powerpoint/2010/main" val="2838230709"/>
              </p:ext>
            </p:extLst>
          </p:nvPr>
        </p:nvGraphicFramePr>
        <p:xfrm>
          <a:off x="211878" y="1397307"/>
          <a:ext cx="5409989" cy="4661325"/>
        </p:xfrm>
        <a:graphic>
          <a:graphicData uri="http://schemas.openxmlformats.org/drawingml/2006/table">
            <a:tbl>
              <a:tblPr firstRow="1" bandRow="1"/>
              <a:tblGrid>
                <a:gridCol w="5409989">
                  <a:extLst>
                    <a:ext uri="{9D8B030D-6E8A-4147-A177-3AD203B41FA5}">
                      <a16:colId xmlns:a16="http://schemas.microsoft.com/office/drawing/2014/main" val="574471288"/>
                    </a:ext>
                  </a:extLst>
                </a:gridCol>
              </a:tblGrid>
              <a:tr h="555785">
                <a:tc>
                  <a:txBody>
                    <a:bodyPr/>
                    <a:lstStyle/>
                    <a:p>
                      <a:r>
                        <a:rPr lang="en-GB" sz="2000" b="1"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Lies </a:t>
                      </a:r>
                      <a:r>
                        <a:rPr lang="en-GB" sz="2000" b="1"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deinem</a:t>
                      </a:r>
                      <a:r>
                        <a:rPr lang="en-GB" sz="2000" b="1"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a:t>
                      </a:r>
                      <a:r>
                        <a:rPr lang="en-GB" sz="2000" b="1"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deiner</a:t>
                      </a:r>
                      <a:r>
                        <a:rPr lang="en-GB" sz="2000" b="1"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 Partner*in den Text </a:t>
                      </a:r>
                      <a:r>
                        <a:rPr lang="en-GB" sz="2000" b="1" dirty="0" err="1">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vor</a:t>
                      </a:r>
                      <a:r>
                        <a:rPr lang="en-GB" sz="2000" b="1" dirty="0">
                          <a:solidFill>
                            <a:srgbClr val="282828"/>
                          </a:solidFill>
                          <a:effectLst/>
                          <a:latin typeface="Century Gothic" panose="020B0502020202020204" pitchFamily="34" charset="0"/>
                          <a:ea typeface="SimSun" panose="02010600030101010101" pitchFamily="2" charset="-122"/>
                          <a:cs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9050" cap="flat" cmpd="sng" algn="ctr">
                      <a:solidFill>
                        <a:srgbClr val="979595"/>
                      </a:solidFill>
                      <a:prstDash val="solid"/>
                      <a:round/>
                      <a:headEnd type="none" w="med" len="med"/>
                      <a:tailEnd type="none" w="med" len="med"/>
                    </a:lnB>
                  </a:tcPr>
                </a:tc>
                <a:extLst>
                  <a:ext uri="{0D108BD9-81ED-4DB2-BD59-A6C34878D82A}">
                    <a16:rowId xmlns:a16="http://schemas.microsoft.com/office/drawing/2014/main" val="3566043339"/>
                  </a:ext>
                </a:extLst>
              </a:tr>
              <a:tr h="598794">
                <a:tc>
                  <a:txBody>
                    <a:bodyPr/>
                    <a:lstStyle/>
                    <a:p>
                      <a:r>
                        <a:rPr lang="en-US" sz="2000" dirty="0">
                          <a:effectLst/>
                          <a:latin typeface="Century Gothic" panose="020B0502020202020204" pitchFamily="34" charset="0"/>
                          <a:ea typeface="Times New Roman" panose="02020603050405020304" pitchFamily="18" charset="0"/>
                        </a:rPr>
                        <a:t>1. </a:t>
                      </a:r>
                      <a:r>
                        <a:rPr lang="en-US" sz="2000" dirty="0" err="1">
                          <a:effectLst/>
                          <a:latin typeface="Century Gothic" panose="020B0502020202020204" pitchFamily="34" charset="0"/>
                          <a:ea typeface="Times New Roman" panose="02020603050405020304" pitchFamily="18" charset="0"/>
                        </a:rPr>
                        <a:t>Komm</a:t>
                      </a:r>
                      <a:r>
                        <a:rPr lang="en-US" sz="2000" dirty="0">
                          <a:effectLst/>
                          <a:latin typeface="Century Gothic" panose="020B0502020202020204" pitchFamily="34" charset="0"/>
                          <a:ea typeface="Times New Roman" panose="02020603050405020304" pitchFamily="18" charset="0"/>
                        </a:rPr>
                        <a:t> nah, ich </a:t>
                      </a:r>
                      <a:r>
                        <a:rPr lang="en-US" sz="2000" dirty="0" err="1">
                          <a:effectLst/>
                          <a:latin typeface="Century Gothic" panose="020B0502020202020204" pitchFamily="34" charset="0"/>
                          <a:ea typeface="Times New Roman" panose="02020603050405020304" pitchFamily="18" charset="0"/>
                        </a:rPr>
                        <a:t>höre</a:t>
                      </a:r>
                      <a:r>
                        <a:rPr lang="en-US" sz="2000" dirty="0">
                          <a:effectLst/>
                          <a:latin typeface="Century Gothic" panose="020B0502020202020204" pitchFamily="34" charset="0"/>
                          <a:ea typeface="Times New Roman" panose="02020603050405020304" pitchFamily="18" charset="0"/>
                        </a:rPr>
                        <a:t> dich </a:t>
                      </a:r>
                      <a:r>
                        <a:rPr lang="en-US" sz="2000" dirty="0" err="1">
                          <a:effectLst/>
                          <a:latin typeface="Century Gothic" panose="020B0502020202020204" pitchFamily="34" charset="0"/>
                          <a:ea typeface="Times New Roman" panose="02020603050405020304" pitchFamily="18" charset="0"/>
                        </a:rPr>
                        <a:t>nicht</a:t>
                      </a:r>
                      <a:r>
                        <a:rPr lang="en-US" sz="2000" dirty="0">
                          <a:effectLst/>
                          <a:latin typeface="Century Gothic" panose="020B050202020202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9050" cap="flat" cmpd="sng" algn="ctr">
                      <a:solidFill>
                        <a:srgbClr val="979595"/>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2840686135"/>
                  </a:ext>
                </a:extLst>
              </a:tr>
              <a:tr h="598794">
                <a:tc>
                  <a:txBody>
                    <a:bodyPr/>
                    <a:lstStyle/>
                    <a:p>
                      <a:r>
                        <a:rPr lang="en-US" sz="2000" dirty="0">
                          <a:effectLst/>
                          <a:latin typeface="Century Gothic" panose="020B0502020202020204" pitchFamily="34" charset="0"/>
                          <a:ea typeface="Times New Roman" panose="02020603050405020304" pitchFamily="18" charset="0"/>
                        </a:rPr>
                        <a:t>2. Ich </a:t>
                      </a:r>
                      <a:r>
                        <a:rPr lang="en-US" sz="2000" dirty="0" err="1">
                          <a:effectLst/>
                          <a:latin typeface="Century Gothic" panose="020B0502020202020204" pitchFamily="34" charset="0"/>
                          <a:ea typeface="Times New Roman" panose="02020603050405020304" pitchFamily="18" charset="0"/>
                        </a:rPr>
                        <a:t>habe</a:t>
                      </a:r>
                      <a:r>
                        <a:rPr lang="en-US" sz="2000" dirty="0">
                          <a:effectLst/>
                          <a:latin typeface="Century Gothic" panose="020B0502020202020204" pitchFamily="34" charset="0"/>
                          <a:ea typeface="Times New Roman" panose="02020603050405020304" pitchFamily="18" charset="0"/>
                        </a:rPr>
                        <a:t> die </a:t>
                      </a:r>
                      <a:r>
                        <a:rPr lang="en-US" sz="2000" dirty="0" err="1">
                          <a:effectLst/>
                          <a:latin typeface="Century Gothic" panose="020B0502020202020204" pitchFamily="34" charset="0"/>
                          <a:ea typeface="Times New Roman" panose="02020603050405020304" pitchFamily="18" charset="0"/>
                        </a:rPr>
                        <a:t>Antwort</a:t>
                      </a:r>
                      <a:r>
                        <a:rPr lang="en-US" sz="2000" dirty="0">
                          <a:effectLst/>
                          <a:latin typeface="Century Gothic" panose="020B050202020202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381576515"/>
                  </a:ext>
                </a:extLst>
              </a:tr>
              <a:tr h="598794">
                <a:tc>
                  <a:txBody>
                    <a:bodyPr/>
                    <a:lstStyle/>
                    <a:p>
                      <a:r>
                        <a:rPr lang="en-US" sz="2000" dirty="0">
                          <a:effectLst/>
                          <a:latin typeface="Century Gothic" panose="020B0502020202020204" pitchFamily="34" charset="0"/>
                          <a:ea typeface="Times New Roman" panose="02020603050405020304" pitchFamily="18" charset="0"/>
                        </a:rPr>
                        <a:t>3. </a:t>
                      </a:r>
                      <a:r>
                        <a:rPr lang="en-US" sz="2000" dirty="0" err="1">
                          <a:effectLst/>
                          <a:latin typeface="Century Gothic" panose="020B0502020202020204" pitchFamily="34" charset="0"/>
                          <a:ea typeface="Times New Roman" panose="02020603050405020304" pitchFamily="18" charset="0"/>
                        </a:rPr>
                        <a:t>Übersetzung</a:t>
                      </a:r>
                      <a:r>
                        <a:rPr lang="en-US" sz="2000" dirty="0">
                          <a:effectLst/>
                          <a:latin typeface="Century Gothic" panose="020B050202020202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2084036355"/>
                  </a:ext>
                </a:extLst>
              </a:tr>
              <a:tr h="1111570">
                <a:tc>
                  <a:txBody>
                    <a:bodyPr/>
                    <a:lstStyle/>
                    <a:p>
                      <a:r>
                        <a:rPr lang="en-US" sz="2000" dirty="0">
                          <a:effectLst/>
                          <a:latin typeface="Century Gothic" panose="020B0502020202020204" pitchFamily="34" charset="0"/>
                          <a:ea typeface="Times New Roman" panose="02020603050405020304" pitchFamily="18" charset="0"/>
                        </a:rPr>
                        <a:t>4. </a:t>
                      </a:r>
                      <a:r>
                        <a:rPr lang="en-US" sz="2000" dirty="0" err="1">
                          <a:effectLst/>
                          <a:latin typeface="Century Gothic" panose="020B0502020202020204" pitchFamily="34" charset="0"/>
                          <a:ea typeface="Times New Roman" panose="02020603050405020304" pitchFamily="18" charset="0"/>
                        </a:rPr>
                        <a:t>Doch</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Wir</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müssen</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viele</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Sätze</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übersetzen</a:t>
                      </a:r>
                      <a:r>
                        <a:rPr lang="en-US" sz="2000" dirty="0">
                          <a:effectLst/>
                          <a:latin typeface="Century Gothic" panose="020B0502020202020204" pitchFamily="34" charset="0"/>
                          <a:ea typeface="Times New Roman" panose="02020603050405020304" pitchFamily="18" charset="0"/>
                        </a:rPr>
                        <a:t> und an die </a:t>
                      </a:r>
                      <a:r>
                        <a:rPr lang="en-US" sz="2000" dirty="0" err="1">
                          <a:effectLst/>
                          <a:latin typeface="Century Gothic" panose="020B0502020202020204" pitchFamily="34" charset="0"/>
                          <a:ea typeface="Times New Roman" panose="02020603050405020304" pitchFamily="18" charset="0"/>
                        </a:rPr>
                        <a:t>Wände</a:t>
                      </a:r>
                      <a:r>
                        <a:rPr lang="en-US" sz="2000" dirty="0">
                          <a:effectLst/>
                          <a:latin typeface="Century Gothic" panose="020B0502020202020204" pitchFamily="34" charset="0"/>
                          <a:ea typeface="Times New Roman" panose="02020603050405020304" pitchFamily="18" charset="0"/>
                        </a:rPr>
                        <a:t> </a:t>
                      </a:r>
                      <a:r>
                        <a:rPr lang="en-US" sz="2000" dirty="0" err="1">
                          <a:effectLst/>
                          <a:latin typeface="Century Gothic" panose="020B0502020202020204" pitchFamily="34" charset="0"/>
                          <a:ea typeface="Times New Roman" panose="02020603050405020304" pitchFamily="18" charset="0"/>
                        </a:rPr>
                        <a:t>schreiben</a:t>
                      </a:r>
                      <a:r>
                        <a:rPr lang="en-US" sz="2000" dirty="0">
                          <a:effectLst/>
                          <a:latin typeface="Century Gothic" panose="020B0502020202020204" pitchFamily="34" charset="0"/>
                          <a:ea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1473659736"/>
                  </a:ext>
                </a:extLst>
              </a:tr>
              <a:tr h="598794">
                <a:tc>
                  <a:txBody>
                    <a:bodyPr/>
                    <a:lstStyle/>
                    <a:p>
                      <a:r>
                        <a:rPr lang="en-US" sz="2000" dirty="0">
                          <a:effectLst/>
                          <a:latin typeface="Century Gothic" panose="020B0502020202020204" pitchFamily="34" charset="0"/>
                          <a:ea typeface="Times New Roman" panose="02020603050405020304" pitchFamily="18" charset="0"/>
                        </a:rPr>
                        <a:t>5. Ja </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3955916171"/>
                  </a:ext>
                </a:extLst>
              </a:tr>
              <a:tr h="598794">
                <a:tc>
                  <a:txBody>
                    <a:bodyPr/>
                    <a:lstStyle/>
                    <a:p>
                      <a:r>
                        <a:rPr lang="en-US" sz="2000" dirty="0">
                          <a:effectLst/>
                          <a:latin typeface="Century Gothic" panose="020B0502020202020204" pitchFamily="34" charset="0"/>
                          <a:ea typeface="Times New Roman" panose="02020603050405020304" pitchFamily="18" charset="0"/>
                        </a:rPr>
                        <a:t>6. Mir auch!</a:t>
                      </a:r>
                      <a:endParaRPr lang="en-GB"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BAB8B8"/>
                      </a:solidFill>
                      <a:prstDash val="solid"/>
                      <a:round/>
                      <a:headEnd type="none" w="med" len="med"/>
                      <a:tailEnd type="none" w="med" len="med"/>
                    </a:lnL>
                    <a:lnR w="12700" cap="flat" cmpd="sng" algn="ctr">
                      <a:solidFill>
                        <a:srgbClr val="BAB8B8"/>
                      </a:solidFill>
                      <a:prstDash val="solid"/>
                      <a:round/>
                      <a:headEnd type="none" w="med" len="med"/>
                      <a:tailEnd type="none" w="med" len="med"/>
                    </a:lnR>
                    <a:lnT w="12700" cap="flat" cmpd="sng" algn="ctr">
                      <a:solidFill>
                        <a:srgbClr val="BAB8B8"/>
                      </a:solidFill>
                      <a:prstDash val="solid"/>
                      <a:round/>
                      <a:headEnd type="none" w="med" len="med"/>
                      <a:tailEnd type="none" w="med" len="med"/>
                    </a:lnT>
                    <a:lnB w="12700" cap="flat" cmpd="sng" algn="ctr">
                      <a:solidFill>
                        <a:srgbClr val="BAB8B8"/>
                      </a:solidFill>
                      <a:prstDash val="solid"/>
                      <a:round/>
                      <a:headEnd type="none" w="med" len="med"/>
                      <a:tailEnd type="none" w="med" len="med"/>
                    </a:lnB>
                  </a:tcPr>
                </a:tc>
                <a:extLst>
                  <a:ext uri="{0D108BD9-81ED-4DB2-BD59-A6C34878D82A}">
                    <a16:rowId xmlns:a16="http://schemas.microsoft.com/office/drawing/2014/main" val="1595495745"/>
                  </a:ext>
                </a:extLst>
              </a:tr>
            </a:tbl>
          </a:graphicData>
        </a:graphic>
      </p:graphicFrame>
    </p:spTree>
    <p:extLst>
      <p:ext uri="{BB962C8B-B14F-4D97-AF65-F5344CB8AC3E}">
        <p14:creationId xmlns:p14="http://schemas.microsoft.com/office/powerpoint/2010/main" val="36883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BFE5A-26B6-823D-3ADE-0BBEA25B6A57}"/>
              </a:ext>
            </a:extLst>
          </p:cNvPr>
          <p:cNvSpPr>
            <a:spLocks noGrp="1"/>
          </p:cNvSpPr>
          <p:nvPr>
            <p:ph type="title"/>
          </p:nvPr>
        </p:nvSpPr>
        <p:spPr>
          <a:xfrm>
            <a:off x="0" y="213557"/>
            <a:ext cx="5920740" cy="647577"/>
          </a:xfrm>
        </p:spPr>
        <p:txBody>
          <a:bodyPr/>
          <a:lstStyle/>
          <a:p>
            <a:r>
              <a:rPr lang="en-US" dirty="0" err="1"/>
              <a:t>Hausaufgaben</a:t>
            </a:r>
            <a:r>
              <a:rPr lang="en-US" dirty="0"/>
              <a:t>- </a:t>
            </a:r>
            <a:r>
              <a:rPr lang="en-US" dirty="0" err="1"/>
              <a:t>Quizlets</a:t>
            </a:r>
            <a:endParaRPr lang="en-GB" dirty="0"/>
          </a:p>
        </p:txBody>
      </p:sp>
      <p:sp>
        <p:nvSpPr>
          <p:cNvPr id="3" name="Text Placeholder 2">
            <a:extLst>
              <a:ext uri="{FF2B5EF4-FFF2-40B4-BE49-F238E27FC236}">
                <a16:creationId xmlns:a16="http://schemas.microsoft.com/office/drawing/2014/main" id="{68FE285C-D8D1-8617-C8CB-98EF42ACC243}"/>
              </a:ext>
            </a:extLst>
          </p:cNvPr>
          <p:cNvSpPr>
            <a:spLocks noGrp="1"/>
          </p:cNvSpPr>
          <p:nvPr>
            <p:ph type="body" sz="quarter" idx="10"/>
          </p:nvPr>
        </p:nvSpPr>
        <p:spPr/>
        <p:txBody>
          <a:bodyPr/>
          <a:lstStyle/>
          <a:p>
            <a:r>
              <a:rPr lang="en-US" b="1" dirty="0"/>
              <a:t>New vocabulary</a:t>
            </a:r>
          </a:p>
          <a:p>
            <a:endParaRPr lang="en-GB" dirty="0"/>
          </a:p>
          <a:p>
            <a:endParaRPr lang="en-GB" dirty="0"/>
          </a:p>
          <a:p>
            <a:endParaRPr lang="en-GB" dirty="0"/>
          </a:p>
          <a:p>
            <a:endParaRPr lang="en-GB" dirty="0"/>
          </a:p>
          <a:p>
            <a:endParaRPr lang="en-GB" dirty="0"/>
          </a:p>
          <a:p>
            <a:r>
              <a:rPr lang="en-GB" b="1" dirty="0"/>
              <a:t>Revisited vocabulary</a:t>
            </a:r>
          </a:p>
        </p:txBody>
      </p:sp>
      <p:pic>
        <p:nvPicPr>
          <p:cNvPr id="6" name="Picture 5">
            <a:extLst>
              <a:ext uri="{FF2B5EF4-FFF2-40B4-BE49-F238E27FC236}">
                <a16:creationId xmlns:a16="http://schemas.microsoft.com/office/drawing/2014/main" id="{4C8A6FE2-7292-52E7-ED2F-E81DCD6807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51351" y="1065213"/>
            <a:ext cx="1965960" cy="1965960"/>
          </a:xfrm>
          <a:prstGeom prst="rect">
            <a:avLst/>
          </a:prstGeom>
        </p:spPr>
      </p:pic>
      <p:sp>
        <p:nvSpPr>
          <p:cNvPr id="7" name="TextBox 6">
            <a:extLst>
              <a:ext uri="{FF2B5EF4-FFF2-40B4-BE49-F238E27FC236}">
                <a16:creationId xmlns:a16="http://schemas.microsoft.com/office/drawing/2014/main" id="{8953D169-0255-B072-65C7-5F5705058288}"/>
              </a:ext>
            </a:extLst>
          </p:cNvPr>
          <p:cNvSpPr txBox="1"/>
          <p:nvPr/>
        </p:nvSpPr>
        <p:spPr>
          <a:xfrm>
            <a:off x="5440680" y="3143250"/>
            <a:ext cx="1988820" cy="461665"/>
          </a:xfrm>
          <a:prstGeom prst="rect">
            <a:avLst/>
          </a:prstGeom>
          <a:noFill/>
        </p:spPr>
        <p:txBody>
          <a:bodyPr wrap="square" rtlCol="0">
            <a:spAutoFit/>
          </a:bodyPr>
          <a:lstStyle/>
          <a:p>
            <a:pPr algn="ctr"/>
            <a:r>
              <a:rPr lang="en-US" sz="2400" b="1" dirty="0"/>
              <a:t>Foundation</a:t>
            </a:r>
            <a:endParaRPr lang="en-GB" sz="2400" b="1" dirty="0"/>
          </a:p>
        </p:txBody>
      </p:sp>
      <p:pic>
        <p:nvPicPr>
          <p:cNvPr id="9" name="Picture 8">
            <a:extLst>
              <a:ext uri="{FF2B5EF4-FFF2-40B4-BE49-F238E27FC236}">
                <a16:creationId xmlns:a16="http://schemas.microsoft.com/office/drawing/2014/main" id="{01656FAF-B2B1-B108-5388-02CDE76BB7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759048" y="1065213"/>
            <a:ext cx="1965960" cy="1965960"/>
          </a:xfrm>
          <a:prstGeom prst="rect">
            <a:avLst/>
          </a:prstGeom>
        </p:spPr>
      </p:pic>
      <p:sp>
        <p:nvSpPr>
          <p:cNvPr id="10" name="TextBox 9">
            <a:extLst>
              <a:ext uri="{FF2B5EF4-FFF2-40B4-BE49-F238E27FC236}">
                <a16:creationId xmlns:a16="http://schemas.microsoft.com/office/drawing/2014/main" id="{4B5C3EC5-A1FF-462F-E729-D085CC426FD5}"/>
              </a:ext>
            </a:extLst>
          </p:cNvPr>
          <p:cNvSpPr txBox="1"/>
          <p:nvPr/>
        </p:nvSpPr>
        <p:spPr>
          <a:xfrm>
            <a:off x="8848377" y="3143250"/>
            <a:ext cx="1988820" cy="461665"/>
          </a:xfrm>
          <a:prstGeom prst="rect">
            <a:avLst/>
          </a:prstGeom>
          <a:noFill/>
        </p:spPr>
        <p:txBody>
          <a:bodyPr wrap="square" rtlCol="0">
            <a:spAutoFit/>
          </a:bodyPr>
          <a:lstStyle/>
          <a:p>
            <a:pPr algn="ctr"/>
            <a:r>
              <a:rPr lang="en-US" sz="2400" b="1" dirty="0"/>
              <a:t>Higher</a:t>
            </a:r>
            <a:endParaRPr lang="en-GB" sz="2400" b="1" dirty="0"/>
          </a:p>
        </p:txBody>
      </p:sp>
      <p:pic>
        <p:nvPicPr>
          <p:cNvPr id="12" name="Picture 11">
            <a:extLst>
              <a:ext uri="{FF2B5EF4-FFF2-40B4-BE49-F238E27FC236}">
                <a16:creationId xmlns:a16="http://schemas.microsoft.com/office/drawing/2014/main" id="{D7D99773-1A8C-3D03-1D16-2BD2B9AE157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1351" y="3826828"/>
            <a:ext cx="2030730" cy="2030730"/>
          </a:xfrm>
          <a:prstGeom prst="rect">
            <a:avLst/>
          </a:prstGeom>
        </p:spPr>
      </p:pic>
      <p:sp>
        <p:nvSpPr>
          <p:cNvPr id="13" name="TextBox 12">
            <a:extLst>
              <a:ext uri="{FF2B5EF4-FFF2-40B4-BE49-F238E27FC236}">
                <a16:creationId xmlns:a16="http://schemas.microsoft.com/office/drawing/2014/main" id="{B98B2D99-A822-AC68-06C4-A4DF20E34DB7}"/>
              </a:ext>
            </a:extLst>
          </p:cNvPr>
          <p:cNvSpPr txBox="1"/>
          <p:nvPr/>
        </p:nvSpPr>
        <p:spPr>
          <a:xfrm>
            <a:off x="5463540" y="5926397"/>
            <a:ext cx="1988820" cy="461665"/>
          </a:xfrm>
          <a:prstGeom prst="rect">
            <a:avLst/>
          </a:prstGeom>
          <a:noFill/>
        </p:spPr>
        <p:txBody>
          <a:bodyPr wrap="square" rtlCol="0">
            <a:spAutoFit/>
          </a:bodyPr>
          <a:lstStyle/>
          <a:p>
            <a:pPr algn="ctr"/>
            <a:r>
              <a:rPr lang="en-US" sz="2400" b="1" dirty="0"/>
              <a:t>Foundation</a:t>
            </a:r>
            <a:endParaRPr lang="en-GB" sz="2400" b="1" dirty="0"/>
          </a:p>
        </p:txBody>
      </p:sp>
      <p:pic>
        <p:nvPicPr>
          <p:cNvPr id="15" name="Picture 14">
            <a:extLst>
              <a:ext uri="{FF2B5EF4-FFF2-40B4-BE49-F238E27FC236}">
                <a16:creationId xmlns:a16="http://schemas.microsoft.com/office/drawing/2014/main" id="{28185171-8C06-B56E-B917-1E6266AE9BA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759048" y="3872399"/>
            <a:ext cx="2030730" cy="2030730"/>
          </a:xfrm>
          <a:prstGeom prst="rect">
            <a:avLst/>
          </a:prstGeom>
        </p:spPr>
      </p:pic>
      <p:sp>
        <p:nvSpPr>
          <p:cNvPr id="16" name="TextBox 15">
            <a:extLst>
              <a:ext uri="{FF2B5EF4-FFF2-40B4-BE49-F238E27FC236}">
                <a16:creationId xmlns:a16="http://schemas.microsoft.com/office/drawing/2014/main" id="{90D0712F-D950-A850-D58E-A10024916055}"/>
              </a:ext>
            </a:extLst>
          </p:cNvPr>
          <p:cNvSpPr txBox="1"/>
          <p:nvPr/>
        </p:nvSpPr>
        <p:spPr>
          <a:xfrm>
            <a:off x="8815644" y="5907048"/>
            <a:ext cx="1988820" cy="461665"/>
          </a:xfrm>
          <a:prstGeom prst="rect">
            <a:avLst/>
          </a:prstGeom>
          <a:noFill/>
        </p:spPr>
        <p:txBody>
          <a:bodyPr wrap="square" rtlCol="0">
            <a:spAutoFit/>
          </a:bodyPr>
          <a:lstStyle/>
          <a:p>
            <a:pPr algn="ctr"/>
            <a:r>
              <a:rPr lang="en-US" sz="2400" b="1" dirty="0"/>
              <a:t>Higher</a:t>
            </a:r>
            <a:endParaRPr lang="en-GB" sz="2400" b="1" dirty="0"/>
          </a:p>
        </p:txBody>
      </p:sp>
    </p:spTree>
    <p:extLst>
      <p:ext uri="{BB962C8B-B14F-4D97-AF65-F5344CB8AC3E}">
        <p14:creationId xmlns:p14="http://schemas.microsoft.com/office/powerpoint/2010/main" val="1353559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49FF-5F4C-43E9-43F0-24174E76B25C}"/>
              </a:ext>
            </a:extLst>
          </p:cNvPr>
          <p:cNvSpPr>
            <a:spLocks noGrp="1"/>
          </p:cNvSpPr>
          <p:nvPr>
            <p:ph type="title"/>
          </p:nvPr>
        </p:nvSpPr>
        <p:spPr/>
        <p:txBody>
          <a:bodyPr/>
          <a:lstStyle/>
          <a:p>
            <a:r>
              <a:rPr lang="en-GB" dirty="0" err="1"/>
              <a:t>Vokabeln</a:t>
            </a:r>
            <a:endParaRPr lang="en-GB" dirty="0"/>
          </a:p>
        </p:txBody>
      </p:sp>
      <p:sp>
        <p:nvSpPr>
          <p:cNvPr id="3" name="Text Placeholder 2">
            <a:extLst>
              <a:ext uri="{FF2B5EF4-FFF2-40B4-BE49-F238E27FC236}">
                <a16:creationId xmlns:a16="http://schemas.microsoft.com/office/drawing/2014/main" id="{2111E232-8407-42F6-8E8B-36911962FFD7}"/>
              </a:ext>
            </a:extLst>
          </p:cNvPr>
          <p:cNvSpPr>
            <a:spLocks noGrp="1"/>
          </p:cNvSpPr>
          <p:nvPr>
            <p:ph type="body" sz="quarter" idx="10"/>
          </p:nvPr>
        </p:nvSpPr>
        <p:spPr/>
        <p:txBody>
          <a:bodyPr/>
          <a:lstStyle/>
          <a:p>
            <a:r>
              <a:rPr lang="en-US" dirty="0" err="1"/>
              <a:t>Finde</a:t>
            </a:r>
            <a:r>
              <a:rPr lang="en-US" dirty="0"/>
              <a:t> die </a:t>
            </a:r>
            <a:r>
              <a:rPr lang="en-US" dirty="0" err="1"/>
              <a:t>passenden</a:t>
            </a:r>
            <a:r>
              <a:rPr lang="en-US" dirty="0"/>
              <a:t> </a:t>
            </a:r>
            <a:r>
              <a:rPr lang="en-US" dirty="0" err="1"/>
              <a:t>Wörter</a:t>
            </a:r>
            <a:r>
              <a:rPr lang="en-US" dirty="0"/>
              <a:t> </a:t>
            </a:r>
            <a:r>
              <a:rPr lang="en-US" dirty="0" err="1"/>
              <a:t>aus</a:t>
            </a:r>
            <a:r>
              <a:rPr lang="en-US" dirty="0"/>
              <a:t> A und B.</a:t>
            </a:r>
          </a:p>
          <a:p>
            <a:endParaRPr lang="en-US" dirty="0"/>
          </a:p>
          <a:p>
            <a:r>
              <a:rPr lang="en-US" b="1" dirty="0"/>
              <a:t>A							B</a:t>
            </a:r>
            <a:endParaRPr lang="en-GB" b="1" dirty="0"/>
          </a:p>
        </p:txBody>
      </p:sp>
      <p:sp>
        <p:nvSpPr>
          <p:cNvPr id="4" name="Google Shape;228;p7">
            <a:extLst>
              <a:ext uri="{FF2B5EF4-FFF2-40B4-BE49-F238E27FC236}">
                <a16:creationId xmlns:a16="http://schemas.microsoft.com/office/drawing/2014/main" id="{A5DB3F53-28F2-0FC7-0190-A8417D329B83}"/>
              </a:ext>
            </a:extLst>
          </p:cNvPr>
          <p:cNvSpPr/>
          <p:nvPr/>
        </p:nvSpPr>
        <p:spPr>
          <a:xfrm>
            <a:off x="10713720" y="172906"/>
            <a:ext cx="1243608"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i="0" u="none" strike="noStrike" cap="none" dirty="0" err="1">
                <a:solidFill>
                  <a:srgbClr val="3D3C3C"/>
                </a:solidFill>
                <a:latin typeface="Century Gothic"/>
                <a:ea typeface="Century Gothic"/>
                <a:cs typeface="Century Gothic"/>
                <a:sym typeface="Century Gothic"/>
              </a:rPr>
              <a:t>Auftakt</a:t>
            </a:r>
            <a:endParaRPr dirty="0"/>
          </a:p>
        </p:txBody>
      </p:sp>
      <p:sp>
        <p:nvSpPr>
          <p:cNvPr id="6" name="Google Shape;921;p20">
            <a:extLst>
              <a:ext uri="{FF2B5EF4-FFF2-40B4-BE49-F238E27FC236}">
                <a16:creationId xmlns:a16="http://schemas.microsoft.com/office/drawing/2014/main" id="{3F8705D7-DCFD-3E50-0172-0D6D2B18ACBD}"/>
              </a:ext>
            </a:extLst>
          </p:cNvPr>
          <p:cNvSpPr/>
          <p:nvPr/>
        </p:nvSpPr>
        <p:spPr>
          <a:xfrm>
            <a:off x="1222888" y="1474470"/>
            <a:ext cx="4764144" cy="4446270"/>
          </a:xfrm>
          <a:prstGeom prst="ellipse">
            <a:avLst/>
          </a:prstGeom>
          <a:solidFill>
            <a:schemeClr val="tx2">
              <a:lumMod val="20000"/>
              <a:lumOff val="80000"/>
            </a:schemeClr>
          </a:solidFill>
          <a:ln w="28575"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2000" b="0" i="0" u="none" strike="noStrike" cap="none" dirty="0">
              <a:solidFill>
                <a:srgbClr val="FFFFFF"/>
              </a:solidFill>
              <a:latin typeface="Century Gothic"/>
              <a:ea typeface="Century Gothic"/>
              <a:cs typeface="Century Gothic"/>
              <a:sym typeface="Century Gothic"/>
            </a:endParaRPr>
          </a:p>
        </p:txBody>
      </p:sp>
      <p:sp>
        <p:nvSpPr>
          <p:cNvPr id="7" name="Google Shape;922;p20">
            <a:extLst>
              <a:ext uri="{FF2B5EF4-FFF2-40B4-BE49-F238E27FC236}">
                <a16:creationId xmlns:a16="http://schemas.microsoft.com/office/drawing/2014/main" id="{C9BDB97F-D3E1-F95B-E23C-899BB0001CF8}"/>
              </a:ext>
            </a:extLst>
          </p:cNvPr>
          <p:cNvSpPr/>
          <p:nvPr/>
        </p:nvSpPr>
        <p:spPr>
          <a:xfrm>
            <a:off x="7099202" y="1474470"/>
            <a:ext cx="4764144" cy="4446270"/>
          </a:xfrm>
          <a:prstGeom prst="ellipse">
            <a:avLst/>
          </a:prstGeom>
          <a:solidFill>
            <a:schemeClr val="accent1"/>
          </a:solidFill>
          <a:ln w="28575"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2000" b="0" i="0" u="none" strike="noStrike" cap="none">
              <a:solidFill>
                <a:srgbClr val="FFFFFF"/>
              </a:solidFill>
              <a:latin typeface="Century Gothic"/>
              <a:ea typeface="Century Gothic"/>
              <a:cs typeface="Century Gothic"/>
              <a:sym typeface="Century Gothic"/>
            </a:endParaRPr>
          </a:p>
        </p:txBody>
      </p:sp>
      <p:sp>
        <p:nvSpPr>
          <p:cNvPr id="8" name="Rectangle 7">
            <a:extLst>
              <a:ext uri="{FF2B5EF4-FFF2-40B4-BE49-F238E27FC236}">
                <a16:creationId xmlns:a16="http://schemas.microsoft.com/office/drawing/2014/main" id="{0387088B-04F9-823B-704F-CCEE7202C9C3}"/>
              </a:ext>
            </a:extLst>
          </p:cNvPr>
          <p:cNvSpPr/>
          <p:nvPr/>
        </p:nvSpPr>
        <p:spPr>
          <a:xfrm>
            <a:off x="1771650" y="2347645"/>
            <a:ext cx="1360170" cy="3847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Sache</a:t>
            </a:r>
            <a:endParaRPr lang="en-GB" sz="2400" dirty="0"/>
          </a:p>
        </p:txBody>
      </p:sp>
      <p:sp>
        <p:nvSpPr>
          <p:cNvPr id="11" name="Rectangle 10">
            <a:extLst>
              <a:ext uri="{FF2B5EF4-FFF2-40B4-BE49-F238E27FC236}">
                <a16:creationId xmlns:a16="http://schemas.microsoft.com/office/drawing/2014/main" id="{01B8D100-16AA-E293-B0DE-72F936680C27}"/>
              </a:ext>
            </a:extLst>
          </p:cNvPr>
          <p:cNvSpPr/>
          <p:nvPr/>
        </p:nvSpPr>
        <p:spPr>
          <a:xfrm>
            <a:off x="1405890" y="2958270"/>
            <a:ext cx="1885950" cy="4229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ankommen</a:t>
            </a:r>
            <a:endParaRPr lang="en-GB" sz="2400" dirty="0"/>
          </a:p>
        </p:txBody>
      </p:sp>
      <p:sp>
        <p:nvSpPr>
          <p:cNvPr id="12" name="Rectangle 11">
            <a:extLst>
              <a:ext uri="{FF2B5EF4-FFF2-40B4-BE49-F238E27FC236}">
                <a16:creationId xmlns:a16="http://schemas.microsoft.com/office/drawing/2014/main" id="{66110D3D-125E-4C83-5BFC-7D7F9E470FDD}"/>
              </a:ext>
            </a:extLst>
          </p:cNvPr>
          <p:cNvSpPr/>
          <p:nvPr/>
        </p:nvSpPr>
        <p:spPr>
          <a:xfrm>
            <a:off x="3710029" y="2317281"/>
            <a:ext cx="1360170" cy="4702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2400" dirty="0" err="1">
                <a:effectLst/>
                <a:latin typeface="Century Gothic" panose="020B0502020202020204" pitchFamily="34" charset="0"/>
                <a:ea typeface="Calibri" panose="020F0502020204030204" pitchFamily="34" charset="0"/>
                <a:cs typeface="Times New Roman" panose="02020603050405020304" pitchFamily="18" charset="0"/>
              </a:rPr>
              <a:t>sagen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a:extLst>
              <a:ext uri="{FF2B5EF4-FFF2-40B4-BE49-F238E27FC236}">
                <a16:creationId xmlns:a16="http://schemas.microsoft.com/office/drawing/2014/main" id="{23F87A9C-B5E7-B344-5A0C-182B9D105B62}"/>
              </a:ext>
            </a:extLst>
          </p:cNvPr>
          <p:cNvSpPr/>
          <p:nvPr/>
        </p:nvSpPr>
        <p:spPr>
          <a:xfrm>
            <a:off x="2699970" y="1678862"/>
            <a:ext cx="1595219" cy="4229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effectLst/>
                <a:latin typeface="Century Gothic" panose="020B0502020202020204" pitchFamily="34" charset="0"/>
                <a:ea typeface="Calibri" panose="020F0502020204030204" pitchFamily="34" charset="0"/>
                <a:cs typeface="Times New Roman" panose="02020603050405020304" pitchFamily="18" charset="0"/>
              </a:rPr>
              <a:t>hören</a:t>
            </a:r>
            <a:endParaRPr lang="en-GB" sz="2400" dirty="0"/>
          </a:p>
        </p:txBody>
      </p:sp>
      <p:sp>
        <p:nvSpPr>
          <p:cNvPr id="14" name="Rectangle 13">
            <a:extLst>
              <a:ext uri="{FF2B5EF4-FFF2-40B4-BE49-F238E27FC236}">
                <a16:creationId xmlns:a16="http://schemas.microsoft.com/office/drawing/2014/main" id="{0597928A-204D-22A7-1FF1-533975552496}"/>
              </a:ext>
            </a:extLst>
          </p:cNvPr>
          <p:cNvSpPr/>
          <p:nvPr/>
        </p:nvSpPr>
        <p:spPr>
          <a:xfrm>
            <a:off x="3877025" y="3617913"/>
            <a:ext cx="1783080" cy="4702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2400" dirty="0" err="1">
                <a:effectLst/>
                <a:latin typeface="Century Gothic" panose="020B0502020202020204" pitchFamily="34" charset="0"/>
                <a:ea typeface="Calibri" panose="020F0502020204030204" pitchFamily="34" charset="0"/>
                <a:cs typeface="Times New Roman" panose="02020603050405020304" pitchFamily="18" charset="0"/>
              </a:rPr>
              <a:t>schreiben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31CE6B6B-8D15-0F9E-FDD2-79B0C495985C}"/>
              </a:ext>
            </a:extLst>
          </p:cNvPr>
          <p:cNvSpPr/>
          <p:nvPr/>
        </p:nvSpPr>
        <p:spPr>
          <a:xfrm>
            <a:off x="2990028" y="5267208"/>
            <a:ext cx="1120140" cy="4702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2400" dirty="0" err="1">
                <a:effectLst/>
                <a:latin typeface="Century Gothic" panose="020B0502020202020204" pitchFamily="34" charset="0"/>
                <a:ea typeface="Calibri" panose="020F0502020204030204" pitchFamily="34" charset="0"/>
                <a:cs typeface="Times New Roman" panose="02020603050405020304" pitchFamily="18" charset="0"/>
              </a:rPr>
              <a:t>vorne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71ABEDA6-4CE3-DA0B-4500-53DA97C97DF1}"/>
              </a:ext>
            </a:extLst>
          </p:cNvPr>
          <p:cNvSpPr/>
          <p:nvPr/>
        </p:nvSpPr>
        <p:spPr>
          <a:xfrm>
            <a:off x="3491954" y="3043814"/>
            <a:ext cx="1120140" cy="47029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2400" dirty="0" err="1">
                <a:effectLst/>
                <a:latin typeface="Century Gothic" panose="020B0502020202020204" pitchFamily="34" charset="0"/>
                <a:ea typeface="Calibri" panose="020F0502020204030204" pitchFamily="34" charset="0"/>
                <a:cs typeface="Times New Roman" panose="02020603050405020304" pitchFamily="18" charset="0"/>
              </a:rPr>
              <a:t>unten</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F453D4A7-8CE0-E2FE-FFA3-0E291036AF21}"/>
              </a:ext>
            </a:extLst>
          </p:cNvPr>
          <p:cNvSpPr/>
          <p:nvPr/>
        </p:nvSpPr>
        <p:spPr>
          <a:xfrm>
            <a:off x="1524700" y="3674423"/>
            <a:ext cx="2080260" cy="4229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2400" dirty="0" err="1">
                <a:solidFill>
                  <a:srgbClr val="FFC000"/>
                </a:solidFill>
                <a:effectLst/>
                <a:latin typeface="Century Gothic" panose="020B0502020202020204" pitchFamily="34" charset="0"/>
                <a:ea typeface="Calibri" panose="020F0502020204030204" pitchFamily="34" charset="0"/>
                <a:cs typeface="Times New Roman" panose="02020603050405020304" pitchFamily="18" charset="0"/>
              </a:rPr>
              <a:t>Gegenwart</a:t>
            </a:r>
            <a:r>
              <a:rPr lang="en-US" sz="2400" dirty="0">
                <a:effectLst/>
                <a:latin typeface="Century Gothic" panose="020B050202020202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4EC07CDD-69D7-312C-B441-9AB5BD41C071}"/>
              </a:ext>
            </a:extLst>
          </p:cNvPr>
          <p:cNvSpPr/>
          <p:nvPr/>
        </p:nvSpPr>
        <p:spPr>
          <a:xfrm>
            <a:off x="3817880" y="4292283"/>
            <a:ext cx="1252319" cy="5916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Abend</a:t>
            </a:r>
            <a:endParaRPr lang="en-GB" sz="2400" dirty="0"/>
          </a:p>
        </p:txBody>
      </p:sp>
      <p:sp>
        <p:nvSpPr>
          <p:cNvPr id="19" name="Rectangle 18">
            <a:extLst>
              <a:ext uri="{FF2B5EF4-FFF2-40B4-BE49-F238E27FC236}">
                <a16:creationId xmlns:a16="http://schemas.microsoft.com/office/drawing/2014/main" id="{E2A9B755-A395-8FDE-65D6-09DBCB528B92}"/>
              </a:ext>
            </a:extLst>
          </p:cNvPr>
          <p:cNvSpPr/>
          <p:nvPr/>
        </p:nvSpPr>
        <p:spPr>
          <a:xfrm>
            <a:off x="1765846" y="4354522"/>
            <a:ext cx="1365974" cy="4229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richtig</a:t>
            </a:r>
            <a:endParaRPr lang="en-GB" sz="2400" dirty="0"/>
          </a:p>
        </p:txBody>
      </p:sp>
      <p:sp>
        <p:nvSpPr>
          <p:cNvPr id="21" name="Rectangle 20">
            <a:extLst>
              <a:ext uri="{FF2B5EF4-FFF2-40B4-BE49-F238E27FC236}">
                <a16:creationId xmlns:a16="http://schemas.microsoft.com/office/drawing/2014/main" id="{AD978415-9708-DC2B-8637-A8476E0DDBB1}"/>
              </a:ext>
            </a:extLst>
          </p:cNvPr>
          <p:cNvSpPr/>
          <p:nvPr/>
        </p:nvSpPr>
        <p:spPr>
          <a:xfrm>
            <a:off x="8716067" y="4910143"/>
            <a:ext cx="2110007" cy="4585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hear/listen</a:t>
            </a:r>
            <a:endParaRPr lang="en-GB" sz="2400" dirty="0"/>
          </a:p>
        </p:txBody>
      </p:sp>
      <p:sp>
        <p:nvSpPr>
          <p:cNvPr id="24" name="Rectangle 23">
            <a:extLst>
              <a:ext uri="{FF2B5EF4-FFF2-40B4-BE49-F238E27FC236}">
                <a16:creationId xmlns:a16="http://schemas.microsoft.com/office/drawing/2014/main" id="{24D1F8A4-B057-4DBF-2003-003AE5614E8D}"/>
              </a:ext>
            </a:extLst>
          </p:cNvPr>
          <p:cNvSpPr/>
          <p:nvPr/>
        </p:nvSpPr>
        <p:spPr>
          <a:xfrm>
            <a:off x="7381688" y="4292283"/>
            <a:ext cx="1559830" cy="4585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say/tell</a:t>
            </a:r>
            <a:endParaRPr lang="en-GB" sz="2400" dirty="0"/>
          </a:p>
        </p:txBody>
      </p:sp>
      <p:sp>
        <p:nvSpPr>
          <p:cNvPr id="25" name="Rectangle 24">
            <a:extLst>
              <a:ext uri="{FF2B5EF4-FFF2-40B4-BE49-F238E27FC236}">
                <a16:creationId xmlns:a16="http://schemas.microsoft.com/office/drawing/2014/main" id="{269A97F6-076B-7B41-89E1-DA607EC7235A}"/>
              </a:ext>
            </a:extLst>
          </p:cNvPr>
          <p:cNvSpPr/>
          <p:nvPr/>
        </p:nvSpPr>
        <p:spPr>
          <a:xfrm>
            <a:off x="9550130" y="3684168"/>
            <a:ext cx="1559830" cy="4585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write</a:t>
            </a:r>
            <a:endParaRPr lang="en-GB" sz="2400" dirty="0"/>
          </a:p>
        </p:txBody>
      </p:sp>
      <p:sp>
        <p:nvSpPr>
          <p:cNvPr id="26" name="Rectangle 25">
            <a:extLst>
              <a:ext uri="{FF2B5EF4-FFF2-40B4-BE49-F238E27FC236}">
                <a16:creationId xmlns:a16="http://schemas.microsoft.com/office/drawing/2014/main" id="{D2B91952-966F-19B7-8DC5-DF50AAA0EE64}"/>
              </a:ext>
            </a:extLst>
          </p:cNvPr>
          <p:cNvSpPr/>
          <p:nvPr/>
        </p:nvSpPr>
        <p:spPr>
          <a:xfrm>
            <a:off x="8734315" y="1732049"/>
            <a:ext cx="1559830" cy="4585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present</a:t>
            </a:r>
            <a:endParaRPr lang="en-GB" sz="2400" dirty="0"/>
          </a:p>
        </p:txBody>
      </p:sp>
      <p:sp>
        <p:nvSpPr>
          <p:cNvPr id="27" name="Rectangle 26">
            <a:extLst>
              <a:ext uri="{FF2B5EF4-FFF2-40B4-BE49-F238E27FC236}">
                <a16:creationId xmlns:a16="http://schemas.microsoft.com/office/drawing/2014/main" id="{2D155A8F-5693-80B5-CA47-59B69A55A38D}"/>
              </a:ext>
            </a:extLst>
          </p:cNvPr>
          <p:cNvSpPr/>
          <p:nvPr/>
        </p:nvSpPr>
        <p:spPr>
          <a:xfrm>
            <a:off x="7416736" y="2776258"/>
            <a:ext cx="1294939" cy="4585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down</a:t>
            </a:r>
            <a:endParaRPr lang="en-GB" sz="2400" dirty="0"/>
          </a:p>
        </p:txBody>
      </p:sp>
      <p:sp>
        <p:nvSpPr>
          <p:cNvPr id="28" name="Rectangle 27">
            <a:extLst>
              <a:ext uri="{FF2B5EF4-FFF2-40B4-BE49-F238E27FC236}">
                <a16:creationId xmlns:a16="http://schemas.microsoft.com/office/drawing/2014/main" id="{208A2047-4202-A748-B603-4BD86035F5B8}"/>
              </a:ext>
            </a:extLst>
          </p:cNvPr>
          <p:cNvSpPr/>
          <p:nvPr/>
        </p:nvSpPr>
        <p:spPr>
          <a:xfrm>
            <a:off x="8711675" y="2317710"/>
            <a:ext cx="2588382" cy="4585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at/to the front</a:t>
            </a:r>
            <a:endParaRPr lang="en-GB" sz="2400" dirty="0"/>
          </a:p>
        </p:txBody>
      </p:sp>
      <p:sp>
        <p:nvSpPr>
          <p:cNvPr id="29" name="Rectangle 28">
            <a:extLst>
              <a:ext uri="{FF2B5EF4-FFF2-40B4-BE49-F238E27FC236}">
                <a16:creationId xmlns:a16="http://schemas.microsoft.com/office/drawing/2014/main" id="{48E7C497-FAC8-A95D-4C06-8EC3E0013F16}"/>
              </a:ext>
            </a:extLst>
          </p:cNvPr>
          <p:cNvSpPr/>
          <p:nvPr/>
        </p:nvSpPr>
        <p:spPr>
          <a:xfrm>
            <a:off x="8915954" y="2940172"/>
            <a:ext cx="1130640" cy="4233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thing</a:t>
            </a:r>
            <a:endParaRPr lang="en-GB" sz="2400" dirty="0"/>
          </a:p>
        </p:txBody>
      </p:sp>
      <p:sp>
        <p:nvSpPr>
          <p:cNvPr id="30" name="Rectangle 29">
            <a:extLst>
              <a:ext uri="{FF2B5EF4-FFF2-40B4-BE49-F238E27FC236}">
                <a16:creationId xmlns:a16="http://schemas.microsoft.com/office/drawing/2014/main" id="{5EE52346-2E72-D6B6-956F-27B1B5171197}"/>
              </a:ext>
            </a:extLst>
          </p:cNvPr>
          <p:cNvSpPr/>
          <p:nvPr/>
        </p:nvSpPr>
        <p:spPr>
          <a:xfrm>
            <a:off x="10238412" y="3065964"/>
            <a:ext cx="1488203" cy="4585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evening</a:t>
            </a:r>
            <a:endParaRPr lang="en-GB" sz="2400" dirty="0"/>
          </a:p>
        </p:txBody>
      </p:sp>
      <p:sp>
        <p:nvSpPr>
          <p:cNvPr id="31" name="Rectangle 30">
            <a:extLst>
              <a:ext uri="{FF2B5EF4-FFF2-40B4-BE49-F238E27FC236}">
                <a16:creationId xmlns:a16="http://schemas.microsoft.com/office/drawing/2014/main" id="{34DD255F-FAB1-33B2-80EE-CE61A767FC68}"/>
              </a:ext>
            </a:extLst>
          </p:cNvPr>
          <p:cNvSpPr/>
          <p:nvPr/>
        </p:nvSpPr>
        <p:spPr>
          <a:xfrm>
            <a:off x="7199273" y="3445149"/>
            <a:ext cx="2293145" cy="4585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right/correct</a:t>
            </a:r>
            <a:endParaRPr lang="en-GB" sz="2400" dirty="0"/>
          </a:p>
        </p:txBody>
      </p:sp>
      <p:sp>
        <p:nvSpPr>
          <p:cNvPr id="32" name="Rectangle 31">
            <a:extLst>
              <a:ext uri="{FF2B5EF4-FFF2-40B4-BE49-F238E27FC236}">
                <a16:creationId xmlns:a16="http://schemas.microsoft.com/office/drawing/2014/main" id="{7699FF45-8847-92D1-9A70-9A2FE787FB06}"/>
              </a:ext>
            </a:extLst>
          </p:cNvPr>
          <p:cNvSpPr/>
          <p:nvPr/>
        </p:nvSpPr>
        <p:spPr>
          <a:xfrm>
            <a:off x="9153890" y="4309545"/>
            <a:ext cx="1559830" cy="4585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arrive</a:t>
            </a:r>
            <a:endParaRPr lang="en-GB" sz="2400" dirty="0"/>
          </a:p>
        </p:txBody>
      </p:sp>
    </p:spTree>
    <p:extLst>
      <p:ext uri="{BB962C8B-B14F-4D97-AF65-F5344CB8AC3E}">
        <p14:creationId xmlns:p14="http://schemas.microsoft.com/office/powerpoint/2010/main" val="176719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49FF-5F4C-43E9-43F0-24174E76B25C}"/>
              </a:ext>
            </a:extLst>
          </p:cNvPr>
          <p:cNvSpPr>
            <a:spLocks noGrp="1"/>
          </p:cNvSpPr>
          <p:nvPr>
            <p:ph type="title"/>
          </p:nvPr>
        </p:nvSpPr>
        <p:spPr/>
        <p:txBody>
          <a:bodyPr/>
          <a:lstStyle/>
          <a:p>
            <a:r>
              <a:rPr lang="en-GB" dirty="0" err="1"/>
              <a:t>Antworten</a:t>
            </a:r>
            <a:endParaRPr lang="en-GB" dirty="0"/>
          </a:p>
        </p:txBody>
      </p:sp>
      <p:sp>
        <p:nvSpPr>
          <p:cNvPr id="4" name="Google Shape;228;p7">
            <a:extLst>
              <a:ext uri="{FF2B5EF4-FFF2-40B4-BE49-F238E27FC236}">
                <a16:creationId xmlns:a16="http://schemas.microsoft.com/office/drawing/2014/main" id="{A5DB3F53-28F2-0FC7-0190-A8417D329B83}"/>
              </a:ext>
            </a:extLst>
          </p:cNvPr>
          <p:cNvSpPr/>
          <p:nvPr/>
        </p:nvSpPr>
        <p:spPr>
          <a:xfrm>
            <a:off x="10713720" y="172906"/>
            <a:ext cx="1243608"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i="0" u="none" strike="noStrike" cap="none" dirty="0" err="1">
                <a:solidFill>
                  <a:srgbClr val="3D3C3C"/>
                </a:solidFill>
                <a:latin typeface="Century Gothic"/>
                <a:ea typeface="Century Gothic"/>
                <a:cs typeface="Century Gothic"/>
                <a:sym typeface="Century Gothic"/>
              </a:rPr>
              <a:t>Auftakt</a:t>
            </a:r>
            <a:endParaRPr dirty="0"/>
          </a:p>
        </p:txBody>
      </p:sp>
      <p:graphicFrame>
        <p:nvGraphicFramePr>
          <p:cNvPr id="10" name="Table 19">
            <a:extLst>
              <a:ext uri="{FF2B5EF4-FFF2-40B4-BE49-F238E27FC236}">
                <a16:creationId xmlns:a16="http://schemas.microsoft.com/office/drawing/2014/main" id="{4C844B78-9A6C-43EC-BB9B-EEA477602261}"/>
              </a:ext>
            </a:extLst>
          </p:cNvPr>
          <p:cNvGraphicFramePr>
            <a:graphicFrameLocks noGrp="1"/>
          </p:cNvGraphicFramePr>
          <p:nvPr>
            <p:extLst>
              <p:ext uri="{D42A27DB-BD31-4B8C-83A1-F6EECF244321}">
                <p14:modId xmlns:p14="http://schemas.microsoft.com/office/powerpoint/2010/main" val="833808534"/>
              </p:ext>
            </p:extLst>
          </p:nvPr>
        </p:nvGraphicFramePr>
        <p:xfrm>
          <a:off x="2032000" y="861134"/>
          <a:ext cx="8128000" cy="541127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76077106"/>
                    </a:ext>
                  </a:extLst>
                </a:gridCol>
                <a:gridCol w="4064000">
                  <a:extLst>
                    <a:ext uri="{9D8B030D-6E8A-4147-A177-3AD203B41FA5}">
                      <a16:colId xmlns:a16="http://schemas.microsoft.com/office/drawing/2014/main" val="108245642"/>
                    </a:ext>
                  </a:extLst>
                </a:gridCol>
              </a:tblGrid>
              <a:tr h="491934">
                <a:tc>
                  <a:txBody>
                    <a:bodyPr/>
                    <a:lstStyle/>
                    <a:p>
                      <a:r>
                        <a:rPr lang="en-GB" sz="2400" dirty="0" err="1"/>
                        <a:t>Englisch</a:t>
                      </a:r>
                      <a:endParaRPr lang="en-GB" sz="2400" dirty="0"/>
                    </a:p>
                  </a:txBody>
                  <a:tcPr/>
                </a:tc>
                <a:tc>
                  <a:txBody>
                    <a:bodyPr/>
                    <a:lstStyle/>
                    <a:p>
                      <a:r>
                        <a:rPr lang="en-GB" sz="2400" dirty="0"/>
                        <a:t>Deutsch</a:t>
                      </a:r>
                    </a:p>
                  </a:txBody>
                  <a:tcPr/>
                </a:tc>
                <a:extLst>
                  <a:ext uri="{0D108BD9-81ED-4DB2-BD59-A6C34878D82A}">
                    <a16:rowId xmlns:a16="http://schemas.microsoft.com/office/drawing/2014/main" val="1995465575"/>
                  </a:ext>
                </a:extLst>
              </a:tr>
              <a:tr h="491934">
                <a:tc>
                  <a:txBody>
                    <a:bodyPr/>
                    <a:lstStyle/>
                    <a:p>
                      <a:r>
                        <a:rPr lang="en-GB" sz="2400" dirty="0"/>
                        <a:t>to arrive, arriving</a:t>
                      </a:r>
                    </a:p>
                  </a:txBody>
                  <a:tcPr/>
                </a:tc>
                <a:tc>
                  <a:txBody>
                    <a:bodyPr/>
                    <a:lstStyle/>
                    <a:p>
                      <a:r>
                        <a:rPr lang="en-GB" sz="2400" b="1" dirty="0" err="1"/>
                        <a:t>ankommen</a:t>
                      </a:r>
                      <a:endParaRPr lang="en-GB" sz="2400" b="1" dirty="0"/>
                    </a:p>
                  </a:txBody>
                  <a:tcPr/>
                </a:tc>
                <a:extLst>
                  <a:ext uri="{0D108BD9-81ED-4DB2-BD59-A6C34878D82A}">
                    <a16:rowId xmlns:a16="http://schemas.microsoft.com/office/drawing/2014/main" val="4275038388"/>
                  </a:ext>
                </a:extLst>
              </a:tr>
              <a:tr h="491934">
                <a:tc>
                  <a:txBody>
                    <a:bodyPr/>
                    <a:lstStyle/>
                    <a:p>
                      <a:r>
                        <a:rPr lang="en-GB" sz="2400" dirty="0"/>
                        <a:t>to hear, listen</a:t>
                      </a:r>
                    </a:p>
                  </a:txBody>
                  <a:tcPr/>
                </a:tc>
                <a:tc>
                  <a:txBody>
                    <a:bodyPr/>
                    <a:lstStyle/>
                    <a:p>
                      <a:r>
                        <a:rPr lang="en-GB" sz="2400" b="1" dirty="0" err="1"/>
                        <a:t>hören</a:t>
                      </a:r>
                      <a:endParaRPr lang="en-GB" sz="2400" b="1" dirty="0"/>
                    </a:p>
                  </a:txBody>
                  <a:tcPr/>
                </a:tc>
                <a:extLst>
                  <a:ext uri="{0D108BD9-81ED-4DB2-BD59-A6C34878D82A}">
                    <a16:rowId xmlns:a16="http://schemas.microsoft.com/office/drawing/2014/main" val="1777096135"/>
                  </a:ext>
                </a:extLst>
              </a:tr>
              <a:tr h="491934">
                <a:tc>
                  <a:txBody>
                    <a:bodyPr/>
                    <a:lstStyle/>
                    <a:p>
                      <a:r>
                        <a:rPr lang="en-GB" sz="2400" dirty="0"/>
                        <a:t>to say, tell</a:t>
                      </a:r>
                    </a:p>
                  </a:txBody>
                  <a:tcPr/>
                </a:tc>
                <a:tc>
                  <a:txBody>
                    <a:bodyPr/>
                    <a:lstStyle/>
                    <a:p>
                      <a:r>
                        <a:rPr lang="en-GB" sz="2400" b="1" dirty="0" err="1"/>
                        <a:t>sagen</a:t>
                      </a:r>
                      <a:endParaRPr lang="en-GB" sz="2400" b="1" dirty="0"/>
                    </a:p>
                  </a:txBody>
                  <a:tcPr/>
                </a:tc>
                <a:extLst>
                  <a:ext uri="{0D108BD9-81ED-4DB2-BD59-A6C34878D82A}">
                    <a16:rowId xmlns:a16="http://schemas.microsoft.com/office/drawing/2014/main" val="602852889"/>
                  </a:ext>
                </a:extLst>
              </a:tr>
              <a:tr h="491934">
                <a:tc>
                  <a:txBody>
                    <a:bodyPr/>
                    <a:lstStyle/>
                    <a:p>
                      <a:r>
                        <a:rPr lang="en-GB" sz="2400" dirty="0"/>
                        <a:t>to write, writing</a:t>
                      </a:r>
                    </a:p>
                  </a:txBody>
                  <a:tcPr/>
                </a:tc>
                <a:tc>
                  <a:txBody>
                    <a:bodyPr/>
                    <a:lstStyle/>
                    <a:p>
                      <a:r>
                        <a:rPr lang="en-GB" sz="2400" b="1" dirty="0" err="1"/>
                        <a:t>schreiben</a:t>
                      </a:r>
                      <a:endParaRPr lang="en-GB" sz="2400" b="1" dirty="0"/>
                    </a:p>
                  </a:txBody>
                  <a:tcPr/>
                </a:tc>
                <a:extLst>
                  <a:ext uri="{0D108BD9-81ED-4DB2-BD59-A6C34878D82A}">
                    <a16:rowId xmlns:a16="http://schemas.microsoft.com/office/drawing/2014/main" val="2338482604"/>
                  </a:ext>
                </a:extLst>
              </a:tr>
              <a:tr h="491934">
                <a:tc>
                  <a:txBody>
                    <a:bodyPr/>
                    <a:lstStyle/>
                    <a:p>
                      <a:r>
                        <a:rPr lang="en-GB" sz="2400" dirty="0"/>
                        <a:t>(the) evening</a:t>
                      </a:r>
                    </a:p>
                  </a:txBody>
                  <a:tcPr/>
                </a:tc>
                <a:tc>
                  <a:txBody>
                    <a:bodyPr/>
                    <a:lstStyle/>
                    <a:p>
                      <a:r>
                        <a:rPr lang="en-GB" sz="2400" b="1" dirty="0"/>
                        <a:t>der Abend</a:t>
                      </a:r>
                    </a:p>
                  </a:txBody>
                  <a:tcPr/>
                </a:tc>
                <a:extLst>
                  <a:ext uri="{0D108BD9-81ED-4DB2-BD59-A6C34878D82A}">
                    <a16:rowId xmlns:a16="http://schemas.microsoft.com/office/drawing/2014/main" val="2976477438"/>
                  </a:ext>
                </a:extLst>
              </a:tr>
              <a:tr h="491934">
                <a:tc>
                  <a:txBody>
                    <a:bodyPr/>
                    <a:lstStyle/>
                    <a:p>
                      <a:r>
                        <a:rPr lang="en-GB" sz="2400" dirty="0"/>
                        <a:t>(the) thing</a:t>
                      </a:r>
                    </a:p>
                  </a:txBody>
                  <a:tcPr/>
                </a:tc>
                <a:tc>
                  <a:txBody>
                    <a:bodyPr/>
                    <a:lstStyle/>
                    <a:p>
                      <a:r>
                        <a:rPr lang="en-GB" sz="2400" b="1" dirty="0"/>
                        <a:t>die </a:t>
                      </a:r>
                      <a:r>
                        <a:rPr lang="en-GB" sz="2400" b="1" dirty="0" err="1"/>
                        <a:t>Sache</a:t>
                      </a:r>
                      <a:endParaRPr lang="en-GB" sz="2400" b="1" dirty="0"/>
                    </a:p>
                  </a:txBody>
                  <a:tcPr/>
                </a:tc>
                <a:extLst>
                  <a:ext uri="{0D108BD9-81ED-4DB2-BD59-A6C34878D82A}">
                    <a16:rowId xmlns:a16="http://schemas.microsoft.com/office/drawing/2014/main" val="1653078523"/>
                  </a:ext>
                </a:extLst>
              </a:tr>
              <a:tr h="491934">
                <a:tc>
                  <a:txBody>
                    <a:bodyPr/>
                    <a:lstStyle/>
                    <a:p>
                      <a:r>
                        <a:rPr lang="en-GB" sz="2400" dirty="0"/>
                        <a:t>at/to the front</a:t>
                      </a:r>
                    </a:p>
                  </a:txBody>
                  <a:tcPr/>
                </a:tc>
                <a:tc>
                  <a:txBody>
                    <a:bodyPr/>
                    <a:lstStyle/>
                    <a:p>
                      <a:r>
                        <a:rPr lang="en-GB" sz="2400" b="1" dirty="0" err="1"/>
                        <a:t>vorne</a:t>
                      </a:r>
                      <a:endParaRPr lang="en-GB" sz="2400" b="1" dirty="0"/>
                    </a:p>
                  </a:txBody>
                  <a:tcPr/>
                </a:tc>
                <a:extLst>
                  <a:ext uri="{0D108BD9-81ED-4DB2-BD59-A6C34878D82A}">
                    <a16:rowId xmlns:a16="http://schemas.microsoft.com/office/drawing/2014/main" val="1016882754"/>
                  </a:ext>
                </a:extLst>
              </a:tr>
              <a:tr h="491934">
                <a:tc>
                  <a:txBody>
                    <a:bodyPr/>
                    <a:lstStyle/>
                    <a:p>
                      <a:r>
                        <a:rPr lang="en-GB" sz="2400" dirty="0"/>
                        <a:t>down, downstairs, below</a:t>
                      </a:r>
                    </a:p>
                  </a:txBody>
                  <a:tcPr/>
                </a:tc>
                <a:tc>
                  <a:txBody>
                    <a:bodyPr/>
                    <a:lstStyle/>
                    <a:p>
                      <a:r>
                        <a:rPr lang="en-GB" sz="2400" b="1" dirty="0" err="1"/>
                        <a:t>unten</a:t>
                      </a:r>
                      <a:endParaRPr lang="en-GB" sz="2400" b="1" dirty="0"/>
                    </a:p>
                  </a:txBody>
                  <a:tcPr/>
                </a:tc>
                <a:extLst>
                  <a:ext uri="{0D108BD9-81ED-4DB2-BD59-A6C34878D82A}">
                    <a16:rowId xmlns:a16="http://schemas.microsoft.com/office/drawing/2014/main" val="1939319501"/>
                  </a:ext>
                </a:extLst>
              </a:tr>
              <a:tr h="491934">
                <a:tc>
                  <a:txBody>
                    <a:bodyPr/>
                    <a:lstStyle/>
                    <a:p>
                      <a:r>
                        <a:rPr lang="en-GB" sz="2400" dirty="0"/>
                        <a:t>right, correct, correctly</a:t>
                      </a:r>
                    </a:p>
                  </a:txBody>
                  <a:tcPr/>
                </a:tc>
                <a:tc>
                  <a:txBody>
                    <a:bodyPr/>
                    <a:lstStyle/>
                    <a:p>
                      <a:r>
                        <a:rPr lang="en-GB" sz="2400" b="1" dirty="0" err="1"/>
                        <a:t>richtig</a:t>
                      </a:r>
                      <a:endParaRPr lang="en-GB" sz="2400" b="1" dirty="0"/>
                    </a:p>
                  </a:txBody>
                  <a:tcPr/>
                </a:tc>
                <a:extLst>
                  <a:ext uri="{0D108BD9-81ED-4DB2-BD59-A6C34878D82A}">
                    <a16:rowId xmlns:a16="http://schemas.microsoft.com/office/drawing/2014/main" val="697595041"/>
                  </a:ext>
                </a:extLst>
              </a:tr>
              <a:tr h="491934">
                <a:tc>
                  <a:txBody>
                    <a:bodyPr/>
                    <a:lstStyle/>
                    <a:p>
                      <a:r>
                        <a:rPr lang="en-GB" sz="2400" dirty="0">
                          <a:solidFill>
                            <a:srgbClr val="FF6600"/>
                          </a:solidFill>
                        </a:rPr>
                        <a:t>(the) present</a:t>
                      </a:r>
                    </a:p>
                  </a:txBody>
                  <a:tcPr/>
                </a:tc>
                <a:tc>
                  <a:txBody>
                    <a:bodyPr/>
                    <a:lstStyle/>
                    <a:p>
                      <a:r>
                        <a:rPr lang="en-GB" sz="2400" b="1" dirty="0">
                          <a:solidFill>
                            <a:srgbClr val="FF6600"/>
                          </a:solidFill>
                        </a:rPr>
                        <a:t>die </a:t>
                      </a:r>
                      <a:r>
                        <a:rPr lang="en-GB" sz="2400" b="1" dirty="0" err="1">
                          <a:solidFill>
                            <a:srgbClr val="FF6600"/>
                          </a:solidFill>
                        </a:rPr>
                        <a:t>Gegenwart</a:t>
                      </a:r>
                      <a:endParaRPr lang="en-GB" sz="2400" b="1" dirty="0">
                        <a:solidFill>
                          <a:srgbClr val="FF6600"/>
                        </a:solidFill>
                      </a:endParaRPr>
                    </a:p>
                  </a:txBody>
                  <a:tcPr/>
                </a:tc>
                <a:extLst>
                  <a:ext uri="{0D108BD9-81ED-4DB2-BD59-A6C34878D82A}">
                    <a16:rowId xmlns:a16="http://schemas.microsoft.com/office/drawing/2014/main" val="722086796"/>
                  </a:ext>
                </a:extLst>
              </a:tr>
            </a:tbl>
          </a:graphicData>
        </a:graphic>
      </p:graphicFrame>
      <p:sp>
        <p:nvSpPr>
          <p:cNvPr id="20" name="Rectangle 19">
            <a:extLst>
              <a:ext uri="{FF2B5EF4-FFF2-40B4-BE49-F238E27FC236}">
                <a16:creationId xmlns:a16="http://schemas.microsoft.com/office/drawing/2014/main" id="{CDF990BF-20F4-42D8-8785-572B104CF50D}"/>
              </a:ext>
            </a:extLst>
          </p:cNvPr>
          <p:cNvSpPr/>
          <p:nvPr/>
        </p:nvSpPr>
        <p:spPr>
          <a:xfrm>
            <a:off x="6129250" y="1429790"/>
            <a:ext cx="2366356" cy="382386"/>
          </a:xfrm>
          <a:prstGeom prst="rect">
            <a:avLst/>
          </a:prstGeom>
          <a:solidFill>
            <a:srgbClr val="FFE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957AF592-58AA-474E-917F-B1C6D29158EC}"/>
              </a:ext>
            </a:extLst>
          </p:cNvPr>
          <p:cNvSpPr/>
          <p:nvPr/>
        </p:nvSpPr>
        <p:spPr>
          <a:xfrm>
            <a:off x="6129250" y="1895305"/>
            <a:ext cx="2366356" cy="382386"/>
          </a:xfrm>
          <a:prstGeom prst="rect">
            <a:avLst/>
          </a:prstGeom>
          <a:solidFill>
            <a:srgbClr val="FFF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FD287D9-C5FA-4E26-8821-B4DDD1725EFE}"/>
              </a:ext>
            </a:extLst>
          </p:cNvPr>
          <p:cNvSpPr/>
          <p:nvPr/>
        </p:nvSpPr>
        <p:spPr>
          <a:xfrm>
            <a:off x="6129250" y="2380832"/>
            <a:ext cx="2366356" cy="382386"/>
          </a:xfrm>
          <a:prstGeom prst="rect">
            <a:avLst/>
          </a:prstGeom>
          <a:solidFill>
            <a:srgbClr val="FFE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AC2E00CE-EDC5-43D6-94D7-373FA6E96D7E}"/>
              </a:ext>
            </a:extLst>
          </p:cNvPr>
          <p:cNvSpPr/>
          <p:nvPr/>
        </p:nvSpPr>
        <p:spPr>
          <a:xfrm>
            <a:off x="6129250" y="2846347"/>
            <a:ext cx="2366356" cy="382386"/>
          </a:xfrm>
          <a:prstGeom prst="rect">
            <a:avLst/>
          </a:prstGeom>
          <a:solidFill>
            <a:srgbClr val="FFF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AAE7C6E0-5B7F-4376-A67B-6BF5FBF47826}"/>
              </a:ext>
            </a:extLst>
          </p:cNvPr>
          <p:cNvSpPr/>
          <p:nvPr/>
        </p:nvSpPr>
        <p:spPr>
          <a:xfrm>
            <a:off x="6129250" y="3375578"/>
            <a:ext cx="2366356" cy="382386"/>
          </a:xfrm>
          <a:prstGeom prst="rect">
            <a:avLst/>
          </a:prstGeom>
          <a:solidFill>
            <a:srgbClr val="FFE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CE6BE0CB-FDF0-4530-9C51-050DF0644C44}"/>
              </a:ext>
            </a:extLst>
          </p:cNvPr>
          <p:cNvSpPr/>
          <p:nvPr/>
        </p:nvSpPr>
        <p:spPr>
          <a:xfrm>
            <a:off x="6129250" y="3841093"/>
            <a:ext cx="2366356" cy="382386"/>
          </a:xfrm>
          <a:prstGeom prst="rect">
            <a:avLst/>
          </a:prstGeom>
          <a:solidFill>
            <a:srgbClr val="FFF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C0019FF-A2E6-42C3-B283-3C72DEC01B41}"/>
              </a:ext>
            </a:extLst>
          </p:cNvPr>
          <p:cNvSpPr/>
          <p:nvPr/>
        </p:nvSpPr>
        <p:spPr>
          <a:xfrm>
            <a:off x="6129250" y="4385529"/>
            <a:ext cx="2366356" cy="382386"/>
          </a:xfrm>
          <a:prstGeom prst="rect">
            <a:avLst/>
          </a:prstGeom>
          <a:solidFill>
            <a:srgbClr val="FFE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52AA400D-EFD3-4D27-A63E-B9F91BAE3A07}"/>
              </a:ext>
            </a:extLst>
          </p:cNvPr>
          <p:cNvSpPr/>
          <p:nvPr/>
        </p:nvSpPr>
        <p:spPr>
          <a:xfrm>
            <a:off x="6129250" y="4821590"/>
            <a:ext cx="2366356" cy="382386"/>
          </a:xfrm>
          <a:prstGeom prst="rect">
            <a:avLst/>
          </a:prstGeom>
          <a:solidFill>
            <a:srgbClr val="FFF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F8DEC5A7-2027-4F19-9ECD-5B6C99E0CBBE}"/>
              </a:ext>
            </a:extLst>
          </p:cNvPr>
          <p:cNvSpPr/>
          <p:nvPr/>
        </p:nvSpPr>
        <p:spPr>
          <a:xfrm>
            <a:off x="6096000" y="5336571"/>
            <a:ext cx="2366356" cy="382386"/>
          </a:xfrm>
          <a:prstGeom prst="rect">
            <a:avLst/>
          </a:prstGeom>
          <a:solidFill>
            <a:srgbClr val="FFEC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94FBE607-8093-49B5-A350-0EDF7C3BAF01}"/>
              </a:ext>
            </a:extLst>
          </p:cNvPr>
          <p:cNvSpPr/>
          <p:nvPr/>
        </p:nvSpPr>
        <p:spPr>
          <a:xfrm>
            <a:off x="6096000" y="5802086"/>
            <a:ext cx="2366356" cy="382386"/>
          </a:xfrm>
          <a:prstGeom prst="rect">
            <a:avLst/>
          </a:prstGeom>
          <a:solidFill>
            <a:srgbClr val="FFF6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668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49FF-5F4C-43E9-43F0-24174E76B25C}"/>
              </a:ext>
            </a:extLst>
          </p:cNvPr>
          <p:cNvSpPr>
            <a:spLocks noGrp="1"/>
          </p:cNvSpPr>
          <p:nvPr>
            <p:ph type="title"/>
          </p:nvPr>
        </p:nvSpPr>
        <p:spPr>
          <a:xfrm>
            <a:off x="0" y="213557"/>
            <a:ext cx="3972910" cy="647577"/>
          </a:xfrm>
        </p:spPr>
        <p:txBody>
          <a:bodyPr/>
          <a:lstStyle/>
          <a:p>
            <a:r>
              <a:rPr lang="en-GB" dirty="0" err="1"/>
              <a:t>Vokabeln</a:t>
            </a:r>
            <a:r>
              <a:rPr lang="en-GB" dirty="0"/>
              <a:t> [1/2]</a:t>
            </a:r>
          </a:p>
        </p:txBody>
      </p:sp>
      <p:sp>
        <p:nvSpPr>
          <p:cNvPr id="4" name="Google Shape;228;p7">
            <a:extLst>
              <a:ext uri="{FF2B5EF4-FFF2-40B4-BE49-F238E27FC236}">
                <a16:creationId xmlns:a16="http://schemas.microsoft.com/office/drawing/2014/main" id="{A5DB3F53-28F2-0FC7-0190-A8417D329B83}"/>
              </a:ext>
            </a:extLst>
          </p:cNvPr>
          <p:cNvSpPr/>
          <p:nvPr/>
        </p:nvSpPr>
        <p:spPr>
          <a:xfrm>
            <a:off x="10435590" y="172906"/>
            <a:ext cx="1521738"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US" sz="2000" dirty="0">
                <a:solidFill>
                  <a:srgbClr val="3D3C3C"/>
                </a:solidFill>
                <a:latin typeface="Century Gothic"/>
                <a:sym typeface="Century Gothic"/>
              </a:rPr>
              <a:t>s</a:t>
            </a:r>
            <a:r>
              <a:rPr lang="en-GB" sz="2000" dirty="0" err="1">
                <a:solidFill>
                  <a:srgbClr val="3D3C3C"/>
                </a:solidFill>
                <a:latin typeface="Century Gothic"/>
                <a:sym typeface="Century Gothic"/>
              </a:rPr>
              <a:t>chreiben</a:t>
            </a:r>
            <a:endParaRPr dirty="0"/>
          </a:p>
        </p:txBody>
      </p:sp>
      <p:graphicFrame>
        <p:nvGraphicFramePr>
          <p:cNvPr id="6" name="Table 6">
            <a:extLst>
              <a:ext uri="{FF2B5EF4-FFF2-40B4-BE49-F238E27FC236}">
                <a16:creationId xmlns:a16="http://schemas.microsoft.com/office/drawing/2014/main" id="{43AB1CE6-E725-72E8-0EE2-F9477EACA2D5}"/>
              </a:ext>
            </a:extLst>
          </p:cNvPr>
          <p:cNvGraphicFramePr>
            <a:graphicFrameLocks noGrp="1"/>
          </p:cNvGraphicFramePr>
          <p:nvPr>
            <p:extLst>
              <p:ext uri="{D42A27DB-BD31-4B8C-83A1-F6EECF244321}">
                <p14:modId xmlns:p14="http://schemas.microsoft.com/office/powerpoint/2010/main" val="3541393242"/>
              </p:ext>
            </p:extLst>
          </p:nvPr>
        </p:nvGraphicFramePr>
        <p:xfrm>
          <a:off x="312420" y="1866974"/>
          <a:ext cx="11567160" cy="2133600"/>
        </p:xfrm>
        <a:graphic>
          <a:graphicData uri="http://schemas.openxmlformats.org/drawingml/2006/table">
            <a:tbl>
              <a:tblPr firstRow="1" bandRow="1">
                <a:tableStyleId>{5940675A-B579-460E-94D1-54222C63F5DA}</a:tableStyleId>
              </a:tblPr>
              <a:tblGrid>
                <a:gridCol w="574777">
                  <a:extLst>
                    <a:ext uri="{9D8B030D-6E8A-4147-A177-3AD203B41FA5}">
                      <a16:colId xmlns:a16="http://schemas.microsoft.com/office/drawing/2014/main" val="3354334850"/>
                    </a:ext>
                  </a:extLst>
                </a:gridCol>
                <a:gridCol w="5307102">
                  <a:extLst>
                    <a:ext uri="{9D8B030D-6E8A-4147-A177-3AD203B41FA5}">
                      <a16:colId xmlns:a16="http://schemas.microsoft.com/office/drawing/2014/main" val="4181497533"/>
                    </a:ext>
                  </a:extLst>
                </a:gridCol>
                <a:gridCol w="5685281">
                  <a:extLst>
                    <a:ext uri="{9D8B030D-6E8A-4147-A177-3AD203B41FA5}">
                      <a16:colId xmlns:a16="http://schemas.microsoft.com/office/drawing/2014/main" val="3114467498"/>
                    </a:ext>
                  </a:extLst>
                </a:gridCol>
              </a:tblGrid>
              <a:tr h="394731">
                <a:tc>
                  <a:txBody>
                    <a:bodyPr/>
                    <a:lstStyle/>
                    <a:p>
                      <a:pPr algn="ctr"/>
                      <a:r>
                        <a:rPr lang="en-US" sz="2200" b="1" dirty="0"/>
                        <a:t>1</a:t>
                      </a:r>
                      <a:endParaRPr lang="en-GB" sz="2200" b="1" dirty="0"/>
                    </a:p>
                  </a:txBody>
                  <a:tcPr/>
                </a:tc>
                <a:tc>
                  <a:txBody>
                    <a:bodyPr/>
                    <a:lstStyle/>
                    <a:p>
                      <a:r>
                        <a:rPr lang="en-US" sz="2200" b="0" dirty="0"/>
                        <a:t>Ich </a:t>
                      </a:r>
                      <a:r>
                        <a:rPr lang="en-US" sz="2200" b="0" dirty="0" err="1"/>
                        <a:t>sitze</a:t>
                      </a:r>
                      <a:r>
                        <a:rPr lang="en-US" sz="2200" b="0" dirty="0"/>
                        <a:t> in der </a:t>
                      </a:r>
                      <a:r>
                        <a:rPr lang="en-US" sz="2200" b="0" dirty="0" err="1"/>
                        <a:t>ersten</a:t>
                      </a:r>
                      <a:r>
                        <a:rPr lang="en-US" sz="2200" b="0" dirty="0"/>
                        <a:t> </a:t>
                      </a:r>
                      <a:r>
                        <a:rPr lang="en-US" sz="2200" b="1" dirty="0"/>
                        <a:t>_______ ________</a:t>
                      </a:r>
                      <a:endParaRPr lang="en-GB" sz="2200" b="1" dirty="0"/>
                    </a:p>
                  </a:txBody>
                  <a:tcPr/>
                </a:tc>
                <a:tc>
                  <a:txBody>
                    <a:bodyPr/>
                    <a:lstStyle/>
                    <a:p>
                      <a:r>
                        <a:rPr lang="en-US" sz="2200" b="0" dirty="0"/>
                        <a:t>I sit in the first row at the front.</a:t>
                      </a:r>
                      <a:endParaRPr lang="en-GB" sz="2200" b="0" dirty="0"/>
                    </a:p>
                  </a:txBody>
                  <a:tcPr/>
                </a:tc>
                <a:extLst>
                  <a:ext uri="{0D108BD9-81ED-4DB2-BD59-A6C34878D82A}">
                    <a16:rowId xmlns:a16="http://schemas.microsoft.com/office/drawing/2014/main" val="1295035790"/>
                  </a:ext>
                </a:extLst>
              </a:tr>
              <a:tr h="394731">
                <a:tc>
                  <a:txBody>
                    <a:bodyPr/>
                    <a:lstStyle/>
                    <a:p>
                      <a:pPr algn="ctr"/>
                      <a:r>
                        <a:rPr lang="en-US" sz="2200" b="1" dirty="0">
                          <a:solidFill>
                            <a:schemeClr val="bg1"/>
                          </a:solidFill>
                        </a:rPr>
                        <a:t>2</a:t>
                      </a:r>
                      <a:endParaRPr lang="en-GB" sz="2200" b="1" dirty="0">
                        <a:solidFill>
                          <a:schemeClr val="bg1"/>
                        </a:solidFill>
                      </a:endParaRPr>
                    </a:p>
                  </a:txBody>
                  <a:tcPr/>
                </a:tc>
                <a:tc>
                  <a:txBody>
                    <a:bodyPr/>
                    <a:lstStyle/>
                    <a:p>
                      <a:r>
                        <a:rPr lang="en-US" sz="2200" b="0" dirty="0" err="1">
                          <a:solidFill>
                            <a:schemeClr val="bg1"/>
                          </a:solidFill>
                        </a:rPr>
                        <a:t>Wir</a:t>
                      </a:r>
                      <a:r>
                        <a:rPr lang="en-US" sz="2200" b="0" dirty="0">
                          <a:solidFill>
                            <a:schemeClr val="bg1"/>
                          </a:solidFill>
                        </a:rPr>
                        <a:t> </a:t>
                      </a:r>
                      <a:r>
                        <a:rPr lang="en-US" sz="2200" b="0" dirty="0" err="1">
                          <a:solidFill>
                            <a:schemeClr val="bg1"/>
                          </a:solidFill>
                        </a:rPr>
                        <a:t>haben</a:t>
                      </a:r>
                      <a:r>
                        <a:rPr lang="en-US" sz="2200" b="0" dirty="0">
                          <a:solidFill>
                            <a:schemeClr val="bg1"/>
                          </a:solidFill>
                        </a:rPr>
                        <a:t> _________ </a:t>
                      </a:r>
                      <a:r>
                        <a:rPr lang="en-US" sz="2200" b="0" dirty="0" err="1">
                          <a:solidFill>
                            <a:schemeClr val="bg1"/>
                          </a:solidFill>
                        </a:rPr>
                        <a:t>Aufgaben</a:t>
                      </a:r>
                      <a:endParaRPr lang="en-GB" sz="2200" b="0" dirty="0">
                        <a:solidFill>
                          <a:schemeClr val="bg1"/>
                        </a:solidFill>
                      </a:endParaRPr>
                    </a:p>
                  </a:txBody>
                  <a:tcPr/>
                </a:tc>
                <a:tc>
                  <a:txBody>
                    <a:bodyPr/>
                    <a:lstStyle/>
                    <a:p>
                      <a:r>
                        <a:rPr lang="en-US" sz="2200" b="0" dirty="0">
                          <a:solidFill>
                            <a:schemeClr val="bg1"/>
                          </a:solidFill>
                        </a:rPr>
                        <a:t>We have got different tasks.</a:t>
                      </a:r>
                      <a:endParaRPr lang="en-GB" sz="2200" b="0" dirty="0">
                        <a:solidFill>
                          <a:schemeClr val="bg1"/>
                        </a:solidFill>
                      </a:endParaRPr>
                    </a:p>
                  </a:txBody>
                  <a:tcPr/>
                </a:tc>
                <a:extLst>
                  <a:ext uri="{0D108BD9-81ED-4DB2-BD59-A6C34878D82A}">
                    <a16:rowId xmlns:a16="http://schemas.microsoft.com/office/drawing/2014/main" val="2973493075"/>
                  </a:ext>
                </a:extLst>
              </a:tr>
              <a:tr h="394731">
                <a:tc>
                  <a:txBody>
                    <a:bodyPr/>
                    <a:lstStyle/>
                    <a:p>
                      <a:pPr algn="ctr"/>
                      <a:r>
                        <a:rPr lang="en-US" sz="2200" b="1" dirty="0">
                          <a:solidFill>
                            <a:schemeClr val="bg1"/>
                          </a:solidFill>
                        </a:rPr>
                        <a:t>3</a:t>
                      </a:r>
                      <a:endParaRPr lang="en-GB" sz="2200" b="1" dirty="0">
                        <a:solidFill>
                          <a:schemeClr val="bg1"/>
                        </a:solidFill>
                      </a:endParaRPr>
                    </a:p>
                  </a:txBody>
                  <a:tcPr/>
                </a:tc>
                <a:tc>
                  <a:txBody>
                    <a:bodyPr/>
                    <a:lstStyle/>
                    <a:p>
                      <a:r>
                        <a:rPr lang="en-US" sz="2200" b="0" dirty="0" err="1">
                          <a:solidFill>
                            <a:schemeClr val="bg1"/>
                          </a:solidFill>
                        </a:rPr>
                        <a:t>Wir</a:t>
                      </a:r>
                      <a:r>
                        <a:rPr lang="en-US" sz="2200" b="0" dirty="0">
                          <a:solidFill>
                            <a:schemeClr val="bg1"/>
                          </a:solidFill>
                        </a:rPr>
                        <a:t> </a:t>
                      </a:r>
                      <a:r>
                        <a:rPr lang="en-US" sz="2200" b="0" dirty="0" err="1">
                          <a:solidFill>
                            <a:schemeClr val="bg1"/>
                          </a:solidFill>
                        </a:rPr>
                        <a:t>beantworten</a:t>
                      </a:r>
                      <a:r>
                        <a:rPr lang="en-US" sz="2200" b="0" dirty="0">
                          <a:solidFill>
                            <a:schemeClr val="bg1"/>
                          </a:solidFill>
                        </a:rPr>
                        <a:t> die </a:t>
                      </a:r>
                      <a:r>
                        <a:rPr lang="en-US" sz="2200" b="0" dirty="0" err="1">
                          <a:solidFill>
                            <a:schemeClr val="bg1"/>
                          </a:solidFill>
                        </a:rPr>
                        <a:t>Fragen</a:t>
                      </a:r>
                      <a:r>
                        <a:rPr lang="en-US" sz="2200" b="0" dirty="0">
                          <a:solidFill>
                            <a:schemeClr val="bg1"/>
                          </a:solidFill>
                        </a:rPr>
                        <a:t> nicht</a:t>
                      </a:r>
                      <a:endParaRPr lang="en-GB" sz="2200" b="0" dirty="0">
                        <a:solidFill>
                          <a:schemeClr val="bg1"/>
                        </a:solidFill>
                      </a:endParaRPr>
                    </a:p>
                  </a:txBody>
                  <a:tcPr/>
                </a:tc>
                <a:tc>
                  <a:txBody>
                    <a:bodyPr/>
                    <a:lstStyle/>
                    <a:p>
                      <a:r>
                        <a:rPr lang="en-US" sz="2200" b="0" dirty="0">
                          <a:solidFill>
                            <a:schemeClr val="bg1"/>
                          </a:solidFill>
                        </a:rPr>
                        <a:t>We won’t ________ the questions.</a:t>
                      </a:r>
                      <a:endParaRPr lang="en-GB" sz="2200" b="0" dirty="0">
                        <a:solidFill>
                          <a:schemeClr val="bg1"/>
                        </a:solidFill>
                      </a:endParaRPr>
                    </a:p>
                  </a:txBody>
                  <a:tcPr/>
                </a:tc>
                <a:extLst>
                  <a:ext uri="{0D108BD9-81ED-4DB2-BD59-A6C34878D82A}">
                    <a16:rowId xmlns:a16="http://schemas.microsoft.com/office/drawing/2014/main" val="1585916599"/>
                  </a:ext>
                </a:extLst>
              </a:tr>
              <a:tr h="394731">
                <a:tc>
                  <a:txBody>
                    <a:bodyPr/>
                    <a:lstStyle/>
                    <a:p>
                      <a:pPr algn="ctr"/>
                      <a:r>
                        <a:rPr lang="en-US" sz="2200" b="1" dirty="0">
                          <a:solidFill>
                            <a:schemeClr val="bg1"/>
                          </a:solidFill>
                        </a:rPr>
                        <a:t>4</a:t>
                      </a:r>
                      <a:endParaRPr lang="en-GB" sz="2200" b="1" dirty="0">
                        <a:solidFill>
                          <a:schemeClr val="bg1"/>
                        </a:solidFill>
                      </a:endParaRPr>
                    </a:p>
                  </a:txBody>
                  <a:tcPr/>
                </a:tc>
                <a:tc>
                  <a:txBody>
                    <a:bodyPr/>
                    <a:lstStyle/>
                    <a:p>
                      <a:r>
                        <a:rPr lang="en-US" sz="2200" b="0" dirty="0" err="1">
                          <a:solidFill>
                            <a:schemeClr val="bg1"/>
                          </a:solidFill>
                        </a:rPr>
                        <a:t>Wer</a:t>
                      </a:r>
                      <a:r>
                        <a:rPr lang="en-US" sz="2200" b="0" dirty="0">
                          <a:solidFill>
                            <a:schemeClr val="bg1"/>
                          </a:solidFill>
                        </a:rPr>
                        <a:t> will </a:t>
                      </a:r>
                      <a:r>
                        <a:rPr lang="en-US" sz="2200" b="0" dirty="0" err="1">
                          <a:solidFill>
                            <a:schemeClr val="bg1"/>
                          </a:solidFill>
                        </a:rPr>
                        <a:t>uns</a:t>
                      </a:r>
                      <a:r>
                        <a:rPr lang="en-US" sz="2200" b="0" dirty="0">
                          <a:solidFill>
                            <a:schemeClr val="bg1"/>
                          </a:solidFill>
                        </a:rPr>
                        <a:t> </a:t>
                      </a:r>
                      <a:r>
                        <a:rPr lang="en-US" sz="2200" b="0" dirty="0" err="1">
                          <a:solidFill>
                            <a:schemeClr val="bg1"/>
                          </a:solidFill>
                        </a:rPr>
                        <a:t>unterrichten</a:t>
                      </a:r>
                      <a:r>
                        <a:rPr lang="en-US" sz="2200" b="0" dirty="0">
                          <a:solidFill>
                            <a:schemeClr val="bg1"/>
                          </a:solidFill>
                        </a:rPr>
                        <a:t>? </a:t>
                      </a:r>
                      <a:endParaRPr lang="en-GB" sz="2200" b="0" dirty="0">
                        <a:solidFill>
                          <a:schemeClr val="bg1"/>
                        </a:solidFill>
                      </a:endParaRPr>
                    </a:p>
                  </a:txBody>
                  <a:tcPr/>
                </a:tc>
                <a:tc>
                  <a:txBody>
                    <a:bodyPr/>
                    <a:lstStyle/>
                    <a:p>
                      <a:r>
                        <a:rPr lang="en-US" sz="2200" b="0" dirty="0">
                          <a:solidFill>
                            <a:schemeClr val="bg1"/>
                          </a:solidFill>
                        </a:rPr>
                        <a:t>Who wants to ________ us?</a:t>
                      </a:r>
                      <a:endParaRPr lang="en-GB" sz="2200" b="0" dirty="0">
                        <a:solidFill>
                          <a:schemeClr val="bg1"/>
                        </a:solidFill>
                      </a:endParaRPr>
                    </a:p>
                  </a:txBody>
                  <a:tcPr/>
                </a:tc>
                <a:extLst>
                  <a:ext uri="{0D108BD9-81ED-4DB2-BD59-A6C34878D82A}">
                    <a16:rowId xmlns:a16="http://schemas.microsoft.com/office/drawing/2014/main" val="847411472"/>
                  </a:ext>
                </a:extLst>
              </a:tr>
              <a:tr h="394731">
                <a:tc>
                  <a:txBody>
                    <a:bodyPr/>
                    <a:lstStyle/>
                    <a:p>
                      <a:pPr algn="ctr"/>
                      <a:r>
                        <a:rPr lang="en-US" sz="2200" b="1" dirty="0">
                          <a:solidFill>
                            <a:schemeClr val="bg1"/>
                          </a:solidFill>
                        </a:rPr>
                        <a:t>5</a:t>
                      </a:r>
                      <a:endParaRPr lang="en-GB" sz="2200" b="1" dirty="0">
                        <a:solidFill>
                          <a:schemeClr val="bg1"/>
                        </a:solidFill>
                      </a:endParaRPr>
                    </a:p>
                  </a:txBody>
                  <a:tcPr/>
                </a:tc>
                <a:tc>
                  <a:txBody>
                    <a:bodyPr/>
                    <a:lstStyle/>
                    <a:p>
                      <a:r>
                        <a:rPr lang="en-US" sz="2200" b="0" dirty="0" err="1">
                          <a:solidFill>
                            <a:schemeClr val="bg1"/>
                          </a:solidFill>
                        </a:rPr>
                        <a:t>Jede</a:t>
                      </a:r>
                      <a:r>
                        <a:rPr lang="en-US" sz="2200" b="0" dirty="0">
                          <a:solidFill>
                            <a:schemeClr val="bg1"/>
                          </a:solidFill>
                        </a:rPr>
                        <a:t> ________ hat </a:t>
                      </a:r>
                      <a:r>
                        <a:rPr lang="en-US" sz="2200" b="0" dirty="0" err="1">
                          <a:solidFill>
                            <a:schemeClr val="bg1"/>
                          </a:solidFill>
                        </a:rPr>
                        <a:t>eine</a:t>
                      </a:r>
                      <a:r>
                        <a:rPr lang="en-US" sz="2200" b="0" dirty="0">
                          <a:solidFill>
                            <a:schemeClr val="bg1"/>
                          </a:solidFill>
                        </a:rPr>
                        <a:t> </a:t>
                      </a:r>
                      <a:r>
                        <a:rPr lang="en-US" sz="2200" b="0" dirty="0" err="1">
                          <a:solidFill>
                            <a:schemeClr val="bg1"/>
                          </a:solidFill>
                        </a:rPr>
                        <a:t>Folge</a:t>
                      </a:r>
                      <a:endParaRPr lang="en-GB" sz="2200" b="0" dirty="0">
                        <a:solidFill>
                          <a:schemeClr val="bg1"/>
                        </a:solidFill>
                      </a:endParaRPr>
                    </a:p>
                  </a:txBody>
                  <a:tcPr/>
                </a:tc>
                <a:tc>
                  <a:txBody>
                    <a:bodyPr/>
                    <a:lstStyle/>
                    <a:p>
                      <a:r>
                        <a:rPr lang="en-US" sz="2200" b="0" dirty="0">
                          <a:solidFill>
                            <a:schemeClr val="bg1"/>
                          </a:solidFill>
                        </a:rPr>
                        <a:t>Every action has a consequence.</a:t>
                      </a:r>
                      <a:endParaRPr lang="en-GB" sz="2200" b="0" dirty="0">
                        <a:solidFill>
                          <a:schemeClr val="bg1"/>
                        </a:solidFill>
                      </a:endParaRPr>
                    </a:p>
                  </a:txBody>
                  <a:tcPr/>
                </a:tc>
                <a:extLst>
                  <a:ext uri="{0D108BD9-81ED-4DB2-BD59-A6C34878D82A}">
                    <a16:rowId xmlns:a16="http://schemas.microsoft.com/office/drawing/2014/main" val="384125152"/>
                  </a:ext>
                </a:extLst>
              </a:tr>
            </a:tbl>
          </a:graphicData>
        </a:graphic>
      </p:graphicFrame>
      <p:sp>
        <p:nvSpPr>
          <p:cNvPr id="8" name="TextBox 7">
            <a:extLst>
              <a:ext uri="{FF2B5EF4-FFF2-40B4-BE49-F238E27FC236}">
                <a16:creationId xmlns:a16="http://schemas.microsoft.com/office/drawing/2014/main" id="{DA9C28D6-26D1-3048-7FFF-518B4864A0FC}"/>
              </a:ext>
            </a:extLst>
          </p:cNvPr>
          <p:cNvSpPr txBox="1"/>
          <p:nvPr/>
        </p:nvSpPr>
        <p:spPr>
          <a:xfrm>
            <a:off x="197628" y="967832"/>
            <a:ext cx="9908857" cy="461665"/>
          </a:xfrm>
          <a:prstGeom prst="rect">
            <a:avLst/>
          </a:prstGeom>
          <a:noFill/>
        </p:spPr>
        <p:txBody>
          <a:bodyPr wrap="square">
            <a:spAutoFit/>
          </a:bodyPr>
          <a:lstStyle/>
          <a:p>
            <a:r>
              <a:rPr lang="en-US" sz="2400" dirty="0" err="1"/>
              <a:t>Füll</a:t>
            </a:r>
            <a:r>
              <a:rPr lang="en-US" sz="2400" dirty="0"/>
              <a:t> die </a:t>
            </a:r>
            <a:r>
              <a:rPr lang="en-US" sz="2400" dirty="0" err="1"/>
              <a:t>Lücken</a:t>
            </a:r>
            <a:r>
              <a:rPr lang="en-US" sz="2400" dirty="0"/>
              <a:t> </a:t>
            </a:r>
            <a:r>
              <a:rPr lang="en-US" sz="2400" dirty="0" err="1"/>
              <a:t>aus</a:t>
            </a:r>
            <a:r>
              <a:rPr lang="en-US" sz="2400" dirty="0"/>
              <a:t> und </a:t>
            </a:r>
            <a:r>
              <a:rPr lang="en-US" sz="2400" dirty="0" err="1"/>
              <a:t>benutz</a:t>
            </a:r>
            <a:r>
              <a:rPr lang="en-US" sz="2400" dirty="0"/>
              <a:t> die </a:t>
            </a:r>
            <a:r>
              <a:rPr lang="en-US" sz="2400" dirty="0" err="1"/>
              <a:t>Wörter</a:t>
            </a:r>
            <a:r>
              <a:rPr lang="en-US" sz="2400" dirty="0"/>
              <a:t> da </a:t>
            </a:r>
            <a:r>
              <a:rPr lang="en-US" sz="2400" dirty="0" err="1"/>
              <a:t>unten</a:t>
            </a:r>
            <a:r>
              <a:rPr lang="en-US" sz="2400" dirty="0"/>
              <a:t>: </a:t>
            </a:r>
          </a:p>
        </p:txBody>
      </p:sp>
      <p:sp>
        <p:nvSpPr>
          <p:cNvPr id="9" name="Rectangle 8">
            <a:extLst>
              <a:ext uri="{FF2B5EF4-FFF2-40B4-BE49-F238E27FC236}">
                <a16:creationId xmlns:a16="http://schemas.microsoft.com/office/drawing/2014/main" id="{020592A5-955E-23F7-D711-8A88C44A3D94}"/>
              </a:ext>
            </a:extLst>
          </p:cNvPr>
          <p:cNvSpPr/>
          <p:nvPr/>
        </p:nvSpPr>
        <p:spPr>
          <a:xfrm>
            <a:off x="1031127" y="4425389"/>
            <a:ext cx="4592432" cy="8572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t>Aktion</a:t>
            </a:r>
            <a:r>
              <a:rPr lang="en-US" sz="2200" dirty="0"/>
              <a:t>, </a:t>
            </a:r>
            <a:r>
              <a:rPr lang="en-US" sz="2200" dirty="0" err="1"/>
              <a:t>verschieden</a:t>
            </a:r>
            <a:r>
              <a:rPr lang="en-US" sz="2200" dirty="0"/>
              <a:t> </a:t>
            </a:r>
            <a:r>
              <a:rPr lang="en-US" sz="2200" dirty="0" err="1"/>
              <a:t>vorne</a:t>
            </a:r>
            <a:r>
              <a:rPr lang="en-US" sz="2200" dirty="0"/>
              <a:t>,</a:t>
            </a:r>
          </a:p>
          <a:p>
            <a:pPr algn="ctr"/>
            <a:r>
              <a:rPr lang="en-US" sz="2200" dirty="0" err="1"/>
              <a:t>Reihe</a:t>
            </a:r>
            <a:r>
              <a:rPr lang="en-US" sz="2200" dirty="0"/>
              <a:t> </a:t>
            </a:r>
            <a:endParaRPr lang="en-GB" sz="2200" dirty="0"/>
          </a:p>
        </p:txBody>
      </p:sp>
      <p:sp>
        <p:nvSpPr>
          <p:cNvPr id="12" name="Rectangle 11">
            <a:extLst>
              <a:ext uri="{FF2B5EF4-FFF2-40B4-BE49-F238E27FC236}">
                <a16:creationId xmlns:a16="http://schemas.microsoft.com/office/drawing/2014/main" id="{CE99D1E1-0388-30E0-2434-F4225573EAA6}"/>
              </a:ext>
            </a:extLst>
          </p:cNvPr>
          <p:cNvSpPr/>
          <p:nvPr/>
        </p:nvSpPr>
        <p:spPr>
          <a:xfrm>
            <a:off x="6826136" y="4377492"/>
            <a:ext cx="4628481" cy="9051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2"/>
                </a:solidFill>
              </a:rPr>
              <a:t>answer, teach </a:t>
            </a:r>
          </a:p>
        </p:txBody>
      </p:sp>
      <p:graphicFrame>
        <p:nvGraphicFramePr>
          <p:cNvPr id="7" name="Table 6">
            <a:extLst>
              <a:ext uri="{FF2B5EF4-FFF2-40B4-BE49-F238E27FC236}">
                <a16:creationId xmlns:a16="http://schemas.microsoft.com/office/drawing/2014/main" id="{D7574191-0A7D-C8C4-2543-F95A15B0832D}"/>
              </a:ext>
            </a:extLst>
          </p:cNvPr>
          <p:cNvGraphicFramePr>
            <a:graphicFrameLocks noGrp="1"/>
          </p:cNvGraphicFramePr>
          <p:nvPr>
            <p:extLst>
              <p:ext uri="{D42A27DB-BD31-4B8C-83A1-F6EECF244321}">
                <p14:modId xmlns:p14="http://schemas.microsoft.com/office/powerpoint/2010/main" val="946687974"/>
              </p:ext>
            </p:extLst>
          </p:nvPr>
        </p:nvGraphicFramePr>
        <p:xfrm>
          <a:off x="312420" y="1873242"/>
          <a:ext cx="11567160" cy="426720"/>
        </p:xfrm>
        <a:graphic>
          <a:graphicData uri="http://schemas.openxmlformats.org/drawingml/2006/table">
            <a:tbl>
              <a:tblPr firstRow="1" bandRow="1">
                <a:tableStyleId>{5940675A-B579-460E-94D1-54222C63F5DA}</a:tableStyleId>
              </a:tblPr>
              <a:tblGrid>
                <a:gridCol w="574777">
                  <a:extLst>
                    <a:ext uri="{9D8B030D-6E8A-4147-A177-3AD203B41FA5}">
                      <a16:colId xmlns:a16="http://schemas.microsoft.com/office/drawing/2014/main" val="3354334850"/>
                    </a:ext>
                  </a:extLst>
                </a:gridCol>
                <a:gridCol w="5307102">
                  <a:extLst>
                    <a:ext uri="{9D8B030D-6E8A-4147-A177-3AD203B41FA5}">
                      <a16:colId xmlns:a16="http://schemas.microsoft.com/office/drawing/2014/main" val="4181497533"/>
                    </a:ext>
                  </a:extLst>
                </a:gridCol>
                <a:gridCol w="5685281">
                  <a:extLst>
                    <a:ext uri="{9D8B030D-6E8A-4147-A177-3AD203B41FA5}">
                      <a16:colId xmlns:a16="http://schemas.microsoft.com/office/drawing/2014/main" val="3114467498"/>
                    </a:ext>
                  </a:extLst>
                </a:gridCol>
              </a:tblGrid>
              <a:tr h="394731">
                <a:tc>
                  <a:txBody>
                    <a:bodyPr/>
                    <a:lstStyle/>
                    <a:p>
                      <a:pPr algn="ctr"/>
                      <a:r>
                        <a:rPr lang="en-US" sz="2200" b="1" dirty="0"/>
                        <a:t>1</a:t>
                      </a:r>
                      <a:endParaRPr lang="en-GB" sz="2200" b="1" dirty="0"/>
                    </a:p>
                  </a:txBody>
                  <a:tcPr>
                    <a:solidFill>
                      <a:schemeClr val="accent6">
                        <a:lumMod val="90000"/>
                      </a:schemeClr>
                    </a:solidFill>
                  </a:tcPr>
                </a:tc>
                <a:tc>
                  <a:txBody>
                    <a:bodyPr/>
                    <a:lstStyle/>
                    <a:p>
                      <a:r>
                        <a:rPr lang="en-US" sz="2200" b="0" dirty="0"/>
                        <a:t>Ich </a:t>
                      </a:r>
                      <a:r>
                        <a:rPr lang="en-US" sz="2200" b="0" dirty="0" err="1"/>
                        <a:t>sitze</a:t>
                      </a:r>
                      <a:r>
                        <a:rPr lang="en-US" sz="2200" b="0" dirty="0"/>
                        <a:t> in der </a:t>
                      </a:r>
                      <a:r>
                        <a:rPr lang="en-US" sz="2200" b="0" dirty="0" err="1"/>
                        <a:t>ersten</a:t>
                      </a:r>
                      <a:r>
                        <a:rPr lang="en-US" sz="2200" b="0" dirty="0"/>
                        <a:t> </a:t>
                      </a:r>
                      <a:r>
                        <a:rPr lang="en-US" sz="2200" b="1" dirty="0" err="1"/>
                        <a:t>Reihe</a:t>
                      </a:r>
                      <a:r>
                        <a:rPr lang="en-US" sz="2200" b="1" dirty="0"/>
                        <a:t> </a:t>
                      </a:r>
                      <a:r>
                        <a:rPr lang="en-US" sz="2200" b="1" dirty="0" err="1"/>
                        <a:t>vorne</a:t>
                      </a:r>
                      <a:endParaRPr lang="en-GB" sz="2200" b="1" dirty="0"/>
                    </a:p>
                  </a:txBody>
                  <a:tcPr>
                    <a:solidFill>
                      <a:schemeClr val="accent6">
                        <a:lumMod val="90000"/>
                      </a:schemeClr>
                    </a:solidFill>
                  </a:tcPr>
                </a:tc>
                <a:tc>
                  <a:txBody>
                    <a:bodyPr/>
                    <a:lstStyle/>
                    <a:p>
                      <a:r>
                        <a:rPr lang="en-US" sz="2200" b="0" dirty="0"/>
                        <a:t>I sit in the first row at the front.</a:t>
                      </a:r>
                      <a:endParaRPr lang="en-GB" sz="2200" b="0" dirty="0"/>
                    </a:p>
                  </a:txBody>
                  <a:tcPr>
                    <a:solidFill>
                      <a:schemeClr val="accent6">
                        <a:lumMod val="90000"/>
                      </a:schemeClr>
                    </a:solidFill>
                  </a:tcPr>
                </a:tc>
                <a:extLst>
                  <a:ext uri="{0D108BD9-81ED-4DB2-BD59-A6C34878D82A}">
                    <a16:rowId xmlns:a16="http://schemas.microsoft.com/office/drawing/2014/main" val="1295035790"/>
                  </a:ext>
                </a:extLst>
              </a:tr>
            </a:tbl>
          </a:graphicData>
        </a:graphic>
      </p:graphicFrame>
      <p:graphicFrame>
        <p:nvGraphicFramePr>
          <p:cNvPr id="10" name="Table 9">
            <a:extLst>
              <a:ext uri="{FF2B5EF4-FFF2-40B4-BE49-F238E27FC236}">
                <a16:creationId xmlns:a16="http://schemas.microsoft.com/office/drawing/2014/main" id="{B065EC50-BA43-0321-8325-2CE57E676490}"/>
              </a:ext>
            </a:extLst>
          </p:cNvPr>
          <p:cNvGraphicFramePr>
            <a:graphicFrameLocks noGrp="1"/>
          </p:cNvGraphicFramePr>
          <p:nvPr>
            <p:extLst>
              <p:ext uri="{D42A27DB-BD31-4B8C-83A1-F6EECF244321}">
                <p14:modId xmlns:p14="http://schemas.microsoft.com/office/powerpoint/2010/main" val="4233496882"/>
              </p:ext>
            </p:extLst>
          </p:nvPr>
        </p:nvGraphicFramePr>
        <p:xfrm>
          <a:off x="312420" y="2305514"/>
          <a:ext cx="11567160" cy="426720"/>
        </p:xfrm>
        <a:graphic>
          <a:graphicData uri="http://schemas.openxmlformats.org/drawingml/2006/table">
            <a:tbl>
              <a:tblPr firstRow="1" bandRow="1">
                <a:tableStyleId>{5940675A-B579-460E-94D1-54222C63F5DA}</a:tableStyleId>
              </a:tblPr>
              <a:tblGrid>
                <a:gridCol w="574777">
                  <a:extLst>
                    <a:ext uri="{9D8B030D-6E8A-4147-A177-3AD203B41FA5}">
                      <a16:colId xmlns:a16="http://schemas.microsoft.com/office/drawing/2014/main" val="3454600225"/>
                    </a:ext>
                  </a:extLst>
                </a:gridCol>
                <a:gridCol w="5307102">
                  <a:extLst>
                    <a:ext uri="{9D8B030D-6E8A-4147-A177-3AD203B41FA5}">
                      <a16:colId xmlns:a16="http://schemas.microsoft.com/office/drawing/2014/main" val="1063802347"/>
                    </a:ext>
                  </a:extLst>
                </a:gridCol>
                <a:gridCol w="5685281">
                  <a:extLst>
                    <a:ext uri="{9D8B030D-6E8A-4147-A177-3AD203B41FA5}">
                      <a16:colId xmlns:a16="http://schemas.microsoft.com/office/drawing/2014/main" val="2320908309"/>
                    </a:ext>
                  </a:extLst>
                </a:gridCol>
              </a:tblGrid>
              <a:tr h="394731">
                <a:tc>
                  <a:txBody>
                    <a:bodyPr/>
                    <a:lstStyle/>
                    <a:p>
                      <a:pPr algn="ctr"/>
                      <a:r>
                        <a:rPr lang="en-US" sz="2200" b="1" dirty="0">
                          <a:solidFill>
                            <a:schemeClr val="bg1"/>
                          </a:solidFill>
                        </a:rPr>
                        <a:t>2</a:t>
                      </a:r>
                      <a:endParaRPr lang="en-GB" sz="2200" b="1" dirty="0">
                        <a:solidFill>
                          <a:schemeClr val="bg1"/>
                        </a:solidFill>
                      </a:endParaRPr>
                    </a:p>
                  </a:txBody>
                  <a:tcPr>
                    <a:solidFill>
                      <a:schemeClr val="accent6">
                        <a:lumMod val="90000"/>
                      </a:schemeClr>
                    </a:solidFill>
                  </a:tcPr>
                </a:tc>
                <a:tc>
                  <a:txBody>
                    <a:bodyPr/>
                    <a:lstStyle/>
                    <a:p>
                      <a:r>
                        <a:rPr lang="en-US" sz="2200" b="0" dirty="0" err="1">
                          <a:solidFill>
                            <a:schemeClr val="bg1"/>
                          </a:solidFill>
                        </a:rPr>
                        <a:t>Wir</a:t>
                      </a:r>
                      <a:r>
                        <a:rPr lang="en-US" sz="2200" b="0" dirty="0">
                          <a:solidFill>
                            <a:schemeClr val="bg1"/>
                          </a:solidFill>
                        </a:rPr>
                        <a:t> </a:t>
                      </a:r>
                      <a:r>
                        <a:rPr lang="en-US" sz="2200" b="0" dirty="0" err="1">
                          <a:solidFill>
                            <a:schemeClr val="bg1"/>
                          </a:solidFill>
                        </a:rPr>
                        <a:t>haben</a:t>
                      </a:r>
                      <a:r>
                        <a:rPr lang="en-US" sz="2200" b="0" dirty="0">
                          <a:solidFill>
                            <a:schemeClr val="bg1"/>
                          </a:solidFill>
                        </a:rPr>
                        <a:t> </a:t>
                      </a:r>
                      <a:r>
                        <a:rPr lang="en-US" sz="2200" b="1" dirty="0" err="1">
                          <a:solidFill>
                            <a:schemeClr val="bg1"/>
                          </a:solidFill>
                        </a:rPr>
                        <a:t>verschiedene</a:t>
                      </a:r>
                      <a:r>
                        <a:rPr lang="en-US" sz="2200" b="0" dirty="0">
                          <a:solidFill>
                            <a:schemeClr val="bg1"/>
                          </a:solidFill>
                        </a:rPr>
                        <a:t> </a:t>
                      </a:r>
                      <a:r>
                        <a:rPr lang="en-US" sz="2200" b="0" dirty="0" err="1">
                          <a:solidFill>
                            <a:schemeClr val="bg1"/>
                          </a:solidFill>
                        </a:rPr>
                        <a:t>Aufgaben</a:t>
                      </a:r>
                      <a:endParaRPr lang="en-GB" sz="2200" b="0" dirty="0">
                        <a:solidFill>
                          <a:schemeClr val="bg1"/>
                        </a:solidFill>
                      </a:endParaRPr>
                    </a:p>
                  </a:txBody>
                  <a:tcPr>
                    <a:solidFill>
                      <a:schemeClr val="accent6">
                        <a:lumMod val="90000"/>
                      </a:schemeClr>
                    </a:solidFill>
                  </a:tcPr>
                </a:tc>
                <a:tc>
                  <a:txBody>
                    <a:bodyPr/>
                    <a:lstStyle/>
                    <a:p>
                      <a:r>
                        <a:rPr lang="en-US" sz="2200" b="0" dirty="0">
                          <a:solidFill>
                            <a:schemeClr val="bg1"/>
                          </a:solidFill>
                        </a:rPr>
                        <a:t>We have got different tasks.</a:t>
                      </a:r>
                      <a:endParaRPr lang="en-GB" sz="2200" b="0" dirty="0">
                        <a:solidFill>
                          <a:schemeClr val="bg1"/>
                        </a:solidFill>
                      </a:endParaRPr>
                    </a:p>
                  </a:txBody>
                  <a:tcPr>
                    <a:solidFill>
                      <a:schemeClr val="accent6">
                        <a:lumMod val="90000"/>
                      </a:schemeClr>
                    </a:solidFill>
                  </a:tcPr>
                </a:tc>
                <a:extLst>
                  <a:ext uri="{0D108BD9-81ED-4DB2-BD59-A6C34878D82A}">
                    <a16:rowId xmlns:a16="http://schemas.microsoft.com/office/drawing/2014/main" val="2608316705"/>
                  </a:ext>
                </a:extLst>
              </a:tr>
            </a:tbl>
          </a:graphicData>
        </a:graphic>
      </p:graphicFrame>
      <p:graphicFrame>
        <p:nvGraphicFramePr>
          <p:cNvPr id="11" name="Table 10">
            <a:extLst>
              <a:ext uri="{FF2B5EF4-FFF2-40B4-BE49-F238E27FC236}">
                <a16:creationId xmlns:a16="http://schemas.microsoft.com/office/drawing/2014/main" id="{881D6470-3FC5-C6C4-EBE5-599676EA13B3}"/>
              </a:ext>
            </a:extLst>
          </p:cNvPr>
          <p:cNvGraphicFramePr>
            <a:graphicFrameLocks noGrp="1"/>
          </p:cNvGraphicFramePr>
          <p:nvPr>
            <p:extLst>
              <p:ext uri="{D42A27DB-BD31-4B8C-83A1-F6EECF244321}">
                <p14:modId xmlns:p14="http://schemas.microsoft.com/office/powerpoint/2010/main" val="751540158"/>
              </p:ext>
            </p:extLst>
          </p:nvPr>
        </p:nvGraphicFramePr>
        <p:xfrm>
          <a:off x="312420" y="2732234"/>
          <a:ext cx="11567160" cy="426720"/>
        </p:xfrm>
        <a:graphic>
          <a:graphicData uri="http://schemas.openxmlformats.org/drawingml/2006/table">
            <a:tbl>
              <a:tblPr firstRow="1" bandRow="1">
                <a:tableStyleId>{5940675A-B579-460E-94D1-54222C63F5DA}</a:tableStyleId>
              </a:tblPr>
              <a:tblGrid>
                <a:gridCol w="574777">
                  <a:extLst>
                    <a:ext uri="{9D8B030D-6E8A-4147-A177-3AD203B41FA5}">
                      <a16:colId xmlns:a16="http://schemas.microsoft.com/office/drawing/2014/main" val="4058352060"/>
                    </a:ext>
                  </a:extLst>
                </a:gridCol>
                <a:gridCol w="5307102">
                  <a:extLst>
                    <a:ext uri="{9D8B030D-6E8A-4147-A177-3AD203B41FA5}">
                      <a16:colId xmlns:a16="http://schemas.microsoft.com/office/drawing/2014/main" val="2659782281"/>
                    </a:ext>
                  </a:extLst>
                </a:gridCol>
                <a:gridCol w="5685281">
                  <a:extLst>
                    <a:ext uri="{9D8B030D-6E8A-4147-A177-3AD203B41FA5}">
                      <a16:colId xmlns:a16="http://schemas.microsoft.com/office/drawing/2014/main" val="2864886358"/>
                    </a:ext>
                  </a:extLst>
                </a:gridCol>
              </a:tblGrid>
              <a:tr h="394731">
                <a:tc>
                  <a:txBody>
                    <a:bodyPr/>
                    <a:lstStyle/>
                    <a:p>
                      <a:pPr algn="ctr"/>
                      <a:r>
                        <a:rPr lang="en-US" sz="2200" b="1" dirty="0">
                          <a:solidFill>
                            <a:schemeClr val="bg1"/>
                          </a:solidFill>
                        </a:rPr>
                        <a:t>3</a:t>
                      </a:r>
                      <a:endParaRPr lang="en-GB" sz="2200" b="1" dirty="0">
                        <a:solidFill>
                          <a:schemeClr val="bg1"/>
                        </a:solidFill>
                      </a:endParaRPr>
                    </a:p>
                  </a:txBody>
                  <a:tcPr>
                    <a:solidFill>
                      <a:schemeClr val="accent6">
                        <a:lumMod val="90000"/>
                      </a:schemeClr>
                    </a:solidFill>
                  </a:tcPr>
                </a:tc>
                <a:tc>
                  <a:txBody>
                    <a:bodyPr/>
                    <a:lstStyle/>
                    <a:p>
                      <a:r>
                        <a:rPr lang="en-US" sz="2200" b="0" dirty="0" err="1">
                          <a:solidFill>
                            <a:schemeClr val="bg1"/>
                          </a:solidFill>
                        </a:rPr>
                        <a:t>Wir</a:t>
                      </a:r>
                      <a:r>
                        <a:rPr lang="en-US" sz="2200" b="0" dirty="0">
                          <a:solidFill>
                            <a:schemeClr val="bg1"/>
                          </a:solidFill>
                        </a:rPr>
                        <a:t> </a:t>
                      </a:r>
                      <a:r>
                        <a:rPr lang="en-US" sz="2200" b="0" dirty="0" err="1">
                          <a:solidFill>
                            <a:schemeClr val="bg1"/>
                          </a:solidFill>
                        </a:rPr>
                        <a:t>beantworten</a:t>
                      </a:r>
                      <a:r>
                        <a:rPr lang="en-US" sz="2200" b="0" dirty="0">
                          <a:solidFill>
                            <a:schemeClr val="bg1"/>
                          </a:solidFill>
                        </a:rPr>
                        <a:t> die </a:t>
                      </a:r>
                      <a:r>
                        <a:rPr lang="en-US" sz="2200" b="0" dirty="0" err="1">
                          <a:solidFill>
                            <a:schemeClr val="bg1"/>
                          </a:solidFill>
                        </a:rPr>
                        <a:t>Fragen</a:t>
                      </a:r>
                      <a:r>
                        <a:rPr lang="en-US" sz="2200" b="0" dirty="0">
                          <a:solidFill>
                            <a:schemeClr val="bg1"/>
                          </a:solidFill>
                        </a:rPr>
                        <a:t> nicht</a:t>
                      </a:r>
                      <a:endParaRPr lang="en-GB" sz="2200" b="0" dirty="0">
                        <a:solidFill>
                          <a:schemeClr val="bg1"/>
                        </a:solidFill>
                      </a:endParaRPr>
                    </a:p>
                  </a:txBody>
                  <a:tcPr>
                    <a:solidFill>
                      <a:schemeClr val="accent6">
                        <a:lumMod val="90000"/>
                      </a:schemeClr>
                    </a:solidFill>
                  </a:tcPr>
                </a:tc>
                <a:tc>
                  <a:txBody>
                    <a:bodyPr/>
                    <a:lstStyle/>
                    <a:p>
                      <a:r>
                        <a:rPr lang="en-US" sz="2200" b="0" dirty="0">
                          <a:solidFill>
                            <a:schemeClr val="bg1"/>
                          </a:solidFill>
                        </a:rPr>
                        <a:t>We won’t </a:t>
                      </a:r>
                      <a:r>
                        <a:rPr lang="en-US" sz="2200" b="1" dirty="0">
                          <a:solidFill>
                            <a:schemeClr val="bg1"/>
                          </a:solidFill>
                        </a:rPr>
                        <a:t>answer</a:t>
                      </a:r>
                      <a:r>
                        <a:rPr lang="en-US" sz="2200" b="0" dirty="0">
                          <a:solidFill>
                            <a:schemeClr val="bg1"/>
                          </a:solidFill>
                        </a:rPr>
                        <a:t> the questions.</a:t>
                      </a:r>
                      <a:endParaRPr lang="en-GB" sz="2200" b="0" dirty="0">
                        <a:solidFill>
                          <a:schemeClr val="bg1"/>
                        </a:solidFill>
                      </a:endParaRPr>
                    </a:p>
                  </a:txBody>
                  <a:tcPr>
                    <a:solidFill>
                      <a:schemeClr val="accent6">
                        <a:lumMod val="90000"/>
                      </a:schemeClr>
                    </a:solidFill>
                  </a:tcPr>
                </a:tc>
                <a:extLst>
                  <a:ext uri="{0D108BD9-81ED-4DB2-BD59-A6C34878D82A}">
                    <a16:rowId xmlns:a16="http://schemas.microsoft.com/office/drawing/2014/main" val="1150127932"/>
                  </a:ext>
                </a:extLst>
              </a:tr>
            </a:tbl>
          </a:graphicData>
        </a:graphic>
      </p:graphicFrame>
      <p:graphicFrame>
        <p:nvGraphicFramePr>
          <p:cNvPr id="13" name="Table 12">
            <a:extLst>
              <a:ext uri="{FF2B5EF4-FFF2-40B4-BE49-F238E27FC236}">
                <a16:creationId xmlns:a16="http://schemas.microsoft.com/office/drawing/2014/main" id="{BAC4A29B-0676-471B-51AA-51FD9923C81C}"/>
              </a:ext>
            </a:extLst>
          </p:cNvPr>
          <p:cNvGraphicFramePr>
            <a:graphicFrameLocks noGrp="1"/>
          </p:cNvGraphicFramePr>
          <p:nvPr>
            <p:extLst>
              <p:ext uri="{D42A27DB-BD31-4B8C-83A1-F6EECF244321}">
                <p14:modId xmlns:p14="http://schemas.microsoft.com/office/powerpoint/2010/main" val="4220800011"/>
              </p:ext>
            </p:extLst>
          </p:nvPr>
        </p:nvGraphicFramePr>
        <p:xfrm>
          <a:off x="312420" y="3169711"/>
          <a:ext cx="11567160" cy="426720"/>
        </p:xfrm>
        <a:graphic>
          <a:graphicData uri="http://schemas.openxmlformats.org/drawingml/2006/table">
            <a:tbl>
              <a:tblPr firstRow="1" bandRow="1">
                <a:tableStyleId>{5940675A-B579-460E-94D1-54222C63F5DA}</a:tableStyleId>
              </a:tblPr>
              <a:tblGrid>
                <a:gridCol w="574777">
                  <a:extLst>
                    <a:ext uri="{9D8B030D-6E8A-4147-A177-3AD203B41FA5}">
                      <a16:colId xmlns:a16="http://schemas.microsoft.com/office/drawing/2014/main" val="586257309"/>
                    </a:ext>
                  </a:extLst>
                </a:gridCol>
                <a:gridCol w="5307102">
                  <a:extLst>
                    <a:ext uri="{9D8B030D-6E8A-4147-A177-3AD203B41FA5}">
                      <a16:colId xmlns:a16="http://schemas.microsoft.com/office/drawing/2014/main" val="3675459235"/>
                    </a:ext>
                  </a:extLst>
                </a:gridCol>
                <a:gridCol w="5685281">
                  <a:extLst>
                    <a:ext uri="{9D8B030D-6E8A-4147-A177-3AD203B41FA5}">
                      <a16:colId xmlns:a16="http://schemas.microsoft.com/office/drawing/2014/main" val="3215210653"/>
                    </a:ext>
                  </a:extLst>
                </a:gridCol>
              </a:tblGrid>
              <a:tr h="394731">
                <a:tc>
                  <a:txBody>
                    <a:bodyPr/>
                    <a:lstStyle/>
                    <a:p>
                      <a:pPr algn="ctr"/>
                      <a:r>
                        <a:rPr lang="en-US" sz="2200" b="1" dirty="0">
                          <a:solidFill>
                            <a:schemeClr val="bg1"/>
                          </a:solidFill>
                        </a:rPr>
                        <a:t>4</a:t>
                      </a:r>
                      <a:endParaRPr lang="en-GB" sz="2200" b="1" dirty="0">
                        <a:solidFill>
                          <a:schemeClr val="bg1"/>
                        </a:solidFill>
                      </a:endParaRPr>
                    </a:p>
                  </a:txBody>
                  <a:tcPr>
                    <a:solidFill>
                      <a:schemeClr val="accent6">
                        <a:lumMod val="90000"/>
                      </a:schemeClr>
                    </a:solidFill>
                  </a:tcPr>
                </a:tc>
                <a:tc>
                  <a:txBody>
                    <a:bodyPr/>
                    <a:lstStyle/>
                    <a:p>
                      <a:r>
                        <a:rPr lang="en-US" sz="2200" b="0" dirty="0" err="1">
                          <a:solidFill>
                            <a:schemeClr val="bg1"/>
                          </a:solidFill>
                        </a:rPr>
                        <a:t>Wer</a:t>
                      </a:r>
                      <a:r>
                        <a:rPr lang="en-US" sz="2200" b="0" dirty="0">
                          <a:solidFill>
                            <a:schemeClr val="bg1"/>
                          </a:solidFill>
                        </a:rPr>
                        <a:t> will </a:t>
                      </a:r>
                      <a:r>
                        <a:rPr lang="en-US" sz="2200" b="0" dirty="0" err="1">
                          <a:solidFill>
                            <a:schemeClr val="bg1"/>
                          </a:solidFill>
                        </a:rPr>
                        <a:t>uns</a:t>
                      </a:r>
                      <a:r>
                        <a:rPr lang="en-US" sz="2200" b="0" dirty="0">
                          <a:solidFill>
                            <a:schemeClr val="bg1"/>
                          </a:solidFill>
                        </a:rPr>
                        <a:t> </a:t>
                      </a:r>
                      <a:r>
                        <a:rPr lang="en-US" sz="2200" b="0" dirty="0" err="1">
                          <a:solidFill>
                            <a:schemeClr val="bg1"/>
                          </a:solidFill>
                        </a:rPr>
                        <a:t>unterrichten</a:t>
                      </a:r>
                      <a:r>
                        <a:rPr lang="en-US" sz="2200" b="0" dirty="0">
                          <a:solidFill>
                            <a:schemeClr val="bg1"/>
                          </a:solidFill>
                        </a:rPr>
                        <a:t>? </a:t>
                      </a:r>
                      <a:endParaRPr lang="en-GB" sz="2200" b="0" dirty="0">
                        <a:solidFill>
                          <a:schemeClr val="bg1"/>
                        </a:solidFill>
                      </a:endParaRPr>
                    </a:p>
                  </a:txBody>
                  <a:tcPr>
                    <a:solidFill>
                      <a:schemeClr val="accent6">
                        <a:lumMod val="90000"/>
                      </a:schemeClr>
                    </a:solidFill>
                  </a:tcPr>
                </a:tc>
                <a:tc>
                  <a:txBody>
                    <a:bodyPr/>
                    <a:lstStyle/>
                    <a:p>
                      <a:r>
                        <a:rPr lang="en-US" sz="2200" b="0" dirty="0">
                          <a:solidFill>
                            <a:schemeClr val="bg1"/>
                          </a:solidFill>
                        </a:rPr>
                        <a:t>Who wants to </a:t>
                      </a:r>
                      <a:r>
                        <a:rPr lang="en-US" sz="2200" b="1" dirty="0">
                          <a:solidFill>
                            <a:schemeClr val="bg1"/>
                          </a:solidFill>
                        </a:rPr>
                        <a:t>teach</a:t>
                      </a:r>
                      <a:r>
                        <a:rPr lang="en-US" sz="2200" b="0" dirty="0">
                          <a:solidFill>
                            <a:schemeClr val="bg1"/>
                          </a:solidFill>
                        </a:rPr>
                        <a:t> us?</a:t>
                      </a:r>
                      <a:endParaRPr lang="en-GB" sz="2200" b="0" dirty="0">
                        <a:solidFill>
                          <a:schemeClr val="bg1"/>
                        </a:solidFill>
                      </a:endParaRPr>
                    </a:p>
                  </a:txBody>
                  <a:tcPr>
                    <a:solidFill>
                      <a:schemeClr val="accent6">
                        <a:lumMod val="90000"/>
                      </a:schemeClr>
                    </a:solidFill>
                  </a:tcPr>
                </a:tc>
                <a:extLst>
                  <a:ext uri="{0D108BD9-81ED-4DB2-BD59-A6C34878D82A}">
                    <a16:rowId xmlns:a16="http://schemas.microsoft.com/office/drawing/2014/main" val="4173248764"/>
                  </a:ext>
                </a:extLst>
              </a:tr>
            </a:tbl>
          </a:graphicData>
        </a:graphic>
      </p:graphicFrame>
      <p:graphicFrame>
        <p:nvGraphicFramePr>
          <p:cNvPr id="14" name="Table 13">
            <a:extLst>
              <a:ext uri="{FF2B5EF4-FFF2-40B4-BE49-F238E27FC236}">
                <a16:creationId xmlns:a16="http://schemas.microsoft.com/office/drawing/2014/main" id="{4B47584B-BF2C-4C66-E93E-ADA856948153}"/>
              </a:ext>
            </a:extLst>
          </p:cNvPr>
          <p:cNvGraphicFramePr>
            <a:graphicFrameLocks noGrp="1"/>
          </p:cNvGraphicFramePr>
          <p:nvPr>
            <p:extLst>
              <p:ext uri="{D42A27DB-BD31-4B8C-83A1-F6EECF244321}">
                <p14:modId xmlns:p14="http://schemas.microsoft.com/office/powerpoint/2010/main" val="3438140218"/>
              </p:ext>
            </p:extLst>
          </p:nvPr>
        </p:nvGraphicFramePr>
        <p:xfrm>
          <a:off x="312420" y="3607188"/>
          <a:ext cx="11567160" cy="426720"/>
        </p:xfrm>
        <a:graphic>
          <a:graphicData uri="http://schemas.openxmlformats.org/drawingml/2006/table">
            <a:tbl>
              <a:tblPr firstRow="1" bandRow="1">
                <a:tableStyleId>{5940675A-B579-460E-94D1-54222C63F5DA}</a:tableStyleId>
              </a:tblPr>
              <a:tblGrid>
                <a:gridCol w="574777">
                  <a:extLst>
                    <a:ext uri="{9D8B030D-6E8A-4147-A177-3AD203B41FA5}">
                      <a16:colId xmlns:a16="http://schemas.microsoft.com/office/drawing/2014/main" val="617591619"/>
                    </a:ext>
                  </a:extLst>
                </a:gridCol>
                <a:gridCol w="5307102">
                  <a:extLst>
                    <a:ext uri="{9D8B030D-6E8A-4147-A177-3AD203B41FA5}">
                      <a16:colId xmlns:a16="http://schemas.microsoft.com/office/drawing/2014/main" val="2993175466"/>
                    </a:ext>
                  </a:extLst>
                </a:gridCol>
                <a:gridCol w="5685281">
                  <a:extLst>
                    <a:ext uri="{9D8B030D-6E8A-4147-A177-3AD203B41FA5}">
                      <a16:colId xmlns:a16="http://schemas.microsoft.com/office/drawing/2014/main" val="1128378942"/>
                    </a:ext>
                  </a:extLst>
                </a:gridCol>
              </a:tblGrid>
              <a:tr h="291787">
                <a:tc>
                  <a:txBody>
                    <a:bodyPr/>
                    <a:lstStyle/>
                    <a:p>
                      <a:pPr algn="ctr"/>
                      <a:r>
                        <a:rPr lang="en-US" sz="2200" b="1" dirty="0">
                          <a:solidFill>
                            <a:schemeClr val="bg1"/>
                          </a:solidFill>
                        </a:rPr>
                        <a:t>5</a:t>
                      </a:r>
                      <a:endParaRPr lang="en-GB" sz="2200" b="1" dirty="0">
                        <a:solidFill>
                          <a:schemeClr val="bg1"/>
                        </a:solidFill>
                      </a:endParaRPr>
                    </a:p>
                  </a:txBody>
                  <a:tcPr>
                    <a:solidFill>
                      <a:schemeClr val="accent6">
                        <a:lumMod val="90000"/>
                      </a:schemeClr>
                    </a:solidFill>
                  </a:tcPr>
                </a:tc>
                <a:tc>
                  <a:txBody>
                    <a:bodyPr/>
                    <a:lstStyle/>
                    <a:p>
                      <a:r>
                        <a:rPr lang="en-US" sz="2200" b="0" dirty="0" err="1">
                          <a:solidFill>
                            <a:schemeClr val="bg1"/>
                          </a:solidFill>
                        </a:rPr>
                        <a:t>Jede</a:t>
                      </a:r>
                      <a:r>
                        <a:rPr lang="en-US" sz="2200" b="0" dirty="0">
                          <a:solidFill>
                            <a:schemeClr val="bg1"/>
                          </a:solidFill>
                        </a:rPr>
                        <a:t> </a:t>
                      </a:r>
                      <a:r>
                        <a:rPr lang="en-US" sz="2200" b="1" dirty="0" err="1">
                          <a:solidFill>
                            <a:schemeClr val="bg1"/>
                          </a:solidFill>
                        </a:rPr>
                        <a:t>Aktion</a:t>
                      </a:r>
                      <a:r>
                        <a:rPr lang="en-US" sz="2200" b="0" dirty="0">
                          <a:solidFill>
                            <a:schemeClr val="bg1"/>
                          </a:solidFill>
                        </a:rPr>
                        <a:t> hat </a:t>
                      </a:r>
                      <a:r>
                        <a:rPr lang="en-US" sz="2200" b="0" dirty="0" err="1">
                          <a:solidFill>
                            <a:schemeClr val="bg1"/>
                          </a:solidFill>
                        </a:rPr>
                        <a:t>eine</a:t>
                      </a:r>
                      <a:r>
                        <a:rPr lang="en-US" sz="2200" b="0" dirty="0">
                          <a:solidFill>
                            <a:schemeClr val="bg1"/>
                          </a:solidFill>
                        </a:rPr>
                        <a:t> </a:t>
                      </a:r>
                      <a:r>
                        <a:rPr lang="en-US" sz="2200" b="0" dirty="0" err="1">
                          <a:solidFill>
                            <a:schemeClr val="bg1"/>
                          </a:solidFill>
                        </a:rPr>
                        <a:t>Folge</a:t>
                      </a:r>
                      <a:endParaRPr lang="en-GB" sz="2200" b="0" dirty="0">
                        <a:solidFill>
                          <a:schemeClr val="bg1"/>
                        </a:solidFill>
                      </a:endParaRPr>
                    </a:p>
                  </a:txBody>
                  <a:tcPr>
                    <a:solidFill>
                      <a:schemeClr val="accent6">
                        <a:lumMod val="90000"/>
                      </a:schemeClr>
                    </a:solidFill>
                  </a:tcPr>
                </a:tc>
                <a:tc>
                  <a:txBody>
                    <a:bodyPr/>
                    <a:lstStyle/>
                    <a:p>
                      <a:r>
                        <a:rPr lang="en-US" sz="2200" b="0" dirty="0">
                          <a:solidFill>
                            <a:schemeClr val="bg1"/>
                          </a:solidFill>
                        </a:rPr>
                        <a:t>Every action has a consequence.</a:t>
                      </a:r>
                      <a:endParaRPr lang="en-GB" sz="2200" b="0" dirty="0">
                        <a:solidFill>
                          <a:schemeClr val="bg1"/>
                        </a:solidFill>
                      </a:endParaRPr>
                    </a:p>
                  </a:txBody>
                  <a:tcPr>
                    <a:solidFill>
                      <a:schemeClr val="accent6">
                        <a:lumMod val="90000"/>
                      </a:schemeClr>
                    </a:solidFill>
                  </a:tcPr>
                </a:tc>
                <a:extLst>
                  <a:ext uri="{0D108BD9-81ED-4DB2-BD59-A6C34878D82A}">
                    <a16:rowId xmlns:a16="http://schemas.microsoft.com/office/drawing/2014/main" val="404125179"/>
                  </a:ext>
                </a:extLst>
              </a:tr>
            </a:tbl>
          </a:graphicData>
        </a:graphic>
      </p:graphicFrame>
    </p:spTree>
    <p:extLst>
      <p:ext uri="{BB962C8B-B14F-4D97-AF65-F5344CB8AC3E}">
        <p14:creationId xmlns:p14="http://schemas.microsoft.com/office/powerpoint/2010/main" val="117840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49FF-5F4C-43E9-43F0-24174E76B25C}"/>
              </a:ext>
            </a:extLst>
          </p:cNvPr>
          <p:cNvSpPr>
            <a:spLocks noGrp="1"/>
          </p:cNvSpPr>
          <p:nvPr>
            <p:ph type="title"/>
          </p:nvPr>
        </p:nvSpPr>
        <p:spPr/>
        <p:txBody>
          <a:bodyPr/>
          <a:lstStyle/>
          <a:p>
            <a:r>
              <a:rPr lang="en-GB" dirty="0" err="1"/>
              <a:t>Vokabeln</a:t>
            </a:r>
            <a:r>
              <a:rPr lang="en-GB" dirty="0"/>
              <a:t> [2/2]</a:t>
            </a:r>
          </a:p>
        </p:txBody>
      </p:sp>
      <p:sp>
        <p:nvSpPr>
          <p:cNvPr id="4" name="Google Shape;228;p7">
            <a:extLst>
              <a:ext uri="{FF2B5EF4-FFF2-40B4-BE49-F238E27FC236}">
                <a16:creationId xmlns:a16="http://schemas.microsoft.com/office/drawing/2014/main" id="{A5DB3F53-28F2-0FC7-0190-A8417D329B83}"/>
              </a:ext>
            </a:extLst>
          </p:cNvPr>
          <p:cNvSpPr/>
          <p:nvPr/>
        </p:nvSpPr>
        <p:spPr>
          <a:xfrm>
            <a:off x="10435590" y="172906"/>
            <a:ext cx="1521738"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US" sz="2000" dirty="0">
                <a:solidFill>
                  <a:srgbClr val="3D3C3C"/>
                </a:solidFill>
                <a:latin typeface="Century Gothic"/>
                <a:sym typeface="Century Gothic"/>
              </a:rPr>
              <a:t>s</a:t>
            </a:r>
            <a:r>
              <a:rPr lang="en-GB" sz="2000" dirty="0" err="1">
                <a:solidFill>
                  <a:srgbClr val="3D3C3C"/>
                </a:solidFill>
                <a:latin typeface="Century Gothic"/>
                <a:sym typeface="Century Gothic"/>
              </a:rPr>
              <a:t>chreiben</a:t>
            </a:r>
            <a:endParaRPr dirty="0"/>
          </a:p>
        </p:txBody>
      </p:sp>
      <p:graphicFrame>
        <p:nvGraphicFramePr>
          <p:cNvPr id="6" name="Table 6">
            <a:extLst>
              <a:ext uri="{FF2B5EF4-FFF2-40B4-BE49-F238E27FC236}">
                <a16:creationId xmlns:a16="http://schemas.microsoft.com/office/drawing/2014/main" id="{43AB1CE6-E725-72E8-0EE2-F9477EACA2D5}"/>
              </a:ext>
            </a:extLst>
          </p:cNvPr>
          <p:cNvGraphicFramePr>
            <a:graphicFrameLocks noGrp="1"/>
          </p:cNvGraphicFramePr>
          <p:nvPr>
            <p:extLst>
              <p:ext uri="{D42A27DB-BD31-4B8C-83A1-F6EECF244321}">
                <p14:modId xmlns:p14="http://schemas.microsoft.com/office/powerpoint/2010/main" val="2667607528"/>
              </p:ext>
            </p:extLst>
          </p:nvPr>
        </p:nvGraphicFramePr>
        <p:xfrm>
          <a:off x="303867" y="1229710"/>
          <a:ext cx="11584265" cy="3888753"/>
        </p:xfrm>
        <a:graphic>
          <a:graphicData uri="http://schemas.openxmlformats.org/drawingml/2006/table">
            <a:tbl>
              <a:tblPr firstRow="1" bandRow="1">
                <a:tableStyleId>{5940675A-B579-460E-94D1-54222C63F5DA}</a:tableStyleId>
              </a:tblPr>
              <a:tblGrid>
                <a:gridCol w="575627">
                  <a:extLst>
                    <a:ext uri="{9D8B030D-6E8A-4147-A177-3AD203B41FA5}">
                      <a16:colId xmlns:a16="http://schemas.microsoft.com/office/drawing/2014/main" val="3354334850"/>
                    </a:ext>
                  </a:extLst>
                </a:gridCol>
                <a:gridCol w="5314950">
                  <a:extLst>
                    <a:ext uri="{9D8B030D-6E8A-4147-A177-3AD203B41FA5}">
                      <a16:colId xmlns:a16="http://schemas.microsoft.com/office/drawing/2014/main" val="4181497533"/>
                    </a:ext>
                  </a:extLst>
                </a:gridCol>
                <a:gridCol w="5693688">
                  <a:extLst>
                    <a:ext uri="{9D8B030D-6E8A-4147-A177-3AD203B41FA5}">
                      <a16:colId xmlns:a16="http://schemas.microsoft.com/office/drawing/2014/main" val="3114467498"/>
                    </a:ext>
                  </a:extLst>
                </a:gridCol>
              </a:tblGrid>
              <a:tr h="852797">
                <a:tc>
                  <a:txBody>
                    <a:bodyPr/>
                    <a:lstStyle/>
                    <a:p>
                      <a:pPr algn="ctr"/>
                      <a:r>
                        <a:rPr lang="en-US" sz="2200" b="1" dirty="0">
                          <a:solidFill>
                            <a:schemeClr val="bg1"/>
                          </a:solidFill>
                        </a:rPr>
                        <a:t>6</a:t>
                      </a:r>
                      <a:endParaRPr lang="en-GB" sz="2200" b="1" dirty="0">
                        <a:solidFill>
                          <a:schemeClr val="bg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bg1"/>
                          </a:solidFill>
                        </a:rPr>
                        <a:t>__________du das? Dieser ________ ________ </a:t>
                      </a:r>
                      <a:r>
                        <a:rPr lang="en-US" sz="2200" b="0" dirty="0" err="1">
                          <a:solidFill>
                            <a:schemeClr val="bg1"/>
                          </a:solidFill>
                        </a:rPr>
                        <a:t>lustig</a:t>
                      </a:r>
                      <a:r>
                        <a:rPr lang="en-US" sz="2200" b="0" dirty="0">
                          <a:solidFill>
                            <a:schemeClr val="bg1"/>
                          </a:solidFill>
                        </a:rPr>
                        <a:t>.</a:t>
                      </a:r>
                      <a:endParaRPr lang="en-GB" sz="2200" b="0" dirty="0">
                        <a:solidFill>
                          <a:schemeClr val="bg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bg1"/>
                          </a:solidFill>
                        </a:rPr>
                        <a:t>Do you notice that? This expression sounds funny.</a:t>
                      </a:r>
                      <a:endParaRPr lang="en-GB" sz="2200" b="0" dirty="0">
                        <a:solidFill>
                          <a:schemeClr val="bg1"/>
                        </a:solidFill>
                      </a:endParaRPr>
                    </a:p>
                  </a:txBody>
                  <a:tcPr anchor="ctr"/>
                </a:tc>
                <a:extLst>
                  <a:ext uri="{0D108BD9-81ED-4DB2-BD59-A6C34878D82A}">
                    <a16:rowId xmlns:a16="http://schemas.microsoft.com/office/drawing/2014/main" val="4115380242"/>
                  </a:ext>
                </a:extLst>
              </a:tr>
              <a:tr h="477566">
                <a:tc>
                  <a:txBody>
                    <a:bodyPr/>
                    <a:lstStyle/>
                    <a:p>
                      <a:pPr algn="ctr"/>
                      <a:r>
                        <a:rPr lang="en-US" sz="2200" b="1" dirty="0">
                          <a:solidFill>
                            <a:schemeClr val="bg1"/>
                          </a:solidFill>
                        </a:rPr>
                        <a:t>7</a:t>
                      </a:r>
                      <a:endParaRPr lang="en-GB" sz="2200" b="1" dirty="0">
                        <a:solidFill>
                          <a:schemeClr val="bg1"/>
                        </a:solidFill>
                      </a:endParaRPr>
                    </a:p>
                  </a:txBody>
                  <a:tcPr anchor="ctr"/>
                </a:tc>
                <a:tc>
                  <a:txBody>
                    <a:bodyPr/>
                    <a:lstStyle/>
                    <a:p>
                      <a:r>
                        <a:rPr lang="en-US" sz="2200" dirty="0">
                          <a:solidFill>
                            <a:schemeClr val="bg1"/>
                          </a:solidFill>
                        </a:rPr>
                        <a:t>Dieser </a:t>
                      </a:r>
                      <a:r>
                        <a:rPr lang="en-US" sz="2200" dirty="0" err="1">
                          <a:solidFill>
                            <a:schemeClr val="bg1"/>
                          </a:solidFill>
                        </a:rPr>
                        <a:t>Satz</a:t>
                      </a:r>
                      <a:r>
                        <a:rPr lang="en-US" sz="2200" dirty="0">
                          <a:solidFill>
                            <a:schemeClr val="bg1"/>
                          </a:solidFill>
                        </a:rPr>
                        <a:t> </a:t>
                      </a:r>
                      <a:r>
                        <a:rPr lang="en-US" sz="2200" dirty="0" err="1">
                          <a:solidFill>
                            <a:schemeClr val="bg1"/>
                          </a:solidFill>
                        </a:rPr>
                        <a:t>ist</a:t>
                      </a:r>
                      <a:r>
                        <a:rPr lang="en-US" sz="2200" dirty="0">
                          <a:solidFill>
                            <a:schemeClr val="bg1"/>
                          </a:solidFill>
                        </a:rPr>
                        <a:t> </a:t>
                      </a:r>
                      <a:r>
                        <a:rPr lang="en-US" sz="2200" dirty="0" err="1">
                          <a:solidFill>
                            <a:schemeClr val="bg1"/>
                          </a:solidFill>
                        </a:rPr>
                        <a:t>kurz</a:t>
                      </a:r>
                      <a:endParaRPr lang="en-GB" sz="2200" dirty="0">
                        <a:solidFill>
                          <a:schemeClr val="bg1"/>
                        </a:solidFill>
                      </a:endParaRPr>
                    </a:p>
                  </a:txBody>
                  <a:tcPr anchor="ctr"/>
                </a:tc>
                <a:tc>
                  <a:txBody>
                    <a:bodyPr/>
                    <a:lstStyle/>
                    <a:p>
                      <a:r>
                        <a:rPr lang="en-US" sz="2200" dirty="0">
                          <a:solidFill>
                            <a:schemeClr val="bg1"/>
                          </a:solidFill>
                        </a:rPr>
                        <a:t>This __________ is short</a:t>
                      </a:r>
                      <a:endParaRPr lang="en-GB" sz="2200" dirty="0">
                        <a:solidFill>
                          <a:schemeClr val="bg1"/>
                        </a:solidFill>
                      </a:endParaRPr>
                    </a:p>
                  </a:txBody>
                  <a:tcPr anchor="ctr"/>
                </a:tc>
                <a:extLst>
                  <a:ext uri="{0D108BD9-81ED-4DB2-BD59-A6C34878D82A}">
                    <a16:rowId xmlns:a16="http://schemas.microsoft.com/office/drawing/2014/main" val="2236015929"/>
                  </a:ext>
                </a:extLst>
              </a:tr>
              <a:tr h="1228027">
                <a:tc>
                  <a:txBody>
                    <a:bodyPr/>
                    <a:lstStyle/>
                    <a:p>
                      <a:pPr algn="ctr"/>
                      <a:r>
                        <a:rPr lang="en-US" sz="2200" b="1" dirty="0">
                          <a:solidFill>
                            <a:schemeClr val="bg1"/>
                          </a:solidFill>
                        </a:rPr>
                        <a:t>8</a:t>
                      </a:r>
                      <a:endParaRPr lang="en-GB" sz="2200" b="1" dirty="0">
                        <a:solidFill>
                          <a:schemeClr val="bg1"/>
                        </a:solidFill>
                      </a:endParaRPr>
                    </a:p>
                  </a:txBody>
                  <a:tcPr anchor="ctr"/>
                </a:tc>
                <a:tc>
                  <a:txBody>
                    <a:bodyPr/>
                    <a:lstStyle/>
                    <a:p>
                      <a:r>
                        <a:rPr lang="en-US" sz="2200" dirty="0">
                          <a:solidFill>
                            <a:schemeClr val="bg1"/>
                          </a:solidFill>
                        </a:rPr>
                        <a:t>Ich muss ________ ________, </a:t>
                      </a:r>
                      <a:r>
                        <a:rPr lang="en-US" sz="2200" dirty="0" err="1">
                          <a:solidFill>
                            <a:schemeClr val="bg1"/>
                          </a:solidFill>
                        </a:rPr>
                        <a:t>wie</a:t>
                      </a:r>
                      <a:r>
                        <a:rPr lang="en-US" sz="2200" dirty="0">
                          <a:solidFill>
                            <a:schemeClr val="bg1"/>
                          </a:solidFill>
                        </a:rPr>
                        <a:t> international </a:t>
                      </a:r>
                      <a:r>
                        <a:rPr lang="en-US" sz="2200" dirty="0" err="1">
                          <a:solidFill>
                            <a:schemeClr val="bg1"/>
                          </a:solidFill>
                        </a:rPr>
                        <a:t>unsere</a:t>
                      </a:r>
                      <a:r>
                        <a:rPr lang="en-US" sz="2200" dirty="0">
                          <a:solidFill>
                            <a:schemeClr val="bg1"/>
                          </a:solidFill>
                        </a:rPr>
                        <a:t> </a:t>
                      </a:r>
                      <a:r>
                        <a:rPr lang="en-US" sz="2200" dirty="0" err="1">
                          <a:solidFill>
                            <a:schemeClr val="bg1"/>
                          </a:solidFill>
                        </a:rPr>
                        <a:t>Klasse</a:t>
                      </a:r>
                      <a:r>
                        <a:rPr lang="en-US" sz="2200" dirty="0">
                          <a:solidFill>
                            <a:schemeClr val="bg1"/>
                          </a:solidFill>
                        </a:rPr>
                        <a:t> </a:t>
                      </a:r>
                      <a:r>
                        <a:rPr lang="en-US" sz="2200" dirty="0" err="1">
                          <a:solidFill>
                            <a:schemeClr val="bg1"/>
                          </a:solidFill>
                        </a:rPr>
                        <a:t>ist</a:t>
                      </a:r>
                      <a:r>
                        <a:rPr lang="en-US" sz="2200" dirty="0">
                          <a:solidFill>
                            <a:schemeClr val="bg1"/>
                          </a:solidFill>
                        </a:rPr>
                        <a:t>. Wunderbar!</a:t>
                      </a:r>
                      <a:endParaRPr lang="en-GB" sz="2200" dirty="0">
                        <a:solidFill>
                          <a:schemeClr val="bg1"/>
                        </a:solidFill>
                      </a:endParaRPr>
                    </a:p>
                  </a:txBody>
                  <a:tcPr anchor="ctr"/>
                </a:tc>
                <a:tc>
                  <a:txBody>
                    <a:bodyPr/>
                    <a:lstStyle/>
                    <a:p>
                      <a:r>
                        <a:rPr lang="en-US" sz="2200" dirty="0">
                          <a:solidFill>
                            <a:schemeClr val="bg1"/>
                          </a:solidFill>
                        </a:rPr>
                        <a:t>I have to stress clearly how international our class is. Wonderful! </a:t>
                      </a:r>
                      <a:endParaRPr lang="en-GB" sz="2200" dirty="0">
                        <a:solidFill>
                          <a:schemeClr val="bg1"/>
                        </a:solidFill>
                      </a:endParaRPr>
                    </a:p>
                  </a:txBody>
                  <a:tcPr anchor="ctr"/>
                </a:tc>
                <a:extLst>
                  <a:ext uri="{0D108BD9-81ED-4DB2-BD59-A6C34878D82A}">
                    <a16:rowId xmlns:a16="http://schemas.microsoft.com/office/drawing/2014/main" val="3660398982"/>
                  </a:ext>
                </a:extLst>
              </a:tr>
              <a:tr h="477566">
                <a:tc>
                  <a:txBody>
                    <a:bodyPr/>
                    <a:lstStyle/>
                    <a:p>
                      <a:pPr algn="ctr"/>
                      <a:r>
                        <a:rPr lang="en-US" sz="2200" b="1" dirty="0">
                          <a:solidFill>
                            <a:schemeClr val="bg1"/>
                          </a:solidFill>
                        </a:rPr>
                        <a:t>9</a:t>
                      </a:r>
                      <a:endParaRPr lang="en-GB" sz="2200" b="1" dirty="0">
                        <a:solidFill>
                          <a:schemeClr val="bg1"/>
                        </a:solidFill>
                      </a:endParaRPr>
                    </a:p>
                  </a:txBody>
                  <a:tcPr anchor="ctr"/>
                </a:tc>
                <a:tc>
                  <a:txBody>
                    <a:bodyPr/>
                    <a:lstStyle/>
                    <a:p>
                      <a:r>
                        <a:rPr lang="en-US" sz="2200" dirty="0" err="1">
                          <a:solidFill>
                            <a:schemeClr val="bg1"/>
                          </a:solidFill>
                        </a:rPr>
                        <a:t>Welche</a:t>
                      </a:r>
                      <a:r>
                        <a:rPr lang="en-US" sz="2200" dirty="0">
                          <a:solidFill>
                            <a:schemeClr val="bg1"/>
                          </a:solidFill>
                        </a:rPr>
                        <a:t> </a:t>
                      </a:r>
                      <a:r>
                        <a:rPr lang="en-US" sz="2200" dirty="0" err="1">
                          <a:solidFill>
                            <a:schemeClr val="bg1"/>
                          </a:solidFill>
                        </a:rPr>
                        <a:t>Bedeutung</a:t>
                      </a:r>
                      <a:r>
                        <a:rPr lang="en-US" sz="2200" dirty="0">
                          <a:solidFill>
                            <a:schemeClr val="bg1"/>
                          </a:solidFill>
                        </a:rPr>
                        <a:t> hat dieses Wort?</a:t>
                      </a:r>
                      <a:endParaRPr lang="en-GB" sz="2200" dirty="0">
                        <a:solidFill>
                          <a:schemeClr val="bg1"/>
                        </a:solidFill>
                      </a:endParaRPr>
                    </a:p>
                  </a:txBody>
                  <a:tcPr anchor="ctr"/>
                </a:tc>
                <a:tc>
                  <a:txBody>
                    <a:bodyPr/>
                    <a:lstStyle/>
                    <a:p>
                      <a:r>
                        <a:rPr lang="en-US" sz="2200" dirty="0">
                          <a:solidFill>
                            <a:schemeClr val="bg1"/>
                          </a:solidFill>
                        </a:rPr>
                        <a:t>What is the _________ of this word? </a:t>
                      </a:r>
                      <a:endParaRPr lang="en-GB" sz="2200" dirty="0">
                        <a:solidFill>
                          <a:schemeClr val="bg1"/>
                        </a:solidFill>
                      </a:endParaRPr>
                    </a:p>
                  </a:txBody>
                  <a:tcPr anchor="ctr"/>
                </a:tc>
                <a:extLst>
                  <a:ext uri="{0D108BD9-81ED-4DB2-BD59-A6C34878D82A}">
                    <a16:rowId xmlns:a16="http://schemas.microsoft.com/office/drawing/2014/main" val="810609819"/>
                  </a:ext>
                </a:extLst>
              </a:tr>
              <a:tr h="852797">
                <a:tc>
                  <a:txBody>
                    <a:bodyPr/>
                    <a:lstStyle/>
                    <a:p>
                      <a:pPr algn="ctr"/>
                      <a:r>
                        <a:rPr lang="en-US" sz="2200" b="1" dirty="0">
                          <a:solidFill>
                            <a:schemeClr val="bg1"/>
                          </a:solidFill>
                        </a:rPr>
                        <a:t>10</a:t>
                      </a:r>
                      <a:endParaRPr lang="en-GB" sz="2200" b="1" dirty="0">
                        <a:solidFill>
                          <a:schemeClr val="bg1"/>
                        </a:solidFill>
                      </a:endParaRPr>
                    </a:p>
                  </a:txBody>
                  <a:tcPr anchor="ctr"/>
                </a:tc>
                <a:tc>
                  <a:txBody>
                    <a:bodyPr/>
                    <a:lstStyle/>
                    <a:p>
                      <a:r>
                        <a:rPr lang="en-US" sz="2200" dirty="0" err="1">
                          <a:solidFill>
                            <a:schemeClr val="bg1"/>
                          </a:solidFill>
                        </a:rPr>
                        <a:t>Wir</a:t>
                      </a:r>
                      <a:r>
                        <a:rPr lang="en-US" sz="2200" dirty="0">
                          <a:solidFill>
                            <a:schemeClr val="bg1"/>
                          </a:solidFill>
                        </a:rPr>
                        <a:t> </a:t>
                      </a:r>
                      <a:r>
                        <a:rPr lang="en-US" sz="2200" dirty="0" err="1">
                          <a:solidFill>
                            <a:schemeClr val="bg1"/>
                          </a:solidFill>
                        </a:rPr>
                        <a:t>bilden</a:t>
                      </a:r>
                      <a:r>
                        <a:rPr lang="en-US" sz="2200" dirty="0">
                          <a:solidFill>
                            <a:schemeClr val="bg1"/>
                          </a:solidFill>
                        </a:rPr>
                        <a:t> </a:t>
                      </a:r>
                      <a:r>
                        <a:rPr lang="en-US" sz="2200" dirty="0" err="1">
                          <a:solidFill>
                            <a:schemeClr val="bg1"/>
                          </a:solidFill>
                        </a:rPr>
                        <a:t>Sätze</a:t>
                      </a:r>
                      <a:r>
                        <a:rPr lang="en-US" sz="2200" dirty="0">
                          <a:solidFill>
                            <a:schemeClr val="bg1"/>
                          </a:solidFill>
                        </a:rPr>
                        <a:t> </a:t>
                      </a:r>
                      <a:r>
                        <a:rPr lang="en-US" sz="2200" dirty="0" err="1">
                          <a:solidFill>
                            <a:schemeClr val="bg1"/>
                          </a:solidFill>
                        </a:rPr>
                        <a:t>aus</a:t>
                      </a:r>
                      <a:r>
                        <a:rPr lang="en-US" sz="2200" dirty="0">
                          <a:solidFill>
                            <a:schemeClr val="bg1"/>
                          </a:solidFill>
                        </a:rPr>
                        <a:t> den </a:t>
                      </a:r>
                      <a:r>
                        <a:rPr lang="en-US" sz="2200" dirty="0" err="1">
                          <a:solidFill>
                            <a:schemeClr val="bg1"/>
                          </a:solidFill>
                        </a:rPr>
                        <a:t>neuen</a:t>
                      </a:r>
                      <a:r>
                        <a:rPr lang="en-US" sz="2200" dirty="0">
                          <a:solidFill>
                            <a:schemeClr val="bg1"/>
                          </a:solidFill>
                        </a:rPr>
                        <a:t> </a:t>
                      </a:r>
                      <a:r>
                        <a:rPr lang="en-US" sz="2200" dirty="0" err="1">
                          <a:solidFill>
                            <a:schemeClr val="bg1"/>
                          </a:solidFill>
                        </a:rPr>
                        <a:t>Wörtern</a:t>
                      </a:r>
                      <a:r>
                        <a:rPr lang="en-US" sz="2200" dirty="0">
                          <a:solidFill>
                            <a:schemeClr val="bg1"/>
                          </a:solidFill>
                        </a:rPr>
                        <a:t>.</a:t>
                      </a:r>
                      <a:endParaRPr lang="en-GB" sz="2200" dirty="0">
                        <a:solidFill>
                          <a:schemeClr val="bg1"/>
                        </a:solidFill>
                      </a:endParaRPr>
                    </a:p>
                  </a:txBody>
                  <a:tcPr anchor="ctr"/>
                </a:tc>
                <a:tc>
                  <a:txBody>
                    <a:bodyPr/>
                    <a:lstStyle/>
                    <a:p>
                      <a:r>
                        <a:rPr lang="en-US" sz="2200" dirty="0">
                          <a:solidFill>
                            <a:schemeClr val="bg1"/>
                          </a:solidFill>
                        </a:rPr>
                        <a:t>We’re ________ sentences from the new words.</a:t>
                      </a:r>
                      <a:endParaRPr lang="en-GB" sz="2200" dirty="0">
                        <a:solidFill>
                          <a:schemeClr val="bg1"/>
                        </a:solidFill>
                      </a:endParaRPr>
                    </a:p>
                  </a:txBody>
                  <a:tcPr anchor="ctr"/>
                </a:tc>
                <a:extLst>
                  <a:ext uri="{0D108BD9-81ED-4DB2-BD59-A6C34878D82A}">
                    <a16:rowId xmlns:a16="http://schemas.microsoft.com/office/drawing/2014/main" val="4005491292"/>
                  </a:ext>
                </a:extLst>
              </a:tr>
            </a:tbl>
          </a:graphicData>
        </a:graphic>
      </p:graphicFrame>
      <p:sp>
        <p:nvSpPr>
          <p:cNvPr id="3" name="Rectangle 2">
            <a:extLst>
              <a:ext uri="{FF2B5EF4-FFF2-40B4-BE49-F238E27FC236}">
                <a16:creationId xmlns:a16="http://schemas.microsoft.com/office/drawing/2014/main" id="{871627F1-1824-C56D-02F9-F46F13D07B9A}"/>
              </a:ext>
            </a:extLst>
          </p:cNvPr>
          <p:cNvSpPr/>
          <p:nvPr/>
        </p:nvSpPr>
        <p:spPr>
          <a:xfrm>
            <a:off x="1042557" y="5364554"/>
            <a:ext cx="4592432" cy="85724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chemeClr val="bg1"/>
                </a:solidFill>
              </a:rPr>
              <a:t>Deutlich</a:t>
            </a:r>
            <a:r>
              <a:rPr lang="en-US" sz="2200" dirty="0">
                <a:solidFill>
                  <a:schemeClr val="bg1"/>
                </a:solidFill>
              </a:rPr>
              <a:t>, </a:t>
            </a:r>
            <a:r>
              <a:rPr lang="en-US" sz="2200" dirty="0" err="1"/>
              <a:t>Ausdruck</a:t>
            </a:r>
            <a:r>
              <a:rPr lang="en-US" sz="2200" dirty="0"/>
              <a:t>, </a:t>
            </a:r>
            <a:r>
              <a:rPr lang="en-US" sz="2200" dirty="0" err="1"/>
              <a:t>merken</a:t>
            </a:r>
            <a:r>
              <a:rPr lang="en-US" sz="2200" dirty="0"/>
              <a:t>, </a:t>
            </a:r>
            <a:r>
              <a:rPr lang="en-US" sz="2200" dirty="0" err="1"/>
              <a:t>klingen,</a:t>
            </a:r>
            <a:r>
              <a:rPr lang="en-US" sz="2200" dirty="0" err="1">
                <a:solidFill>
                  <a:schemeClr val="bg1"/>
                </a:solidFill>
              </a:rPr>
              <a:t>betonen</a:t>
            </a:r>
            <a:r>
              <a:rPr lang="en-US" sz="2200" dirty="0">
                <a:solidFill>
                  <a:schemeClr val="bg1"/>
                </a:solidFill>
              </a:rPr>
              <a:t>, international</a:t>
            </a:r>
            <a:endParaRPr lang="en-GB" sz="2200" dirty="0"/>
          </a:p>
        </p:txBody>
      </p:sp>
      <p:sp>
        <p:nvSpPr>
          <p:cNvPr id="7" name="Rectangle 6">
            <a:extLst>
              <a:ext uri="{FF2B5EF4-FFF2-40B4-BE49-F238E27FC236}">
                <a16:creationId xmlns:a16="http://schemas.microsoft.com/office/drawing/2014/main" id="{157A783C-1138-BD33-AC95-EAAAA01A9108}"/>
              </a:ext>
            </a:extLst>
          </p:cNvPr>
          <p:cNvSpPr/>
          <p:nvPr/>
        </p:nvSpPr>
        <p:spPr>
          <a:xfrm>
            <a:off x="6837566" y="5316657"/>
            <a:ext cx="4628481" cy="9051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solidFill>
              </a:rPr>
              <a:t>form, </a:t>
            </a:r>
            <a:r>
              <a:rPr lang="en-US" sz="2200" dirty="0">
                <a:solidFill>
                  <a:schemeClr val="bg2"/>
                </a:solidFill>
              </a:rPr>
              <a:t>sentence, meaning </a:t>
            </a:r>
          </a:p>
        </p:txBody>
      </p:sp>
      <p:graphicFrame>
        <p:nvGraphicFramePr>
          <p:cNvPr id="9" name="Table 6">
            <a:extLst>
              <a:ext uri="{FF2B5EF4-FFF2-40B4-BE49-F238E27FC236}">
                <a16:creationId xmlns:a16="http://schemas.microsoft.com/office/drawing/2014/main" id="{AC87E770-4A9C-D1AF-EA8A-8EB70E9BDBA3}"/>
              </a:ext>
            </a:extLst>
          </p:cNvPr>
          <p:cNvGraphicFramePr>
            <a:graphicFrameLocks noGrp="1"/>
          </p:cNvGraphicFramePr>
          <p:nvPr>
            <p:extLst>
              <p:ext uri="{D42A27DB-BD31-4B8C-83A1-F6EECF244321}">
                <p14:modId xmlns:p14="http://schemas.microsoft.com/office/powerpoint/2010/main" val="3345011205"/>
              </p:ext>
            </p:extLst>
          </p:nvPr>
        </p:nvGraphicFramePr>
        <p:xfrm>
          <a:off x="303866" y="1229710"/>
          <a:ext cx="11584265" cy="872607"/>
        </p:xfrm>
        <a:graphic>
          <a:graphicData uri="http://schemas.openxmlformats.org/drawingml/2006/table">
            <a:tbl>
              <a:tblPr firstRow="1" bandRow="1">
                <a:tableStyleId>{5940675A-B579-460E-94D1-54222C63F5DA}</a:tableStyleId>
              </a:tblPr>
              <a:tblGrid>
                <a:gridCol w="575627">
                  <a:extLst>
                    <a:ext uri="{9D8B030D-6E8A-4147-A177-3AD203B41FA5}">
                      <a16:colId xmlns:a16="http://schemas.microsoft.com/office/drawing/2014/main" val="3354334850"/>
                    </a:ext>
                  </a:extLst>
                </a:gridCol>
                <a:gridCol w="5314950">
                  <a:extLst>
                    <a:ext uri="{9D8B030D-6E8A-4147-A177-3AD203B41FA5}">
                      <a16:colId xmlns:a16="http://schemas.microsoft.com/office/drawing/2014/main" val="4181497533"/>
                    </a:ext>
                  </a:extLst>
                </a:gridCol>
                <a:gridCol w="5693688">
                  <a:extLst>
                    <a:ext uri="{9D8B030D-6E8A-4147-A177-3AD203B41FA5}">
                      <a16:colId xmlns:a16="http://schemas.microsoft.com/office/drawing/2014/main" val="3114467498"/>
                    </a:ext>
                  </a:extLst>
                </a:gridCol>
              </a:tblGrid>
              <a:tr h="872607">
                <a:tc>
                  <a:txBody>
                    <a:bodyPr/>
                    <a:lstStyle/>
                    <a:p>
                      <a:pPr algn="ctr"/>
                      <a:r>
                        <a:rPr lang="en-US" sz="2200" b="1" dirty="0">
                          <a:solidFill>
                            <a:schemeClr val="bg1"/>
                          </a:solidFill>
                        </a:rPr>
                        <a:t>6</a:t>
                      </a:r>
                      <a:endParaRPr lang="en-GB" sz="2200" b="1" dirty="0">
                        <a:solidFill>
                          <a:schemeClr val="bg1"/>
                        </a:solidFill>
                      </a:endParaRPr>
                    </a:p>
                  </a:txBody>
                  <a:tcPr>
                    <a:solidFill>
                      <a:schemeClr val="accent6">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err="1">
                          <a:solidFill>
                            <a:schemeClr val="bg1"/>
                          </a:solidFill>
                        </a:rPr>
                        <a:t>Merkst</a:t>
                      </a:r>
                      <a:r>
                        <a:rPr lang="en-US" sz="2200" b="0" dirty="0">
                          <a:solidFill>
                            <a:schemeClr val="bg1"/>
                          </a:solidFill>
                        </a:rPr>
                        <a:t> du das? Dieser </a:t>
                      </a:r>
                      <a:r>
                        <a:rPr lang="en-US" sz="2200" b="1" dirty="0" err="1">
                          <a:solidFill>
                            <a:schemeClr val="bg1"/>
                          </a:solidFill>
                        </a:rPr>
                        <a:t>Ausdruck</a:t>
                      </a:r>
                      <a:r>
                        <a:rPr lang="en-US" sz="2200" b="1" dirty="0">
                          <a:solidFill>
                            <a:schemeClr val="bg1"/>
                          </a:solidFill>
                        </a:rPr>
                        <a:t>  </a:t>
                      </a:r>
                      <a:r>
                        <a:rPr lang="en-US" sz="2200" b="1" dirty="0" err="1">
                          <a:solidFill>
                            <a:schemeClr val="bg1"/>
                          </a:solidFill>
                        </a:rPr>
                        <a:t>klingt</a:t>
                      </a:r>
                      <a:r>
                        <a:rPr lang="en-US" sz="2200" b="1" dirty="0">
                          <a:solidFill>
                            <a:schemeClr val="bg1"/>
                          </a:solidFill>
                        </a:rPr>
                        <a:t> </a:t>
                      </a:r>
                      <a:r>
                        <a:rPr lang="en-US" sz="2200" b="0" dirty="0" err="1">
                          <a:solidFill>
                            <a:schemeClr val="bg1"/>
                          </a:solidFill>
                        </a:rPr>
                        <a:t>lustig</a:t>
                      </a:r>
                      <a:r>
                        <a:rPr lang="en-US" sz="2200" b="0" dirty="0">
                          <a:solidFill>
                            <a:schemeClr val="bg1"/>
                          </a:solidFill>
                        </a:rPr>
                        <a:t>.</a:t>
                      </a:r>
                    </a:p>
                  </a:txBody>
                  <a:tcPr anchor="ctr">
                    <a:solidFill>
                      <a:schemeClr val="accent6">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bg1"/>
                          </a:solidFill>
                        </a:rPr>
                        <a:t>Do you notice that? This expression sounds funny.</a:t>
                      </a:r>
                      <a:endParaRPr lang="en-GB" sz="2200" b="0" dirty="0">
                        <a:solidFill>
                          <a:schemeClr val="bg1"/>
                        </a:solidFill>
                      </a:endParaRPr>
                    </a:p>
                  </a:txBody>
                  <a:tcPr anchor="ctr">
                    <a:solidFill>
                      <a:schemeClr val="accent6">
                        <a:lumMod val="90000"/>
                      </a:schemeClr>
                    </a:solidFill>
                  </a:tcPr>
                </a:tc>
                <a:extLst>
                  <a:ext uri="{0D108BD9-81ED-4DB2-BD59-A6C34878D82A}">
                    <a16:rowId xmlns:a16="http://schemas.microsoft.com/office/drawing/2014/main" val="4115380242"/>
                  </a:ext>
                </a:extLst>
              </a:tr>
            </a:tbl>
          </a:graphicData>
        </a:graphic>
      </p:graphicFrame>
      <p:graphicFrame>
        <p:nvGraphicFramePr>
          <p:cNvPr id="10" name="Table 9">
            <a:extLst>
              <a:ext uri="{FF2B5EF4-FFF2-40B4-BE49-F238E27FC236}">
                <a16:creationId xmlns:a16="http://schemas.microsoft.com/office/drawing/2014/main" id="{0A634A40-7008-ADD3-04ED-D7D870BF56AC}"/>
              </a:ext>
            </a:extLst>
          </p:cNvPr>
          <p:cNvGraphicFramePr>
            <a:graphicFrameLocks noGrp="1"/>
          </p:cNvGraphicFramePr>
          <p:nvPr>
            <p:extLst>
              <p:ext uri="{D42A27DB-BD31-4B8C-83A1-F6EECF244321}">
                <p14:modId xmlns:p14="http://schemas.microsoft.com/office/powerpoint/2010/main" val="1995377957"/>
              </p:ext>
            </p:extLst>
          </p:nvPr>
        </p:nvGraphicFramePr>
        <p:xfrm>
          <a:off x="303865" y="2110707"/>
          <a:ext cx="11584265" cy="488659"/>
        </p:xfrm>
        <a:graphic>
          <a:graphicData uri="http://schemas.openxmlformats.org/drawingml/2006/table">
            <a:tbl>
              <a:tblPr firstRow="1" bandRow="1">
                <a:tableStyleId>{5940675A-B579-460E-94D1-54222C63F5DA}</a:tableStyleId>
              </a:tblPr>
              <a:tblGrid>
                <a:gridCol w="575627">
                  <a:extLst>
                    <a:ext uri="{9D8B030D-6E8A-4147-A177-3AD203B41FA5}">
                      <a16:colId xmlns:a16="http://schemas.microsoft.com/office/drawing/2014/main" val="2893948761"/>
                    </a:ext>
                  </a:extLst>
                </a:gridCol>
                <a:gridCol w="5314950">
                  <a:extLst>
                    <a:ext uri="{9D8B030D-6E8A-4147-A177-3AD203B41FA5}">
                      <a16:colId xmlns:a16="http://schemas.microsoft.com/office/drawing/2014/main" val="2765058775"/>
                    </a:ext>
                  </a:extLst>
                </a:gridCol>
                <a:gridCol w="5693688">
                  <a:extLst>
                    <a:ext uri="{9D8B030D-6E8A-4147-A177-3AD203B41FA5}">
                      <a16:colId xmlns:a16="http://schemas.microsoft.com/office/drawing/2014/main" val="217779604"/>
                    </a:ext>
                  </a:extLst>
                </a:gridCol>
              </a:tblGrid>
              <a:tr h="488659">
                <a:tc>
                  <a:txBody>
                    <a:bodyPr/>
                    <a:lstStyle/>
                    <a:p>
                      <a:pPr algn="ctr"/>
                      <a:r>
                        <a:rPr lang="en-US" sz="2200" b="1" dirty="0">
                          <a:solidFill>
                            <a:schemeClr val="bg1"/>
                          </a:solidFill>
                        </a:rPr>
                        <a:t>7</a:t>
                      </a:r>
                      <a:endParaRPr lang="en-GB" sz="2200" b="1" dirty="0">
                        <a:solidFill>
                          <a:schemeClr val="bg1"/>
                        </a:solidFill>
                      </a:endParaRPr>
                    </a:p>
                  </a:txBody>
                  <a:tcPr>
                    <a:solidFill>
                      <a:schemeClr val="accent6">
                        <a:lumMod val="90000"/>
                      </a:schemeClr>
                    </a:solidFill>
                  </a:tcPr>
                </a:tc>
                <a:tc>
                  <a:txBody>
                    <a:bodyPr/>
                    <a:lstStyle/>
                    <a:p>
                      <a:r>
                        <a:rPr lang="en-US" sz="2200" dirty="0">
                          <a:solidFill>
                            <a:schemeClr val="bg1"/>
                          </a:solidFill>
                        </a:rPr>
                        <a:t>Dieser </a:t>
                      </a:r>
                      <a:r>
                        <a:rPr lang="en-US" sz="2200" dirty="0" err="1">
                          <a:solidFill>
                            <a:schemeClr val="bg1"/>
                          </a:solidFill>
                        </a:rPr>
                        <a:t>Satz</a:t>
                      </a:r>
                      <a:r>
                        <a:rPr lang="en-US" sz="2200" dirty="0">
                          <a:solidFill>
                            <a:schemeClr val="bg1"/>
                          </a:solidFill>
                        </a:rPr>
                        <a:t> </a:t>
                      </a:r>
                      <a:r>
                        <a:rPr lang="en-US" sz="2200" dirty="0" err="1">
                          <a:solidFill>
                            <a:schemeClr val="bg1"/>
                          </a:solidFill>
                        </a:rPr>
                        <a:t>ist</a:t>
                      </a:r>
                      <a:r>
                        <a:rPr lang="en-US" sz="2200" dirty="0">
                          <a:solidFill>
                            <a:schemeClr val="bg1"/>
                          </a:solidFill>
                        </a:rPr>
                        <a:t> </a:t>
                      </a:r>
                      <a:r>
                        <a:rPr lang="en-US" sz="2200" dirty="0" err="1">
                          <a:solidFill>
                            <a:schemeClr val="bg1"/>
                          </a:solidFill>
                        </a:rPr>
                        <a:t>kurz</a:t>
                      </a:r>
                      <a:endParaRPr lang="en-GB" sz="2200" dirty="0">
                        <a:solidFill>
                          <a:schemeClr val="bg1"/>
                        </a:solidFill>
                      </a:endParaRPr>
                    </a:p>
                  </a:txBody>
                  <a:tcPr anchor="ctr">
                    <a:solidFill>
                      <a:schemeClr val="accent6">
                        <a:lumMod val="90000"/>
                      </a:schemeClr>
                    </a:solidFill>
                  </a:tcPr>
                </a:tc>
                <a:tc>
                  <a:txBody>
                    <a:bodyPr/>
                    <a:lstStyle/>
                    <a:p>
                      <a:r>
                        <a:rPr lang="en-US" sz="2200" dirty="0">
                          <a:solidFill>
                            <a:schemeClr val="bg1"/>
                          </a:solidFill>
                        </a:rPr>
                        <a:t>This </a:t>
                      </a:r>
                      <a:r>
                        <a:rPr lang="en-US" sz="2200" b="1" dirty="0">
                          <a:solidFill>
                            <a:schemeClr val="bg1"/>
                          </a:solidFill>
                        </a:rPr>
                        <a:t>sentence</a:t>
                      </a:r>
                      <a:r>
                        <a:rPr lang="en-US" sz="2200" dirty="0">
                          <a:solidFill>
                            <a:schemeClr val="bg1"/>
                          </a:solidFill>
                        </a:rPr>
                        <a:t> </a:t>
                      </a:r>
                      <a:r>
                        <a:rPr lang="en-US" sz="2200">
                          <a:solidFill>
                            <a:schemeClr val="bg1"/>
                          </a:solidFill>
                        </a:rPr>
                        <a:t>is short.</a:t>
                      </a:r>
                      <a:endParaRPr lang="en-GB" sz="2200" dirty="0">
                        <a:solidFill>
                          <a:schemeClr val="bg1"/>
                        </a:solidFill>
                      </a:endParaRPr>
                    </a:p>
                  </a:txBody>
                  <a:tcPr anchor="ctr">
                    <a:solidFill>
                      <a:schemeClr val="accent6">
                        <a:lumMod val="90000"/>
                      </a:schemeClr>
                    </a:solidFill>
                  </a:tcPr>
                </a:tc>
                <a:extLst>
                  <a:ext uri="{0D108BD9-81ED-4DB2-BD59-A6C34878D82A}">
                    <a16:rowId xmlns:a16="http://schemas.microsoft.com/office/drawing/2014/main" val="3820207277"/>
                  </a:ext>
                </a:extLst>
              </a:tr>
            </a:tbl>
          </a:graphicData>
        </a:graphic>
      </p:graphicFrame>
      <p:graphicFrame>
        <p:nvGraphicFramePr>
          <p:cNvPr id="11" name="Table 10">
            <a:extLst>
              <a:ext uri="{FF2B5EF4-FFF2-40B4-BE49-F238E27FC236}">
                <a16:creationId xmlns:a16="http://schemas.microsoft.com/office/drawing/2014/main" id="{6E4535A5-C9A4-9807-00FB-21AAC1BB36F3}"/>
              </a:ext>
            </a:extLst>
          </p:cNvPr>
          <p:cNvGraphicFramePr>
            <a:graphicFrameLocks noGrp="1"/>
          </p:cNvGraphicFramePr>
          <p:nvPr>
            <p:extLst>
              <p:ext uri="{D42A27DB-BD31-4B8C-83A1-F6EECF244321}">
                <p14:modId xmlns:p14="http://schemas.microsoft.com/office/powerpoint/2010/main" val="2313835831"/>
              </p:ext>
            </p:extLst>
          </p:nvPr>
        </p:nvGraphicFramePr>
        <p:xfrm>
          <a:off x="303866" y="2613536"/>
          <a:ext cx="11584265" cy="1256555"/>
        </p:xfrm>
        <a:graphic>
          <a:graphicData uri="http://schemas.openxmlformats.org/drawingml/2006/table">
            <a:tbl>
              <a:tblPr firstRow="1" bandRow="1">
                <a:tableStyleId>{5940675A-B579-460E-94D1-54222C63F5DA}</a:tableStyleId>
              </a:tblPr>
              <a:tblGrid>
                <a:gridCol w="575627">
                  <a:extLst>
                    <a:ext uri="{9D8B030D-6E8A-4147-A177-3AD203B41FA5}">
                      <a16:colId xmlns:a16="http://schemas.microsoft.com/office/drawing/2014/main" val="3069444944"/>
                    </a:ext>
                  </a:extLst>
                </a:gridCol>
                <a:gridCol w="5314950">
                  <a:extLst>
                    <a:ext uri="{9D8B030D-6E8A-4147-A177-3AD203B41FA5}">
                      <a16:colId xmlns:a16="http://schemas.microsoft.com/office/drawing/2014/main" val="712852078"/>
                    </a:ext>
                  </a:extLst>
                </a:gridCol>
                <a:gridCol w="5693688">
                  <a:extLst>
                    <a:ext uri="{9D8B030D-6E8A-4147-A177-3AD203B41FA5}">
                      <a16:colId xmlns:a16="http://schemas.microsoft.com/office/drawing/2014/main" val="3935555968"/>
                    </a:ext>
                  </a:extLst>
                </a:gridCol>
              </a:tblGrid>
              <a:tr h="1256555">
                <a:tc>
                  <a:txBody>
                    <a:bodyPr/>
                    <a:lstStyle/>
                    <a:p>
                      <a:pPr algn="ctr"/>
                      <a:r>
                        <a:rPr lang="en-US" sz="2200" b="1" dirty="0">
                          <a:solidFill>
                            <a:schemeClr val="bg1"/>
                          </a:solidFill>
                        </a:rPr>
                        <a:t>8</a:t>
                      </a:r>
                      <a:endParaRPr lang="en-GB" sz="2200" b="1" dirty="0">
                        <a:solidFill>
                          <a:schemeClr val="bg1"/>
                        </a:solidFill>
                      </a:endParaRPr>
                    </a:p>
                  </a:txBody>
                  <a:tcPr>
                    <a:solidFill>
                      <a:schemeClr val="accent6">
                        <a:lumMod val="90000"/>
                      </a:schemeClr>
                    </a:solidFill>
                  </a:tcPr>
                </a:tc>
                <a:tc>
                  <a:txBody>
                    <a:bodyPr/>
                    <a:lstStyle/>
                    <a:p>
                      <a:r>
                        <a:rPr lang="en-US" sz="2200" dirty="0">
                          <a:solidFill>
                            <a:schemeClr val="bg1"/>
                          </a:solidFill>
                        </a:rPr>
                        <a:t>Ich muss </a:t>
                      </a:r>
                      <a:r>
                        <a:rPr lang="en-US" sz="2200" b="1" dirty="0" err="1">
                          <a:solidFill>
                            <a:schemeClr val="bg1"/>
                          </a:solidFill>
                        </a:rPr>
                        <a:t>deutlich</a:t>
                      </a:r>
                      <a:r>
                        <a:rPr lang="en-US" sz="2200" b="1" dirty="0">
                          <a:solidFill>
                            <a:schemeClr val="bg1"/>
                          </a:solidFill>
                        </a:rPr>
                        <a:t> </a:t>
                      </a:r>
                      <a:r>
                        <a:rPr lang="en-US" sz="2200" b="1" dirty="0" err="1">
                          <a:solidFill>
                            <a:schemeClr val="bg1"/>
                          </a:solidFill>
                        </a:rPr>
                        <a:t>betonen</a:t>
                      </a:r>
                      <a:r>
                        <a:rPr lang="en-US" sz="2200" dirty="0">
                          <a:solidFill>
                            <a:schemeClr val="bg1"/>
                          </a:solidFill>
                        </a:rPr>
                        <a:t>, </a:t>
                      </a:r>
                      <a:r>
                        <a:rPr lang="en-US" sz="2200" dirty="0" err="1">
                          <a:solidFill>
                            <a:schemeClr val="bg1"/>
                          </a:solidFill>
                        </a:rPr>
                        <a:t>wie</a:t>
                      </a:r>
                      <a:r>
                        <a:rPr lang="en-US" sz="2200" dirty="0">
                          <a:solidFill>
                            <a:schemeClr val="bg1"/>
                          </a:solidFill>
                        </a:rPr>
                        <a:t> </a:t>
                      </a:r>
                      <a:r>
                        <a:rPr lang="en-US" sz="2200" b="1" dirty="0">
                          <a:solidFill>
                            <a:schemeClr val="bg1"/>
                          </a:solidFill>
                        </a:rPr>
                        <a:t>international</a:t>
                      </a:r>
                      <a:r>
                        <a:rPr lang="en-US" sz="2200" dirty="0">
                          <a:solidFill>
                            <a:schemeClr val="bg1"/>
                          </a:solidFill>
                        </a:rPr>
                        <a:t> </a:t>
                      </a:r>
                      <a:r>
                        <a:rPr lang="en-US" sz="2200" dirty="0" err="1">
                          <a:solidFill>
                            <a:schemeClr val="bg1"/>
                          </a:solidFill>
                        </a:rPr>
                        <a:t>unsere</a:t>
                      </a:r>
                      <a:r>
                        <a:rPr lang="en-US" sz="2200" dirty="0">
                          <a:solidFill>
                            <a:schemeClr val="bg1"/>
                          </a:solidFill>
                        </a:rPr>
                        <a:t> </a:t>
                      </a:r>
                      <a:r>
                        <a:rPr lang="en-US" sz="2200" dirty="0" err="1">
                          <a:solidFill>
                            <a:schemeClr val="bg1"/>
                          </a:solidFill>
                        </a:rPr>
                        <a:t>Klasse</a:t>
                      </a:r>
                      <a:r>
                        <a:rPr lang="en-US" sz="2200" dirty="0">
                          <a:solidFill>
                            <a:schemeClr val="bg1"/>
                          </a:solidFill>
                        </a:rPr>
                        <a:t> </a:t>
                      </a:r>
                      <a:r>
                        <a:rPr lang="en-US" sz="2200" dirty="0" err="1">
                          <a:solidFill>
                            <a:schemeClr val="bg1"/>
                          </a:solidFill>
                        </a:rPr>
                        <a:t>ist</a:t>
                      </a:r>
                      <a:r>
                        <a:rPr lang="en-US" sz="2200" dirty="0">
                          <a:solidFill>
                            <a:schemeClr val="bg1"/>
                          </a:solidFill>
                        </a:rPr>
                        <a:t>. Wunderbar!</a:t>
                      </a:r>
                      <a:endParaRPr lang="en-GB" sz="2200" dirty="0">
                        <a:solidFill>
                          <a:schemeClr val="bg1"/>
                        </a:solidFill>
                      </a:endParaRPr>
                    </a:p>
                  </a:txBody>
                  <a:tcPr anchor="ctr">
                    <a:solidFill>
                      <a:schemeClr val="accent6">
                        <a:lumMod val="90000"/>
                      </a:schemeClr>
                    </a:solidFill>
                  </a:tcPr>
                </a:tc>
                <a:tc>
                  <a:txBody>
                    <a:bodyPr/>
                    <a:lstStyle/>
                    <a:p>
                      <a:r>
                        <a:rPr lang="en-US" sz="2200" dirty="0">
                          <a:solidFill>
                            <a:schemeClr val="bg1"/>
                          </a:solidFill>
                        </a:rPr>
                        <a:t>I have to stress clearly how international our class is. Wonderful! </a:t>
                      </a:r>
                      <a:endParaRPr lang="en-GB" sz="2200" dirty="0">
                        <a:solidFill>
                          <a:schemeClr val="bg1"/>
                        </a:solidFill>
                      </a:endParaRPr>
                    </a:p>
                  </a:txBody>
                  <a:tcPr anchor="ctr">
                    <a:solidFill>
                      <a:schemeClr val="accent6">
                        <a:lumMod val="90000"/>
                      </a:schemeClr>
                    </a:solidFill>
                  </a:tcPr>
                </a:tc>
                <a:extLst>
                  <a:ext uri="{0D108BD9-81ED-4DB2-BD59-A6C34878D82A}">
                    <a16:rowId xmlns:a16="http://schemas.microsoft.com/office/drawing/2014/main" val="3361031919"/>
                  </a:ext>
                </a:extLst>
              </a:tr>
            </a:tbl>
          </a:graphicData>
        </a:graphic>
      </p:graphicFrame>
      <p:graphicFrame>
        <p:nvGraphicFramePr>
          <p:cNvPr id="12" name="Table 11">
            <a:extLst>
              <a:ext uri="{FF2B5EF4-FFF2-40B4-BE49-F238E27FC236}">
                <a16:creationId xmlns:a16="http://schemas.microsoft.com/office/drawing/2014/main" id="{029BE45B-F26E-7109-76FF-7BD0EB3AFFD7}"/>
              </a:ext>
            </a:extLst>
          </p:cNvPr>
          <p:cNvGraphicFramePr>
            <a:graphicFrameLocks noGrp="1"/>
          </p:cNvGraphicFramePr>
          <p:nvPr>
            <p:extLst>
              <p:ext uri="{D42A27DB-BD31-4B8C-83A1-F6EECF244321}">
                <p14:modId xmlns:p14="http://schemas.microsoft.com/office/powerpoint/2010/main" val="1921885558"/>
              </p:ext>
            </p:extLst>
          </p:nvPr>
        </p:nvGraphicFramePr>
        <p:xfrm>
          <a:off x="303866" y="3871852"/>
          <a:ext cx="11584265" cy="488659"/>
        </p:xfrm>
        <a:graphic>
          <a:graphicData uri="http://schemas.openxmlformats.org/drawingml/2006/table">
            <a:tbl>
              <a:tblPr firstRow="1" bandRow="1">
                <a:tableStyleId>{5940675A-B579-460E-94D1-54222C63F5DA}</a:tableStyleId>
              </a:tblPr>
              <a:tblGrid>
                <a:gridCol w="575627">
                  <a:extLst>
                    <a:ext uri="{9D8B030D-6E8A-4147-A177-3AD203B41FA5}">
                      <a16:colId xmlns:a16="http://schemas.microsoft.com/office/drawing/2014/main" val="2402275071"/>
                    </a:ext>
                  </a:extLst>
                </a:gridCol>
                <a:gridCol w="5314950">
                  <a:extLst>
                    <a:ext uri="{9D8B030D-6E8A-4147-A177-3AD203B41FA5}">
                      <a16:colId xmlns:a16="http://schemas.microsoft.com/office/drawing/2014/main" val="3917610296"/>
                    </a:ext>
                  </a:extLst>
                </a:gridCol>
                <a:gridCol w="5693688">
                  <a:extLst>
                    <a:ext uri="{9D8B030D-6E8A-4147-A177-3AD203B41FA5}">
                      <a16:colId xmlns:a16="http://schemas.microsoft.com/office/drawing/2014/main" val="354151786"/>
                    </a:ext>
                  </a:extLst>
                </a:gridCol>
              </a:tblGrid>
              <a:tr h="488659">
                <a:tc>
                  <a:txBody>
                    <a:bodyPr/>
                    <a:lstStyle/>
                    <a:p>
                      <a:pPr algn="ctr"/>
                      <a:r>
                        <a:rPr lang="en-US" sz="2200" b="1" dirty="0">
                          <a:solidFill>
                            <a:schemeClr val="bg1"/>
                          </a:solidFill>
                        </a:rPr>
                        <a:t>9</a:t>
                      </a:r>
                      <a:endParaRPr lang="en-GB" sz="2200" b="1" dirty="0">
                        <a:solidFill>
                          <a:schemeClr val="bg1"/>
                        </a:solidFill>
                      </a:endParaRPr>
                    </a:p>
                  </a:txBody>
                  <a:tcPr>
                    <a:solidFill>
                      <a:schemeClr val="accent6">
                        <a:lumMod val="90000"/>
                      </a:schemeClr>
                    </a:solidFill>
                  </a:tcPr>
                </a:tc>
                <a:tc>
                  <a:txBody>
                    <a:bodyPr/>
                    <a:lstStyle/>
                    <a:p>
                      <a:r>
                        <a:rPr lang="en-US" sz="2200" dirty="0" err="1">
                          <a:solidFill>
                            <a:schemeClr val="bg1"/>
                          </a:solidFill>
                        </a:rPr>
                        <a:t>Welche</a:t>
                      </a:r>
                      <a:r>
                        <a:rPr lang="en-US" sz="2200" dirty="0">
                          <a:solidFill>
                            <a:schemeClr val="bg1"/>
                          </a:solidFill>
                        </a:rPr>
                        <a:t> </a:t>
                      </a:r>
                      <a:r>
                        <a:rPr lang="en-US" sz="2200" dirty="0" err="1">
                          <a:solidFill>
                            <a:schemeClr val="bg1"/>
                          </a:solidFill>
                        </a:rPr>
                        <a:t>Bedeutung</a:t>
                      </a:r>
                      <a:r>
                        <a:rPr lang="en-US" sz="2200" dirty="0">
                          <a:solidFill>
                            <a:schemeClr val="bg1"/>
                          </a:solidFill>
                        </a:rPr>
                        <a:t> hat dieses Wort?</a:t>
                      </a:r>
                      <a:endParaRPr lang="en-GB" sz="2200" dirty="0">
                        <a:solidFill>
                          <a:schemeClr val="bg1"/>
                        </a:solidFill>
                      </a:endParaRPr>
                    </a:p>
                  </a:txBody>
                  <a:tcPr anchor="ctr">
                    <a:solidFill>
                      <a:schemeClr val="accent6">
                        <a:lumMod val="90000"/>
                      </a:schemeClr>
                    </a:solidFill>
                  </a:tcPr>
                </a:tc>
                <a:tc>
                  <a:txBody>
                    <a:bodyPr/>
                    <a:lstStyle/>
                    <a:p>
                      <a:r>
                        <a:rPr lang="en-US" sz="2200" dirty="0">
                          <a:solidFill>
                            <a:schemeClr val="bg1"/>
                          </a:solidFill>
                        </a:rPr>
                        <a:t>What is the </a:t>
                      </a:r>
                      <a:r>
                        <a:rPr lang="en-US" sz="2200" b="1" dirty="0">
                          <a:solidFill>
                            <a:schemeClr val="bg1"/>
                          </a:solidFill>
                        </a:rPr>
                        <a:t>meaning</a:t>
                      </a:r>
                      <a:r>
                        <a:rPr lang="en-US" sz="2200" dirty="0">
                          <a:solidFill>
                            <a:schemeClr val="bg1"/>
                          </a:solidFill>
                        </a:rPr>
                        <a:t> of this word? </a:t>
                      </a:r>
                      <a:endParaRPr lang="en-GB" sz="2200" dirty="0">
                        <a:solidFill>
                          <a:schemeClr val="bg1"/>
                        </a:solidFill>
                      </a:endParaRPr>
                    </a:p>
                  </a:txBody>
                  <a:tcPr anchor="ctr">
                    <a:solidFill>
                      <a:schemeClr val="accent6">
                        <a:lumMod val="90000"/>
                      </a:schemeClr>
                    </a:solidFill>
                  </a:tcPr>
                </a:tc>
                <a:extLst>
                  <a:ext uri="{0D108BD9-81ED-4DB2-BD59-A6C34878D82A}">
                    <a16:rowId xmlns:a16="http://schemas.microsoft.com/office/drawing/2014/main" val="3846035233"/>
                  </a:ext>
                </a:extLst>
              </a:tr>
            </a:tbl>
          </a:graphicData>
        </a:graphic>
      </p:graphicFrame>
      <p:graphicFrame>
        <p:nvGraphicFramePr>
          <p:cNvPr id="13" name="Table 12">
            <a:extLst>
              <a:ext uri="{FF2B5EF4-FFF2-40B4-BE49-F238E27FC236}">
                <a16:creationId xmlns:a16="http://schemas.microsoft.com/office/drawing/2014/main" id="{B5B6C041-F076-E61D-592D-E2ED7C126EE4}"/>
              </a:ext>
            </a:extLst>
          </p:cNvPr>
          <p:cNvGraphicFramePr>
            <a:graphicFrameLocks noGrp="1"/>
          </p:cNvGraphicFramePr>
          <p:nvPr>
            <p:extLst>
              <p:ext uri="{D42A27DB-BD31-4B8C-83A1-F6EECF244321}">
                <p14:modId xmlns:p14="http://schemas.microsoft.com/office/powerpoint/2010/main" val="562345051"/>
              </p:ext>
            </p:extLst>
          </p:nvPr>
        </p:nvGraphicFramePr>
        <p:xfrm>
          <a:off x="303865" y="4360511"/>
          <a:ext cx="11584265" cy="872607"/>
        </p:xfrm>
        <a:graphic>
          <a:graphicData uri="http://schemas.openxmlformats.org/drawingml/2006/table">
            <a:tbl>
              <a:tblPr firstRow="1" bandRow="1">
                <a:tableStyleId>{5940675A-B579-460E-94D1-54222C63F5DA}</a:tableStyleId>
              </a:tblPr>
              <a:tblGrid>
                <a:gridCol w="575627">
                  <a:extLst>
                    <a:ext uri="{9D8B030D-6E8A-4147-A177-3AD203B41FA5}">
                      <a16:colId xmlns:a16="http://schemas.microsoft.com/office/drawing/2014/main" val="1745976122"/>
                    </a:ext>
                  </a:extLst>
                </a:gridCol>
                <a:gridCol w="5314950">
                  <a:extLst>
                    <a:ext uri="{9D8B030D-6E8A-4147-A177-3AD203B41FA5}">
                      <a16:colId xmlns:a16="http://schemas.microsoft.com/office/drawing/2014/main" val="2744484501"/>
                    </a:ext>
                  </a:extLst>
                </a:gridCol>
                <a:gridCol w="5693688">
                  <a:extLst>
                    <a:ext uri="{9D8B030D-6E8A-4147-A177-3AD203B41FA5}">
                      <a16:colId xmlns:a16="http://schemas.microsoft.com/office/drawing/2014/main" val="3946732939"/>
                    </a:ext>
                  </a:extLst>
                </a:gridCol>
              </a:tblGrid>
              <a:tr h="872607">
                <a:tc>
                  <a:txBody>
                    <a:bodyPr/>
                    <a:lstStyle/>
                    <a:p>
                      <a:pPr algn="ctr"/>
                      <a:r>
                        <a:rPr lang="en-US" sz="2200" b="1" dirty="0">
                          <a:solidFill>
                            <a:schemeClr val="bg1"/>
                          </a:solidFill>
                        </a:rPr>
                        <a:t>10</a:t>
                      </a:r>
                      <a:endParaRPr lang="en-GB" sz="2200" b="1" dirty="0">
                        <a:solidFill>
                          <a:schemeClr val="bg1"/>
                        </a:solidFill>
                      </a:endParaRPr>
                    </a:p>
                  </a:txBody>
                  <a:tcPr>
                    <a:solidFill>
                      <a:schemeClr val="accent6">
                        <a:lumMod val="90000"/>
                      </a:schemeClr>
                    </a:solidFill>
                  </a:tcPr>
                </a:tc>
                <a:tc>
                  <a:txBody>
                    <a:bodyPr/>
                    <a:lstStyle/>
                    <a:p>
                      <a:r>
                        <a:rPr lang="en-US" sz="2200" dirty="0" err="1">
                          <a:solidFill>
                            <a:schemeClr val="bg1"/>
                          </a:solidFill>
                        </a:rPr>
                        <a:t>Wir</a:t>
                      </a:r>
                      <a:r>
                        <a:rPr lang="en-US" sz="2200" dirty="0">
                          <a:solidFill>
                            <a:schemeClr val="bg1"/>
                          </a:solidFill>
                        </a:rPr>
                        <a:t> </a:t>
                      </a:r>
                      <a:r>
                        <a:rPr lang="en-US" sz="2200" dirty="0" err="1">
                          <a:solidFill>
                            <a:schemeClr val="bg1"/>
                          </a:solidFill>
                        </a:rPr>
                        <a:t>bilden</a:t>
                      </a:r>
                      <a:r>
                        <a:rPr lang="en-US" sz="2200" dirty="0">
                          <a:solidFill>
                            <a:schemeClr val="bg1"/>
                          </a:solidFill>
                        </a:rPr>
                        <a:t> </a:t>
                      </a:r>
                      <a:r>
                        <a:rPr lang="en-US" sz="2200" dirty="0" err="1">
                          <a:solidFill>
                            <a:schemeClr val="bg1"/>
                          </a:solidFill>
                        </a:rPr>
                        <a:t>Sätze</a:t>
                      </a:r>
                      <a:r>
                        <a:rPr lang="en-US" sz="2200" dirty="0">
                          <a:solidFill>
                            <a:schemeClr val="bg1"/>
                          </a:solidFill>
                        </a:rPr>
                        <a:t> </a:t>
                      </a:r>
                      <a:r>
                        <a:rPr lang="en-US" sz="2200" dirty="0" err="1">
                          <a:solidFill>
                            <a:schemeClr val="bg1"/>
                          </a:solidFill>
                        </a:rPr>
                        <a:t>aus</a:t>
                      </a:r>
                      <a:r>
                        <a:rPr lang="en-US" sz="2200" dirty="0">
                          <a:solidFill>
                            <a:schemeClr val="bg1"/>
                          </a:solidFill>
                        </a:rPr>
                        <a:t> den </a:t>
                      </a:r>
                      <a:r>
                        <a:rPr lang="en-US" sz="2200" dirty="0" err="1">
                          <a:solidFill>
                            <a:schemeClr val="bg1"/>
                          </a:solidFill>
                        </a:rPr>
                        <a:t>neuen</a:t>
                      </a:r>
                      <a:r>
                        <a:rPr lang="en-US" sz="2200" dirty="0">
                          <a:solidFill>
                            <a:schemeClr val="bg1"/>
                          </a:solidFill>
                        </a:rPr>
                        <a:t> </a:t>
                      </a:r>
                      <a:r>
                        <a:rPr lang="en-US" sz="2200" dirty="0" err="1">
                          <a:solidFill>
                            <a:schemeClr val="bg1"/>
                          </a:solidFill>
                        </a:rPr>
                        <a:t>Wörtern</a:t>
                      </a:r>
                      <a:r>
                        <a:rPr lang="en-US" sz="2200" dirty="0">
                          <a:solidFill>
                            <a:schemeClr val="bg1"/>
                          </a:solidFill>
                        </a:rPr>
                        <a:t>.</a:t>
                      </a:r>
                      <a:endParaRPr lang="en-GB" sz="2200" dirty="0">
                        <a:solidFill>
                          <a:schemeClr val="bg1"/>
                        </a:solidFill>
                      </a:endParaRPr>
                    </a:p>
                  </a:txBody>
                  <a:tcPr anchor="ctr">
                    <a:solidFill>
                      <a:schemeClr val="accent6">
                        <a:lumMod val="90000"/>
                      </a:schemeClr>
                    </a:solidFill>
                  </a:tcPr>
                </a:tc>
                <a:tc>
                  <a:txBody>
                    <a:bodyPr/>
                    <a:lstStyle/>
                    <a:p>
                      <a:r>
                        <a:rPr lang="en-US" sz="2200" dirty="0">
                          <a:solidFill>
                            <a:schemeClr val="bg1"/>
                          </a:solidFill>
                        </a:rPr>
                        <a:t>We’re </a:t>
                      </a:r>
                      <a:r>
                        <a:rPr lang="en-US" sz="2200" b="1" dirty="0">
                          <a:solidFill>
                            <a:schemeClr val="bg1"/>
                          </a:solidFill>
                        </a:rPr>
                        <a:t>forming</a:t>
                      </a:r>
                      <a:r>
                        <a:rPr lang="en-US" sz="2200" dirty="0">
                          <a:solidFill>
                            <a:schemeClr val="bg1"/>
                          </a:solidFill>
                        </a:rPr>
                        <a:t> sentences from the new words.</a:t>
                      </a:r>
                      <a:endParaRPr lang="en-GB" sz="2200" dirty="0">
                        <a:solidFill>
                          <a:schemeClr val="bg1"/>
                        </a:solidFill>
                      </a:endParaRPr>
                    </a:p>
                  </a:txBody>
                  <a:tcPr anchor="ctr">
                    <a:solidFill>
                      <a:schemeClr val="accent6">
                        <a:lumMod val="90000"/>
                      </a:schemeClr>
                    </a:solidFill>
                  </a:tcPr>
                </a:tc>
                <a:extLst>
                  <a:ext uri="{0D108BD9-81ED-4DB2-BD59-A6C34878D82A}">
                    <a16:rowId xmlns:a16="http://schemas.microsoft.com/office/drawing/2014/main" val="1259678638"/>
                  </a:ext>
                </a:extLst>
              </a:tr>
            </a:tbl>
          </a:graphicData>
        </a:graphic>
      </p:graphicFrame>
    </p:spTree>
    <p:extLst>
      <p:ext uri="{BB962C8B-B14F-4D97-AF65-F5344CB8AC3E}">
        <p14:creationId xmlns:p14="http://schemas.microsoft.com/office/powerpoint/2010/main" val="320355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49FF-5F4C-43E9-43F0-24174E76B25C}"/>
              </a:ext>
            </a:extLst>
          </p:cNvPr>
          <p:cNvSpPr>
            <a:spLocks noGrp="1"/>
          </p:cNvSpPr>
          <p:nvPr>
            <p:ph type="title"/>
          </p:nvPr>
        </p:nvSpPr>
        <p:spPr/>
        <p:txBody>
          <a:bodyPr/>
          <a:lstStyle/>
          <a:p>
            <a:r>
              <a:rPr lang="en-GB" dirty="0"/>
              <a:t>Plural rules 4-6</a:t>
            </a:r>
          </a:p>
        </p:txBody>
      </p:sp>
      <p:sp>
        <p:nvSpPr>
          <p:cNvPr id="3" name="Text Placeholder 2">
            <a:extLst>
              <a:ext uri="{FF2B5EF4-FFF2-40B4-BE49-F238E27FC236}">
                <a16:creationId xmlns:a16="http://schemas.microsoft.com/office/drawing/2014/main" id="{2111E232-8407-42F6-8E8B-36911962FFD7}"/>
              </a:ext>
            </a:extLst>
          </p:cNvPr>
          <p:cNvSpPr>
            <a:spLocks noGrp="1"/>
          </p:cNvSpPr>
          <p:nvPr>
            <p:ph type="body" sz="quarter" idx="10"/>
          </p:nvPr>
        </p:nvSpPr>
        <p:spPr>
          <a:xfrm>
            <a:off x="190183" y="1045459"/>
            <a:ext cx="11514137" cy="5105400"/>
          </a:xfrm>
        </p:spPr>
        <p:txBody>
          <a:bodyPr/>
          <a:lstStyle/>
          <a:p>
            <a:r>
              <a:rPr lang="en-GB" dirty="0"/>
              <a:t>Remember these plural rules:</a:t>
            </a:r>
          </a:p>
          <a:p>
            <a:endParaRPr lang="en-GB" dirty="0"/>
          </a:p>
        </p:txBody>
      </p:sp>
      <p:sp>
        <p:nvSpPr>
          <p:cNvPr id="4" name="Google Shape;228;p7">
            <a:extLst>
              <a:ext uri="{FF2B5EF4-FFF2-40B4-BE49-F238E27FC236}">
                <a16:creationId xmlns:a16="http://schemas.microsoft.com/office/drawing/2014/main" id="{A5DB3F53-28F2-0FC7-0190-A8417D329B83}"/>
              </a:ext>
            </a:extLst>
          </p:cNvPr>
          <p:cNvSpPr/>
          <p:nvPr/>
        </p:nvSpPr>
        <p:spPr>
          <a:xfrm>
            <a:off x="10310192" y="172906"/>
            <a:ext cx="1647136"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1" i="0" u="none" strike="noStrike" cap="none" dirty="0">
                <a:solidFill>
                  <a:srgbClr val="3D3C3C"/>
                </a:solidFill>
                <a:latin typeface="Century Gothic"/>
                <a:ea typeface="Century Gothic"/>
                <a:cs typeface="Century Gothic"/>
                <a:sym typeface="Century Gothic"/>
              </a:rPr>
              <a:t>Grammatik</a:t>
            </a:r>
            <a:endParaRPr dirty="0"/>
          </a:p>
        </p:txBody>
      </p:sp>
      <p:sp>
        <p:nvSpPr>
          <p:cNvPr id="6" name="TextBox 5">
            <a:extLst>
              <a:ext uri="{FF2B5EF4-FFF2-40B4-BE49-F238E27FC236}">
                <a16:creationId xmlns:a16="http://schemas.microsoft.com/office/drawing/2014/main" id="{AD8DE6E6-C202-7E0B-7B89-8FDF20A1C919}"/>
              </a:ext>
            </a:extLst>
          </p:cNvPr>
          <p:cNvSpPr txBox="1"/>
          <p:nvPr/>
        </p:nvSpPr>
        <p:spPr>
          <a:xfrm>
            <a:off x="304800" y="1671669"/>
            <a:ext cx="1249680" cy="461665"/>
          </a:xfrm>
          <a:prstGeom prst="rect">
            <a:avLst/>
          </a:prstGeom>
          <a:solidFill>
            <a:srgbClr val="FDEEB9"/>
          </a:solidFill>
          <a:ln>
            <a:solidFill>
              <a:schemeClr val="tx1">
                <a:lumMod val="50000"/>
                <a:lumOff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Rule 4</a:t>
            </a:r>
            <a:endParaRPr kumimoji="0" lang="en-US"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47640F13-99E7-CBF6-F593-4C078331A765}"/>
              </a:ext>
            </a:extLst>
          </p:cNvPr>
          <p:cNvSpPr txBox="1"/>
          <p:nvPr/>
        </p:nvSpPr>
        <p:spPr>
          <a:xfrm>
            <a:off x="2148840" y="1671669"/>
            <a:ext cx="5257800" cy="1477328"/>
          </a:xfrm>
          <a:prstGeom prst="rect">
            <a:avLst/>
          </a:prstGeom>
          <a:noFill/>
        </p:spPr>
        <p:txBody>
          <a:bodyPr wrap="square" rtlCol="0">
            <a:spAutoFit/>
          </a:bodyPr>
          <a:lstStyle/>
          <a:p>
            <a:r>
              <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Add –</a:t>
            </a: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er</a:t>
            </a:r>
            <a:r>
              <a:rPr kumimoji="0" lang="en-GB"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at the end of masculine/neuter nouns </a:t>
            </a:r>
          </a:p>
          <a:p>
            <a:r>
              <a:rPr kumimoji="0" lang="en-GB" sz="2400" b="0" i="0" u="none" strike="noStrike" kern="1200" cap="none" spc="0" normalizeH="0" baseline="0" noProof="0" dirty="0">
                <a:ln>
                  <a:noFill/>
                </a:ln>
                <a:solidFill>
                  <a:schemeClr val="bg1"/>
                </a:solidFill>
                <a:effectLst/>
                <a:uLnTx/>
                <a:uFillTx/>
                <a:latin typeface="Century Gothic" panose="020F0302020204030204"/>
                <a:ea typeface="+mn-ea"/>
                <a:cs typeface="+mn-cs"/>
              </a:rPr>
              <a:t>(with or without an </a:t>
            </a:r>
            <a:r>
              <a:rPr kumimoji="0" lang="en-GB" sz="2400" b="1" i="0" u="none" strike="noStrike" kern="1200" cap="none" spc="0" normalizeH="0" baseline="0" noProof="0" dirty="0">
                <a:ln>
                  <a:noFill/>
                </a:ln>
                <a:solidFill>
                  <a:schemeClr val="bg1"/>
                </a:solidFill>
                <a:effectLst/>
                <a:uLnTx/>
                <a:uFillTx/>
                <a:latin typeface="Century Gothic" panose="020F0302020204030204"/>
                <a:ea typeface="+mn-ea"/>
                <a:cs typeface="+mn-cs"/>
              </a:rPr>
              <a:t>umlaut</a:t>
            </a:r>
            <a:r>
              <a:rPr kumimoji="0" lang="en-GB" sz="2400" b="0" i="0" u="none" strike="noStrike" kern="1200" cap="none" spc="0" normalizeH="0" baseline="0" noProof="0" dirty="0">
                <a:ln>
                  <a:noFill/>
                </a:ln>
                <a:solidFill>
                  <a:schemeClr val="bg1"/>
                </a:solidFill>
                <a:effectLst/>
                <a:uLnTx/>
                <a:uFillTx/>
                <a:latin typeface="Century Gothic" panose="020F0302020204030204"/>
                <a:ea typeface="+mn-ea"/>
                <a:cs typeface="+mn-cs"/>
              </a:rPr>
              <a:t>).</a:t>
            </a:r>
            <a:endParaRPr kumimoji="0" lang="en-US" sz="24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a:p>
            <a:endParaRPr lang="en-GB" dirty="0"/>
          </a:p>
        </p:txBody>
      </p:sp>
      <p:sp>
        <p:nvSpPr>
          <p:cNvPr id="8" name="TextBox 7">
            <a:extLst>
              <a:ext uri="{FF2B5EF4-FFF2-40B4-BE49-F238E27FC236}">
                <a16:creationId xmlns:a16="http://schemas.microsoft.com/office/drawing/2014/main" id="{47144203-59F8-2CFC-478E-4ADD82EF09A4}"/>
              </a:ext>
            </a:extLst>
          </p:cNvPr>
          <p:cNvSpPr txBox="1"/>
          <p:nvPr/>
        </p:nvSpPr>
        <p:spPr>
          <a:xfrm>
            <a:off x="6918326" y="1520256"/>
            <a:ext cx="4023360" cy="461665"/>
          </a:xfrm>
          <a:prstGeom prst="rect">
            <a:avLst/>
          </a:prstGeom>
          <a:noFill/>
        </p:spPr>
        <p:txBody>
          <a:bodyPr wrap="square" rtlCol="0">
            <a:spAutoFit/>
          </a:bodyPr>
          <a:lstStyle/>
          <a:p>
            <a:r>
              <a:rPr lang="en-GB" sz="2400" dirty="0"/>
              <a:t>das Blatt  	  die </a:t>
            </a:r>
            <a:r>
              <a:rPr lang="en-GB" sz="2400" dirty="0" err="1"/>
              <a:t>Bl</a:t>
            </a:r>
            <a:r>
              <a:rPr lang="en-GB" sz="2400" b="1" dirty="0" err="1"/>
              <a:t>ä</a:t>
            </a:r>
            <a:r>
              <a:rPr lang="en-GB" sz="2400" dirty="0" err="1"/>
              <a:t>tt</a:t>
            </a:r>
            <a:r>
              <a:rPr lang="en-GB" sz="2400" b="1" dirty="0" err="1"/>
              <a:t>er</a:t>
            </a:r>
            <a:r>
              <a:rPr lang="en-GB" sz="2400" dirty="0"/>
              <a:t>   </a:t>
            </a:r>
          </a:p>
        </p:txBody>
      </p:sp>
      <p:sp>
        <p:nvSpPr>
          <p:cNvPr id="11" name="Arrow: Right 10">
            <a:extLst>
              <a:ext uri="{FF2B5EF4-FFF2-40B4-BE49-F238E27FC236}">
                <a16:creationId xmlns:a16="http://schemas.microsoft.com/office/drawing/2014/main" id="{45C07DD0-546E-3D50-C39D-CA1B8CC82B0D}"/>
              </a:ext>
            </a:extLst>
          </p:cNvPr>
          <p:cNvSpPr/>
          <p:nvPr/>
        </p:nvSpPr>
        <p:spPr>
          <a:xfrm>
            <a:off x="8374063" y="1669394"/>
            <a:ext cx="555943" cy="20285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F23DE1D-5E2B-DAA9-E45B-F2057707FE42}"/>
              </a:ext>
            </a:extLst>
          </p:cNvPr>
          <p:cNvSpPr txBox="1"/>
          <p:nvPr/>
        </p:nvSpPr>
        <p:spPr>
          <a:xfrm>
            <a:off x="304800" y="3429000"/>
            <a:ext cx="1249680" cy="461665"/>
          </a:xfrm>
          <a:prstGeom prst="rect">
            <a:avLst/>
          </a:prstGeom>
          <a:solidFill>
            <a:srgbClr val="FDEEB9"/>
          </a:solidFill>
          <a:ln>
            <a:solidFill>
              <a:schemeClr val="tx1">
                <a:lumMod val="50000"/>
                <a:lumOff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Rule 5</a:t>
            </a:r>
            <a:endParaRPr kumimoji="0" lang="en-US"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DBCE2ABC-D208-FD98-8F4C-E32BF78BA502}"/>
              </a:ext>
            </a:extLst>
          </p:cNvPr>
          <p:cNvSpPr txBox="1"/>
          <p:nvPr/>
        </p:nvSpPr>
        <p:spPr>
          <a:xfrm>
            <a:off x="2148840" y="3409552"/>
            <a:ext cx="4286250" cy="830997"/>
          </a:xfrm>
          <a:prstGeom prst="rect">
            <a:avLst/>
          </a:prstGeom>
          <a:noFill/>
        </p:spPr>
        <p:txBody>
          <a:bodyPr wrap="square" rtlCol="0">
            <a:spAutoFit/>
          </a:bodyPr>
          <a:lstStyle/>
          <a:p>
            <a:r>
              <a:rPr lang="en-GB" sz="2400" dirty="0"/>
              <a:t>Add – </a:t>
            </a:r>
            <a:r>
              <a:rPr lang="en-GB" sz="2400" b="1" dirty="0"/>
              <a:t>s </a:t>
            </a:r>
            <a:r>
              <a:rPr lang="en-GB" sz="2400" dirty="0"/>
              <a:t>on nouns borrowed from other languages</a:t>
            </a:r>
            <a:r>
              <a:rPr lang="en-GB" sz="2400" b="1" dirty="0"/>
              <a:t>.</a:t>
            </a:r>
            <a:r>
              <a:rPr lang="en-GB" sz="2400" dirty="0"/>
              <a:t> </a:t>
            </a:r>
          </a:p>
        </p:txBody>
      </p:sp>
      <p:sp>
        <p:nvSpPr>
          <p:cNvPr id="16" name="TextBox 15">
            <a:extLst>
              <a:ext uri="{FF2B5EF4-FFF2-40B4-BE49-F238E27FC236}">
                <a16:creationId xmlns:a16="http://schemas.microsoft.com/office/drawing/2014/main" id="{541C24B8-F246-6338-4F92-8E5A49B9ED2F}"/>
              </a:ext>
            </a:extLst>
          </p:cNvPr>
          <p:cNvSpPr txBox="1"/>
          <p:nvPr/>
        </p:nvSpPr>
        <p:spPr>
          <a:xfrm>
            <a:off x="6979603" y="3429000"/>
            <a:ext cx="5212397" cy="830997"/>
          </a:xfrm>
          <a:prstGeom prst="rect">
            <a:avLst/>
          </a:prstGeom>
          <a:noFill/>
        </p:spPr>
        <p:txBody>
          <a:bodyPr wrap="square" rtlCol="0">
            <a:spAutoFit/>
          </a:bodyPr>
          <a:lstStyle/>
          <a:p>
            <a:r>
              <a:rPr lang="en-GB" sz="2400" dirty="0"/>
              <a:t>das Interview	die Interview</a:t>
            </a:r>
            <a:r>
              <a:rPr lang="en-GB" sz="2400" b="1" dirty="0"/>
              <a:t>s </a:t>
            </a:r>
            <a:r>
              <a:rPr lang="en-GB" sz="2400" dirty="0"/>
              <a:t>	</a:t>
            </a:r>
          </a:p>
        </p:txBody>
      </p:sp>
      <p:sp>
        <p:nvSpPr>
          <p:cNvPr id="17" name="Arrow: Right 16">
            <a:extLst>
              <a:ext uri="{FF2B5EF4-FFF2-40B4-BE49-F238E27FC236}">
                <a16:creationId xmlns:a16="http://schemas.microsoft.com/office/drawing/2014/main" id="{8B09F9F2-A4C9-4CA9-9803-54A4CE22326D}"/>
              </a:ext>
            </a:extLst>
          </p:cNvPr>
          <p:cNvSpPr/>
          <p:nvPr/>
        </p:nvSpPr>
        <p:spPr>
          <a:xfrm>
            <a:off x="9212580" y="3598159"/>
            <a:ext cx="555943" cy="20285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9A6CA099-C8A3-3EC5-6597-7121F98BAD16}"/>
              </a:ext>
            </a:extLst>
          </p:cNvPr>
          <p:cNvSpPr txBox="1"/>
          <p:nvPr/>
        </p:nvSpPr>
        <p:spPr>
          <a:xfrm>
            <a:off x="304800" y="4820375"/>
            <a:ext cx="1249680" cy="461665"/>
          </a:xfrm>
          <a:prstGeom prst="rect">
            <a:avLst/>
          </a:prstGeom>
          <a:solidFill>
            <a:srgbClr val="FDEEB9"/>
          </a:solidFill>
          <a:ln>
            <a:solidFill>
              <a:schemeClr val="tx1">
                <a:lumMod val="50000"/>
                <a:lumOff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Rule 6</a:t>
            </a:r>
            <a:endParaRPr kumimoji="0" lang="en-US"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78BE881C-1C5C-E1E3-281D-11B0DEFAF8B5}"/>
              </a:ext>
            </a:extLst>
          </p:cNvPr>
          <p:cNvSpPr txBox="1"/>
          <p:nvPr/>
        </p:nvSpPr>
        <p:spPr>
          <a:xfrm>
            <a:off x="2148840" y="4635708"/>
            <a:ext cx="4286250" cy="830997"/>
          </a:xfrm>
          <a:prstGeom prst="rect">
            <a:avLst/>
          </a:prstGeom>
          <a:noFill/>
        </p:spPr>
        <p:txBody>
          <a:bodyPr wrap="square" rtlCol="0">
            <a:spAutoFit/>
          </a:bodyPr>
          <a:lstStyle/>
          <a:p>
            <a:r>
              <a:rPr lang="en-GB" sz="2400" dirty="0"/>
              <a:t>Add – </a:t>
            </a:r>
            <a:r>
              <a:rPr lang="en-GB" sz="2400" b="1" dirty="0" err="1"/>
              <a:t>nen</a:t>
            </a:r>
            <a:r>
              <a:rPr lang="en-GB" sz="2400" b="1" dirty="0"/>
              <a:t> </a:t>
            </a:r>
            <a:r>
              <a:rPr lang="en-GB" sz="2400" dirty="0"/>
              <a:t>on all female person nouns.</a:t>
            </a:r>
          </a:p>
        </p:txBody>
      </p:sp>
      <p:sp>
        <p:nvSpPr>
          <p:cNvPr id="20" name="TextBox 19">
            <a:extLst>
              <a:ext uri="{FF2B5EF4-FFF2-40B4-BE49-F238E27FC236}">
                <a16:creationId xmlns:a16="http://schemas.microsoft.com/office/drawing/2014/main" id="{5879A46B-0CF8-FCC9-3179-88621745D6A9}"/>
              </a:ext>
            </a:extLst>
          </p:cNvPr>
          <p:cNvSpPr txBox="1"/>
          <p:nvPr/>
        </p:nvSpPr>
        <p:spPr>
          <a:xfrm>
            <a:off x="6918326" y="4751385"/>
            <a:ext cx="5212397" cy="830997"/>
          </a:xfrm>
          <a:prstGeom prst="rect">
            <a:avLst/>
          </a:prstGeom>
          <a:noFill/>
        </p:spPr>
        <p:txBody>
          <a:bodyPr wrap="square" rtlCol="0">
            <a:spAutoFit/>
          </a:bodyPr>
          <a:lstStyle/>
          <a:p>
            <a:r>
              <a:rPr lang="en-GB" sz="2400" dirty="0"/>
              <a:t>die </a:t>
            </a:r>
            <a:r>
              <a:rPr lang="en-GB" sz="2400" dirty="0" err="1"/>
              <a:t>Lehrerin</a:t>
            </a:r>
            <a:r>
              <a:rPr lang="en-GB" sz="2400" dirty="0"/>
              <a:t>		die </a:t>
            </a:r>
            <a:r>
              <a:rPr lang="en-GB" sz="2400" dirty="0" err="1"/>
              <a:t>Lehrerin</a:t>
            </a:r>
            <a:r>
              <a:rPr lang="en-GB" sz="2400" b="1" dirty="0" err="1"/>
              <a:t>nen</a:t>
            </a:r>
            <a:r>
              <a:rPr lang="en-GB" sz="2400" dirty="0"/>
              <a:t>  	</a:t>
            </a:r>
          </a:p>
        </p:txBody>
      </p:sp>
      <p:sp>
        <p:nvSpPr>
          <p:cNvPr id="21" name="Arrow: Right 20">
            <a:extLst>
              <a:ext uri="{FF2B5EF4-FFF2-40B4-BE49-F238E27FC236}">
                <a16:creationId xmlns:a16="http://schemas.microsoft.com/office/drawing/2014/main" id="{51F3464D-E197-58D2-7CB5-8D43C1D1B499}"/>
              </a:ext>
            </a:extLst>
          </p:cNvPr>
          <p:cNvSpPr/>
          <p:nvPr/>
        </p:nvSpPr>
        <p:spPr>
          <a:xfrm>
            <a:off x="9029858" y="4949780"/>
            <a:ext cx="555943" cy="202851"/>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peech Bubble: Rectangle with Corners Rounded 21">
            <a:extLst>
              <a:ext uri="{FF2B5EF4-FFF2-40B4-BE49-F238E27FC236}">
                <a16:creationId xmlns:a16="http://schemas.microsoft.com/office/drawing/2014/main" id="{84A268B4-F931-4C1D-B721-93AAA086F874}"/>
              </a:ext>
            </a:extLst>
          </p:cNvPr>
          <p:cNvSpPr/>
          <p:nvPr/>
        </p:nvSpPr>
        <p:spPr>
          <a:xfrm>
            <a:off x="5500207" y="316397"/>
            <a:ext cx="4528429" cy="923246"/>
          </a:xfrm>
          <a:prstGeom prst="wedgeRoundRectCallout">
            <a:avLst>
              <a:gd name="adj1" fmla="val 34522"/>
              <a:gd name="adj2" fmla="val 8982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Remember: </a:t>
            </a:r>
            <a:r>
              <a:rPr lang="en-GB" sz="2400" b="1" dirty="0"/>
              <a:t>die</a:t>
            </a:r>
            <a:r>
              <a:rPr lang="en-GB" sz="2400" dirty="0"/>
              <a:t> is the plural word for ‘the’ for all nouns.</a:t>
            </a:r>
          </a:p>
        </p:txBody>
      </p:sp>
    </p:spTree>
    <p:extLst>
      <p:ext uri="{BB962C8B-B14F-4D97-AF65-F5344CB8AC3E}">
        <p14:creationId xmlns:p14="http://schemas.microsoft.com/office/powerpoint/2010/main" val="338927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1" grpId="0" animBg="1"/>
      <p:bldP spid="12" grpId="0" animBg="1"/>
      <p:bldP spid="14" grpId="0"/>
      <p:bldP spid="16" grpId="0"/>
      <p:bldP spid="17" grpId="0" animBg="1"/>
      <p:bldP spid="18" grpId="0" animBg="1"/>
      <p:bldP spid="19" grpId="0"/>
      <p:bldP spid="20" grpId="0"/>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1111-9CA4-850C-B3EF-EDB8E7F7455C}"/>
              </a:ext>
            </a:extLst>
          </p:cNvPr>
          <p:cNvSpPr>
            <a:spLocks noGrp="1"/>
          </p:cNvSpPr>
          <p:nvPr>
            <p:ph type="title"/>
          </p:nvPr>
        </p:nvSpPr>
        <p:spPr/>
        <p:txBody>
          <a:bodyPr/>
          <a:lstStyle/>
          <a:p>
            <a:r>
              <a:rPr lang="en-US" dirty="0"/>
              <a:t>[a] </a:t>
            </a:r>
            <a:r>
              <a:rPr lang="en-US" dirty="0" err="1"/>
              <a:t>oder</a:t>
            </a:r>
            <a:r>
              <a:rPr lang="en-US" dirty="0"/>
              <a:t> [ä]? </a:t>
            </a:r>
            <a:endParaRPr lang="en-GB" dirty="0"/>
          </a:p>
        </p:txBody>
      </p:sp>
      <p:sp>
        <p:nvSpPr>
          <p:cNvPr id="4" name="Google Shape;228;p7">
            <a:extLst>
              <a:ext uri="{FF2B5EF4-FFF2-40B4-BE49-F238E27FC236}">
                <a16:creationId xmlns:a16="http://schemas.microsoft.com/office/drawing/2014/main" id="{3B022C97-554F-B62C-13CF-9D6865F95CCC}"/>
              </a:ext>
            </a:extLst>
          </p:cNvPr>
          <p:cNvSpPr/>
          <p:nvPr/>
        </p:nvSpPr>
        <p:spPr>
          <a:xfrm>
            <a:off x="10310192" y="94079"/>
            <a:ext cx="1647136"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i="0" u="none" strike="noStrike" cap="none" dirty="0" err="1">
                <a:solidFill>
                  <a:srgbClr val="3D3C3C"/>
                </a:solidFill>
                <a:latin typeface="Century Gothic"/>
                <a:ea typeface="Century Gothic"/>
                <a:cs typeface="Century Gothic"/>
                <a:sym typeface="Century Gothic"/>
              </a:rPr>
              <a:t>Phonetik</a:t>
            </a:r>
            <a:endParaRPr dirty="0"/>
          </a:p>
        </p:txBody>
      </p:sp>
      <p:pic>
        <p:nvPicPr>
          <p:cNvPr id="6" name="Picture 5" descr="Shape, rectangle&#10;&#10;Description automatically generated">
            <a:hlinkClick r:id="" action="ppaction://noaction">
              <a:snd r:embed="rId3" name="10.1.1.3 L2 SLIDE 8 wand.wav"/>
            </a:hlinkClick>
            <a:extLst>
              <a:ext uri="{FF2B5EF4-FFF2-40B4-BE49-F238E27FC236}">
                <a16:creationId xmlns:a16="http://schemas.microsoft.com/office/drawing/2014/main" id="{131CA002-726A-22DA-FDB3-AD5BB402F9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531" y="2540381"/>
            <a:ext cx="4221797" cy="2039010"/>
          </a:xfrm>
          <a:prstGeom prst="rect">
            <a:avLst/>
          </a:prstGeom>
        </p:spPr>
      </p:pic>
      <p:sp>
        <p:nvSpPr>
          <p:cNvPr id="7" name="Arrow: Down 6">
            <a:extLst>
              <a:ext uri="{FF2B5EF4-FFF2-40B4-BE49-F238E27FC236}">
                <a16:creationId xmlns:a16="http://schemas.microsoft.com/office/drawing/2014/main" id="{571A37BA-5793-ED23-355D-1472B86F729D}"/>
              </a:ext>
            </a:extLst>
          </p:cNvPr>
          <p:cNvSpPr/>
          <p:nvPr/>
        </p:nvSpPr>
        <p:spPr>
          <a:xfrm>
            <a:off x="3301419" y="1935826"/>
            <a:ext cx="525780" cy="92204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Shape, rectangle&#10;&#10;Description automatically generated">
            <a:hlinkClick r:id="" action="ppaction://noaction">
              <a:snd r:embed="rId5" name="10.1.1.3 L2 SLIDE 8 wande.wav"/>
            </a:hlinkClick>
            <a:extLst>
              <a:ext uri="{FF2B5EF4-FFF2-40B4-BE49-F238E27FC236}">
                <a16:creationId xmlns:a16="http://schemas.microsoft.com/office/drawing/2014/main" id="{E65C60EF-2C6B-FF03-5BCF-D36E884A0D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6197" y="3488666"/>
            <a:ext cx="4090582" cy="1975637"/>
          </a:xfrm>
          <a:prstGeom prst="rect">
            <a:avLst/>
          </a:prstGeom>
        </p:spPr>
      </p:pic>
      <p:sp>
        <p:nvSpPr>
          <p:cNvPr id="16" name="Arrow: Left 15">
            <a:extLst>
              <a:ext uri="{FF2B5EF4-FFF2-40B4-BE49-F238E27FC236}">
                <a16:creationId xmlns:a16="http://schemas.microsoft.com/office/drawing/2014/main" id="{0733A6FC-B717-2077-353A-0FD2103A582B}"/>
              </a:ext>
            </a:extLst>
          </p:cNvPr>
          <p:cNvSpPr/>
          <p:nvPr/>
        </p:nvSpPr>
        <p:spPr>
          <a:xfrm rot="16200000">
            <a:off x="10018580" y="2860009"/>
            <a:ext cx="1051800" cy="46857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hlinkClick r:id="" action="ppaction://noaction">
              <a:snd r:embed="rId6" name="10.1.1.3 L2 SLIDE 8 A.wav"/>
            </a:hlinkClick>
            <a:extLst>
              <a:ext uri="{FF2B5EF4-FFF2-40B4-BE49-F238E27FC236}">
                <a16:creationId xmlns:a16="http://schemas.microsoft.com/office/drawing/2014/main" id="{1A4644FF-77D3-4F47-1408-89C39E136F91}"/>
              </a:ext>
            </a:extLst>
          </p:cNvPr>
          <p:cNvSpPr txBox="1"/>
          <p:nvPr/>
        </p:nvSpPr>
        <p:spPr>
          <a:xfrm>
            <a:off x="313090" y="1019746"/>
            <a:ext cx="6071943" cy="830997"/>
          </a:xfrm>
          <a:prstGeom prst="rect">
            <a:avLst/>
          </a:prstGeom>
          <a:noFill/>
        </p:spPr>
        <p:txBody>
          <a:bodyPr wrap="square" rtlCol="0">
            <a:spAutoFit/>
          </a:bodyPr>
          <a:lstStyle/>
          <a:p>
            <a:r>
              <a:rPr lang="en-US" sz="2400" dirty="0" err="1"/>
              <a:t>Kennst</a:t>
            </a:r>
            <a:r>
              <a:rPr lang="en-US" sz="2400" dirty="0"/>
              <a:t> du </a:t>
            </a:r>
            <a:r>
              <a:rPr lang="en-US" sz="2400" dirty="0" err="1"/>
              <a:t>noch</a:t>
            </a:r>
            <a:r>
              <a:rPr lang="en-US" sz="2400" dirty="0"/>
              <a:t> das </a:t>
            </a:r>
            <a:r>
              <a:rPr lang="en-US" sz="2400" dirty="0" err="1"/>
              <a:t>kurze</a:t>
            </a:r>
            <a:r>
              <a:rPr lang="en-US" sz="2400" dirty="0"/>
              <a:t> [a]? </a:t>
            </a:r>
          </a:p>
          <a:p>
            <a:r>
              <a:rPr lang="en-US" sz="2400" dirty="0"/>
              <a:t>Sag es: [a] [a] [a].</a:t>
            </a:r>
            <a:endParaRPr lang="en-GB" sz="2400" dirty="0"/>
          </a:p>
        </p:txBody>
      </p:sp>
      <p:sp>
        <p:nvSpPr>
          <p:cNvPr id="20" name="TextBox 19">
            <a:hlinkClick r:id="" action="ppaction://noaction">
              <a:snd r:embed="rId7" name="10.1.1.3 L2 SLIDE 8 %C3%A4.wav"/>
            </a:hlinkClick>
            <a:extLst>
              <a:ext uri="{FF2B5EF4-FFF2-40B4-BE49-F238E27FC236}">
                <a16:creationId xmlns:a16="http://schemas.microsoft.com/office/drawing/2014/main" id="{F8F5444B-7633-8B34-5CED-E4E6DA3ACD00}"/>
              </a:ext>
            </a:extLst>
          </p:cNvPr>
          <p:cNvSpPr txBox="1"/>
          <p:nvPr/>
        </p:nvSpPr>
        <p:spPr>
          <a:xfrm>
            <a:off x="7031792" y="987430"/>
            <a:ext cx="4219391" cy="830997"/>
          </a:xfrm>
          <a:prstGeom prst="rect">
            <a:avLst/>
          </a:prstGeom>
          <a:noFill/>
        </p:spPr>
        <p:txBody>
          <a:bodyPr wrap="square" rtlCol="0">
            <a:spAutoFit/>
          </a:bodyPr>
          <a:lstStyle/>
          <a:p>
            <a:r>
              <a:rPr lang="en-US" sz="2400" dirty="0" err="1"/>
              <a:t>Jetzt</a:t>
            </a:r>
            <a:r>
              <a:rPr lang="en-US" sz="2400" dirty="0"/>
              <a:t> </a:t>
            </a:r>
            <a:r>
              <a:rPr lang="en-US" sz="2400" dirty="0" err="1"/>
              <a:t>übe</a:t>
            </a:r>
            <a:r>
              <a:rPr lang="en-US" sz="2400" dirty="0"/>
              <a:t> [ä]  </a:t>
            </a:r>
          </a:p>
          <a:p>
            <a:r>
              <a:rPr lang="en-US" sz="2400" dirty="0" err="1"/>
              <a:t>Wiederhole</a:t>
            </a:r>
            <a:r>
              <a:rPr lang="en-US" sz="2400" dirty="0"/>
              <a:t> es: [ä] [ä] [ä].</a:t>
            </a:r>
            <a:endParaRPr lang="en-GB" sz="2400" dirty="0"/>
          </a:p>
        </p:txBody>
      </p:sp>
      <p:sp>
        <p:nvSpPr>
          <p:cNvPr id="22" name="Arrow: Left 21">
            <a:extLst>
              <a:ext uri="{FF2B5EF4-FFF2-40B4-BE49-F238E27FC236}">
                <a16:creationId xmlns:a16="http://schemas.microsoft.com/office/drawing/2014/main" id="{F401C7BF-3E0D-C7F9-3635-8BDFFCECF718}"/>
              </a:ext>
            </a:extLst>
          </p:cNvPr>
          <p:cNvSpPr/>
          <p:nvPr/>
        </p:nvSpPr>
        <p:spPr>
          <a:xfrm rot="16200000">
            <a:off x="7255838" y="2807204"/>
            <a:ext cx="1051800" cy="46857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7EFB0CD-8652-9ADE-1BF2-33558B82E11C}"/>
              </a:ext>
            </a:extLst>
          </p:cNvPr>
          <p:cNvSpPr txBox="1"/>
          <p:nvPr/>
        </p:nvSpPr>
        <p:spPr>
          <a:xfrm>
            <a:off x="6597642" y="2694335"/>
            <a:ext cx="5215991" cy="461665"/>
          </a:xfrm>
          <a:prstGeom prst="rect">
            <a:avLst/>
          </a:prstGeom>
          <a:noFill/>
        </p:spPr>
        <p:txBody>
          <a:bodyPr wrap="square" rtlCol="0">
            <a:spAutoFit/>
          </a:bodyPr>
          <a:lstStyle/>
          <a:p>
            <a:pPr algn="ctr"/>
            <a:r>
              <a:rPr lang="en-US" sz="2400" dirty="0"/>
              <a:t>Was </a:t>
            </a:r>
            <a:r>
              <a:rPr lang="en-US" sz="2400" dirty="0" err="1"/>
              <a:t>sind</a:t>
            </a:r>
            <a:r>
              <a:rPr lang="en-US" sz="2400" dirty="0"/>
              <a:t> </a:t>
            </a:r>
            <a:r>
              <a:rPr lang="en-US" sz="2400" dirty="0" err="1"/>
              <a:t>sie</a:t>
            </a:r>
            <a:r>
              <a:rPr lang="en-US" sz="2400" dirty="0"/>
              <a:t>? </a:t>
            </a:r>
            <a:endParaRPr lang="en-GB" dirty="0"/>
          </a:p>
        </p:txBody>
      </p:sp>
      <p:sp>
        <p:nvSpPr>
          <p:cNvPr id="9" name="TextBox 8">
            <a:hlinkClick r:id="" action="ppaction://noaction">
              <a:snd r:embed="rId3" name="10.1.1.3 L2 SLIDE 8 wand.wav"/>
            </a:hlinkClick>
            <a:extLst>
              <a:ext uri="{FF2B5EF4-FFF2-40B4-BE49-F238E27FC236}">
                <a16:creationId xmlns:a16="http://schemas.microsoft.com/office/drawing/2014/main" id="{DB84C614-0CA9-41AE-842C-546CCBA6B24F}"/>
              </a:ext>
            </a:extLst>
          </p:cNvPr>
          <p:cNvSpPr txBox="1"/>
          <p:nvPr/>
        </p:nvSpPr>
        <p:spPr>
          <a:xfrm>
            <a:off x="882558" y="4531172"/>
            <a:ext cx="3545022" cy="646331"/>
          </a:xfrm>
          <a:prstGeom prst="rect">
            <a:avLst/>
          </a:prstGeom>
          <a:noFill/>
        </p:spPr>
        <p:txBody>
          <a:bodyPr wrap="square" rtlCol="0">
            <a:spAutoFit/>
          </a:bodyPr>
          <a:lstStyle/>
          <a:p>
            <a:pPr algn="ctr"/>
            <a:r>
              <a:rPr lang="en-GB" sz="3600" dirty="0"/>
              <a:t>eine W</a:t>
            </a:r>
            <a:r>
              <a:rPr lang="en-GB" sz="3600" b="1" dirty="0"/>
              <a:t>a</a:t>
            </a:r>
            <a:r>
              <a:rPr lang="en-GB" sz="3600" dirty="0"/>
              <a:t>nd</a:t>
            </a:r>
          </a:p>
        </p:txBody>
      </p:sp>
      <p:grpSp>
        <p:nvGrpSpPr>
          <p:cNvPr id="15" name="Group 14">
            <a:extLst>
              <a:ext uri="{FF2B5EF4-FFF2-40B4-BE49-F238E27FC236}">
                <a16:creationId xmlns:a16="http://schemas.microsoft.com/office/drawing/2014/main" id="{935F936B-7420-4C69-8D24-CDEA280089B4}"/>
              </a:ext>
            </a:extLst>
          </p:cNvPr>
          <p:cNvGrpSpPr/>
          <p:nvPr/>
        </p:nvGrpSpPr>
        <p:grpSpPr>
          <a:xfrm>
            <a:off x="1186371" y="2191729"/>
            <a:ext cx="3558895" cy="3558895"/>
            <a:chOff x="-4918888" y="2057826"/>
            <a:chExt cx="4054485" cy="4054485"/>
          </a:xfrm>
        </p:grpSpPr>
        <p:sp>
          <p:nvSpPr>
            <p:cNvPr id="13" name="Rectangle 12">
              <a:extLst>
                <a:ext uri="{FF2B5EF4-FFF2-40B4-BE49-F238E27FC236}">
                  <a16:creationId xmlns:a16="http://schemas.microsoft.com/office/drawing/2014/main" id="{588C320B-0A54-41F2-A1EF-AEC1DAFB4622}"/>
                </a:ext>
              </a:extLst>
            </p:cNvPr>
            <p:cNvSpPr/>
            <p:nvPr/>
          </p:nvSpPr>
          <p:spPr>
            <a:xfrm>
              <a:off x="-4272455" y="2396850"/>
              <a:ext cx="2486396" cy="32104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Paper with solid fill">
              <a:hlinkClick r:id="" action="ppaction://noaction">
                <a:snd r:embed="rId8" name="10.1.1.3 L2 SLIDE 8 blatt.wav"/>
              </a:hlinkClick>
              <a:extLst>
                <a:ext uri="{FF2B5EF4-FFF2-40B4-BE49-F238E27FC236}">
                  <a16:creationId xmlns:a16="http://schemas.microsoft.com/office/drawing/2014/main" id="{FB10DA3B-B2D7-48DA-833B-E0F7F7BC3A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18888" y="2057826"/>
              <a:ext cx="4054485" cy="4054485"/>
            </a:xfrm>
            <a:prstGeom prst="rect">
              <a:avLst/>
            </a:prstGeom>
          </p:spPr>
        </p:pic>
      </p:grpSp>
      <p:sp>
        <p:nvSpPr>
          <p:cNvPr id="27" name="TextBox 26">
            <a:hlinkClick r:id="" action="ppaction://noaction">
              <a:snd r:embed="rId8" name="10.1.1.3 L2 SLIDE 8 blatt.wav"/>
            </a:hlinkClick>
            <a:extLst>
              <a:ext uri="{FF2B5EF4-FFF2-40B4-BE49-F238E27FC236}">
                <a16:creationId xmlns:a16="http://schemas.microsoft.com/office/drawing/2014/main" id="{FA4D057D-5498-4DFF-B6E8-6522A93B6747}"/>
              </a:ext>
            </a:extLst>
          </p:cNvPr>
          <p:cNvSpPr txBox="1"/>
          <p:nvPr/>
        </p:nvSpPr>
        <p:spPr>
          <a:xfrm>
            <a:off x="1134918" y="5374223"/>
            <a:ext cx="3545022" cy="646331"/>
          </a:xfrm>
          <a:prstGeom prst="rect">
            <a:avLst/>
          </a:prstGeom>
          <a:noFill/>
        </p:spPr>
        <p:txBody>
          <a:bodyPr wrap="square" rtlCol="0">
            <a:spAutoFit/>
          </a:bodyPr>
          <a:lstStyle/>
          <a:p>
            <a:pPr algn="ctr"/>
            <a:r>
              <a:rPr lang="en-GB" sz="3600" dirty="0" err="1"/>
              <a:t>ein</a:t>
            </a:r>
            <a:r>
              <a:rPr lang="en-GB" sz="3600" dirty="0"/>
              <a:t> Bl</a:t>
            </a:r>
            <a:r>
              <a:rPr lang="en-GB" sz="3600" b="1" dirty="0"/>
              <a:t>a</a:t>
            </a:r>
            <a:r>
              <a:rPr lang="en-GB" sz="3600" dirty="0"/>
              <a:t>tt</a:t>
            </a:r>
          </a:p>
        </p:txBody>
      </p:sp>
      <p:sp>
        <p:nvSpPr>
          <p:cNvPr id="30" name="TextBox 29">
            <a:hlinkClick r:id="" action="ppaction://noaction">
              <a:snd r:embed="rId5" name="10.1.1.3 L2 SLIDE 8 wande.wav"/>
            </a:hlinkClick>
            <a:extLst>
              <a:ext uri="{FF2B5EF4-FFF2-40B4-BE49-F238E27FC236}">
                <a16:creationId xmlns:a16="http://schemas.microsoft.com/office/drawing/2014/main" id="{741F68B4-B1F9-4763-8AF2-C8A325BFD2AB}"/>
              </a:ext>
            </a:extLst>
          </p:cNvPr>
          <p:cNvSpPr txBox="1"/>
          <p:nvPr/>
        </p:nvSpPr>
        <p:spPr>
          <a:xfrm>
            <a:off x="7001660" y="5523092"/>
            <a:ext cx="3545022" cy="646331"/>
          </a:xfrm>
          <a:prstGeom prst="rect">
            <a:avLst/>
          </a:prstGeom>
          <a:noFill/>
        </p:spPr>
        <p:txBody>
          <a:bodyPr wrap="square" rtlCol="0">
            <a:spAutoFit/>
          </a:bodyPr>
          <a:lstStyle/>
          <a:p>
            <a:pPr algn="ctr"/>
            <a:r>
              <a:rPr lang="en-GB" sz="3600" dirty="0" err="1"/>
              <a:t>W</a:t>
            </a:r>
            <a:r>
              <a:rPr lang="en-GB" sz="3600" b="1" dirty="0" err="1"/>
              <a:t>ä</a:t>
            </a:r>
            <a:r>
              <a:rPr lang="en-GB" sz="3600" dirty="0" err="1"/>
              <a:t>nde</a:t>
            </a:r>
            <a:endParaRPr lang="en-GB" sz="3600" dirty="0"/>
          </a:p>
        </p:txBody>
      </p:sp>
      <p:grpSp>
        <p:nvGrpSpPr>
          <p:cNvPr id="31" name="Group 30">
            <a:extLst>
              <a:ext uri="{FF2B5EF4-FFF2-40B4-BE49-F238E27FC236}">
                <a16:creationId xmlns:a16="http://schemas.microsoft.com/office/drawing/2014/main" id="{9D787A3D-90DB-4BF4-9294-5FE635815E55}"/>
              </a:ext>
            </a:extLst>
          </p:cNvPr>
          <p:cNvGrpSpPr/>
          <p:nvPr/>
        </p:nvGrpSpPr>
        <p:grpSpPr>
          <a:xfrm>
            <a:off x="6189289" y="2323742"/>
            <a:ext cx="3344791" cy="3344791"/>
            <a:chOff x="-5096935" y="2005065"/>
            <a:chExt cx="4054485" cy="4054485"/>
          </a:xfrm>
        </p:grpSpPr>
        <p:sp>
          <p:nvSpPr>
            <p:cNvPr id="32" name="Rectangle 31">
              <a:extLst>
                <a:ext uri="{FF2B5EF4-FFF2-40B4-BE49-F238E27FC236}">
                  <a16:creationId xmlns:a16="http://schemas.microsoft.com/office/drawing/2014/main" id="{43C39448-E8B4-40F8-A8BC-C3B758C18176}"/>
                </a:ext>
              </a:extLst>
            </p:cNvPr>
            <p:cNvSpPr/>
            <p:nvPr/>
          </p:nvSpPr>
          <p:spPr>
            <a:xfrm>
              <a:off x="-4272455" y="2396850"/>
              <a:ext cx="2486396" cy="32104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Graphic 32" descr="Paper with solid fill">
              <a:hlinkClick r:id="" action="ppaction://noaction">
                <a:snd r:embed="rId11" name="10.1.1.3 L2 SLIDE 8 blatter.wav"/>
              </a:hlinkClick>
              <a:extLst>
                <a:ext uri="{FF2B5EF4-FFF2-40B4-BE49-F238E27FC236}">
                  <a16:creationId xmlns:a16="http://schemas.microsoft.com/office/drawing/2014/main" id="{3A062055-E5F3-494D-814E-3E03673E83A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96935" y="2005065"/>
              <a:ext cx="4054485" cy="4054485"/>
            </a:xfrm>
            <a:prstGeom prst="rect">
              <a:avLst/>
            </a:prstGeom>
          </p:spPr>
        </p:pic>
      </p:grpSp>
      <p:grpSp>
        <p:nvGrpSpPr>
          <p:cNvPr id="34" name="Group 33">
            <a:extLst>
              <a:ext uri="{FF2B5EF4-FFF2-40B4-BE49-F238E27FC236}">
                <a16:creationId xmlns:a16="http://schemas.microsoft.com/office/drawing/2014/main" id="{33B9CEE7-3EE2-4B73-81C0-0A409C738792}"/>
              </a:ext>
            </a:extLst>
          </p:cNvPr>
          <p:cNvGrpSpPr/>
          <p:nvPr/>
        </p:nvGrpSpPr>
        <p:grpSpPr>
          <a:xfrm>
            <a:off x="8467279" y="2364849"/>
            <a:ext cx="3344791" cy="3344791"/>
            <a:chOff x="-5096935" y="2005065"/>
            <a:chExt cx="4054485" cy="4054485"/>
          </a:xfrm>
        </p:grpSpPr>
        <p:sp>
          <p:nvSpPr>
            <p:cNvPr id="35" name="Rectangle 34">
              <a:extLst>
                <a:ext uri="{FF2B5EF4-FFF2-40B4-BE49-F238E27FC236}">
                  <a16:creationId xmlns:a16="http://schemas.microsoft.com/office/drawing/2014/main" id="{C17363B8-B7D7-4058-9A20-7439284659D5}"/>
                </a:ext>
              </a:extLst>
            </p:cNvPr>
            <p:cNvSpPr/>
            <p:nvPr/>
          </p:nvSpPr>
          <p:spPr>
            <a:xfrm>
              <a:off x="-4272455" y="2396850"/>
              <a:ext cx="2486396" cy="32104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Graphic 35" descr="Paper with solid fill">
              <a:hlinkClick r:id="" action="ppaction://noaction">
                <a:snd r:embed="rId11" name="10.1.1.3 L2 SLIDE 8 blatter.wav"/>
              </a:hlinkClick>
              <a:extLst>
                <a:ext uri="{FF2B5EF4-FFF2-40B4-BE49-F238E27FC236}">
                  <a16:creationId xmlns:a16="http://schemas.microsoft.com/office/drawing/2014/main" id="{D34C2FD8-45AD-47C3-ABED-15A569AD8F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96935" y="2005065"/>
              <a:ext cx="4054485" cy="4054485"/>
            </a:xfrm>
            <a:prstGeom prst="rect">
              <a:avLst/>
            </a:prstGeom>
          </p:spPr>
        </p:pic>
      </p:grpSp>
      <p:sp>
        <p:nvSpPr>
          <p:cNvPr id="37" name="TextBox 36">
            <a:hlinkClick r:id="" action="ppaction://noaction">
              <a:snd r:embed="rId11" name="10.1.1.3 L2 SLIDE 8 blatter.wav"/>
            </a:hlinkClick>
            <a:extLst>
              <a:ext uri="{FF2B5EF4-FFF2-40B4-BE49-F238E27FC236}">
                <a16:creationId xmlns:a16="http://schemas.microsoft.com/office/drawing/2014/main" id="{31DC041E-1371-4F5C-AB32-55AEFBE30454}"/>
              </a:ext>
            </a:extLst>
          </p:cNvPr>
          <p:cNvSpPr txBox="1"/>
          <p:nvPr/>
        </p:nvSpPr>
        <p:spPr>
          <a:xfrm>
            <a:off x="7530453" y="5307250"/>
            <a:ext cx="3545022" cy="646331"/>
          </a:xfrm>
          <a:prstGeom prst="rect">
            <a:avLst/>
          </a:prstGeom>
          <a:noFill/>
        </p:spPr>
        <p:txBody>
          <a:bodyPr wrap="square" rtlCol="0">
            <a:spAutoFit/>
          </a:bodyPr>
          <a:lstStyle/>
          <a:p>
            <a:pPr algn="ctr"/>
            <a:r>
              <a:rPr lang="en-GB" sz="3600" dirty="0" err="1"/>
              <a:t>Bl</a:t>
            </a:r>
            <a:r>
              <a:rPr lang="en-GB" sz="3600" b="1" dirty="0" err="1"/>
              <a:t>ä</a:t>
            </a:r>
            <a:r>
              <a:rPr lang="en-GB" sz="3600" dirty="0" err="1"/>
              <a:t>tter</a:t>
            </a:r>
            <a:endParaRPr lang="en-GB" sz="3600" dirty="0"/>
          </a:p>
        </p:txBody>
      </p:sp>
      <p:sp>
        <p:nvSpPr>
          <p:cNvPr id="19" name="TextBox 18">
            <a:extLst>
              <a:ext uri="{FF2B5EF4-FFF2-40B4-BE49-F238E27FC236}">
                <a16:creationId xmlns:a16="http://schemas.microsoft.com/office/drawing/2014/main" id="{92D643B3-DF83-4908-B9D2-259C46F844C3}"/>
              </a:ext>
            </a:extLst>
          </p:cNvPr>
          <p:cNvSpPr txBox="1"/>
          <p:nvPr/>
        </p:nvSpPr>
        <p:spPr>
          <a:xfrm>
            <a:off x="3896611" y="1862077"/>
            <a:ext cx="2139764" cy="461665"/>
          </a:xfrm>
          <a:prstGeom prst="rect">
            <a:avLst/>
          </a:prstGeom>
          <a:noFill/>
        </p:spPr>
        <p:txBody>
          <a:bodyPr wrap="square" rtlCol="0">
            <a:spAutoFit/>
          </a:bodyPr>
          <a:lstStyle/>
          <a:p>
            <a:r>
              <a:rPr lang="en-GB" sz="2400" dirty="0"/>
              <a:t>Was </a:t>
            </a:r>
            <a:r>
              <a:rPr lang="en-GB" sz="2400" dirty="0" err="1"/>
              <a:t>ist</a:t>
            </a:r>
            <a:r>
              <a:rPr lang="en-GB" sz="2400" dirty="0"/>
              <a:t> das?</a:t>
            </a:r>
          </a:p>
        </p:txBody>
      </p:sp>
      <p:sp>
        <p:nvSpPr>
          <p:cNvPr id="38" name="TextBox 37">
            <a:extLst>
              <a:ext uri="{FF2B5EF4-FFF2-40B4-BE49-F238E27FC236}">
                <a16:creationId xmlns:a16="http://schemas.microsoft.com/office/drawing/2014/main" id="{3C71B8F5-5F6E-4828-9E5B-7ABC9DC7F7AE}"/>
              </a:ext>
            </a:extLst>
          </p:cNvPr>
          <p:cNvSpPr txBox="1"/>
          <p:nvPr/>
        </p:nvSpPr>
        <p:spPr>
          <a:xfrm>
            <a:off x="8149194" y="1910801"/>
            <a:ext cx="3075600" cy="461665"/>
          </a:xfrm>
          <a:prstGeom prst="rect">
            <a:avLst/>
          </a:prstGeom>
          <a:noFill/>
        </p:spPr>
        <p:txBody>
          <a:bodyPr wrap="square" rtlCol="0">
            <a:spAutoFit/>
          </a:bodyPr>
          <a:lstStyle/>
          <a:p>
            <a:r>
              <a:rPr lang="en-GB" sz="2400" dirty="0"/>
              <a:t>Was </a:t>
            </a:r>
            <a:r>
              <a:rPr lang="en-GB" sz="2400" dirty="0" err="1"/>
              <a:t>sind</a:t>
            </a:r>
            <a:r>
              <a:rPr lang="en-GB" sz="2400" dirty="0"/>
              <a:t> das?</a:t>
            </a:r>
          </a:p>
        </p:txBody>
      </p:sp>
      <p:sp>
        <p:nvSpPr>
          <p:cNvPr id="39" name="TextBox 38">
            <a:extLst>
              <a:ext uri="{FF2B5EF4-FFF2-40B4-BE49-F238E27FC236}">
                <a16:creationId xmlns:a16="http://schemas.microsoft.com/office/drawing/2014/main" id="{7062DA65-0F51-42DA-B873-A3C6FE5C8A94}"/>
              </a:ext>
            </a:extLst>
          </p:cNvPr>
          <p:cNvSpPr txBox="1"/>
          <p:nvPr/>
        </p:nvSpPr>
        <p:spPr>
          <a:xfrm>
            <a:off x="267792" y="2033637"/>
            <a:ext cx="2139764" cy="461665"/>
          </a:xfrm>
          <a:prstGeom prst="rect">
            <a:avLst/>
          </a:prstGeom>
          <a:noFill/>
        </p:spPr>
        <p:txBody>
          <a:bodyPr wrap="square" rtlCol="0">
            <a:spAutoFit/>
          </a:bodyPr>
          <a:lstStyle/>
          <a:p>
            <a:r>
              <a:rPr lang="en-GB" sz="2400" dirty="0"/>
              <a:t>Was </a:t>
            </a:r>
            <a:r>
              <a:rPr lang="en-GB" sz="2400" dirty="0" err="1"/>
              <a:t>ist</a:t>
            </a:r>
            <a:r>
              <a:rPr lang="en-GB" sz="2400" dirty="0"/>
              <a:t> das?</a:t>
            </a:r>
          </a:p>
        </p:txBody>
      </p:sp>
    </p:spTree>
    <p:extLst>
      <p:ext uri="{BB962C8B-B14F-4D97-AF65-F5344CB8AC3E}">
        <p14:creationId xmlns:p14="http://schemas.microsoft.com/office/powerpoint/2010/main" val="297401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3"/>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2"/>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4"/>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3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6" grpId="0" animBg="1"/>
      <p:bldP spid="16" grpId="1" animBg="1"/>
      <p:bldP spid="18" grpId="0"/>
      <p:bldP spid="20" grpId="0"/>
      <p:bldP spid="22" grpId="0" animBg="1"/>
      <p:bldP spid="22" grpId="1" animBg="1"/>
      <p:bldP spid="23" grpId="0"/>
      <p:bldP spid="23" grpId="1"/>
      <p:bldP spid="9" grpId="0"/>
      <p:bldP spid="9" grpId="1"/>
      <p:bldP spid="27" grpId="0"/>
      <p:bldP spid="30" grpId="0"/>
      <p:bldP spid="30" grpId="1"/>
      <p:bldP spid="37" grpId="0"/>
      <p:bldP spid="19" grpId="0"/>
      <p:bldP spid="38" grpId="0"/>
      <p:bldP spid="39" grpId="0"/>
      <p:bldP spid="3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49FF-5F4C-43E9-43F0-24174E76B25C}"/>
              </a:ext>
            </a:extLst>
          </p:cNvPr>
          <p:cNvSpPr>
            <a:spLocks noGrp="1"/>
          </p:cNvSpPr>
          <p:nvPr>
            <p:ph type="title"/>
          </p:nvPr>
        </p:nvSpPr>
        <p:spPr/>
        <p:txBody>
          <a:bodyPr/>
          <a:lstStyle/>
          <a:p>
            <a:r>
              <a:rPr lang="en-GB" dirty="0"/>
              <a:t>Plural rules 4-6</a:t>
            </a:r>
          </a:p>
        </p:txBody>
      </p:sp>
      <p:sp>
        <p:nvSpPr>
          <p:cNvPr id="3" name="Text Placeholder 2">
            <a:extLst>
              <a:ext uri="{FF2B5EF4-FFF2-40B4-BE49-F238E27FC236}">
                <a16:creationId xmlns:a16="http://schemas.microsoft.com/office/drawing/2014/main" id="{2111E232-8407-42F6-8E8B-36911962FFD7}"/>
              </a:ext>
            </a:extLst>
          </p:cNvPr>
          <p:cNvSpPr>
            <a:spLocks noGrp="1"/>
          </p:cNvSpPr>
          <p:nvPr>
            <p:ph type="body" sz="quarter" idx="10"/>
          </p:nvPr>
        </p:nvSpPr>
        <p:spPr/>
        <p:txBody>
          <a:bodyPr/>
          <a:lstStyle/>
          <a:p>
            <a:endParaRPr lang="de-DE" sz="2200" dirty="0">
              <a:effectLst/>
              <a:latin typeface="+mn-lt"/>
              <a:ea typeface="Times New Roman" panose="02020603050405020304" pitchFamily="18" charset="0"/>
              <a:cs typeface="Calibri" panose="020F0502020204030204" pitchFamily="34" charset="0"/>
            </a:endParaRPr>
          </a:p>
          <a:p>
            <a:endParaRPr lang="de-DE" sz="2200" dirty="0">
              <a:latin typeface="+mn-lt"/>
              <a:ea typeface="Times New Roman" panose="02020603050405020304" pitchFamily="18" charset="0"/>
              <a:cs typeface="Calibri" panose="020F0502020204030204" pitchFamily="34" charset="0"/>
            </a:endParaRPr>
          </a:p>
        </p:txBody>
      </p:sp>
      <p:sp>
        <p:nvSpPr>
          <p:cNvPr id="4" name="Google Shape;228;p7">
            <a:extLst>
              <a:ext uri="{FF2B5EF4-FFF2-40B4-BE49-F238E27FC236}">
                <a16:creationId xmlns:a16="http://schemas.microsoft.com/office/drawing/2014/main" id="{A5DB3F53-28F2-0FC7-0190-A8417D329B83}"/>
              </a:ext>
            </a:extLst>
          </p:cNvPr>
          <p:cNvSpPr/>
          <p:nvPr/>
        </p:nvSpPr>
        <p:spPr>
          <a:xfrm>
            <a:off x="10310192" y="94079"/>
            <a:ext cx="1647136"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i="0" u="none" strike="noStrike" cap="none" dirty="0">
                <a:solidFill>
                  <a:srgbClr val="3D3C3C"/>
                </a:solidFill>
                <a:latin typeface="Century Gothic"/>
                <a:ea typeface="Century Gothic"/>
                <a:cs typeface="Century Gothic"/>
                <a:sym typeface="Century Gothic"/>
              </a:rPr>
              <a:t>Grammatik</a:t>
            </a:r>
            <a:endParaRPr dirty="0"/>
          </a:p>
        </p:txBody>
      </p:sp>
      <p:sp>
        <p:nvSpPr>
          <p:cNvPr id="6" name="TextBox 5">
            <a:extLst>
              <a:ext uri="{FF2B5EF4-FFF2-40B4-BE49-F238E27FC236}">
                <a16:creationId xmlns:a16="http://schemas.microsoft.com/office/drawing/2014/main" id="{AD8DE6E6-C202-7E0B-7B89-8FDF20A1C919}"/>
              </a:ext>
            </a:extLst>
          </p:cNvPr>
          <p:cNvSpPr txBox="1"/>
          <p:nvPr/>
        </p:nvSpPr>
        <p:spPr>
          <a:xfrm>
            <a:off x="1382698" y="3335087"/>
            <a:ext cx="1249680" cy="461665"/>
          </a:xfrm>
          <a:prstGeom prst="rect">
            <a:avLst/>
          </a:prstGeom>
          <a:solidFill>
            <a:srgbClr val="FDEEB9"/>
          </a:solidFill>
          <a:ln>
            <a:solidFill>
              <a:schemeClr val="tx1">
                <a:lumMod val="50000"/>
                <a:lumOff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Rule 4</a:t>
            </a:r>
            <a:endParaRPr kumimoji="0" lang="en-US"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7F23DE1D-5E2B-DAA9-E45B-F2057707FE42}"/>
              </a:ext>
            </a:extLst>
          </p:cNvPr>
          <p:cNvSpPr txBox="1"/>
          <p:nvPr/>
        </p:nvSpPr>
        <p:spPr>
          <a:xfrm>
            <a:off x="5385269" y="3335086"/>
            <a:ext cx="1249680" cy="461665"/>
          </a:xfrm>
          <a:prstGeom prst="rect">
            <a:avLst/>
          </a:prstGeom>
          <a:solidFill>
            <a:srgbClr val="FDEEB9"/>
          </a:solidFill>
          <a:ln>
            <a:solidFill>
              <a:schemeClr val="tx1">
                <a:lumMod val="50000"/>
                <a:lumOff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Rule 5</a:t>
            </a:r>
            <a:endParaRPr kumimoji="0" lang="en-US"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9A6CA099-C8A3-3EC5-6597-7121F98BAD16}"/>
              </a:ext>
            </a:extLst>
          </p:cNvPr>
          <p:cNvSpPr txBox="1"/>
          <p:nvPr/>
        </p:nvSpPr>
        <p:spPr>
          <a:xfrm>
            <a:off x="9559622" y="3335085"/>
            <a:ext cx="1249680" cy="461665"/>
          </a:xfrm>
          <a:prstGeom prst="rect">
            <a:avLst/>
          </a:prstGeom>
          <a:solidFill>
            <a:srgbClr val="FDEEB9"/>
          </a:solidFill>
          <a:ln>
            <a:solidFill>
              <a:schemeClr val="tx1">
                <a:lumMod val="50000"/>
                <a:lumOff val="50000"/>
              </a:schemeClr>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Rule 6</a:t>
            </a:r>
            <a:endParaRPr kumimoji="0" lang="en-US"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5" name="TextBox 4">
            <a:extLst>
              <a:ext uri="{FF2B5EF4-FFF2-40B4-BE49-F238E27FC236}">
                <a16:creationId xmlns:a16="http://schemas.microsoft.com/office/drawing/2014/main" id="{C110F64F-4DB0-E58B-B73E-2C4D6F63669B}"/>
              </a:ext>
            </a:extLst>
          </p:cNvPr>
          <p:cNvSpPr txBox="1"/>
          <p:nvPr/>
        </p:nvSpPr>
        <p:spPr>
          <a:xfrm>
            <a:off x="443191" y="1123998"/>
            <a:ext cx="11514137" cy="457048"/>
          </a:xfrm>
          <a:prstGeom prst="rect">
            <a:avLst/>
          </a:prstGeom>
          <a:noFill/>
          <a:ln w="57150">
            <a:solidFill>
              <a:schemeClr val="accent2"/>
            </a:solidFill>
          </a:ln>
        </p:spPr>
        <p:txBody>
          <a:bodyPr wrap="square" rtlCol="0">
            <a:spAutoFit/>
          </a:bodyPr>
          <a:lstStyle/>
          <a:p>
            <a:pPr algn="ctr">
              <a:lnSpc>
                <a:spcPct val="107000"/>
              </a:lnSpc>
              <a:spcAft>
                <a:spcPts val="800"/>
              </a:spcAft>
            </a:pPr>
            <a:r>
              <a:rPr lang="de-DE" sz="2400" dirty="0">
                <a:effectLst/>
                <a:ea typeface="Calibri" panose="020F0502020204030204" pitchFamily="34" charset="0"/>
                <a:cs typeface="Times New Roman" panose="02020603050405020304" pitchFamily="18" charset="0"/>
              </a:rPr>
              <a:t>Wort  Kind   Hobby  Blatt   Interview Übersetzerin  Lied  B</a:t>
            </a:r>
            <a:r>
              <a:rPr lang="de-DE" sz="2400" dirty="0">
                <a:effectLst/>
                <a:ea typeface="Calibri" panose="020F0502020204030204" pitchFamily="34" charset="0"/>
                <a:cs typeface="Calibri" panose="020F0502020204030204" pitchFamily="34" charset="0"/>
              </a:rPr>
              <a:t>ü</a:t>
            </a:r>
            <a:r>
              <a:rPr lang="de-DE" sz="2400" dirty="0">
                <a:effectLst/>
                <a:ea typeface="Calibri" panose="020F0502020204030204" pitchFamily="34" charset="0"/>
                <a:cs typeface="Times New Roman" panose="02020603050405020304" pitchFamily="18" charset="0"/>
              </a:rPr>
              <a:t>rgerin   Bild  Buch</a:t>
            </a:r>
            <a:endParaRPr lang="en-GB" sz="2400" dirty="0">
              <a:effectLs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CB398DB-2195-5AF2-A057-DBC722A55E27}"/>
              </a:ext>
            </a:extLst>
          </p:cNvPr>
          <p:cNvSpPr txBox="1"/>
          <p:nvPr/>
        </p:nvSpPr>
        <p:spPr>
          <a:xfrm>
            <a:off x="617220" y="1897380"/>
            <a:ext cx="2880360" cy="1200329"/>
          </a:xfrm>
          <a:prstGeom prst="rect">
            <a:avLst/>
          </a:prstGeom>
          <a:noFill/>
          <a:ln w="28575">
            <a:solidFill>
              <a:schemeClr val="bg1"/>
            </a:solidFill>
          </a:ln>
        </p:spPr>
        <p:txBody>
          <a:bodyPr wrap="square" rtlCol="0">
            <a:spAutoFit/>
          </a:bodyPr>
          <a:lstStyle/>
          <a:p>
            <a:r>
              <a:rPr lang="de-DE" sz="2400" dirty="0">
                <a:ea typeface="Calibri" panose="020F0502020204030204" pitchFamily="34" charset="0"/>
                <a:cs typeface="Times New Roman" panose="02020603050405020304" pitchFamily="18" charset="0"/>
              </a:rPr>
              <a:t>Bild,</a:t>
            </a:r>
            <a:r>
              <a:rPr lang="de-DE" sz="2400" dirty="0">
                <a:effectLst/>
                <a:ea typeface="Calibri" panose="020F0502020204030204" pitchFamily="34" charset="0"/>
                <a:cs typeface="Times New Roman" panose="02020603050405020304" pitchFamily="18" charset="0"/>
              </a:rPr>
              <a:t> Blatt, </a:t>
            </a:r>
          </a:p>
          <a:p>
            <a:r>
              <a:rPr lang="de-DE" sz="2400" dirty="0">
                <a:ea typeface="Calibri" panose="020F0502020204030204" pitchFamily="34" charset="0"/>
                <a:cs typeface="Times New Roman" panose="02020603050405020304" pitchFamily="18" charset="0"/>
              </a:rPr>
              <a:t>Buch, Kind, </a:t>
            </a:r>
          </a:p>
          <a:p>
            <a:r>
              <a:rPr lang="de-DE" sz="2400" dirty="0">
                <a:effectLst/>
                <a:ea typeface="Calibri" panose="020F0502020204030204" pitchFamily="34" charset="0"/>
                <a:cs typeface="Times New Roman" panose="02020603050405020304" pitchFamily="18" charset="0"/>
              </a:rPr>
              <a:t>Lied,</a:t>
            </a:r>
            <a:r>
              <a:rPr lang="de-DE" sz="2400" dirty="0">
                <a:ea typeface="Calibri" panose="020F0502020204030204" pitchFamily="34" charset="0"/>
                <a:cs typeface="Times New Roman" panose="02020603050405020304" pitchFamily="18" charset="0"/>
              </a:rPr>
              <a:t> Wort</a:t>
            </a:r>
            <a:endParaRPr lang="en-GB" sz="2400" dirty="0"/>
          </a:p>
        </p:txBody>
      </p:sp>
      <p:sp>
        <p:nvSpPr>
          <p:cNvPr id="13" name="TextBox 12">
            <a:extLst>
              <a:ext uri="{FF2B5EF4-FFF2-40B4-BE49-F238E27FC236}">
                <a16:creationId xmlns:a16="http://schemas.microsoft.com/office/drawing/2014/main" id="{E12A0440-F3C7-C28E-6FFC-83BCCE48DB96}"/>
              </a:ext>
            </a:extLst>
          </p:cNvPr>
          <p:cNvSpPr txBox="1"/>
          <p:nvPr/>
        </p:nvSpPr>
        <p:spPr>
          <a:xfrm>
            <a:off x="4655820" y="1924258"/>
            <a:ext cx="2880360" cy="461665"/>
          </a:xfrm>
          <a:prstGeom prst="rect">
            <a:avLst/>
          </a:prstGeom>
          <a:noFill/>
          <a:ln w="28575">
            <a:solidFill>
              <a:schemeClr val="accent2"/>
            </a:solidFill>
          </a:ln>
        </p:spPr>
        <p:txBody>
          <a:bodyPr wrap="square" rtlCol="0">
            <a:spAutoFit/>
          </a:bodyPr>
          <a:lstStyle/>
          <a:p>
            <a:r>
              <a:rPr lang="de-DE" sz="2400" dirty="0">
                <a:effectLst/>
                <a:ea typeface="Calibri" panose="020F0502020204030204" pitchFamily="34" charset="0"/>
                <a:cs typeface="Times New Roman" panose="02020603050405020304" pitchFamily="18" charset="0"/>
              </a:rPr>
              <a:t>Hobby, Interview</a:t>
            </a:r>
            <a:endParaRPr lang="en-GB" sz="2400" dirty="0"/>
          </a:p>
        </p:txBody>
      </p:sp>
      <p:sp>
        <p:nvSpPr>
          <p:cNvPr id="15" name="TextBox 14">
            <a:extLst>
              <a:ext uri="{FF2B5EF4-FFF2-40B4-BE49-F238E27FC236}">
                <a16:creationId xmlns:a16="http://schemas.microsoft.com/office/drawing/2014/main" id="{443C348F-CB97-20A1-E663-CD3B012B2925}"/>
              </a:ext>
            </a:extLst>
          </p:cNvPr>
          <p:cNvSpPr txBox="1"/>
          <p:nvPr/>
        </p:nvSpPr>
        <p:spPr>
          <a:xfrm>
            <a:off x="8870012" y="1924258"/>
            <a:ext cx="2880360" cy="830997"/>
          </a:xfrm>
          <a:prstGeom prst="rect">
            <a:avLst/>
          </a:prstGeom>
          <a:noFill/>
          <a:ln w="38100">
            <a:solidFill>
              <a:schemeClr val="tx2"/>
            </a:solidFill>
          </a:ln>
        </p:spPr>
        <p:txBody>
          <a:bodyPr wrap="square" rtlCol="0">
            <a:spAutoFit/>
          </a:bodyPr>
          <a:lstStyle/>
          <a:p>
            <a:r>
              <a:rPr lang="de-DE" sz="2400" dirty="0">
                <a:ea typeface="Calibri" panose="020F0502020204030204" pitchFamily="34" charset="0"/>
                <a:cs typeface="Times New Roman" panose="02020603050405020304" pitchFamily="18" charset="0"/>
              </a:rPr>
              <a:t>B</a:t>
            </a:r>
            <a:r>
              <a:rPr lang="de-DE" sz="2400" dirty="0">
                <a:ea typeface="Calibri" panose="020F0502020204030204" pitchFamily="34" charset="0"/>
                <a:cs typeface="Calibri" panose="020F0502020204030204" pitchFamily="34" charset="0"/>
              </a:rPr>
              <a:t>ü</a:t>
            </a:r>
            <a:r>
              <a:rPr lang="de-DE" sz="2400" dirty="0">
                <a:ea typeface="Calibri" panose="020F0502020204030204" pitchFamily="34" charset="0"/>
                <a:cs typeface="Times New Roman" panose="02020603050405020304" pitchFamily="18" charset="0"/>
              </a:rPr>
              <a:t>rgerin,</a:t>
            </a:r>
          </a:p>
          <a:p>
            <a:r>
              <a:rPr lang="de-DE" sz="2400" dirty="0">
                <a:ea typeface="Calibri" panose="020F0502020204030204" pitchFamily="34" charset="0"/>
                <a:cs typeface="Times New Roman" panose="02020603050405020304" pitchFamily="18" charset="0"/>
              </a:rPr>
              <a:t>Übersetzerin </a:t>
            </a:r>
            <a:endParaRPr lang="en-GB" sz="2400" dirty="0"/>
          </a:p>
        </p:txBody>
      </p:sp>
      <p:sp>
        <p:nvSpPr>
          <p:cNvPr id="22" name="TextBox 21">
            <a:extLst>
              <a:ext uri="{FF2B5EF4-FFF2-40B4-BE49-F238E27FC236}">
                <a16:creationId xmlns:a16="http://schemas.microsoft.com/office/drawing/2014/main" id="{A1184D07-D171-7169-38BE-215671611D68}"/>
              </a:ext>
            </a:extLst>
          </p:cNvPr>
          <p:cNvSpPr txBox="1"/>
          <p:nvPr/>
        </p:nvSpPr>
        <p:spPr>
          <a:xfrm>
            <a:off x="617220" y="4118510"/>
            <a:ext cx="2880360" cy="1200329"/>
          </a:xfrm>
          <a:prstGeom prst="rect">
            <a:avLst/>
          </a:prstGeom>
          <a:noFill/>
          <a:ln w="28575">
            <a:solidFill>
              <a:schemeClr val="bg1"/>
            </a:solidFill>
          </a:ln>
        </p:spPr>
        <p:txBody>
          <a:bodyPr wrap="square" rtlCol="0">
            <a:spAutoFit/>
          </a:bodyPr>
          <a:lstStyle/>
          <a:p>
            <a:r>
              <a:rPr lang="de-DE" sz="2400" dirty="0">
                <a:ea typeface="Calibri" panose="020F0502020204030204" pitchFamily="34" charset="0"/>
                <a:cs typeface="Times New Roman" panose="02020603050405020304" pitchFamily="18" charset="0"/>
              </a:rPr>
              <a:t>Bilder,</a:t>
            </a:r>
            <a:r>
              <a:rPr lang="de-DE" sz="2400" dirty="0">
                <a:effectLst/>
                <a:ea typeface="Calibri" panose="020F0502020204030204" pitchFamily="34" charset="0"/>
                <a:cs typeface="Times New Roman" panose="02020603050405020304" pitchFamily="18" charset="0"/>
              </a:rPr>
              <a:t> Blätter, </a:t>
            </a:r>
            <a:r>
              <a:rPr lang="de-DE" sz="2400" dirty="0">
                <a:ea typeface="Calibri" panose="020F0502020204030204" pitchFamily="34" charset="0"/>
                <a:cs typeface="Times New Roman" panose="02020603050405020304" pitchFamily="18" charset="0"/>
              </a:rPr>
              <a:t>Bücher, Kinder, </a:t>
            </a:r>
            <a:r>
              <a:rPr lang="de-DE" sz="2400" dirty="0">
                <a:effectLst/>
                <a:ea typeface="Calibri" panose="020F0502020204030204" pitchFamily="34" charset="0"/>
                <a:cs typeface="Times New Roman" panose="02020603050405020304" pitchFamily="18" charset="0"/>
              </a:rPr>
              <a:t>Lieder,</a:t>
            </a:r>
            <a:r>
              <a:rPr lang="de-DE" sz="2400" dirty="0">
                <a:ea typeface="Calibri" panose="020F0502020204030204" pitchFamily="34" charset="0"/>
                <a:cs typeface="Times New Roman" panose="02020603050405020304" pitchFamily="18" charset="0"/>
              </a:rPr>
              <a:t> Wörter</a:t>
            </a:r>
            <a:endParaRPr lang="en-GB" sz="2400" dirty="0"/>
          </a:p>
        </p:txBody>
      </p:sp>
      <p:sp>
        <p:nvSpPr>
          <p:cNvPr id="23" name="TextBox 22">
            <a:extLst>
              <a:ext uri="{FF2B5EF4-FFF2-40B4-BE49-F238E27FC236}">
                <a16:creationId xmlns:a16="http://schemas.microsoft.com/office/drawing/2014/main" id="{E05909BB-5EFA-B699-12D2-9AEB1C8C9672}"/>
              </a:ext>
            </a:extLst>
          </p:cNvPr>
          <p:cNvSpPr txBox="1"/>
          <p:nvPr/>
        </p:nvSpPr>
        <p:spPr>
          <a:xfrm>
            <a:off x="4689951" y="4487842"/>
            <a:ext cx="2880360" cy="830997"/>
          </a:xfrm>
          <a:prstGeom prst="rect">
            <a:avLst/>
          </a:prstGeom>
          <a:noFill/>
          <a:ln w="28575">
            <a:solidFill>
              <a:schemeClr val="accent2"/>
            </a:solidFill>
          </a:ln>
        </p:spPr>
        <p:txBody>
          <a:bodyPr wrap="square" rtlCol="0">
            <a:spAutoFit/>
          </a:bodyPr>
          <a:lstStyle/>
          <a:p>
            <a:r>
              <a:rPr lang="de-DE" sz="2400" dirty="0">
                <a:effectLst/>
                <a:ea typeface="Calibri" panose="020F0502020204030204" pitchFamily="34" charset="0"/>
                <a:cs typeface="Times New Roman" panose="02020603050405020304" pitchFamily="18" charset="0"/>
              </a:rPr>
              <a:t>Hobbys, Interviews</a:t>
            </a:r>
            <a:endParaRPr lang="en-GB" sz="2400" dirty="0"/>
          </a:p>
        </p:txBody>
      </p:sp>
      <p:sp>
        <p:nvSpPr>
          <p:cNvPr id="24" name="TextBox 23">
            <a:extLst>
              <a:ext uri="{FF2B5EF4-FFF2-40B4-BE49-F238E27FC236}">
                <a16:creationId xmlns:a16="http://schemas.microsoft.com/office/drawing/2014/main" id="{2A91CB13-AB6B-7BA7-E48C-C0E80CFBCFB6}"/>
              </a:ext>
            </a:extLst>
          </p:cNvPr>
          <p:cNvSpPr txBox="1"/>
          <p:nvPr/>
        </p:nvSpPr>
        <p:spPr>
          <a:xfrm>
            <a:off x="8870012" y="4498956"/>
            <a:ext cx="2880360" cy="830997"/>
          </a:xfrm>
          <a:prstGeom prst="rect">
            <a:avLst/>
          </a:prstGeom>
          <a:noFill/>
          <a:ln w="38100">
            <a:solidFill>
              <a:schemeClr val="tx2"/>
            </a:solidFill>
          </a:ln>
        </p:spPr>
        <p:txBody>
          <a:bodyPr wrap="square" rtlCol="0">
            <a:spAutoFit/>
          </a:bodyPr>
          <a:lstStyle/>
          <a:p>
            <a:r>
              <a:rPr lang="de-DE" sz="2400" dirty="0">
                <a:ea typeface="Calibri" panose="020F0502020204030204" pitchFamily="34" charset="0"/>
                <a:cs typeface="Times New Roman" panose="02020603050405020304" pitchFamily="18" charset="0"/>
              </a:rPr>
              <a:t>B</a:t>
            </a:r>
            <a:r>
              <a:rPr lang="de-DE" sz="2400" dirty="0">
                <a:ea typeface="Calibri" panose="020F0502020204030204" pitchFamily="34" charset="0"/>
                <a:cs typeface="Calibri" panose="020F0502020204030204" pitchFamily="34" charset="0"/>
              </a:rPr>
              <a:t>ü</a:t>
            </a:r>
            <a:r>
              <a:rPr lang="de-DE" sz="2400" dirty="0">
                <a:ea typeface="Calibri" panose="020F0502020204030204" pitchFamily="34" charset="0"/>
                <a:cs typeface="Times New Roman" panose="02020603050405020304" pitchFamily="18" charset="0"/>
              </a:rPr>
              <a:t>rgerinnen,</a:t>
            </a:r>
          </a:p>
          <a:p>
            <a:r>
              <a:rPr lang="de-DE" sz="2400" dirty="0">
                <a:ea typeface="Calibri" panose="020F0502020204030204" pitchFamily="34" charset="0"/>
                <a:cs typeface="Times New Roman" panose="02020603050405020304" pitchFamily="18" charset="0"/>
              </a:rPr>
              <a:t>Übersetzerinnen </a:t>
            </a:r>
            <a:endParaRPr lang="en-GB" sz="2400" dirty="0"/>
          </a:p>
        </p:txBody>
      </p:sp>
    </p:spTree>
    <p:extLst>
      <p:ext uri="{BB962C8B-B14F-4D97-AF65-F5344CB8AC3E}">
        <p14:creationId xmlns:p14="http://schemas.microsoft.com/office/powerpoint/2010/main" val="252074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3" grpId="0" animBg="1"/>
      <p:bldP spid="15"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BCD40143-CA75-425A-96CD-66AA568882BA}"/>
              </a:ext>
            </a:extLst>
          </p:cNvPr>
          <p:cNvSpPr txBox="1"/>
          <p:nvPr/>
        </p:nvSpPr>
        <p:spPr>
          <a:xfrm>
            <a:off x="270668" y="1009569"/>
            <a:ext cx="11686660" cy="1217769"/>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As you know, all vowels can be </a:t>
            </a:r>
            <a:r>
              <a:rPr kumimoji="0" lang="en-US"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short</a:t>
            </a:r>
            <a:r>
              <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(usually before a </a:t>
            </a:r>
            <a:r>
              <a:rPr kumimoji="0" lang="en-US" sz="2400" b="0" i="0" u="sng"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double</a:t>
            </a:r>
            <a:r>
              <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consonant) or </a:t>
            </a:r>
            <a:r>
              <a:rPr kumimoji="0" lang="en-US"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long</a:t>
            </a:r>
            <a:r>
              <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(usually before a </a:t>
            </a:r>
            <a:r>
              <a:rPr kumimoji="0" lang="en-US" sz="2400" b="0" i="0" u="sng"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single</a:t>
            </a:r>
            <a:r>
              <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consonant, and after ‘r’.)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2" name="Title 1">
            <a:extLst>
              <a:ext uri="{FF2B5EF4-FFF2-40B4-BE49-F238E27FC236}">
                <a16:creationId xmlns:a16="http://schemas.microsoft.com/office/drawing/2014/main" id="{A741D682-FD9F-8E28-D8FF-D18951A97996}"/>
              </a:ext>
            </a:extLst>
          </p:cNvPr>
          <p:cNvSpPr>
            <a:spLocks noGrp="1"/>
          </p:cNvSpPr>
          <p:nvPr>
            <p:ph type="title"/>
          </p:nvPr>
        </p:nvSpPr>
        <p:spPr/>
        <p:txBody>
          <a:bodyPr/>
          <a:lstStyle/>
          <a:p>
            <a:r>
              <a:rPr lang="en-US" dirty="0"/>
              <a:t>[o] </a:t>
            </a:r>
            <a:r>
              <a:rPr lang="en-US" dirty="0" err="1"/>
              <a:t>oder</a:t>
            </a:r>
            <a:r>
              <a:rPr lang="en-US" dirty="0"/>
              <a:t> [ö]? </a:t>
            </a:r>
            <a:endParaRPr lang="en-GB" dirty="0"/>
          </a:p>
        </p:txBody>
      </p:sp>
      <p:sp>
        <p:nvSpPr>
          <p:cNvPr id="4" name="Google Shape;228;p7">
            <a:extLst>
              <a:ext uri="{FF2B5EF4-FFF2-40B4-BE49-F238E27FC236}">
                <a16:creationId xmlns:a16="http://schemas.microsoft.com/office/drawing/2014/main" id="{1984D19F-2E83-C326-1B46-579737BBE552}"/>
              </a:ext>
            </a:extLst>
          </p:cNvPr>
          <p:cNvSpPr/>
          <p:nvPr/>
        </p:nvSpPr>
        <p:spPr>
          <a:xfrm>
            <a:off x="10310192" y="98765"/>
            <a:ext cx="1647136" cy="400919"/>
          </a:xfrm>
          <a:prstGeom prst="roundRect">
            <a:avLst>
              <a:gd name="adj" fmla="val 16667"/>
            </a:avLst>
          </a:prstGeom>
          <a:solidFill>
            <a:schemeClr val="accent1"/>
          </a:solidFill>
          <a:ln w="12700" cap="flat" cmpd="sng">
            <a:solidFill>
              <a:srgbClr val="525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D3C3C"/>
              </a:buClr>
              <a:buSzPts val="2000"/>
              <a:buFont typeface="Century Gothic"/>
              <a:buNone/>
            </a:pPr>
            <a:r>
              <a:rPr lang="en-GB" sz="2000" b="1" i="0" u="none" strike="noStrike" cap="none" dirty="0" err="1">
                <a:solidFill>
                  <a:srgbClr val="3D3C3C"/>
                </a:solidFill>
                <a:latin typeface="Century Gothic"/>
                <a:ea typeface="Century Gothic"/>
                <a:cs typeface="Century Gothic"/>
                <a:sym typeface="Century Gothic"/>
              </a:rPr>
              <a:t>Phonetik</a:t>
            </a:r>
            <a:endParaRPr dirty="0"/>
          </a:p>
        </p:txBody>
      </p:sp>
      <p:sp>
        <p:nvSpPr>
          <p:cNvPr id="5" name="Flowchart: Alternate Process 4">
            <a:extLst>
              <a:ext uri="{FF2B5EF4-FFF2-40B4-BE49-F238E27FC236}">
                <a16:creationId xmlns:a16="http://schemas.microsoft.com/office/drawing/2014/main" id="{B44BD196-7966-1D71-6366-0B017A976393}"/>
              </a:ext>
            </a:extLst>
          </p:cNvPr>
          <p:cNvSpPr/>
          <p:nvPr/>
        </p:nvSpPr>
        <p:spPr>
          <a:xfrm>
            <a:off x="386794" y="3273663"/>
            <a:ext cx="3368777" cy="76424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Round lips to ‘o’ shape, drop jaw a little.</a:t>
            </a:r>
            <a:endParaRPr lang="en-GB" sz="2000" dirty="0">
              <a:solidFill>
                <a:schemeClr val="accent6"/>
              </a:solidFill>
            </a:endParaRPr>
          </a:p>
        </p:txBody>
      </p:sp>
      <p:sp>
        <p:nvSpPr>
          <p:cNvPr id="6" name="Oval 5">
            <a:hlinkClick r:id="" action="ppaction://noaction">
              <a:snd r:embed="rId3" name="o short new.wav"/>
            </a:hlinkClick>
            <a:extLst>
              <a:ext uri="{FF2B5EF4-FFF2-40B4-BE49-F238E27FC236}">
                <a16:creationId xmlns:a16="http://schemas.microsoft.com/office/drawing/2014/main" id="{AAF6D5B6-AF68-8AA8-F386-FB1EBD06D599}"/>
              </a:ext>
            </a:extLst>
          </p:cNvPr>
          <p:cNvSpPr/>
          <p:nvPr/>
        </p:nvSpPr>
        <p:spPr>
          <a:xfrm>
            <a:off x="4030918" y="2681995"/>
            <a:ext cx="1557478" cy="1381369"/>
          </a:xfrm>
          <a:prstGeom prst="ellipse">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This is short </a:t>
            </a:r>
          </a:p>
          <a:p>
            <a:pPr algn="ctr"/>
            <a:r>
              <a:rPr lang="en-US" sz="2400" dirty="0"/>
              <a:t>[o] </a:t>
            </a:r>
            <a:endParaRPr lang="en-GB" dirty="0"/>
          </a:p>
        </p:txBody>
      </p:sp>
      <p:sp>
        <p:nvSpPr>
          <p:cNvPr id="16" name="TextBox 15">
            <a:hlinkClick r:id="" action="ppaction://noaction">
              <a:snd r:embed="rId4" name="10.1.1.3 L2 SLIDE 8 hobby.wav"/>
            </a:hlinkClick>
            <a:extLst>
              <a:ext uri="{FF2B5EF4-FFF2-40B4-BE49-F238E27FC236}">
                <a16:creationId xmlns:a16="http://schemas.microsoft.com/office/drawing/2014/main" id="{27F7E6E0-219D-4148-9F9F-6B3A9A65FF37}"/>
              </a:ext>
            </a:extLst>
          </p:cNvPr>
          <p:cNvSpPr txBox="1"/>
          <p:nvPr/>
        </p:nvSpPr>
        <p:spPr>
          <a:xfrm>
            <a:off x="336442" y="2761768"/>
            <a:ext cx="1557478" cy="4247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H</a:t>
            </a:r>
            <a:r>
              <a:rPr kumimoji="0" lang="en-US" sz="24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o</a:t>
            </a:r>
            <a:r>
              <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bby</a:t>
            </a:r>
          </a:p>
        </p:txBody>
      </p:sp>
      <p:sp>
        <p:nvSpPr>
          <p:cNvPr id="17" name="TextBox 16">
            <a:hlinkClick r:id="" action="ppaction://noaction">
              <a:snd r:embed="rId5" name="10.1.1.3 L2 SLIDE 8 wiederholen.wav"/>
            </a:hlinkClick>
            <a:extLst>
              <a:ext uri="{FF2B5EF4-FFF2-40B4-BE49-F238E27FC236}">
                <a16:creationId xmlns:a16="http://schemas.microsoft.com/office/drawing/2014/main" id="{4584D3AF-4078-47C3-BEBD-2E1B3D104186}"/>
              </a:ext>
            </a:extLst>
          </p:cNvPr>
          <p:cNvSpPr txBox="1"/>
          <p:nvPr/>
        </p:nvSpPr>
        <p:spPr>
          <a:xfrm>
            <a:off x="270668" y="4668111"/>
            <a:ext cx="2284835" cy="4247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wiederh</a:t>
            </a:r>
            <a:r>
              <a:rPr kumimoji="0" lang="en-US"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o</a:t>
            </a:r>
            <a:r>
              <a:rPr kumimoji="0" lang="en-US"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len</a:t>
            </a:r>
            <a:endPar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19" name="TextBox 18">
            <a:hlinkClick r:id="" action="ppaction://noaction">
              <a:snd r:embed="rId6" name="10.1.1.3 L2 SLIDE 8 plotzlich.wav"/>
            </a:hlinkClick>
            <a:extLst>
              <a:ext uri="{FF2B5EF4-FFF2-40B4-BE49-F238E27FC236}">
                <a16:creationId xmlns:a16="http://schemas.microsoft.com/office/drawing/2014/main" id="{88E2C733-BDA3-47F6-A128-E48167A9937F}"/>
              </a:ext>
            </a:extLst>
          </p:cNvPr>
          <p:cNvSpPr txBox="1"/>
          <p:nvPr/>
        </p:nvSpPr>
        <p:spPr>
          <a:xfrm>
            <a:off x="6061868" y="2761768"/>
            <a:ext cx="1828800" cy="4247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pl</a:t>
            </a:r>
            <a:r>
              <a:rPr kumimoji="0" lang="en-US"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ö</a:t>
            </a:r>
            <a:r>
              <a:rPr kumimoji="0" lang="en-US"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tzlich</a:t>
            </a:r>
            <a:endPar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20" name="Oval 19">
            <a:hlinkClick r:id="" action="ppaction://noaction">
              <a:snd r:embed="rId7" name="o long new.wav"/>
            </a:hlinkClick>
            <a:extLst>
              <a:ext uri="{FF2B5EF4-FFF2-40B4-BE49-F238E27FC236}">
                <a16:creationId xmlns:a16="http://schemas.microsoft.com/office/drawing/2014/main" id="{164E50AE-0FB2-47F3-99A5-84D0EC12ABBF}"/>
              </a:ext>
            </a:extLst>
          </p:cNvPr>
          <p:cNvSpPr/>
          <p:nvPr/>
        </p:nvSpPr>
        <p:spPr>
          <a:xfrm>
            <a:off x="4049793" y="4519028"/>
            <a:ext cx="1557478" cy="1381369"/>
          </a:xfrm>
          <a:prstGeom prst="ellipse">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This is long</a:t>
            </a:r>
          </a:p>
          <a:p>
            <a:pPr algn="ctr"/>
            <a:r>
              <a:rPr lang="en-US" sz="2400" dirty="0"/>
              <a:t>[o] </a:t>
            </a:r>
            <a:endParaRPr lang="en-GB" dirty="0"/>
          </a:p>
        </p:txBody>
      </p:sp>
      <p:sp>
        <p:nvSpPr>
          <p:cNvPr id="21" name="Oval 20">
            <a:hlinkClick r:id="" action="ppaction://noaction">
              <a:snd r:embed="rId8" name="o_umlaut_short.wav"/>
            </a:hlinkClick>
            <a:extLst>
              <a:ext uri="{FF2B5EF4-FFF2-40B4-BE49-F238E27FC236}">
                <a16:creationId xmlns:a16="http://schemas.microsoft.com/office/drawing/2014/main" id="{5B2205A7-9846-465C-832F-E16C833F0D2B}"/>
              </a:ext>
            </a:extLst>
          </p:cNvPr>
          <p:cNvSpPr/>
          <p:nvPr/>
        </p:nvSpPr>
        <p:spPr>
          <a:xfrm>
            <a:off x="9787879" y="2633205"/>
            <a:ext cx="1557478" cy="1381369"/>
          </a:xfrm>
          <a:prstGeom prst="ellipse">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This is short </a:t>
            </a:r>
          </a:p>
          <a:p>
            <a:pPr algn="ctr"/>
            <a:r>
              <a:rPr lang="en-US" sz="2400" dirty="0"/>
              <a:t>[ö] </a:t>
            </a:r>
            <a:endParaRPr lang="en-GB" dirty="0"/>
          </a:p>
        </p:txBody>
      </p:sp>
      <p:sp>
        <p:nvSpPr>
          <p:cNvPr id="22" name="TextBox 21">
            <a:hlinkClick r:id="" action="ppaction://noaction">
              <a:snd r:embed="rId9" name="10.1.1.3 L2 horen.wav"/>
            </a:hlinkClick>
            <a:extLst>
              <a:ext uri="{FF2B5EF4-FFF2-40B4-BE49-F238E27FC236}">
                <a16:creationId xmlns:a16="http://schemas.microsoft.com/office/drawing/2014/main" id="{4CD5F07E-8153-47C3-8D3D-ED3CC50FAEE3}"/>
              </a:ext>
            </a:extLst>
          </p:cNvPr>
          <p:cNvSpPr txBox="1"/>
          <p:nvPr/>
        </p:nvSpPr>
        <p:spPr>
          <a:xfrm>
            <a:off x="6061868" y="4709696"/>
            <a:ext cx="1828800" cy="4247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h</a:t>
            </a:r>
            <a:r>
              <a:rPr kumimoji="0" lang="en-US" sz="24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ö</a:t>
            </a:r>
            <a:r>
              <a:rPr kumimoji="0" lang="en-US" sz="2400" b="0"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ren</a:t>
            </a:r>
            <a:endParaRPr kumimoji="0" lang="en-US" sz="2400" b="0"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sp>
        <p:nvSpPr>
          <p:cNvPr id="23" name="Oval 22">
            <a:hlinkClick r:id="" action="ppaction://noaction">
              <a:snd r:embed="rId10" name="o_umlaut_long.wav"/>
            </a:hlinkClick>
            <a:extLst>
              <a:ext uri="{FF2B5EF4-FFF2-40B4-BE49-F238E27FC236}">
                <a16:creationId xmlns:a16="http://schemas.microsoft.com/office/drawing/2014/main" id="{8B7249DC-58E1-4B4C-BABC-C8DF8DBF21D7}"/>
              </a:ext>
            </a:extLst>
          </p:cNvPr>
          <p:cNvSpPr/>
          <p:nvPr/>
        </p:nvSpPr>
        <p:spPr>
          <a:xfrm>
            <a:off x="9787879" y="4618238"/>
            <a:ext cx="1557478" cy="1381369"/>
          </a:xfrm>
          <a:prstGeom prst="ellipse">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This is long</a:t>
            </a:r>
          </a:p>
          <a:p>
            <a:pPr algn="ctr"/>
            <a:r>
              <a:rPr lang="en-US" sz="2400" dirty="0"/>
              <a:t>[ö] </a:t>
            </a:r>
            <a:endParaRPr lang="en-GB" dirty="0"/>
          </a:p>
        </p:txBody>
      </p:sp>
      <p:sp>
        <p:nvSpPr>
          <p:cNvPr id="35" name="Flowchart: Alternate Process 4">
            <a:extLst>
              <a:ext uri="{FF2B5EF4-FFF2-40B4-BE49-F238E27FC236}">
                <a16:creationId xmlns:a16="http://schemas.microsoft.com/office/drawing/2014/main" id="{DF8C7A04-B1D5-43A2-9B4E-E2402D1ABBD0}"/>
              </a:ext>
            </a:extLst>
          </p:cNvPr>
          <p:cNvSpPr/>
          <p:nvPr/>
        </p:nvSpPr>
        <p:spPr>
          <a:xfrm>
            <a:off x="336442" y="5150757"/>
            <a:ext cx="3368777" cy="76424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Make smaller ‘o’ shape.</a:t>
            </a:r>
            <a:endParaRPr lang="en-GB" sz="2000" dirty="0">
              <a:solidFill>
                <a:schemeClr val="accent6"/>
              </a:solidFill>
            </a:endParaRPr>
          </a:p>
        </p:txBody>
      </p:sp>
      <p:sp>
        <p:nvSpPr>
          <p:cNvPr id="36" name="Flowchart: Alternate Process 4">
            <a:extLst>
              <a:ext uri="{FF2B5EF4-FFF2-40B4-BE49-F238E27FC236}">
                <a16:creationId xmlns:a16="http://schemas.microsoft.com/office/drawing/2014/main" id="{53C78360-B26C-4C01-92BD-54B4192DAB8F}"/>
              </a:ext>
            </a:extLst>
          </p:cNvPr>
          <p:cNvSpPr/>
          <p:nvPr/>
        </p:nvSpPr>
        <p:spPr>
          <a:xfrm>
            <a:off x="6095999" y="3255233"/>
            <a:ext cx="3368777" cy="76424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Make an ‘o’ shape; say the ‘</a:t>
            </a:r>
            <a:r>
              <a:rPr lang="en-US" sz="2000" dirty="0" err="1">
                <a:solidFill>
                  <a:schemeClr val="accent6"/>
                </a:solidFill>
              </a:rPr>
              <a:t>ur</a:t>
            </a:r>
            <a:r>
              <a:rPr lang="en-US" sz="2000" dirty="0">
                <a:solidFill>
                  <a:schemeClr val="accent6"/>
                </a:solidFill>
              </a:rPr>
              <a:t>’ sound in ‘burn’.</a:t>
            </a:r>
            <a:endParaRPr lang="en-GB" sz="2000" dirty="0">
              <a:solidFill>
                <a:schemeClr val="accent6"/>
              </a:solidFill>
            </a:endParaRPr>
          </a:p>
        </p:txBody>
      </p:sp>
      <p:sp>
        <p:nvSpPr>
          <p:cNvPr id="37" name="Flowchart: Alternate Process 4">
            <a:extLst>
              <a:ext uri="{FF2B5EF4-FFF2-40B4-BE49-F238E27FC236}">
                <a16:creationId xmlns:a16="http://schemas.microsoft.com/office/drawing/2014/main" id="{11EEE71B-3BC7-487F-9164-94FC4602E98B}"/>
              </a:ext>
            </a:extLst>
          </p:cNvPr>
          <p:cNvSpPr/>
          <p:nvPr/>
        </p:nvSpPr>
        <p:spPr>
          <a:xfrm>
            <a:off x="6095998" y="5134428"/>
            <a:ext cx="3368777" cy="764242"/>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6"/>
                </a:solidFill>
              </a:rPr>
              <a:t>Say a longer version of short [ö].</a:t>
            </a:r>
            <a:endParaRPr lang="en-GB" sz="2000" dirty="0">
              <a:solidFill>
                <a:schemeClr val="accent6"/>
              </a:solidFill>
            </a:endParaRPr>
          </a:p>
        </p:txBody>
      </p:sp>
      <p:sp>
        <p:nvSpPr>
          <p:cNvPr id="41" name="TextBox 40">
            <a:extLst>
              <a:ext uri="{FF2B5EF4-FFF2-40B4-BE49-F238E27FC236}">
                <a16:creationId xmlns:a16="http://schemas.microsoft.com/office/drawing/2014/main" id="{39DE7B05-5A18-4D7A-95B9-CC67BA36E136}"/>
              </a:ext>
            </a:extLst>
          </p:cNvPr>
          <p:cNvSpPr txBox="1"/>
          <p:nvPr/>
        </p:nvSpPr>
        <p:spPr>
          <a:xfrm>
            <a:off x="270668" y="1897296"/>
            <a:ext cx="5388733" cy="480131"/>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Hör</a:t>
            </a:r>
            <a:r>
              <a:rPr kumimoji="0" lang="en-US" sz="28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rPr>
              <a:t> </a:t>
            </a:r>
            <a:r>
              <a:rPr kumimoji="0" lang="en-US" sz="2800" b="1" i="0" u="none" strike="noStrike" kern="1200" cap="none" spc="0" normalizeH="0" baseline="0" noProof="0" dirty="0" err="1">
                <a:ln>
                  <a:noFill/>
                </a:ln>
                <a:solidFill>
                  <a:srgbClr val="525050"/>
                </a:solidFill>
                <a:effectLst/>
                <a:uLnTx/>
                <a:uFillTx/>
                <a:latin typeface="Century Gothic" panose="020B0502020202020204" pitchFamily="34" charset="0"/>
                <a:ea typeface="+mn-ea"/>
                <a:cs typeface="+mn-cs"/>
              </a:rPr>
              <a:t>zu</a:t>
            </a:r>
            <a:r>
              <a:rPr kumimoji="0" lang="en-US" sz="2800" b="1" i="0" u="none" strike="noStrike" kern="1200" cap="none" spc="0" normalizeH="0" noProof="0" dirty="0">
                <a:ln>
                  <a:noFill/>
                </a:ln>
                <a:solidFill>
                  <a:srgbClr val="525050"/>
                </a:solidFill>
                <a:effectLst/>
                <a:uLnTx/>
                <a:uFillTx/>
                <a:latin typeface="Century Gothic" panose="020B0502020202020204" pitchFamily="34" charset="0"/>
                <a:ea typeface="+mn-ea"/>
                <a:cs typeface="+mn-cs"/>
              </a:rPr>
              <a:t> und </a:t>
            </a:r>
            <a:r>
              <a:rPr kumimoji="0" lang="en-US" sz="2800" b="1" i="0" u="none" strike="noStrike" kern="1200" cap="none" spc="0" normalizeH="0" noProof="0" dirty="0" err="1">
                <a:ln>
                  <a:noFill/>
                </a:ln>
                <a:solidFill>
                  <a:srgbClr val="525050"/>
                </a:solidFill>
                <a:effectLst/>
                <a:uLnTx/>
                <a:uFillTx/>
                <a:latin typeface="Century Gothic" panose="020B0502020202020204" pitchFamily="34" charset="0"/>
                <a:ea typeface="+mn-ea"/>
                <a:cs typeface="+mn-cs"/>
              </a:rPr>
              <a:t>wiederhole</a:t>
            </a:r>
            <a:r>
              <a:rPr kumimoji="0" lang="en-US" sz="2800" b="1" i="0" u="none" strike="noStrike" kern="1200" cap="none" spc="0" normalizeH="0" noProof="0" dirty="0">
                <a:ln>
                  <a:noFill/>
                </a:ln>
                <a:solidFill>
                  <a:srgbClr val="525050"/>
                </a:solidFill>
                <a:effectLst/>
                <a:uLnTx/>
                <a:uFillTx/>
                <a:latin typeface="Century Gothic" panose="020B0502020202020204" pitchFamily="34" charset="0"/>
                <a:ea typeface="+mn-ea"/>
                <a:cs typeface="+mn-cs"/>
              </a:rPr>
              <a:t>.</a:t>
            </a:r>
            <a:endParaRPr kumimoji="0" lang="en-US" sz="2800" b="1" i="0" u="none" strike="noStrike" kern="1200" cap="none" spc="0" normalizeH="0" baseline="0" noProof="0" dirty="0">
              <a:ln>
                <a:noFill/>
              </a:ln>
              <a:solidFill>
                <a:srgbClr val="525050"/>
              </a:solidFill>
              <a:effectLst/>
              <a:uLnTx/>
              <a:uFillTx/>
              <a:latin typeface="Century Gothic" panose="020B0502020202020204" pitchFamily="34" charset="0"/>
              <a:ea typeface="+mn-ea"/>
              <a:cs typeface="+mn-cs"/>
            </a:endParaRPr>
          </a:p>
        </p:txBody>
      </p:sp>
      <p:graphicFrame>
        <p:nvGraphicFramePr>
          <p:cNvPr id="38" name="Table 38">
            <a:extLst>
              <a:ext uri="{FF2B5EF4-FFF2-40B4-BE49-F238E27FC236}">
                <a16:creationId xmlns:a16="http://schemas.microsoft.com/office/drawing/2014/main" id="{E56F2C65-C3E2-48A8-A387-D34FB4D1F5DC}"/>
              </a:ext>
            </a:extLst>
          </p:cNvPr>
          <p:cNvGraphicFramePr>
            <a:graphicFrameLocks noGrp="1"/>
          </p:cNvGraphicFramePr>
          <p:nvPr>
            <p:extLst>
              <p:ext uri="{D42A27DB-BD31-4B8C-83A1-F6EECF244321}">
                <p14:modId xmlns:p14="http://schemas.microsoft.com/office/powerpoint/2010/main" val="236476211"/>
              </p:ext>
            </p:extLst>
          </p:nvPr>
        </p:nvGraphicFramePr>
        <p:xfrm>
          <a:off x="234672" y="1848930"/>
          <a:ext cx="11400946" cy="4428868"/>
        </p:xfrm>
        <a:graphic>
          <a:graphicData uri="http://schemas.openxmlformats.org/drawingml/2006/table">
            <a:tbl>
              <a:tblPr firstRow="1" bandRow="1">
                <a:tableStyleId>{5940675A-B579-460E-94D1-54222C63F5DA}</a:tableStyleId>
              </a:tblPr>
              <a:tblGrid>
                <a:gridCol w="2895600">
                  <a:extLst>
                    <a:ext uri="{9D8B030D-6E8A-4147-A177-3AD203B41FA5}">
                      <a16:colId xmlns:a16="http://schemas.microsoft.com/office/drawing/2014/main" val="1523917926"/>
                    </a:ext>
                  </a:extLst>
                </a:gridCol>
                <a:gridCol w="2895600">
                  <a:extLst>
                    <a:ext uri="{9D8B030D-6E8A-4147-A177-3AD203B41FA5}">
                      <a16:colId xmlns:a16="http://schemas.microsoft.com/office/drawing/2014/main" val="956716248"/>
                    </a:ext>
                  </a:extLst>
                </a:gridCol>
                <a:gridCol w="2895600">
                  <a:extLst>
                    <a:ext uri="{9D8B030D-6E8A-4147-A177-3AD203B41FA5}">
                      <a16:colId xmlns:a16="http://schemas.microsoft.com/office/drawing/2014/main" val="746737600"/>
                    </a:ext>
                  </a:extLst>
                </a:gridCol>
                <a:gridCol w="2714146">
                  <a:extLst>
                    <a:ext uri="{9D8B030D-6E8A-4147-A177-3AD203B41FA5}">
                      <a16:colId xmlns:a16="http://schemas.microsoft.com/office/drawing/2014/main" val="450562370"/>
                    </a:ext>
                  </a:extLst>
                </a:gridCol>
              </a:tblGrid>
              <a:tr h="1391248">
                <a:tc>
                  <a:txBody>
                    <a:bodyPr/>
                    <a:lstStyle/>
                    <a:p>
                      <a:pPr algn="ctr"/>
                      <a:r>
                        <a:rPr lang="en-GB" sz="2800" b="1" dirty="0"/>
                        <a:t>der </a:t>
                      </a:r>
                      <a:r>
                        <a:rPr lang="en-GB" sz="2800" b="1" dirty="0" err="1"/>
                        <a:t>Vorteil</a:t>
                      </a:r>
                      <a:endParaRPr lang="en-GB" sz="2800" b="1" dirty="0"/>
                    </a:p>
                  </a:txBody>
                  <a:tcPr anchor="ctr">
                    <a:solidFill>
                      <a:srgbClr val="FFEEAB"/>
                    </a:solidFill>
                  </a:tcPr>
                </a:tc>
                <a:tc>
                  <a:txBody>
                    <a:bodyPr/>
                    <a:lstStyle/>
                    <a:p>
                      <a:pPr algn="ctr"/>
                      <a:r>
                        <a:rPr lang="en-GB" sz="2800" b="1" dirty="0"/>
                        <a:t>die </a:t>
                      </a:r>
                      <a:r>
                        <a:rPr lang="en-GB" sz="2800" b="1" dirty="0" err="1"/>
                        <a:t>Antwort</a:t>
                      </a:r>
                      <a:endParaRPr lang="en-GB" sz="2800" b="1" dirty="0"/>
                    </a:p>
                  </a:txBody>
                  <a:tcPr anchor="ctr">
                    <a:solidFill>
                      <a:srgbClr val="FFEEAB"/>
                    </a:solidFill>
                  </a:tcPr>
                </a:tc>
                <a:tc>
                  <a:txBody>
                    <a:bodyPr/>
                    <a:lstStyle/>
                    <a:p>
                      <a:pPr algn="ctr"/>
                      <a:r>
                        <a:rPr lang="en-GB" sz="2800" b="1" dirty="0" err="1"/>
                        <a:t>vorn</a:t>
                      </a:r>
                      <a:endParaRPr lang="en-GB" sz="2800" b="1" dirty="0"/>
                    </a:p>
                  </a:txBody>
                  <a:tcPr anchor="ctr">
                    <a:solidFill>
                      <a:srgbClr val="FFEEAB"/>
                    </a:solidFill>
                  </a:tcPr>
                </a:tc>
                <a:tc>
                  <a:txBody>
                    <a:bodyPr/>
                    <a:lstStyle/>
                    <a:p>
                      <a:pPr algn="ctr"/>
                      <a:r>
                        <a:rPr lang="en-GB" sz="2800" b="1" dirty="0" err="1">
                          <a:solidFill>
                            <a:srgbClr val="C00000"/>
                          </a:solidFill>
                        </a:rPr>
                        <a:t>doch</a:t>
                      </a:r>
                      <a:endParaRPr lang="en-GB" sz="2800" b="1" dirty="0">
                        <a:solidFill>
                          <a:srgbClr val="C00000"/>
                        </a:solidFill>
                      </a:endParaRPr>
                    </a:p>
                  </a:txBody>
                  <a:tcPr anchor="ctr">
                    <a:solidFill>
                      <a:srgbClr val="FFEEAB"/>
                    </a:solidFill>
                  </a:tcPr>
                </a:tc>
                <a:extLst>
                  <a:ext uri="{0D108BD9-81ED-4DB2-BD59-A6C34878D82A}">
                    <a16:rowId xmlns:a16="http://schemas.microsoft.com/office/drawing/2014/main" val="2257219932"/>
                  </a:ext>
                </a:extLst>
              </a:tr>
              <a:tr h="1518810">
                <a:tc>
                  <a:txBody>
                    <a:bodyPr/>
                    <a:lstStyle/>
                    <a:p>
                      <a:pPr algn="ctr"/>
                      <a:r>
                        <a:rPr lang="en-GB" sz="2800" b="1" dirty="0" err="1"/>
                        <a:t>ankommen</a:t>
                      </a:r>
                      <a:endParaRPr lang="en-GB" sz="2800" b="1" dirty="0"/>
                    </a:p>
                  </a:txBody>
                  <a:tcPr anchor="ctr">
                    <a:solidFill>
                      <a:srgbClr val="FFEEAB"/>
                    </a:solidFill>
                  </a:tcPr>
                </a:tc>
                <a:tc>
                  <a:txBody>
                    <a:bodyPr/>
                    <a:lstStyle/>
                    <a:p>
                      <a:pPr algn="ctr"/>
                      <a:r>
                        <a:rPr lang="en-GB" sz="2800" b="1" dirty="0"/>
                        <a:t>die </a:t>
                      </a:r>
                      <a:r>
                        <a:rPr lang="en-GB" sz="2800" b="1" dirty="0" err="1"/>
                        <a:t>Wörter</a:t>
                      </a:r>
                      <a:endParaRPr lang="en-GB" sz="2800" b="1" dirty="0"/>
                    </a:p>
                  </a:txBody>
                  <a:tcPr anchor="ctr">
                    <a:solidFill>
                      <a:srgbClr val="FFEEAB"/>
                    </a:solidFill>
                  </a:tcPr>
                </a:tc>
                <a:tc>
                  <a:txBody>
                    <a:bodyPr/>
                    <a:lstStyle/>
                    <a:p>
                      <a:pPr algn="ctr"/>
                      <a:r>
                        <a:rPr lang="en-GB" sz="2800" b="1" dirty="0"/>
                        <a:t>das Wort</a:t>
                      </a:r>
                    </a:p>
                  </a:txBody>
                  <a:tcPr anchor="ctr">
                    <a:solidFill>
                      <a:srgbClr val="FFEEAB"/>
                    </a:solidFill>
                  </a:tcPr>
                </a:tc>
                <a:tc>
                  <a:txBody>
                    <a:bodyPr/>
                    <a:lstStyle/>
                    <a:p>
                      <a:pPr algn="ctr"/>
                      <a:r>
                        <a:rPr lang="en-GB" sz="2800" b="1" dirty="0" err="1">
                          <a:solidFill>
                            <a:srgbClr val="C00000"/>
                          </a:solidFill>
                        </a:rPr>
                        <a:t>betonen</a:t>
                      </a:r>
                      <a:endParaRPr lang="en-GB" sz="2800" b="1" dirty="0">
                        <a:solidFill>
                          <a:srgbClr val="C00000"/>
                        </a:solidFill>
                      </a:endParaRPr>
                    </a:p>
                  </a:txBody>
                  <a:tcPr anchor="ctr">
                    <a:solidFill>
                      <a:srgbClr val="FFEEAB"/>
                    </a:solidFill>
                  </a:tcPr>
                </a:tc>
                <a:extLst>
                  <a:ext uri="{0D108BD9-81ED-4DB2-BD59-A6C34878D82A}">
                    <a16:rowId xmlns:a16="http://schemas.microsoft.com/office/drawing/2014/main" val="1598650064"/>
                  </a:ext>
                </a:extLst>
              </a:tr>
              <a:tr h="1518810">
                <a:tc>
                  <a:txBody>
                    <a:bodyPr/>
                    <a:lstStyle/>
                    <a:p>
                      <a:pPr algn="ctr"/>
                      <a:r>
                        <a:rPr lang="en-GB" sz="2800" b="1" dirty="0" err="1">
                          <a:solidFill>
                            <a:srgbClr val="5B5855"/>
                          </a:solidFill>
                        </a:rPr>
                        <a:t>plötzlich</a:t>
                      </a:r>
                      <a:endParaRPr lang="en-GB" sz="2800" b="1" dirty="0">
                        <a:solidFill>
                          <a:srgbClr val="5B5855"/>
                        </a:solidFill>
                      </a:endParaRPr>
                    </a:p>
                  </a:txBody>
                  <a:tcPr anchor="ctr">
                    <a:solidFill>
                      <a:srgbClr val="FFEEAB"/>
                    </a:solidFill>
                  </a:tcPr>
                </a:tc>
                <a:tc>
                  <a:txBody>
                    <a:bodyPr/>
                    <a:lstStyle/>
                    <a:p>
                      <a:pPr algn="ctr"/>
                      <a:r>
                        <a:rPr lang="en-GB" sz="2800" b="1" dirty="0" err="1">
                          <a:solidFill>
                            <a:srgbClr val="5B5855"/>
                          </a:solidFill>
                        </a:rPr>
                        <a:t>hören</a:t>
                      </a:r>
                      <a:endParaRPr lang="en-GB" sz="2800" b="1" dirty="0">
                        <a:solidFill>
                          <a:srgbClr val="5B5855"/>
                        </a:solidFill>
                      </a:endParaRPr>
                    </a:p>
                  </a:txBody>
                  <a:tcPr anchor="ctr">
                    <a:solidFill>
                      <a:srgbClr val="FFEEAB"/>
                    </a:solidFill>
                  </a:tcPr>
                </a:tc>
                <a:tc>
                  <a:txBody>
                    <a:bodyPr/>
                    <a:lstStyle/>
                    <a:p>
                      <a:pPr algn="ctr"/>
                      <a:r>
                        <a:rPr lang="en-GB" sz="2800" b="1" dirty="0">
                          <a:solidFill>
                            <a:srgbClr val="5B5855"/>
                          </a:solidFill>
                        </a:rPr>
                        <a:t>die </a:t>
                      </a:r>
                      <a:r>
                        <a:rPr lang="en-GB" sz="2800" b="1" dirty="0" err="1">
                          <a:solidFill>
                            <a:srgbClr val="5B5855"/>
                          </a:solidFill>
                        </a:rPr>
                        <a:t>Ostsee</a:t>
                      </a:r>
                      <a:endParaRPr lang="en-GB" sz="2800" b="1" dirty="0">
                        <a:solidFill>
                          <a:srgbClr val="5B5855"/>
                        </a:solidFill>
                      </a:endParaRPr>
                    </a:p>
                  </a:txBody>
                  <a:tcPr anchor="ctr">
                    <a:solidFill>
                      <a:srgbClr val="FFEEAB"/>
                    </a:solidFill>
                  </a:tcPr>
                </a:tc>
                <a:tc>
                  <a:txBody>
                    <a:bodyPr/>
                    <a:lstStyle/>
                    <a:p>
                      <a:pPr algn="ctr"/>
                      <a:r>
                        <a:rPr lang="en-GB" sz="2800" b="1" dirty="0" err="1">
                          <a:solidFill>
                            <a:srgbClr val="C00000"/>
                          </a:solidFill>
                        </a:rPr>
                        <a:t>österreichisch</a:t>
                      </a:r>
                      <a:endParaRPr lang="en-GB" sz="2800" b="1" dirty="0">
                        <a:solidFill>
                          <a:srgbClr val="C00000"/>
                        </a:solidFill>
                      </a:endParaRPr>
                    </a:p>
                  </a:txBody>
                  <a:tcPr anchor="ctr">
                    <a:solidFill>
                      <a:srgbClr val="FFEEAB"/>
                    </a:solidFill>
                  </a:tcPr>
                </a:tc>
                <a:extLst>
                  <a:ext uri="{0D108BD9-81ED-4DB2-BD59-A6C34878D82A}">
                    <a16:rowId xmlns:a16="http://schemas.microsoft.com/office/drawing/2014/main" val="2506250446"/>
                  </a:ext>
                </a:extLst>
              </a:tr>
            </a:tbl>
          </a:graphicData>
        </a:graphic>
      </p:graphicFrame>
    </p:spTree>
    <p:extLst>
      <p:ext uri="{BB962C8B-B14F-4D97-AF65-F5344CB8AC3E}">
        <p14:creationId xmlns:p14="http://schemas.microsoft.com/office/powerpoint/2010/main" val="293265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 grpId="0" animBg="1"/>
      <p:bldP spid="6" grpId="0" animBg="1"/>
      <p:bldP spid="16" grpId="0"/>
      <p:bldP spid="17" grpId="0"/>
      <p:bldP spid="19" grpId="0"/>
      <p:bldP spid="20" grpId="0" animBg="1"/>
      <p:bldP spid="21" grpId="0" animBg="1"/>
      <p:bldP spid="22" grpId="0"/>
      <p:bldP spid="23" grpId="0" animBg="1"/>
      <p:bldP spid="35" grpId="0" animBg="1"/>
      <p:bldP spid="36" grpId="0" animBg="1"/>
      <p:bldP spid="37" grpId="0" animBg="1"/>
      <p:bldP spid="41" grpId="0"/>
    </p:bldLst>
  </p:timing>
</p:sld>
</file>

<file path=ppt/theme/theme1.xml><?xml version="1.0" encoding="utf-8"?>
<a:theme xmlns:a="http://schemas.openxmlformats.org/drawingml/2006/main" name="NCELP_German_2022">
  <a:themeElements>
    <a:clrScheme name="NCELP_German">
      <a:dk1>
        <a:srgbClr val="525050"/>
      </a:dk1>
      <a:lt1>
        <a:srgbClr val="3D3C3C"/>
      </a:lt1>
      <a:dk2>
        <a:srgbClr val="FFCC00"/>
      </a:dk2>
      <a:lt2>
        <a:srgbClr val="FFFFFF"/>
      </a:lt2>
      <a:accent1>
        <a:srgbClr val="FFCC00"/>
      </a:accent1>
      <a:accent2>
        <a:srgbClr val="AD1519"/>
      </a:accent2>
      <a:accent3>
        <a:srgbClr val="525050"/>
      </a:accent3>
      <a:accent4>
        <a:srgbClr val="FEE599"/>
      </a:accent4>
      <a:accent5>
        <a:srgbClr val="EA5559"/>
      </a:accent5>
      <a:accent6>
        <a:srgbClr val="FFF2CC"/>
      </a:accent6>
      <a:hlink>
        <a:srgbClr val="0071DC"/>
      </a:hlink>
      <a:folHlink>
        <a:srgbClr val="6F3B55"/>
      </a:folHlink>
    </a:clrScheme>
    <a:fontScheme name="NCELP_Default_Fo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erman_Master_Template" id="{A507D2D5-115B-4000-BF1B-7614FC5B0E5C}" vid="{7E794DFD-0E2C-4976-9098-A4677517E0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NCELP_German_Powerpoint_Template (5)</Template>
  <TotalTime>6613</TotalTime>
  <Words>3134</Words>
  <Application>Microsoft Macintosh PowerPoint</Application>
  <PresentationFormat>Widescreen</PresentationFormat>
  <Paragraphs>403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Times New Roman</vt:lpstr>
      <vt:lpstr>NCELP_German_2022</vt:lpstr>
      <vt:lpstr>PowerPoint Presentation</vt:lpstr>
      <vt:lpstr>Vokabeln</vt:lpstr>
      <vt:lpstr>Antworten</vt:lpstr>
      <vt:lpstr>Vokabeln [1/2]</vt:lpstr>
      <vt:lpstr>Vokabeln [2/2]</vt:lpstr>
      <vt:lpstr>Plural rules 4-6</vt:lpstr>
      <vt:lpstr>[a] oder [ä]? </vt:lpstr>
      <vt:lpstr>Plural rules 4-6</vt:lpstr>
      <vt:lpstr>[o] oder [ö]? </vt:lpstr>
      <vt:lpstr>[u] und [ü] </vt:lpstr>
      <vt:lpstr>Ein Gespräch </vt:lpstr>
      <vt:lpstr>Ein Gespräch </vt:lpstr>
      <vt:lpstr>Ein Gespräch </vt:lpstr>
      <vt:lpstr>Hausaufgaben- Quizlets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Potter, Hilary</dc:creator>
  <cp:lastModifiedBy>Mary Richardson</cp:lastModifiedBy>
  <cp:revision>280</cp:revision>
  <dcterms:created xsi:type="dcterms:W3CDTF">2022-11-08T11:14:09Z</dcterms:created>
  <dcterms:modified xsi:type="dcterms:W3CDTF">2023-02-15T13:31:58Z</dcterms:modified>
</cp:coreProperties>
</file>