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53" r:id="rId2"/>
    <p:sldId id="308" r:id="rId3"/>
    <p:sldId id="366" r:id="rId4"/>
    <p:sldId id="355" r:id="rId5"/>
    <p:sldId id="356" r:id="rId6"/>
    <p:sldId id="282" r:id="rId7"/>
    <p:sldId id="367" r:id="rId8"/>
    <p:sldId id="313" r:id="rId9"/>
    <p:sldId id="368" r:id="rId10"/>
    <p:sldId id="369" r:id="rId11"/>
    <p:sldId id="348" r:id="rId12"/>
    <p:sldId id="3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D32384-6218-445C-8C5E-48D8F08608E5}">
          <p14:sldIdLst>
            <p14:sldId id="353"/>
            <p14:sldId id="308"/>
            <p14:sldId id="366"/>
            <p14:sldId id="355"/>
            <p14:sldId id="356"/>
            <p14:sldId id="282"/>
            <p14:sldId id="367"/>
            <p14:sldId id="313"/>
            <p14:sldId id="368"/>
            <p14:sldId id="369"/>
            <p14:sldId id="348"/>
            <p14:sldId id="3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2A2E7F-514A-C029-C648-E4112C2BFB9C}" name="Potter, Hilary" initials="PH" userId="Potter, Hilar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B5855"/>
    <a:srgbClr val="FFEEAB"/>
    <a:srgbClr val="FFECCB"/>
    <a:srgbClr val="FFF6E7"/>
    <a:srgbClr val="FFF5CC"/>
    <a:srgbClr val="FFF6D4"/>
    <a:srgbClr val="000066"/>
    <a:srgbClr val="00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64507" autoAdjust="0"/>
  </p:normalViewPr>
  <p:slideViewPr>
    <p:cSldViewPr snapToGrid="0">
      <p:cViewPr varScale="1">
        <p:scale>
          <a:sx n="73" d="100"/>
          <a:sy n="73" d="100"/>
        </p:scale>
        <p:origin x="202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Artwork by Steve Clarke. All additional pictures selected are available under a Creative Commons license, no attribution required.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Native-speaker teacher feedback provided by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Stephanie Cross.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outcomes: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compound nouns</a:t>
            </a:r>
            <a:endParaRPr lang="en-GB" sz="1200" b="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word patterns 1&amp;2 Haupt- &amp; 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Lieblings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definite and indefinite articles R2 (acc.)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present tense weak verbs; irregular verb HABEN</a:t>
            </a:r>
            <a:endParaRPr lang="en-GB" sz="12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negation: nicht + adjective/adverb, definite article, possessive adjectives, proper nouns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</a:t>
            </a:r>
            <a:r>
              <a:rPr lang="en-GB" sz="12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</a:t>
            </a:r>
            <a:r>
              <a:rPr lang="en-GB" sz="1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indefinite article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 Plural rules 4-6</a:t>
            </a:r>
            <a:endParaRPr lang="en-GB" sz="1200" b="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Phonics: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and short [a]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[link to grammar: </a:t>
            </a:r>
            <a:r>
              <a:rPr lang="en-US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haben</a:t>
            </a: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[a] vs [ä]|[u] vs [ü]|[o] vs [ö]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[link to grammar: plural rule 4]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vocabulary: 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beantworten [1865] Aktion</a:t>
            </a:r>
            <a:r>
              <a:rPr lang="de-DE" sz="1800" baseline="30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[1838] Artikel [1378] Bedeutung [484] Gespräch [517] Reihe [738] Satz [432] Sinn [380] Unterschied [632] anders [303] betonen (H) [782] bilden</a:t>
            </a:r>
            <a:r>
              <a:rPr lang="de-DE" sz="1800" baseline="30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(H) [315] klingen (H) [700] merken (H) [566] unterrichten (H) [3188] Ausdruck (H) [970] Begriff</a:t>
            </a:r>
            <a:r>
              <a:rPr lang="de-DE" sz="1800" baseline="300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(H) [569] Übung (H) [1434] deutlich (H) [302] international (H) [426] verschieden (H) [254]</a:t>
            </a:r>
            <a:endParaRPr lang="en-US" sz="12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Revisited vocabulary</a:t>
            </a:r>
            <a:r>
              <a:rPr lang="en-GB" dirty="0"/>
              <a:t>: - </a:t>
            </a:r>
            <a:br>
              <a:rPr lang="en-GB" dirty="0"/>
            </a:br>
            <a:r>
              <a:rPr lang="en-GB" b="1" dirty="0"/>
              <a:t>Thematic revisited vocabulary</a:t>
            </a:r>
            <a:r>
              <a:rPr lang="en-GB" dirty="0"/>
              <a:t>: </a:t>
            </a:r>
            <a:r>
              <a:rPr lang="de-DE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ankommen</a:t>
            </a:r>
            <a:r>
              <a:rPr lang="de-DE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de-DE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[653] hören [146] sagen [40] schreiben</a:t>
            </a:r>
            <a:r>
              <a:rPr lang="de-DE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de-DE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[184] üben [1928] übersetzen [1765] wiederholen [988] Abend [342] Antwort (</a:t>
            </a:r>
            <a:r>
              <a:rPr lang="de-DE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auf</a:t>
            </a:r>
            <a:r>
              <a:rPr lang="de-DE" sz="1800" baseline="300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</a:t>
            </a:r>
            <a:r>
              <a:rPr lang="de-DE" sz="1800" baseline="30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de-DE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de-DE" sz="1800" dirty="0" err="1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noun</a:t>
            </a:r>
            <a:r>
              <a:rPr lang="de-DE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[522] Aufgabe [256] Bild [253] Blatt [1270] Buch [300] Fehler [861] Frage [157] Hobby [3608] Interview [931] Kind [133] Lied [1733] Sache [318] Vergangenheit [1196] Vorteil [983] Wand [828] Wort [194] falsch [524] fremd [859] nahe, nah [480] richtig [177] schwierig [580] jetzt [72] plötzlich [456] unten [710] vorne, vorn [785] Gegenwart (H) [1932] doch (H) [73] </a:t>
            </a:r>
            <a:endParaRPr lang="en-US" sz="12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Revisited function words: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haben, hast, hat, man, nicht, der, die, das, ein, eine, kein, keine, Haupt-, Lieblings-</a:t>
            </a:r>
            <a:endParaRPr lang="en-US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Source:  </a:t>
            </a:r>
            <a:r>
              <a:rPr lang="en-GB" sz="1200" i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Jones, R.L &amp; </a:t>
            </a:r>
            <a:r>
              <a:rPr lang="en-GB" sz="1200" i="1" dirty="0" err="1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Tschirner</a:t>
            </a:r>
            <a:r>
              <a:rPr lang="en-GB" sz="1200" i="1" dirty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rPr>
              <a:t>, E. (2019). A frequency dictionary of German: Core vocabulary for learners. London: Routledge.</a:t>
            </a:r>
            <a:endParaRPr lang="en-GB" sz="1200" i="1" baseline="0" dirty="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dirty="0"/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frequency rankings for words that occur in this PowerPoint which have been</a:t>
            </a:r>
            <a:r>
              <a:rPr lang="en-CA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previously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introduced in NCELP resources are given in the NCELP SOW and in the resources that first introduced and formally re-visited those words. </a:t>
            </a:r>
          </a:p>
          <a:p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any </a:t>
            </a:r>
            <a:r>
              <a:rPr lang="en-CA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 that occur incidentally in this PowerPoint, frequency rankings will be provided in the notes field wherever possible.</a:t>
            </a: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7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Foundation version</a:t>
            </a:r>
          </a:p>
          <a:p>
            <a:endParaRPr lang="en-GB" b="1" dirty="0"/>
          </a:p>
          <a:p>
            <a:r>
              <a:rPr lang="en-GB" b="1" dirty="0"/>
              <a:t>Timing 8 minutes</a:t>
            </a:r>
          </a:p>
          <a:p>
            <a:endParaRPr lang="en-GB" dirty="0"/>
          </a:p>
          <a:p>
            <a:r>
              <a:rPr lang="en-GB" b="1" dirty="0"/>
              <a:t>Aim: </a:t>
            </a:r>
            <a:r>
              <a:rPr lang="en-GB" b="0" dirty="0"/>
              <a:t>to practise written differentiation of </a:t>
            </a:r>
            <a:r>
              <a:rPr lang="en-GB" b="1" dirty="0" err="1"/>
              <a:t>nicht</a:t>
            </a:r>
            <a:r>
              <a:rPr lang="en-GB" b="0" dirty="0"/>
              <a:t> and </a:t>
            </a:r>
            <a:r>
              <a:rPr lang="en-GB" b="1" dirty="0" err="1"/>
              <a:t>kein</a:t>
            </a:r>
            <a:r>
              <a:rPr lang="en-GB" b="0" dirty="0"/>
              <a:t>. 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Procedure: </a:t>
            </a:r>
          </a:p>
          <a:p>
            <a:pPr marL="228600" indent="-228600">
              <a:buAutoNum type="arabicPeriod"/>
            </a:pPr>
            <a:r>
              <a:rPr lang="en-GB" b="0" dirty="0"/>
              <a:t>Read the text and fill in the gaps with </a:t>
            </a:r>
            <a:r>
              <a:rPr lang="en-GB" b="0" dirty="0" err="1"/>
              <a:t>kein</a:t>
            </a:r>
            <a:r>
              <a:rPr lang="en-GB" b="0" dirty="0"/>
              <a:t>/</a:t>
            </a:r>
            <a:r>
              <a:rPr lang="en-GB" b="0" dirty="0" err="1"/>
              <a:t>nicht</a:t>
            </a:r>
            <a:r>
              <a:rPr lang="en-GB" b="0" dirty="0"/>
              <a:t>.</a:t>
            </a:r>
          </a:p>
          <a:p>
            <a:pPr marL="228600" indent="-228600">
              <a:buAutoNum type="arabicPeriod"/>
            </a:pPr>
            <a:r>
              <a:rPr lang="en-GB" b="0" dirty="0"/>
              <a:t>Feed back orally and ask students to explain their choice each time.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Higher tier</a:t>
            </a:r>
          </a:p>
          <a:p>
            <a:endParaRPr lang="en-US" b="1" dirty="0"/>
          </a:p>
          <a:p>
            <a:r>
              <a:rPr lang="en-US" b="1" dirty="0"/>
              <a:t>Timing:</a:t>
            </a:r>
            <a:r>
              <a:rPr lang="en-US" dirty="0"/>
              <a:t> 10 minutes</a:t>
            </a:r>
          </a:p>
          <a:p>
            <a:endParaRPr lang="en-US" dirty="0"/>
          </a:p>
          <a:p>
            <a:r>
              <a:rPr lang="en-US" b="1" dirty="0"/>
              <a:t>Aim</a:t>
            </a:r>
            <a:r>
              <a:rPr lang="en-US" dirty="0"/>
              <a:t>: to </a:t>
            </a:r>
            <a:r>
              <a:rPr lang="en-US" dirty="0" err="1"/>
              <a:t>practise</a:t>
            </a:r>
            <a:r>
              <a:rPr lang="en-US" dirty="0"/>
              <a:t> written production of </a:t>
            </a:r>
            <a:r>
              <a:rPr lang="en-US" dirty="0" err="1"/>
              <a:t>kein</a:t>
            </a:r>
            <a:r>
              <a:rPr lang="en-US" dirty="0"/>
              <a:t>/</a:t>
            </a:r>
            <a:r>
              <a:rPr lang="en-US" dirty="0" err="1"/>
              <a:t>nicht</a:t>
            </a:r>
            <a:r>
              <a:rPr lang="en-US" dirty="0"/>
              <a:t> in a more open-ended written task.</a:t>
            </a:r>
          </a:p>
          <a:p>
            <a:endParaRPr lang="en-US" dirty="0"/>
          </a:p>
          <a:p>
            <a:r>
              <a:rPr lang="en-US" b="1" dirty="0"/>
              <a:t>Procedure</a:t>
            </a:r>
            <a:r>
              <a:rPr lang="en-US" dirty="0"/>
              <a:t>: </a:t>
            </a:r>
          </a:p>
          <a:p>
            <a:pPr marL="228600" indent="-228600">
              <a:buAutoNum type="arabicPeriod"/>
            </a:pPr>
            <a:r>
              <a:rPr lang="en-US" dirty="0"/>
              <a:t>Read through the four statements and check comprehension.</a:t>
            </a:r>
          </a:p>
          <a:p>
            <a:pPr marL="228600" indent="-228600">
              <a:buAutoNum type="arabicPeriod"/>
            </a:pPr>
            <a:r>
              <a:rPr lang="en-US" dirty="0"/>
              <a:t>Students work in pairs and write responses to the statements using </a:t>
            </a:r>
            <a:r>
              <a:rPr lang="en-US" dirty="0" err="1"/>
              <a:t>kein</a:t>
            </a:r>
            <a:r>
              <a:rPr lang="en-US" dirty="0"/>
              <a:t>/nicht as appropriate.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7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Foundation tier</a:t>
            </a:r>
          </a:p>
          <a:p>
            <a:endParaRPr lang="en-US" b="1" dirty="0"/>
          </a:p>
          <a:p>
            <a:r>
              <a:rPr lang="en-US" b="1" dirty="0"/>
              <a:t>Timing:</a:t>
            </a:r>
            <a:r>
              <a:rPr lang="en-US" dirty="0"/>
              <a:t> 10 minutes</a:t>
            </a:r>
          </a:p>
          <a:p>
            <a:endParaRPr lang="en-US" dirty="0"/>
          </a:p>
          <a:p>
            <a:r>
              <a:rPr lang="en-US" b="1" dirty="0"/>
              <a:t>Aim</a:t>
            </a:r>
            <a:r>
              <a:rPr lang="en-US" dirty="0"/>
              <a:t>: to </a:t>
            </a:r>
            <a:r>
              <a:rPr lang="en-US" dirty="0" err="1"/>
              <a:t>practise</a:t>
            </a:r>
            <a:r>
              <a:rPr lang="en-US" dirty="0"/>
              <a:t> written production of </a:t>
            </a:r>
            <a:r>
              <a:rPr lang="en-US" dirty="0" err="1"/>
              <a:t>kein</a:t>
            </a:r>
            <a:r>
              <a:rPr lang="en-US" dirty="0"/>
              <a:t>/</a:t>
            </a:r>
            <a:r>
              <a:rPr lang="en-US" dirty="0" err="1"/>
              <a:t>nicht</a:t>
            </a:r>
            <a:r>
              <a:rPr lang="en-US" dirty="0"/>
              <a:t> in a more open-ended written task.</a:t>
            </a:r>
          </a:p>
          <a:p>
            <a:endParaRPr lang="en-US" dirty="0"/>
          </a:p>
          <a:p>
            <a:r>
              <a:rPr lang="en-US" b="1" dirty="0"/>
              <a:t>Procedure</a:t>
            </a:r>
            <a:r>
              <a:rPr lang="en-US" dirty="0"/>
              <a:t>: </a:t>
            </a:r>
          </a:p>
          <a:p>
            <a:pPr marL="228600" indent="-228600">
              <a:buAutoNum type="arabicPeriod"/>
            </a:pPr>
            <a:r>
              <a:rPr lang="en-US" dirty="0"/>
              <a:t>Read through the four statements and check comprehension.</a:t>
            </a:r>
          </a:p>
          <a:p>
            <a:pPr marL="228600" indent="-228600">
              <a:buAutoNum type="arabicPeriod"/>
            </a:pPr>
            <a:r>
              <a:rPr lang="en-US" dirty="0"/>
              <a:t>Students work in pairs and write responses to the statements using </a:t>
            </a:r>
            <a:r>
              <a:rPr lang="en-US" dirty="0" err="1"/>
              <a:t>kein</a:t>
            </a:r>
            <a:r>
              <a:rPr lang="en-US" dirty="0"/>
              <a:t>/nicht as appropriate.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0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6 minutes (over 2 slides)</a:t>
            </a:r>
          </a:p>
          <a:p>
            <a:endParaRPr lang="en-GB" dirty="0"/>
          </a:p>
          <a:p>
            <a:r>
              <a:rPr lang="en-GB" b="1" dirty="0"/>
              <a:t>Aim: </a:t>
            </a:r>
            <a:r>
              <a:rPr lang="en-GB" b="0" dirty="0"/>
              <a:t>to practise written production of some of this week’s new and revisited vocabulary. </a:t>
            </a:r>
          </a:p>
          <a:p>
            <a:endParaRPr lang="en-GB" b="1" dirty="0"/>
          </a:p>
          <a:p>
            <a:r>
              <a:rPr lang="en-GB" b="1" dirty="0"/>
              <a:t>Procedure:  </a:t>
            </a:r>
          </a:p>
          <a:p>
            <a:r>
              <a:rPr lang="en-GB" b="0" dirty="0"/>
              <a:t>Students write the words using the first and last letter prompt recall of the word in German.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3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Slide 2/2</a:t>
            </a:r>
          </a:p>
          <a:p>
            <a:endParaRPr lang="en-GB" b="1" dirty="0"/>
          </a:p>
          <a:p>
            <a:r>
              <a:rPr lang="en-GB" b="1" dirty="0"/>
              <a:t>Aim: </a:t>
            </a:r>
            <a:r>
              <a:rPr lang="en-GB" b="0" dirty="0"/>
              <a:t>to practise oral production of some of this week’s new and revisited vocabulary. </a:t>
            </a:r>
          </a:p>
          <a:p>
            <a:endParaRPr lang="en-GB" b="0" dirty="0"/>
          </a:p>
          <a:p>
            <a:r>
              <a:rPr lang="en-GB" b="1" dirty="0"/>
              <a:t>Procedure: </a:t>
            </a:r>
          </a:p>
          <a:p>
            <a:r>
              <a:rPr lang="en-GB" b="0" dirty="0"/>
              <a:t>1. Confirm the answers. </a:t>
            </a:r>
          </a:p>
          <a:p>
            <a:r>
              <a:rPr lang="en-GB" b="0" dirty="0"/>
              <a:t>2. Partner A turns away from the board.</a:t>
            </a:r>
          </a:p>
          <a:p>
            <a:r>
              <a:rPr lang="en-GB" b="0" dirty="0"/>
              <a:t>3. Partner B asks Partner A for the German for the 9 words. Partner B chooses the order. Encourage the use of target language, ‘</a:t>
            </a:r>
            <a:r>
              <a:rPr lang="en-GB" b="0" dirty="0" err="1"/>
              <a:t>Ja</a:t>
            </a:r>
            <a:r>
              <a:rPr lang="en-GB" b="0" dirty="0"/>
              <a:t>, </a:t>
            </a:r>
            <a:r>
              <a:rPr lang="en-GB" b="0" dirty="0" err="1"/>
              <a:t>richtig</a:t>
            </a:r>
            <a:r>
              <a:rPr lang="en-GB" b="0" dirty="0"/>
              <a:t>!’, ‘fast’, ‘</a:t>
            </a:r>
            <a:r>
              <a:rPr lang="en-GB" b="0" dirty="0" err="1"/>
              <a:t>leider</a:t>
            </a:r>
            <a:r>
              <a:rPr lang="en-GB" b="0" dirty="0"/>
              <a:t> </a:t>
            </a:r>
            <a:r>
              <a:rPr lang="en-GB" b="0" dirty="0" err="1"/>
              <a:t>nicht</a:t>
            </a:r>
            <a:r>
              <a:rPr lang="en-GB" b="0" dirty="0"/>
              <a:t>’, ‘</a:t>
            </a:r>
            <a:r>
              <a:rPr lang="en-GB" b="0" dirty="0" err="1"/>
              <a:t>noch</a:t>
            </a:r>
            <a:r>
              <a:rPr lang="en-GB" b="0" dirty="0"/>
              <a:t> mal’.</a:t>
            </a:r>
          </a:p>
          <a:p>
            <a:r>
              <a:rPr lang="en-GB" b="0" dirty="0"/>
              <a:t>4. Partners swap roles and repeat the task.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3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3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revisit R1 and R2 articles and </a:t>
            </a:r>
            <a:r>
              <a:rPr lang="en-US" b="0" dirty="0" err="1"/>
              <a:t>practise</a:t>
            </a:r>
            <a:r>
              <a:rPr lang="en-US" b="0" dirty="0"/>
              <a:t> productive use of R2 definite articles and comprehension of some of this week’s vocabulary. </a:t>
            </a:r>
          </a:p>
          <a:p>
            <a:endParaRPr lang="en-US" b="0" dirty="0"/>
          </a:p>
          <a:p>
            <a:r>
              <a:rPr lang="en-US" b="1" dirty="0"/>
              <a:t>Note: </a:t>
            </a:r>
            <a:r>
              <a:rPr lang="en-US" b="0" dirty="0"/>
              <a:t>The dark red slides have higher only vocabulary.</a:t>
            </a:r>
          </a:p>
          <a:p>
            <a:endParaRPr lang="en-US" b="0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Cycle through the information on definite articles and the different genders.</a:t>
            </a:r>
          </a:p>
          <a:p>
            <a:pPr marL="228600" indent="-228600">
              <a:buAutoNum type="arabicPeriod"/>
            </a:pPr>
            <a:r>
              <a:rPr lang="en-US" b="0" dirty="0"/>
              <a:t>Students provide the missing articles and English meanings orally in response to vocabulary stimulus. 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12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3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 revisit R1 and R2 articles and </a:t>
            </a:r>
            <a:r>
              <a:rPr lang="en-US" b="0" dirty="0" err="1"/>
              <a:t>practise</a:t>
            </a:r>
            <a:r>
              <a:rPr lang="en-US" b="0" dirty="0"/>
              <a:t> productive use of R2 definite articles and comprehension of more of this week’s vocabulary. </a:t>
            </a:r>
          </a:p>
          <a:p>
            <a:endParaRPr lang="en-US" b="0" dirty="0"/>
          </a:p>
          <a:p>
            <a:r>
              <a:rPr lang="en-US" b="1" dirty="0"/>
              <a:t>Note: </a:t>
            </a:r>
            <a:r>
              <a:rPr lang="en-US" b="0" dirty="0"/>
              <a:t>The dark red slides have higher only vocabulary.</a:t>
            </a:r>
          </a:p>
          <a:p>
            <a:endParaRPr lang="en-US" b="0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Cycle through the information on definite articles and the different genders.</a:t>
            </a:r>
          </a:p>
          <a:p>
            <a:pPr marL="228600" indent="-228600">
              <a:buAutoNum type="arabicPeriod"/>
            </a:pPr>
            <a:r>
              <a:rPr lang="en-US" b="0" dirty="0"/>
              <a:t>Students provide the missing articles and English meanings orally in response to vocabulary stimulus. 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96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</a:t>
            </a:r>
            <a:r>
              <a:rPr lang="en-GB" dirty="0"/>
              <a:t>: </a:t>
            </a:r>
            <a:r>
              <a:rPr lang="en-GB" b="1" dirty="0"/>
              <a:t>3 minutes</a:t>
            </a:r>
          </a:p>
          <a:p>
            <a:endParaRPr lang="en-GB" b="1" dirty="0"/>
          </a:p>
          <a:p>
            <a:r>
              <a:rPr lang="en-GB" b="1" dirty="0"/>
              <a:t>Aim</a:t>
            </a:r>
            <a:r>
              <a:rPr lang="en-GB" dirty="0"/>
              <a:t>: to revisit the present tense of the irregular verb </a:t>
            </a:r>
            <a:r>
              <a:rPr lang="en-GB" dirty="0" err="1"/>
              <a:t>haben</a:t>
            </a:r>
            <a:r>
              <a:rPr lang="en-GB" dirty="0"/>
              <a:t> and pattern of endings for weak verbs in the present tense.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Note:</a:t>
            </a:r>
            <a:r>
              <a:rPr lang="en-US" b="0" dirty="0"/>
              <a:t> at KS3, students following the NCELP SOW have </a:t>
            </a:r>
            <a:r>
              <a:rPr lang="en-US" b="0" dirty="0" err="1"/>
              <a:t>practised</a:t>
            </a:r>
            <a:r>
              <a:rPr lang="en-US" b="0" dirty="0"/>
              <a:t> this knowledge explicitly and intentionally 17 times (and many more times incidentally).</a:t>
            </a:r>
            <a:endParaRPr lang="en-US" dirty="0"/>
          </a:p>
          <a:p>
            <a:endParaRPr lang="en-GB" b="1" dirty="0"/>
          </a:p>
          <a:p>
            <a:r>
              <a:rPr lang="en-GB" b="1" dirty="0"/>
              <a:t>Procedure</a:t>
            </a:r>
            <a:r>
              <a:rPr lang="en-GB" dirty="0"/>
              <a:t>:</a:t>
            </a:r>
            <a:br>
              <a:rPr lang="en-GB" dirty="0"/>
            </a:br>
            <a:r>
              <a:rPr lang="en-GB" dirty="0"/>
              <a:t>1. Click to present the information step by step.</a:t>
            </a:r>
          </a:p>
          <a:p>
            <a:r>
              <a:rPr lang="en-GB" dirty="0"/>
              <a:t>2. Elicit the German forms of the verbs from students.</a:t>
            </a:r>
          </a:p>
          <a:p>
            <a:r>
              <a:rPr lang="en-GB" dirty="0"/>
              <a:t>3. Click to bring up the reminder about long and short [a]. </a:t>
            </a:r>
          </a:p>
          <a:p>
            <a:r>
              <a:rPr lang="en-GB" dirty="0"/>
              <a:t>4. Students pronounce the verb again, paying attention to long and short [a].</a:t>
            </a:r>
          </a:p>
          <a:p>
            <a:r>
              <a:rPr lang="en-GB" dirty="0"/>
              <a:t>Long [a] – </a:t>
            </a:r>
            <a:r>
              <a:rPr lang="en-GB" dirty="0" err="1"/>
              <a:t>habe</a:t>
            </a:r>
            <a:r>
              <a:rPr lang="en-GB" dirty="0"/>
              <a:t>, </a:t>
            </a:r>
            <a:r>
              <a:rPr lang="en-GB" dirty="0" err="1"/>
              <a:t>haben</a:t>
            </a:r>
            <a:r>
              <a:rPr lang="en-GB" dirty="0"/>
              <a:t>, </a:t>
            </a:r>
            <a:r>
              <a:rPr lang="en-GB" dirty="0" err="1"/>
              <a:t>haben</a:t>
            </a:r>
            <a:br>
              <a:rPr lang="en-GB" dirty="0"/>
            </a:br>
            <a:r>
              <a:rPr lang="en-GB" dirty="0"/>
              <a:t>Short [a] – hast, hat, </a:t>
            </a:r>
            <a:r>
              <a:rPr lang="en-GB" dirty="0" err="1"/>
              <a:t>habt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14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Timing: 8 minutes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practise</a:t>
            </a:r>
            <a:r>
              <a:rPr lang="en-US" b="0" dirty="0"/>
              <a:t> aural comprehension of present tense verbs in all persons and new and revisited vocabulary.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/>
            </a:br>
            <a:r>
              <a:rPr lang="en-US" b="1" dirty="0"/>
              <a:t>Procedure:</a:t>
            </a:r>
            <a:br>
              <a:rPr lang="en-US" dirty="0"/>
            </a:br>
            <a:r>
              <a:rPr lang="en-US" dirty="0"/>
              <a:t>1. Explain the scenario.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Click to play. Students note the subject and meaning of each verb and any other sentence details.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3. Elicit responses and 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Note</a:t>
            </a:r>
            <a:r>
              <a:rPr lang="en-US" dirty="0"/>
              <a:t>: items 8 – 12 use H only verbs.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Transcript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1. [Wolf] Mia,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findest</a:t>
            </a:r>
            <a:r>
              <a:rPr lang="en-US" dirty="0"/>
              <a:t> du </a:t>
            </a:r>
            <a:r>
              <a:rPr lang="en-US" dirty="0" err="1"/>
              <a:t>Englisch</a:t>
            </a:r>
            <a:r>
              <a:rPr lang="en-US" dirty="0"/>
              <a:t> dieses </a:t>
            </a:r>
            <a:r>
              <a:rPr lang="en-US" dirty="0" err="1"/>
              <a:t>Jahr</a:t>
            </a:r>
            <a:r>
              <a:rPr lang="en-US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[Mia] Ganz gut, </a:t>
            </a:r>
            <a:r>
              <a:rPr lang="en-US" dirty="0" err="1"/>
              <a:t>eigentlich</a:t>
            </a:r>
            <a:r>
              <a:rPr lang="en-US" dirty="0"/>
              <a:t>. Ich </a:t>
            </a:r>
            <a:r>
              <a:rPr lang="en-US" dirty="0" err="1"/>
              <a:t>übersetze</a:t>
            </a:r>
            <a:r>
              <a:rPr lang="en-US" dirty="0"/>
              <a:t> gerne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Deutschen</a:t>
            </a:r>
            <a:r>
              <a:rPr lang="en-US" dirty="0"/>
              <a:t> ins </a:t>
            </a:r>
            <a:r>
              <a:rPr lang="en-US" dirty="0" err="1"/>
              <a:t>Englische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2. Alle </a:t>
            </a:r>
            <a:r>
              <a:rPr lang="en-US" dirty="0" err="1"/>
              <a:t>Schüler</a:t>
            </a:r>
            <a:r>
              <a:rPr lang="en-US" dirty="0"/>
              <a:t> </a:t>
            </a:r>
            <a:r>
              <a:rPr lang="en-US" dirty="0" err="1"/>
              <a:t>beantworten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kommen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pünktlich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</a:t>
            </a:r>
            <a:r>
              <a:rPr lang="en-US" dirty="0" err="1"/>
              <a:t>Unterricht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4. </a:t>
            </a:r>
            <a:r>
              <a:rPr lang="en-US" dirty="0" err="1"/>
              <a:t>Wiederholt</a:t>
            </a:r>
            <a:r>
              <a:rPr lang="en-US" dirty="0"/>
              <a:t> </a:t>
            </a:r>
            <a:r>
              <a:rPr lang="en-US" dirty="0" err="1"/>
              <a:t>ihr</a:t>
            </a:r>
            <a:r>
              <a:rPr lang="en-US" dirty="0"/>
              <a:t> die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Wörter</a:t>
            </a:r>
            <a:r>
              <a:rPr lang="en-US" dirty="0"/>
              <a:t> oft?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5. </a:t>
            </a:r>
            <a:r>
              <a:rPr lang="en-US" dirty="0" err="1"/>
              <a:t>Wenn</a:t>
            </a:r>
            <a:r>
              <a:rPr lang="en-US" dirty="0"/>
              <a:t> man oft </a:t>
            </a:r>
            <a:r>
              <a:rPr lang="en-US" dirty="0" err="1"/>
              <a:t>übt</a:t>
            </a:r>
            <a:r>
              <a:rPr lang="en-US" dirty="0"/>
              <a:t>, </a:t>
            </a:r>
            <a:r>
              <a:rPr lang="en-US" dirty="0" err="1"/>
              <a:t>lernt</a:t>
            </a:r>
            <a:r>
              <a:rPr lang="en-US" dirty="0"/>
              <a:t> man </a:t>
            </a:r>
            <a:r>
              <a:rPr lang="en-US" dirty="0" err="1"/>
              <a:t>schneller</a:t>
            </a:r>
            <a:r>
              <a:rPr lang="en-US" dirty="0"/>
              <a:t> und </a:t>
            </a:r>
            <a:r>
              <a:rPr lang="en-US" dirty="0" err="1"/>
              <a:t>besser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 Du und Mehmet </a:t>
            </a:r>
            <a:r>
              <a:rPr lang="en-US" dirty="0" err="1"/>
              <a:t>hört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richtig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7. </a:t>
            </a:r>
            <a:r>
              <a:rPr lang="en-US" dirty="0" err="1"/>
              <a:t>Leider</a:t>
            </a:r>
            <a:r>
              <a:rPr lang="en-US" dirty="0"/>
              <a:t> </a:t>
            </a:r>
            <a:r>
              <a:rPr lang="en-US" dirty="0" err="1"/>
              <a:t>sagst</a:t>
            </a:r>
            <a:r>
              <a:rPr lang="en-US" dirty="0"/>
              <a:t> du </a:t>
            </a:r>
            <a:r>
              <a:rPr lang="en-US" dirty="0" err="1"/>
              <a:t>häufig</a:t>
            </a:r>
            <a:r>
              <a:rPr lang="en-US" dirty="0"/>
              <a:t> </a:t>
            </a:r>
            <a:r>
              <a:rPr lang="en-US" dirty="0" err="1"/>
              <a:t>kein</a:t>
            </a:r>
            <a:r>
              <a:rPr lang="en-US" dirty="0"/>
              <a:t> Wort auf </a:t>
            </a:r>
            <a:r>
              <a:rPr lang="en-US" dirty="0" err="1"/>
              <a:t>Englisch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Unterricht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8. [Wolf] Ja, </a:t>
            </a:r>
            <a:r>
              <a:rPr lang="en-US" dirty="0" err="1"/>
              <a:t>aber</a:t>
            </a:r>
            <a:r>
              <a:rPr lang="en-US" dirty="0"/>
              <a:t> es </a:t>
            </a:r>
            <a:r>
              <a:rPr lang="en-US" dirty="0" err="1"/>
              <a:t>klingt</a:t>
            </a:r>
            <a:r>
              <a:rPr lang="en-US" dirty="0"/>
              <a:t> so </a:t>
            </a:r>
            <a:r>
              <a:rPr lang="en-US" dirty="0" err="1"/>
              <a:t>komisch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ich </a:t>
            </a:r>
            <a:r>
              <a:rPr lang="en-US" dirty="0" err="1"/>
              <a:t>Englisch</a:t>
            </a:r>
            <a:r>
              <a:rPr lang="en-US" dirty="0"/>
              <a:t> rede.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9. [Mia] Du </a:t>
            </a:r>
            <a:r>
              <a:rPr lang="en-US" dirty="0" err="1"/>
              <a:t>musst</a:t>
            </a:r>
            <a:r>
              <a:rPr lang="en-US" dirty="0"/>
              <a:t> </a:t>
            </a:r>
            <a:r>
              <a:rPr lang="en-US" dirty="0" err="1"/>
              <a:t>dir</a:t>
            </a:r>
            <a:r>
              <a:rPr lang="en-US" dirty="0"/>
              <a:t> </a:t>
            </a:r>
            <a:r>
              <a:rPr lang="en-US" dirty="0" err="1"/>
              <a:t>doch</a:t>
            </a:r>
            <a:r>
              <a:rPr lang="en-US" dirty="0"/>
              <a:t> die </a:t>
            </a:r>
            <a:r>
              <a:rPr lang="en-US" dirty="0" err="1"/>
              <a:t>Unterschiede</a:t>
            </a:r>
            <a:r>
              <a:rPr lang="en-US" dirty="0"/>
              <a:t> </a:t>
            </a:r>
            <a:r>
              <a:rPr lang="en-US" dirty="0" err="1"/>
              <a:t>zwischen</a:t>
            </a:r>
            <a:r>
              <a:rPr lang="en-US" dirty="0"/>
              <a:t> Deutsch und </a:t>
            </a:r>
            <a:r>
              <a:rPr lang="en-US" dirty="0" err="1"/>
              <a:t>Englisch</a:t>
            </a:r>
            <a:r>
              <a:rPr lang="en-US" dirty="0"/>
              <a:t> </a:t>
            </a:r>
            <a:r>
              <a:rPr lang="en-US" dirty="0" err="1"/>
              <a:t>merken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10.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Lehrerin</a:t>
            </a:r>
            <a:r>
              <a:rPr lang="en-US" dirty="0"/>
              <a:t> </a:t>
            </a:r>
            <a:r>
              <a:rPr lang="en-US" dirty="0" err="1"/>
              <a:t>unterrichtet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gut.</a:t>
            </a:r>
            <a:br>
              <a:rPr lang="en-US" dirty="0"/>
            </a:br>
            <a:r>
              <a:rPr lang="en-US" dirty="0"/>
              <a:t>11. Sie </a:t>
            </a:r>
            <a:r>
              <a:rPr lang="en-US" dirty="0" err="1"/>
              <a:t>zeigt</a:t>
            </a:r>
            <a:r>
              <a:rPr lang="en-US" dirty="0"/>
              <a:t> </a:t>
            </a:r>
            <a:r>
              <a:rPr lang="en-US" dirty="0" err="1"/>
              <a:t>uns</a:t>
            </a:r>
            <a:r>
              <a:rPr lang="en-US" dirty="0"/>
              <a:t> </a:t>
            </a:r>
            <a:r>
              <a:rPr lang="en-US" dirty="0" err="1"/>
              <a:t>deutlich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man die </a:t>
            </a:r>
            <a:r>
              <a:rPr lang="en-US" dirty="0" err="1"/>
              <a:t>Wörter</a:t>
            </a:r>
            <a:r>
              <a:rPr lang="en-US" dirty="0"/>
              <a:t> </a:t>
            </a:r>
            <a:r>
              <a:rPr lang="en-US" dirty="0" err="1"/>
              <a:t>betont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12. Dann </a:t>
            </a:r>
            <a:r>
              <a:rPr lang="en-US" dirty="0" err="1"/>
              <a:t>bilden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eigene</a:t>
            </a:r>
            <a:r>
              <a:rPr lang="en-US" dirty="0"/>
              <a:t> </a:t>
            </a:r>
            <a:r>
              <a:rPr lang="en-US" dirty="0" err="1"/>
              <a:t>Sätze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Unterricht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39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</a:t>
            </a:r>
            <a:r>
              <a:rPr lang="en-US" dirty="0"/>
              <a:t>: 3 minutes</a:t>
            </a:r>
          </a:p>
          <a:p>
            <a:endParaRPr lang="en-US" dirty="0"/>
          </a:p>
          <a:p>
            <a:r>
              <a:rPr lang="en-US" b="1" dirty="0"/>
              <a:t>Aim:</a:t>
            </a:r>
            <a:r>
              <a:rPr lang="en-US" dirty="0"/>
              <a:t> to revisit negation in German.</a:t>
            </a:r>
          </a:p>
          <a:p>
            <a:endParaRPr lang="en-US" dirty="0"/>
          </a:p>
          <a:p>
            <a:r>
              <a:rPr lang="en-US" b="1" dirty="0"/>
              <a:t>Procedure: </a:t>
            </a:r>
          </a:p>
          <a:p>
            <a:pPr marL="228600" indent="-228600">
              <a:buAutoNum type="arabicPeriod"/>
            </a:pPr>
            <a:r>
              <a:rPr lang="en-US" dirty="0"/>
              <a:t>Cycle through the information</a:t>
            </a:r>
          </a:p>
          <a:p>
            <a:pPr marL="228600" indent="-228600">
              <a:buAutoNum type="arabicPeriod"/>
            </a:pPr>
            <a:r>
              <a:rPr lang="en-US" dirty="0"/>
              <a:t>Elicit the English meanings for the German examples each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7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Higher version</a:t>
            </a:r>
          </a:p>
          <a:p>
            <a:r>
              <a:rPr lang="en-GB" b="1" dirty="0"/>
              <a:t>Timing 8 minutes</a:t>
            </a:r>
          </a:p>
          <a:p>
            <a:endParaRPr lang="en-GB" dirty="0"/>
          </a:p>
          <a:p>
            <a:r>
              <a:rPr lang="en-GB" b="1" dirty="0"/>
              <a:t>Aim: </a:t>
            </a:r>
            <a:r>
              <a:rPr lang="en-GB" b="0" dirty="0"/>
              <a:t>to practise written differentiation of </a:t>
            </a:r>
            <a:r>
              <a:rPr lang="en-GB" b="1" dirty="0" err="1"/>
              <a:t>nicht</a:t>
            </a:r>
            <a:r>
              <a:rPr lang="en-GB" b="0" dirty="0"/>
              <a:t> and </a:t>
            </a:r>
            <a:r>
              <a:rPr lang="en-GB" b="1" dirty="0" err="1"/>
              <a:t>kein</a:t>
            </a:r>
            <a:r>
              <a:rPr lang="en-GB" b="0" dirty="0"/>
              <a:t>. 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Procedure: </a:t>
            </a:r>
          </a:p>
          <a:p>
            <a:pPr marL="228600" indent="-228600">
              <a:buAutoNum type="arabicPeriod"/>
            </a:pPr>
            <a:r>
              <a:rPr lang="en-GB" b="0" dirty="0"/>
              <a:t>Read the text and fill in the gaps with </a:t>
            </a:r>
            <a:r>
              <a:rPr lang="en-GB" b="0" dirty="0" err="1"/>
              <a:t>kein</a:t>
            </a:r>
            <a:r>
              <a:rPr lang="en-GB" b="0" dirty="0"/>
              <a:t>/</a:t>
            </a:r>
            <a:r>
              <a:rPr lang="en-GB" b="0" dirty="0" err="1"/>
              <a:t>nicht</a:t>
            </a:r>
            <a:r>
              <a:rPr lang="en-GB" b="0" dirty="0"/>
              <a:t>.</a:t>
            </a:r>
          </a:p>
          <a:p>
            <a:pPr marL="228600" indent="-228600">
              <a:buAutoNum type="arabicPeriod"/>
            </a:pPr>
            <a:r>
              <a:rPr lang="en-GB" b="0" dirty="0"/>
              <a:t>Feed back orally and ask students to explain their choice each time.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77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3141575F-F2C1-4566-A851-BE20CB6C51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0" y="161531"/>
            <a:ext cx="921940" cy="1180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04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0B88E75-CE60-479E-AE59-FAAE8CABA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81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270728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8F179C9-7747-4DA5-BE58-0FD87A2A6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823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E75A78C3-3EF9-4031-834A-4A152180AD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240017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80C6423B-4D1B-4C13-B607-9F8641A841F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286938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33483B4E-89A7-4CAD-AB6E-9B7D9C1A80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393495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024F041-31DA-4FF4-B7FC-4B081D82E4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4609382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DDBCC5C5-AE2D-4CEC-8340-38F909376B0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253269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E11F52F-BA8C-49A7-AB78-242ECCE09DA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300190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C88B6196-AD7E-4C72-A796-2011CA63D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406747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21A0D542-98BB-4D26-B7AD-027CB98AE0F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4622634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0200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03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AA6F7-5009-43DA-A5BA-A7357987A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4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98375E-B78B-4EF2-9183-21DDF299C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8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40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C7ECA85-28B6-4349-80F0-9A682E4EF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52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09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34B27DC-A959-421A-92EF-A2685612D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6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62" r:id="rId3"/>
    <p:sldLayoutId id="2147483669" r:id="rId4"/>
    <p:sldLayoutId id="2147483668" r:id="rId5"/>
    <p:sldLayoutId id="2147483670" r:id="rId6"/>
    <p:sldLayoutId id="2147483671" r:id="rId7"/>
    <p:sldLayoutId id="2147483672" r:id="rId8"/>
    <p:sldLayoutId id="2147483676" r:id="rId9"/>
    <p:sldLayoutId id="2147483677" r:id="rId10"/>
    <p:sldLayoutId id="2147483674" r:id="rId11"/>
    <p:sldLayoutId id="2147483675" r:id="rId12"/>
    <p:sldLayoutId id="2147483678" r:id="rId13"/>
    <p:sldLayoutId id="214748367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image" Target="../media/image6.gif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D7FD3-A9CA-7F6B-46F2-7AFB068E61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538" y="2041942"/>
            <a:ext cx="7980362" cy="844550"/>
          </a:xfrm>
        </p:spPr>
        <p:txBody>
          <a:bodyPr>
            <a:noAutofit/>
          </a:bodyPr>
          <a:lstStyle/>
          <a:p>
            <a:r>
              <a:rPr lang="en-GB" sz="4400" dirty="0"/>
              <a:t>eine </a:t>
            </a:r>
            <a:r>
              <a:rPr lang="en-GB" sz="4400" dirty="0" err="1"/>
              <a:t>neue</a:t>
            </a:r>
            <a:r>
              <a:rPr lang="en-GB" sz="4400" dirty="0"/>
              <a:t> </a:t>
            </a:r>
            <a:r>
              <a:rPr lang="en-GB" sz="4400" dirty="0" err="1"/>
              <a:t>Sprache</a:t>
            </a:r>
            <a:r>
              <a:rPr lang="en-GB" sz="4400" dirty="0"/>
              <a:t> </a:t>
            </a:r>
            <a:r>
              <a:rPr lang="en-GB" sz="4400" dirty="0" err="1"/>
              <a:t>lernen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1E62E-B899-ED47-3910-DD6FF34578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3538" y="1197392"/>
            <a:ext cx="6640512" cy="844550"/>
          </a:xfrm>
        </p:spPr>
        <p:txBody>
          <a:bodyPr/>
          <a:lstStyle/>
          <a:p>
            <a:r>
              <a:rPr lang="en-GB" dirty="0" err="1"/>
              <a:t>Identität</a:t>
            </a:r>
            <a:r>
              <a:rPr lang="en-GB" dirty="0"/>
              <a:t>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AEDE38-A8E3-42F5-97ED-8114401854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5703888"/>
            <a:ext cx="4328160" cy="11541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Hilary Potter, Heike Krüsemann, Janine Turner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400" b="0" i="0" u="none" strike="noStrike" cap="none" dirty="0">
                <a:solidFill>
                  <a:srgbClr val="525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Artwork: Steve Clarke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Date updated: 9/02/2023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472210-2CC2-4F8B-A995-93ECB203D55C}"/>
              </a:ext>
            </a:extLst>
          </p:cNvPr>
          <p:cNvSpPr txBox="1">
            <a:spLocks/>
          </p:cNvSpPr>
          <p:nvPr/>
        </p:nvSpPr>
        <p:spPr>
          <a:xfrm>
            <a:off x="363538" y="2886492"/>
            <a:ext cx="4864546" cy="4793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Year 10 Term 1.1 Week 3 Lesson 2</a:t>
            </a:r>
          </a:p>
        </p:txBody>
      </p:sp>
    </p:spTree>
    <p:extLst>
      <p:ext uri="{BB962C8B-B14F-4D97-AF65-F5344CB8AC3E}">
        <p14:creationId xmlns:p14="http://schemas.microsoft.com/office/powerpoint/2010/main" val="172956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3679-8040-4CDC-2A6E-806236F6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3550920" cy="647577"/>
          </a:xfrm>
        </p:spPr>
        <p:txBody>
          <a:bodyPr/>
          <a:lstStyle/>
          <a:p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Welten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2210E-281A-504F-AC9F-042CF1B8A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931" y="1901192"/>
            <a:ext cx="11514137" cy="43206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Ich habe Sprachen gern gelernt, weil ich gute Lehrer hatte. ‚Was kann man mit Sprachen machen?‘, fragen viele Leute. ‚Man kann bestimmt </a:t>
            </a:r>
            <a:r>
              <a:rPr lang="de-DE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kein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gutes Geld verdienen‘, sagt man auch. Aber das 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ist </a:t>
            </a:r>
            <a:r>
              <a:rPr lang="de-DE" sz="2200" b="1" dirty="0">
                <a:solidFill>
                  <a:srgbClr val="000000"/>
                </a:solidFill>
                <a:latin typeface="+mn-lt"/>
              </a:rPr>
              <a:t>nicht 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wahr.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  Man kann </a:t>
            </a:r>
            <a:r>
              <a:rPr lang="de-DE" sz="22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sogar* mehr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Geld verdienen, wenn man mehr als eine Sprache spricht. Wer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keine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andere Sprache spricht, hat diesen Vorteil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nicht. </a:t>
            </a:r>
          </a:p>
          <a:p>
            <a:pPr fontAlgn="base">
              <a:lnSpc>
                <a:spcPct val="110000"/>
              </a:lnSpc>
            </a:pP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Man fährt lieber mit Freunden aus dem eigenen Land ins Ausland*. Aber dann findet man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keine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neuen Freunde. Ich habe zwei Jahre in Österreich verbracht. Zuerst war es schwer und ich habe die Leute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nicht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gut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verstanden. Aber wir sind ins Gespräch gekommen und </a:t>
            </a:r>
            <a:r>
              <a:rPr lang="de-DE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sie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haben mir Geschichten aus ihrer Vergangenheit erzählt.  Eine neue Sprache macht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nicht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nur Türen auf*, sie öffnet dir plötzlich neue Welten*.</a:t>
            </a:r>
            <a:endParaRPr lang="en-GB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28;p7">
            <a:extLst>
              <a:ext uri="{FF2B5EF4-FFF2-40B4-BE49-F238E27FC236}">
                <a16:creationId xmlns:a16="http://schemas.microsoft.com/office/drawing/2014/main" id="{DF0C0126-94C1-5C03-DDF3-E0F062CB2841}"/>
              </a:ext>
            </a:extLst>
          </p:cNvPr>
          <p:cNvSpPr/>
          <p:nvPr/>
        </p:nvSpPr>
        <p:spPr>
          <a:xfrm>
            <a:off x="11049000" y="172906"/>
            <a:ext cx="908328" cy="3644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lesen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388E4-FDC1-05E5-1C5B-8E9281A6C5C5}"/>
              </a:ext>
            </a:extLst>
          </p:cNvPr>
          <p:cNvSpPr txBox="1"/>
          <p:nvPr/>
        </p:nvSpPr>
        <p:spPr>
          <a:xfrm>
            <a:off x="3520440" y="82446"/>
            <a:ext cx="7104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Lies den Text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Wähl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‘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nicht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’.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6993C7D-C7BF-6F45-1773-B2B12C5EDF75}"/>
              </a:ext>
            </a:extLst>
          </p:cNvPr>
          <p:cNvSpPr/>
          <p:nvPr/>
        </p:nvSpPr>
        <p:spPr>
          <a:xfrm>
            <a:off x="8082637" y="971961"/>
            <a:ext cx="3920490" cy="697885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sogar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even, in fact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Ausland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abroad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642A1D-C11F-47A5-B1C0-C1019A1E2EC4}"/>
              </a:ext>
            </a:extLst>
          </p:cNvPr>
          <p:cNvSpPr/>
          <p:nvPr/>
        </p:nvSpPr>
        <p:spPr>
          <a:xfrm>
            <a:off x="8747839" y="2282090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1.___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FA880C-1B82-47B2-9E15-183F1D2EFE37}"/>
              </a:ext>
            </a:extLst>
          </p:cNvPr>
          <p:cNvSpPr/>
          <p:nvPr/>
        </p:nvSpPr>
        <p:spPr>
          <a:xfrm>
            <a:off x="5871210" y="2651755"/>
            <a:ext cx="790847" cy="376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2.__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25138F-651C-424C-83E3-0897A097EFEB}"/>
              </a:ext>
            </a:extLst>
          </p:cNvPr>
          <p:cNvSpPr/>
          <p:nvPr/>
        </p:nvSpPr>
        <p:spPr>
          <a:xfrm>
            <a:off x="8298259" y="3061770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3.___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8DE6F5-E727-44AE-8FEC-E3FC2D5AE50C}"/>
              </a:ext>
            </a:extLst>
          </p:cNvPr>
          <p:cNvSpPr/>
          <p:nvPr/>
        </p:nvSpPr>
        <p:spPr>
          <a:xfrm>
            <a:off x="3978750" y="3390394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4.___.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A9D434-C554-4981-A295-5836FC36DE13}"/>
              </a:ext>
            </a:extLst>
          </p:cNvPr>
          <p:cNvSpPr/>
          <p:nvPr/>
        </p:nvSpPr>
        <p:spPr>
          <a:xfrm>
            <a:off x="2067752" y="4240799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5.___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E492A4-C294-4B53-924A-BE26E1E9834B}"/>
              </a:ext>
            </a:extLst>
          </p:cNvPr>
          <p:cNvSpPr/>
          <p:nvPr/>
        </p:nvSpPr>
        <p:spPr>
          <a:xfrm>
            <a:off x="6510830" y="4593396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6.___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28613C-FD2D-4B4F-92CE-86FCA657D5B4}"/>
              </a:ext>
            </a:extLst>
          </p:cNvPr>
          <p:cNvSpPr/>
          <p:nvPr/>
        </p:nvSpPr>
        <p:spPr>
          <a:xfrm>
            <a:off x="5196839" y="5343028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7.___</a:t>
            </a: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4A208D97-3D6F-48F3-B80F-DF686B19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4"/>
              </a:clrFrom>
              <a:clrTo>
                <a:srgbClr val="F5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9" y="588452"/>
            <a:ext cx="3390302" cy="1509744"/>
          </a:xfrm>
          <a:prstGeom prst="rect">
            <a:avLst/>
          </a:prstGeom>
        </p:spPr>
      </p:pic>
      <p:pic>
        <p:nvPicPr>
          <p:cNvPr id="23" name="Picture 22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438DD54B-07CB-4737-B6B4-3E35B25C2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20848"/>
            <a:ext cx="3596720" cy="1079016"/>
          </a:xfrm>
          <a:prstGeom prst="rect">
            <a:avLst/>
          </a:prstGeom>
        </p:spPr>
      </p:pic>
      <p:pic>
        <p:nvPicPr>
          <p:cNvPr id="25" name="Picture 24" descr="A group of people walking on a trail in the woods&#10;&#10;Description automatically generated with medium confidence">
            <a:extLst>
              <a:ext uri="{FF2B5EF4-FFF2-40B4-BE49-F238E27FC236}">
                <a16:creationId xmlns:a16="http://schemas.microsoft.com/office/drawing/2014/main" id="{E3EFE7A7-2C73-4F66-A9F7-49881FB964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2" b="12180"/>
          <a:stretch/>
        </p:blipFill>
        <p:spPr>
          <a:xfrm>
            <a:off x="338931" y="861134"/>
            <a:ext cx="1002030" cy="10790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D3787B-A3C2-4F15-A79C-EAFE7A229E61}"/>
              </a:ext>
            </a:extLst>
          </p:cNvPr>
          <p:cNvSpPr txBox="1"/>
          <p:nvPr/>
        </p:nvSpPr>
        <p:spPr>
          <a:xfrm>
            <a:off x="338931" y="1556611"/>
            <a:ext cx="10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Alex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307FF5-9EBF-4251-AC2A-FB9867AA7C07}"/>
              </a:ext>
            </a:extLst>
          </p:cNvPr>
          <p:cNvSpPr/>
          <p:nvPr/>
        </p:nvSpPr>
        <p:spPr>
          <a:xfrm>
            <a:off x="3540890" y="6428241"/>
            <a:ext cx="5820824" cy="37456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aufmachen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open |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öffnen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open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18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7E89-97F5-1F15-A03C-93963F43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5288280" cy="647577"/>
          </a:xfrm>
        </p:spPr>
        <p:txBody>
          <a:bodyPr>
            <a:normAutofit/>
          </a:bodyPr>
          <a:lstStyle/>
          <a:p>
            <a:r>
              <a:rPr lang="en-US" dirty="0" err="1"/>
              <a:t>Fremdsprachenlernen</a:t>
            </a:r>
            <a:endParaRPr lang="en-GB" dirty="0"/>
          </a:p>
        </p:txBody>
      </p:sp>
      <p:sp>
        <p:nvSpPr>
          <p:cNvPr id="4" name="Google Shape;228;p7">
            <a:extLst>
              <a:ext uri="{FF2B5EF4-FFF2-40B4-BE49-F238E27FC236}">
                <a16:creationId xmlns:a16="http://schemas.microsoft.com/office/drawing/2014/main" id="{96BD00FE-146B-EC48-9B2E-705F2FFBC295}"/>
              </a:ext>
            </a:extLst>
          </p:cNvPr>
          <p:cNvSpPr/>
          <p:nvPr/>
        </p:nvSpPr>
        <p:spPr>
          <a:xfrm>
            <a:off x="10413220" y="137357"/>
            <a:ext cx="1647136" cy="4009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</a:pPr>
            <a:r>
              <a:rPr lang="en-GB" sz="2000" i="0" u="none" strike="noStrike" cap="none" dirty="0" err="1">
                <a:solidFill>
                  <a:srgbClr val="3D3C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0BFD9-5A7A-461F-A5C6-0B5EC00A153F}"/>
              </a:ext>
            </a:extLst>
          </p:cNvPr>
          <p:cNvSpPr txBox="1"/>
          <p:nvPr/>
        </p:nvSpPr>
        <p:spPr>
          <a:xfrm>
            <a:off x="217011" y="848301"/>
            <a:ext cx="1151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Lies die </a:t>
            </a:r>
            <a:r>
              <a:rPr lang="en-GB" sz="2400" b="1" dirty="0" err="1"/>
              <a:t>Meinungen</a:t>
            </a:r>
            <a:r>
              <a:rPr lang="en-GB" sz="2400" b="1" dirty="0"/>
              <a:t>. Was </a:t>
            </a:r>
            <a:r>
              <a:rPr lang="en-GB" sz="2400" b="1" dirty="0" err="1"/>
              <a:t>denkst</a:t>
            </a:r>
            <a:r>
              <a:rPr lang="en-GB" sz="2400" b="1" dirty="0"/>
              <a:t> du?  </a:t>
            </a:r>
            <a:br>
              <a:rPr lang="en-GB" sz="2400" dirty="0"/>
            </a:br>
            <a:r>
              <a:rPr lang="en-GB" sz="2400" dirty="0" err="1"/>
              <a:t>Schreib</a:t>
            </a:r>
            <a:r>
              <a:rPr lang="en-GB" sz="2400" dirty="0"/>
              <a:t> eine </a:t>
            </a:r>
            <a:r>
              <a:rPr lang="en-GB" sz="2400" dirty="0" err="1"/>
              <a:t>Antwort</a:t>
            </a:r>
            <a:r>
              <a:rPr lang="en-GB" sz="2400" dirty="0"/>
              <a:t> auf </a:t>
            </a:r>
            <a:r>
              <a:rPr lang="en-GB" sz="2400" b="1" dirty="0" err="1"/>
              <a:t>zwei</a:t>
            </a:r>
            <a:r>
              <a:rPr lang="en-GB" sz="2400" dirty="0"/>
              <a:t> </a:t>
            </a:r>
            <a:r>
              <a:rPr lang="en-GB" sz="2400" dirty="0" err="1"/>
              <a:t>Meinungen</a:t>
            </a:r>
            <a:r>
              <a:rPr lang="en-GB" sz="2400" dirty="0"/>
              <a:t>. </a:t>
            </a:r>
            <a:r>
              <a:rPr lang="en-GB" sz="2400" dirty="0" err="1"/>
              <a:t>Benutz</a:t>
            </a:r>
            <a:r>
              <a:rPr lang="en-GB" sz="2400" dirty="0"/>
              <a:t> </a:t>
            </a:r>
            <a:r>
              <a:rPr lang="en-GB" sz="2400" b="1" dirty="0" err="1"/>
              <a:t>nicht</a:t>
            </a:r>
            <a:r>
              <a:rPr lang="en-GB" sz="2400" dirty="0"/>
              <a:t> und </a:t>
            </a:r>
            <a:r>
              <a:rPr lang="en-GB" sz="2400" b="1" dirty="0" err="1"/>
              <a:t>kein</a:t>
            </a:r>
            <a:r>
              <a:rPr lang="en-GB" sz="2400" dirty="0"/>
              <a:t>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17A1D18-6216-487E-BF07-B2ADDC269A21}"/>
              </a:ext>
            </a:extLst>
          </p:cNvPr>
          <p:cNvSpPr/>
          <p:nvPr/>
        </p:nvSpPr>
        <p:spPr>
          <a:xfrm>
            <a:off x="672710" y="1715891"/>
            <a:ext cx="5786901" cy="2036624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4584C-3499-4898-919F-658D8F5BD4B6}"/>
              </a:ext>
            </a:extLst>
          </p:cNvPr>
          <p:cNvSpPr txBox="1"/>
          <p:nvPr/>
        </p:nvSpPr>
        <p:spPr>
          <a:xfrm>
            <a:off x="822960" y="1892145"/>
            <a:ext cx="5675923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Weltsprache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Alle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macht keinen Sinn, eine andere Sprache zu lernen.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488D5BB-BA91-47C2-ACAB-272880FC6BC0}"/>
              </a:ext>
            </a:extLst>
          </p:cNvPr>
          <p:cNvSpPr/>
          <p:nvPr/>
        </p:nvSpPr>
        <p:spPr>
          <a:xfrm>
            <a:off x="6609863" y="1715891"/>
            <a:ext cx="5275190" cy="2036624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FE9AB-CD26-447E-A2EC-EF34AE55CA7C}"/>
              </a:ext>
            </a:extLst>
          </p:cNvPr>
          <p:cNvSpPr txBox="1"/>
          <p:nvPr/>
        </p:nvSpPr>
        <p:spPr>
          <a:xfrm>
            <a:off x="6703452" y="1892145"/>
            <a:ext cx="5486400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de-DE" sz="2400" dirty="0"/>
              <a:t>Sprachen sind schwierig und langweilig. Ich lerne lieber etwas Anderes.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45BD6F4-9F34-40E6-A97D-DC38FFD76920}"/>
              </a:ext>
            </a:extLst>
          </p:cNvPr>
          <p:cNvSpPr/>
          <p:nvPr/>
        </p:nvSpPr>
        <p:spPr>
          <a:xfrm>
            <a:off x="672710" y="4035659"/>
            <a:ext cx="5786901" cy="2036624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ABC9E-A785-4866-949B-706D10C574FF}"/>
              </a:ext>
            </a:extLst>
          </p:cNvPr>
          <p:cNvSpPr txBox="1"/>
          <p:nvPr/>
        </p:nvSpPr>
        <p:spPr>
          <a:xfrm>
            <a:off x="820812" y="4131544"/>
            <a:ext cx="5529970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Wenn man Sprachen studiert, kann man nur Lehrer oder Lehrerin werden - unterrichten will ich nicht.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6307068-F085-488A-B529-F5EAE345ACD1}"/>
              </a:ext>
            </a:extLst>
          </p:cNvPr>
          <p:cNvSpPr/>
          <p:nvPr/>
        </p:nvSpPr>
        <p:spPr>
          <a:xfrm>
            <a:off x="6868941" y="4131544"/>
            <a:ext cx="4772271" cy="1543087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A5AC4-2CDD-4F7A-A234-DC854A39C738}"/>
              </a:ext>
            </a:extLst>
          </p:cNvPr>
          <p:cNvSpPr txBox="1"/>
          <p:nvPr/>
        </p:nvSpPr>
        <p:spPr>
          <a:xfrm>
            <a:off x="6947293" y="4338028"/>
            <a:ext cx="4693919" cy="11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 braucht viel Zeit, um eine Fremdsprache zu lernen.</a:t>
            </a:r>
          </a:p>
        </p:txBody>
      </p:sp>
    </p:spTree>
    <p:extLst>
      <p:ext uri="{BB962C8B-B14F-4D97-AF65-F5344CB8AC3E}">
        <p14:creationId xmlns:p14="http://schemas.microsoft.com/office/powerpoint/2010/main" val="2094725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7E89-97F5-1F15-A03C-93963F43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5288280" cy="647577"/>
          </a:xfrm>
        </p:spPr>
        <p:txBody>
          <a:bodyPr>
            <a:normAutofit/>
          </a:bodyPr>
          <a:lstStyle/>
          <a:p>
            <a:r>
              <a:rPr lang="en-US" dirty="0" err="1"/>
              <a:t>Fremdsprachenlernen</a:t>
            </a:r>
            <a:endParaRPr lang="en-GB" dirty="0"/>
          </a:p>
        </p:txBody>
      </p:sp>
      <p:sp>
        <p:nvSpPr>
          <p:cNvPr id="4" name="Google Shape;228;p7">
            <a:extLst>
              <a:ext uri="{FF2B5EF4-FFF2-40B4-BE49-F238E27FC236}">
                <a16:creationId xmlns:a16="http://schemas.microsoft.com/office/drawing/2014/main" id="{96BD00FE-146B-EC48-9B2E-705F2FFBC295}"/>
              </a:ext>
            </a:extLst>
          </p:cNvPr>
          <p:cNvSpPr/>
          <p:nvPr/>
        </p:nvSpPr>
        <p:spPr>
          <a:xfrm>
            <a:off x="10413220" y="137357"/>
            <a:ext cx="1647136" cy="4009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</a:pPr>
            <a:r>
              <a:rPr lang="en-GB" sz="2000" i="0" u="none" strike="noStrike" cap="none" dirty="0" err="1">
                <a:solidFill>
                  <a:srgbClr val="3D3C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schreiben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0BFD9-5A7A-461F-A5C6-0B5EC00A153F}"/>
              </a:ext>
            </a:extLst>
          </p:cNvPr>
          <p:cNvSpPr txBox="1"/>
          <p:nvPr/>
        </p:nvSpPr>
        <p:spPr>
          <a:xfrm>
            <a:off x="217011" y="848301"/>
            <a:ext cx="11514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Lies die </a:t>
            </a:r>
            <a:r>
              <a:rPr lang="en-GB" sz="2400" b="1" dirty="0" err="1"/>
              <a:t>Meinungen</a:t>
            </a:r>
            <a:r>
              <a:rPr lang="en-GB" sz="2400" b="1" dirty="0"/>
              <a:t>. Was </a:t>
            </a:r>
            <a:r>
              <a:rPr lang="en-GB" sz="2400" b="1" dirty="0" err="1"/>
              <a:t>denkst</a:t>
            </a:r>
            <a:r>
              <a:rPr lang="en-GB" sz="2400" b="1" dirty="0"/>
              <a:t> du?  </a:t>
            </a:r>
            <a:br>
              <a:rPr lang="en-GB" sz="2400" dirty="0"/>
            </a:br>
            <a:r>
              <a:rPr lang="en-GB" sz="2400" dirty="0" err="1"/>
              <a:t>Schreib</a:t>
            </a:r>
            <a:r>
              <a:rPr lang="en-GB" sz="2400" dirty="0"/>
              <a:t> eine </a:t>
            </a:r>
            <a:r>
              <a:rPr lang="en-GB" sz="2400" dirty="0" err="1"/>
              <a:t>Antwort</a:t>
            </a:r>
            <a:r>
              <a:rPr lang="en-GB" sz="2400" dirty="0"/>
              <a:t> auf </a:t>
            </a:r>
            <a:r>
              <a:rPr lang="en-GB" sz="2400" b="1" dirty="0" err="1"/>
              <a:t>zwei</a:t>
            </a:r>
            <a:r>
              <a:rPr lang="en-GB" sz="2400" dirty="0"/>
              <a:t> </a:t>
            </a:r>
            <a:r>
              <a:rPr lang="en-GB" sz="2400" dirty="0" err="1"/>
              <a:t>Meinungen</a:t>
            </a:r>
            <a:r>
              <a:rPr lang="en-GB" sz="2400" dirty="0"/>
              <a:t>. </a:t>
            </a:r>
            <a:r>
              <a:rPr lang="en-GB" sz="2400" dirty="0" err="1"/>
              <a:t>Benutz</a:t>
            </a:r>
            <a:r>
              <a:rPr lang="en-GB" sz="2400" dirty="0"/>
              <a:t> </a:t>
            </a:r>
            <a:r>
              <a:rPr lang="en-GB" sz="2400" b="1" dirty="0" err="1"/>
              <a:t>nicht</a:t>
            </a:r>
            <a:r>
              <a:rPr lang="en-GB" sz="2400" dirty="0"/>
              <a:t> und </a:t>
            </a:r>
            <a:r>
              <a:rPr lang="en-GB" sz="2400" b="1" dirty="0" err="1"/>
              <a:t>kein</a:t>
            </a:r>
            <a:r>
              <a:rPr lang="en-GB" sz="2400" dirty="0"/>
              <a:t>.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17A1D18-6216-487E-BF07-B2ADDC269A21}"/>
              </a:ext>
            </a:extLst>
          </p:cNvPr>
          <p:cNvSpPr/>
          <p:nvPr/>
        </p:nvSpPr>
        <p:spPr>
          <a:xfrm>
            <a:off x="217011" y="1715891"/>
            <a:ext cx="6242600" cy="2036624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54584C-3499-4898-919F-658D8F5BD4B6}"/>
              </a:ext>
            </a:extLst>
          </p:cNvPr>
          <p:cNvSpPr txBox="1"/>
          <p:nvPr/>
        </p:nvSpPr>
        <p:spPr>
          <a:xfrm>
            <a:off x="217011" y="1787360"/>
            <a:ext cx="6370320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eine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Weltsprache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Alle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sprechen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Englisch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!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Fremdsprachenlernen macht keinen Sinn!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488D5BB-BA91-47C2-ACAB-272880FC6BC0}"/>
              </a:ext>
            </a:extLst>
          </p:cNvPr>
          <p:cNvSpPr/>
          <p:nvPr/>
        </p:nvSpPr>
        <p:spPr>
          <a:xfrm>
            <a:off x="6609863" y="1715891"/>
            <a:ext cx="5275190" cy="2036624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BFE9AB-CD26-447E-A2EC-EF34AE55CA7C}"/>
              </a:ext>
            </a:extLst>
          </p:cNvPr>
          <p:cNvSpPr txBox="1"/>
          <p:nvPr/>
        </p:nvSpPr>
        <p:spPr>
          <a:xfrm>
            <a:off x="6703452" y="1892145"/>
            <a:ext cx="5181601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/>
            </a:pPr>
            <a:r>
              <a:rPr lang="de-DE" sz="2400" dirty="0"/>
              <a:t>Ich finde Sprachen schwierig und langweilig. Ich lerne lieber ein anderes Fach.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45BD6F4-9F34-40E6-A97D-DC38FFD76920}"/>
              </a:ext>
            </a:extLst>
          </p:cNvPr>
          <p:cNvSpPr/>
          <p:nvPr/>
        </p:nvSpPr>
        <p:spPr>
          <a:xfrm>
            <a:off x="672710" y="4035659"/>
            <a:ext cx="5786901" cy="2036624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ABC9E-A785-4866-949B-706D10C574FF}"/>
              </a:ext>
            </a:extLst>
          </p:cNvPr>
          <p:cNvSpPr txBox="1"/>
          <p:nvPr/>
        </p:nvSpPr>
        <p:spPr>
          <a:xfrm>
            <a:off x="820812" y="4131544"/>
            <a:ext cx="5529970" cy="1684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Wenn man Sprachen studiert, kann man nur Lehrer oder Lehrerin werden - das will ich nicht. 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B6307068-F085-488A-B529-F5EAE345ACD1}"/>
              </a:ext>
            </a:extLst>
          </p:cNvPr>
          <p:cNvSpPr/>
          <p:nvPr/>
        </p:nvSpPr>
        <p:spPr>
          <a:xfrm>
            <a:off x="6868942" y="4131544"/>
            <a:ext cx="4528429" cy="1543087"/>
          </a:xfrm>
          <a:prstGeom prst="wedgeRound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9A5AC4-2CDD-4F7A-A234-DC854A39C738}"/>
              </a:ext>
            </a:extLst>
          </p:cNvPr>
          <p:cNvSpPr txBox="1"/>
          <p:nvPr/>
        </p:nvSpPr>
        <p:spPr>
          <a:xfrm>
            <a:off x="7086601" y="4227514"/>
            <a:ext cx="4310770" cy="1130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Fremdsprachenlernen dauert sehr lange!</a:t>
            </a:r>
          </a:p>
        </p:txBody>
      </p:sp>
    </p:spTree>
    <p:extLst>
      <p:ext uri="{BB962C8B-B14F-4D97-AF65-F5344CB8AC3E}">
        <p14:creationId xmlns:p14="http://schemas.microsoft.com/office/powerpoint/2010/main" val="240806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9336-7171-DB71-C35B-48BC93BB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35"/>
            <a:ext cx="2537929" cy="647577"/>
          </a:xfrm>
        </p:spPr>
        <p:txBody>
          <a:bodyPr/>
          <a:lstStyle/>
          <a:p>
            <a:r>
              <a:rPr lang="en-GB" dirty="0" err="1"/>
              <a:t>Vokabeln</a:t>
            </a:r>
            <a:endParaRPr lang="en-GB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7AE79C9-EEAC-47D4-B586-1BA59F929637}"/>
              </a:ext>
            </a:extLst>
          </p:cNvPr>
          <p:cNvSpPr/>
          <p:nvPr/>
        </p:nvSpPr>
        <p:spPr>
          <a:xfrm>
            <a:off x="10826185" y="164459"/>
            <a:ext cx="1259899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Auftakt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729C2-6104-1FBA-AE53-657B460A8CF0}"/>
              </a:ext>
            </a:extLst>
          </p:cNvPr>
          <p:cNvSpPr txBox="1"/>
          <p:nvPr/>
        </p:nvSpPr>
        <p:spPr>
          <a:xfrm>
            <a:off x="2465968" y="303397"/>
            <a:ext cx="499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Schreib</a:t>
            </a:r>
            <a:r>
              <a:rPr lang="en-GB" sz="2400" dirty="0"/>
              <a:t> die </a:t>
            </a:r>
            <a:r>
              <a:rPr lang="en-GB" sz="2400" dirty="0" err="1"/>
              <a:t>Wörter</a:t>
            </a:r>
            <a:r>
              <a:rPr lang="en-GB" sz="2400" dirty="0"/>
              <a:t> auf Deutsch.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65196B-249D-2203-9D5F-6B15F238D748}"/>
              </a:ext>
            </a:extLst>
          </p:cNvPr>
          <p:cNvSpPr txBox="1"/>
          <p:nvPr/>
        </p:nvSpPr>
        <p:spPr>
          <a:xfrm>
            <a:off x="1193787" y="1460028"/>
            <a:ext cx="215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85E226-D669-C310-6E80-6979B6A41971}"/>
              </a:ext>
            </a:extLst>
          </p:cNvPr>
          <p:cNvSpPr txBox="1"/>
          <p:nvPr/>
        </p:nvSpPr>
        <p:spPr>
          <a:xfrm>
            <a:off x="5562155" y="1990596"/>
            <a:ext cx="16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down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84DD57-59BD-236A-F1C3-1C31B9C8F743}"/>
              </a:ext>
            </a:extLst>
          </p:cNvPr>
          <p:cNvSpPr txBox="1"/>
          <p:nvPr/>
        </p:nvSpPr>
        <p:spPr>
          <a:xfrm>
            <a:off x="9195724" y="1165837"/>
            <a:ext cx="16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answer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973E46-D3E1-E359-658B-E3D73BC1AF36}"/>
              </a:ext>
            </a:extLst>
          </p:cNvPr>
          <p:cNvSpPr txBox="1"/>
          <p:nvPr/>
        </p:nvSpPr>
        <p:spPr>
          <a:xfrm>
            <a:off x="7647075" y="3644743"/>
            <a:ext cx="16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8D4705-90AA-C2D9-4BCA-57C6C1294E27}"/>
              </a:ext>
            </a:extLst>
          </p:cNvPr>
          <p:cNvSpPr txBox="1"/>
          <p:nvPr/>
        </p:nvSpPr>
        <p:spPr>
          <a:xfrm>
            <a:off x="8803156" y="2672409"/>
            <a:ext cx="20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advantage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EA751E-1B8D-84CF-F02C-F349FAAD4E3E}"/>
              </a:ext>
            </a:extLst>
          </p:cNvPr>
          <p:cNvSpPr txBox="1"/>
          <p:nvPr/>
        </p:nvSpPr>
        <p:spPr>
          <a:xfrm>
            <a:off x="6847122" y="4813121"/>
            <a:ext cx="469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 answer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E8779A-EAC0-25DD-9662-4048CCB21393}"/>
              </a:ext>
            </a:extLst>
          </p:cNvPr>
          <p:cNvSpPr txBox="1"/>
          <p:nvPr/>
        </p:nvSpPr>
        <p:spPr>
          <a:xfrm>
            <a:off x="2255057" y="5621701"/>
            <a:ext cx="20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 repeat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B434DFB-8E1C-1E09-E4C0-65755A656DE7}"/>
              </a:ext>
            </a:extLst>
          </p:cNvPr>
          <p:cNvSpPr txBox="1"/>
          <p:nvPr/>
        </p:nvSpPr>
        <p:spPr>
          <a:xfrm>
            <a:off x="8198162" y="6015760"/>
            <a:ext cx="20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suddenly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01EBC62-BA58-CF24-317D-39BD4D4A919E}"/>
              </a:ext>
            </a:extLst>
          </p:cNvPr>
          <p:cNvSpPr txBox="1"/>
          <p:nvPr/>
        </p:nvSpPr>
        <p:spPr>
          <a:xfrm>
            <a:off x="1116720" y="2406985"/>
            <a:ext cx="2272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false</a:t>
            </a:r>
          </a:p>
        </p:txBody>
      </p:sp>
      <p:graphicFrame>
        <p:nvGraphicFramePr>
          <p:cNvPr id="97" name="Table 97">
            <a:extLst>
              <a:ext uri="{FF2B5EF4-FFF2-40B4-BE49-F238E27FC236}">
                <a16:creationId xmlns:a16="http://schemas.microsoft.com/office/drawing/2014/main" id="{E62247B5-9AA0-F5D2-B4F1-620AB4CE2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529820"/>
              </p:ext>
            </p:extLst>
          </p:nvPr>
        </p:nvGraphicFramePr>
        <p:xfrm>
          <a:off x="145286" y="973033"/>
          <a:ext cx="428688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99" name="Table 97">
            <a:extLst>
              <a:ext uri="{FF2B5EF4-FFF2-40B4-BE49-F238E27FC236}">
                <a16:creationId xmlns:a16="http://schemas.microsoft.com/office/drawing/2014/main" id="{038F7C1F-8F5D-AC13-3043-5D8B3DA57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41248"/>
              </p:ext>
            </p:extLst>
          </p:nvPr>
        </p:nvGraphicFramePr>
        <p:xfrm>
          <a:off x="4607468" y="1594106"/>
          <a:ext cx="35724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0" name="Table 97">
            <a:extLst>
              <a:ext uri="{FF2B5EF4-FFF2-40B4-BE49-F238E27FC236}">
                <a16:creationId xmlns:a16="http://schemas.microsoft.com/office/drawing/2014/main" id="{52440362-CA9A-AD95-D107-73AB12181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630376"/>
              </p:ext>
            </p:extLst>
          </p:nvPr>
        </p:nvGraphicFramePr>
        <p:xfrm>
          <a:off x="7764109" y="753055"/>
          <a:ext cx="42868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12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9016404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1" name="Table 97">
            <a:extLst>
              <a:ext uri="{FF2B5EF4-FFF2-40B4-BE49-F238E27FC236}">
                <a16:creationId xmlns:a16="http://schemas.microsoft.com/office/drawing/2014/main" id="{256A9597-282E-7071-8D4A-9ADE67E22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54304"/>
              </p:ext>
            </p:extLst>
          </p:nvPr>
        </p:nvGraphicFramePr>
        <p:xfrm>
          <a:off x="4232124" y="3228471"/>
          <a:ext cx="78954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346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87111376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65095275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250102846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2" name="Table 97">
            <a:extLst>
              <a:ext uri="{FF2B5EF4-FFF2-40B4-BE49-F238E27FC236}">
                <a16:creationId xmlns:a16="http://schemas.microsoft.com/office/drawing/2014/main" id="{1675F006-C337-6BCE-9A86-89A2B3AB7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07770"/>
              </p:ext>
            </p:extLst>
          </p:nvPr>
        </p:nvGraphicFramePr>
        <p:xfrm>
          <a:off x="145286" y="1889838"/>
          <a:ext cx="428688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3" name="Table 97">
            <a:extLst>
              <a:ext uri="{FF2B5EF4-FFF2-40B4-BE49-F238E27FC236}">
                <a16:creationId xmlns:a16="http://schemas.microsoft.com/office/drawing/2014/main" id="{BD0E14DB-AB26-DCA7-F86E-327BC0A72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445674"/>
              </p:ext>
            </p:extLst>
          </p:nvPr>
        </p:nvGraphicFramePr>
        <p:xfrm>
          <a:off x="7813587" y="2286860"/>
          <a:ext cx="42868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12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9016404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9" name="Table 97">
            <a:extLst>
              <a:ext uri="{FF2B5EF4-FFF2-40B4-BE49-F238E27FC236}">
                <a16:creationId xmlns:a16="http://schemas.microsoft.com/office/drawing/2014/main" id="{57FD9054-6B33-CB39-66DD-D47DBDCAB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01317"/>
              </p:ext>
            </p:extLst>
          </p:nvPr>
        </p:nvGraphicFramePr>
        <p:xfrm>
          <a:off x="5579688" y="4204627"/>
          <a:ext cx="65795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144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09450888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10" name="Table 97">
            <a:extLst>
              <a:ext uri="{FF2B5EF4-FFF2-40B4-BE49-F238E27FC236}">
                <a16:creationId xmlns:a16="http://schemas.microsoft.com/office/drawing/2014/main" id="{E543ABD5-2AC7-F006-DBD2-E721DB025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902704"/>
              </p:ext>
            </p:extLst>
          </p:nvPr>
        </p:nvGraphicFramePr>
        <p:xfrm>
          <a:off x="141007" y="4988811"/>
          <a:ext cx="65795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144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113385019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11" name="Table 97">
            <a:extLst>
              <a:ext uri="{FF2B5EF4-FFF2-40B4-BE49-F238E27FC236}">
                <a16:creationId xmlns:a16="http://schemas.microsoft.com/office/drawing/2014/main" id="{D5C947D9-57F6-D362-DD54-42C87BBA4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5410"/>
              </p:ext>
            </p:extLst>
          </p:nvPr>
        </p:nvGraphicFramePr>
        <p:xfrm>
          <a:off x="6237646" y="5626204"/>
          <a:ext cx="592162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958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12" name="Table 97">
            <a:extLst>
              <a:ext uri="{FF2B5EF4-FFF2-40B4-BE49-F238E27FC236}">
                <a16:creationId xmlns:a16="http://schemas.microsoft.com/office/drawing/2014/main" id="{0CE6833A-7D5E-5760-FCBB-D09892301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41595"/>
              </p:ext>
            </p:extLst>
          </p:nvPr>
        </p:nvGraphicFramePr>
        <p:xfrm>
          <a:off x="141007" y="3866440"/>
          <a:ext cx="35724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E3562D04-07DA-4B55-ADC3-5F51332169A3}"/>
              </a:ext>
            </a:extLst>
          </p:cNvPr>
          <p:cNvSpPr txBox="1"/>
          <p:nvPr/>
        </p:nvSpPr>
        <p:spPr>
          <a:xfrm>
            <a:off x="769449" y="4351456"/>
            <a:ext cx="231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At/to the front</a:t>
            </a:r>
          </a:p>
        </p:txBody>
      </p:sp>
      <p:graphicFrame>
        <p:nvGraphicFramePr>
          <p:cNvPr id="114" name="Table 97">
            <a:extLst>
              <a:ext uri="{FF2B5EF4-FFF2-40B4-BE49-F238E27FC236}">
                <a16:creationId xmlns:a16="http://schemas.microsoft.com/office/drawing/2014/main" id="{9F621E59-6238-6275-0123-8B487733F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16054"/>
              </p:ext>
            </p:extLst>
          </p:nvPr>
        </p:nvGraphicFramePr>
        <p:xfrm>
          <a:off x="154934" y="2928597"/>
          <a:ext cx="285792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9D065383-8913-896A-CBE2-3FB792A6497F}"/>
              </a:ext>
            </a:extLst>
          </p:cNvPr>
          <p:cNvSpPr txBox="1"/>
          <p:nvPr/>
        </p:nvSpPr>
        <p:spPr>
          <a:xfrm>
            <a:off x="392737" y="3385797"/>
            <a:ext cx="2272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near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7476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9336-7171-DB71-C35B-48BC93BB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535"/>
            <a:ext cx="2537929" cy="647577"/>
          </a:xfrm>
        </p:spPr>
        <p:txBody>
          <a:bodyPr/>
          <a:lstStyle/>
          <a:p>
            <a:r>
              <a:rPr lang="en-GB" dirty="0" err="1"/>
              <a:t>Vokabeln</a:t>
            </a:r>
            <a:endParaRPr lang="en-GB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D7AE79C9-EEAC-47D4-B586-1BA59F929637}"/>
              </a:ext>
            </a:extLst>
          </p:cNvPr>
          <p:cNvSpPr/>
          <p:nvPr/>
        </p:nvSpPr>
        <p:spPr>
          <a:xfrm>
            <a:off x="10826185" y="164459"/>
            <a:ext cx="1259899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Auftakt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729C2-6104-1FBA-AE53-657B460A8CF0}"/>
              </a:ext>
            </a:extLst>
          </p:cNvPr>
          <p:cNvSpPr txBox="1"/>
          <p:nvPr/>
        </p:nvSpPr>
        <p:spPr>
          <a:xfrm>
            <a:off x="2465968" y="303397"/>
            <a:ext cx="499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Schreib</a:t>
            </a:r>
            <a:r>
              <a:rPr lang="en-GB" sz="2400" dirty="0"/>
              <a:t> die </a:t>
            </a:r>
            <a:r>
              <a:rPr lang="en-GB" sz="2400" dirty="0" err="1"/>
              <a:t>Wörter</a:t>
            </a:r>
            <a:r>
              <a:rPr lang="en-GB" sz="2400" dirty="0"/>
              <a:t> auf Deutsch.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A65196B-249D-2203-9D5F-6B15F238D748}"/>
              </a:ext>
            </a:extLst>
          </p:cNvPr>
          <p:cNvSpPr txBox="1"/>
          <p:nvPr/>
        </p:nvSpPr>
        <p:spPr>
          <a:xfrm>
            <a:off x="1193787" y="1460028"/>
            <a:ext cx="2157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action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685E226-D669-C310-6E80-6979B6A41971}"/>
              </a:ext>
            </a:extLst>
          </p:cNvPr>
          <p:cNvSpPr txBox="1"/>
          <p:nvPr/>
        </p:nvSpPr>
        <p:spPr>
          <a:xfrm>
            <a:off x="5562155" y="1990596"/>
            <a:ext cx="16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down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84DD57-59BD-236A-F1C3-1C31B9C8F743}"/>
              </a:ext>
            </a:extLst>
          </p:cNvPr>
          <p:cNvSpPr txBox="1"/>
          <p:nvPr/>
        </p:nvSpPr>
        <p:spPr>
          <a:xfrm>
            <a:off x="9195724" y="1165837"/>
            <a:ext cx="16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answer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1973E46-D3E1-E359-658B-E3D73BC1AF36}"/>
              </a:ext>
            </a:extLst>
          </p:cNvPr>
          <p:cNvSpPr txBox="1"/>
          <p:nvPr/>
        </p:nvSpPr>
        <p:spPr>
          <a:xfrm>
            <a:off x="7647075" y="3644743"/>
            <a:ext cx="166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past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48D4705-90AA-C2D9-4BCA-57C6C1294E27}"/>
              </a:ext>
            </a:extLst>
          </p:cNvPr>
          <p:cNvSpPr txBox="1"/>
          <p:nvPr/>
        </p:nvSpPr>
        <p:spPr>
          <a:xfrm>
            <a:off x="8803156" y="2672409"/>
            <a:ext cx="20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advantage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DEA751E-1B8D-84CF-F02C-F349FAAD4E3E}"/>
              </a:ext>
            </a:extLst>
          </p:cNvPr>
          <p:cNvSpPr txBox="1"/>
          <p:nvPr/>
        </p:nvSpPr>
        <p:spPr>
          <a:xfrm>
            <a:off x="6847122" y="4813121"/>
            <a:ext cx="469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 answer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BE8779A-EAC0-25DD-9662-4048CCB21393}"/>
              </a:ext>
            </a:extLst>
          </p:cNvPr>
          <p:cNvSpPr txBox="1"/>
          <p:nvPr/>
        </p:nvSpPr>
        <p:spPr>
          <a:xfrm>
            <a:off x="2255057" y="5621701"/>
            <a:ext cx="20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to repeat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B434DFB-8E1C-1E09-E4C0-65755A656DE7}"/>
              </a:ext>
            </a:extLst>
          </p:cNvPr>
          <p:cNvSpPr txBox="1"/>
          <p:nvPr/>
        </p:nvSpPr>
        <p:spPr>
          <a:xfrm>
            <a:off x="8198162" y="6015760"/>
            <a:ext cx="20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suddenly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01EBC62-BA58-CF24-317D-39BD4D4A919E}"/>
              </a:ext>
            </a:extLst>
          </p:cNvPr>
          <p:cNvSpPr txBox="1"/>
          <p:nvPr/>
        </p:nvSpPr>
        <p:spPr>
          <a:xfrm>
            <a:off x="1116720" y="2406985"/>
            <a:ext cx="2272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false</a:t>
            </a:r>
          </a:p>
        </p:txBody>
      </p:sp>
      <p:graphicFrame>
        <p:nvGraphicFramePr>
          <p:cNvPr id="97" name="Table 97">
            <a:extLst>
              <a:ext uri="{FF2B5EF4-FFF2-40B4-BE49-F238E27FC236}">
                <a16:creationId xmlns:a16="http://schemas.microsoft.com/office/drawing/2014/main" id="{E62247B5-9AA0-F5D2-B4F1-620AB4CE2489}"/>
              </a:ext>
            </a:extLst>
          </p:cNvPr>
          <p:cNvGraphicFramePr>
            <a:graphicFrameLocks noGrp="1"/>
          </p:cNvGraphicFramePr>
          <p:nvPr/>
        </p:nvGraphicFramePr>
        <p:xfrm>
          <a:off x="145286" y="973033"/>
          <a:ext cx="428688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99" name="Table 97">
            <a:extLst>
              <a:ext uri="{FF2B5EF4-FFF2-40B4-BE49-F238E27FC236}">
                <a16:creationId xmlns:a16="http://schemas.microsoft.com/office/drawing/2014/main" id="{038F7C1F-8F5D-AC13-3043-5D8B3DA57F98}"/>
              </a:ext>
            </a:extLst>
          </p:cNvPr>
          <p:cNvGraphicFramePr>
            <a:graphicFrameLocks noGrp="1"/>
          </p:cNvGraphicFramePr>
          <p:nvPr/>
        </p:nvGraphicFramePr>
        <p:xfrm>
          <a:off x="4607468" y="1594106"/>
          <a:ext cx="35724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0" name="Table 97">
            <a:extLst>
              <a:ext uri="{FF2B5EF4-FFF2-40B4-BE49-F238E27FC236}">
                <a16:creationId xmlns:a16="http://schemas.microsoft.com/office/drawing/2014/main" id="{52440362-CA9A-AD95-D107-73AB1218110C}"/>
              </a:ext>
            </a:extLst>
          </p:cNvPr>
          <p:cNvGraphicFramePr>
            <a:graphicFrameLocks noGrp="1"/>
          </p:cNvGraphicFramePr>
          <p:nvPr/>
        </p:nvGraphicFramePr>
        <p:xfrm>
          <a:off x="7764109" y="753055"/>
          <a:ext cx="42868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12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9016404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1" name="Table 97">
            <a:extLst>
              <a:ext uri="{FF2B5EF4-FFF2-40B4-BE49-F238E27FC236}">
                <a16:creationId xmlns:a16="http://schemas.microsoft.com/office/drawing/2014/main" id="{256A9597-282E-7071-8D4A-9ADE67E22F03}"/>
              </a:ext>
            </a:extLst>
          </p:cNvPr>
          <p:cNvGraphicFramePr>
            <a:graphicFrameLocks noGrp="1"/>
          </p:cNvGraphicFramePr>
          <p:nvPr/>
        </p:nvGraphicFramePr>
        <p:xfrm>
          <a:off x="4232124" y="3228471"/>
          <a:ext cx="78954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346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87111376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65095275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250102846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2" name="Table 97">
            <a:extLst>
              <a:ext uri="{FF2B5EF4-FFF2-40B4-BE49-F238E27FC236}">
                <a16:creationId xmlns:a16="http://schemas.microsoft.com/office/drawing/2014/main" id="{1675F006-C337-6BCE-9A86-89A2B3AB7CD1}"/>
              </a:ext>
            </a:extLst>
          </p:cNvPr>
          <p:cNvGraphicFramePr>
            <a:graphicFrameLocks noGrp="1"/>
          </p:cNvGraphicFramePr>
          <p:nvPr/>
        </p:nvGraphicFramePr>
        <p:xfrm>
          <a:off x="145286" y="1889838"/>
          <a:ext cx="428688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3" name="Table 97">
            <a:extLst>
              <a:ext uri="{FF2B5EF4-FFF2-40B4-BE49-F238E27FC236}">
                <a16:creationId xmlns:a16="http://schemas.microsoft.com/office/drawing/2014/main" id="{BD0E14DB-AB26-DCA7-F86E-327BC0A7243F}"/>
              </a:ext>
            </a:extLst>
          </p:cNvPr>
          <p:cNvGraphicFramePr>
            <a:graphicFrameLocks noGrp="1"/>
          </p:cNvGraphicFramePr>
          <p:nvPr/>
        </p:nvGraphicFramePr>
        <p:xfrm>
          <a:off x="7813587" y="2286860"/>
          <a:ext cx="42868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12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9016404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09" name="Table 97">
            <a:extLst>
              <a:ext uri="{FF2B5EF4-FFF2-40B4-BE49-F238E27FC236}">
                <a16:creationId xmlns:a16="http://schemas.microsoft.com/office/drawing/2014/main" id="{57FD9054-6B33-CB39-66DD-D47DBDCAB0FC}"/>
              </a:ext>
            </a:extLst>
          </p:cNvPr>
          <p:cNvGraphicFramePr>
            <a:graphicFrameLocks noGrp="1"/>
          </p:cNvGraphicFramePr>
          <p:nvPr/>
        </p:nvGraphicFramePr>
        <p:xfrm>
          <a:off x="5579688" y="4204627"/>
          <a:ext cx="65795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144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09450888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10" name="Table 97">
            <a:extLst>
              <a:ext uri="{FF2B5EF4-FFF2-40B4-BE49-F238E27FC236}">
                <a16:creationId xmlns:a16="http://schemas.microsoft.com/office/drawing/2014/main" id="{E543ABD5-2AC7-F006-DBD2-E721DB02514D}"/>
              </a:ext>
            </a:extLst>
          </p:cNvPr>
          <p:cNvGraphicFramePr>
            <a:graphicFrameLocks noGrp="1"/>
          </p:cNvGraphicFramePr>
          <p:nvPr/>
        </p:nvGraphicFramePr>
        <p:xfrm>
          <a:off x="141007" y="4988811"/>
          <a:ext cx="65795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144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113385019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11" name="Table 97">
            <a:extLst>
              <a:ext uri="{FF2B5EF4-FFF2-40B4-BE49-F238E27FC236}">
                <a16:creationId xmlns:a16="http://schemas.microsoft.com/office/drawing/2014/main" id="{D5C947D9-57F6-D362-DD54-42C87BBA4009}"/>
              </a:ext>
            </a:extLst>
          </p:cNvPr>
          <p:cNvGraphicFramePr>
            <a:graphicFrameLocks noGrp="1"/>
          </p:cNvGraphicFramePr>
          <p:nvPr/>
        </p:nvGraphicFramePr>
        <p:xfrm>
          <a:off x="6237646" y="5626204"/>
          <a:ext cx="592162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958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112" name="Table 97">
            <a:extLst>
              <a:ext uri="{FF2B5EF4-FFF2-40B4-BE49-F238E27FC236}">
                <a16:creationId xmlns:a16="http://schemas.microsoft.com/office/drawing/2014/main" id="{0CE6833A-7D5E-5760-FCBB-D098923019FC}"/>
              </a:ext>
            </a:extLst>
          </p:cNvPr>
          <p:cNvGraphicFramePr>
            <a:graphicFrameLocks noGrp="1"/>
          </p:cNvGraphicFramePr>
          <p:nvPr/>
        </p:nvGraphicFramePr>
        <p:xfrm>
          <a:off x="141007" y="3866440"/>
          <a:ext cx="35724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E3562D04-07DA-4B55-ADC3-5F51332169A3}"/>
              </a:ext>
            </a:extLst>
          </p:cNvPr>
          <p:cNvSpPr txBox="1"/>
          <p:nvPr/>
        </p:nvSpPr>
        <p:spPr>
          <a:xfrm>
            <a:off x="769449" y="4351456"/>
            <a:ext cx="231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At/to the front</a:t>
            </a:r>
          </a:p>
        </p:txBody>
      </p:sp>
      <p:graphicFrame>
        <p:nvGraphicFramePr>
          <p:cNvPr id="114" name="Table 97">
            <a:extLst>
              <a:ext uri="{FF2B5EF4-FFF2-40B4-BE49-F238E27FC236}">
                <a16:creationId xmlns:a16="http://schemas.microsoft.com/office/drawing/2014/main" id="{9F621E59-6238-6275-0123-8B487733F239}"/>
              </a:ext>
            </a:extLst>
          </p:cNvPr>
          <p:cNvGraphicFramePr>
            <a:graphicFrameLocks noGrp="1"/>
          </p:cNvGraphicFramePr>
          <p:nvPr/>
        </p:nvGraphicFramePr>
        <p:xfrm>
          <a:off x="154934" y="2928597"/>
          <a:ext cx="285792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9D065383-8913-896A-CBE2-3FB792A6497F}"/>
              </a:ext>
            </a:extLst>
          </p:cNvPr>
          <p:cNvSpPr txBox="1"/>
          <p:nvPr/>
        </p:nvSpPr>
        <p:spPr>
          <a:xfrm>
            <a:off x="392737" y="3385797"/>
            <a:ext cx="22721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near</a:t>
            </a:r>
            <a:endParaRPr lang="en-GB" sz="2400" dirty="0"/>
          </a:p>
        </p:txBody>
      </p:sp>
      <p:graphicFrame>
        <p:nvGraphicFramePr>
          <p:cNvPr id="27" name="Table 97">
            <a:extLst>
              <a:ext uri="{FF2B5EF4-FFF2-40B4-BE49-F238E27FC236}">
                <a16:creationId xmlns:a16="http://schemas.microsoft.com/office/drawing/2014/main" id="{F1C56527-07B3-45E4-9F4D-0DE6CFACE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198748"/>
              </p:ext>
            </p:extLst>
          </p:nvPr>
        </p:nvGraphicFramePr>
        <p:xfrm>
          <a:off x="154934" y="972855"/>
          <a:ext cx="428688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28" name="Table 97">
            <a:extLst>
              <a:ext uri="{FF2B5EF4-FFF2-40B4-BE49-F238E27FC236}">
                <a16:creationId xmlns:a16="http://schemas.microsoft.com/office/drawing/2014/main" id="{0F657860-0576-4424-852F-1E08A2C5C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01506"/>
              </p:ext>
            </p:extLst>
          </p:nvPr>
        </p:nvGraphicFramePr>
        <p:xfrm>
          <a:off x="4614340" y="1594962"/>
          <a:ext cx="35724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29" name="Table 97">
            <a:extLst>
              <a:ext uri="{FF2B5EF4-FFF2-40B4-BE49-F238E27FC236}">
                <a16:creationId xmlns:a16="http://schemas.microsoft.com/office/drawing/2014/main" id="{8B6593F5-6288-4EBE-838B-8CE920DC1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974903"/>
              </p:ext>
            </p:extLst>
          </p:nvPr>
        </p:nvGraphicFramePr>
        <p:xfrm>
          <a:off x="7770981" y="753911"/>
          <a:ext cx="42868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12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9016404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0" name="Table 97">
            <a:extLst>
              <a:ext uri="{FF2B5EF4-FFF2-40B4-BE49-F238E27FC236}">
                <a16:creationId xmlns:a16="http://schemas.microsoft.com/office/drawing/2014/main" id="{81AED1D6-B25B-491B-A87F-B2D168185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82093"/>
              </p:ext>
            </p:extLst>
          </p:nvPr>
        </p:nvGraphicFramePr>
        <p:xfrm>
          <a:off x="4238996" y="3229327"/>
          <a:ext cx="789549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346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87111376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65095275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852686501"/>
                    </a:ext>
                  </a:extLst>
                </a:gridCol>
                <a:gridCol w="607346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1" name="Table 97">
            <a:extLst>
              <a:ext uri="{FF2B5EF4-FFF2-40B4-BE49-F238E27FC236}">
                <a16:creationId xmlns:a16="http://schemas.microsoft.com/office/drawing/2014/main" id="{7A9A4733-44FE-4B9F-A4CF-83B328CAB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467739"/>
              </p:ext>
            </p:extLst>
          </p:nvPr>
        </p:nvGraphicFramePr>
        <p:xfrm>
          <a:off x="152158" y="1890694"/>
          <a:ext cx="4286886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2" name="Table 97">
            <a:extLst>
              <a:ext uri="{FF2B5EF4-FFF2-40B4-BE49-F238E27FC236}">
                <a16:creationId xmlns:a16="http://schemas.microsoft.com/office/drawing/2014/main" id="{5DD3A6AE-2D9F-4599-A221-1DA3CBC3C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44525"/>
              </p:ext>
            </p:extLst>
          </p:nvPr>
        </p:nvGraphicFramePr>
        <p:xfrm>
          <a:off x="7820459" y="2287716"/>
          <a:ext cx="42868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412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90164047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12412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3" name="Table 97">
            <a:extLst>
              <a:ext uri="{FF2B5EF4-FFF2-40B4-BE49-F238E27FC236}">
                <a16:creationId xmlns:a16="http://schemas.microsoft.com/office/drawing/2014/main" id="{6DE14B25-2A6D-4A67-AC5A-6BD179B0FC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46836"/>
              </p:ext>
            </p:extLst>
          </p:nvPr>
        </p:nvGraphicFramePr>
        <p:xfrm>
          <a:off x="5586560" y="4205483"/>
          <a:ext cx="65795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144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86022191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4" name="Table 97">
            <a:extLst>
              <a:ext uri="{FF2B5EF4-FFF2-40B4-BE49-F238E27FC236}">
                <a16:creationId xmlns:a16="http://schemas.microsoft.com/office/drawing/2014/main" id="{20A89DE8-7552-4B3E-BA74-0CC3DF941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435776"/>
              </p:ext>
            </p:extLst>
          </p:nvPr>
        </p:nvGraphicFramePr>
        <p:xfrm>
          <a:off x="147879" y="4989667"/>
          <a:ext cx="657958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144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3237524368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617150812"/>
                    </a:ext>
                  </a:extLst>
                </a:gridCol>
                <a:gridCol w="598144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w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5" name="Table 97">
            <a:extLst>
              <a:ext uri="{FF2B5EF4-FFF2-40B4-BE49-F238E27FC236}">
                <a16:creationId xmlns:a16="http://schemas.microsoft.com/office/drawing/2014/main" id="{D2842763-9796-4C89-9EAC-5572EA893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598212"/>
              </p:ext>
            </p:extLst>
          </p:nvPr>
        </p:nvGraphicFramePr>
        <p:xfrm>
          <a:off x="6244518" y="5627060"/>
          <a:ext cx="5921622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7958">
                  <a:extLst>
                    <a:ext uri="{9D8B030D-6E8A-4147-A177-3AD203B41FA5}">
                      <a16:colId xmlns:a16="http://schemas.microsoft.com/office/drawing/2014/main" val="306637937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439708110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801044681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2557966857"/>
                    </a:ext>
                  </a:extLst>
                </a:gridCol>
                <a:gridCol w="657958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ö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z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6" name="Table 97">
            <a:extLst>
              <a:ext uri="{FF2B5EF4-FFF2-40B4-BE49-F238E27FC236}">
                <a16:creationId xmlns:a16="http://schemas.microsoft.com/office/drawing/2014/main" id="{6B7E9D5F-31F3-4A6E-A9EA-947B6F45F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968167"/>
              </p:ext>
            </p:extLst>
          </p:nvPr>
        </p:nvGraphicFramePr>
        <p:xfrm>
          <a:off x="147879" y="3867296"/>
          <a:ext cx="3572405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390786577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  <p:graphicFrame>
        <p:nvGraphicFramePr>
          <p:cNvPr id="37" name="Table 97">
            <a:extLst>
              <a:ext uri="{FF2B5EF4-FFF2-40B4-BE49-F238E27FC236}">
                <a16:creationId xmlns:a16="http://schemas.microsoft.com/office/drawing/2014/main" id="{138DED1A-4539-4E3B-BBC1-FAFD17F59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686534"/>
              </p:ext>
            </p:extLst>
          </p:nvPr>
        </p:nvGraphicFramePr>
        <p:xfrm>
          <a:off x="161806" y="2929453"/>
          <a:ext cx="2857924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481">
                  <a:extLst>
                    <a:ext uri="{9D8B030D-6E8A-4147-A177-3AD203B41FA5}">
                      <a16:colId xmlns:a16="http://schemas.microsoft.com/office/drawing/2014/main" val="212670636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2431934713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241175628"/>
                    </a:ext>
                  </a:extLst>
                </a:gridCol>
                <a:gridCol w="714481">
                  <a:extLst>
                    <a:ext uri="{9D8B030D-6E8A-4147-A177-3AD203B41FA5}">
                      <a16:colId xmlns:a16="http://schemas.microsoft.com/office/drawing/2014/main" val="1980214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  <a:endParaRPr lang="en-GB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85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6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A150-5C43-4493-8731-C525EDEC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7498449" cy="647577"/>
          </a:xfrm>
        </p:spPr>
        <p:txBody>
          <a:bodyPr>
            <a:normAutofit/>
          </a:bodyPr>
          <a:lstStyle/>
          <a:p>
            <a:r>
              <a:rPr lang="en-US" dirty="0"/>
              <a:t>Definite article ‘the’ (R1 and R2)</a:t>
            </a:r>
            <a:endParaRPr lang="en-GB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45B4803-FF1D-AD9D-39AE-A8543042303A}"/>
              </a:ext>
            </a:extLst>
          </p:cNvPr>
          <p:cNvSpPr/>
          <p:nvPr/>
        </p:nvSpPr>
        <p:spPr>
          <a:xfrm>
            <a:off x="10424529" y="40893"/>
            <a:ext cx="1661555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Grammatik</a:t>
            </a:r>
            <a:endParaRPr lang="en-GB" sz="2000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1AED9A3-6955-89E8-F9CF-FFB3C72A1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38284"/>
              </p:ext>
            </p:extLst>
          </p:nvPr>
        </p:nvGraphicFramePr>
        <p:xfrm>
          <a:off x="128603" y="1399336"/>
          <a:ext cx="1195748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97">
                  <a:extLst>
                    <a:ext uri="{9D8B030D-6E8A-4147-A177-3AD203B41FA5}">
                      <a16:colId xmlns:a16="http://schemas.microsoft.com/office/drawing/2014/main" val="3107481450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1915090336"/>
                    </a:ext>
                  </a:extLst>
                </a:gridCol>
                <a:gridCol w="2567354">
                  <a:extLst>
                    <a:ext uri="{9D8B030D-6E8A-4147-A177-3AD203B41FA5}">
                      <a16:colId xmlns:a16="http://schemas.microsoft.com/office/drawing/2014/main" val="2522042924"/>
                    </a:ext>
                  </a:extLst>
                </a:gridCol>
                <a:gridCol w="2566956">
                  <a:extLst>
                    <a:ext uri="{9D8B030D-6E8A-4147-A177-3AD203B41FA5}">
                      <a16:colId xmlns:a16="http://schemas.microsoft.com/office/drawing/2014/main" val="898117445"/>
                    </a:ext>
                  </a:extLst>
                </a:gridCol>
                <a:gridCol w="2391496">
                  <a:extLst>
                    <a:ext uri="{9D8B030D-6E8A-4147-A177-3AD203B41FA5}">
                      <a16:colId xmlns:a16="http://schemas.microsoft.com/office/drawing/2014/main" val="330204130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Masculine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Feminine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Neuter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Plural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76168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dirty="0"/>
                        <a:t>(</a:t>
                      </a:r>
                      <a:r>
                        <a:rPr lang="en-US" sz="2000" b="1" dirty="0"/>
                        <a:t>R1</a:t>
                      </a:r>
                      <a:r>
                        <a:rPr lang="en-US" sz="2000" dirty="0"/>
                        <a:t>)Nominative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das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die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859586"/>
                  </a:ext>
                </a:extLst>
              </a:tr>
            </a:tbl>
          </a:graphicData>
        </a:graphic>
      </p:graphicFrame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3CA4E9C-92FF-EEDC-8D9C-FD0C467774A8}"/>
              </a:ext>
            </a:extLst>
          </p:cNvPr>
          <p:cNvSpPr/>
          <p:nvPr/>
        </p:nvSpPr>
        <p:spPr>
          <a:xfrm>
            <a:off x="222738" y="3727313"/>
            <a:ext cx="3767328" cy="791513"/>
          </a:xfrm>
          <a:prstGeom prst="wedgeEllipseCallout">
            <a:avLst>
              <a:gd name="adj1" fmla="val 52687"/>
              <a:gd name="adj2" fmla="val 61622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Add the article.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E05DC-B852-6EF3-5BC9-F7061BBA2F36}"/>
              </a:ext>
            </a:extLst>
          </p:cNvPr>
          <p:cNvSpPr txBox="1"/>
          <p:nvPr/>
        </p:nvSpPr>
        <p:spPr>
          <a:xfrm>
            <a:off x="3899472" y="4806074"/>
            <a:ext cx="208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….</a:t>
            </a:r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FEFCBE-52D5-89B9-B0BF-E1E5F3FE93BD}"/>
              </a:ext>
            </a:extLst>
          </p:cNvPr>
          <p:cNvSpPr/>
          <p:nvPr/>
        </p:nvSpPr>
        <p:spPr>
          <a:xfrm>
            <a:off x="5767948" y="3512341"/>
            <a:ext cx="3535680" cy="14630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Buch (</a:t>
            </a:r>
            <a:r>
              <a:rPr lang="en-US" sz="2400" dirty="0" err="1"/>
              <a:t>nt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B7D05-459B-CC06-967A-1F7E64BBA92B}"/>
              </a:ext>
            </a:extLst>
          </p:cNvPr>
          <p:cNvSpPr/>
          <p:nvPr/>
        </p:nvSpPr>
        <p:spPr>
          <a:xfrm>
            <a:off x="5990184" y="3682552"/>
            <a:ext cx="3535680" cy="14630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Artikel (m)</a:t>
            </a:r>
            <a:endParaRPr lang="en-GB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4C1899-0783-10F1-FC62-FB937A3F6768}"/>
              </a:ext>
            </a:extLst>
          </p:cNvPr>
          <p:cNvSpPr/>
          <p:nvPr/>
        </p:nvSpPr>
        <p:spPr>
          <a:xfrm>
            <a:off x="6183838" y="3873107"/>
            <a:ext cx="3535680" cy="14630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Antwort</a:t>
            </a:r>
            <a:r>
              <a:rPr lang="en-US" sz="2400" dirty="0"/>
              <a:t> (f)</a:t>
            </a:r>
            <a:endParaRPr lang="en-GB" sz="2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26C0EDB-3252-FE95-14F4-71ECE1BD0894}"/>
              </a:ext>
            </a:extLst>
          </p:cNvPr>
          <p:cNvSpPr/>
          <p:nvPr/>
        </p:nvSpPr>
        <p:spPr>
          <a:xfrm>
            <a:off x="6359753" y="4038494"/>
            <a:ext cx="3535680" cy="146304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Übung</a:t>
            </a:r>
            <a:r>
              <a:rPr lang="en-US" sz="2400" b="1" dirty="0">
                <a:solidFill>
                  <a:schemeClr val="bg2"/>
                </a:solidFill>
              </a:rPr>
              <a:t> (f)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46667E-F741-2959-0BBF-AA460332CACB}"/>
              </a:ext>
            </a:extLst>
          </p:cNvPr>
          <p:cNvSpPr/>
          <p:nvPr/>
        </p:nvSpPr>
        <p:spPr>
          <a:xfrm>
            <a:off x="6581989" y="4196990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Blatt (</a:t>
            </a:r>
            <a:r>
              <a:rPr lang="en-US" sz="2400" dirty="0" err="1">
                <a:solidFill>
                  <a:schemeClr val="bg1"/>
                </a:solidFill>
              </a:rPr>
              <a:t>nt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CA5F73-D242-E1CD-A817-870FE620933C}"/>
              </a:ext>
            </a:extLst>
          </p:cNvPr>
          <p:cNvSpPr/>
          <p:nvPr/>
        </p:nvSpPr>
        <p:spPr>
          <a:xfrm>
            <a:off x="6775643" y="4381088"/>
            <a:ext cx="3535680" cy="146304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Gegenwart</a:t>
            </a:r>
            <a:r>
              <a:rPr lang="en-US" sz="2400" b="1" dirty="0">
                <a:solidFill>
                  <a:schemeClr val="bg2"/>
                </a:solidFill>
              </a:rPr>
              <a:t> (f)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05AFC2F-838F-FEAB-A71C-E884D4FC678B}"/>
              </a:ext>
            </a:extLst>
          </p:cNvPr>
          <p:cNvSpPr/>
          <p:nvPr/>
        </p:nvSpPr>
        <p:spPr>
          <a:xfrm>
            <a:off x="6984150" y="4539584"/>
            <a:ext cx="3535680" cy="146304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2"/>
                </a:solidFill>
              </a:rPr>
              <a:t>Ausdruck</a:t>
            </a:r>
            <a:r>
              <a:rPr lang="en-US" sz="2400" b="1" dirty="0">
                <a:solidFill>
                  <a:schemeClr val="bg2"/>
                </a:solidFill>
              </a:rPr>
              <a:t> (m)</a:t>
            </a:r>
            <a:endParaRPr lang="en-GB" sz="2400" b="1" dirty="0">
              <a:solidFill>
                <a:schemeClr val="bg2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52753EE-51D1-2BD4-63B4-1628694E59FC}"/>
              </a:ext>
            </a:extLst>
          </p:cNvPr>
          <p:cNvSpPr/>
          <p:nvPr/>
        </p:nvSpPr>
        <p:spPr>
          <a:xfrm>
            <a:off x="7136550" y="4683875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Unterschied</a:t>
            </a:r>
            <a:r>
              <a:rPr lang="en-US" sz="2400" dirty="0">
                <a:solidFill>
                  <a:schemeClr val="bg1"/>
                </a:solidFill>
              </a:rPr>
              <a:t> (m)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53F992-BCCB-3325-0762-765B38B8CF87}"/>
              </a:ext>
            </a:extLst>
          </p:cNvPr>
          <p:cNvSpPr/>
          <p:nvPr/>
        </p:nvSpPr>
        <p:spPr>
          <a:xfrm>
            <a:off x="7345057" y="4842371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Aktion</a:t>
            </a:r>
            <a:r>
              <a:rPr lang="en-US" sz="2400" dirty="0">
                <a:solidFill>
                  <a:schemeClr val="bg1"/>
                </a:solidFill>
              </a:rPr>
              <a:t> (f)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5F7EE3-82EF-0690-D776-8F6C70508797}"/>
              </a:ext>
            </a:extLst>
          </p:cNvPr>
          <p:cNvSpPr/>
          <p:nvPr/>
        </p:nvSpPr>
        <p:spPr>
          <a:xfrm>
            <a:off x="7553564" y="4996784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Wort (n)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20DBB96-14DE-170E-DCA4-BBD5D5875227}"/>
              </a:ext>
            </a:extLst>
          </p:cNvPr>
          <p:cNvSpPr/>
          <p:nvPr/>
        </p:nvSpPr>
        <p:spPr>
          <a:xfrm>
            <a:off x="7706818" y="5152110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Vorteil</a:t>
            </a:r>
            <a:r>
              <a:rPr lang="en-US" sz="2400" dirty="0">
                <a:solidFill>
                  <a:schemeClr val="bg1"/>
                </a:solidFill>
              </a:rPr>
              <a:t> (m)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E9244D-3C25-4ADD-97C8-7323918CE706}"/>
              </a:ext>
            </a:extLst>
          </p:cNvPr>
          <p:cNvSpPr txBox="1"/>
          <p:nvPr/>
        </p:nvSpPr>
        <p:spPr>
          <a:xfrm>
            <a:off x="-4608" y="942867"/>
            <a:ext cx="997193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know the article ‘the’ matches the gender of the noun: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953EA1-FA4F-4378-9F0D-614795B0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444113"/>
              </p:ext>
            </p:extLst>
          </p:nvPr>
        </p:nvGraphicFramePr>
        <p:xfrm>
          <a:off x="128603" y="2946169"/>
          <a:ext cx="1195748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397">
                  <a:extLst>
                    <a:ext uri="{9D8B030D-6E8A-4147-A177-3AD203B41FA5}">
                      <a16:colId xmlns:a16="http://schemas.microsoft.com/office/drawing/2014/main" val="2810976324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3632624413"/>
                    </a:ext>
                  </a:extLst>
                </a:gridCol>
                <a:gridCol w="2567354">
                  <a:extLst>
                    <a:ext uri="{9D8B030D-6E8A-4147-A177-3AD203B41FA5}">
                      <a16:colId xmlns:a16="http://schemas.microsoft.com/office/drawing/2014/main" val="926144637"/>
                    </a:ext>
                  </a:extLst>
                </a:gridCol>
                <a:gridCol w="2566956">
                  <a:extLst>
                    <a:ext uri="{9D8B030D-6E8A-4147-A177-3AD203B41FA5}">
                      <a16:colId xmlns:a16="http://schemas.microsoft.com/office/drawing/2014/main" val="1157103928"/>
                    </a:ext>
                  </a:extLst>
                </a:gridCol>
                <a:gridCol w="2391496">
                  <a:extLst>
                    <a:ext uri="{9D8B030D-6E8A-4147-A177-3AD203B41FA5}">
                      <a16:colId xmlns:a16="http://schemas.microsoft.com/office/drawing/2014/main" val="311138988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000" b="0" dirty="0"/>
                        <a:t>(</a:t>
                      </a:r>
                      <a:r>
                        <a:rPr lang="en-US" sz="2000" b="1" dirty="0"/>
                        <a:t>R2</a:t>
                      </a:r>
                      <a:r>
                        <a:rPr lang="en-US" sz="2000" b="0" dirty="0"/>
                        <a:t>) Accusative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den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die 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das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die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9837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1E690D0-ADF5-41DB-B5FD-C3B20C520DDA}"/>
              </a:ext>
            </a:extLst>
          </p:cNvPr>
          <p:cNvSpPr txBox="1"/>
          <p:nvPr/>
        </p:nvSpPr>
        <p:spPr>
          <a:xfrm>
            <a:off x="0" y="2478733"/>
            <a:ext cx="997193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R1 ‘the’ after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werden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heißen</a:t>
            </a:r>
            <a:r>
              <a:rPr lang="en-US" sz="2400" dirty="0">
                <a:solidFill>
                  <a:srgbClr val="525050"/>
                </a:solidFill>
                <a:latin typeface="Century Gothic" panose="020B0502020202020204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DAE522-167E-437B-96EB-FA84275658E9}"/>
              </a:ext>
            </a:extLst>
          </p:cNvPr>
          <p:cNvSpPr/>
          <p:nvPr/>
        </p:nvSpPr>
        <p:spPr>
          <a:xfrm>
            <a:off x="128603" y="1902176"/>
            <a:ext cx="2145674" cy="465885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Das </a:t>
            </a:r>
            <a:r>
              <a:rPr lang="en-GB" sz="2000" b="1" dirty="0" err="1">
                <a:solidFill>
                  <a:schemeClr val="bg1"/>
                </a:solidFill>
              </a:rPr>
              <a:t>ist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D5125C-C600-463C-B295-F24B98CF0742}"/>
              </a:ext>
            </a:extLst>
          </p:cNvPr>
          <p:cNvSpPr txBox="1"/>
          <p:nvPr/>
        </p:nvSpPr>
        <p:spPr>
          <a:xfrm>
            <a:off x="2731946" y="1950452"/>
            <a:ext cx="125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Fehler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54A230-A6A4-4CF7-909D-0D750CC674F6}"/>
              </a:ext>
            </a:extLst>
          </p:cNvPr>
          <p:cNvSpPr txBox="1"/>
          <p:nvPr/>
        </p:nvSpPr>
        <p:spPr>
          <a:xfrm>
            <a:off x="4959007" y="1947596"/>
            <a:ext cx="1907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Bedeutung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3A82E-DCBC-45F1-8E5F-CED4981DE243}"/>
              </a:ext>
            </a:extLst>
          </p:cNvPr>
          <p:cNvSpPr txBox="1"/>
          <p:nvPr/>
        </p:nvSpPr>
        <p:spPr>
          <a:xfrm>
            <a:off x="7515230" y="1973089"/>
            <a:ext cx="125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Blatt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46D2C4-CF39-4525-AC1E-BFC8AC0B6655}"/>
              </a:ext>
            </a:extLst>
          </p:cNvPr>
          <p:cNvSpPr/>
          <p:nvPr/>
        </p:nvSpPr>
        <p:spPr>
          <a:xfrm>
            <a:off x="128603" y="1890972"/>
            <a:ext cx="2145674" cy="465885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Das </a:t>
            </a:r>
            <a:r>
              <a:rPr lang="en-GB" sz="2000" b="1" dirty="0" err="1">
                <a:solidFill>
                  <a:schemeClr val="bg1"/>
                </a:solidFill>
              </a:rPr>
              <a:t>sind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3EF39A-B1FC-4ABD-B323-4EA9AAF99076}"/>
              </a:ext>
            </a:extLst>
          </p:cNvPr>
          <p:cNvSpPr txBox="1"/>
          <p:nvPr/>
        </p:nvSpPr>
        <p:spPr>
          <a:xfrm>
            <a:off x="10145889" y="1950495"/>
            <a:ext cx="125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 err="1">
                <a:solidFill>
                  <a:srgbClr val="525050"/>
                </a:solidFill>
                <a:latin typeface="Century Gothic" panose="020B0502020202020204" pitchFamily="34" charset="0"/>
              </a:rPr>
              <a:t>Fragen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944F89-E7BE-4EEE-93B9-28CE84755388}"/>
              </a:ext>
            </a:extLst>
          </p:cNvPr>
          <p:cNvSpPr txBox="1"/>
          <p:nvPr/>
        </p:nvSpPr>
        <p:spPr>
          <a:xfrm>
            <a:off x="-4609" y="2477614"/>
            <a:ext cx="9971937" cy="4247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R2 ‘the’ after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most other verbs: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D0ADC4-0F3A-42DB-A9A8-470A533E0E04}"/>
              </a:ext>
            </a:extLst>
          </p:cNvPr>
          <p:cNvSpPr txBox="1"/>
          <p:nvPr/>
        </p:nvSpPr>
        <p:spPr>
          <a:xfrm>
            <a:off x="813821" y="4843125"/>
            <a:ext cx="3082110" cy="4247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verstehe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A115ED-4403-4F0F-8DFE-FA24CF3A0A0B}"/>
              </a:ext>
            </a:extLst>
          </p:cNvPr>
          <p:cNvSpPr/>
          <p:nvPr/>
        </p:nvSpPr>
        <p:spPr>
          <a:xfrm>
            <a:off x="3613421" y="3339897"/>
            <a:ext cx="2130886" cy="502596"/>
          </a:xfrm>
          <a:prstGeom prst="wedgeRoundRectCallout">
            <a:avLst>
              <a:gd name="adj1" fmla="val -37338"/>
              <a:gd name="adj2" fmla="val -8782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R2 der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>
                <a:sym typeface="Wingdings" panose="05000000000000000000" pitchFamily="2" charset="2"/>
              </a:rPr>
              <a:t>den</a:t>
            </a:r>
            <a:endParaRPr lang="en-GB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F76DA7C-794D-4BA0-8277-E92ABB63E043}"/>
              </a:ext>
            </a:extLst>
          </p:cNvPr>
          <p:cNvSpPr/>
          <p:nvPr/>
        </p:nvSpPr>
        <p:spPr>
          <a:xfrm>
            <a:off x="7859218" y="5304510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Sinn(m)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1A35B69-3593-470A-89BB-946E4BC0B2A2}"/>
              </a:ext>
            </a:extLst>
          </p:cNvPr>
          <p:cNvSpPr/>
          <p:nvPr/>
        </p:nvSpPr>
        <p:spPr>
          <a:xfrm>
            <a:off x="128603" y="1898484"/>
            <a:ext cx="2145674" cy="465885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Das </a:t>
            </a:r>
            <a:r>
              <a:rPr lang="en-GB" sz="2000" b="1" dirty="0" err="1">
                <a:solidFill>
                  <a:schemeClr val="bg1"/>
                </a:solidFill>
              </a:rPr>
              <a:t>ist</a:t>
            </a:r>
            <a:r>
              <a:rPr lang="en-GB" sz="2000" b="1" dirty="0">
                <a:solidFill>
                  <a:schemeClr val="bg1"/>
                </a:solidFill>
              </a:rPr>
              <a:t>/</a:t>
            </a:r>
            <a:r>
              <a:rPr lang="en-GB" sz="2000" b="1" dirty="0" err="1">
                <a:solidFill>
                  <a:schemeClr val="bg1"/>
                </a:solidFill>
              </a:rPr>
              <a:t>sind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9FF2BF-2EEC-40AA-B20B-2432B9C599D7}"/>
              </a:ext>
            </a:extLst>
          </p:cNvPr>
          <p:cNvSpPr/>
          <p:nvPr/>
        </p:nvSpPr>
        <p:spPr>
          <a:xfrm>
            <a:off x="11343" y="1369942"/>
            <a:ext cx="12192000" cy="2156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4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15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16" grpId="0" animBg="1"/>
      <p:bldP spid="16" grpId="1" animBg="1"/>
      <p:bldP spid="39" grpId="0" animBg="1"/>
      <p:bldP spid="4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A150-5C43-4493-8731-C525EDEC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7498449" cy="647577"/>
          </a:xfrm>
        </p:spPr>
        <p:txBody>
          <a:bodyPr>
            <a:normAutofit/>
          </a:bodyPr>
          <a:lstStyle/>
          <a:p>
            <a:r>
              <a:rPr lang="en-US" dirty="0"/>
              <a:t>Indefinite article ‘a’ (R1 and R2)</a:t>
            </a:r>
            <a:endParaRPr lang="en-GB" dirty="0"/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545B4803-FF1D-AD9D-39AE-A8543042303A}"/>
              </a:ext>
            </a:extLst>
          </p:cNvPr>
          <p:cNvSpPr/>
          <p:nvPr/>
        </p:nvSpPr>
        <p:spPr>
          <a:xfrm>
            <a:off x="10424529" y="40893"/>
            <a:ext cx="1661555" cy="4738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Grammatik</a:t>
            </a:r>
            <a:endParaRPr lang="en-GB" sz="2000" dirty="0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1AED9A3-6955-89E8-F9CF-FFB3C72A1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29300"/>
              </p:ext>
            </p:extLst>
          </p:nvPr>
        </p:nvGraphicFramePr>
        <p:xfrm>
          <a:off x="128603" y="1399336"/>
          <a:ext cx="1195748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97">
                  <a:extLst>
                    <a:ext uri="{9D8B030D-6E8A-4147-A177-3AD203B41FA5}">
                      <a16:colId xmlns:a16="http://schemas.microsoft.com/office/drawing/2014/main" val="3107481450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1915090336"/>
                    </a:ext>
                  </a:extLst>
                </a:gridCol>
                <a:gridCol w="2567354">
                  <a:extLst>
                    <a:ext uri="{9D8B030D-6E8A-4147-A177-3AD203B41FA5}">
                      <a16:colId xmlns:a16="http://schemas.microsoft.com/office/drawing/2014/main" val="2522042924"/>
                    </a:ext>
                  </a:extLst>
                </a:gridCol>
                <a:gridCol w="2566956">
                  <a:extLst>
                    <a:ext uri="{9D8B030D-6E8A-4147-A177-3AD203B41FA5}">
                      <a16:colId xmlns:a16="http://schemas.microsoft.com/office/drawing/2014/main" val="898117445"/>
                    </a:ext>
                  </a:extLst>
                </a:gridCol>
                <a:gridCol w="2391496">
                  <a:extLst>
                    <a:ext uri="{9D8B030D-6E8A-4147-A177-3AD203B41FA5}">
                      <a16:colId xmlns:a16="http://schemas.microsoft.com/office/drawing/2014/main" val="3302041306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Masculine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Feminine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Neuter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Plural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76168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n-US" sz="2000" dirty="0"/>
                        <a:t>(</a:t>
                      </a:r>
                      <a:r>
                        <a:rPr lang="en-US" sz="2000" b="1" dirty="0"/>
                        <a:t>R1</a:t>
                      </a:r>
                      <a:r>
                        <a:rPr lang="en-US" sz="2000" dirty="0"/>
                        <a:t>)Nominative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ein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eine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ein</a:t>
                      </a:r>
                      <a:r>
                        <a:rPr lang="en-US" sz="2000" dirty="0"/>
                        <a:t>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---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859586"/>
                  </a:ext>
                </a:extLst>
              </a:tr>
            </a:tbl>
          </a:graphicData>
        </a:graphic>
      </p:graphicFrame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33CA4E9C-92FF-EEDC-8D9C-FD0C467774A8}"/>
              </a:ext>
            </a:extLst>
          </p:cNvPr>
          <p:cNvSpPr/>
          <p:nvPr/>
        </p:nvSpPr>
        <p:spPr>
          <a:xfrm>
            <a:off x="222738" y="3727313"/>
            <a:ext cx="3767328" cy="791513"/>
          </a:xfrm>
          <a:prstGeom prst="wedgeEllipseCallout">
            <a:avLst>
              <a:gd name="adj1" fmla="val 52687"/>
              <a:gd name="adj2" fmla="val 61622"/>
            </a:avLst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/>
                </a:solidFill>
              </a:rPr>
              <a:t>Add the article.</a:t>
            </a:r>
            <a:endParaRPr lang="en-GB" sz="24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E05DC-B852-6EF3-5BC9-F7061BBA2F36}"/>
              </a:ext>
            </a:extLst>
          </p:cNvPr>
          <p:cNvSpPr txBox="1"/>
          <p:nvPr/>
        </p:nvSpPr>
        <p:spPr>
          <a:xfrm>
            <a:off x="3899472" y="4806074"/>
            <a:ext cx="208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….</a:t>
            </a:r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0FEFCBE-52D5-89B9-B0BF-E1E5F3FE93BD}"/>
              </a:ext>
            </a:extLst>
          </p:cNvPr>
          <p:cNvSpPr/>
          <p:nvPr/>
        </p:nvSpPr>
        <p:spPr>
          <a:xfrm>
            <a:off x="5990605" y="3646813"/>
            <a:ext cx="3535680" cy="14630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Bild (</a:t>
            </a:r>
            <a:r>
              <a:rPr lang="en-US" sz="2400" dirty="0" err="1"/>
              <a:t>nt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EB7D05-459B-CC06-967A-1F7E64BBA92B}"/>
              </a:ext>
            </a:extLst>
          </p:cNvPr>
          <p:cNvSpPr/>
          <p:nvPr/>
        </p:nvSpPr>
        <p:spPr>
          <a:xfrm>
            <a:off x="6121046" y="3767624"/>
            <a:ext cx="3535680" cy="14630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Hobby (</a:t>
            </a:r>
            <a:r>
              <a:rPr lang="en-US" sz="2400" dirty="0" err="1"/>
              <a:t>nt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64C1899-0783-10F1-FC62-FB937A3F6768}"/>
              </a:ext>
            </a:extLst>
          </p:cNvPr>
          <p:cNvSpPr/>
          <p:nvPr/>
        </p:nvSpPr>
        <p:spPr>
          <a:xfrm>
            <a:off x="6251487" y="3909226"/>
            <a:ext cx="3535680" cy="146304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Interview (</a:t>
            </a:r>
            <a:r>
              <a:rPr lang="en-US" sz="2400" dirty="0" err="1"/>
              <a:t>nt</a:t>
            </a:r>
            <a:r>
              <a:rPr lang="en-US" sz="2400" dirty="0"/>
              <a:t>)</a:t>
            </a:r>
            <a:endParaRPr lang="en-GB" sz="24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52753EE-51D1-2BD4-63B4-1628694E59FC}"/>
              </a:ext>
            </a:extLst>
          </p:cNvPr>
          <p:cNvSpPr/>
          <p:nvPr/>
        </p:nvSpPr>
        <p:spPr>
          <a:xfrm>
            <a:off x="6398453" y="4080821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Aufgabe (f)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E9244D-3C25-4ADD-97C8-7323918CE706}"/>
              </a:ext>
            </a:extLst>
          </p:cNvPr>
          <p:cNvSpPr txBox="1"/>
          <p:nvPr/>
        </p:nvSpPr>
        <p:spPr>
          <a:xfrm>
            <a:off x="-4608" y="942867"/>
            <a:ext cx="1139672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that article ‘a/an’ also matches the gender of the noun: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953EA1-FA4F-4378-9F0D-614795B0C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43471"/>
              </p:ext>
            </p:extLst>
          </p:nvPr>
        </p:nvGraphicFramePr>
        <p:xfrm>
          <a:off x="128603" y="2946169"/>
          <a:ext cx="11957480" cy="48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7397">
                  <a:extLst>
                    <a:ext uri="{9D8B030D-6E8A-4147-A177-3AD203B41FA5}">
                      <a16:colId xmlns:a16="http://schemas.microsoft.com/office/drawing/2014/main" val="2810976324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3632624413"/>
                    </a:ext>
                  </a:extLst>
                </a:gridCol>
                <a:gridCol w="2567354">
                  <a:extLst>
                    <a:ext uri="{9D8B030D-6E8A-4147-A177-3AD203B41FA5}">
                      <a16:colId xmlns:a16="http://schemas.microsoft.com/office/drawing/2014/main" val="926144637"/>
                    </a:ext>
                  </a:extLst>
                </a:gridCol>
                <a:gridCol w="2566956">
                  <a:extLst>
                    <a:ext uri="{9D8B030D-6E8A-4147-A177-3AD203B41FA5}">
                      <a16:colId xmlns:a16="http://schemas.microsoft.com/office/drawing/2014/main" val="1157103928"/>
                    </a:ext>
                  </a:extLst>
                </a:gridCol>
                <a:gridCol w="2391496">
                  <a:extLst>
                    <a:ext uri="{9D8B030D-6E8A-4147-A177-3AD203B41FA5}">
                      <a16:colId xmlns:a16="http://schemas.microsoft.com/office/drawing/2014/main" val="3111389882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n-US" sz="2000" b="0" dirty="0"/>
                        <a:t>(</a:t>
                      </a:r>
                      <a:r>
                        <a:rPr lang="en-US" sz="2000" b="1" dirty="0"/>
                        <a:t>R2</a:t>
                      </a:r>
                      <a:r>
                        <a:rPr lang="en-US" sz="2000" b="0" dirty="0"/>
                        <a:t>) Accusative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einen</a:t>
                      </a:r>
                      <a:endParaRPr lang="en-GB" sz="2000" b="1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eine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/>
                        <a:t>ein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---</a:t>
                      </a:r>
                      <a:endParaRPr lang="en-GB" sz="2000" b="0" dirty="0"/>
                    </a:p>
                  </a:txBody>
                  <a:tcPr anchor="ctr">
                    <a:solidFill>
                      <a:srgbClr val="FF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9837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1E690D0-ADF5-41DB-B5FD-C3B20C520DDA}"/>
              </a:ext>
            </a:extLst>
          </p:cNvPr>
          <p:cNvSpPr txBox="1"/>
          <p:nvPr/>
        </p:nvSpPr>
        <p:spPr>
          <a:xfrm>
            <a:off x="0" y="2478733"/>
            <a:ext cx="997193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R1 ‘the’ after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werden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heißen</a:t>
            </a:r>
            <a:r>
              <a:rPr lang="en-US" sz="2400" dirty="0">
                <a:solidFill>
                  <a:srgbClr val="525050"/>
                </a:solidFill>
                <a:latin typeface="Century Gothic" panose="020B0502020202020204" pitchFamily="34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DAE522-167E-437B-96EB-FA84275658E9}"/>
              </a:ext>
            </a:extLst>
          </p:cNvPr>
          <p:cNvSpPr/>
          <p:nvPr/>
        </p:nvSpPr>
        <p:spPr>
          <a:xfrm>
            <a:off x="128603" y="1902176"/>
            <a:ext cx="2145674" cy="465885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Das </a:t>
            </a:r>
            <a:r>
              <a:rPr lang="en-GB" sz="2000" b="1" dirty="0" err="1">
                <a:solidFill>
                  <a:schemeClr val="bg1"/>
                </a:solidFill>
              </a:rPr>
              <a:t>ist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D5125C-C600-463C-B295-F24B98CF0742}"/>
              </a:ext>
            </a:extLst>
          </p:cNvPr>
          <p:cNvSpPr txBox="1"/>
          <p:nvPr/>
        </p:nvSpPr>
        <p:spPr>
          <a:xfrm>
            <a:off x="2731946" y="1950452"/>
            <a:ext cx="1258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Satz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54A230-A6A4-4CF7-909D-0D750CC674F6}"/>
              </a:ext>
            </a:extLst>
          </p:cNvPr>
          <p:cNvSpPr txBox="1"/>
          <p:nvPr/>
        </p:nvSpPr>
        <p:spPr>
          <a:xfrm>
            <a:off x="4959007" y="1947596"/>
            <a:ext cx="1907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Reihe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83A82E-DCBC-45F1-8E5F-CED4981DE243}"/>
              </a:ext>
            </a:extLst>
          </p:cNvPr>
          <p:cNvSpPr txBox="1"/>
          <p:nvPr/>
        </p:nvSpPr>
        <p:spPr>
          <a:xfrm>
            <a:off x="7515230" y="1973089"/>
            <a:ext cx="1802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Gespräch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846D2C4-CF39-4525-AC1E-BFC8AC0B6655}"/>
              </a:ext>
            </a:extLst>
          </p:cNvPr>
          <p:cNvSpPr/>
          <p:nvPr/>
        </p:nvSpPr>
        <p:spPr>
          <a:xfrm>
            <a:off x="128603" y="1890972"/>
            <a:ext cx="2145674" cy="465885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Das </a:t>
            </a:r>
            <a:r>
              <a:rPr lang="en-GB" sz="2000" b="1" dirty="0" err="1">
                <a:solidFill>
                  <a:schemeClr val="tx1"/>
                </a:solidFill>
              </a:rPr>
              <a:t>sind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23EF39A-B1FC-4ABD-B323-4EA9AAF99076}"/>
              </a:ext>
            </a:extLst>
          </p:cNvPr>
          <p:cNvSpPr txBox="1"/>
          <p:nvPr/>
        </p:nvSpPr>
        <p:spPr>
          <a:xfrm>
            <a:off x="10145889" y="1950495"/>
            <a:ext cx="1802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 err="1">
                <a:solidFill>
                  <a:srgbClr val="525050"/>
                </a:solidFill>
                <a:latin typeface="Century Gothic" panose="020B0502020202020204" pitchFamily="34" charset="0"/>
              </a:rPr>
              <a:t>Antworten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944F89-E7BE-4EEE-93B9-28CE84755388}"/>
              </a:ext>
            </a:extLst>
          </p:cNvPr>
          <p:cNvSpPr txBox="1"/>
          <p:nvPr/>
        </p:nvSpPr>
        <p:spPr>
          <a:xfrm>
            <a:off x="-4609" y="2477614"/>
            <a:ext cx="9971937" cy="4247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R2 ‘the’ after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 most other verbs: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D0ADC4-0F3A-42DB-A9A8-470A533E0E04}"/>
              </a:ext>
            </a:extLst>
          </p:cNvPr>
          <p:cNvSpPr txBox="1"/>
          <p:nvPr/>
        </p:nvSpPr>
        <p:spPr>
          <a:xfrm>
            <a:off x="813821" y="4843125"/>
            <a:ext cx="3082110" cy="4247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A115ED-4403-4F0F-8DFE-FA24CF3A0A0B}"/>
              </a:ext>
            </a:extLst>
          </p:cNvPr>
          <p:cNvSpPr/>
          <p:nvPr/>
        </p:nvSpPr>
        <p:spPr>
          <a:xfrm>
            <a:off x="3613421" y="3339897"/>
            <a:ext cx="2130886" cy="502596"/>
          </a:xfrm>
          <a:prstGeom prst="wedgeRoundRectCallout">
            <a:avLst>
              <a:gd name="adj1" fmla="val -37338"/>
              <a:gd name="adj2" fmla="val -8782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R2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b="1" dirty="0" err="1">
                <a:sym typeface="Wingdings" panose="05000000000000000000" pitchFamily="2" charset="2"/>
              </a:rPr>
              <a:t>einen</a:t>
            </a:r>
            <a:endParaRPr lang="en-GB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246667E-F741-2959-0BBF-AA460332CACB}"/>
              </a:ext>
            </a:extLst>
          </p:cNvPr>
          <p:cNvSpPr/>
          <p:nvPr/>
        </p:nvSpPr>
        <p:spPr>
          <a:xfrm>
            <a:off x="6535058" y="4270460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Lied (</a:t>
            </a:r>
            <a:r>
              <a:rPr lang="en-US" sz="2400" dirty="0" err="1">
                <a:solidFill>
                  <a:schemeClr val="bg1"/>
                </a:solidFill>
              </a:rPr>
              <a:t>nt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BCA5F73-D242-E1CD-A817-870FE620933C}"/>
              </a:ext>
            </a:extLst>
          </p:cNvPr>
          <p:cNvSpPr/>
          <p:nvPr/>
        </p:nvSpPr>
        <p:spPr>
          <a:xfrm>
            <a:off x="6718986" y="4476176"/>
            <a:ext cx="3535680" cy="1463040"/>
          </a:xfrm>
          <a:prstGeom prst="roundRect">
            <a:avLst/>
          </a:prstGeom>
          <a:solidFill>
            <a:srgbClr val="FFCC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Vorteil</a:t>
            </a:r>
            <a:r>
              <a:rPr lang="en-US" sz="2400" dirty="0">
                <a:solidFill>
                  <a:schemeClr val="tx1"/>
                </a:solidFill>
              </a:rPr>
              <a:t> (m)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53F992-BCCB-3325-0762-765B38B8CF87}"/>
              </a:ext>
            </a:extLst>
          </p:cNvPr>
          <p:cNvSpPr/>
          <p:nvPr/>
        </p:nvSpPr>
        <p:spPr>
          <a:xfrm>
            <a:off x="6908298" y="4653626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Antwort</a:t>
            </a:r>
            <a:r>
              <a:rPr lang="en-US" sz="2400" dirty="0">
                <a:solidFill>
                  <a:schemeClr val="bg1"/>
                </a:solidFill>
              </a:rPr>
              <a:t> (f)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5F7EE3-82EF-0690-D776-8F6C70508797}"/>
              </a:ext>
            </a:extLst>
          </p:cNvPr>
          <p:cNvSpPr/>
          <p:nvPr/>
        </p:nvSpPr>
        <p:spPr>
          <a:xfrm>
            <a:off x="7097460" y="4870907"/>
            <a:ext cx="3535680" cy="1463040"/>
          </a:xfrm>
          <a:prstGeom prst="round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Fehler</a:t>
            </a:r>
            <a:r>
              <a:rPr lang="en-US" sz="2400" dirty="0">
                <a:solidFill>
                  <a:schemeClr val="bg1"/>
                </a:solidFill>
              </a:rPr>
              <a:t> (m)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20DBB96-14DE-170E-DCA4-BBD5D5875227}"/>
              </a:ext>
            </a:extLst>
          </p:cNvPr>
          <p:cNvSpPr/>
          <p:nvPr/>
        </p:nvSpPr>
        <p:spPr>
          <a:xfrm>
            <a:off x="7286622" y="5110366"/>
            <a:ext cx="3535680" cy="146304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/>
                </a:solidFill>
              </a:rPr>
              <a:t>Begriff</a:t>
            </a:r>
            <a:r>
              <a:rPr lang="en-US" sz="2400" dirty="0">
                <a:solidFill>
                  <a:schemeClr val="bg2"/>
                </a:solidFill>
              </a:rPr>
              <a:t> (m)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48A7E63-DDE1-4D3E-B274-172608B91FF1}"/>
              </a:ext>
            </a:extLst>
          </p:cNvPr>
          <p:cNvSpPr/>
          <p:nvPr/>
        </p:nvSpPr>
        <p:spPr>
          <a:xfrm>
            <a:off x="7475784" y="5315569"/>
            <a:ext cx="3535680" cy="146304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2"/>
                </a:solidFill>
              </a:rPr>
              <a:t>Übung</a:t>
            </a:r>
            <a:r>
              <a:rPr lang="en-US" sz="2400" dirty="0">
                <a:solidFill>
                  <a:schemeClr val="bg2"/>
                </a:solidFill>
              </a:rPr>
              <a:t> (f)</a:t>
            </a:r>
            <a:endParaRPr lang="en-GB" sz="2400" dirty="0">
              <a:solidFill>
                <a:schemeClr val="bg2"/>
              </a:solidFill>
            </a:endParaRPr>
          </a:p>
        </p:txBody>
      </p:sp>
      <p:sp>
        <p:nvSpPr>
          <p:cNvPr id="52" name="Speech Bubble: Rectangle with Corners Rounded 51">
            <a:extLst>
              <a:ext uri="{FF2B5EF4-FFF2-40B4-BE49-F238E27FC236}">
                <a16:creationId xmlns:a16="http://schemas.microsoft.com/office/drawing/2014/main" id="{4DFB6B3D-458B-4514-94EF-9191BD74FF1F}"/>
              </a:ext>
            </a:extLst>
          </p:cNvPr>
          <p:cNvSpPr/>
          <p:nvPr/>
        </p:nvSpPr>
        <p:spPr>
          <a:xfrm>
            <a:off x="10151160" y="827863"/>
            <a:ext cx="1961023" cy="502596"/>
          </a:xfrm>
          <a:prstGeom prst="wedgeRoundRectCallout">
            <a:avLst>
              <a:gd name="adj1" fmla="val -53658"/>
              <a:gd name="adj2" fmla="val 20023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plural of ‘a’!</a:t>
            </a:r>
            <a:endParaRPr lang="en-GB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4B59EB-2681-4C94-8071-005E87EDFE20}"/>
              </a:ext>
            </a:extLst>
          </p:cNvPr>
          <p:cNvSpPr/>
          <p:nvPr/>
        </p:nvSpPr>
        <p:spPr>
          <a:xfrm>
            <a:off x="139754" y="1899319"/>
            <a:ext cx="2145674" cy="465885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Das </a:t>
            </a:r>
            <a:r>
              <a:rPr lang="en-GB" sz="2000" b="1" dirty="0" err="1">
                <a:solidFill>
                  <a:schemeClr val="tx1"/>
                </a:solidFill>
              </a:rPr>
              <a:t>ist</a:t>
            </a:r>
            <a:r>
              <a:rPr lang="en-GB" sz="2000" b="1" dirty="0">
                <a:solidFill>
                  <a:schemeClr val="tx1"/>
                </a:solidFill>
              </a:rPr>
              <a:t>/</a:t>
            </a:r>
            <a:r>
              <a:rPr lang="en-GB" sz="2000" b="1" dirty="0" err="1">
                <a:solidFill>
                  <a:schemeClr val="tx1"/>
                </a:solidFill>
              </a:rPr>
              <a:t>sind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0303B04-BF08-42A6-8B0B-C5D3879D224C}"/>
              </a:ext>
            </a:extLst>
          </p:cNvPr>
          <p:cNvSpPr/>
          <p:nvPr/>
        </p:nvSpPr>
        <p:spPr>
          <a:xfrm>
            <a:off x="-4609" y="1397374"/>
            <a:ext cx="12192000" cy="2156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9" grpId="0" animBg="1"/>
      <p:bldP spid="20" grpId="0" animBg="1"/>
      <p:bldP spid="26" grpId="0" animBg="1"/>
      <p:bldP spid="31" grpId="0"/>
      <p:bldP spid="15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16" grpId="0" animBg="1"/>
      <p:bldP spid="16" grpId="1" animBg="1"/>
      <p:bldP spid="22" grpId="0" animBg="1"/>
      <p:bldP spid="24" grpId="0" animBg="1"/>
      <p:bldP spid="27" grpId="0" animBg="1"/>
      <p:bldP spid="28" grpId="0" animBg="1"/>
      <p:bldP spid="29" grpId="0" animBg="1"/>
      <p:bldP spid="51" grpId="0" animBg="1"/>
      <p:bldP spid="52" grpId="0" animBg="1"/>
      <p:bldP spid="40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86C6-96CB-2386-1361-1BCF45656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5455921" cy="6475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525050"/>
                </a:solidFill>
              </a:rPr>
              <a:t>HABEN – to have, having</a:t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C247F3-28A6-4447-339D-86B1DFABF1A0}"/>
              </a:ext>
            </a:extLst>
          </p:cNvPr>
          <p:cNvSpPr/>
          <p:nvPr/>
        </p:nvSpPr>
        <p:spPr>
          <a:xfrm>
            <a:off x="10363200" y="90502"/>
            <a:ext cx="1727200" cy="3706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Grammatik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BAAD0-2CDE-48BA-996C-55AF7DCFB904}"/>
              </a:ext>
            </a:extLst>
          </p:cNvPr>
          <p:cNvSpPr txBox="1"/>
          <p:nvPr/>
        </p:nvSpPr>
        <p:spPr>
          <a:xfrm>
            <a:off x="84328" y="894469"/>
            <a:ext cx="9684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Remember that the verb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HABEN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(to have, having) is irregular:</a:t>
            </a:r>
          </a:p>
        </p:txBody>
      </p:sp>
      <p:graphicFrame>
        <p:nvGraphicFramePr>
          <p:cNvPr id="57" name="Table 9">
            <a:extLst>
              <a:ext uri="{FF2B5EF4-FFF2-40B4-BE49-F238E27FC236}">
                <a16:creationId xmlns:a16="http://schemas.microsoft.com/office/drawing/2014/main" id="{2E9CEC51-C313-4712-9374-E3385A427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70032"/>
              </p:ext>
            </p:extLst>
          </p:nvPr>
        </p:nvGraphicFramePr>
        <p:xfrm>
          <a:off x="84328" y="1982098"/>
          <a:ext cx="5904992" cy="4201472"/>
        </p:xfrm>
        <a:graphic>
          <a:graphicData uri="http://schemas.openxmlformats.org/drawingml/2006/table">
            <a:tbl>
              <a:tblPr firstRow="1" bandRow="1"/>
              <a:tblGrid>
                <a:gridCol w="2952496">
                  <a:extLst>
                    <a:ext uri="{9D8B030D-6E8A-4147-A177-3AD203B41FA5}">
                      <a16:colId xmlns:a16="http://schemas.microsoft.com/office/drawing/2014/main" val="3272501527"/>
                    </a:ext>
                  </a:extLst>
                </a:gridCol>
                <a:gridCol w="2952496">
                  <a:extLst>
                    <a:ext uri="{9D8B030D-6E8A-4147-A177-3AD203B41FA5}">
                      <a16:colId xmlns:a16="http://schemas.microsoft.com/office/drawing/2014/main" val="1428531364"/>
                    </a:ext>
                  </a:extLst>
                </a:gridCol>
              </a:tblGrid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haben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58147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ich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habe</a:t>
                      </a:r>
                      <a:endParaRPr lang="en-GB" sz="2400" b="0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I have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241029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du </a:t>
                      </a:r>
                      <a:r>
                        <a:rPr lang="en-GB" sz="2400" b="1" dirty="0">
                          <a:solidFill>
                            <a:srgbClr val="525050"/>
                          </a:solidFill>
                        </a:rPr>
                        <a:t>hast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you have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617282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er/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sie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/es </a:t>
                      </a:r>
                      <a:r>
                        <a:rPr lang="en-GB" sz="2400" b="1" dirty="0">
                          <a:solidFill>
                            <a:srgbClr val="525050"/>
                          </a:solidFill>
                        </a:rPr>
                        <a:t>hat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he, she, it has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494811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wir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haben</a:t>
                      </a:r>
                      <a:endParaRPr lang="en-GB" sz="2400" b="0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we have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83037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ihr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habt</a:t>
                      </a:r>
                      <a:endParaRPr lang="en-GB" sz="2400" b="0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you (all) have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41797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Sie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haben</a:t>
                      </a:r>
                      <a:endParaRPr lang="en-GB" sz="2400" b="0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you (formal) have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172489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sie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haben</a:t>
                      </a:r>
                      <a:endParaRPr lang="en-GB" sz="2400" b="0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they have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5868"/>
                  </a:ext>
                </a:extLst>
              </a:tr>
            </a:tbl>
          </a:graphicData>
        </a:graphic>
      </p:graphicFrame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DF7D693-6011-4D4C-8AD3-ED69B7871133}"/>
              </a:ext>
            </a:extLst>
          </p:cNvPr>
          <p:cNvSpPr/>
          <p:nvPr/>
        </p:nvSpPr>
        <p:spPr>
          <a:xfrm>
            <a:off x="685510" y="2509604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1914A3F-846B-48F1-9A4C-17E1DAE6E32A}"/>
              </a:ext>
            </a:extLst>
          </p:cNvPr>
          <p:cNvSpPr/>
          <p:nvPr/>
        </p:nvSpPr>
        <p:spPr>
          <a:xfrm>
            <a:off x="753391" y="3049096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540AF1A-6AC5-4684-A13C-56E705E97DB8}"/>
              </a:ext>
            </a:extLst>
          </p:cNvPr>
          <p:cNvSpPr/>
          <p:nvPr/>
        </p:nvSpPr>
        <p:spPr>
          <a:xfrm>
            <a:off x="295754" y="3588588"/>
            <a:ext cx="2911150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___/___/__  ______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2402DA0-1291-4EDB-9679-00E079DF0313}"/>
              </a:ext>
            </a:extLst>
          </p:cNvPr>
          <p:cNvSpPr/>
          <p:nvPr/>
        </p:nvSpPr>
        <p:spPr>
          <a:xfrm>
            <a:off x="753388" y="4126663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8F0C2CD-A180-417D-ADF4-B53B0DD7A7BA}"/>
              </a:ext>
            </a:extLst>
          </p:cNvPr>
          <p:cNvSpPr/>
          <p:nvPr/>
        </p:nvSpPr>
        <p:spPr>
          <a:xfrm>
            <a:off x="753389" y="4681987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30E5647C-AAF7-4878-943B-6799F7966314}"/>
              </a:ext>
            </a:extLst>
          </p:cNvPr>
          <p:cNvSpPr/>
          <p:nvPr/>
        </p:nvSpPr>
        <p:spPr>
          <a:xfrm>
            <a:off x="753388" y="5173915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67EA97A-EAE3-46FC-966C-1C6742EC3844}"/>
              </a:ext>
            </a:extLst>
          </p:cNvPr>
          <p:cNvSpPr/>
          <p:nvPr/>
        </p:nvSpPr>
        <p:spPr>
          <a:xfrm>
            <a:off x="685510" y="5698379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D8DA5F6-416D-400E-8529-62F010FAE576}"/>
              </a:ext>
            </a:extLst>
          </p:cNvPr>
          <p:cNvSpPr txBox="1"/>
          <p:nvPr/>
        </p:nvSpPr>
        <p:spPr>
          <a:xfrm>
            <a:off x="84328" y="1395064"/>
            <a:ext cx="118732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Regular (weak) verbs in the present tense follow this pattern:</a:t>
            </a:r>
          </a:p>
        </p:txBody>
      </p:sp>
      <p:graphicFrame>
        <p:nvGraphicFramePr>
          <p:cNvPr id="93" name="Table 9">
            <a:extLst>
              <a:ext uri="{FF2B5EF4-FFF2-40B4-BE49-F238E27FC236}">
                <a16:creationId xmlns:a16="http://schemas.microsoft.com/office/drawing/2014/main" id="{7DACF225-66D0-459C-8017-B7E3BB2DC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17279"/>
              </p:ext>
            </p:extLst>
          </p:nvPr>
        </p:nvGraphicFramePr>
        <p:xfrm>
          <a:off x="5989320" y="1982098"/>
          <a:ext cx="6305843" cy="4201472"/>
        </p:xfrm>
        <a:graphic>
          <a:graphicData uri="http://schemas.openxmlformats.org/drawingml/2006/table">
            <a:tbl>
              <a:tblPr firstRow="1" bandRow="1"/>
              <a:tblGrid>
                <a:gridCol w="3024984">
                  <a:extLst>
                    <a:ext uri="{9D8B030D-6E8A-4147-A177-3AD203B41FA5}">
                      <a16:colId xmlns:a16="http://schemas.microsoft.com/office/drawing/2014/main" val="3272501527"/>
                    </a:ext>
                  </a:extLst>
                </a:gridCol>
                <a:gridCol w="3280859">
                  <a:extLst>
                    <a:ext uri="{9D8B030D-6E8A-4147-A177-3AD203B41FA5}">
                      <a16:colId xmlns:a16="http://schemas.microsoft.com/office/drawing/2014/main" val="1428531364"/>
                    </a:ext>
                  </a:extLst>
                </a:gridCol>
              </a:tblGrid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üben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58147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ich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üb</a:t>
                      </a:r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e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I practise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241029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du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üb</a:t>
                      </a:r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st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you practise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617282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er,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sie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, es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üb</a:t>
                      </a:r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t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he, she, it practises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494811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wir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üb</a:t>
                      </a:r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en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we practise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6283037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ihr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üb</a:t>
                      </a:r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t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you (all) </a:t>
                      </a:r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practise</a:t>
                      </a:r>
                      <a:endParaRPr lang="en-GB" sz="2400" b="0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141797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Sie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üb</a:t>
                      </a:r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en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you (formal) practise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172489"/>
                  </a:ext>
                </a:extLst>
              </a:tr>
              <a:tr h="52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algn="ctr"/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sie</a:t>
                      </a:r>
                      <a:r>
                        <a:rPr lang="en-GB" sz="2400" b="0" dirty="0">
                          <a:solidFill>
                            <a:srgbClr val="525050"/>
                          </a:solidFill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rgbClr val="525050"/>
                          </a:solidFill>
                        </a:rPr>
                        <a:t>üb</a:t>
                      </a:r>
                      <a:r>
                        <a:rPr lang="en-GB" sz="2400" b="1" dirty="0" err="1">
                          <a:solidFill>
                            <a:srgbClr val="525050"/>
                          </a:solidFill>
                        </a:rPr>
                        <a:t>en</a:t>
                      </a:r>
                      <a:endParaRPr lang="en-GB" sz="2400" b="1" dirty="0">
                        <a:solidFill>
                          <a:srgbClr val="52505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525050"/>
                          </a:solidFill>
                        </a:rPr>
                        <a:t>they practise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5868"/>
                  </a:ext>
                </a:extLst>
              </a:tr>
            </a:tbl>
          </a:graphicData>
        </a:graphic>
      </p:graphicFrame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7AAA159-D8B6-4A10-9CF9-CEB11E196E44}"/>
              </a:ext>
            </a:extLst>
          </p:cNvPr>
          <p:cNvSpPr/>
          <p:nvPr/>
        </p:nvSpPr>
        <p:spPr>
          <a:xfrm>
            <a:off x="6680339" y="2549186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24B5D3D-80D4-4A6F-95A6-25E03B8178CC}"/>
              </a:ext>
            </a:extLst>
          </p:cNvPr>
          <p:cNvSpPr/>
          <p:nvPr/>
        </p:nvSpPr>
        <p:spPr>
          <a:xfrm>
            <a:off x="6680338" y="3090852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F2129A6C-A188-4313-8D29-E8683AC2ED90}"/>
              </a:ext>
            </a:extLst>
          </p:cNvPr>
          <p:cNvSpPr/>
          <p:nvPr/>
        </p:nvSpPr>
        <p:spPr>
          <a:xfrm>
            <a:off x="6096000" y="3628171"/>
            <a:ext cx="2911150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___/___/__  ______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EA948522-12A7-48C1-A645-214549D25813}"/>
              </a:ext>
            </a:extLst>
          </p:cNvPr>
          <p:cNvSpPr/>
          <p:nvPr/>
        </p:nvSpPr>
        <p:spPr>
          <a:xfrm>
            <a:off x="6655836" y="4159044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B056D66A-23A5-4ACF-BF79-07C291B2D514}"/>
              </a:ext>
            </a:extLst>
          </p:cNvPr>
          <p:cNvSpPr/>
          <p:nvPr/>
        </p:nvSpPr>
        <p:spPr>
          <a:xfrm>
            <a:off x="6629109" y="4721570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74D1A7B-3AA0-4091-A701-44A542F953F1}"/>
              </a:ext>
            </a:extLst>
          </p:cNvPr>
          <p:cNvSpPr/>
          <p:nvPr/>
        </p:nvSpPr>
        <p:spPr>
          <a:xfrm>
            <a:off x="6625829" y="5228081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596F6402-5954-44CF-AD6B-AF2AB59C0AF8}"/>
              </a:ext>
            </a:extLst>
          </p:cNvPr>
          <p:cNvSpPr/>
          <p:nvPr/>
        </p:nvSpPr>
        <p:spPr>
          <a:xfrm>
            <a:off x="6680337" y="5679997"/>
            <a:ext cx="1791477" cy="4851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___  _______</a:t>
            </a:r>
          </a:p>
        </p:txBody>
      </p:sp>
      <p:sp>
        <p:nvSpPr>
          <p:cNvPr id="101" name="Speech Bubble: Rectangle with Corners Rounded 100">
            <a:extLst>
              <a:ext uri="{FF2B5EF4-FFF2-40B4-BE49-F238E27FC236}">
                <a16:creationId xmlns:a16="http://schemas.microsoft.com/office/drawing/2014/main" id="{CDA6DDA7-B09B-4D88-91E3-37B9C8D4C4C0}"/>
              </a:ext>
            </a:extLst>
          </p:cNvPr>
          <p:cNvSpPr/>
          <p:nvPr/>
        </p:nvSpPr>
        <p:spPr>
          <a:xfrm>
            <a:off x="6431280" y="1982098"/>
            <a:ext cx="5760719" cy="4327262"/>
          </a:xfrm>
          <a:prstGeom prst="wedgeRoundRectCallout">
            <a:avLst>
              <a:gd name="adj1" fmla="val -74467"/>
              <a:gd name="adj2" fmla="val -26325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Phonetik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long and short [a] </a:t>
            </a:r>
            <a:b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Remember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[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 is long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before a single consonant and short before a double consonant. In single syllable words it can be either. Pronounce all parts of </a:t>
            </a:r>
            <a:r>
              <a:rPr kumimoji="0" lang="en-GB" sz="2400" b="1" i="0" u="none" strike="noStrike" kern="1200" cap="none" spc="0" normalizeH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haben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again. Pay attention to long and short [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].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0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 animBg="1"/>
      <p:bldP spid="58" grpId="1" animBg="1"/>
      <p:bldP spid="59" grpId="0" animBg="1"/>
      <p:bldP spid="59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92" grpId="0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01845-F0A7-0E6C-A486-6C19E681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6675120" cy="647577"/>
          </a:xfrm>
        </p:spPr>
        <p:txBody>
          <a:bodyPr/>
          <a:lstStyle/>
          <a:p>
            <a:r>
              <a:rPr lang="en-GB" dirty="0"/>
              <a:t>Mia und Wolf </a:t>
            </a:r>
            <a:r>
              <a:rPr lang="en-GB" dirty="0" err="1"/>
              <a:t>lernen</a:t>
            </a:r>
            <a:r>
              <a:rPr lang="en-GB" dirty="0"/>
              <a:t> </a:t>
            </a:r>
            <a:r>
              <a:rPr lang="en-GB" dirty="0" err="1"/>
              <a:t>Englisch</a:t>
            </a:r>
            <a:endParaRPr lang="en-GB" dirty="0"/>
          </a:p>
        </p:txBody>
      </p:sp>
      <p:sp>
        <p:nvSpPr>
          <p:cNvPr id="4" name="Google Shape;228;p7">
            <a:extLst>
              <a:ext uri="{FF2B5EF4-FFF2-40B4-BE49-F238E27FC236}">
                <a16:creationId xmlns:a16="http://schemas.microsoft.com/office/drawing/2014/main" id="{EAF1B3E0-CA4A-E993-47DF-E667CED260EE}"/>
              </a:ext>
            </a:extLst>
          </p:cNvPr>
          <p:cNvSpPr/>
          <p:nvPr/>
        </p:nvSpPr>
        <p:spPr>
          <a:xfrm>
            <a:off x="10988040" y="172906"/>
            <a:ext cx="969288" cy="4616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hören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1D2DF6-E7B3-4752-88F5-34620DE55954}"/>
              </a:ext>
            </a:extLst>
          </p:cNvPr>
          <p:cNvSpPr txBox="1"/>
          <p:nvPr/>
        </p:nvSpPr>
        <p:spPr>
          <a:xfrm>
            <a:off x="0" y="861134"/>
            <a:ext cx="1174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Wolf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findet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Englisch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schwierg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 Dieses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Jahr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findet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Mia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Englisch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viel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besser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3DE350-4AEF-4A22-88A9-F2F2746E199E}"/>
              </a:ext>
            </a:extLst>
          </p:cNvPr>
          <p:cNvSpPr txBox="1"/>
          <p:nvPr/>
        </p:nvSpPr>
        <p:spPr>
          <a:xfrm>
            <a:off x="0" y="1277878"/>
            <a:ext cx="1174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Hör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zu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 Was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sagt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Mia? 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Schreib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das Verb und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andere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Details auf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Englisch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B2EC9E96-61D3-457F-95FB-EDF29937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04270"/>
              </p:ext>
            </p:extLst>
          </p:nvPr>
        </p:nvGraphicFramePr>
        <p:xfrm>
          <a:off x="341494" y="1970376"/>
          <a:ext cx="5754506" cy="4490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4106">
                  <a:extLst>
                    <a:ext uri="{9D8B030D-6E8A-4147-A177-3AD203B41FA5}">
                      <a16:colId xmlns:a16="http://schemas.microsoft.com/office/drawing/2014/main" val="324582137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255100949"/>
                    </a:ext>
                  </a:extLst>
                </a:gridCol>
              </a:tblGrid>
              <a:tr h="61767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Person and 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other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991953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 like translating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from German to English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68941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Students answer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their questions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795467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We 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to class on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142631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Do you repeat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the new words often?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75762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You practise and learn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faster and better if you do it often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833046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You and Mehmet never listen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properly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20613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6DC90EC-DFDF-464C-B3B1-E8762696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72559"/>
              </p:ext>
            </p:extLst>
          </p:nvPr>
        </p:nvGraphicFramePr>
        <p:xfrm>
          <a:off x="6437494" y="1965576"/>
          <a:ext cx="5754506" cy="439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186">
                  <a:extLst>
                    <a:ext uri="{9D8B030D-6E8A-4147-A177-3AD203B41FA5}">
                      <a16:colId xmlns:a16="http://schemas.microsoft.com/office/drawing/2014/main" val="3245821371"/>
                    </a:ext>
                  </a:extLst>
                </a:gridCol>
                <a:gridCol w="3322320">
                  <a:extLst>
                    <a:ext uri="{9D8B030D-6E8A-4147-A177-3AD203B41FA5}">
                      <a16:colId xmlns:a16="http://schemas.microsoft.com/office/drawing/2014/main" val="1255100949"/>
                    </a:ext>
                  </a:extLst>
                </a:gridCol>
              </a:tblGrid>
              <a:tr h="617678"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Person and 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dirty="0"/>
                        <a:t>other details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9991953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You don’t say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a word in class, often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68941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When I speak English,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it sounds funny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1795467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You have to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notice the differences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1142631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Our teacher teaches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very well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75762"/>
                  </a:ext>
                </a:extLst>
              </a:tr>
              <a:tr h="61767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She shows 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how to stress the words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833046"/>
                  </a:ext>
                </a:extLst>
              </a:tr>
              <a:tr h="52261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We 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our own sentences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2206130"/>
                  </a:ext>
                </a:extLst>
              </a:tr>
            </a:tbl>
          </a:graphicData>
        </a:graphic>
      </p:graphicFrame>
      <p:sp>
        <p:nvSpPr>
          <p:cNvPr id="27" name="Action Button: Blank 26">
            <a:hlinkClick r:id="" action="ppaction://noaction" highlightClick="1">
              <a:snd r:embed="rId3" name="10.1.1.3 L2 slide 7 1.wav"/>
            </a:hlinkClick>
            <a:extLst>
              <a:ext uri="{FF2B5EF4-FFF2-40B4-BE49-F238E27FC236}">
                <a16:creationId xmlns:a16="http://schemas.microsoft.com/office/drawing/2014/main" id="{D611FCDF-3B18-47F0-B1D6-BCDCA6EF8807}"/>
              </a:ext>
            </a:extLst>
          </p:cNvPr>
          <p:cNvSpPr/>
          <p:nvPr/>
        </p:nvSpPr>
        <p:spPr>
          <a:xfrm>
            <a:off x="0" y="2660254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 </a:t>
            </a:r>
          </a:p>
        </p:txBody>
      </p:sp>
      <p:sp>
        <p:nvSpPr>
          <p:cNvPr id="28" name="Action Button: Blank 27">
            <a:hlinkClick r:id="" action="ppaction://noaction" highlightClick="1">
              <a:snd r:embed="rId4" name="10.1.1.3 L2 slide 7 2.wav"/>
            </a:hlinkClick>
            <a:extLst>
              <a:ext uri="{FF2B5EF4-FFF2-40B4-BE49-F238E27FC236}">
                <a16:creationId xmlns:a16="http://schemas.microsoft.com/office/drawing/2014/main" id="{82B6FB88-2826-4672-B1A9-1B7831B25540}"/>
              </a:ext>
            </a:extLst>
          </p:cNvPr>
          <p:cNvSpPr/>
          <p:nvPr/>
        </p:nvSpPr>
        <p:spPr>
          <a:xfrm>
            <a:off x="0" y="3274367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 </a:t>
            </a:r>
          </a:p>
        </p:txBody>
      </p:sp>
      <p:sp>
        <p:nvSpPr>
          <p:cNvPr id="29" name="Action Button: Blank 28">
            <a:hlinkClick r:id="" action="ppaction://noaction" highlightClick="1">
              <a:snd r:embed="rId5" name="10.1.1.3 L2 slide 7 3.wav"/>
            </a:hlinkClick>
            <a:extLst>
              <a:ext uri="{FF2B5EF4-FFF2-40B4-BE49-F238E27FC236}">
                <a16:creationId xmlns:a16="http://schemas.microsoft.com/office/drawing/2014/main" id="{C47DD323-46D7-418F-9FBF-A306685D1628}"/>
              </a:ext>
            </a:extLst>
          </p:cNvPr>
          <p:cNvSpPr/>
          <p:nvPr/>
        </p:nvSpPr>
        <p:spPr>
          <a:xfrm>
            <a:off x="0" y="3888480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</a:t>
            </a:r>
          </a:p>
        </p:txBody>
      </p:sp>
      <p:sp>
        <p:nvSpPr>
          <p:cNvPr id="30" name="Action Button: Blank 29">
            <a:hlinkClick r:id="" action="ppaction://noaction" highlightClick="1">
              <a:snd r:embed="rId6" name="10.1.1.3 L2 slide 7 4.wav"/>
            </a:hlinkClick>
            <a:extLst>
              <a:ext uri="{FF2B5EF4-FFF2-40B4-BE49-F238E27FC236}">
                <a16:creationId xmlns:a16="http://schemas.microsoft.com/office/drawing/2014/main" id="{44290909-F7E7-466D-8144-12C309671CA3}"/>
              </a:ext>
            </a:extLst>
          </p:cNvPr>
          <p:cNvSpPr/>
          <p:nvPr/>
        </p:nvSpPr>
        <p:spPr>
          <a:xfrm>
            <a:off x="0" y="4509900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 </a:t>
            </a:r>
          </a:p>
        </p:txBody>
      </p:sp>
      <p:sp>
        <p:nvSpPr>
          <p:cNvPr id="31" name="Action Button: Blank 30">
            <a:hlinkClick r:id="" action="ppaction://noaction" highlightClick="1">
              <a:snd r:embed="rId7" name="10.1.1.3 L2 slide 7 5.wav"/>
            </a:hlinkClick>
            <a:extLst>
              <a:ext uri="{FF2B5EF4-FFF2-40B4-BE49-F238E27FC236}">
                <a16:creationId xmlns:a16="http://schemas.microsoft.com/office/drawing/2014/main" id="{01789A37-FA75-4606-A715-C670FAE0D5B2}"/>
              </a:ext>
            </a:extLst>
          </p:cNvPr>
          <p:cNvSpPr/>
          <p:nvPr/>
        </p:nvSpPr>
        <p:spPr>
          <a:xfrm>
            <a:off x="0" y="5140698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</a:t>
            </a:r>
          </a:p>
        </p:txBody>
      </p:sp>
      <p:sp>
        <p:nvSpPr>
          <p:cNvPr id="32" name="Action Button: Blank 31">
            <a:hlinkClick r:id="" action="ppaction://noaction" highlightClick="1">
              <a:snd r:embed="rId8" name="10.1.1.3 L2 slide 7 6.wav"/>
            </a:hlinkClick>
            <a:extLst>
              <a:ext uri="{FF2B5EF4-FFF2-40B4-BE49-F238E27FC236}">
                <a16:creationId xmlns:a16="http://schemas.microsoft.com/office/drawing/2014/main" id="{736002AF-C5B8-47BB-BA21-C610C0EF82AA}"/>
              </a:ext>
            </a:extLst>
          </p:cNvPr>
          <p:cNvSpPr/>
          <p:nvPr/>
        </p:nvSpPr>
        <p:spPr>
          <a:xfrm>
            <a:off x="0" y="5763802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</a:t>
            </a:r>
          </a:p>
        </p:txBody>
      </p:sp>
      <p:sp>
        <p:nvSpPr>
          <p:cNvPr id="33" name="Action Button: Blank 32">
            <a:hlinkClick r:id="" action="ppaction://noaction" highlightClick="1">
              <a:snd r:embed="rId9" name="10.1.1.3 L2 slide 7 7.wav"/>
            </a:hlinkClick>
            <a:extLst>
              <a:ext uri="{FF2B5EF4-FFF2-40B4-BE49-F238E27FC236}">
                <a16:creationId xmlns:a16="http://schemas.microsoft.com/office/drawing/2014/main" id="{1729228D-9B6D-4715-8AA0-7DFB239C8500}"/>
              </a:ext>
            </a:extLst>
          </p:cNvPr>
          <p:cNvSpPr/>
          <p:nvPr/>
        </p:nvSpPr>
        <p:spPr>
          <a:xfrm>
            <a:off x="6178414" y="2638982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 </a:t>
            </a:r>
          </a:p>
        </p:txBody>
      </p:sp>
      <p:sp>
        <p:nvSpPr>
          <p:cNvPr id="34" name="Action Button: Blank 33">
            <a:hlinkClick r:id="" action="ppaction://noaction" highlightClick="1">
              <a:snd r:embed="rId10" name="10.1.1.3 L2 slide 7 8.wav"/>
            </a:hlinkClick>
            <a:extLst>
              <a:ext uri="{FF2B5EF4-FFF2-40B4-BE49-F238E27FC236}">
                <a16:creationId xmlns:a16="http://schemas.microsoft.com/office/drawing/2014/main" id="{95B3B879-6DCD-41F3-BD73-C2FCCA0A0F96}"/>
              </a:ext>
            </a:extLst>
          </p:cNvPr>
          <p:cNvSpPr/>
          <p:nvPr/>
        </p:nvSpPr>
        <p:spPr>
          <a:xfrm>
            <a:off x="6178414" y="3256273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 </a:t>
            </a:r>
          </a:p>
        </p:txBody>
      </p:sp>
      <p:sp>
        <p:nvSpPr>
          <p:cNvPr id="35" name="Action Button: Blank 34">
            <a:hlinkClick r:id="" action="ppaction://noaction" highlightClick="1">
              <a:snd r:embed="rId11" name="10.1.1.3 L2 slide 7 9.wav"/>
            </a:hlinkClick>
            <a:extLst>
              <a:ext uri="{FF2B5EF4-FFF2-40B4-BE49-F238E27FC236}">
                <a16:creationId xmlns:a16="http://schemas.microsoft.com/office/drawing/2014/main" id="{C2E5F729-71C5-4ED3-AE6D-B4838771F641}"/>
              </a:ext>
            </a:extLst>
          </p:cNvPr>
          <p:cNvSpPr/>
          <p:nvPr/>
        </p:nvSpPr>
        <p:spPr>
          <a:xfrm>
            <a:off x="6178414" y="3889330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</a:t>
            </a:r>
          </a:p>
        </p:txBody>
      </p:sp>
      <p:sp>
        <p:nvSpPr>
          <p:cNvPr id="36" name="Action Button: Blank 35">
            <a:hlinkClick r:id="" action="ppaction://noaction" highlightClick="1">
              <a:snd r:embed="rId12" name="10.1.1.3 L2 slide 7 10.wav"/>
            </a:hlinkClick>
            <a:extLst>
              <a:ext uri="{FF2B5EF4-FFF2-40B4-BE49-F238E27FC236}">
                <a16:creationId xmlns:a16="http://schemas.microsoft.com/office/drawing/2014/main" id="{460406D2-9604-437E-AE8E-F0293B6815AB}"/>
              </a:ext>
            </a:extLst>
          </p:cNvPr>
          <p:cNvSpPr/>
          <p:nvPr/>
        </p:nvSpPr>
        <p:spPr>
          <a:xfrm>
            <a:off x="6166082" y="4570323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 </a:t>
            </a:r>
          </a:p>
        </p:txBody>
      </p:sp>
      <p:sp>
        <p:nvSpPr>
          <p:cNvPr id="37" name="Action Button: Blank 36">
            <a:hlinkClick r:id="" action="ppaction://noaction" highlightClick="1">
              <a:snd r:embed="rId13" name="10.1.1.3 L2 slide 7 11.wav"/>
            </a:hlinkClick>
            <a:extLst>
              <a:ext uri="{FF2B5EF4-FFF2-40B4-BE49-F238E27FC236}">
                <a16:creationId xmlns:a16="http://schemas.microsoft.com/office/drawing/2014/main" id="{21DBD066-0578-44A6-8ADC-619BAF6D9ABD}"/>
              </a:ext>
            </a:extLst>
          </p:cNvPr>
          <p:cNvSpPr/>
          <p:nvPr/>
        </p:nvSpPr>
        <p:spPr>
          <a:xfrm>
            <a:off x="6166082" y="5238942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11</a:t>
            </a:r>
          </a:p>
        </p:txBody>
      </p:sp>
      <p:sp>
        <p:nvSpPr>
          <p:cNvPr id="38" name="Action Button: Blank 37">
            <a:hlinkClick r:id="" action="ppaction://noaction" highlightClick="1">
              <a:snd r:embed="rId14" name="10.1.1.3 L2 slide 7 12.wav"/>
            </a:hlinkClick>
            <a:extLst>
              <a:ext uri="{FF2B5EF4-FFF2-40B4-BE49-F238E27FC236}">
                <a16:creationId xmlns:a16="http://schemas.microsoft.com/office/drawing/2014/main" id="{715718F2-2F74-479E-9EEB-90B15DCB285A}"/>
              </a:ext>
            </a:extLst>
          </p:cNvPr>
          <p:cNvSpPr/>
          <p:nvPr/>
        </p:nvSpPr>
        <p:spPr>
          <a:xfrm>
            <a:off x="6160067" y="5813084"/>
            <a:ext cx="518160" cy="461665"/>
          </a:xfrm>
          <a:prstGeom prst="actionButtonBlank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12</a:t>
            </a:r>
          </a:p>
        </p:txBody>
      </p:sp>
      <p:pic>
        <p:nvPicPr>
          <p:cNvPr id="41" name="Picture 4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4496ED9-6F9D-43F8-A6C8-106FF446DE7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71" y="109115"/>
            <a:ext cx="729203" cy="828166"/>
          </a:xfrm>
          <a:prstGeom prst="rect">
            <a:avLst/>
          </a:prstGeom>
        </p:spPr>
      </p:pic>
      <p:pic>
        <p:nvPicPr>
          <p:cNvPr id="43" name="Picture 42" descr="A picture containing text&#10;&#10;Description automatically generated">
            <a:extLst>
              <a:ext uri="{FF2B5EF4-FFF2-40B4-BE49-F238E27FC236}">
                <a16:creationId xmlns:a16="http://schemas.microsoft.com/office/drawing/2014/main" id="{3C16C590-1B09-4C9A-A68C-DF31D818DDC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8"/>
          <a:stretch/>
        </p:blipFill>
        <p:spPr>
          <a:xfrm>
            <a:off x="6437495" y="130767"/>
            <a:ext cx="1167266" cy="810408"/>
          </a:xfrm>
          <a:prstGeom prst="rect">
            <a:avLst/>
          </a:prstGeom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D0AC4B3-E168-41D1-A992-69381169DF05}"/>
              </a:ext>
            </a:extLst>
          </p:cNvPr>
          <p:cNvSpPr/>
          <p:nvPr/>
        </p:nvSpPr>
        <p:spPr>
          <a:xfrm>
            <a:off x="598565" y="2679336"/>
            <a:ext cx="2194560" cy="440393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ECC325D-9144-447E-B06F-B5E5CB35B2DB}"/>
              </a:ext>
            </a:extLst>
          </p:cNvPr>
          <p:cNvSpPr/>
          <p:nvPr/>
        </p:nvSpPr>
        <p:spPr>
          <a:xfrm>
            <a:off x="2963599" y="2662207"/>
            <a:ext cx="3030564" cy="494553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16D631B-F8DF-49CA-AFFA-1081C3F2DCBF}"/>
              </a:ext>
            </a:extLst>
          </p:cNvPr>
          <p:cNvSpPr/>
          <p:nvPr/>
        </p:nvSpPr>
        <p:spPr>
          <a:xfrm>
            <a:off x="557050" y="3319725"/>
            <a:ext cx="2194560" cy="440393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23E65B5-4C37-4697-9630-2B4CEEBD81DB}"/>
              </a:ext>
            </a:extLst>
          </p:cNvPr>
          <p:cNvSpPr/>
          <p:nvPr/>
        </p:nvSpPr>
        <p:spPr>
          <a:xfrm>
            <a:off x="2986919" y="3319725"/>
            <a:ext cx="3030564" cy="494553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Rectangle: Rounded Corners 43">
            <a:extLst>
              <a:ext uri="{FF2B5EF4-FFF2-40B4-BE49-F238E27FC236}">
                <a16:creationId xmlns:a16="http://schemas.microsoft.com/office/drawing/2014/main" id="{BC0D40D9-DC35-6640-A302-275CAC8D7D63}"/>
              </a:ext>
            </a:extLst>
          </p:cNvPr>
          <p:cNvSpPr/>
          <p:nvPr/>
        </p:nvSpPr>
        <p:spPr>
          <a:xfrm>
            <a:off x="598565" y="3990951"/>
            <a:ext cx="2194560" cy="440393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ectangle: Rounded Corners 44">
            <a:extLst>
              <a:ext uri="{FF2B5EF4-FFF2-40B4-BE49-F238E27FC236}">
                <a16:creationId xmlns:a16="http://schemas.microsoft.com/office/drawing/2014/main" id="{2FEC5C4B-841D-1F45-7DA4-FE08301BCB52}"/>
              </a:ext>
            </a:extLst>
          </p:cNvPr>
          <p:cNvSpPr/>
          <p:nvPr/>
        </p:nvSpPr>
        <p:spPr>
          <a:xfrm>
            <a:off x="3121332" y="3861009"/>
            <a:ext cx="2746094" cy="494553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ectangle: Rounded Corners 45">
            <a:extLst>
              <a:ext uri="{FF2B5EF4-FFF2-40B4-BE49-F238E27FC236}">
                <a16:creationId xmlns:a16="http://schemas.microsoft.com/office/drawing/2014/main" id="{132051C9-5984-7834-B653-432D9321B5AC}"/>
              </a:ext>
            </a:extLst>
          </p:cNvPr>
          <p:cNvSpPr/>
          <p:nvPr/>
        </p:nvSpPr>
        <p:spPr>
          <a:xfrm>
            <a:off x="598565" y="4507710"/>
            <a:ext cx="2194560" cy="440393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: Rounded Corners 46">
            <a:extLst>
              <a:ext uri="{FF2B5EF4-FFF2-40B4-BE49-F238E27FC236}">
                <a16:creationId xmlns:a16="http://schemas.microsoft.com/office/drawing/2014/main" id="{9B48FBAF-751D-9B69-4B9D-EB63A60D09F9}"/>
              </a:ext>
            </a:extLst>
          </p:cNvPr>
          <p:cNvSpPr/>
          <p:nvPr/>
        </p:nvSpPr>
        <p:spPr>
          <a:xfrm>
            <a:off x="2943418" y="4499758"/>
            <a:ext cx="3030564" cy="494553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: Rounded Corners 43">
            <a:extLst>
              <a:ext uri="{FF2B5EF4-FFF2-40B4-BE49-F238E27FC236}">
                <a16:creationId xmlns:a16="http://schemas.microsoft.com/office/drawing/2014/main" id="{628519BB-D642-CC56-4396-F846BAAFD37C}"/>
              </a:ext>
            </a:extLst>
          </p:cNvPr>
          <p:cNvSpPr/>
          <p:nvPr/>
        </p:nvSpPr>
        <p:spPr>
          <a:xfrm>
            <a:off x="557050" y="5090385"/>
            <a:ext cx="2194560" cy="671227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: Rounded Corners 43">
            <a:extLst>
              <a:ext uri="{FF2B5EF4-FFF2-40B4-BE49-F238E27FC236}">
                <a16:creationId xmlns:a16="http://schemas.microsoft.com/office/drawing/2014/main" id="{104BD04D-1034-7D1B-F678-7047EA6C6991}"/>
              </a:ext>
            </a:extLst>
          </p:cNvPr>
          <p:cNvSpPr/>
          <p:nvPr/>
        </p:nvSpPr>
        <p:spPr>
          <a:xfrm>
            <a:off x="3008680" y="5090385"/>
            <a:ext cx="2917175" cy="671227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: Rounded Corners 45">
            <a:extLst>
              <a:ext uri="{FF2B5EF4-FFF2-40B4-BE49-F238E27FC236}">
                <a16:creationId xmlns:a16="http://schemas.microsoft.com/office/drawing/2014/main" id="{128EBEB3-00F2-60EB-0CAF-8DCF97754FDD}"/>
              </a:ext>
            </a:extLst>
          </p:cNvPr>
          <p:cNvSpPr/>
          <p:nvPr/>
        </p:nvSpPr>
        <p:spPr>
          <a:xfrm>
            <a:off x="518160" y="5788732"/>
            <a:ext cx="2274965" cy="612469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Rectangle: Rounded Corners 45">
            <a:extLst>
              <a:ext uri="{FF2B5EF4-FFF2-40B4-BE49-F238E27FC236}">
                <a16:creationId xmlns:a16="http://schemas.microsoft.com/office/drawing/2014/main" id="{37D01B6A-9CFE-2554-4E91-5275546EE377}"/>
              </a:ext>
            </a:extLst>
          </p:cNvPr>
          <p:cNvSpPr/>
          <p:nvPr/>
        </p:nvSpPr>
        <p:spPr>
          <a:xfrm>
            <a:off x="3439419" y="5845478"/>
            <a:ext cx="2274965" cy="491832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Rectangle: Rounded Corners 43">
            <a:extLst>
              <a:ext uri="{FF2B5EF4-FFF2-40B4-BE49-F238E27FC236}">
                <a16:creationId xmlns:a16="http://schemas.microsoft.com/office/drawing/2014/main" id="{C4D7C12E-F0B1-4743-143B-7CEC94CA9E8F}"/>
              </a:ext>
            </a:extLst>
          </p:cNvPr>
          <p:cNvSpPr/>
          <p:nvPr/>
        </p:nvSpPr>
        <p:spPr>
          <a:xfrm>
            <a:off x="6724532" y="2716368"/>
            <a:ext cx="1933251" cy="424634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Rectangle: Rounded Corners 43">
            <a:extLst>
              <a:ext uri="{FF2B5EF4-FFF2-40B4-BE49-F238E27FC236}">
                <a16:creationId xmlns:a16="http://schemas.microsoft.com/office/drawing/2014/main" id="{9921C0AC-6926-A8B0-1105-6190FD9D8BB0}"/>
              </a:ext>
            </a:extLst>
          </p:cNvPr>
          <p:cNvSpPr/>
          <p:nvPr/>
        </p:nvSpPr>
        <p:spPr>
          <a:xfrm>
            <a:off x="9053366" y="2716368"/>
            <a:ext cx="2862447" cy="424633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: Rounded Corners 45">
            <a:extLst>
              <a:ext uri="{FF2B5EF4-FFF2-40B4-BE49-F238E27FC236}">
                <a16:creationId xmlns:a16="http://schemas.microsoft.com/office/drawing/2014/main" id="{274B8961-4D66-14A2-E9F3-D360B0AC56E0}"/>
              </a:ext>
            </a:extLst>
          </p:cNvPr>
          <p:cNvSpPr/>
          <p:nvPr/>
        </p:nvSpPr>
        <p:spPr>
          <a:xfrm>
            <a:off x="6773210" y="3263165"/>
            <a:ext cx="2043141" cy="582696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CE808180-0265-3822-CBD4-5922A6FA20F1}"/>
              </a:ext>
            </a:extLst>
          </p:cNvPr>
          <p:cNvSpPr/>
          <p:nvPr/>
        </p:nvSpPr>
        <p:spPr>
          <a:xfrm>
            <a:off x="9055266" y="3274291"/>
            <a:ext cx="2957503" cy="429902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: Rounded Corners 43">
            <a:extLst>
              <a:ext uri="{FF2B5EF4-FFF2-40B4-BE49-F238E27FC236}">
                <a16:creationId xmlns:a16="http://schemas.microsoft.com/office/drawing/2014/main" id="{464066BF-E7A8-376D-23CF-250EF7980C8D}"/>
              </a:ext>
            </a:extLst>
          </p:cNvPr>
          <p:cNvSpPr/>
          <p:nvPr/>
        </p:nvSpPr>
        <p:spPr>
          <a:xfrm>
            <a:off x="6868946" y="3962065"/>
            <a:ext cx="1933251" cy="424634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Rectangle: Rounded Corners 43">
            <a:extLst>
              <a:ext uri="{FF2B5EF4-FFF2-40B4-BE49-F238E27FC236}">
                <a16:creationId xmlns:a16="http://schemas.microsoft.com/office/drawing/2014/main" id="{D7D4D631-9796-8705-6E84-A0CF8D7AE117}"/>
              </a:ext>
            </a:extLst>
          </p:cNvPr>
          <p:cNvSpPr/>
          <p:nvPr/>
        </p:nvSpPr>
        <p:spPr>
          <a:xfrm>
            <a:off x="9143691" y="3982659"/>
            <a:ext cx="2749112" cy="522273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Rectangle: Rounded Corners 45">
            <a:extLst>
              <a:ext uri="{FF2B5EF4-FFF2-40B4-BE49-F238E27FC236}">
                <a16:creationId xmlns:a16="http://schemas.microsoft.com/office/drawing/2014/main" id="{B556EF51-367F-30D7-EBF5-11EA56646ECF}"/>
              </a:ext>
            </a:extLst>
          </p:cNvPr>
          <p:cNvSpPr/>
          <p:nvPr/>
        </p:nvSpPr>
        <p:spPr>
          <a:xfrm>
            <a:off x="6773210" y="4525128"/>
            <a:ext cx="2043141" cy="612469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3ED56804-6187-85B3-2CDC-63A2AA25A8A6}"/>
              </a:ext>
            </a:extLst>
          </p:cNvPr>
          <p:cNvSpPr/>
          <p:nvPr/>
        </p:nvSpPr>
        <p:spPr>
          <a:xfrm>
            <a:off x="9555523" y="4554722"/>
            <a:ext cx="2043141" cy="535663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Rectangle: Rounded Corners 43">
            <a:extLst>
              <a:ext uri="{FF2B5EF4-FFF2-40B4-BE49-F238E27FC236}">
                <a16:creationId xmlns:a16="http://schemas.microsoft.com/office/drawing/2014/main" id="{E0A431EE-F830-42C0-661A-6A5652204321}"/>
              </a:ext>
            </a:extLst>
          </p:cNvPr>
          <p:cNvSpPr/>
          <p:nvPr/>
        </p:nvSpPr>
        <p:spPr>
          <a:xfrm>
            <a:off x="6808174" y="5270289"/>
            <a:ext cx="1933251" cy="424634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Rectangle: Rounded Corners 43">
            <a:extLst>
              <a:ext uri="{FF2B5EF4-FFF2-40B4-BE49-F238E27FC236}">
                <a16:creationId xmlns:a16="http://schemas.microsoft.com/office/drawing/2014/main" id="{2D264A7D-A09E-5F73-1E9D-E21DB42991B4}"/>
              </a:ext>
            </a:extLst>
          </p:cNvPr>
          <p:cNvSpPr/>
          <p:nvPr/>
        </p:nvSpPr>
        <p:spPr>
          <a:xfrm>
            <a:off x="8969700" y="5294502"/>
            <a:ext cx="3128633" cy="518582"/>
          </a:xfrm>
          <a:prstGeom prst="round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" name="Rectangle: Rounded Corners 45">
            <a:extLst>
              <a:ext uri="{FF2B5EF4-FFF2-40B4-BE49-F238E27FC236}">
                <a16:creationId xmlns:a16="http://schemas.microsoft.com/office/drawing/2014/main" id="{DC28132D-894D-7BD9-058A-A556B71F08AF}"/>
              </a:ext>
            </a:extLst>
          </p:cNvPr>
          <p:cNvSpPr/>
          <p:nvPr/>
        </p:nvSpPr>
        <p:spPr>
          <a:xfrm>
            <a:off x="6773210" y="5870936"/>
            <a:ext cx="2043141" cy="370428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0" name="Rectangle: Rounded Corners 45">
            <a:extLst>
              <a:ext uri="{FF2B5EF4-FFF2-40B4-BE49-F238E27FC236}">
                <a16:creationId xmlns:a16="http://schemas.microsoft.com/office/drawing/2014/main" id="{5024F380-604E-EB4F-53C8-E2888EB2F644}"/>
              </a:ext>
            </a:extLst>
          </p:cNvPr>
          <p:cNvSpPr/>
          <p:nvPr/>
        </p:nvSpPr>
        <p:spPr>
          <a:xfrm>
            <a:off x="9159463" y="5910031"/>
            <a:ext cx="2756350" cy="315436"/>
          </a:xfrm>
          <a:prstGeom prst="roundRect">
            <a:avLst/>
          </a:prstGeom>
          <a:solidFill>
            <a:srgbClr val="FFF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3D3C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9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BDF09F-5EBA-9230-DF3E-19AD5BC5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906"/>
            <a:ext cx="10622280" cy="647577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-1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Nicht</a:t>
            </a:r>
            <a:r>
              <a:rPr kumimoji="0" lang="en-GB" sz="26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 der, die, das (not the) | </a:t>
            </a:r>
            <a:r>
              <a:rPr kumimoji="0" lang="en-GB" sz="2600" b="1" i="0" u="none" strike="noStrike" kern="1200" cap="none" spc="-1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kein</a:t>
            </a:r>
            <a:r>
              <a:rPr kumimoji="0" lang="en-GB" sz="26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, </a:t>
            </a:r>
            <a:r>
              <a:rPr kumimoji="0" lang="en-GB" sz="2600" b="1" i="0" u="none" strike="noStrike" kern="1200" cap="none" spc="-1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keine</a:t>
            </a:r>
            <a:r>
              <a:rPr kumimoji="0" lang="en-GB" sz="26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, </a:t>
            </a:r>
            <a:r>
              <a:rPr kumimoji="0" lang="en-GB" sz="2600" b="1" i="0" u="none" strike="noStrike" kern="1200" cap="none" spc="-1" normalizeH="0" baseline="0" noProof="0" dirty="0" err="1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kein</a:t>
            </a:r>
            <a:r>
              <a:rPr kumimoji="0" lang="en-GB" sz="2600" b="1" i="0" u="none" strike="noStrike" kern="1200" cap="none" spc="-1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j-cs"/>
              </a:rPr>
              <a:t> (not a/an)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6" name="Google Shape;228;p7">
            <a:extLst>
              <a:ext uri="{FF2B5EF4-FFF2-40B4-BE49-F238E27FC236}">
                <a16:creationId xmlns:a16="http://schemas.microsoft.com/office/drawing/2014/main" id="{A82EBFA5-7B58-3B3F-5EFE-E0FB3EED10D5}"/>
              </a:ext>
            </a:extLst>
          </p:cNvPr>
          <p:cNvSpPr/>
          <p:nvPr/>
        </p:nvSpPr>
        <p:spPr>
          <a:xfrm>
            <a:off x="10432112" y="154691"/>
            <a:ext cx="1647136" cy="40091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</a:pPr>
            <a:r>
              <a:rPr lang="en-GB" sz="2000" i="0" u="none" strike="noStrike" cap="none" dirty="0">
                <a:solidFill>
                  <a:srgbClr val="3D3C3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Grammatik</a:t>
            </a:r>
            <a:endParaRPr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73F2B2-1708-4155-8E88-7B482BD5768E}"/>
              </a:ext>
            </a:extLst>
          </p:cNvPr>
          <p:cNvSpPr txBox="1"/>
          <p:nvPr/>
        </p:nvSpPr>
        <p:spPr>
          <a:xfrm>
            <a:off x="128603" y="876016"/>
            <a:ext cx="1014222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Use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nicht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before the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definite article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’:</a:t>
            </a:r>
          </a:p>
        </p:txBody>
      </p:sp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7B85754D-3E96-4A84-9857-416EA1F1D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044607"/>
              </p:ext>
            </p:extLst>
          </p:nvPr>
        </p:nvGraphicFramePr>
        <p:xfrm>
          <a:off x="128603" y="1399336"/>
          <a:ext cx="11957480" cy="106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97">
                  <a:extLst>
                    <a:ext uri="{9D8B030D-6E8A-4147-A177-3AD203B41FA5}">
                      <a16:colId xmlns:a16="http://schemas.microsoft.com/office/drawing/2014/main" val="3107481450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1915090336"/>
                    </a:ext>
                  </a:extLst>
                </a:gridCol>
                <a:gridCol w="2567354">
                  <a:extLst>
                    <a:ext uri="{9D8B030D-6E8A-4147-A177-3AD203B41FA5}">
                      <a16:colId xmlns:a16="http://schemas.microsoft.com/office/drawing/2014/main" val="2522042924"/>
                    </a:ext>
                  </a:extLst>
                </a:gridCol>
                <a:gridCol w="2566956">
                  <a:extLst>
                    <a:ext uri="{9D8B030D-6E8A-4147-A177-3AD203B41FA5}">
                      <a16:colId xmlns:a16="http://schemas.microsoft.com/office/drawing/2014/main" val="898117445"/>
                    </a:ext>
                  </a:extLst>
                </a:gridCol>
                <a:gridCol w="2391496">
                  <a:extLst>
                    <a:ext uri="{9D8B030D-6E8A-4147-A177-3AD203B41FA5}">
                      <a16:colId xmlns:a16="http://schemas.microsoft.com/office/drawing/2014/main" val="3302041306"/>
                    </a:ext>
                  </a:extLst>
                </a:gridCol>
              </a:tblGrid>
              <a:tr h="58186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Masculine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Feminine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Neuter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Plural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76168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Das </a:t>
                      </a:r>
                      <a:r>
                        <a:rPr lang="en-US" sz="2000" b="1" dirty="0" err="1"/>
                        <a:t>ist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nicht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das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die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85958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CE4400C-C035-497F-AB9D-F1D59B0B896D}"/>
              </a:ext>
            </a:extLst>
          </p:cNvPr>
          <p:cNvSpPr txBox="1"/>
          <p:nvPr/>
        </p:nvSpPr>
        <p:spPr>
          <a:xfrm>
            <a:off x="10408871" y="2021244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Antworten</a:t>
            </a:r>
            <a:endParaRPr lang="en-GB" sz="20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E6C1ED-2F4F-46EC-8202-AF48E18DC7E1}"/>
              </a:ext>
            </a:extLst>
          </p:cNvPr>
          <p:cNvSpPr txBox="1"/>
          <p:nvPr/>
        </p:nvSpPr>
        <p:spPr>
          <a:xfrm>
            <a:off x="5303520" y="2021244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Frage</a:t>
            </a:r>
            <a:endParaRPr lang="en-GB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EEEFAF-1511-4DD3-B2EF-CD175F526DD8}"/>
              </a:ext>
            </a:extLst>
          </p:cNvPr>
          <p:cNvSpPr txBox="1"/>
          <p:nvPr/>
        </p:nvSpPr>
        <p:spPr>
          <a:xfrm>
            <a:off x="7902321" y="2021244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Lied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7CD475-0BB0-400A-B097-418E41E4D949}"/>
              </a:ext>
            </a:extLst>
          </p:cNvPr>
          <p:cNvSpPr txBox="1"/>
          <p:nvPr/>
        </p:nvSpPr>
        <p:spPr>
          <a:xfrm>
            <a:off x="2910840" y="2036484"/>
            <a:ext cx="188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Artikel</a:t>
            </a:r>
            <a:endParaRPr lang="en-GB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60E28-CEB1-498E-B6FC-EE1C78EC9189}"/>
              </a:ext>
            </a:extLst>
          </p:cNvPr>
          <p:cNvSpPr/>
          <p:nvPr/>
        </p:nvSpPr>
        <p:spPr>
          <a:xfrm>
            <a:off x="128603" y="1990764"/>
            <a:ext cx="2142157" cy="447636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Das </a:t>
            </a:r>
            <a:r>
              <a:rPr lang="en-GB" sz="2000" b="1" dirty="0" err="1"/>
              <a:t>sind</a:t>
            </a:r>
            <a:r>
              <a:rPr lang="en-GB" sz="2000" b="1" dirty="0"/>
              <a:t> </a:t>
            </a:r>
            <a:r>
              <a:rPr lang="en-GB" sz="2000" b="1" dirty="0" err="1"/>
              <a:t>nicht</a:t>
            </a:r>
            <a:endParaRPr lang="en-GB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DEE27E-EDAC-4D2D-8BFC-E914778DC715}"/>
              </a:ext>
            </a:extLst>
          </p:cNvPr>
          <p:cNvSpPr txBox="1"/>
          <p:nvPr/>
        </p:nvSpPr>
        <p:spPr>
          <a:xfrm>
            <a:off x="128603" y="2681296"/>
            <a:ext cx="1014222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But </a:t>
            </a:r>
            <a:r>
              <a:rPr lang="en-US" sz="2400" dirty="0">
                <a:solidFill>
                  <a:srgbClr val="525050"/>
                </a:solidFill>
                <a:latin typeface="Century Gothic" panose="020B0502020202020204" pitchFamily="34" charset="0"/>
              </a:rPr>
              <a:t>use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instead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indefinite article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mean ‘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a, no’:</a:t>
            </a:r>
          </a:p>
        </p:txBody>
      </p:sp>
      <p:graphicFrame>
        <p:nvGraphicFramePr>
          <p:cNvPr id="24" name="Table 2">
            <a:extLst>
              <a:ext uri="{FF2B5EF4-FFF2-40B4-BE49-F238E27FC236}">
                <a16:creationId xmlns:a16="http://schemas.microsoft.com/office/drawing/2014/main" id="{282B59F9-87CD-48FA-97F6-779CE5C3E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67896"/>
              </p:ext>
            </p:extLst>
          </p:nvPr>
        </p:nvGraphicFramePr>
        <p:xfrm>
          <a:off x="36351" y="3217201"/>
          <a:ext cx="11957480" cy="106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397">
                  <a:extLst>
                    <a:ext uri="{9D8B030D-6E8A-4147-A177-3AD203B41FA5}">
                      <a16:colId xmlns:a16="http://schemas.microsoft.com/office/drawing/2014/main" val="3107481450"/>
                    </a:ext>
                  </a:extLst>
                </a:gridCol>
                <a:gridCol w="2274277">
                  <a:extLst>
                    <a:ext uri="{9D8B030D-6E8A-4147-A177-3AD203B41FA5}">
                      <a16:colId xmlns:a16="http://schemas.microsoft.com/office/drawing/2014/main" val="1915090336"/>
                    </a:ext>
                  </a:extLst>
                </a:gridCol>
                <a:gridCol w="2567354">
                  <a:extLst>
                    <a:ext uri="{9D8B030D-6E8A-4147-A177-3AD203B41FA5}">
                      <a16:colId xmlns:a16="http://schemas.microsoft.com/office/drawing/2014/main" val="2522042924"/>
                    </a:ext>
                  </a:extLst>
                </a:gridCol>
                <a:gridCol w="2566956">
                  <a:extLst>
                    <a:ext uri="{9D8B030D-6E8A-4147-A177-3AD203B41FA5}">
                      <a16:colId xmlns:a16="http://schemas.microsoft.com/office/drawing/2014/main" val="898117445"/>
                    </a:ext>
                  </a:extLst>
                </a:gridCol>
                <a:gridCol w="2391496">
                  <a:extLst>
                    <a:ext uri="{9D8B030D-6E8A-4147-A177-3AD203B41FA5}">
                      <a16:colId xmlns:a16="http://schemas.microsoft.com/office/drawing/2014/main" val="3302041306"/>
                    </a:ext>
                  </a:extLst>
                </a:gridCol>
              </a:tblGrid>
              <a:tr h="581864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Masculine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Feminine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Neuter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Plural</a:t>
                      </a:r>
                      <a:endParaRPr lang="en-GB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776168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Das </a:t>
                      </a:r>
                      <a:r>
                        <a:rPr lang="en-US" sz="2000" b="1" dirty="0" err="1"/>
                        <a:t>ist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k</a:t>
                      </a:r>
                      <a:r>
                        <a:rPr lang="en-US" sz="2000" dirty="0" err="1"/>
                        <a:t>ein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k</a:t>
                      </a:r>
                      <a:r>
                        <a:rPr lang="en-US" sz="2000" dirty="0" err="1"/>
                        <a:t>eine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k</a:t>
                      </a:r>
                      <a:r>
                        <a:rPr lang="en-US" sz="2000" dirty="0" err="1"/>
                        <a:t>ein</a:t>
                      </a:r>
                      <a:r>
                        <a:rPr lang="en-US" sz="2000" dirty="0"/>
                        <a:t> 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b="1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885958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BDAD31AE-B63D-40C6-AC0B-313C3D19CE33}"/>
              </a:ext>
            </a:extLst>
          </p:cNvPr>
          <p:cNvSpPr txBox="1"/>
          <p:nvPr/>
        </p:nvSpPr>
        <p:spPr>
          <a:xfrm>
            <a:off x="9662972" y="3837738"/>
            <a:ext cx="2300379" cy="400110"/>
          </a:xfrm>
          <a:prstGeom prst="rect">
            <a:avLst/>
          </a:prstGeom>
          <a:solidFill>
            <a:srgbClr val="FFECCB"/>
          </a:solidFill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k</a:t>
            </a:r>
            <a:r>
              <a:rPr lang="en-GB" sz="2000" dirty="0" err="1"/>
              <a:t>eine</a:t>
            </a:r>
            <a:r>
              <a:rPr lang="en-GB" sz="2000" dirty="0"/>
              <a:t> </a:t>
            </a:r>
            <a:r>
              <a:rPr lang="en-GB" sz="2000" b="1" dirty="0" err="1"/>
              <a:t>Antworten</a:t>
            </a:r>
            <a:endParaRPr lang="en-GB" sz="2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121DCA-CB7B-47E6-A267-449E6FAE5E37}"/>
              </a:ext>
            </a:extLst>
          </p:cNvPr>
          <p:cNvSpPr txBox="1"/>
          <p:nvPr/>
        </p:nvSpPr>
        <p:spPr>
          <a:xfrm>
            <a:off x="5211268" y="3839109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Frage</a:t>
            </a:r>
            <a:endParaRPr lang="en-GB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2BCE60-F1B2-49F6-8F26-9FEE3E476A98}"/>
              </a:ext>
            </a:extLst>
          </p:cNvPr>
          <p:cNvSpPr txBox="1"/>
          <p:nvPr/>
        </p:nvSpPr>
        <p:spPr>
          <a:xfrm>
            <a:off x="7810069" y="3839109"/>
            <a:ext cx="158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Lied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22465F-9437-43BD-9D89-4F19AC3A7275}"/>
              </a:ext>
            </a:extLst>
          </p:cNvPr>
          <p:cNvSpPr txBox="1"/>
          <p:nvPr/>
        </p:nvSpPr>
        <p:spPr>
          <a:xfrm>
            <a:off x="2818588" y="3854349"/>
            <a:ext cx="188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Artikel</a:t>
            </a:r>
            <a:endParaRPr lang="en-GB" sz="2000" b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DB0399-2240-4250-9219-BE4E0AC0AA46}"/>
              </a:ext>
            </a:extLst>
          </p:cNvPr>
          <p:cNvSpPr/>
          <p:nvPr/>
        </p:nvSpPr>
        <p:spPr>
          <a:xfrm>
            <a:off x="36351" y="3823869"/>
            <a:ext cx="2142157" cy="447636"/>
          </a:xfrm>
          <a:prstGeom prst="rect">
            <a:avLst/>
          </a:prstGeom>
          <a:solidFill>
            <a:srgbClr val="FFE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Das </a:t>
            </a:r>
            <a:r>
              <a:rPr lang="en-GB" sz="2000" b="1" dirty="0" err="1"/>
              <a:t>sind</a:t>
            </a:r>
            <a:endParaRPr lang="en-GB" sz="2000" b="1" dirty="0"/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A5907924-F1E6-430A-8EA2-19E40D1BEAF1}"/>
              </a:ext>
            </a:extLst>
          </p:cNvPr>
          <p:cNvSpPr/>
          <p:nvPr/>
        </p:nvSpPr>
        <p:spPr>
          <a:xfrm>
            <a:off x="9607417" y="2571256"/>
            <a:ext cx="2480999" cy="1069544"/>
          </a:xfrm>
          <a:prstGeom prst="wedgeRoundRectCallout">
            <a:avLst>
              <a:gd name="adj1" fmla="val -141967"/>
              <a:gd name="adj2" fmla="val 7563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Kein</a:t>
            </a:r>
            <a:r>
              <a:rPr lang="en-US" sz="2000" b="1" dirty="0"/>
              <a:t>, </a:t>
            </a:r>
            <a:r>
              <a:rPr lang="en-US" sz="2000" b="1" dirty="0" err="1"/>
              <a:t>keine</a:t>
            </a:r>
            <a:r>
              <a:rPr lang="en-US" sz="2000" b="1" dirty="0"/>
              <a:t>, </a:t>
            </a:r>
            <a:r>
              <a:rPr lang="en-US" sz="2000" b="1" dirty="0" err="1"/>
              <a:t>kein</a:t>
            </a:r>
            <a:r>
              <a:rPr lang="en-US" sz="2000" b="1" dirty="0"/>
              <a:t> </a:t>
            </a:r>
            <a:r>
              <a:rPr lang="en-US" sz="2000" dirty="0"/>
              <a:t>is </a:t>
            </a:r>
            <a:r>
              <a:rPr lang="en-US" sz="2000" dirty="0" err="1"/>
              <a:t>ein</a:t>
            </a:r>
            <a:r>
              <a:rPr lang="en-US" sz="2000" dirty="0"/>
              <a:t>, eine, </a:t>
            </a:r>
            <a:r>
              <a:rPr lang="en-US" sz="2000" dirty="0" err="1"/>
              <a:t>ein</a:t>
            </a:r>
            <a:r>
              <a:rPr lang="en-US" sz="2000" dirty="0"/>
              <a:t> </a:t>
            </a:r>
            <a:r>
              <a:rPr lang="en-US" sz="2000" b="1" dirty="0"/>
              <a:t>+k</a:t>
            </a:r>
            <a:r>
              <a:rPr lang="en-US" sz="2000" dirty="0"/>
              <a:t>.</a:t>
            </a:r>
            <a:endParaRPr lang="en-GB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5BB3DE-DFA0-446B-BED1-DED6E1FE4C9B}"/>
              </a:ext>
            </a:extLst>
          </p:cNvPr>
          <p:cNvSpPr txBox="1"/>
          <p:nvPr/>
        </p:nvSpPr>
        <p:spPr>
          <a:xfrm>
            <a:off x="67768" y="4514401"/>
            <a:ext cx="1014222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Also use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nicht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525050"/>
                </a:solidFill>
                <a:latin typeface="Century Gothic" panose="020B0502020202020204" pitchFamily="34" charset="0"/>
              </a:rPr>
              <a:t>(not) before: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DD8E7E-8B99-4B3D-A931-FF321ED64DED}"/>
              </a:ext>
            </a:extLst>
          </p:cNvPr>
          <p:cNvSpPr txBox="1"/>
          <p:nvPr/>
        </p:nvSpPr>
        <p:spPr>
          <a:xfrm>
            <a:off x="112551" y="4954372"/>
            <a:ext cx="6775929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adjectives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and adverbs (e.g.,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rot,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oft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B8E99A-BC2E-4A0E-85DB-4606EB8DBD6E}"/>
              </a:ext>
            </a:extLst>
          </p:cNvPr>
          <p:cNvSpPr txBox="1"/>
          <p:nvPr/>
        </p:nvSpPr>
        <p:spPr>
          <a:xfrm>
            <a:off x="128603" y="5444602"/>
            <a:ext cx="6759877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possessive adjectives 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mein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dein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…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A66385-2063-4CA6-AAA4-C07346F566EC}"/>
              </a:ext>
            </a:extLst>
          </p:cNvPr>
          <p:cNvSpPr txBox="1"/>
          <p:nvPr/>
        </p:nvSpPr>
        <p:spPr>
          <a:xfrm>
            <a:off x="128603" y="5934832"/>
            <a:ext cx="6759877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proper nouns (e.g.,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Deutschland,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Mia,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…)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E114C4-542E-4DBE-B0DF-9AD3F1B683D4}"/>
              </a:ext>
            </a:extLst>
          </p:cNvPr>
          <p:cNvSpPr txBox="1"/>
          <p:nvPr/>
        </p:nvSpPr>
        <p:spPr>
          <a:xfrm>
            <a:off x="7810069" y="4437529"/>
            <a:ext cx="232448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after: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1F3275-B425-47BF-BC7A-0516F0A391D6}"/>
              </a:ext>
            </a:extLst>
          </p:cNvPr>
          <p:cNvSpPr txBox="1"/>
          <p:nvPr/>
        </p:nvSpPr>
        <p:spPr>
          <a:xfrm>
            <a:off x="7854853" y="4862261"/>
            <a:ext cx="3864658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verbs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(e.g.,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er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schreibt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D5D8E7-7284-4196-8DFC-9BD800440736}"/>
              </a:ext>
            </a:extLst>
          </p:cNvPr>
          <p:cNvSpPr txBox="1"/>
          <p:nvPr/>
        </p:nvSpPr>
        <p:spPr>
          <a:xfrm>
            <a:off x="7854853" y="5354482"/>
            <a:ext cx="3864658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whole phrases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(e.g., 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ich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verstehe</a:t>
            </a:r>
            <a:r>
              <a:rPr kumimoji="0" lang="en-US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die Aufgabe </a:t>
            </a:r>
            <a:r>
              <a:rPr kumimoji="0" lang="en-US" sz="2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nicht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).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884198AF-50EB-4C5E-A321-F43A7B46ED4D}"/>
              </a:ext>
            </a:extLst>
          </p:cNvPr>
          <p:cNvSpPr/>
          <p:nvPr/>
        </p:nvSpPr>
        <p:spPr>
          <a:xfrm>
            <a:off x="3835550" y="6394582"/>
            <a:ext cx="5559479" cy="424732"/>
          </a:xfrm>
          <a:prstGeom prst="wedgeRoundRectCallout">
            <a:avLst>
              <a:gd name="adj1" fmla="val -57536"/>
              <a:gd name="adj2" fmla="val 14637"/>
              <a:gd name="adj3" fmla="val 16667"/>
            </a:avLst>
          </a:prstGeom>
          <a:solidFill>
            <a:schemeClr val="tx1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Tipp! If you ever think ‘</a:t>
            </a:r>
            <a:r>
              <a:rPr lang="en-US" sz="2000" b="1" dirty="0" err="1">
                <a:solidFill>
                  <a:schemeClr val="bg2"/>
                </a:solidFill>
              </a:rPr>
              <a:t>nicht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en-US" sz="2000" b="1" dirty="0" err="1">
                <a:solidFill>
                  <a:schemeClr val="bg2"/>
                </a:solidFill>
              </a:rPr>
              <a:t>ein</a:t>
            </a:r>
            <a:r>
              <a:rPr lang="en-US" sz="2000" b="1" dirty="0">
                <a:solidFill>
                  <a:schemeClr val="bg2"/>
                </a:solidFill>
              </a:rPr>
              <a:t>’ use </a:t>
            </a:r>
            <a:r>
              <a:rPr lang="en-US" sz="2000" b="1" dirty="0" err="1">
                <a:solidFill>
                  <a:schemeClr val="bg2"/>
                </a:solidFill>
              </a:rPr>
              <a:t>kein</a:t>
            </a:r>
            <a:r>
              <a:rPr lang="en-US" sz="2000" b="1" dirty="0">
                <a:solidFill>
                  <a:schemeClr val="bg2"/>
                </a:solidFill>
              </a:rPr>
              <a:t>!</a:t>
            </a:r>
            <a:endParaRPr lang="en-GB" sz="2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8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20" grpId="0"/>
      <p:bldP spid="21" grpId="0"/>
      <p:bldP spid="22" grpId="0"/>
      <p:bldP spid="10" grpId="0" animBg="1"/>
      <p:bldP spid="23" grpId="0"/>
      <p:bldP spid="25" grpId="0" animBg="1"/>
      <p:bldP spid="26" grpId="0"/>
      <p:bldP spid="27" grpId="0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A3679-8040-4CDC-2A6E-806236F6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3550920" cy="647577"/>
          </a:xfrm>
        </p:spPr>
        <p:txBody>
          <a:bodyPr/>
          <a:lstStyle/>
          <a:p>
            <a:r>
              <a:rPr lang="en-GB" dirty="0" err="1"/>
              <a:t>neue</a:t>
            </a:r>
            <a:r>
              <a:rPr lang="en-GB" dirty="0"/>
              <a:t> </a:t>
            </a:r>
            <a:r>
              <a:rPr lang="en-GB" dirty="0" err="1"/>
              <a:t>Welten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2210E-281A-504F-AC9F-042CF1B8A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931" y="1901192"/>
            <a:ext cx="11618397" cy="43206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Ich habe Sprachen gern gelernt, weil ich gute Lehrer hatte. ‚Was kann man mit Sprachen machen?‘, fragen viele Leute. ‚Man kann bestimmt </a:t>
            </a:r>
            <a:r>
              <a:rPr lang="de-DE" sz="22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 kein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gutes Geld verdienen‘, sagt man auch. Aber das </a:t>
            </a:r>
            <a:r>
              <a:rPr lang="de-DE" sz="2200" dirty="0">
                <a:solidFill>
                  <a:srgbClr val="000000"/>
                </a:solidFill>
                <a:latin typeface="+mn-lt"/>
              </a:rPr>
              <a:t>stimmt* doch   </a:t>
            </a:r>
            <a:r>
              <a:rPr lang="de-DE" sz="2200" b="1" dirty="0">
                <a:solidFill>
                  <a:srgbClr val="000000"/>
                </a:solidFill>
                <a:latin typeface="+mn-lt"/>
              </a:rPr>
              <a:t>nicht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  Man kann </a:t>
            </a:r>
            <a:r>
              <a:rPr lang="de-DE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sogar*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mehr Geld verdienen, wenn man mehr als eine Sprache spricht. Wer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keine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andere Sprache spricht, hat diesen Vorteil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nicht.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Es geht aber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nicht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nur um* das Geld.</a:t>
            </a:r>
            <a:endParaRPr lang="en-GB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 fontAlgn="base">
              <a:lnSpc>
                <a:spcPct val="110000"/>
              </a:lnSpc>
            </a:pP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Es scheint einfacher mit Freunden aus dem eigenen Land ins Ausland* zu reisen. Aber dadurch verliert man viel, da man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keine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Gespräche mit Menschen aus dem neuen Land führt. Ich habe zwei Jahre in Österreich verbracht. Zuerst war es schwer und ich habe die Leute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nicht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gut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verstanden. Aber wir haben uns unterhalten und </a:t>
            </a:r>
            <a:r>
              <a:rPr lang="de-DE" sz="22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sie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haben mir Geschichten aus ihrer Vergangenheit erzählt.  Eine neue Sprache macht   </a:t>
            </a:r>
            <a:r>
              <a:rPr lang="de-DE" sz="22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nicht   </a:t>
            </a:r>
            <a:r>
              <a:rPr lang="de-DE" sz="22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nur Türen* auf, sie öffnet* dir plötzlich neue Welten.</a:t>
            </a:r>
            <a:endParaRPr lang="en-GB" sz="22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endParaRPr lang="en-GB" sz="2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28;p7">
            <a:extLst>
              <a:ext uri="{FF2B5EF4-FFF2-40B4-BE49-F238E27FC236}">
                <a16:creationId xmlns:a16="http://schemas.microsoft.com/office/drawing/2014/main" id="{DF0C0126-94C1-5C03-DDF3-E0F062CB2841}"/>
              </a:ext>
            </a:extLst>
          </p:cNvPr>
          <p:cNvSpPr/>
          <p:nvPr/>
        </p:nvSpPr>
        <p:spPr>
          <a:xfrm>
            <a:off x="11049000" y="172906"/>
            <a:ext cx="908328" cy="36443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25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3C3C"/>
              </a:buClr>
              <a:buSzPts val="2000"/>
              <a:buFont typeface="Century Gothic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lesen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388E4-FDC1-05E5-1C5B-8E9281A6C5C5}"/>
              </a:ext>
            </a:extLst>
          </p:cNvPr>
          <p:cNvSpPr txBox="1"/>
          <p:nvPr/>
        </p:nvSpPr>
        <p:spPr>
          <a:xfrm>
            <a:off x="3520440" y="82446"/>
            <a:ext cx="71043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Lies den Text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unten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Wähl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‘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kein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‘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nicht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’. </a:t>
            </a: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6993C7D-C7BF-6F45-1773-B2B12C5EDF75}"/>
              </a:ext>
            </a:extLst>
          </p:cNvPr>
          <p:cNvSpPr/>
          <p:nvPr/>
        </p:nvSpPr>
        <p:spPr>
          <a:xfrm>
            <a:off x="8210550" y="612755"/>
            <a:ext cx="3920490" cy="1295203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stimmen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be correct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sogar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even, in fact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gehen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um – to be about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Ausland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EE599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abroad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642A1D-C11F-47A5-B1C0-C1019A1E2EC4}"/>
              </a:ext>
            </a:extLst>
          </p:cNvPr>
          <p:cNvSpPr/>
          <p:nvPr/>
        </p:nvSpPr>
        <p:spPr>
          <a:xfrm>
            <a:off x="8747839" y="2282090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1.___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FA880C-1B82-47B2-9E15-183F1D2EFE37}"/>
              </a:ext>
            </a:extLst>
          </p:cNvPr>
          <p:cNvSpPr/>
          <p:nvPr/>
        </p:nvSpPr>
        <p:spPr>
          <a:xfrm>
            <a:off x="7456170" y="2625190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2.___.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25138F-651C-424C-83E3-0897A097EFEB}"/>
              </a:ext>
            </a:extLst>
          </p:cNvPr>
          <p:cNvSpPr/>
          <p:nvPr/>
        </p:nvSpPr>
        <p:spPr>
          <a:xfrm>
            <a:off x="8976439" y="3002178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3.___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8DE6F5-E727-44AE-8FEC-E3FC2D5AE50C}"/>
              </a:ext>
            </a:extLst>
          </p:cNvPr>
          <p:cNvSpPr/>
          <p:nvPr/>
        </p:nvSpPr>
        <p:spPr>
          <a:xfrm>
            <a:off x="5151119" y="3390998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4.___.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A9D434-C554-4981-A295-5836FC36DE13}"/>
              </a:ext>
            </a:extLst>
          </p:cNvPr>
          <p:cNvSpPr/>
          <p:nvPr/>
        </p:nvSpPr>
        <p:spPr>
          <a:xfrm>
            <a:off x="8052513" y="3369785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5.___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E492A4-C294-4B53-924A-BE26E1E9834B}"/>
              </a:ext>
            </a:extLst>
          </p:cNvPr>
          <p:cNvSpPr/>
          <p:nvPr/>
        </p:nvSpPr>
        <p:spPr>
          <a:xfrm>
            <a:off x="5930265" y="4251960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6.___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28613C-FD2D-4B4F-92CE-86FCA657D5B4}"/>
              </a:ext>
            </a:extLst>
          </p:cNvPr>
          <p:cNvSpPr/>
          <p:nvPr/>
        </p:nvSpPr>
        <p:spPr>
          <a:xfrm>
            <a:off x="4762578" y="4987484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7.___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987E47-23E9-4E35-AF96-EEEDA0DDB19E}"/>
              </a:ext>
            </a:extLst>
          </p:cNvPr>
          <p:cNvSpPr/>
          <p:nvPr/>
        </p:nvSpPr>
        <p:spPr>
          <a:xfrm>
            <a:off x="3520440" y="5759077"/>
            <a:ext cx="899160" cy="4345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D3C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8.___</a:t>
            </a:r>
          </a:p>
        </p:txBody>
      </p:sp>
      <p:pic>
        <p:nvPicPr>
          <p:cNvPr id="19" name="Picture 18" descr="A picture containing shape&#10;&#10;Description automatically generated">
            <a:extLst>
              <a:ext uri="{FF2B5EF4-FFF2-40B4-BE49-F238E27FC236}">
                <a16:creationId xmlns:a16="http://schemas.microsoft.com/office/drawing/2014/main" id="{4A208D97-3D6F-48F3-B80F-DF686B197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4"/>
              </a:clrFrom>
              <a:clrTo>
                <a:srgbClr val="F5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09" y="588452"/>
            <a:ext cx="3390302" cy="1509744"/>
          </a:xfrm>
          <a:prstGeom prst="rect">
            <a:avLst/>
          </a:prstGeom>
        </p:spPr>
      </p:pic>
      <p:pic>
        <p:nvPicPr>
          <p:cNvPr id="23" name="Picture 22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438DD54B-07CB-4737-B6B4-3E35B25C2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20848"/>
            <a:ext cx="3596720" cy="1079016"/>
          </a:xfrm>
          <a:prstGeom prst="rect">
            <a:avLst/>
          </a:prstGeom>
        </p:spPr>
      </p:pic>
      <p:pic>
        <p:nvPicPr>
          <p:cNvPr id="25" name="Picture 24" descr="A group of people walking on a trail in the woods&#10;&#10;Description automatically generated with medium confidence">
            <a:extLst>
              <a:ext uri="{FF2B5EF4-FFF2-40B4-BE49-F238E27FC236}">
                <a16:creationId xmlns:a16="http://schemas.microsoft.com/office/drawing/2014/main" id="{E3EFE7A7-2C73-4F66-A9F7-49881FB964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2" b="12180"/>
          <a:stretch/>
        </p:blipFill>
        <p:spPr>
          <a:xfrm>
            <a:off x="338931" y="861134"/>
            <a:ext cx="1002030" cy="10790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B1FE28-F14B-4B30-94BF-0BF2677D06C9}"/>
              </a:ext>
            </a:extLst>
          </p:cNvPr>
          <p:cNvSpPr txBox="1"/>
          <p:nvPr/>
        </p:nvSpPr>
        <p:spPr>
          <a:xfrm>
            <a:off x="338931" y="1556611"/>
            <a:ext cx="1002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Alex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7968463-003C-448A-AA5D-3FE718E31B48}"/>
              </a:ext>
            </a:extLst>
          </p:cNvPr>
          <p:cNvSpPr/>
          <p:nvPr/>
        </p:nvSpPr>
        <p:spPr>
          <a:xfrm>
            <a:off x="3540890" y="6428241"/>
            <a:ext cx="5820824" cy="37456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aufmachen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open |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öffnen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2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to open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FFF2C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63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NCELP_German_2022">
  <a:themeElements>
    <a:clrScheme name="NCELP_German">
      <a:dk1>
        <a:srgbClr val="525050"/>
      </a:dk1>
      <a:lt1>
        <a:srgbClr val="3D3C3C"/>
      </a:lt1>
      <a:dk2>
        <a:srgbClr val="FFCC00"/>
      </a:dk2>
      <a:lt2>
        <a:srgbClr val="FFFFFF"/>
      </a:lt2>
      <a:accent1>
        <a:srgbClr val="FFCC00"/>
      </a:accent1>
      <a:accent2>
        <a:srgbClr val="AD1519"/>
      </a:accent2>
      <a:accent3>
        <a:srgbClr val="525050"/>
      </a:accent3>
      <a:accent4>
        <a:srgbClr val="FEE599"/>
      </a:accent4>
      <a:accent5>
        <a:srgbClr val="EA5559"/>
      </a:accent5>
      <a:accent6>
        <a:srgbClr val="FFF2CC"/>
      </a:accent6>
      <a:hlink>
        <a:srgbClr val="0071DC"/>
      </a:hlink>
      <a:folHlink>
        <a:srgbClr val="6F3B55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rman_Master_Template" id="{A507D2D5-115B-4000-BF1B-7614FC5B0E5C}" vid="{7E794DFD-0E2C-4976-9098-A4677517E0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NCELP_German_Powerpoint_Template (5)</Template>
  <TotalTime>6247</TotalTime>
  <Words>3018</Words>
  <Application>Microsoft Office PowerPoint</Application>
  <PresentationFormat>Widescreen</PresentationFormat>
  <Paragraphs>571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NCELP_German_2022</vt:lpstr>
      <vt:lpstr>PowerPoint Presentation</vt:lpstr>
      <vt:lpstr>Vokabeln</vt:lpstr>
      <vt:lpstr>Vokabeln</vt:lpstr>
      <vt:lpstr>Definite article ‘the’ (R1 and R2)</vt:lpstr>
      <vt:lpstr>Indefinite article ‘a’ (R1 and R2)</vt:lpstr>
      <vt:lpstr>HABEN – to have, having </vt:lpstr>
      <vt:lpstr>Mia und Wolf lernen Englisch</vt:lpstr>
      <vt:lpstr>Nicht der, die, das (not the) | kein, keine, kein (not a/an)</vt:lpstr>
      <vt:lpstr>neue Welten</vt:lpstr>
      <vt:lpstr>neue Welten</vt:lpstr>
      <vt:lpstr>Fremdsprachenlernen</vt:lpstr>
      <vt:lpstr>Fremdsprachenlernen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Potter, Hilary</dc:creator>
  <cp:lastModifiedBy>Hilary Potter</cp:lastModifiedBy>
  <cp:revision>273</cp:revision>
  <dcterms:created xsi:type="dcterms:W3CDTF">2022-11-08T11:14:09Z</dcterms:created>
  <dcterms:modified xsi:type="dcterms:W3CDTF">2023-02-15T11:05:12Z</dcterms:modified>
</cp:coreProperties>
</file>