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66" r:id="rId2"/>
    <p:sldId id="293" r:id="rId3"/>
    <p:sldId id="292" r:id="rId4"/>
    <p:sldId id="296" r:id="rId5"/>
    <p:sldId id="294" r:id="rId6"/>
    <p:sldId id="295" r:id="rId7"/>
    <p:sldId id="353" r:id="rId8"/>
    <p:sldId id="354" r:id="rId9"/>
    <p:sldId id="355" r:id="rId10"/>
    <p:sldId id="356" r:id="rId11"/>
    <p:sldId id="357" r:id="rId12"/>
    <p:sldId id="358" r:id="rId13"/>
    <p:sldId id="360" r:id="rId14"/>
    <p:sldId id="35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D32384-6218-445C-8C5E-48D8F08608E5}">
          <p14:sldIdLst>
            <p14:sldId id="266"/>
            <p14:sldId id="293"/>
            <p14:sldId id="292"/>
            <p14:sldId id="296"/>
            <p14:sldId id="294"/>
            <p14:sldId id="295"/>
            <p14:sldId id="353"/>
            <p14:sldId id="354"/>
            <p14:sldId id="355"/>
            <p14:sldId id="356"/>
            <p14:sldId id="357"/>
            <p14:sldId id="358"/>
            <p14:sldId id="360"/>
            <p14:sldId id="35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2A2E7F-514A-C029-C648-E4112C2BFB9C}" name="Potter, Hilary" initials="PH" userId="Potter, Hilary"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5B5855"/>
    <a:srgbClr val="FFEEAB"/>
    <a:srgbClr val="FFECCB"/>
    <a:srgbClr val="FFF6E7"/>
    <a:srgbClr val="FFF5CC"/>
    <a:srgbClr val="FFF6D4"/>
    <a:srgbClr val="000066"/>
    <a:srgbClr val="0066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63" autoAdjust="0"/>
    <p:restoredTop sz="77294" autoAdjust="0"/>
  </p:normalViewPr>
  <p:slideViewPr>
    <p:cSldViewPr snapToGrid="0">
      <p:cViewPr varScale="1">
        <p:scale>
          <a:sx n="82" d="100"/>
          <a:sy n="82" d="100"/>
        </p:scale>
        <p:origin x="528" y="18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17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16/02/2023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dw.com/de/lernerportr%C3%A4ts-archiv-hi/a-5690969"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dw.com/de/lernerportr%C3%A4ts-archiv-hi/a-5690969"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dw.com/de/lernerportr%C3%A4ts-archiv-hi/a-5690969"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dw.com/de/lernerportr%C3%A4ts-archiv-hi/a-5690969"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Artwork by Steve Clarke. All additional pictures selected are available under a Creative Commons license, no attribution required.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Native-speaker teacher feedback provided by </a:t>
            </a:r>
            <a:r>
              <a:rPr lang="en-GB" sz="1200" b="0" i="0" kern="1200" dirty="0">
                <a:solidFill>
                  <a:schemeClr val="tx1"/>
                </a:solidFill>
                <a:effectLst/>
                <a:latin typeface="+mn-lt"/>
                <a:ea typeface="+mn-ea"/>
                <a:cs typeface="+mn-cs"/>
              </a:rPr>
              <a:t>Stephanie Cross.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sz="1200" b="1" dirty="0">
                <a:effectLst/>
                <a:latin typeface="Calibri" panose="020F0502020204030204" pitchFamily="34" charset="0"/>
                <a:ea typeface="Calibri" panose="020F0502020204030204" pitchFamily="34" charset="0"/>
                <a:cs typeface="Times New Roman" panose="02020603050405020304" pitchFamily="18" charset="0"/>
              </a:rPr>
            </a:br>
            <a:r>
              <a:rPr lang="en-GB" sz="1200" b="1" dirty="0">
                <a:effectLst/>
                <a:latin typeface="Calibri" panose="020F0502020204030204" pitchFamily="34" charset="0"/>
                <a:ea typeface="Calibri" panose="020F0502020204030204" pitchFamily="34" charset="0"/>
                <a:cs typeface="Times New Roman" panose="02020603050405020304" pitchFamily="18" charset="0"/>
              </a:rPr>
              <a:t>Learning outcomes: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Calibri" panose="020F0502020204030204" pitchFamily="34" charset="0"/>
                <a:cs typeface="Times New Roman" panose="02020603050405020304" pitchFamily="18" charset="0"/>
              </a:rPr>
              <a:t>Revisit compound nouns</a:t>
            </a:r>
            <a:endParaRPr lang="en-GB"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Calibri" panose="020F0502020204030204" pitchFamily="34" charset="0"/>
                <a:cs typeface="Times New Roman" panose="02020603050405020304" pitchFamily="18" charset="0"/>
              </a:rPr>
              <a:t>Revisit word patterns 1&amp;2 Haupt- &amp; </a:t>
            </a: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Lieblings</a:t>
            </a:r>
            <a:r>
              <a:rPr lang="en-GB" sz="1200" b="1"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Calibri" panose="020F0502020204030204" pitchFamily="34" charset="0"/>
                <a:ea typeface="Calibri" panose="020F0502020204030204" pitchFamily="34" charset="0"/>
                <a:cs typeface="Times New Roman" panose="02020603050405020304" pitchFamily="18" charset="0"/>
              </a:rPr>
              <a:t>Revisit definite and indefinite articles R2 (acc.)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Calibri" panose="020F0502020204030204" pitchFamily="34" charset="0"/>
                <a:ea typeface="Calibri" panose="020F0502020204030204" pitchFamily="34" charset="0"/>
                <a:cs typeface="Times New Roman" panose="02020603050405020304" pitchFamily="18" charset="0"/>
              </a:rPr>
              <a:t>Revisit present tense weak verbs; irregular verb HABEN</a:t>
            </a:r>
            <a:endPar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Revisit negation: nicht + adjective/adverb, definite article, possessive adjectives, proper nouns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Revisit </a:t>
            </a:r>
            <a:r>
              <a:rPr lang="en-GB" sz="12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kein</a:t>
            </a:r>
            <a:r>
              <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indefinite article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Calibri" panose="020F0502020204030204" pitchFamily="34" charset="0"/>
                <a:ea typeface="Calibri" panose="020F0502020204030204" pitchFamily="34" charset="0"/>
                <a:cs typeface="Times New Roman" panose="02020603050405020304" pitchFamily="18" charset="0"/>
              </a:rPr>
              <a:t>Revisit Plural rules 4-6</a:t>
            </a:r>
            <a:endPar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Calibri" panose="020F0502020204030204" pitchFamily="34" charset="0"/>
                <a:cs typeface="Times New Roman" panose="02020603050405020304" pitchFamily="18" charset="0"/>
              </a:rPr>
              <a:t>Phonics: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Calibri" panose="020F0502020204030204" pitchFamily="34" charset="0"/>
                <a:ea typeface="Calibri" panose="020F0502020204030204" pitchFamily="34" charset="0"/>
                <a:cs typeface="Times New Roman" panose="02020603050405020304" pitchFamily="18" charset="0"/>
              </a:rPr>
              <a:t>long and short [a]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Calibri" panose="020F0502020204030204" pitchFamily="34" charset="0"/>
                <a:ea typeface="Calibri" panose="020F0502020204030204" pitchFamily="34" charset="0"/>
                <a:cs typeface="Times New Roman" panose="02020603050405020304" pitchFamily="18" charset="0"/>
              </a:rPr>
              <a:t>[link to grammar: </a:t>
            </a:r>
            <a:r>
              <a:rPr lang="en-US" sz="1200" b="0" dirty="0" err="1">
                <a:effectLst/>
                <a:latin typeface="Calibri" panose="020F0502020204030204" pitchFamily="34" charset="0"/>
                <a:ea typeface="Calibri" panose="020F0502020204030204" pitchFamily="34" charset="0"/>
                <a:cs typeface="Times New Roman" panose="02020603050405020304" pitchFamily="18" charset="0"/>
              </a:rPr>
              <a:t>haben</a:t>
            </a:r>
            <a:r>
              <a:rPr lang="en-US" sz="1200" b="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Calibri" panose="020F0502020204030204" pitchFamily="34" charset="0"/>
                <a:ea typeface="Calibri" panose="020F0502020204030204" pitchFamily="34" charset="0"/>
                <a:cs typeface="Times New Roman" panose="02020603050405020304" pitchFamily="18" charset="0"/>
              </a:rPr>
              <a:t>[a] vs [ä]|[u] vs [ü]|[o] vs [ö]</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Calibri" panose="020F0502020204030204" pitchFamily="34" charset="0"/>
                <a:ea typeface="Calibri" panose="020F0502020204030204" pitchFamily="34" charset="0"/>
                <a:cs typeface="Times New Roman" panose="02020603050405020304" pitchFamily="18" charset="0"/>
              </a:rPr>
              <a:t>[link to grammar: plural rule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Calibri" panose="020F0502020204030204" pitchFamily="34" charset="0"/>
                <a:cs typeface="Times New Roman" panose="02020603050405020304" pitchFamily="18" charset="0"/>
              </a:rPr>
              <a:t>New vocabulary: </a:t>
            </a:r>
            <a:r>
              <a:rPr lang="de-DE" sz="1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beantworten [1865] Aktion</a:t>
            </a:r>
            <a:r>
              <a:rPr lang="de-DE" sz="1800" baseline="300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1</a:t>
            </a:r>
            <a:r>
              <a:rPr lang="de-DE" sz="1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[1838] Artikel [1378] Bedeutung [484] Gespräch [517] Reihe [738] Satz [432] Sinn [380] Unterschied [632] anders [303] betonen (H) [782] bilden</a:t>
            </a:r>
            <a:r>
              <a:rPr lang="de-DE" sz="1800" baseline="300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1</a:t>
            </a:r>
            <a:r>
              <a:rPr lang="de-DE" sz="1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(H) [315] klingen (H) [700] merken (H) [566] unterrichten (H) [3188] Ausdruck (H) [970] Begriff</a:t>
            </a:r>
            <a:r>
              <a:rPr lang="de-DE" sz="1800" baseline="300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1</a:t>
            </a:r>
            <a:r>
              <a:rPr lang="de-DE" sz="1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(H) [569] Übung (H) [1434] deutlich (H) [302] international (H) [426] verschieden (H) [254]</a:t>
            </a:r>
            <a:endParaRPr lang="en-US"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Revisited vocabulary</a:t>
            </a:r>
            <a:r>
              <a:rPr lang="en-GB" dirty="0"/>
              <a:t>: - </a:t>
            </a:r>
            <a:br>
              <a:rPr lang="en-GB" dirty="0"/>
            </a:br>
            <a:r>
              <a:rPr lang="en-GB" b="1" dirty="0"/>
              <a:t>Thematic revisited vocabulary</a:t>
            </a:r>
            <a:r>
              <a:rPr lang="en-GB" dirty="0"/>
              <a:t>: </a:t>
            </a:r>
            <a:r>
              <a:rPr lang="de-DE" sz="1800" dirty="0">
                <a:effectLst/>
                <a:latin typeface="Century Gothic" panose="020B0502020202020204" pitchFamily="34" charset="0"/>
                <a:ea typeface="Times New Roman" panose="02020603050405020304" pitchFamily="18" charset="0"/>
                <a:cs typeface="Calibri" panose="020F0502020204030204" pitchFamily="34" charset="0"/>
              </a:rPr>
              <a:t>ankommen</a:t>
            </a:r>
            <a:r>
              <a:rPr lang="de-DE" sz="1800" baseline="30000" dirty="0">
                <a:effectLst/>
                <a:latin typeface="Century Gothic" panose="020B0502020202020204" pitchFamily="34" charset="0"/>
                <a:ea typeface="Times New Roman" panose="02020603050405020304" pitchFamily="18" charset="0"/>
                <a:cs typeface="Calibri" panose="020F0502020204030204" pitchFamily="34" charset="0"/>
              </a:rPr>
              <a:t>1</a:t>
            </a:r>
            <a:r>
              <a:rPr lang="de-DE" sz="1800" dirty="0">
                <a:effectLst/>
                <a:latin typeface="Century Gothic" panose="020B0502020202020204" pitchFamily="34" charset="0"/>
                <a:ea typeface="Times New Roman" panose="02020603050405020304" pitchFamily="18" charset="0"/>
                <a:cs typeface="Calibri" panose="020F0502020204030204" pitchFamily="34" charset="0"/>
              </a:rPr>
              <a:t> [653] hören [146] sagen [40] schreiben</a:t>
            </a:r>
            <a:r>
              <a:rPr lang="de-DE" sz="1800" baseline="30000" dirty="0">
                <a:effectLst/>
                <a:latin typeface="Century Gothic" panose="020B0502020202020204" pitchFamily="34" charset="0"/>
                <a:ea typeface="Times New Roman" panose="02020603050405020304" pitchFamily="18" charset="0"/>
                <a:cs typeface="Calibri" panose="020F0502020204030204" pitchFamily="34" charset="0"/>
              </a:rPr>
              <a:t>1</a:t>
            </a:r>
            <a:r>
              <a:rPr lang="de-DE" sz="1800" dirty="0">
                <a:effectLst/>
                <a:latin typeface="Century Gothic" panose="020B0502020202020204" pitchFamily="34" charset="0"/>
                <a:ea typeface="Times New Roman" panose="02020603050405020304" pitchFamily="18" charset="0"/>
                <a:cs typeface="Calibri" panose="020F0502020204030204" pitchFamily="34" charset="0"/>
              </a:rPr>
              <a:t> [184] üben [1928] übersetzen [1765] wiederholen [988] Abend [342] Antwort (</a:t>
            </a:r>
            <a:r>
              <a:rPr lang="de-DE" sz="1800" dirty="0" err="1">
                <a:effectLst/>
                <a:latin typeface="Century Gothic" panose="020B0502020202020204" pitchFamily="34" charset="0"/>
                <a:ea typeface="Times New Roman" panose="02020603050405020304" pitchFamily="18" charset="0"/>
                <a:cs typeface="Calibri" panose="020F0502020204030204" pitchFamily="34" charset="0"/>
              </a:rPr>
              <a:t>auf</a:t>
            </a:r>
            <a:r>
              <a:rPr lang="de-DE" sz="1800" baseline="30000" dirty="0" err="1">
                <a:effectLst/>
                <a:latin typeface="Century Gothic" panose="020B0502020202020204" pitchFamily="34" charset="0"/>
                <a:ea typeface="Times New Roman" panose="02020603050405020304" pitchFamily="18" charset="0"/>
                <a:cs typeface="Calibri" panose="020F0502020204030204" pitchFamily="34" charset="0"/>
              </a:rPr>
              <a:t>acc</a:t>
            </a:r>
            <a:r>
              <a:rPr lang="de-DE" sz="1800" baseline="30000" dirty="0">
                <a:effectLst/>
                <a:latin typeface="Century Gothic" panose="020B0502020202020204" pitchFamily="34" charset="0"/>
                <a:ea typeface="Times New Roman" panose="02020603050405020304" pitchFamily="18" charset="0"/>
                <a:cs typeface="Calibri" panose="020F0502020204030204" pitchFamily="34" charset="0"/>
              </a:rPr>
              <a:t>. </a:t>
            </a:r>
            <a:r>
              <a:rPr lang="de-DE" sz="1800" dirty="0">
                <a:effectLst/>
                <a:latin typeface="Century Gothic" panose="020B0502020202020204" pitchFamily="34" charset="0"/>
                <a:ea typeface="Times New Roman" panose="02020603050405020304" pitchFamily="18" charset="0"/>
                <a:cs typeface="Calibri" panose="020F0502020204030204" pitchFamily="34" charset="0"/>
              </a:rPr>
              <a:t>+ </a:t>
            </a:r>
            <a:r>
              <a:rPr lang="de-DE" sz="1800" dirty="0" err="1">
                <a:effectLst/>
                <a:latin typeface="Century Gothic" panose="020B0502020202020204" pitchFamily="34" charset="0"/>
                <a:ea typeface="Times New Roman" panose="02020603050405020304" pitchFamily="18" charset="0"/>
                <a:cs typeface="Calibri" panose="020F0502020204030204" pitchFamily="34" charset="0"/>
              </a:rPr>
              <a:t>noun</a:t>
            </a:r>
            <a:r>
              <a:rPr lang="de-DE" sz="1800" dirty="0">
                <a:effectLst/>
                <a:latin typeface="Century Gothic" panose="020B0502020202020204" pitchFamily="34" charset="0"/>
                <a:ea typeface="Times New Roman" panose="02020603050405020304" pitchFamily="18" charset="0"/>
                <a:cs typeface="Calibri" panose="020F0502020204030204" pitchFamily="34" charset="0"/>
              </a:rPr>
              <a:t>) [522] Aufgabe [256] Bild [253] Blatt [1270] Buch [300] Fehler [861] Frage [157] Hobby [3608] Interview [931] Kind [133] Lied [1733] Sache [318] Vergangenheit [1196] Vorteil [983] Wand [828] Wort [194] falsch [524] fremd [859] nahe, nah [480] richtig [177] schwierig [580] jetzt [72] plötzlich [456] unten [710] vorne, vorn [785] Gegenwart (H) [1932] doch (H) [73] </a:t>
            </a:r>
            <a:endParaRPr lang="en-US"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Revisited function words:</a:t>
            </a:r>
            <a:r>
              <a:rPr lang="en-US" sz="1200" b="0"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de-DE" sz="1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haben, hast, hat, man, nicht, der, die, das, ein, eine, kein, keine, Haupt-, Lieblings-</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Source:  </a:t>
            </a:r>
            <a:r>
              <a:rPr lang="en-GB" sz="1200" i="1" dirty="0">
                <a:solidFill>
                  <a:sysClr val="windowText" lastClr="000000"/>
                </a:solidFill>
                <a:effectLst/>
                <a:latin typeface="+mn-lt"/>
                <a:ea typeface="+mn-ea"/>
                <a:cs typeface="+mn-cs"/>
              </a:rPr>
              <a:t>Jones, R.L &amp; </a:t>
            </a:r>
            <a:r>
              <a:rPr lang="en-GB" sz="1200" i="1" dirty="0" err="1">
                <a:solidFill>
                  <a:sysClr val="windowText" lastClr="000000"/>
                </a:solidFill>
                <a:effectLst/>
                <a:latin typeface="+mn-lt"/>
                <a:ea typeface="+mn-ea"/>
                <a:cs typeface="+mn-cs"/>
              </a:rPr>
              <a:t>Tschirner</a:t>
            </a:r>
            <a:r>
              <a:rPr lang="en-GB" sz="1200" i="1" dirty="0">
                <a:solidFill>
                  <a:sysClr val="windowText" lastClr="000000"/>
                </a:solidFill>
                <a:effectLst/>
                <a:latin typeface="+mn-lt"/>
                <a:ea typeface="+mn-ea"/>
                <a:cs typeface="+mn-cs"/>
              </a:rPr>
              <a:t>, E. (2019). A frequency dictionary of German: Core vocabulary for learners. London: Routledge.</a:t>
            </a:r>
            <a:endParaRPr lang="en-GB" sz="1200" i="1" baseline="0" dirty="0">
              <a:solidFill>
                <a:sysClr val="windowText" lastClr="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r>
              <a:rPr lang="en-CA" sz="1200" b="0" i="0" u="none" strike="noStrike" kern="1200" dirty="0">
                <a:solidFill>
                  <a:schemeClr val="tx1"/>
                </a:solidFill>
                <a:effectLst/>
                <a:latin typeface="+mn-lt"/>
                <a:ea typeface="+mn-ea"/>
                <a:cs typeface="+mn-cs"/>
              </a:rPr>
              <a:t>The frequency rankings for words that occur in this PowerPoint which have been</a:t>
            </a:r>
            <a:r>
              <a:rPr lang="en-CA" sz="1200" b="0" i="1" u="none" strike="noStrike" kern="1200" dirty="0">
                <a:solidFill>
                  <a:schemeClr val="tx1"/>
                </a:solidFill>
                <a:effectLst/>
                <a:latin typeface="+mn-lt"/>
                <a:ea typeface="+mn-ea"/>
                <a:cs typeface="+mn-cs"/>
              </a:rPr>
              <a:t> previously</a:t>
            </a:r>
            <a:r>
              <a:rPr lang="en-CA" sz="1200" b="0" i="0" u="none" strike="noStrike" kern="1200" dirty="0">
                <a:solidFill>
                  <a:schemeClr val="tx1"/>
                </a:solidFill>
                <a:effectLst/>
                <a:latin typeface="+mn-lt"/>
                <a:ea typeface="+mn-ea"/>
                <a:cs typeface="+mn-cs"/>
              </a:rPr>
              <a:t> introduced in NCELP resources are given in the NCELP SOW and in the resources that first introduced and formally re-visited those words. </a:t>
            </a:r>
          </a:p>
          <a:p>
            <a:r>
              <a:rPr lang="en-CA" sz="1200" b="0" i="0" u="none" strike="noStrike" kern="1200" dirty="0">
                <a:solidFill>
                  <a:schemeClr val="tx1"/>
                </a:solidFill>
                <a:effectLst/>
                <a:latin typeface="+mn-lt"/>
                <a:ea typeface="+mn-ea"/>
                <a:cs typeface="+mn-cs"/>
              </a:rPr>
              <a:t>For any </a:t>
            </a:r>
            <a:r>
              <a:rPr lang="en-CA" sz="1200" b="0" i="1" u="none" strike="noStrike" kern="1200" dirty="0">
                <a:solidFill>
                  <a:schemeClr val="tx1"/>
                </a:solidFill>
                <a:effectLst/>
                <a:latin typeface="+mn-lt"/>
                <a:ea typeface="+mn-ea"/>
                <a:cs typeface="+mn-cs"/>
              </a:rPr>
              <a:t>other </a:t>
            </a:r>
            <a:r>
              <a:rPr lang="en-CA" sz="1200" b="0" i="0" u="none" strike="noStrike" kern="1200" dirty="0">
                <a:solidFill>
                  <a:schemeClr val="tx1"/>
                </a:solidFill>
                <a:effectLst/>
                <a:latin typeface="+mn-lt"/>
                <a:ea typeface="+mn-ea"/>
                <a:cs typeface="+mn-cs"/>
              </a:rPr>
              <a:t>words that occur incidentally in this PowerPoint, frequency rankings will be provided in the notes field wherever possible.</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51212F4-EB5A-464B-92EC-DACFCB1CC2CD}" type="slidenum">
              <a:rPr lang="en-GB" smtClean="0"/>
              <a:t>1</a:t>
            </a:fld>
            <a:endParaRPr lang="en-GB"/>
          </a:p>
        </p:txBody>
      </p:sp>
    </p:spTree>
    <p:extLst>
      <p:ext uri="{BB962C8B-B14F-4D97-AF65-F5344CB8AC3E}">
        <p14:creationId xmlns:p14="http://schemas.microsoft.com/office/powerpoint/2010/main" val="4033614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Foundation version: slide 2 / 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Source attribution: </a:t>
            </a:r>
            <a:r>
              <a:rPr lang="en-GB" sz="1800"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https://www.dw.com/de/lernerportr%C3%A4ts-archiv-hi/a-5690969</a:t>
            </a:r>
            <a:r>
              <a:rPr lang="en-GB" sz="1800"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rPr>
              <a:t> [Last accessed: 07.12. 22]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7643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Timing: </a:t>
            </a:r>
            <a:r>
              <a:rPr lang="en-US" b="0" dirty="0"/>
              <a:t>8 minutes</a:t>
            </a:r>
          </a:p>
          <a:p>
            <a:endParaRPr lang="en-US" b="0" dirty="0"/>
          </a:p>
          <a:p>
            <a:r>
              <a:rPr lang="en-US" b="1" dirty="0"/>
              <a:t>Aim: </a:t>
            </a:r>
            <a:r>
              <a:rPr lang="en-US" b="0" dirty="0"/>
              <a:t>to </a:t>
            </a:r>
            <a:r>
              <a:rPr lang="en-US" b="0" dirty="0" err="1"/>
              <a:t>practise</a:t>
            </a:r>
            <a:r>
              <a:rPr lang="en-US" b="0" dirty="0"/>
              <a:t> using compound nouns and word pattern 1 &amp; 2 in speaking modality and using the informal ‘du’ form of address. </a:t>
            </a:r>
          </a:p>
          <a:p>
            <a:endParaRPr lang="en-US" b="0" dirty="0"/>
          </a:p>
          <a:p>
            <a:r>
              <a:rPr lang="en-GB" b="1" dirty="0"/>
              <a:t>Procedure:</a:t>
            </a:r>
          </a:p>
          <a:p>
            <a:pPr marL="228600" indent="-228600">
              <a:buAutoNum type="arabicParenR"/>
            </a:pPr>
            <a:r>
              <a:rPr lang="en-GB" b="0" dirty="0"/>
              <a:t>Give the students 2 minutes to prepare answers for themselves</a:t>
            </a:r>
          </a:p>
          <a:p>
            <a:pPr marL="228600" indent="-228600">
              <a:buAutoNum type="arabicParenR"/>
            </a:pPr>
            <a:r>
              <a:rPr lang="en-GB" b="0" dirty="0"/>
              <a:t>Partner A asks the questions on the slide to Partner B whilst the teacher moves around and listens to the interviews. Then partners swap roles. Partner A has to note how many compound nouns were used in each answer. </a:t>
            </a:r>
          </a:p>
          <a:p>
            <a:pPr marL="228600" indent="-228600">
              <a:buAutoNum type="arabicParenR"/>
            </a:pPr>
            <a:r>
              <a:rPr lang="en-GB" b="0" dirty="0"/>
              <a:t>Swap roles and repeat. </a:t>
            </a:r>
          </a:p>
          <a:p>
            <a:pPr marL="0" indent="0">
              <a:buNone/>
            </a:pPr>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6872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this is the Higher version. A foundation version is available on the next slide. </a:t>
            </a:r>
          </a:p>
          <a:p>
            <a:r>
              <a:rPr lang="en-US" b="1" dirty="0"/>
              <a:t>Timing:</a:t>
            </a:r>
            <a:r>
              <a:rPr lang="en-US" dirty="0"/>
              <a:t> 8 minutes</a:t>
            </a:r>
          </a:p>
          <a:p>
            <a:endParaRPr lang="en-US" dirty="0"/>
          </a:p>
          <a:p>
            <a:r>
              <a:rPr lang="en-US" b="1" dirty="0"/>
              <a:t>Aim: </a:t>
            </a:r>
            <a:r>
              <a:rPr lang="en-US" b="0" dirty="0"/>
              <a:t>to </a:t>
            </a:r>
            <a:r>
              <a:rPr lang="en-US" b="0" dirty="0" err="1"/>
              <a:t>practise</a:t>
            </a:r>
            <a:r>
              <a:rPr lang="en-US" b="0" dirty="0"/>
              <a:t> and consolidate use of compound nouns through translation.</a:t>
            </a:r>
          </a:p>
          <a:p>
            <a:endParaRPr lang="en-US" b="0" dirty="0"/>
          </a:p>
          <a:p>
            <a:r>
              <a:rPr lang="en-US" b="1" dirty="0"/>
              <a:t>Procedure: </a:t>
            </a:r>
            <a:endParaRPr lang="en-US" b="0" dirty="0"/>
          </a:p>
          <a:p>
            <a:pPr marL="228600" indent="-228600">
              <a:buAutoNum type="arabicPeriod"/>
            </a:pPr>
            <a:r>
              <a:rPr lang="en-US" b="0" dirty="0"/>
              <a:t>Working in pairs or alone, students translate the sentences from the text into English.</a:t>
            </a:r>
            <a:endParaRPr lang="en-GB" b="1" dirty="0"/>
          </a:p>
          <a:p>
            <a:pPr marL="228600" indent="-228600">
              <a:buAutoNum type="arabicPeriod"/>
            </a:pPr>
            <a:r>
              <a:rPr lang="en-GB" b="0" dirty="0"/>
              <a:t>Discuss answers as a class. Note this part of the task can be deferred to the start of the next lesson. Suggested translations are below but allow for a variety of answers to discuss the possible variations in the translation and to reinforce the idea that there is more than one way to translate; difference does not necessarily mean the translation is wrong. </a:t>
            </a:r>
          </a:p>
          <a:p>
            <a:pPr marL="228600" indent="-228600">
              <a:buAutoNum type="arabicPeriod"/>
            </a:pPr>
            <a:endParaRPr lang="en-GB" b="0" dirty="0"/>
          </a:p>
          <a:p>
            <a:pPr marL="0" indent="0">
              <a:buNone/>
            </a:pPr>
            <a:r>
              <a:rPr lang="en-GB" b="0" dirty="0"/>
              <a:t>Suggested translations:</a:t>
            </a:r>
          </a:p>
          <a:p>
            <a:pPr marL="228600" indent="-228600">
              <a:buAutoNum type="arabicPeriod"/>
            </a:pPr>
            <a:r>
              <a:rPr lang="en-GB" b="0" dirty="0"/>
              <a:t>An Interview about learning German. </a:t>
            </a:r>
          </a:p>
          <a:p>
            <a:pPr marL="228600" indent="-228600">
              <a:buAutoNum type="arabicPeriod"/>
            </a:pPr>
            <a:r>
              <a:rPr lang="en-GB" b="0" dirty="0"/>
              <a:t>I learn/ am learning German because it is my favourite language. My mother tongue/first language is Urdu, but now/ at the moment, my main / principal language is English. </a:t>
            </a:r>
          </a:p>
          <a:p>
            <a:pPr marL="228600" indent="-228600">
              <a:buAutoNum type="arabicPeriod"/>
            </a:pPr>
            <a:r>
              <a:rPr lang="en-GB" b="0" dirty="0"/>
              <a:t>The many different adjective endings. Yes, that’s the main problem for me. Completely/really different from Urdu. </a:t>
            </a:r>
          </a:p>
          <a:p>
            <a:pPr marL="228600" indent="-228600">
              <a:buAutoNum type="arabicPeriod"/>
            </a:pPr>
            <a:r>
              <a:rPr lang="en-GB" b="0" dirty="0"/>
              <a:t>To travel to Germany and watch Bayern Munich, my favourite football team play. </a:t>
            </a:r>
          </a:p>
          <a:p>
            <a:pPr marL="228600" indent="-228600">
              <a:buAutoNum type="arabicPeriod"/>
            </a:pPr>
            <a:r>
              <a:rPr lang="en-GB" b="0" dirty="0"/>
              <a:t>My main tip/ principal tip is to explain grammar well. I like answering grammar questions.</a:t>
            </a:r>
          </a:p>
          <a:p>
            <a:pPr marL="228600" indent="-228600">
              <a:buAutoNum type="arabicPeriod"/>
            </a:pPr>
            <a:r>
              <a:rPr lang="en-GB" b="0" dirty="0"/>
              <a:t>Fridge – or cool cupboard in English. That is logical but also funny.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5729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is the </a:t>
            </a:r>
            <a:r>
              <a:rPr lang="en-US" b="1"/>
              <a:t>Foundation version.</a:t>
            </a:r>
          </a:p>
          <a:p>
            <a:r>
              <a:rPr lang="en-US" b="1" dirty="0"/>
              <a:t>Timing:</a:t>
            </a:r>
            <a:r>
              <a:rPr lang="en-US" dirty="0"/>
              <a:t> 8 minutes</a:t>
            </a:r>
          </a:p>
          <a:p>
            <a:endParaRPr lang="en-US" dirty="0"/>
          </a:p>
          <a:p>
            <a:r>
              <a:rPr lang="en-US" b="1" dirty="0"/>
              <a:t>Aim: </a:t>
            </a:r>
            <a:r>
              <a:rPr lang="en-US" b="0" dirty="0"/>
              <a:t>to </a:t>
            </a:r>
            <a:r>
              <a:rPr lang="en-US" b="0" dirty="0" err="1"/>
              <a:t>practise</a:t>
            </a:r>
            <a:r>
              <a:rPr lang="en-US" b="0" dirty="0"/>
              <a:t> and consolidate use of compound nouns through translation.</a:t>
            </a:r>
          </a:p>
          <a:p>
            <a:endParaRPr lang="en-US" b="0" dirty="0"/>
          </a:p>
          <a:p>
            <a:r>
              <a:rPr lang="en-US" b="1" dirty="0"/>
              <a:t>Procedure: </a:t>
            </a:r>
            <a:endParaRPr lang="en-US" b="0" dirty="0"/>
          </a:p>
          <a:p>
            <a:pPr marL="228600" indent="-228600">
              <a:buAutoNum type="arabicPeriod"/>
            </a:pPr>
            <a:r>
              <a:rPr lang="en-US" b="0" dirty="0"/>
              <a:t>Working in pairs or alone, students translate the sentences from the text into English.</a:t>
            </a:r>
            <a:endParaRPr lang="en-GB" b="1" dirty="0"/>
          </a:p>
          <a:p>
            <a:pPr marL="228600" indent="-228600">
              <a:buAutoNum type="arabicPeriod"/>
            </a:pPr>
            <a:r>
              <a:rPr lang="en-GB" b="0" dirty="0"/>
              <a:t>Discuss answers as a class. Note this part of the task can be deferred to the start of the next lesson. Suggested translations are below but allow for a variety of answers to discuss the possible variations in the translation and to reinforce the idea that there is more than one way to translate; difference does not necessarily mean the translation is wrong. </a:t>
            </a:r>
          </a:p>
          <a:p>
            <a:pPr marL="228600" indent="-228600">
              <a:buAutoNum type="arabicPeriod"/>
            </a:pPr>
            <a:endParaRPr lang="en-GB" b="0" dirty="0"/>
          </a:p>
          <a:p>
            <a:pPr marL="0" indent="0">
              <a:buNone/>
            </a:pPr>
            <a:r>
              <a:rPr lang="en-GB" b="0" dirty="0"/>
              <a:t>Suggested translations:</a:t>
            </a:r>
          </a:p>
          <a:p>
            <a:pPr marL="228600" indent="-228600">
              <a:buAutoNum type="arabicPeriod"/>
            </a:pPr>
            <a:r>
              <a:rPr lang="en-GB" b="0" dirty="0"/>
              <a:t>An Interview about learning German. </a:t>
            </a:r>
          </a:p>
          <a:p>
            <a:pPr marL="228600" indent="-228600">
              <a:buAutoNum type="arabicPeriod"/>
            </a:pPr>
            <a:r>
              <a:rPr lang="en-GB" b="0" dirty="0"/>
              <a:t>I learn/ am learning German because it is my favourite language. My mother tongue/first language is Urdu, but now/ at the moment, my main / principal language is English. </a:t>
            </a:r>
          </a:p>
          <a:p>
            <a:pPr marL="228600" indent="-228600">
              <a:buAutoNum type="arabicPeriod"/>
            </a:pPr>
            <a:r>
              <a:rPr lang="en-GB" b="0" dirty="0"/>
              <a:t>The many different adjective endings. Yes, that’s the main problem for me. Completely/really different from Urdu. </a:t>
            </a:r>
          </a:p>
          <a:p>
            <a:pPr marL="228600" indent="-228600">
              <a:buAutoNum type="arabicPeriod"/>
            </a:pPr>
            <a:r>
              <a:rPr lang="en-GB" b="0" dirty="0"/>
              <a:t>I would like to see/ watch my favourite football team Bayern Munich. </a:t>
            </a:r>
          </a:p>
          <a:p>
            <a:pPr marL="228600" indent="-228600">
              <a:buAutoNum type="arabicPeriod"/>
            </a:pPr>
            <a:r>
              <a:rPr lang="en-GB" b="0" dirty="0"/>
              <a:t>My main tip/ principal tip is to explain grammar well. I like answering grammar questions.</a:t>
            </a:r>
          </a:p>
          <a:p>
            <a:pPr marL="228600" indent="-228600">
              <a:buAutoNum type="arabicPeriod"/>
            </a:pPr>
            <a:r>
              <a:rPr lang="en-GB" b="0" dirty="0"/>
              <a:t>Fridge – or cool cupboard in English. That is logical but also funny.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5240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Timing: 2 minutes</a:t>
            </a:r>
            <a:br>
              <a:rPr lang="en-US" dirty="0"/>
            </a:br>
            <a:br>
              <a:rPr lang="en-US" b="1" dirty="0"/>
            </a:br>
            <a:r>
              <a:rPr lang="en-US" b="1" dirty="0"/>
              <a:t>Aim: </a:t>
            </a:r>
            <a:r>
              <a:rPr lang="en-US" b="0" dirty="0"/>
              <a:t>to remind students of the vocabulary they are learning and revisiting this week.</a:t>
            </a:r>
            <a:br>
              <a:rPr lang="en-US" b="0" dirty="0"/>
            </a:br>
            <a:br>
              <a:rPr lang="en-US" b="0" dirty="0"/>
            </a:br>
            <a:r>
              <a:rPr lang="en-US" b="1" dirty="0"/>
              <a:t>Procedure:</a:t>
            </a:r>
            <a:br>
              <a:rPr lang="en-US" b="1" dirty="0"/>
            </a:br>
            <a:r>
              <a:rPr lang="en-US" b="0" dirty="0"/>
              <a:t>1. Display the slide. Explain the tasks.</a:t>
            </a:r>
            <a:br>
              <a:rPr lang="en-US" b="0" dirty="0"/>
            </a:br>
            <a:r>
              <a:rPr lang="en-US" b="0" dirty="0"/>
              <a:t>2. Post this slide or its information for students, using the usual school system for this.</a:t>
            </a:r>
            <a:br>
              <a:rPr lang="en-US" dirty="0"/>
            </a:br>
            <a:endParaRPr lang="en-US" dirty="0"/>
          </a:p>
          <a:p>
            <a:pPr marL="0" lvl="0" indent="0" algn="l" rtl="0">
              <a:lnSpc>
                <a:spcPct val="100000"/>
              </a:lnSpc>
              <a:spcBef>
                <a:spcPts val="0"/>
              </a:spcBef>
              <a:spcAft>
                <a:spcPts val="0"/>
              </a:spcAft>
              <a:buSzPts val="1400"/>
              <a:buNone/>
            </a:pPr>
            <a:r>
              <a:rPr lang="en-US" b="1" dirty="0"/>
              <a:t>Notes</a:t>
            </a:r>
            <a:r>
              <a:rPr lang="en-US" dirty="0"/>
              <a:t>: </a:t>
            </a:r>
            <a:br>
              <a:rPr lang="en-US" dirty="0"/>
            </a:br>
            <a:r>
              <a:rPr lang="en-US" dirty="0"/>
              <a:t>A regular feature of the scheme of work (as for KS3) is that students spend time learning the vocabulary for the following week’s lessons. This can be done using any platform. We provide the words on Quizlet. Most lists are also available (free to all schools, not just subscribers) on </a:t>
            </a:r>
            <a:r>
              <a:rPr lang="en-US" dirty="0" err="1"/>
              <a:t>LanguageNut</a:t>
            </a:r>
            <a:r>
              <a:rPr lang="en-US" dirty="0"/>
              <a:t>. Teachers may of course create their own versions of vocabulary learning activities in any of the different platforms available.</a:t>
            </a:r>
            <a:br>
              <a:rPr lang="en-US" dirty="0"/>
            </a:br>
            <a:br>
              <a:rPr lang="en-US" dirty="0"/>
            </a:br>
            <a:r>
              <a:rPr lang="en-US" dirty="0"/>
              <a:t>At KS4, there are several sets for learning/revisiting:</a:t>
            </a:r>
            <a:br>
              <a:rPr lang="en-US" dirty="0"/>
            </a:br>
            <a:r>
              <a:rPr lang="en-US" dirty="0"/>
              <a:t>1. The new vocabulary for the following week.</a:t>
            </a:r>
            <a:br>
              <a:rPr lang="en-US" dirty="0"/>
            </a:br>
            <a:r>
              <a:rPr lang="en-US" dirty="0"/>
              <a:t>2. The revisited thematic vocabulary (from KS3 SOW) assigned to the week.</a:t>
            </a:r>
            <a:br>
              <a:rPr lang="en-US" dirty="0"/>
            </a:br>
            <a:r>
              <a:rPr lang="en-US" dirty="0"/>
              <a:t>3. The systematic revisiting (at +3 and +9 weekly intervals) of new vocabulary.</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In the KS4 SOW every word from the GCSE vocabulary list has been tracked to ensure that:</a:t>
            </a:r>
            <a:br>
              <a:rPr lang="en-US" dirty="0"/>
            </a:br>
            <a:r>
              <a:rPr lang="en-US" dirty="0"/>
              <a:t>1. New words are </a:t>
            </a:r>
            <a:r>
              <a:rPr lang="en-US" b="1" dirty="0"/>
              <a:t>introduced, revisited twice </a:t>
            </a:r>
            <a:r>
              <a:rPr lang="en-US" dirty="0"/>
              <a:t>at intervals during the course, and </a:t>
            </a:r>
            <a:r>
              <a:rPr lang="en-US" b="1" dirty="0"/>
              <a:t>once again </a:t>
            </a:r>
            <a:r>
              <a:rPr lang="en-US" dirty="0"/>
              <a:t>during the final 9-week revision phase.</a:t>
            </a:r>
            <a:br>
              <a:rPr lang="en-US" dirty="0"/>
            </a:br>
            <a:r>
              <a:rPr lang="en-US" dirty="0"/>
              <a:t>2. KS3 revisited thematic vocabulary is </a:t>
            </a:r>
            <a:r>
              <a:rPr lang="en-US" b="1" dirty="0"/>
              <a:t>revisited twice </a:t>
            </a:r>
            <a:r>
              <a:rPr lang="en-US" dirty="0"/>
              <a:t>during the course, and </a:t>
            </a:r>
            <a:r>
              <a:rPr lang="en-US" b="1" dirty="0"/>
              <a:t>once again</a:t>
            </a:r>
            <a:r>
              <a:rPr lang="en-US" dirty="0"/>
              <a:t> during the final 9-week revision phase.</a:t>
            </a:r>
            <a:br>
              <a:rPr lang="en-US" dirty="0"/>
            </a:br>
            <a:r>
              <a:rPr lang="en-US" dirty="0"/>
              <a:t>3. KS3 function words (listed as R(</a:t>
            </a:r>
            <a:r>
              <a:rPr lang="en-US" dirty="0" err="1"/>
              <a:t>equired</a:t>
            </a:r>
            <a:r>
              <a:rPr lang="en-US" dirty="0"/>
              <a:t>) on Annex E of the GCSE Subject Content are all </a:t>
            </a:r>
            <a:r>
              <a:rPr lang="en-US" b="1" dirty="0"/>
              <a:t>revisited multiple times </a:t>
            </a:r>
            <a:r>
              <a:rPr lang="en-US" dirty="0"/>
              <a:t>(Column D on the KS4 SOW) and the revisits are also tracked on the KS4 Vocabulary tracker.</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We anticipate that students will spend on average 2 hours on homework per week at KS4.  </a:t>
            </a:r>
            <a:br>
              <a:rPr lang="en-US" dirty="0"/>
            </a:br>
            <a:r>
              <a:rPr lang="en-US" dirty="0"/>
              <a:t>As a general rule, one hour would be assigned to vocabulary learning (and ideally this time will be spread across the week). The aim at KS3 was to establish a ‘little and often’ approach to vocabulary learning, using an app to facilitate this. This learning habit will hopefully continue into KS4. The 2</a:t>
            </a:r>
            <a:r>
              <a:rPr lang="en-US" baseline="30000" dirty="0"/>
              <a:t>nd</a:t>
            </a:r>
            <a:r>
              <a:rPr lang="en-US" dirty="0"/>
              <a:t> hour will generally include additional reading, listening, speaking tasks. Teachers will be best placed to decide whether to include extended writing tasks for homework. However, given the availability of online translation tools and the strong temptation to use them, such tasks </a:t>
            </a:r>
            <a:r>
              <a:rPr lang="en-US" i="1" dirty="0"/>
              <a:t>might</a:t>
            </a:r>
            <a:r>
              <a:rPr lang="en-US" dirty="0"/>
              <a:t> best be undertaken in class, where teachers can replicate the conditions for written language production that will apply for students at GCSE.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0698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Auftakt</a:t>
            </a:r>
            <a:r>
              <a:rPr lang="en-US" b="1" dirty="0"/>
              <a:t> </a:t>
            </a:r>
            <a:r>
              <a:rPr lang="en-US" b="0" dirty="0"/>
              <a:t>activities allow for a staggered arrival to the lesson, and/or for the teacher to engage with individual students. All the necessary information is on the slide, and students can begin the task on arrival.</a:t>
            </a:r>
          </a:p>
          <a:p>
            <a:endParaRPr lang="en-US" b="1" dirty="0"/>
          </a:p>
          <a:p>
            <a:r>
              <a:rPr lang="en-US" b="1" dirty="0"/>
              <a:t>Timing:</a:t>
            </a:r>
            <a:r>
              <a:rPr lang="en-US" dirty="0"/>
              <a:t> 3 minutes</a:t>
            </a:r>
          </a:p>
          <a:p>
            <a:endParaRPr lang="en-US" dirty="0"/>
          </a:p>
          <a:p>
            <a:r>
              <a:rPr lang="en-US" b="1" dirty="0"/>
              <a:t>Aim:</a:t>
            </a:r>
            <a:r>
              <a:rPr lang="en-US" dirty="0"/>
              <a:t> to revisit the formation of compound nouns through familiar language from KS3 as a lead into the grammar revisit.</a:t>
            </a:r>
          </a:p>
          <a:p>
            <a:endParaRPr lang="en-GB" dirty="0"/>
          </a:p>
          <a:p>
            <a:r>
              <a:rPr lang="en-GB" b="1" dirty="0"/>
              <a:t>Procedure</a:t>
            </a:r>
            <a:r>
              <a:rPr lang="en-GB" dirty="0"/>
              <a:t>: </a:t>
            </a:r>
          </a:p>
          <a:p>
            <a:pPr marL="228600" indent="-228600">
              <a:buAutoNum type="arabicParenR"/>
            </a:pPr>
            <a:r>
              <a:rPr lang="en-GB" dirty="0"/>
              <a:t>Students read the instructions and work out the four compounds.</a:t>
            </a:r>
          </a:p>
          <a:p>
            <a:pPr marL="228600" indent="-228600">
              <a:buAutoNum type="arabicParenR"/>
            </a:pPr>
            <a:r>
              <a:rPr lang="en-GB" dirty="0"/>
              <a:t>Click once to reveal all the answers.</a:t>
            </a:r>
          </a:p>
          <a:p>
            <a:endParaRPr lang="en-GB" dirty="0"/>
          </a:p>
        </p:txBody>
      </p:sp>
      <p:sp>
        <p:nvSpPr>
          <p:cNvPr id="4" name="Slide Number Placeholder 3"/>
          <p:cNvSpPr>
            <a:spLocks noGrp="1"/>
          </p:cNvSpPr>
          <p:nvPr>
            <p:ph type="sldNum" sz="quarter" idx="5"/>
          </p:nvPr>
        </p:nvSpPr>
        <p:spPr/>
        <p:txBody>
          <a:bodyPr/>
          <a:lstStyle/>
          <a:p>
            <a:fld id="{051212F4-EB5A-464B-92EC-DACFCB1CC2CD}" type="slidenum">
              <a:rPr lang="en-GB" smtClean="0"/>
              <a:t>2</a:t>
            </a:fld>
            <a:endParaRPr lang="en-GB"/>
          </a:p>
        </p:txBody>
      </p:sp>
    </p:spTree>
    <p:extLst>
      <p:ext uri="{BB962C8B-B14F-4D97-AF65-F5344CB8AC3E}">
        <p14:creationId xmlns:p14="http://schemas.microsoft.com/office/powerpoint/2010/main" val="4034568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Timing: </a:t>
            </a:r>
            <a:r>
              <a:rPr lang="en-US" b="0" dirty="0"/>
              <a:t>5 </a:t>
            </a:r>
            <a:r>
              <a:rPr lang="en-US" dirty="0"/>
              <a:t>minutes (two slides)</a:t>
            </a:r>
          </a:p>
          <a:p>
            <a:endParaRPr lang="en-US" dirty="0"/>
          </a:p>
          <a:p>
            <a:r>
              <a:rPr lang="en-US" b="1" dirty="0"/>
              <a:t>Aim: </a:t>
            </a:r>
            <a:r>
              <a:rPr lang="en-US" b="0" dirty="0"/>
              <a:t>to revisit rules of how to construct compound nouns. </a:t>
            </a:r>
            <a:endParaRPr lang="en-US" b="1" dirty="0"/>
          </a:p>
          <a:p>
            <a:endParaRPr lang="en-US" dirty="0"/>
          </a:p>
          <a:p>
            <a:r>
              <a:rPr lang="en-US" b="1" dirty="0"/>
              <a:t>Procedure: </a:t>
            </a:r>
          </a:p>
          <a:p>
            <a:r>
              <a:rPr lang="en-US" dirty="0"/>
              <a:t>Cycle through the explanations and examples. </a:t>
            </a:r>
          </a:p>
          <a:p>
            <a:endParaRPr lang="en-US" dirty="0"/>
          </a:p>
          <a:p>
            <a:r>
              <a:rPr lang="en-US" b="1" dirty="0"/>
              <a:t>Note</a:t>
            </a:r>
            <a:r>
              <a:rPr lang="en-US" dirty="0"/>
              <a:t>: it would be worth prompting students to give the meaning of</a:t>
            </a:r>
            <a:r>
              <a:rPr lang="en-US" b="1" dirty="0"/>
              <a:t> </a:t>
            </a:r>
            <a:r>
              <a:rPr lang="en-US" b="1" i="1" dirty="0" err="1"/>
              <a:t>Vorname</a:t>
            </a:r>
            <a:r>
              <a:rPr lang="en-US" dirty="0"/>
              <a:t>, after presenting </a:t>
            </a:r>
            <a:r>
              <a:rPr lang="en-US" b="1" i="1" dirty="0" err="1"/>
              <a:t>Nachname</a:t>
            </a:r>
            <a:r>
              <a:rPr lang="en-US" dirty="0"/>
              <a:t>.</a:t>
            </a:r>
            <a:endParaRPr lang="en-GB" dirty="0"/>
          </a:p>
        </p:txBody>
      </p:sp>
      <p:sp>
        <p:nvSpPr>
          <p:cNvPr id="4" name="Slide Number Placeholder 3"/>
          <p:cNvSpPr>
            <a:spLocks noGrp="1"/>
          </p:cNvSpPr>
          <p:nvPr>
            <p:ph type="sldNum" sz="quarter" idx="5"/>
          </p:nvPr>
        </p:nvSpPr>
        <p:spPr/>
        <p:txBody>
          <a:bodyPr/>
          <a:lstStyle/>
          <a:p>
            <a:fld id="{051212F4-EB5A-464B-92EC-DACFCB1CC2CD}" type="slidenum">
              <a:rPr lang="en-GB" smtClean="0"/>
              <a:t>3</a:t>
            </a:fld>
            <a:endParaRPr lang="en-GB"/>
          </a:p>
        </p:txBody>
      </p:sp>
    </p:spTree>
    <p:extLst>
      <p:ext uri="{BB962C8B-B14F-4D97-AF65-F5344CB8AC3E}">
        <p14:creationId xmlns:p14="http://schemas.microsoft.com/office/powerpoint/2010/main" val="574505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Procedure: </a:t>
            </a:r>
          </a:p>
          <a:p>
            <a:pPr marL="228600" indent="-228600">
              <a:buAutoNum type="arabicPeriod"/>
            </a:pPr>
            <a:r>
              <a:rPr lang="en-GB" dirty="0"/>
              <a:t>Present the information and examples. </a:t>
            </a:r>
          </a:p>
          <a:p>
            <a:pPr marL="228600" indent="-228600">
              <a:buAutoNum type="arabicPeriod"/>
            </a:pPr>
            <a:r>
              <a:rPr lang="en-GB" dirty="0"/>
              <a:t>Answer any questions students may have.</a:t>
            </a:r>
          </a:p>
          <a:p>
            <a:pPr marL="228600" indent="-228600">
              <a:buAutoNum type="arabicPeriod"/>
            </a:pPr>
            <a:r>
              <a:rPr lang="en-GB" dirty="0"/>
              <a:t>Ask the students to explain the meanings of the compound nouns in the bottom right-hand side.  </a:t>
            </a:r>
          </a:p>
          <a:p>
            <a:endParaRPr lang="en-GB" dirty="0"/>
          </a:p>
          <a:p>
            <a:pPr fontAlgn="base" hangingPunct="0">
              <a:lnSpc>
                <a:spcPct val="120000"/>
              </a:lnSpc>
              <a:spcAft>
                <a:spcPts val="1200"/>
              </a:spcAft>
              <a:tabLst>
                <a:tab pos="1650365" algn="l"/>
              </a:tabLst>
            </a:pPr>
            <a:r>
              <a:rPr lang="en-GB" b="1" dirty="0"/>
              <a:t>Source</a:t>
            </a:r>
            <a:r>
              <a:rPr lang="en-GB" dirty="0"/>
              <a:t>: </a:t>
            </a:r>
            <a:r>
              <a:rPr lang="en-GB" b="1" dirty="0"/>
              <a:t>GCSE Subject content</a:t>
            </a:r>
            <a:br>
              <a:rPr lang="en-GB" dirty="0"/>
            </a:br>
            <a:r>
              <a:rPr lang="en-GB" sz="1800" b="0" dirty="0">
                <a:solidFill>
                  <a:srgbClr val="0D0D0D"/>
                </a:solidFill>
                <a:effectLst/>
                <a:latin typeface="Arial" panose="020B0604020202020204" pitchFamily="34" charset="0"/>
                <a:ea typeface="SimSun" panose="02010600030101010101" pitchFamily="2" charset="-122"/>
                <a:cs typeface="Arial" panose="020B0604020202020204" pitchFamily="34" charset="0"/>
              </a:rPr>
              <a:t>Formation of compound nouns, including final word gender rule: </a:t>
            </a:r>
            <a:endParaRPr lang="en-GB" sz="1800" b="0" dirty="0">
              <a:solidFill>
                <a:srgbClr val="0D0D0D"/>
              </a:solidFill>
              <a:effectLst/>
              <a:latin typeface="Arial" panose="020B0604020202020204" pitchFamily="34" charset="0"/>
              <a:ea typeface="SimSun" panose="02010600030101010101" pitchFamily="2" charset="-122"/>
              <a:cs typeface="Times New Roman" panose="02020603050405020304" pitchFamily="18" charset="0"/>
            </a:endParaRPr>
          </a:p>
          <a:p>
            <a:pPr marL="342900" lvl="0" indent="-342900" fontAlgn="base" hangingPunct="0">
              <a:lnSpc>
                <a:spcPct val="120000"/>
              </a:lnSpc>
              <a:spcAft>
                <a:spcPts val="1200"/>
              </a:spcAft>
              <a:buFont typeface="Symbol" panose="05050102010706020507" pitchFamily="18" charset="2"/>
              <a:buChar char=""/>
              <a:tabLst>
                <a:tab pos="1650365" algn="l"/>
              </a:tabLst>
            </a:pPr>
            <a:r>
              <a:rPr lang="en-GB" sz="1800" dirty="0">
                <a:solidFill>
                  <a:srgbClr val="0D0D0D"/>
                </a:solidFill>
                <a:effectLst/>
                <a:latin typeface="Arial" panose="020B0604020202020204" pitchFamily="34" charset="0"/>
                <a:ea typeface="SimSun" panose="02010600030101010101" pitchFamily="2" charset="-122"/>
                <a:cs typeface="Arial" panose="020B0604020202020204" pitchFamily="34" charset="0"/>
              </a:rPr>
              <a:t>many compounds add additional connecting letters: -</a:t>
            </a:r>
            <a:r>
              <a:rPr lang="en-GB" sz="1800" i="1" dirty="0">
                <a:solidFill>
                  <a:srgbClr val="0D0D0D"/>
                </a:solidFill>
                <a:effectLst/>
                <a:latin typeface="Arial" panose="020B0604020202020204" pitchFamily="34" charset="0"/>
                <a:ea typeface="SimSun" panose="02010600030101010101" pitchFamily="2" charset="-122"/>
                <a:cs typeface="Arial" panose="020B0604020202020204" pitchFamily="34" charset="0"/>
              </a:rPr>
              <a:t>e, -s/-es, -n/-</a:t>
            </a:r>
            <a:r>
              <a:rPr lang="en-GB" sz="1800" i="1" dirty="0" err="1">
                <a:solidFill>
                  <a:srgbClr val="0D0D0D"/>
                </a:solidFill>
                <a:effectLst/>
                <a:latin typeface="Arial" panose="020B0604020202020204" pitchFamily="34" charset="0"/>
                <a:ea typeface="SimSun" panose="02010600030101010101" pitchFamily="2" charset="-122"/>
                <a:cs typeface="Arial" panose="020B0604020202020204" pitchFamily="34" charset="0"/>
              </a:rPr>
              <a:t>en</a:t>
            </a:r>
            <a:r>
              <a:rPr lang="en-GB" sz="1800" i="1" dirty="0">
                <a:solidFill>
                  <a:srgbClr val="0D0D0D"/>
                </a:solidFill>
                <a:effectLst/>
                <a:latin typeface="Arial" panose="020B0604020202020204" pitchFamily="34" charset="0"/>
                <a:ea typeface="SimSun" panose="02010600030101010101" pitchFamily="2" charset="-122"/>
                <a:cs typeface="Arial" panose="020B0604020202020204" pitchFamily="34" charset="0"/>
              </a:rPr>
              <a:t>, -</a:t>
            </a:r>
            <a:r>
              <a:rPr lang="en-GB" sz="1800" i="1" dirty="0" err="1">
                <a:solidFill>
                  <a:srgbClr val="0D0D0D"/>
                </a:solidFill>
                <a:effectLst/>
                <a:latin typeface="Arial" panose="020B0604020202020204" pitchFamily="34" charset="0"/>
                <a:ea typeface="SimSun" panose="02010600030101010101" pitchFamily="2" charset="-122"/>
                <a:cs typeface="Arial" panose="020B0604020202020204" pitchFamily="34" charset="0"/>
              </a:rPr>
              <a:t>ens</a:t>
            </a:r>
            <a:r>
              <a:rPr lang="en-GB" sz="1800" i="1" dirty="0">
                <a:solidFill>
                  <a:srgbClr val="0D0D0D"/>
                </a:solidFill>
                <a:effectLst/>
                <a:latin typeface="Arial" panose="020B0604020202020204" pitchFamily="34" charset="0"/>
                <a:ea typeface="SimSun" panose="02010600030101010101" pitchFamily="2" charset="-122"/>
                <a:cs typeface="Arial" panose="020B0604020202020204" pitchFamily="34" charset="0"/>
              </a:rPr>
              <a:t>, -er</a:t>
            </a:r>
            <a:r>
              <a:rPr lang="en-GB" sz="1800" dirty="0">
                <a:solidFill>
                  <a:srgbClr val="0D0D0D"/>
                </a:solidFill>
                <a:effectLst/>
                <a:latin typeface="Arial" panose="020B0604020202020204" pitchFamily="34" charset="0"/>
                <a:ea typeface="SimSun" panose="02010600030101010101" pitchFamily="2" charset="-122"/>
                <a:cs typeface="Arial" panose="020B0604020202020204" pitchFamily="34" charset="0"/>
              </a:rPr>
              <a:t> (e.g., </a:t>
            </a:r>
            <a:r>
              <a:rPr lang="en-GB" sz="1800" i="1" dirty="0" err="1">
                <a:solidFill>
                  <a:srgbClr val="0D0D0D"/>
                </a:solidFill>
                <a:effectLst/>
                <a:latin typeface="Arial" panose="020B0604020202020204" pitchFamily="34" charset="0"/>
                <a:ea typeface="SimSun" panose="02010600030101010101" pitchFamily="2" charset="-122"/>
                <a:cs typeface="Arial" panose="020B0604020202020204" pitchFamily="34" charset="0"/>
              </a:rPr>
              <a:t>Arbeitsstunden</a:t>
            </a:r>
            <a:r>
              <a:rPr lang="en-GB" sz="1800" dirty="0">
                <a:solidFill>
                  <a:srgbClr val="0D0D0D"/>
                </a:solidFill>
                <a:effectLst/>
                <a:latin typeface="Arial" panose="020B0604020202020204" pitchFamily="34" charset="0"/>
                <a:ea typeface="SimSun" panose="02010600030101010101" pitchFamily="2" charset="-122"/>
                <a:cs typeface="Arial" panose="020B0604020202020204" pitchFamily="34" charset="0"/>
              </a:rPr>
              <a:t>)</a:t>
            </a:r>
            <a:endParaRPr lang="en-GB" sz="1800" dirty="0">
              <a:solidFill>
                <a:srgbClr val="0D0D0D"/>
              </a:solidFill>
              <a:effectLst/>
              <a:latin typeface="Arial" panose="020B0604020202020204" pitchFamily="34" charset="0"/>
              <a:ea typeface="SimSun" panose="02010600030101010101" pitchFamily="2" charset="-122"/>
              <a:cs typeface="Times New Roman" panose="02020603050405020304" pitchFamily="18" charset="0"/>
            </a:endParaRPr>
          </a:p>
          <a:p>
            <a:pPr marL="342900" lvl="0" indent="-342900" fontAlgn="base" hangingPunct="0">
              <a:lnSpc>
                <a:spcPct val="120000"/>
              </a:lnSpc>
              <a:spcAft>
                <a:spcPts val="1200"/>
              </a:spcAft>
              <a:buFont typeface="Symbol" panose="05050102010706020507" pitchFamily="18" charset="2"/>
              <a:buChar char=""/>
              <a:tabLst>
                <a:tab pos="1650365" algn="l"/>
              </a:tabLst>
            </a:pPr>
            <a:r>
              <a:rPr lang="en-GB" sz="1800" dirty="0">
                <a:solidFill>
                  <a:srgbClr val="0D0D0D"/>
                </a:solidFill>
                <a:effectLst/>
                <a:latin typeface="Arial" panose="020B0604020202020204" pitchFamily="34" charset="0"/>
                <a:ea typeface="SimSun" panose="02010600030101010101" pitchFamily="2" charset="-122"/>
                <a:cs typeface="Arial" panose="020B0604020202020204" pitchFamily="34" charset="0"/>
              </a:rPr>
              <a:t>some omit -</a:t>
            </a:r>
            <a:r>
              <a:rPr lang="en-GB" sz="1800" i="1" dirty="0">
                <a:solidFill>
                  <a:srgbClr val="0D0D0D"/>
                </a:solidFill>
                <a:effectLst/>
                <a:latin typeface="Arial" panose="020B0604020202020204" pitchFamily="34" charset="0"/>
                <a:ea typeface="SimSun" panose="02010600030101010101" pitchFamily="2" charset="-122"/>
                <a:cs typeface="Arial" panose="020B0604020202020204" pitchFamily="34" charset="0"/>
              </a:rPr>
              <a:t>e/-</a:t>
            </a:r>
            <a:r>
              <a:rPr lang="en-GB" sz="1800" i="1" dirty="0" err="1">
                <a:solidFill>
                  <a:srgbClr val="0D0D0D"/>
                </a:solidFill>
                <a:effectLst/>
                <a:latin typeface="Arial" panose="020B0604020202020204" pitchFamily="34" charset="0"/>
                <a:ea typeface="SimSun" panose="02010600030101010101" pitchFamily="2" charset="-122"/>
                <a:cs typeface="Arial" panose="020B0604020202020204" pitchFamily="34" charset="0"/>
              </a:rPr>
              <a:t>en</a:t>
            </a:r>
            <a:r>
              <a:rPr lang="en-GB" sz="1800" dirty="0">
                <a:solidFill>
                  <a:srgbClr val="0D0D0D"/>
                </a:solidFill>
                <a:effectLst/>
                <a:latin typeface="Arial" panose="020B0604020202020204" pitchFamily="34" charset="0"/>
                <a:ea typeface="SimSun" panose="02010600030101010101" pitchFamily="2" charset="-122"/>
                <a:cs typeface="Arial" panose="020B0604020202020204" pitchFamily="34" charset="0"/>
              </a:rPr>
              <a:t> from the first word (e.g., </a:t>
            </a:r>
            <a:r>
              <a:rPr lang="en-GB" sz="1800" i="1" dirty="0" err="1">
                <a:solidFill>
                  <a:srgbClr val="0D0D0D"/>
                </a:solidFill>
                <a:effectLst/>
                <a:latin typeface="Arial" panose="020B0604020202020204" pitchFamily="34" charset="0"/>
                <a:ea typeface="SimSun" panose="02010600030101010101" pitchFamily="2" charset="-122"/>
                <a:cs typeface="Arial" panose="020B0604020202020204" pitchFamily="34" charset="0"/>
              </a:rPr>
              <a:t>Schulbuch</a:t>
            </a:r>
            <a:r>
              <a:rPr lang="en-GB" sz="1800" dirty="0">
                <a:solidFill>
                  <a:srgbClr val="0D0D0D"/>
                </a:solidFill>
                <a:effectLst/>
                <a:latin typeface="Arial" panose="020B0604020202020204" pitchFamily="34" charset="0"/>
                <a:ea typeface="SimSun" panose="02010600030101010101" pitchFamily="2" charset="-122"/>
                <a:cs typeface="Arial" panose="020B0604020202020204" pitchFamily="34" charset="0"/>
              </a:rPr>
              <a:t>, </a:t>
            </a:r>
            <a:r>
              <a:rPr lang="en-GB" sz="1800" i="1" dirty="0" err="1">
                <a:solidFill>
                  <a:srgbClr val="0D0D0D"/>
                </a:solidFill>
                <a:effectLst/>
                <a:latin typeface="Arial" panose="020B0604020202020204" pitchFamily="34" charset="0"/>
                <a:ea typeface="SimSun" panose="02010600030101010101" pitchFamily="2" charset="-122"/>
                <a:cs typeface="Arial" panose="020B0604020202020204" pitchFamily="34" charset="0"/>
              </a:rPr>
              <a:t>Wohnzimmer</a:t>
            </a:r>
            <a:r>
              <a:rPr lang="en-GB" sz="1800" dirty="0">
                <a:solidFill>
                  <a:srgbClr val="0D0D0D"/>
                </a:solidFill>
                <a:effectLst/>
                <a:latin typeface="Arial" panose="020B0604020202020204" pitchFamily="34" charset="0"/>
                <a:ea typeface="SimSun" panose="02010600030101010101" pitchFamily="2" charset="-122"/>
                <a:cs typeface="Arial" panose="020B0604020202020204" pitchFamily="34" charset="0"/>
              </a:rPr>
              <a:t>)</a:t>
            </a:r>
            <a:endParaRPr lang="en-GB" sz="1800" dirty="0">
              <a:solidFill>
                <a:srgbClr val="0D0D0D"/>
              </a:solidFill>
              <a:effectLst/>
              <a:latin typeface="Arial" panose="020B0604020202020204" pitchFamily="34" charset="0"/>
              <a:ea typeface="SimSun" panose="02010600030101010101" pitchFamily="2" charset="-122"/>
              <a:cs typeface="Times New Roman" panose="02020603050405020304" pitchFamily="18" charset="0"/>
            </a:endParaRPr>
          </a:p>
          <a:p>
            <a:pPr fontAlgn="base" hangingPunct="0">
              <a:lnSpc>
                <a:spcPct val="120000"/>
              </a:lnSpc>
              <a:spcAft>
                <a:spcPts val="1200"/>
              </a:spcAft>
              <a:tabLst>
                <a:tab pos="1650365" algn="l"/>
              </a:tabLst>
            </a:pPr>
            <a:r>
              <a:rPr lang="en-GB" sz="1800" dirty="0">
                <a:solidFill>
                  <a:srgbClr val="0D0D0D"/>
                </a:solidFill>
                <a:effectLst/>
                <a:latin typeface="Arial" panose="020B0604020202020204" pitchFamily="34" charset="0"/>
                <a:ea typeface="SimSun" panose="02010600030101010101" pitchFamily="2" charset="-122"/>
                <a:cs typeface="Arial" panose="020B0604020202020204" pitchFamily="34" charset="0"/>
              </a:rPr>
              <a:t>The omission or unnecessary addition of connecting letters will </a:t>
            </a:r>
            <a:r>
              <a:rPr lang="en-GB" sz="1800" b="1" dirty="0">
                <a:solidFill>
                  <a:srgbClr val="0D0D0D"/>
                </a:solidFill>
                <a:effectLst/>
                <a:latin typeface="Arial" panose="020B0604020202020204" pitchFamily="34" charset="0"/>
                <a:ea typeface="SimSun" panose="02010600030101010101" pitchFamily="2" charset="-122"/>
                <a:cs typeface="Arial" panose="020B0604020202020204" pitchFamily="34" charset="0"/>
              </a:rPr>
              <a:t>not</a:t>
            </a:r>
            <a:r>
              <a:rPr lang="en-GB" sz="1800" dirty="0">
                <a:solidFill>
                  <a:srgbClr val="0D0D0D"/>
                </a:solidFill>
                <a:effectLst/>
                <a:latin typeface="Arial" panose="020B0604020202020204" pitchFamily="34" charset="0"/>
                <a:ea typeface="SimSun" panose="02010600030101010101" pitchFamily="2" charset="-122"/>
                <a:cs typeface="Arial" panose="020B0604020202020204" pitchFamily="34" charset="0"/>
              </a:rPr>
              <a:t> be credit-bearing.</a:t>
            </a:r>
            <a:br>
              <a:rPr lang="en-GB" sz="1800" dirty="0">
                <a:solidFill>
                  <a:srgbClr val="0D0D0D"/>
                </a:solidFill>
                <a:effectLst/>
                <a:latin typeface="Arial" panose="020B0604020202020204" pitchFamily="34" charset="0"/>
                <a:ea typeface="SimSun" panose="02010600030101010101" pitchFamily="2" charset="-122"/>
                <a:cs typeface="Arial" panose="020B0604020202020204" pitchFamily="34" charset="0"/>
              </a:rPr>
            </a:br>
            <a:r>
              <a:rPr lang="en-GB" sz="1800" dirty="0">
                <a:solidFill>
                  <a:srgbClr val="0D0D0D"/>
                </a:solidFill>
                <a:effectLst/>
                <a:latin typeface="Arial" panose="020B0604020202020204" pitchFamily="34" charset="0"/>
                <a:ea typeface="SimSun" panose="02010600030101010101" pitchFamily="2" charset="-122"/>
                <a:cs typeface="Arial" panose="020B0604020202020204" pitchFamily="34" charset="0"/>
              </a:rPr>
              <a:t>Compounds can also be adjectives (e.g., </a:t>
            </a:r>
            <a:r>
              <a:rPr lang="en-GB" sz="1800" i="1" dirty="0" err="1">
                <a:solidFill>
                  <a:srgbClr val="0D0D0D"/>
                </a:solidFill>
                <a:effectLst/>
                <a:latin typeface="Arial" panose="020B0604020202020204" pitchFamily="34" charset="0"/>
                <a:ea typeface="SimSun" panose="02010600030101010101" pitchFamily="2" charset="-122"/>
                <a:cs typeface="Arial" panose="020B0604020202020204" pitchFamily="34" charset="0"/>
              </a:rPr>
              <a:t>dunkelgrün</a:t>
            </a:r>
            <a:r>
              <a:rPr lang="en-GB" sz="1800" dirty="0">
                <a:solidFill>
                  <a:srgbClr val="0D0D0D"/>
                </a:solidFill>
                <a:effectLst/>
                <a:latin typeface="Arial" panose="020B0604020202020204" pitchFamily="34" charset="0"/>
                <a:ea typeface="SimSun" panose="02010600030101010101" pitchFamily="2" charset="-122"/>
                <a:cs typeface="Arial" panose="020B0604020202020204" pitchFamily="34" charset="0"/>
              </a:rPr>
              <a:t>) or verbs (e.g., </a:t>
            </a:r>
            <a:r>
              <a:rPr lang="en-GB" sz="1800" i="1" dirty="0" err="1">
                <a:solidFill>
                  <a:srgbClr val="0D0D0D"/>
                </a:solidFill>
                <a:effectLst/>
                <a:latin typeface="Arial" panose="020B0604020202020204" pitchFamily="34" charset="0"/>
                <a:ea typeface="SimSun" panose="02010600030101010101" pitchFamily="2" charset="-122"/>
                <a:cs typeface="Arial" panose="020B0604020202020204" pitchFamily="34" charset="0"/>
              </a:rPr>
              <a:t>ausgehen</a:t>
            </a:r>
            <a:r>
              <a:rPr lang="en-GB" sz="1800" dirty="0">
                <a:solidFill>
                  <a:srgbClr val="0D0D0D"/>
                </a:solidFill>
                <a:effectLst/>
                <a:latin typeface="Arial" panose="020B0604020202020204" pitchFamily="34" charset="0"/>
                <a:ea typeface="SimSun" panose="02010600030101010101" pitchFamily="2" charset="-122"/>
                <a:cs typeface="Arial" panose="020B0604020202020204" pitchFamily="34" charset="0"/>
              </a:rPr>
              <a:t>).</a:t>
            </a:r>
            <a:endParaRPr lang="en-GB" sz="1800" dirty="0">
              <a:solidFill>
                <a:srgbClr val="0D0D0D"/>
              </a:solidFill>
              <a:effectLst/>
              <a:latin typeface="Arial" panose="020B0604020202020204" pitchFamily="34" charset="0"/>
              <a:ea typeface="SimSun" panose="02010600030101010101" pitchFamily="2" charset="-122"/>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51212F4-EB5A-464B-92EC-DACFCB1CC2CD}" type="slidenum">
              <a:rPr lang="en-GB" smtClean="0"/>
              <a:t>4</a:t>
            </a:fld>
            <a:endParaRPr lang="en-GB"/>
          </a:p>
        </p:txBody>
      </p:sp>
    </p:spTree>
    <p:extLst>
      <p:ext uri="{BB962C8B-B14F-4D97-AF65-F5344CB8AC3E}">
        <p14:creationId xmlns:p14="http://schemas.microsoft.com/office/powerpoint/2010/main" val="2367530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Timing</a:t>
            </a:r>
            <a:r>
              <a:rPr lang="en-US" dirty="0"/>
              <a:t>: 2 minutes</a:t>
            </a:r>
          </a:p>
          <a:p>
            <a:endParaRPr lang="en-US" dirty="0"/>
          </a:p>
          <a:p>
            <a:r>
              <a:rPr lang="en-US" b="1" dirty="0"/>
              <a:t>Aim: </a:t>
            </a:r>
            <a:r>
              <a:rPr lang="en-US" b="0" dirty="0"/>
              <a:t>to revisit rules for word pattern 1 &amp; 2 prior to a written exercise. </a:t>
            </a:r>
          </a:p>
          <a:p>
            <a:endParaRPr lang="en-US" b="0" dirty="0"/>
          </a:p>
          <a:p>
            <a:r>
              <a:rPr lang="en-US" b="1" dirty="0"/>
              <a:t>Procedure: </a:t>
            </a:r>
            <a:endParaRPr lang="en-US" b="0" dirty="0"/>
          </a:p>
          <a:p>
            <a:r>
              <a:rPr lang="en-US" b="0" dirty="0"/>
              <a:t>1. Cycle through the information. </a:t>
            </a:r>
          </a:p>
          <a:p>
            <a:r>
              <a:rPr lang="en-US" b="0" dirty="0"/>
              <a:t>2. Answer any questions the students may have.</a:t>
            </a:r>
            <a:endParaRPr lang="en-GB" b="1" dirty="0"/>
          </a:p>
        </p:txBody>
      </p:sp>
      <p:sp>
        <p:nvSpPr>
          <p:cNvPr id="4" name="Slide Number Placeholder 3"/>
          <p:cNvSpPr>
            <a:spLocks noGrp="1"/>
          </p:cNvSpPr>
          <p:nvPr>
            <p:ph type="sldNum" sz="quarter" idx="5"/>
          </p:nvPr>
        </p:nvSpPr>
        <p:spPr/>
        <p:txBody>
          <a:bodyPr/>
          <a:lstStyle/>
          <a:p>
            <a:fld id="{051212F4-EB5A-464B-92EC-DACFCB1CC2CD}" type="slidenum">
              <a:rPr lang="en-GB" smtClean="0"/>
              <a:t>5</a:t>
            </a:fld>
            <a:endParaRPr lang="en-GB"/>
          </a:p>
        </p:txBody>
      </p:sp>
    </p:spTree>
    <p:extLst>
      <p:ext uri="{BB962C8B-B14F-4D97-AF65-F5344CB8AC3E}">
        <p14:creationId xmlns:p14="http://schemas.microsoft.com/office/powerpoint/2010/main" val="1992542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Timing</a:t>
            </a:r>
            <a:r>
              <a:rPr lang="en-US" dirty="0"/>
              <a:t>: 5 minutes </a:t>
            </a:r>
          </a:p>
          <a:p>
            <a:endParaRPr lang="en-US" b="1" dirty="0"/>
          </a:p>
          <a:p>
            <a:r>
              <a:rPr lang="en-US" b="1" dirty="0"/>
              <a:t>Aim</a:t>
            </a:r>
            <a:r>
              <a:rPr lang="en-US" b="0" dirty="0"/>
              <a:t>: to </a:t>
            </a:r>
            <a:r>
              <a:rPr lang="en-US" b="0" dirty="0" err="1"/>
              <a:t>practise</a:t>
            </a:r>
            <a:r>
              <a:rPr lang="en-US" b="0" dirty="0"/>
              <a:t> making compound words using word patterns 1 &amp; 2. </a:t>
            </a:r>
          </a:p>
          <a:p>
            <a:endParaRPr lang="en-US" b="0" dirty="0"/>
          </a:p>
          <a:p>
            <a:r>
              <a:rPr lang="en-US" b="1" dirty="0"/>
              <a:t>Procedure: </a:t>
            </a:r>
          </a:p>
          <a:p>
            <a:pPr marL="228600" indent="-228600">
              <a:buAutoNum type="arabicParenR"/>
            </a:pPr>
            <a:r>
              <a:rPr lang="en-US" b="0" dirty="0"/>
              <a:t>Working in pairs students write as many compound words starting with Haupt- or </a:t>
            </a:r>
            <a:r>
              <a:rPr lang="en-US" b="0" dirty="0" err="1"/>
              <a:t>Lieblings</a:t>
            </a:r>
            <a:r>
              <a:rPr lang="en-US" b="0" dirty="0"/>
              <a:t>- as they can. </a:t>
            </a:r>
          </a:p>
          <a:p>
            <a:pPr marL="228600" indent="-228600">
              <a:buAutoNum type="arabicParenR"/>
            </a:pPr>
            <a:r>
              <a:rPr lang="en-US" b="0" dirty="0"/>
              <a:t>F</a:t>
            </a:r>
            <a:r>
              <a:rPr lang="en-GB" b="0" dirty="0" err="1"/>
              <a:t>eedback</a:t>
            </a:r>
            <a:r>
              <a:rPr lang="en-GB" b="0" dirty="0"/>
              <a:t> orally to whole class.</a:t>
            </a:r>
          </a:p>
          <a:p>
            <a:endParaRPr lang="en-GB" b="1" dirty="0"/>
          </a:p>
          <a:p>
            <a:r>
              <a:rPr lang="en-GB" b="1" dirty="0"/>
              <a:t>Possible compounds include but are not limited to</a:t>
            </a:r>
            <a:r>
              <a:rPr lang="en-GB" b="0" dirty="0"/>
              <a:t>:</a:t>
            </a:r>
          </a:p>
          <a:p>
            <a:r>
              <a:rPr lang="en-GB" b="0" dirty="0" err="1"/>
              <a:t>Hauptartikel</a:t>
            </a:r>
            <a:r>
              <a:rPr lang="en-GB" b="0" dirty="0"/>
              <a:t>, </a:t>
            </a:r>
            <a:r>
              <a:rPr lang="en-GB" b="0" dirty="0" err="1"/>
              <a:t>Hauptfehler</a:t>
            </a:r>
            <a:r>
              <a:rPr lang="en-GB" b="0" dirty="0"/>
              <a:t>, </a:t>
            </a:r>
            <a:r>
              <a:rPr lang="en-GB" b="0" dirty="0" err="1"/>
              <a:t>Hauptfrage</a:t>
            </a:r>
            <a:r>
              <a:rPr lang="en-GB" b="0" dirty="0"/>
              <a:t>, </a:t>
            </a:r>
            <a:r>
              <a:rPr lang="en-GB" b="0" dirty="0" err="1"/>
              <a:t>Hauptsache</a:t>
            </a:r>
            <a:r>
              <a:rPr lang="en-GB" b="0" dirty="0"/>
              <a:t>, </a:t>
            </a:r>
            <a:r>
              <a:rPr lang="en-GB" b="0" dirty="0" err="1"/>
              <a:t>Hauptunterschied</a:t>
            </a:r>
            <a:r>
              <a:rPr lang="en-GB" b="0" dirty="0"/>
              <a:t>, </a:t>
            </a:r>
            <a:r>
              <a:rPr lang="en-GB" b="0" dirty="0" err="1"/>
              <a:t>Hauptsatz</a:t>
            </a:r>
            <a:r>
              <a:rPr lang="en-GB" b="0" dirty="0"/>
              <a:t>, </a:t>
            </a:r>
            <a:r>
              <a:rPr lang="en-GB" b="0" dirty="0" err="1"/>
              <a:t>Hauptbegriff</a:t>
            </a:r>
            <a:r>
              <a:rPr lang="en-GB" b="0" dirty="0"/>
              <a:t>, </a:t>
            </a:r>
            <a:r>
              <a:rPr lang="en-GB" b="0" dirty="0" err="1"/>
              <a:t>Hauptgespräch</a:t>
            </a:r>
            <a:r>
              <a:rPr lang="en-GB" b="0" dirty="0"/>
              <a:t>, </a:t>
            </a:r>
            <a:r>
              <a:rPr lang="en-GB" b="0" dirty="0" err="1"/>
              <a:t>Hauptaufgabe</a:t>
            </a:r>
            <a:endParaRPr lang="en-GB" b="0" dirty="0"/>
          </a:p>
          <a:p>
            <a:r>
              <a:rPr lang="en-GB" b="0" dirty="0" err="1"/>
              <a:t>Lieblingswort</a:t>
            </a:r>
            <a:r>
              <a:rPr lang="en-GB" b="0" dirty="0"/>
              <a:t>, </a:t>
            </a:r>
            <a:r>
              <a:rPr lang="en-GB" b="0" dirty="0" err="1"/>
              <a:t>Lieblingsbuch</a:t>
            </a:r>
            <a:r>
              <a:rPr lang="en-GB" b="0" dirty="0"/>
              <a:t>, </a:t>
            </a:r>
            <a:r>
              <a:rPr lang="en-GB" b="0" dirty="0" err="1"/>
              <a:t>Lieblingskind</a:t>
            </a:r>
            <a:r>
              <a:rPr lang="en-GB" b="0" dirty="0"/>
              <a:t>, </a:t>
            </a:r>
            <a:r>
              <a:rPr lang="en-GB" b="0" dirty="0" err="1"/>
              <a:t>Lieblingslied</a:t>
            </a:r>
            <a:r>
              <a:rPr lang="en-GB" b="0" dirty="0"/>
              <a:t>, </a:t>
            </a:r>
            <a:r>
              <a:rPr lang="en-GB" b="0" dirty="0" err="1"/>
              <a:t>Lieblingsaufgabe</a:t>
            </a:r>
            <a:r>
              <a:rPr lang="en-GB" b="0" dirty="0"/>
              <a:t>, </a:t>
            </a:r>
            <a:r>
              <a:rPr lang="en-GB" b="0" dirty="0" err="1"/>
              <a:t>Lieblingshobby</a:t>
            </a:r>
            <a:r>
              <a:rPr lang="en-GB" b="0" dirty="0"/>
              <a:t>, </a:t>
            </a:r>
            <a:r>
              <a:rPr lang="en-GB" b="0" dirty="0" err="1"/>
              <a:t>Lieblingssache</a:t>
            </a:r>
            <a:r>
              <a:rPr lang="en-GB" b="0" dirty="0"/>
              <a:t>, </a:t>
            </a:r>
            <a:r>
              <a:rPr lang="en-GB" b="0" dirty="0" err="1"/>
              <a:t>Lieblingsbild</a:t>
            </a:r>
            <a:r>
              <a:rPr lang="en-GB" b="0" dirty="0"/>
              <a:t>, </a:t>
            </a:r>
            <a:r>
              <a:rPr lang="en-GB" b="0" dirty="0" err="1"/>
              <a:t>Lieblingsgespräch</a:t>
            </a:r>
            <a:r>
              <a:rPr lang="en-GB" b="0" dirty="0"/>
              <a:t>, </a:t>
            </a:r>
            <a:r>
              <a:rPr lang="en-GB" b="0" dirty="0" err="1"/>
              <a:t>Lieblingssatz</a:t>
            </a:r>
            <a:r>
              <a:rPr lang="en-GB" b="0" dirty="0"/>
              <a:t>, </a:t>
            </a:r>
            <a:r>
              <a:rPr lang="en-GB" b="0" dirty="0" err="1"/>
              <a:t>Lieblingsausdruck</a:t>
            </a:r>
            <a:endParaRPr lang="en-GB" b="0" dirty="0"/>
          </a:p>
          <a:p>
            <a:endParaRPr lang="en-GB" b="0" dirty="0"/>
          </a:p>
        </p:txBody>
      </p:sp>
      <p:sp>
        <p:nvSpPr>
          <p:cNvPr id="4" name="Slide Number Placeholder 3"/>
          <p:cNvSpPr>
            <a:spLocks noGrp="1"/>
          </p:cNvSpPr>
          <p:nvPr>
            <p:ph type="sldNum" sz="quarter" idx="5"/>
          </p:nvPr>
        </p:nvSpPr>
        <p:spPr/>
        <p:txBody>
          <a:bodyPr/>
          <a:lstStyle/>
          <a:p>
            <a:fld id="{051212F4-EB5A-464B-92EC-DACFCB1CC2CD}" type="slidenum">
              <a:rPr lang="en-GB" smtClean="0"/>
              <a:t>6</a:t>
            </a:fld>
            <a:endParaRPr lang="en-GB"/>
          </a:p>
        </p:txBody>
      </p:sp>
    </p:spTree>
    <p:extLst>
      <p:ext uri="{BB962C8B-B14F-4D97-AF65-F5344CB8AC3E}">
        <p14:creationId xmlns:p14="http://schemas.microsoft.com/office/powerpoint/2010/main" val="455687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Higher version: slide 1 / 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Timing</a:t>
            </a:r>
            <a:r>
              <a:rPr lang="en-US" b="0" dirty="0"/>
              <a:t>: 8 minutes</a:t>
            </a:r>
          </a:p>
          <a:p>
            <a:r>
              <a:rPr lang="en-US" b="1" dirty="0"/>
              <a:t>Aim: </a:t>
            </a:r>
            <a:r>
              <a:rPr lang="en-US" b="0" dirty="0"/>
              <a:t>to </a:t>
            </a:r>
            <a:r>
              <a:rPr lang="en-GB" b="0" noProof="0" dirty="0"/>
              <a:t>practise</a:t>
            </a:r>
            <a:r>
              <a:rPr lang="en-US" b="0" dirty="0"/>
              <a:t> </a:t>
            </a:r>
            <a:r>
              <a:rPr lang="en-US" b="0" dirty="0" err="1"/>
              <a:t>Lieblings</a:t>
            </a:r>
            <a:r>
              <a:rPr lang="en-US" b="0" dirty="0"/>
              <a:t>/Haupt as well as other compound nouns in context, to be able to hear their sound and write the word accurately. The listening activity is in two parts. </a:t>
            </a:r>
          </a:p>
          <a:p>
            <a:endParaRPr lang="en-US" b="1" dirty="0"/>
          </a:p>
          <a:p>
            <a:r>
              <a:rPr lang="en-GB" b="1" dirty="0"/>
              <a:t>Procedure</a:t>
            </a:r>
            <a:r>
              <a:rPr lang="en-GB" b="0" dirty="0"/>
              <a:t>: </a:t>
            </a:r>
          </a:p>
          <a:p>
            <a:pPr marL="228600" indent="-228600">
              <a:buAutoNum type="arabicPeriod"/>
            </a:pPr>
            <a:r>
              <a:rPr lang="en-GB" b="0" dirty="0"/>
              <a:t>Listen to the audio and transcribe the missing compound. All compounds are </a:t>
            </a:r>
            <a:r>
              <a:rPr lang="en-GB" b="0" dirty="0" err="1"/>
              <a:t>Lieblings</a:t>
            </a:r>
            <a:r>
              <a:rPr lang="en-GB" b="0" dirty="0"/>
              <a:t>-/Haupt- but ask students additionally to identify other compound words in the text. (</a:t>
            </a:r>
            <a:r>
              <a:rPr lang="en-GB" b="0" dirty="0" err="1"/>
              <a:t>Muttersprache</a:t>
            </a:r>
            <a:r>
              <a:rPr lang="en-GB" b="0" dirty="0"/>
              <a:t>, Deutschland, </a:t>
            </a:r>
            <a:r>
              <a:rPr lang="en-GB" b="0" dirty="0" err="1"/>
              <a:t>Adjektivenendungen</a:t>
            </a:r>
            <a:r>
              <a:rPr lang="en-GB" b="0" dirty="0"/>
              <a:t>).</a:t>
            </a:r>
          </a:p>
          <a:p>
            <a:pPr marL="228600" indent="-228600">
              <a:buAutoNum type="arabicPeriod"/>
            </a:pPr>
            <a:r>
              <a:rPr lang="en-GB" b="0" dirty="0"/>
              <a:t>Then ask the following questions/ give as a short reading exercise: </a:t>
            </a:r>
          </a:p>
          <a:p>
            <a:pPr marL="228600" lvl="0" indent="-228600">
              <a:lnSpc>
                <a:spcPct val="150000"/>
              </a:lnSpc>
              <a:buFont typeface="+mj-lt"/>
              <a:buAutoNum type="alphaUcPeriod"/>
            </a:pPr>
            <a:r>
              <a:rPr lang="en-US" sz="1200" dirty="0">
                <a:effectLst/>
                <a:latin typeface="Century Gothic" panose="020B0502020202020204" pitchFamily="34" charset="0"/>
                <a:ea typeface="SimSun" panose="02010600030101010101" pitchFamily="2" charset="-122"/>
                <a:cs typeface="Times New Roman" panose="02020603050405020304" pitchFamily="18" charset="0"/>
              </a:rPr>
              <a:t>Why does Shalini learn German? (Answer: Because it is her </a:t>
            </a:r>
            <a:r>
              <a:rPr lang="en-US" sz="1200" dirty="0" err="1">
                <a:effectLst/>
                <a:latin typeface="Century Gothic" panose="020B0502020202020204" pitchFamily="34" charset="0"/>
                <a:ea typeface="SimSun" panose="02010600030101010101" pitchFamily="2" charset="-122"/>
                <a:cs typeface="Times New Roman" panose="02020603050405020304" pitchFamily="18" charset="0"/>
              </a:rPr>
              <a:t>favourite</a:t>
            </a:r>
            <a:r>
              <a:rPr lang="en-US" sz="1200" dirty="0">
                <a:effectLst/>
                <a:latin typeface="Century Gothic" panose="020B0502020202020204" pitchFamily="34" charset="0"/>
                <a:ea typeface="SimSun" panose="02010600030101010101" pitchFamily="2" charset="-122"/>
                <a:cs typeface="Times New Roman" panose="02020603050405020304" pitchFamily="18" charset="0"/>
              </a:rPr>
              <a:t> language)</a:t>
            </a:r>
            <a:endParaRPr lang="en-GB" sz="1200" dirty="0">
              <a:effectLst/>
              <a:latin typeface="Century Gothic" panose="020B0502020202020204" pitchFamily="34" charset="0"/>
              <a:ea typeface="SimSun" panose="02010600030101010101" pitchFamily="2" charset="-122"/>
              <a:cs typeface="Times New Roman" panose="02020603050405020304" pitchFamily="18" charset="0"/>
            </a:endParaRPr>
          </a:p>
          <a:p>
            <a:pPr marL="228600" lvl="0" indent="-228600">
              <a:lnSpc>
                <a:spcPct val="150000"/>
              </a:lnSpc>
              <a:buFont typeface="+mj-lt"/>
              <a:buAutoNum type="alphaUcPeriod"/>
            </a:pPr>
            <a:r>
              <a:rPr lang="en-US" sz="1200" dirty="0">
                <a:effectLst/>
                <a:latin typeface="Century Gothic" panose="020B0502020202020204" pitchFamily="34" charset="0"/>
                <a:ea typeface="SimSun" panose="02010600030101010101" pitchFamily="2" charset="-122"/>
                <a:cs typeface="Times New Roman" panose="02020603050405020304" pitchFamily="18" charset="0"/>
              </a:rPr>
              <a:t>What is her </a:t>
            </a:r>
            <a:r>
              <a:rPr lang="en-US" sz="1200" dirty="0" err="1">
                <a:effectLst/>
                <a:latin typeface="Century Gothic" panose="020B0502020202020204" pitchFamily="34" charset="0"/>
                <a:ea typeface="SimSun" panose="02010600030101010101" pitchFamily="2" charset="-122"/>
                <a:cs typeface="Times New Roman" panose="02020603050405020304" pitchFamily="18" charset="0"/>
              </a:rPr>
              <a:t>favourite</a:t>
            </a:r>
            <a:r>
              <a:rPr lang="en-US" sz="1200" dirty="0">
                <a:effectLst/>
                <a:latin typeface="Century Gothic" panose="020B0502020202020204" pitchFamily="34" charset="0"/>
                <a:ea typeface="SimSun" panose="02010600030101010101" pitchFamily="2" charset="-122"/>
                <a:cs typeface="Times New Roman" panose="02020603050405020304" pitchFamily="18" charset="0"/>
              </a:rPr>
              <a:t> city and why? (Answer: Heidelberg because she loves the old buildings) </a:t>
            </a:r>
            <a:endParaRPr lang="en-GB" sz="1200" dirty="0">
              <a:effectLst/>
              <a:latin typeface="Century Gothic" panose="020B0502020202020204" pitchFamily="34" charset="0"/>
              <a:ea typeface="SimSun" panose="02010600030101010101" pitchFamily="2" charset="-122"/>
              <a:cs typeface="Times New Roman" panose="02020603050405020304" pitchFamily="18" charset="0"/>
            </a:endParaRPr>
          </a:p>
          <a:p>
            <a:pPr marL="228600" lvl="0" indent="-228600">
              <a:lnSpc>
                <a:spcPct val="150000"/>
              </a:lnSpc>
              <a:buFont typeface="+mj-lt"/>
              <a:buAutoNum type="alphaUcPeriod"/>
            </a:pPr>
            <a:r>
              <a:rPr lang="en-US" sz="1200" dirty="0">
                <a:effectLst/>
                <a:latin typeface="Century Gothic" panose="020B0502020202020204" pitchFamily="34" charset="0"/>
                <a:ea typeface="SimSun" panose="02010600030101010101" pitchFamily="2" charset="-122"/>
                <a:cs typeface="Times New Roman" panose="02020603050405020304" pitchFamily="18" charset="0"/>
              </a:rPr>
              <a:t>What does Shalini find difficult about learning German? (Answer: the many adjective endings)</a:t>
            </a:r>
            <a:endParaRPr lang="en-GB" sz="1200" dirty="0">
              <a:effectLst/>
              <a:latin typeface="Century Gothic" panose="020B0502020202020204" pitchFamily="34" charset="0"/>
              <a:ea typeface="SimSun" panose="02010600030101010101" pitchFamily="2" charset="-122"/>
              <a:cs typeface="Times New Roman" panose="02020603050405020304" pitchFamily="18" charset="0"/>
            </a:endParaRPr>
          </a:p>
          <a:p>
            <a:pPr marL="228600" lvl="0" indent="-228600">
              <a:lnSpc>
                <a:spcPct val="150000"/>
              </a:lnSpc>
              <a:buFont typeface="+mj-lt"/>
              <a:buAutoNum type="alphaUcPeriod"/>
            </a:pPr>
            <a:r>
              <a:rPr lang="en-US" sz="1200" dirty="0">
                <a:effectLst/>
                <a:latin typeface="Century Gothic" panose="020B0502020202020204" pitchFamily="34" charset="0"/>
                <a:ea typeface="SimSun" panose="02010600030101010101" pitchFamily="2" charset="-122"/>
                <a:cs typeface="Times New Roman" panose="02020603050405020304" pitchFamily="18" charset="0"/>
              </a:rPr>
              <a:t>What is her big dream? (Answer: To travel to Germany and watch Bayern Munich – her </a:t>
            </a:r>
            <a:r>
              <a:rPr lang="en-US" sz="1200" dirty="0" err="1">
                <a:effectLst/>
                <a:latin typeface="Century Gothic" panose="020B0502020202020204" pitchFamily="34" charset="0"/>
                <a:ea typeface="SimSun" panose="02010600030101010101" pitchFamily="2" charset="-122"/>
                <a:cs typeface="Times New Roman" panose="02020603050405020304" pitchFamily="18" charset="0"/>
              </a:rPr>
              <a:t>favourite</a:t>
            </a:r>
            <a:r>
              <a:rPr lang="en-US" sz="1200" dirty="0">
                <a:effectLst/>
                <a:latin typeface="Century Gothic" panose="020B0502020202020204" pitchFamily="34" charset="0"/>
                <a:ea typeface="SimSun" panose="02010600030101010101" pitchFamily="2" charset="-122"/>
                <a:cs typeface="Times New Roman" panose="02020603050405020304" pitchFamily="18" charset="0"/>
              </a:rPr>
              <a:t> team – play, and to have a conversation with Julian </a:t>
            </a:r>
            <a:r>
              <a:rPr lang="en-US" sz="1200" dirty="0" err="1">
                <a:effectLst/>
                <a:latin typeface="Century Gothic" panose="020B0502020202020204" pitchFamily="34" charset="0"/>
                <a:ea typeface="SimSun" panose="02010600030101010101" pitchFamily="2" charset="-122"/>
                <a:cs typeface="Times New Roman" panose="02020603050405020304" pitchFamily="18" charset="0"/>
              </a:rPr>
              <a:t>Nagelsmann</a:t>
            </a:r>
            <a:r>
              <a:rPr lang="en-US" sz="1200" dirty="0">
                <a:effectLst/>
                <a:latin typeface="Century Gothic" panose="020B0502020202020204" pitchFamily="34" charset="0"/>
                <a:ea typeface="SimSun" panose="02010600030101010101" pitchFamily="2" charset="-122"/>
                <a:cs typeface="Times New Roman" panose="02020603050405020304" pitchFamily="18" charset="0"/>
              </a:rPr>
              <a:t>)</a:t>
            </a:r>
            <a:endParaRPr lang="en-GB" sz="1200" dirty="0">
              <a:effectLst/>
              <a:latin typeface="Century Gothic" panose="020B0502020202020204" pitchFamily="34" charset="0"/>
              <a:ea typeface="SimSun" panose="02010600030101010101" pitchFamily="2" charset="-122"/>
              <a:cs typeface="Times New Roman" panose="02020603050405020304" pitchFamily="18" charset="0"/>
            </a:endParaRP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3. Move to the 2</a:t>
            </a:r>
            <a:r>
              <a:rPr lang="en-GB" b="0" baseline="30000" dirty="0"/>
              <a:t>nd</a:t>
            </a:r>
            <a:r>
              <a:rPr lang="en-GB" b="0" dirty="0"/>
              <a:t> slide to complete the 2</a:t>
            </a:r>
            <a:r>
              <a:rPr lang="en-GB" b="0" baseline="30000" dirty="0"/>
              <a:t>nd</a:t>
            </a:r>
            <a:r>
              <a:rPr lang="en-GB" b="0" dirty="0"/>
              <a:t> part of the gap fill.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Note</a:t>
            </a:r>
            <a:r>
              <a:rPr lang="en-GB" b="0" dirty="0"/>
              <a:t>: The vocabulary in focus this week is highlighted dark red.  Elicit the meanings from students.</a:t>
            </a:r>
          </a:p>
          <a:p>
            <a:endParaRPr lang="en-GB" b="0" dirty="0"/>
          </a:p>
          <a:p>
            <a:r>
              <a:rPr lang="en-GB" b="0" dirty="0"/>
              <a:t>Source attribution: </a:t>
            </a:r>
            <a:r>
              <a:rPr lang="en-GB" sz="1800"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https://www.dw.com/de/lernerportr%C3%A4ts-archiv-hi/a-5690969</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8829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Foundation version: slide 1 / 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Timing</a:t>
            </a:r>
            <a:r>
              <a:rPr lang="en-US" b="0" dirty="0"/>
              <a:t>: 8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a:t>
            </a:r>
            <a:r>
              <a:rPr lang="en-US" b="0" dirty="0"/>
              <a:t>to </a:t>
            </a:r>
            <a:r>
              <a:rPr lang="en-GB" b="0" noProof="0" dirty="0"/>
              <a:t>practise</a:t>
            </a:r>
            <a:r>
              <a:rPr lang="en-US" b="0" dirty="0"/>
              <a:t> </a:t>
            </a:r>
            <a:r>
              <a:rPr lang="en-US" b="0" dirty="0" err="1"/>
              <a:t>Lieblings</a:t>
            </a:r>
            <a:r>
              <a:rPr lang="en-US" b="0" dirty="0"/>
              <a:t>/Haupt as well as other compound nouns in context, to be able to hear their sound and write the word accurately. The listening activity is in two parts. </a:t>
            </a:r>
          </a:p>
          <a:p>
            <a:endParaRPr lang="en-US" b="1" dirty="0"/>
          </a:p>
          <a:p>
            <a:r>
              <a:rPr lang="en-GB" b="1" dirty="0"/>
              <a:t>Procedure</a:t>
            </a:r>
            <a:r>
              <a:rPr lang="en-GB" b="0" dirty="0"/>
              <a:t>: </a:t>
            </a:r>
          </a:p>
          <a:p>
            <a:pPr marL="228600" indent="-228600">
              <a:buAutoNum type="arabicPeriod"/>
            </a:pPr>
            <a:r>
              <a:rPr lang="en-GB" b="0" dirty="0"/>
              <a:t>Listen to the audio and transcribe the missing compound. All compounds are </a:t>
            </a:r>
            <a:r>
              <a:rPr lang="en-GB" b="0" dirty="0" err="1"/>
              <a:t>Lieblings</a:t>
            </a:r>
            <a:r>
              <a:rPr lang="en-GB" b="0" dirty="0"/>
              <a:t>-/Haupt- but ask students additionally to identify other compound words in the text. (</a:t>
            </a:r>
            <a:r>
              <a:rPr lang="en-GB" b="0" dirty="0" err="1"/>
              <a:t>Muttersprache</a:t>
            </a:r>
            <a:r>
              <a:rPr lang="en-GB" b="0" dirty="0"/>
              <a:t>, Deutschland, </a:t>
            </a:r>
            <a:r>
              <a:rPr lang="en-GB" b="0" dirty="0" err="1"/>
              <a:t>Adjektivenendungen</a:t>
            </a:r>
            <a:r>
              <a:rPr lang="en-GB" b="0" dirty="0"/>
              <a:t>).</a:t>
            </a:r>
          </a:p>
          <a:p>
            <a:pPr marL="228600" indent="-228600">
              <a:buAutoNum type="arabicPeriod"/>
            </a:pPr>
            <a:r>
              <a:rPr lang="en-GB" b="0" dirty="0"/>
              <a:t>Then ask the following questions/ give as a short reading exercise: </a:t>
            </a:r>
          </a:p>
          <a:p>
            <a:pPr marL="228600" lvl="0" indent="-228600">
              <a:lnSpc>
                <a:spcPct val="150000"/>
              </a:lnSpc>
              <a:buFont typeface="+mj-lt"/>
              <a:buAutoNum type="alphaUcPeriod"/>
            </a:pPr>
            <a:r>
              <a:rPr lang="en-US" sz="1200" dirty="0">
                <a:effectLst/>
                <a:latin typeface="Century Gothic" panose="020B0502020202020204" pitchFamily="34" charset="0"/>
                <a:ea typeface="SimSun" panose="02010600030101010101" pitchFamily="2" charset="-122"/>
                <a:cs typeface="Times New Roman" panose="02020603050405020304" pitchFamily="18" charset="0"/>
              </a:rPr>
              <a:t>Why does Shalini learn German? (Answer: Because it is her </a:t>
            </a:r>
            <a:r>
              <a:rPr lang="en-US" sz="1200" dirty="0" err="1">
                <a:effectLst/>
                <a:latin typeface="Century Gothic" panose="020B0502020202020204" pitchFamily="34" charset="0"/>
                <a:ea typeface="SimSun" panose="02010600030101010101" pitchFamily="2" charset="-122"/>
                <a:cs typeface="Times New Roman" panose="02020603050405020304" pitchFamily="18" charset="0"/>
              </a:rPr>
              <a:t>favourite</a:t>
            </a:r>
            <a:r>
              <a:rPr lang="en-US" sz="1200" dirty="0">
                <a:effectLst/>
                <a:latin typeface="Century Gothic" panose="020B0502020202020204" pitchFamily="34" charset="0"/>
                <a:ea typeface="SimSun" panose="02010600030101010101" pitchFamily="2" charset="-122"/>
                <a:cs typeface="Times New Roman" panose="02020603050405020304" pitchFamily="18" charset="0"/>
              </a:rPr>
              <a:t> language)</a:t>
            </a:r>
            <a:endParaRPr lang="en-GB" sz="1200" dirty="0">
              <a:effectLst/>
              <a:latin typeface="Century Gothic" panose="020B0502020202020204" pitchFamily="34" charset="0"/>
              <a:ea typeface="SimSun" panose="02010600030101010101" pitchFamily="2" charset="-122"/>
              <a:cs typeface="Times New Roman" panose="02020603050405020304" pitchFamily="18" charset="0"/>
            </a:endParaRPr>
          </a:p>
          <a:p>
            <a:pPr marL="228600" lvl="0" indent="-228600">
              <a:lnSpc>
                <a:spcPct val="150000"/>
              </a:lnSpc>
              <a:buFont typeface="+mj-lt"/>
              <a:buAutoNum type="alphaUcPeriod"/>
            </a:pPr>
            <a:r>
              <a:rPr lang="en-US" sz="1200" dirty="0">
                <a:effectLst/>
                <a:latin typeface="Century Gothic" panose="020B0502020202020204" pitchFamily="34" charset="0"/>
                <a:ea typeface="SimSun" panose="02010600030101010101" pitchFamily="2" charset="-122"/>
                <a:cs typeface="Times New Roman" panose="02020603050405020304" pitchFamily="18" charset="0"/>
              </a:rPr>
              <a:t>What is her </a:t>
            </a:r>
            <a:r>
              <a:rPr lang="en-US" sz="1200" dirty="0" err="1">
                <a:effectLst/>
                <a:latin typeface="Century Gothic" panose="020B0502020202020204" pitchFamily="34" charset="0"/>
                <a:ea typeface="SimSun" panose="02010600030101010101" pitchFamily="2" charset="-122"/>
                <a:cs typeface="Times New Roman" panose="02020603050405020304" pitchFamily="18" charset="0"/>
              </a:rPr>
              <a:t>favourite</a:t>
            </a:r>
            <a:r>
              <a:rPr lang="en-US" sz="1200" dirty="0">
                <a:effectLst/>
                <a:latin typeface="Century Gothic" panose="020B0502020202020204" pitchFamily="34" charset="0"/>
                <a:ea typeface="SimSun" panose="02010600030101010101" pitchFamily="2" charset="-122"/>
                <a:cs typeface="Times New Roman" panose="02020603050405020304" pitchFamily="18" charset="0"/>
              </a:rPr>
              <a:t> city and why? (Answer: Heidelberg because she loves the old buildings) </a:t>
            </a:r>
            <a:endParaRPr lang="en-GB" sz="1200" dirty="0">
              <a:effectLst/>
              <a:latin typeface="Century Gothic" panose="020B0502020202020204" pitchFamily="34" charset="0"/>
              <a:ea typeface="SimSun" panose="02010600030101010101" pitchFamily="2" charset="-122"/>
              <a:cs typeface="Times New Roman" panose="02020603050405020304" pitchFamily="18" charset="0"/>
            </a:endParaRPr>
          </a:p>
          <a:p>
            <a:pPr marL="228600" lvl="0" indent="-228600">
              <a:lnSpc>
                <a:spcPct val="150000"/>
              </a:lnSpc>
              <a:buFont typeface="+mj-lt"/>
              <a:buAutoNum type="alphaUcPeriod"/>
            </a:pPr>
            <a:r>
              <a:rPr lang="en-US" sz="1200" dirty="0">
                <a:effectLst/>
                <a:latin typeface="Century Gothic" panose="020B0502020202020204" pitchFamily="34" charset="0"/>
                <a:ea typeface="SimSun" panose="02010600030101010101" pitchFamily="2" charset="-122"/>
                <a:cs typeface="Times New Roman" panose="02020603050405020304" pitchFamily="18" charset="0"/>
              </a:rPr>
              <a:t>What does Shalini find difficult about learning German? (Answer: the many adjective endings)</a:t>
            </a:r>
            <a:endParaRPr lang="en-GB" sz="1200" dirty="0">
              <a:effectLst/>
              <a:latin typeface="Century Gothic" panose="020B0502020202020204" pitchFamily="34" charset="0"/>
              <a:ea typeface="SimSun" panose="02010600030101010101" pitchFamily="2" charset="-122"/>
              <a:cs typeface="Times New Roman" panose="02020603050405020304" pitchFamily="18" charset="0"/>
            </a:endParaRPr>
          </a:p>
          <a:p>
            <a:pPr marL="228600" lvl="0" indent="-228600">
              <a:lnSpc>
                <a:spcPct val="150000"/>
              </a:lnSpc>
              <a:buFont typeface="+mj-lt"/>
              <a:buAutoNum type="alphaUcPeriod"/>
            </a:pPr>
            <a:r>
              <a:rPr lang="en-US" sz="1200" dirty="0">
                <a:effectLst/>
                <a:latin typeface="Century Gothic" panose="020B0502020202020204" pitchFamily="34" charset="0"/>
                <a:ea typeface="SimSun" panose="02010600030101010101" pitchFamily="2" charset="-122"/>
                <a:cs typeface="Times New Roman" panose="02020603050405020304" pitchFamily="18" charset="0"/>
              </a:rPr>
              <a:t>What is her big dream? (Answer: To travel to Germany and watch Bayern Munich – her </a:t>
            </a:r>
            <a:r>
              <a:rPr lang="en-US" sz="1200" dirty="0" err="1">
                <a:effectLst/>
                <a:latin typeface="Century Gothic" panose="020B0502020202020204" pitchFamily="34" charset="0"/>
                <a:ea typeface="SimSun" panose="02010600030101010101" pitchFamily="2" charset="-122"/>
                <a:cs typeface="Times New Roman" panose="02020603050405020304" pitchFamily="18" charset="0"/>
              </a:rPr>
              <a:t>favourite</a:t>
            </a:r>
            <a:r>
              <a:rPr lang="en-US" sz="1200" dirty="0">
                <a:effectLst/>
                <a:latin typeface="Century Gothic" panose="020B0502020202020204" pitchFamily="34" charset="0"/>
                <a:ea typeface="SimSun" panose="02010600030101010101" pitchFamily="2" charset="-122"/>
                <a:cs typeface="Times New Roman" panose="02020603050405020304" pitchFamily="18" charset="0"/>
              </a:rPr>
              <a:t> team – play, and to have a conversation with Julian </a:t>
            </a:r>
            <a:r>
              <a:rPr lang="en-US" sz="1200" dirty="0" err="1">
                <a:effectLst/>
                <a:latin typeface="Century Gothic" panose="020B0502020202020204" pitchFamily="34" charset="0"/>
                <a:ea typeface="SimSun" panose="02010600030101010101" pitchFamily="2" charset="-122"/>
                <a:cs typeface="Times New Roman" panose="02020603050405020304" pitchFamily="18" charset="0"/>
              </a:rPr>
              <a:t>Nagelsmann</a:t>
            </a:r>
            <a:r>
              <a:rPr lang="en-US" sz="1200" dirty="0">
                <a:effectLst/>
                <a:latin typeface="Century Gothic" panose="020B0502020202020204" pitchFamily="34" charset="0"/>
                <a:ea typeface="SimSun" panose="02010600030101010101" pitchFamily="2" charset="-122"/>
                <a:cs typeface="Times New Roman" panose="02020603050405020304" pitchFamily="18" charset="0"/>
              </a:rPr>
              <a:t>)</a:t>
            </a:r>
            <a:endParaRPr lang="en-GB" sz="1200" dirty="0">
              <a:effectLst/>
              <a:latin typeface="Century Gothic" panose="020B0502020202020204" pitchFamily="34" charset="0"/>
              <a:ea typeface="SimSun" panose="02010600030101010101" pitchFamily="2" charset="-122"/>
              <a:cs typeface="Times New Roman" panose="02020603050405020304" pitchFamily="18" charset="0"/>
            </a:endParaRP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3. Move to the 2</a:t>
            </a:r>
            <a:r>
              <a:rPr lang="en-GB" b="0" baseline="30000" dirty="0"/>
              <a:t>nd</a:t>
            </a:r>
            <a:r>
              <a:rPr lang="en-GB" b="0" dirty="0"/>
              <a:t> slide to complete the 2</a:t>
            </a:r>
            <a:r>
              <a:rPr lang="en-GB" b="0" baseline="30000" dirty="0"/>
              <a:t>nd</a:t>
            </a:r>
            <a:r>
              <a:rPr lang="en-GB" b="0" dirty="0"/>
              <a:t> part of the gap fill.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Note</a:t>
            </a:r>
            <a:r>
              <a:rPr lang="en-GB" b="0" dirty="0"/>
              <a:t>: The vocabulary in focus this week is highlighted dark red.  Elicit the meanings from students.</a:t>
            </a:r>
          </a:p>
          <a:p>
            <a:endParaRPr lang="en-GB" b="0" dirty="0"/>
          </a:p>
          <a:p>
            <a:r>
              <a:rPr lang="en-GB" b="0" dirty="0"/>
              <a:t>Source attribution: </a:t>
            </a:r>
            <a:r>
              <a:rPr lang="en-GB" sz="1800"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https://www.dw.com/de/lernerportr%C3%A4ts-archiv-hi/a-5690969</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8485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Higher version: slide 2 / 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GB" b="0" dirty="0"/>
              <a:t>Source attribution: </a:t>
            </a:r>
            <a:r>
              <a:rPr lang="en-GB" sz="1800"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https://www.dw.com/de/lernerportr%C3%A4ts-archiv-hi/a-5690969</a:t>
            </a:r>
            <a:r>
              <a:rPr lang="en-GB" sz="1800"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rPr>
              <a:t> [Last accessed: 07.12. 22]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30506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62571446-7954-414E-9DB8-BF1D362188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Map&#10;&#10;Description automatically generated">
            <a:extLst>
              <a:ext uri="{FF2B5EF4-FFF2-40B4-BE49-F238E27FC236}">
                <a16:creationId xmlns:a16="http://schemas.microsoft.com/office/drawing/2014/main" id="{3141575F-F2C1-4566-A851-BE20CB6C51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83630" y="161531"/>
            <a:ext cx="921940" cy="1180730"/>
          </a:xfrm>
          <a:prstGeom prst="rect">
            <a:avLst/>
          </a:prstGeom>
        </p:spPr>
      </p:pic>
      <p:pic>
        <p:nvPicPr>
          <p:cNvPr id="10" name="Picture 9">
            <a:extLst>
              <a:ext uri="{FF2B5EF4-FFF2-40B4-BE49-F238E27FC236}">
                <a16:creationId xmlns:a16="http://schemas.microsoft.com/office/drawing/2014/main" id="{8467F76C-DA5B-49DF-A177-918DB6A6C2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31478" y="6483598"/>
            <a:ext cx="2274092" cy="212871"/>
          </a:xfrm>
          <a:prstGeom prst="rect">
            <a:avLst/>
          </a:prstGeom>
        </p:spPr>
      </p:pic>
      <p:sp>
        <p:nvSpPr>
          <p:cNvPr id="15" name="Text Placeholder 14">
            <a:extLst>
              <a:ext uri="{FF2B5EF4-FFF2-40B4-BE49-F238E27FC236}">
                <a16:creationId xmlns:a16="http://schemas.microsoft.com/office/drawing/2014/main" id="{7FFCC4F5-9CCC-4717-BE70-2F72AABF9B18}"/>
              </a:ext>
            </a:extLst>
          </p:cNvPr>
          <p:cNvSpPr>
            <a:spLocks noGrp="1"/>
          </p:cNvSpPr>
          <p:nvPr>
            <p:ph type="body" sz="quarter" idx="12"/>
          </p:nvPr>
        </p:nvSpPr>
        <p:spPr>
          <a:xfrm>
            <a:off x="363538" y="5329486"/>
            <a:ext cx="2974975" cy="1154112"/>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7" name="Text Placeholder 16">
            <a:extLst>
              <a:ext uri="{FF2B5EF4-FFF2-40B4-BE49-F238E27FC236}">
                <a16:creationId xmlns:a16="http://schemas.microsoft.com/office/drawing/2014/main" id="{2B2FBAE8-A440-4E2A-AF34-22068D446A49}"/>
              </a:ext>
            </a:extLst>
          </p:cNvPr>
          <p:cNvSpPr>
            <a:spLocks noGrp="1"/>
          </p:cNvSpPr>
          <p:nvPr>
            <p:ph type="body" sz="quarter" idx="13" hasCustomPrompt="1"/>
          </p:nvPr>
        </p:nvSpPr>
        <p:spPr>
          <a:xfrm>
            <a:off x="363538" y="2796466"/>
            <a:ext cx="4864546" cy="479394"/>
          </a:xfrm>
        </p:spPr>
        <p:txBody>
          <a:bodyPr/>
          <a:lstStyle>
            <a:lvl1pPr marL="0" indent="0">
              <a:buNone/>
              <a:defRPr>
                <a:solidFill>
                  <a:schemeClr val="bg1"/>
                </a:solidFill>
              </a:defRPr>
            </a:lvl1pPr>
          </a:lstStyle>
          <a:p>
            <a:pPr lvl="0"/>
            <a:r>
              <a:rPr lang="en-US" dirty="0"/>
              <a:t>Click to Edit Subtitle</a:t>
            </a:r>
          </a:p>
        </p:txBody>
      </p:sp>
      <p:sp>
        <p:nvSpPr>
          <p:cNvPr id="19" name="Text Placeholder 18">
            <a:extLst>
              <a:ext uri="{FF2B5EF4-FFF2-40B4-BE49-F238E27FC236}">
                <a16:creationId xmlns:a16="http://schemas.microsoft.com/office/drawing/2014/main" id="{1555EDF1-BA5E-4B1D-BBC1-D461B67A8489}"/>
              </a:ext>
            </a:extLst>
          </p:cNvPr>
          <p:cNvSpPr>
            <a:spLocks noGrp="1"/>
          </p:cNvSpPr>
          <p:nvPr>
            <p:ph type="body" sz="quarter" idx="14" hasCustomPrompt="1"/>
          </p:nvPr>
        </p:nvSpPr>
        <p:spPr>
          <a:xfrm>
            <a:off x="363538" y="1952625"/>
            <a:ext cx="6640512" cy="844550"/>
          </a:xfrm>
        </p:spPr>
        <p:txBody>
          <a:bodyPr>
            <a:normAutofit/>
          </a:bodyPr>
          <a:lstStyle>
            <a:lvl1pPr marL="0" indent="0">
              <a:buNone/>
              <a:defRPr sz="5400" b="1">
                <a:solidFill>
                  <a:schemeClr val="bg1"/>
                </a:solidFill>
              </a:defRPr>
            </a:lvl1pPr>
          </a:lstStyle>
          <a:p>
            <a:pPr lvl="0"/>
            <a:r>
              <a:rPr lang="en-US" dirty="0"/>
              <a:t>Click to Edit Title</a:t>
            </a:r>
          </a:p>
        </p:txBody>
      </p:sp>
    </p:spTree>
    <p:extLst>
      <p:ext uri="{BB962C8B-B14F-4D97-AF65-F5344CB8AC3E}">
        <p14:creationId xmlns:p14="http://schemas.microsoft.com/office/powerpoint/2010/main" val="1179418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loss_Box_Only">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66587BCE-A7F1-4179-89F8-239871931767}"/>
              </a:ext>
            </a:extLst>
          </p:cNvPr>
          <p:cNvSpPr>
            <a:spLocks noGrp="1"/>
          </p:cNvSpPr>
          <p:nvPr>
            <p:ph type="body" sz="quarter" idx="11" hasCustomPrompt="1"/>
          </p:nvPr>
        </p:nvSpPr>
        <p:spPr>
          <a:xfrm>
            <a:off x="3544261" y="1951024"/>
            <a:ext cx="4826664" cy="2645545"/>
          </a:xfrm>
          <a:prstGeom prst="roundRect">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96043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amp;_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4126FFC4-E941-4B9B-8000-255A16B39787}"/>
              </a:ext>
            </a:extLst>
          </p:cNvPr>
          <p:cNvSpPr>
            <a:spLocks noGrp="1"/>
          </p:cNvSpPr>
          <p:nvPr>
            <p:ph type="chart" sz="quarter" idx="10" hasCustomPrompt="1"/>
          </p:nvPr>
        </p:nvSpPr>
        <p:spPr>
          <a:xfrm>
            <a:off x="534193" y="1260306"/>
            <a:ext cx="11123613" cy="4687887"/>
          </a:xfrm>
        </p:spPr>
        <p:txBody>
          <a:bodyPr>
            <a:normAutofit/>
          </a:bodyPr>
          <a:lstStyle>
            <a:lvl1pPr>
              <a:defRPr sz="2400"/>
            </a:lvl1pPr>
          </a:lstStyle>
          <a:p>
            <a:r>
              <a:rPr lang="en-GB" dirty="0"/>
              <a:t>Click icon to edit chart</a:t>
            </a:r>
          </a:p>
        </p:txBody>
      </p:sp>
      <p:sp>
        <p:nvSpPr>
          <p:cNvPr id="5" name="Title 3">
            <a:extLst>
              <a:ext uri="{FF2B5EF4-FFF2-40B4-BE49-F238E27FC236}">
                <a16:creationId xmlns:a16="http://schemas.microsoft.com/office/drawing/2014/main" id="{50B88E75-CE60-479E-AE59-FAAE8CABA43B}"/>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2556810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_Only">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4126FFC4-E941-4B9B-8000-255A16B39787}"/>
              </a:ext>
            </a:extLst>
          </p:cNvPr>
          <p:cNvSpPr>
            <a:spLocks noGrp="1"/>
          </p:cNvSpPr>
          <p:nvPr>
            <p:ph type="chart" sz="quarter" idx="10" hasCustomPrompt="1"/>
          </p:nvPr>
        </p:nvSpPr>
        <p:spPr>
          <a:xfrm>
            <a:off x="558800" y="461639"/>
            <a:ext cx="11123613" cy="5433134"/>
          </a:xfrm>
        </p:spPr>
        <p:txBody>
          <a:bodyPr/>
          <a:lstStyle>
            <a:lvl1pPr>
              <a:defRPr/>
            </a:lvl1pPr>
          </a:lstStyle>
          <a:p>
            <a:r>
              <a:rPr lang="en-GB" dirty="0"/>
              <a:t>Click icon to edit chart</a:t>
            </a:r>
          </a:p>
        </p:txBody>
      </p:sp>
    </p:spTree>
    <p:extLst>
      <p:ext uri="{BB962C8B-B14F-4D97-AF65-F5344CB8AC3E}">
        <p14:creationId xmlns:p14="http://schemas.microsoft.com/office/powerpoint/2010/main" val="2707286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amp;_Numbers">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036ABA6E-0756-48F7-A625-8EA2220E6265}"/>
              </a:ext>
            </a:extLst>
          </p:cNvPr>
          <p:cNvSpPr>
            <a:spLocks noGrp="1"/>
          </p:cNvSpPr>
          <p:nvPr>
            <p:ph type="body" sz="quarter" idx="14" hasCustomPrompt="1"/>
          </p:nvPr>
        </p:nvSpPr>
        <p:spPr>
          <a:xfrm>
            <a:off x="1099128" y="1707156"/>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1</a:t>
            </a:r>
          </a:p>
        </p:txBody>
      </p:sp>
      <p:sp>
        <p:nvSpPr>
          <p:cNvPr id="56" name="Text Placeholder 15">
            <a:extLst>
              <a:ext uri="{FF2B5EF4-FFF2-40B4-BE49-F238E27FC236}">
                <a16:creationId xmlns:a16="http://schemas.microsoft.com/office/drawing/2014/main" id="{F06B0192-1A5A-4B80-AF1C-5C776E39E9D1}"/>
              </a:ext>
            </a:extLst>
          </p:cNvPr>
          <p:cNvSpPr>
            <a:spLocks noGrp="1"/>
          </p:cNvSpPr>
          <p:nvPr>
            <p:ph type="body" sz="quarter" idx="43" hasCustomPrompt="1"/>
          </p:nvPr>
        </p:nvSpPr>
        <p:spPr>
          <a:xfrm>
            <a:off x="1082563" y="2754077"/>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2</a:t>
            </a:r>
          </a:p>
        </p:txBody>
      </p:sp>
      <p:sp>
        <p:nvSpPr>
          <p:cNvPr id="57" name="Text Placeholder 15">
            <a:extLst>
              <a:ext uri="{FF2B5EF4-FFF2-40B4-BE49-F238E27FC236}">
                <a16:creationId xmlns:a16="http://schemas.microsoft.com/office/drawing/2014/main" id="{E0221A15-F26C-497D-8296-4787B600AC25}"/>
              </a:ext>
            </a:extLst>
          </p:cNvPr>
          <p:cNvSpPr>
            <a:spLocks noGrp="1"/>
          </p:cNvSpPr>
          <p:nvPr>
            <p:ph type="body" sz="quarter" idx="44" hasCustomPrompt="1"/>
          </p:nvPr>
        </p:nvSpPr>
        <p:spPr>
          <a:xfrm>
            <a:off x="1075937" y="3860634"/>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3</a:t>
            </a:r>
          </a:p>
        </p:txBody>
      </p:sp>
      <p:sp>
        <p:nvSpPr>
          <p:cNvPr id="58" name="Text Placeholder 15">
            <a:extLst>
              <a:ext uri="{FF2B5EF4-FFF2-40B4-BE49-F238E27FC236}">
                <a16:creationId xmlns:a16="http://schemas.microsoft.com/office/drawing/2014/main" id="{9D6B932B-8B45-4FFA-BDD8-9AB30FB5BCB4}"/>
              </a:ext>
            </a:extLst>
          </p:cNvPr>
          <p:cNvSpPr>
            <a:spLocks noGrp="1"/>
          </p:cNvSpPr>
          <p:nvPr>
            <p:ph type="body" sz="quarter" idx="45" hasCustomPrompt="1"/>
          </p:nvPr>
        </p:nvSpPr>
        <p:spPr>
          <a:xfrm>
            <a:off x="1089189" y="5076521"/>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4</a:t>
            </a:r>
          </a:p>
        </p:txBody>
      </p:sp>
      <p:sp>
        <p:nvSpPr>
          <p:cNvPr id="59" name="Text Placeholder 15">
            <a:extLst>
              <a:ext uri="{FF2B5EF4-FFF2-40B4-BE49-F238E27FC236}">
                <a16:creationId xmlns:a16="http://schemas.microsoft.com/office/drawing/2014/main" id="{C27C6324-C464-44F5-B791-ACE63B3AC4C7}"/>
              </a:ext>
            </a:extLst>
          </p:cNvPr>
          <p:cNvSpPr>
            <a:spLocks noGrp="1"/>
          </p:cNvSpPr>
          <p:nvPr>
            <p:ph type="body" sz="quarter" idx="46" hasCustomPrompt="1"/>
          </p:nvPr>
        </p:nvSpPr>
        <p:spPr>
          <a:xfrm>
            <a:off x="6608720" y="1720408"/>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5</a:t>
            </a:r>
          </a:p>
        </p:txBody>
      </p:sp>
      <p:sp>
        <p:nvSpPr>
          <p:cNvPr id="60" name="Text Placeholder 15">
            <a:extLst>
              <a:ext uri="{FF2B5EF4-FFF2-40B4-BE49-F238E27FC236}">
                <a16:creationId xmlns:a16="http://schemas.microsoft.com/office/drawing/2014/main" id="{0A13D7AE-E34F-4CDB-AAF4-C132357CC515}"/>
              </a:ext>
            </a:extLst>
          </p:cNvPr>
          <p:cNvSpPr>
            <a:spLocks noGrp="1"/>
          </p:cNvSpPr>
          <p:nvPr>
            <p:ph type="body" sz="quarter" idx="47" hasCustomPrompt="1"/>
          </p:nvPr>
        </p:nvSpPr>
        <p:spPr>
          <a:xfrm>
            <a:off x="6592155" y="2767329"/>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6</a:t>
            </a:r>
          </a:p>
        </p:txBody>
      </p:sp>
      <p:sp>
        <p:nvSpPr>
          <p:cNvPr id="61" name="Text Placeholder 15">
            <a:extLst>
              <a:ext uri="{FF2B5EF4-FFF2-40B4-BE49-F238E27FC236}">
                <a16:creationId xmlns:a16="http://schemas.microsoft.com/office/drawing/2014/main" id="{964E7422-ADB1-4670-A633-1C8F2D04D799}"/>
              </a:ext>
            </a:extLst>
          </p:cNvPr>
          <p:cNvSpPr>
            <a:spLocks noGrp="1"/>
          </p:cNvSpPr>
          <p:nvPr>
            <p:ph type="body" sz="quarter" idx="48" hasCustomPrompt="1"/>
          </p:nvPr>
        </p:nvSpPr>
        <p:spPr>
          <a:xfrm>
            <a:off x="6585529" y="3873886"/>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7</a:t>
            </a:r>
          </a:p>
        </p:txBody>
      </p:sp>
      <p:sp>
        <p:nvSpPr>
          <p:cNvPr id="62" name="Text Placeholder 15">
            <a:extLst>
              <a:ext uri="{FF2B5EF4-FFF2-40B4-BE49-F238E27FC236}">
                <a16:creationId xmlns:a16="http://schemas.microsoft.com/office/drawing/2014/main" id="{C3ECA795-2EFA-4A36-949F-E8B4DE4C8419}"/>
              </a:ext>
            </a:extLst>
          </p:cNvPr>
          <p:cNvSpPr>
            <a:spLocks noGrp="1"/>
          </p:cNvSpPr>
          <p:nvPr>
            <p:ph type="body" sz="quarter" idx="49" hasCustomPrompt="1"/>
          </p:nvPr>
        </p:nvSpPr>
        <p:spPr>
          <a:xfrm>
            <a:off x="6598781" y="5089773"/>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8</a:t>
            </a:r>
          </a:p>
        </p:txBody>
      </p:sp>
      <p:sp>
        <p:nvSpPr>
          <p:cNvPr id="12" name="Title 3">
            <a:extLst>
              <a:ext uri="{FF2B5EF4-FFF2-40B4-BE49-F238E27FC236}">
                <a16:creationId xmlns:a16="http://schemas.microsoft.com/office/drawing/2014/main" id="{F8F179C9-7747-4DA5-BE58-0FD87A2A60B7}"/>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38638233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mbers_Only">
    <p:spTree>
      <p:nvGrpSpPr>
        <p:cNvPr id="1" name=""/>
        <p:cNvGrpSpPr/>
        <p:nvPr/>
      </p:nvGrpSpPr>
      <p:grpSpPr>
        <a:xfrm>
          <a:off x="0" y="0"/>
          <a:ext cx="0" cy="0"/>
          <a:chOff x="0" y="0"/>
          <a:chExt cx="0" cy="0"/>
        </a:xfrm>
      </p:grpSpPr>
      <p:sp>
        <p:nvSpPr>
          <p:cNvPr id="50" name="Text Placeholder 15">
            <a:extLst>
              <a:ext uri="{FF2B5EF4-FFF2-40B4-BE49-F238E27FC236}">
                <a16:creationId xmlns:a16="http://schemas.microsoft.com/office/drawing/2014/main" id="{E75A78C3-3EF9-4031-834A-4A152180ADEE}"/>
              </a:ext>
            </a:extLst>
          </p:cNvPr>
          <p:cNvSpPr>
            <a:spLocks noGrp="1"/>
          </p:cNvSpPr>
          <p:nvPr>
            <p:ph type="body" sz="quarter" idx="14" hasCustomPrompt="1"/>
          </p:nvPr>
        </p:nvSpPr>
        <p:spPr>
          <a:xfrm>
            <a:off x="1099128" y="1240017"/>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1</a:t>
            </a:r>
          </a:p>
        </p:txBody>
      </p:sp>
      <p:sp>
        <p:nvSpPr>
          <p:cNvPr id="51" name="Text Placeholder 15">
            <a:extLst>
              <a:ext uri="{FF2B5EF4-FFF2-40B4-BE49-F238E27FC236}">
                <a16:creationId xmlns:a16="http://schemas.microsoft.com/office/drawing/2014/main" id="{80C6423B-4D1B-4C13-B607-9F8641A841FE}"/>
              </a:ext>
            </a:extLst>
          </p:cNvPr>
          <p:cNvSpPr>
            <a:spLocks noGrp="1"/>
          </p:cNvSpPr>
          <p:nvPr>
            <p:ph type="body" sz="quarter" idx="43" hasCustomPrompt="1"/>
          </p:nvPr>
        </p:nvSpPr>
        <p:spPr>
          <a:xfrm>
            <a:off x="1082563" y="2286938"/>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2</a:t>
            </a:r>
          </a:p>
        </p:txBody>
      </p:sp>
      <p:sp>
        <p:nvSpPr>
          <p:cNvPr id="52" name="Text Placeholder 15">
            <a:extLst>
              <a:ext uri="{FF2B5EF4-FFF2-40B4-BE49-F238E27FC236}">
                <a16:creationId xmlns:a16="http://schemas.microsoft.com/office/drawing/2014/main" id="{33483B4E-89A7-4CAD-AB6E-9B7D9C1A8005}"/>
              </a:ext>
            </a:extLst>
          </p:cNvPr>
          <p:cNvSpPr>
            <a:spLocks noGrp="1"/>
          </p:cNvSpPr>
          <p:nvPr>
            <p:ph type="body" sz="quarter" idx="44" hasCustomPrompt="1"/>
          </p:nvPr>
        </p:nvSpPr>
        <p:spPr>
          <a:xfrm>
            <a:off x="1075937" y="3393495"/>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3</a:t>
            </a:r>
          </a:p>
        </p:txBody>
      </p:sp>
      <p:sp>
        <p:nvSpPr>
          <p:cNvPr id="53" name="Text Placeholder 15">
            <a:extLst>
              <a:ext uri="{FF2B5EF4-FFF2-40B4-BE49-F238E27FC236}">
                <a16:creationId xmlns:a16="http://schemas.microsoft.com/office/drawing/2014/main" id="{E024F041-31DA-4FF4-B7FC-4B081D82E4C3}"/>
              </a:ext>
            </a:extLst>
          </p:cNvPr>
          <p:cNvSpPr>
            <a:spLocks noGrp="1"/>
          </p:cNvSpPr>
          <p:nvPr>
            <p:ph type="body" sz="quarter" idx="45" hasCustomPrompt="1"/>
          </p:nvPr>
        </p:nvSpPr>
        <p:spPr>
          <a:xfrm>
            <a:off x="1089189" y="4609382"/>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4</a:t>
            </a:r>
          </a:p>
        </p:txBody>
      </p:sp>
      <p:sp>
        <p:nvSpPr>
          <p:cNvPr id="54" name="Text Placeholder 15">
            <a:extLst>
              <a:ext uri="{FF2B5EF4-FFF2-40B4-BE49-F238E27FC236}">
                <a16:creationId xmlns:a16="http://schemas.microsoft.com/office/drawing/2014/main" id="{DDBCC5C5-AE2D-4CEC-8340-38F909376B02}"/>
              </a:ext>
            </a:extLst>
          </p:cNvPr>
          <p:cNvSpPr>
            <a:spLocks noGrp="1"/>
          </p:cNvSpPr>
          <p:nvPr>
            <p:ph type="body" sz="quarter" idx="46" hasCustomPrompt="1"/>
          </p:nvPr>
        </p:nvSpPr>
        <p:spPr>
          <a:xfrm>
            <a:off x="6608720" y="1253269"/>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5</a:t>
            </a:r>
          </a:p>
        </p:txBody>
      </p:sp>
      <p:sp>
        <p:nvSpPr>
          <p:cNvPr id="55" name="Text Placeholder 15">
            <a:extLst>
              <a:ext uri="{FF2B5EF4-FFF2-40B4-BE49-F238E27FC236}">
                <a16:creationId xmlns:a16="http://schemas.microsoft.com/office/drawing/2014/main" id="{EE11F52F-BA8C-49A7-AB78-242ECCE09DAA}"/>
              </a:ext>
            </a:extLst>
          </p:cNvPr>
          <p:cNvSpPr>
            <a:spLocks noGrp="1"/>
          </p:cNvSpPr>
          <p:nvPr>
            <p:ph type="body" sz="quarter" idx="47" hasCustomPrompt="1"/>
          </p:nvPr>
        </p:nvSpPr>
        <p:spPr>
          <a:xfrm>
            <a:off x="6592155" y="2300190"/>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6</a:t>
            </a:r>
          </a:p>
        </p:txBody>
      </p:sp>
      <p:sp>
        <p:nvSpPr>
          <p:cNvPr id="56" name="Text Placeholder 15">
            <a:extLst>
              <a:ext uri="{FF2B5EF4-FFF2-40B4-BE49-F238E27FC236}">
                <a16:creationId xmlns:a16="http://schemas.microsoft.com/office/drawing/2014/main" id="{C88B6196-AD7E-4C72-A796-2011CA63D099}"/>
              </a:ext>
            </a:extLst>
          </p:cNvPr>
          <p:cNvSpPr>
            <a:spLocks noGrp="1"/>
          </p:cNvSpPr>
          <p:nvPr>
            <p:ph type="body" sz="quarter" idx="48" hasCustomPrompt="1"/>
          </p:nvPr>
        </p:nvSpPr>
        <p:spPr>
          <a:xfrm>
            <a:off x="6585529" y="3406747"/>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7</a:t>
            </a:r>
          </a:p>
        </p:txBody>
      </p:sp>
      <p:sp>
        <p:nvSpPr>
          <p:cNvPr id="57" name="Text Placeholder 15">
            <a:extLst>
              <a:ext uri="{FF2B5EF4-FFF2-40B4-BE49-F238E27FC236}">
                <a16:creationId xmlns:a16="http://schemas.microsoft.com/office/drawing/2014/main" id="{21A0D542-98BB-4D26-B7AD-027CB98AE0F9}"/>
              </a:ext>
            </a:extLst>
          </p:cNvPr>
          <p:cNvSpPr>
            <a:spLocks noGrp="1"/>
          </p:cNvSpPr>
          <p:nvPr>
            <p:ph type="body" sz="quarter" idx="49" hasCustomPrompt="1"/>
          </p:nvPr>
        </p:nvSpPr>
        <p:spPr>
          <a:xfrm>
            <a:off x="6598781" y="4622634"/>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8</a:t>
            </a:r>
          </a:p>
        </p:txBody>
      </p:sp>
    </p:spTree>
    <p:extLst>
      <p:ext uri="{BB962C8B-B14F-4D97-AF65-F5344CB8AC3E}">
        <p14:creationId xmlns:p14="http://schemas.microsoft.com/office/powerpoint/2010/main" val="1802004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9036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amp;_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9AA6F7-5009-43DA-A5BA-A7357987A6E0}"/>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
        <p:nvSpPr>
          <p:cNvPr id="9" name="Text Placeholder 8">
            <a:extLst>
              <a:ext uri="{FF2B5EF4-FFF2-40B4-BE49-F238E27FC236}">
                <a16:creationId xmlns:a16="http://schemas.microsoft.com/office/drawing/2014/main" id="{742799C8-81C0-4519-88E3-F9A241FAF10D}"/>
              </a:ext>
            </a:extLst>
          </p:cNvPr>
          <p:cNvSpPr>
            <a:spLocks noGrp="1"/>
          </p:cNvSpPr>
          <p:nvPr>
            <p:ph type="body" sz="quarter" idx="10" hasCustomPrompt="1"/>
          </p:nvPr>
        </p:nvSpPr>
        <p:spPr>
          <a:xfrm>
            <a:off x="373063" y="1065213"/>
            <a:ext cx="11514137" cy="5105400"/>
          </a:xfrm>
        </p:spPr>
        <p:txBody>
          <a:bodyPr/>
          <a:lstStyle>
            <a:lvl1pPr marL="0" indent="0">
              <a:buNone/>
              <a:defRPr sz="2400">
                <a:solidFill>
                  <a:srgbClr val="525050"/>
                </a:solidFill>
              </a:defRPr>
            </a:lvl1pPr>
            <a:lvl2pPr marL="457200" indent="0">
              <a:buNone/>
              <a:defRPr sz="2200">
                <a:solidFill>
                  <a:srgbClr val="525050"/>
                </a:solidFill>
              </a:defRPr>
            </a:lvl2pPr>
            <a:lvl3pPr marL="914400" indent="0">
              <a:buNone/>
              <a:defRPr>
                <a:solidFill>
                  <a:srgbClr val="525050"/>
                </a:solidFill>
              </a:defRPr>
            </a:lvl3pPr>
            <a:lvl4pPr marL="1371600" indent="0">
              <a:buNone/>
              <a:defRPr>
                <a:solidFill>
                  <a:srgbClr val="525050"/>
                </a:solidFill>
              </a:defRPr>
            </a:lvl4pPr>
            <a:lvl5pPr marL="1828800" indent="0">
              <a:buNone/>
              <a:defRPr sz="1600">
                <a:solidFill>
                  <a:srgbClr val="525050"/>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37907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_Box_Only">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0C91D381-37F9-4BE8-A2AB-C70829F37D89}"/>
              </a:ext>
            </a:extLst>
          </p:cNvPr>
          <p:cNvSpPr>
            <a:spLocks noGrp="1"/>
          </p:cNvSpPr>
          <p:nvPr>
            <p:ph type="body" sz="quarter" idx="10" hasCustomPrompt="1"/>
          </p:nvPr>
        </p:nvSpPr>
        <p:spPr>
          <a:xfrm>
            <a:off x="266531" y="212956"/>
            <a:ext cx="11691690" cy="6019168"/>
          </a:xfrm>
        </p:spPr>
        <p:txBody>
          <a:bodyPr/>
          <a:lstStyle>
            <a:lvl1pPr marL="0" indent="0">
              <a:buNone/>
              <a:defRPr sz="2400"/>
            </a:lvl1pPr>
            <a:lvl2pPr marL="457200" indent="0">
              <a:buNone/>
              <a:defRPr sz="2200"/>
            </a:lvl2pPr>
            <a:lvl3pPr marL="914400" indent="0">
              <a:buNone/>
              <a:defRPr/>
            </a:lvl3pPr>
            <a:lvl4pPr marL="1371600" indent="0">
              <a:buNone/>
              <a:defRPr/>
            </a:lvl4pPr>
            <a:lvl5pPr marL="1828800" indent="0">
              <a:buNone/>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98047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amp;_Table">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29D7E454-4825-4E11-9D97-AC88417DE892}"/>
              </a:ext>
            </a:extLst>
          </p:cNvPr>
          <p:cNvSpPr>
            <a:spLocks noGrp="1"/>
          </p:cNvSpPr>
          <p:nvPr>
            <p:ph type="tbl" sz="quarter" idx="10" hasCustomPrompt="1"/>
          </p:nvPr>
        </p:nvSpPr>
        <p:spPr>
          <a:xfrm>
            <a:off x="728663" y="1198563"/>
            <a:ext cx="10733087" cy="4643437"/>
          </a:xfrm>
        </p:spPr>
        <p:txBody>
          <a:bodyPr>
            <a:normAutofit/>
          </a:bodyPr>
          <a:lstStyle>
            <a:lvl1pPr>
              <a:defRPr sz="2400"/>
            </a:lvl1pPr>
          </a:lstStyle>
          <a:p>
            <a:r>
              <a:rPr lang="en-GB" dirty="0"/>
              <a:t>Click icon to edit table</a:t>
            </a:r>
          </a:p>
        </p:txBody>
      </p:sp>
      <p:sp>
        <p:nvSpPr>
          <p:cNvPr id="4" name="Title 3">
            <a:extLst>
              <a:ext uri="{FF2B5EF4-FFF2-40B4-BE49-F238E27FC236}">
                <a16:creationId xmlns:a16="http://schemas.microsoft.com/office/drawing/2014/main" id="{AC98375E-B78B-4EF2-9183-21DDF299CF36}"/>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265684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_Only">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29D7E454-4825-4E11-9D97-AC88417DE892}"/>
              </a:ext>
            </a:extLst>
          </p:cNvPr>
          <p:cNvSpPr>
            <a:spLocks noGrp="1"/>
          </p:cNvSpPr>
          <p:nvPr>
            <p:ph type="tbl" sz="quarter" idx="10" hasCustomPrompt="1"/>
          </p:nvPr>
        </p:nvSpPr>
        <p:spPr>
          <a:xfrm>
            <a:off x="728663" y="479394"/>
            <a:ext cx="10733087" cy="5362606"/>
          </a:xfrm>
        </p:spPr>
        <p:txBody>
          <a:bodyPr/>
          <a:lstStyle>
            <a:lvl1pPr>
              <a:defRPr sz="24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Click icon to edit table</a:t>
            </a:r>
          </a:p>
          <a:p>
            <a:endParaRPr lang="en-GB" dirty="0"/>
          </a:p>
        </p:txBody>
      </p:sp>
    </p:spTree>
    <p:extLst>
      <p:ext uri="{BB962C8B-B14F-4D97-AF65-F5344CB8AC3E}">
        <p14:creationId xmlns:p14="http://schemas.microsoft.com/office/powerpoint/2010/main" val="2230405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amp;_Callout">
    <p:spTree>
      <p:nvGrpSpPr>
        <p:cNvPr id="1" name=""/>
        <p:cNvGrpSpPr/>
        <p:nvPr/>
      </p:nvGrpSpPr>
      <p:grpSpPr>
        <a:xfrm>
          <a:off x="0" y="0"/>
          <a:ext cx="0" cy="0"/>
          <a:chOff x="0" y="0"/>
          <a:chExt cx="0" cy="0"/>
        </a:xfrm>
      </p:grpSpPr>
      <p:sp>
        <p:nvSpPr>
          <p:cNvPr id="18" name="Text Placeholder 16">
            <a:extLst>
              <a:ext uri="{FF2B5EF4-FFF2-40B4-BE49-F238E27FC236}">
                <a16:creationId xmlns:a16="http://schemas.microsoft.com/office/drawing/2014/main" id="{7445599D-3087-4CD8-84AE-3226DD4183E9}"/>
              </a:ext>
            </a:extLst>
          </p:cNvPr>
          <p:cNvSpPr>
            <a:spLocks noGrp="1"/>
          </p:cNvSpPr>
          <p:nvPr>
            <p:ph type="body" sz="quarter" idx="11" hasCustomPrompt="1"/>
          </p:nvPr>
        </p:nvSpPr>
        <p:spPr>
          <a:xfrm>
            <a:off x="1449850" y="1757778"/>
            <a:ext cx="3681444"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6">
            <a:extLst>
              <a:ext uri="{FF2B5EF4-FFF2-40B4-BE49-F238E27FC236}">
                <a16:creationId xmlns:a16="http://schemas.microsoft.com/office/drawing/2014/main" id="{A4D76083-378C-4F18-A41A-DF691C5BBE1E}"/>
              </a:ext>
            </a:extLst>
          </p:cNvPr>
          <p:cNvSpPr>
            <a:spLocks noGrp="1"/>
          </p:cNvSpPr>
          <p:nvPr>
            <p:ph type="body" sz="quarter" idx="13" hasCustomPrompt="1"/>
          </p:nvPr>
        </p:nvSpPr>
        <p:spPr>
          <a:xfrm flipH="1">
            <a:off x="6991927" y="1790106"/>
            <a:ext cx="3694546"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3">
            <a:extLst>
              <a:ext uri="{FF2B5EF4-FFF2-40B4-BE49-F238E27FC236}">
                <a16:creationId xmlns:a16="http://schemas.microsoft.com/office/drawing/2014/main" id="{1C7ECA85-28B6-4349-80F0-9A682E4EFDA7}"/>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1808525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llout_Only">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BCBF304C-CE99-40D8-AB7A-30072AC4CF7C}"/>
              </a:ext>
            </a:extLst>
          </p:cNvPr>
          <p:cNvSpPr>
            <a:spLocks noGrp="1"/>
          </p:cNvSpPr>
          <p:nvPr>
            <p:ph type="body" sz="quarter" idx="11" hasCustomPrompt="1"/>
          </p:nvPr>
        </p:nvSpPr>
        <p:spPr>
          <a:xfrm>
            <a:off x="1449850" y="1757778"/>
            <a:ext cx="3681444"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16">
            <a:extLst>
              <a:ext uri="{FF2B5EF4-FFF2-40B4-BE49-F238E27FC236}">
                <a16:creationId xmlns:a16="http://schemas.microsoft.com/office/drawing/2014/main" id="{E1024D67-5226-41E5-A06A-E4C244D07803}"/>
              </a:ext>
            </a:extLst>
          </p:cNvPr>
          <p:cNvSpPr>
            <a:spLocks noGrp="1"/>
          </p:cNvSpPr>
          <p:nvPr>
            <p:ph type="body" sz="quarter" idx="13" hasCustomPrompt="1"/>
          </p:nvPr>
        </p:nvSpPr>
        <p:spPr>
          <a:xfrm flipH="1">
            <a:off x="6991927" y="1790106"/>
            <a:ext cx="3694546"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48095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amp;_Gloss_Box">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5535C424-5B8D-4C9E-A5A7-5D9ABAD23E31}"/>
              </a:ext>
            </a:extLst>
          </p:cNvPr>
          <p:cNvSpPr>
            <a:spLocks noGrp="1"/>
          </p:cNvSpPr>
          <p:nvPr>
            <p:ph type="body" sz="quarter" idx="11" hasCustomPrompt="1"/>
          </p:nvPr>
        </p:nvSpPr>
        <p:spPr>
          <a:xfrm>
            <a:off x="3544261" y="1951024"/>
            <a:ext cx="4826664" cy="2645545"/>
          </a:xfrm>
          <a:prstGeom prst="roundRect">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3">
            <a:extLst>
              <a:ext uri="{FF2B5EF4-FFF2-40B4-BE49-F238E27FC236}">
                <a16:creationId xmlns:a16="http://schemas.microsoft.com/office/drawing/2014/main" id="{334B27DC-A959-421A-92EF-A2685612DDA4}"/>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3809169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9626599"/>
      </p:ext>
    </p:extLst>
  </p:cSld>
  <p:clrMap bg1="lt1" tx1="dk1" bg2="lt2" tx2="dk2" accent1="accent1" accent2="accent2" accent3="accent3" accent4="accent4" accent5="accent5" accent6="accent6" hlink="hlink" folHlink="folHlink"/>
  <p:sldLayoutIdLst>
    <p:sldLayoutId id="2147483667" r:id="rId1"/>
    <p:sldLayoutId id="2147483673" r:id="rId2"/>
    <p:sldLayoutId id="2147483662" r:id="rId3"/>
    <p:sldLayoutId id="2147483669" r:id="rId4"/>
    <p:sldLayoutId id="2147483668" r:id="rId5"/>
    <p:sldLayoutId id="2147483670" r:id="rId6"/>
    <p:sldLayoutId id="2147483671" r:id="rId7"/>
    <p:sldLayoutId id="2147483672" r:id="rId8"/>
    <p:sldLayoutId id="2147483676" r:id="rId9"/>
    <p:sldLayoutId id="2147483677" r:id="rId10"/>
    <p:sldLayoutId id="2147483674" r:id="rId11"/>
    <p:sldLayoutId id="2147483675" r:id="rId12"/>
    <p:sldLayoutId id="2147483678" r:id="rId13"/>
    <p:sldLayoutId id="2147483679" r:id="rId14"/>
  </p:sldLayoutIdLst>
  <p:txStyles>
    <p:titleStyle>
      <a:lvl1pPr algn="l" defTabSz="914400" rtl="0" eaLnBrk="1" latinLnBrk="0" hangingPunct="1">
        <a:lnSpc>
          <a:spcPct val="90000"/>
        </a:lnSpc>
        <a:spcBef>
          <a:spcPct val="0"/>
        </a:spcBef>
        <a:buNone/>
        <a:defRPr sz="3200" b="1" kern="1200">
          <a:solidFill>
            <a:srgbClr val="525050"/>
          </a:solidFill>
          <a:latin typeface="Century Gothic" panose="020B0502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25050"/>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rgbClr val="525050"/>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525050"/>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7.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7.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7.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A7D7FD3-A9CA-7F6B-46F2-7AFB068E611F}"/>
              </a:ext>
            </a:extLst>
          </p:cNvPr>
          <p:cNvSpPr>
            <a:spLocks noGrp="1"/>
          </p:cNvSpPr>
          <p:nvPr>
            <p:ph type="body" sz="quarter" idx="13"/>
          </p:nvPr>
        </p:nvSpPr>
        <p:spPr>
          <a:xfrm>
            <a:off x="363538" y="2041942"/>
            <a:ext cx="7980362" cy="844550"/>
          </a:xfrm>
        </p:spPr>
        <p:txBody>
          <a:bodyPr>
            <a:noAutofit/>
          </a:bodyPr>
          <a:lstStyle/>
          <a:p>
            <a:r>
              <a:rPr lang="en-GB" sz="4400" dirty="0"/>
              <a:t>eine </a:t>
            </a:r>
            <a:r>
              <a:rPr lang="en-GB" sz="4400" dirty="0" err="1"/>
              <a:t>neue</a:t>
            </a:r>
            <a:r>
              <a:rPr lang="en-GB" sz="4400" dirty="0"/>
              <a:t> </a:t>
            </a:r>
            <a:r>
              <a:rPr lang="en-GB" sz="4400" dirty="0" err="1"/>
              <a:t>Sprache</a:t>
            </a:r>
            <a:r>
              <a:rPr lang="en-GB" sz="4400" dirty="0"/>
              <a:t> </a:t>
            </a:r>
            <a:r>
              <a:rPr lang="en-GB" sz="4400" dirty="0" err="1"/>
              <a:t>lernen</a:t>
            </a:r>
            <a:endParaRPr lang="en-GB" sz="4400" dirty="0"/>
          </a:p>
        </p:txBody>
      </p:sp>
      <p:sp>
        <p:nvSpPr>
          <p:cNvPr id="4" name="Text Placeholder 3">
            <a:extLst>
              <a:ext uri="{FF2B5EF4-FFF2-40B4-BE49-F238E27FC236}">
                <a16:creationId xmlns:a16="http://schemas.microsoft.com/office/drawing/2014/main" id="{11D1E62E-B899-ED47-3910-DD6FF345787A}"/>
              </a:ext>
            </a:extLst>
          </p:cNvPr>
          <p:cNvSpPr>
            <a:spLocks noGrp="1"/>
          </p:cNvSpPr>
          <p:nvPr>
            <p:ph type="body" sz="quarter" idx="14"/>
          </p:nvPr>
        </p:nvSpPr>
        <p:spPr>
          <a:xfrm>
            <a:off x="363538" y="1197392"/>
            <a:ext cx="6640512" cy="844550"/>
          </a:xfrm>
        </p:spPr>
        <p:txBody>
          <a:bodyPr/>
          <a:lstStyle/>
          <a:p>
            <a:r>
              <a:rPr lang="en-GB" dirty="0" err="1"/>
              <a:t>Identität</a:t>
            </a:r>
            <a:r>
              <a:rPr lang="en-GB" dirty="0"/>
              <a:t>:</a:t>
            </a:r>
          </a:p>
        </p:txBody>
      </p:sp>
      <p:sp>
        <p:nvSpPr>
          <p:cNvPr id="8" name="Text Placeholder 7">
            <a:extLst>
              <a:ext uri="{FF2B5EF4-FFF2-40B4-BE49-F238E27FC236}">
                <a16:creationId xmlns:a16="http://schemas.microsoft.com/office/drawing/2014/main" id="{9BAEDE38-A8E3-42F5-97ED-81144018542E}"/>
              </a:ext>
            </a:extLst>
          </p:cNvPr>
          <p:cNvSpPr>
            <a:spLocks noGrp="1"/>
          </p:cNvSpPr>
          <p:nvPr>
            <p:ph type="body" sz="quarter" idx="12"/>
          </p:nvPr>
        </p:nvSpPr>
        <p:spPr>
          <a:xfrm>
            <a:off x="0" y="5703888"/>
            <a:ext cx="3434738" cy="1154112"/>
          </a:xfrm>
        </p:spPr>
        <p:txBody>
          <a:bodyPr>
            <a:normAutofit fontScale="85000" lnSpcReduction="20000"/>
          </a:bodyPr>
          <a:lstStyle/>
          <a:p>
            <a:r>
              <a:rPr lang="en-GB" dirty="0"/>
              <a:t>Hilary Potter, Heike Krüsemann, Janine Turner</a:t>
            </a:r>
          </a:p>
          <a:p>
            <a:pPr>
              <a:lnSpc>
                <a:spcPct val="120000"/>
              </a:lnSpc>
              <a:spcBef>
                <a:spcPts val="0"/>
              </a:spcBef>
            </a:pPr>
            <a:endParaRPr lang="en-GB" dirty="0"/>
          </a:p>
          <a:p>
            <a:pPr>
              <a:lnSpc>
                <a:spcPct val="120000"/>
              </a:lnSpc>
              <a:spcBef>
                <a:spcPts val="0"/>
              </a:spcBef>
            </a:pPr>
            <a:r>
              <a:rPr lang="en-GB" dirty="0"/>
              <a:t>Date updated</a:t>
            </a:r>
            <a:r>
              <a:rPr lang="en-GB"/>
              <a:t>: 16/2/2023</a:t>
            </a:r>
            <a:endParaRPr lang="en-GB" dirty="0"/>
          </a:p>
          <a:p>
            <a:endParaRPr lang="en-GB" dirty="0"/>
          </a:p>
        </p:txBody>
      </p:sp>
      <p:sp>
        <p:nvSpPr>
          <p:cNvPr id="9" name="Text Placeholder 2">
            <a:extLst>
              <a:ext uri="{FF2B5EF4-FFF2-40B4-BE49-F238E27FC236}">
                <a16:creationId xmlns:a16="http://schemas.microsoft.com/office/drawing/2014/main" id="{3C472210-2CC2-4F8B-A995-93ECB203D55C}"/>
              </a:ext>
            </a:extLst>
          </p:cNvPr>
          <p:cNvSpPr txBox="1">
            <a:spLocks/>
          </p:cNvSpPr>
          <p:nvPr/>
        </p:nvSpPr>
        <p:spPr>
          <a:xfrm>
            <a:off x="363538" y="2886492"/>
            <a:ext cx="4864546" cy="479394"/>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rgbClr val="525050"/>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525050"/>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chemeClr val="lt1"/>
              </a:buClr>
              <a:buSzPts val="2400"/>
            </a:pPr>
            <a:r>
              <a:rPr lang="en-GB" dirty="0"/>
              <a:t>Year 10 Term 1.1 Week 3 Lesson 1</a:t>
            </a:r>
          </a:p>
        </p:txBody>
      </p:sp>
    </p:spTree>
    <p:extLst>
      <p:ext uri="{BB962C8B-B14F-4D97-AF65-F5344CB8AC3E}">
        <p14:creationId xmlns:p14="http://schemas.microsoft.com/office/powerpoint/2010/main" val="361486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0B2F3-EEFC-C162-6816-774C88859D04}"/>
              </a:ext>
            </a:extLst>
          </p:cNvPr>
          <p:cNvSpPr>
            <a:spLocks noGrp="1"/>
          </p:cNvSpPr>
          <p:nvPr>
            <p:ph type="title"/>
          </p:nvPr>
        </p:nvSpPr>
        <p:spPr>
          <a:xfrm>
            <a:off x="0" y="106843"/>
            <a:ext cx="9064487" cy="846617"/>
          </a:xfrm>
        </p:spPr>
        <p:txBody>
          <a:bodyPr anchor="ctr">
            <a:noAutofit/>
          </a:bodyPr>
          <a:lstStyle/>
          <a:p>
            <a:r>
              <a:rPr lang="de-DE" sz="2800" dirty="0">
                <a:solidFill>
                  <a:schemeClr val="tx1">
                    <a:lumMod val="75000"/>
                  </a:schemeClr>
                </a:solidFill>
                <a:effectLst/>
                <a:latin typeface="+mj-lt"/>
                <a:ea typeface="Times New Roman" panose="02020603050405020304" pitchFamily="18" charset="0"/>
                <a:cs typeface="Calibri" panose="020F0502020204030204" pitchFamily="34" charset="0"/>
              </a:rPr>
              <a:t>Interview mit Shalini über das Deutschlernen!</a:t>
            </a:r>
            <a:endParaRPr lang="en-GB" sz="2800" dirty="0">
              <a:solidFill>
                <a:schemeClr val="tx1">
                  <a:lumMod val="75000"/>
                </a:schemeClr>
              </a:solidFill>
              <a:latin typeface="+mj-lt"/>
            </a:endParaRPr>
          </a:p>
        </p:txBody>
      </p:sp>
      <p:sp>
        <p:nvSpPr>
          <p:cNvPr id="3" name="Text Placeholder 2">
            <a:extLst>
              <a:ext uri="{FF2B5EF4-FFF2-40B4-BE49-F238E27FC236}">
                <a16:creationId xmlns:a16="http://schemas.microsoft.com/office/drawing/2014/main" id="{438CB05D-AEBA-18E9-5E3E-28337946AF0E}"/>
              </a:ext>
            </a:extLst>
          </p:cNvPr>
          <p:cNvSpPr>
            <a:spLocks noGrp="1"/>
          </p:cNvSpPr>
          <p:nvPr>
            <p:ph type="body" sz="quarter" idx="10"/>
          </p:nvPr>
        </p:nvSpPr>
        <p:spPr>
          <a:xfrm>
            <a:off x="53966" y="1044703"/>
            <a:ext cx="6090839" cy="5238079"/>
          </a:xfrm>
        </p:spPr>
        <p:txBody>
          <a:bodyPr>
            <a:noAutofit/>
          </a:bodyPr>
          <a:lstStyle/>
          <a:p>
            <a:r>
              <a:rPr lang="de-DE" sz="2200" b="1" dirty="0">
                <a:solidFill>
                  <a:schemeClr val="bg1"/>
                </a:solidFill>
                <a:effectLst/>
                <a:latin typeface="+mn-lt"/>
                <a:ea typeface="Times New Roman" panose="02020603050405020304" pitchFamily="18" charset="0"/>
                <a:cs typeface="Calibri" panose="020F0502020204030204" pitchFamily="34" charset="0"/>
              </a:rPr>
              <a:t>Verwechseln* Sie manchmal bestimmte deutschen Wörter? </a:t>
            </a:r>
          </a:p>
          <a:p>
            <a:pPr>
              <a:lnSpc>
                <a:spcPct val="110000"/>
              </a:lnSpc>
            </a:pPr>
            <a:endParaRPr lang="de-DE" sz="2200" b="1" dirty="0">
              <a:solidFill>
                <a:schemeClr val="bg1"/>
              </a:solidFill>
              <a:effectLst/>
              <a:latin typeface="+mn-lt"/>
              <a:ea typeface="Times New Roman" panose="02020603050405020304" pitchFamily="18" charset="0"/>
              <a:cs typeface="Calibri" panose="020F0502020204030204" pitchFamily="34" charset="0"/>
            </a:endParaRPr>
          </a:p>
          <a:p>
            <a:pPr>
              <a:lnSpc>
                <a:spcPct val="110000"/>
              </a:lnSpc>
            </a:pPr>
            <a:endParaRPr lang="de-DE" sz="2200" b="1" dirty="0">
              <a:solidFill>
                <a:schemeClr val="bg1"/>
              </a:solidFill>
              <a:effectLst/>
              <a:latin typeface="+mn-lt"/>
              <a:ea typeface="Times New Roman" panose="02020603050405020304" pitchFamily="18" charset="0"/>
              <a:cs typeface="Calibri" panose="020F0502020204030204" pitchFamily="34" charset="0"/>
            </a:endParaRPr>
          </a:p>
          <a:p>
            <a:pPr>
              <a:lnSpc>
                <a:spcPct val="110000"/>
              </a:lnSpc>
            </a:pPr>
            <a:endParaRPr lang="de-DE" sz="2200" b="1" dirty="0">
              <a:solidFill>
                <a:schemeClr val="bg1"/>
              </a:solidFill>
              <a:latin typeface="+mn-lt"/>
              <a:ea typeface="Calibri" panose="020F0502020204030204" pitchFamily="34" charset="0"/>
              <a:cs typeface="Calibri" panose="020F0502020204030204" pitchFamily="34" charset="0"/>
            </a:endParaRPr>
          </a:p>
          <a:p>
            <a:pPr>
              <a:lnSpc>
                <a:spcPct val="110000"/>
              </a:lnSpc>
            </a:pPr>
            <a:endParaRPr lang="de-DE" sz="2200" b="1" dirty="0">
              <a:solidFill>
                <a:schemeClr val="bg1"/>
              </a:solidFill>
              <a:effectLst/>
              <a:latin typeface="+mn-lt"/>
              <a:ea typeface="Times New Roman" panose="02020603050405020304" pitchFamily="18" charset="0"/>
              <a:cs typeface="Calibri" panose="020F0502020204030204" pitchFamily="34" charset="0"/>
            </a:endParaRPr>
          </a:p>
          <a:p>
            <a:pPr>
              <a:lnSpc>
                <a:spcPct val="110000"/>
              </a:lnSpc>
            </a:pPr>
            <a:endParaRPr lang="de-DE" sz="2200" b="1" dirty="0">
              <a:solidFill>
                <a:schemeClr val="bg1"/>
              </a:solidFill>
              <a:latin typeface="+mn-lt"/>
              <a:ea typeface="Calibri" panose="020F0502020204030204" pitchFamily="34" charset="0"/>
              <a:cs typeface="Calibri" panose="020F0502020204030204" pitchFamily="34" charset="0"/>
            </a:endParaRPr>
          </a:p>
          <a:p>
            <a:pPr>
              <a:lnSpc>
                <a:spcPct val="110000"/>
              </a:lnSpc>
            </a:pPr>
            <a:r>
              <a:rPr lang="en-GB" sz="2200" dirty="0">
                <a:latin typeface="+mn-lt"/>
              </a:rPr>
              <a:t>	</a:t>
            </a:r>
            <a:endParaRPr lang="en-GB" sz="2200" dirty="0">
              <a:effectLst/>
              <a:latin typeface="+mn-lt"/>
              <a:ea typeface="Calibri" panose="020F0502020204030204" pitchFamily="34" charset="0"/>
              <a:cs typeface="Times New Roman" panose="02020603050405020304" pitchFamily="18" charset="0"/>
            </a:endParaRPr>
          </a:p>
          <a:p>
            <a:pPr>
              <a:lnSpc>
                <a:spcPct val="110000"/>
              </a:lnSpc>
            </a:pPr>
            <a:endParaRPr lang="en-GB" sz="2200" dirty="0">
              <a:latin typeface="+mn-lt"/>
            </a:endParaRPr>
          </a:p>
        </p:txBody>
      </p:sp>
      <p:sp>
        <p:nvSpPr>
          <p:cNvPr id="4" name="Flowchart: Alternate Process 3">
            <a:extLst>
              <a:ext uri="{FF2B5EF4-FFF2-40B4-BE49-F238E27FC236}">
                <a16:creationId xmlns:a16="http://schemas.microsoft.com/office/drawing/2014/main" id="{E6A9E9A8-B96B-31A7-3498-C55D5B629085}"/>
              </a:ext>
            </a:extLst>
          </p:cNvPr>
          <p:cNvSpPr/>
          <p:nvPr/>
        </p:nvSpPr>
        <p:spPr>
          <a:xfrm>
            <a:off x="10296939" y="213557"/>
            <a:ext cx="1789145" cy="473830"/>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3D3C3C"/>
                </a:solidFill>
                <a:effectLst/>
                <a:uLnTx/>
                <a:uFillTx/>
                <a:latin typeface="Century Gothic"/>
                <a:ea typeface="+mn-ea"/>
                <a:cs typeface="+mn-cs"/>
              </a:rPr>
              <a:t>hören</a:t>
            </a:r>
            <a:r>
              <a:rPr kumimoji="0" lang="en-US" sz="2000" b="0" i="0" u="none" strike="noStrike" kern="1200" cap="none" spc="0" normalizeH="0" baseline="0" noProof="0" dirty="0">
                <a:ln>
                  <a:noFill/>
                </a:ln>
                <a:solidFill>
                  <a:srgbClr val="3D3C3C"/>
                </a:solidFill>
                <a:effectLst/>
                <a:uLnTx/>
                <a:uFillTx/>
                <a:latin typeface="Century Gothic"/>
                <a:ea typeface="+mn-ea"/>
                <a:cs typeface="+mn-cs"/>
              </a:rPr>
              <a:t>/</a:t>
            </a:r>
            <a:r>
              <a:rPr kumimoji="0" lang="en-US" sz="2000" b="0" i="0" u="none" strike="noStrike" kern="1200" cap="none" spc="0" normalizeH="0" baseline="0" noProof="0" dirty="0" err="1">
                <a:ln>
                  <a:noFill/>
                </a:ln>
                <a:solidFill>
                  <a:srgbClr val="3D3C3C"/>
                </a:solidFill>
                <a:effectLst/>
                <a:uLnTx/>
                <a:uFillTx/>
                <a:latin typeface="Century Gothic"/>
                <a:ea typeface="+mn-ea"/>
                <a:cs typeface="+mn-cs"/>
              </a:rPr>
              <a:t>lesen</a:t>
            </a:r>
            <a:endParaRPr kumimoji="0" lang="en-GB" sz="20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5" name="Rectangle: Rounded Corners 4">
            <a:extLst>
              <a:ext uri="{FF2B5EF4-FFF2-40B4-BE49-F238E27FC236}">
                <a16:creationId xmlns:a16="http://schemas.microsoft.com/office/drawing/2014/main" id="{2A96502B-750F-1C18-1A89-10931A7E72A1}"/>
              </a:ext>
            </a:extLst>
          </p:cNvPr>
          <p:cNvSpPr/>
          <p:nvPr/>
        </p:nvSpPr>
        <p:spPr>
          <a:xfrm>
            <a:off x="7119257" y="5908220"/>
            <a:ext cx="5018777" cy="374562"/>
          </a:xfrm>
          <a:prstGeom prst="round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FF2CC"/>
                </a:solidFill>
                <a:effectLst/>
                <a:uLnTx/>
                <a:uFillTx/>
                <a:latin typeface="Century Gothic"/>
                <a:ea typeface="+mn-ea"/>
                <a:cs typeface="+mn-cs"/>
              </a:rPr>
              <a:t>*</a:t>
            </a:r>
            <a:r>
              <a:rPr kumimoji="0" lang="en-US" sz="2200" b="0" i="0" u="none" strike="noStrike" kern="1200" cap="none" spc="0" normalizeH="0" baseline="0" noProof="0" dirty="0" err="1">
                <a:ln>
                  <a:noFill/>
                </a:ln>
                <a:solidFill>
                  <a:srgbClr val="FFF2CC"/>
                </a:solidFill>
                <a:effectLst/>
                <a:uLnTx/>
                <a:uFillTx/>
                <a:latin typeface="Century Gothic"/>
                <a:ea typeface="+mn-ea"/>
                <a:cs typeface="+mn-cs"/>
              </a:rPr>
              <a:t>verwechseln</a:t>
            </a:r>
            <a:r>
              <a:rPr kumimoji="0" lang="en-US" sz="2200" b="0" i="0" u="none" strike="noStrike" kern="1200" cap="none" spc="0" normalizeH="0" baseline="0" noProof="0" dirty="0">
                <a:ln>
                  <a:noFill/>
                </a:ln>
                <a:solidFill>
                  <a:srgbClr val="FFF2CC"/>
                </a:solidFill>
                <a:effectLst/>
                <a:uLnTx/>
                <a:uFillTx/>
                <a:latin typeface="Century Gothic"/>
                <a:ea typeface="+mn-ea"/>
                <a:cs typeface="+mn-cs"/>
              </a:rPr>
              <a:t> – to confuse, mix up</a:t>
            </a:r>
            <a:endParaRPr kumimoji="0" lang="en-GB" sz="2200" b="0" i="0" u="none" strike="noStrike" kern="1200" cap="none" spc="0" normalizeH="0" baseline="0" noProof="0" dirty="0">
              <a:ln>
                <a:noFill/>
              </a:ln>
              <a:solidFill>
                <a:srgbClr val="FFF2CC"/>
              </a:solidFill>
              <a:effectLst/>
              <a:uLnTx/>
              <a:uFillTx/>
              <a:latin typeface="Century Gothic"/>
              <a:ea typeface="+mn-ea"/>
              <a:cs typeface="+mn-cs"/>
            </a:endParaRPr>
          </a:p>
        </p:txBody>
      </p:sp>
      <p:sp>
        <p:nvSpPr>
          <p:cNvPr id="14" name="TextBox 13">
            <a:extLst>
              <a:ext uri="{FF2B5EF4-FFF2-40B4-BE49-F238E27FC236}">
                <a16:creationId xmlns:a16="http://schemas.microsoft.com/office/drawing/2014/main" id="{6CC43132-C52A-46DC-87AF-64EA61E3263E}"/>
              </a:ext>
            </a:extLst>
          </p:cNvPr>
          <p:cNvSpPr txBox="1"/>
          <p:nvPr/>
        </p:nvSpPr>
        <p:spPr>
          <a:xfrm>
            <a:off x="125857" y="1682186"/>
            <a:ext cx="6049515" cy="2567113"/>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de-DE" sz="2200" b="0" i="0" u="none" strike="noStrike" kern="1200" cap="none" spc="0" normalizeH="0" baseline="0" noProof="0" dirty="0">
                <a:ln>
                  <a:noFill/>
                </a:ln>
                <a:solidFill>
                  <a:srgbClr val="3D3C3C"/>
                </a:solidFill>
                <a:effectLst/>
                <a:uLnTx/>
                <a:uFillTx/>
                <a:latin typeface="Century Gothic"/>
                <a:ea typeface="+mn-ea"/>
                <a:cs typeface="Calibri" panose="020F0502020204030204" pitchFamily="34" charset="0"/>
              </a:rPr>
              <a:t>Ja! einige, einzige und eigene. Besonders, wenn alle drei in </a:t>
            </a:r>
            <a:r>
              <a:rPr kumimoji="0" lang="de-DE" sz="2200" b="1" i="0" u="none" strike="noStrike" kern="1200" cap="none" spc="0" normalizeH="0" baseline="0" noProof="0" dirty="0">
                <a:ln>
                  <a:noFill/>
                </a:ln>
                <a:solidFill>
                  <a:srgbClr val="C00000"/>
                </a:solidFill>
                <a:effectLst/>
                <a:uLnTx/>
                <a:uFillTx/>
                <a:latin typeface="Century Gothic"/>
                <a:ea typeface="+mn-ea"/>
                <a:cs typeface="Calibri" panose="020F0502020204030204" pitchFamily="34" charset="0"/>
              </a:rPr>
              <a:t>einem Satz </a:t>
            </a:r>
            <a:r>
              <a:rPr kumimoji="0" lang="de-DE" sz="2200" b="0" i="0" u="none" strike="noStrike" kern="1200" cap="none" spc="0" normalizeH="0" baseline="0" noProof="0" dirty="0">
                <a:ln>
                  <a:noFill/>
                </a:ln>
                <a:solidFill>
                  <a:srgbClr val="3D3C3C"/>
                </a:solidFill>
                <a:effectLst/>
                <a:uLnTx/>
                <a:uFillTx/>
                <a:latin typeface="Century Gothic"/>
                <a:ea typeface="+mn-ea"/>
                <a:cs typeface="Calibri" panose="020F0502020204030204" pitchFamily="34" charset="0"/>
              </a:rPr>
              <a:t>sind. Sie sehen ähnlich aus, aber der Sinn ist </a:t>
            </a:r>
            <a:r>
              <a:rPr kumimoji="0" lang="de-DE" sz="2200" b="1" i="0" u="none" strike="noStrike" kern="1200" cap="none" spc="0" normalizeH="0" baseline="0" noProof="0" dirty="0">
                <a:ln>
                  <a:noFill/>
                </a:ln>
                <a:solidFill>
                  <a:srgbClr val="3D3C3C"/>
                </a:solidFill>
                <a:effectLst/>
                <a:uLnTx/>
                <a:uFillTx/>
                <a:latin typeface="Century Gothic"/>
                <a:ea typeface="+mn-ea"/>
                <a:cs typeface="Calibri" panose="020F0502020204030204" pitchFamily="34" charset="0"/>
              </a:rPr>
              <a:t>anders</a:t>
            </a:r>
            <a:r>
              <a:rPr kumimoji="0" lang="de-DE" sz="2200" b="0" i="0" u="none" strike="noStrike" kern="1200" cap="none" spc="0" normalizeH="0" baseline="0" noProof="0" dirty="0">
                <a:ln>
                  <a:noFill/>
                </a:ln>
                <a:solidFill>
                  <a:srgbClr val="3D3C3C"/>
                </a:solidFill>
                <a:effectLst/>
                <a:uLnTx/>
                <a:uFillTx/>
                <a:latin typeface="Century Gothic"/>
                <a:ea typeface="+mn-ea"/>
                <a:cs typeface="Calibri" panose="020F0502020204030204" pitchFamily="34" charset="0"/>
              </a:rPr>
              <a:t>. Aber jetzt habe ich den </a:t>
            </a:r>
            <a:r>
              <a:rPr kumimoji="0" lang="de-DE" sz="2200" b="1" i="0" u="none" strike="noStrike" kern="1200" cap="none" spc="0" normalizeH="0" baseline="0" noProof="0" dirty="0">
                <a:ln>
                  <a:noFill/>
                </a:ln>
                <a:solidFill>
                  <a:srgbClr val="C00000"/>
                </a:solidFill>
                <a:effectLst/>
                <a:uLnTx/>
                <a:uFillTx/>
                <a:latin typeface="Century Gothic"/>
                <a:ea typeface="+mn-ea"/>
                <a:cs typeface="Calibri" panose="020F0502020204030204" pitchFamily="34" charset="0"/>
              </a:rPr>
              <a:t>Unterschied</a:t>
            </a:r>
            <a:r>
              <a:rPr kumimoji="0" lang="de-DE" sz="2200" b="1" i="0" u="none" strike="noStrike" kern="1200" cap="none" spc="0" normalizeH="0" baseline="0" noProof="0" dirty="0">
                <a:ln>
                  <a:noFill/>
                </a:ln>
                <a:solidFill>
                  <a:srgbClr val="3D3C3C"/>
                </a:solidFill>
                <a:effectLst/>
                <a:uLnTx/>
                <a:uFillTx/>
                <a:latin typeface="Century Gothic"/>
                <a:ea typeface="+mn-ea"/>
                <a:cs typeface="Calibri" panose="020F0502020204030204" pitchFamily="34" charset="0"/>
              </a:rPr>
              <a:t> </a:t>
            </a:r>
            <a:r>
              <a:rPr kumimoji="0" lang="de-DE" sz="2200" b="0" i="0" u="none" strike="noStrike" kern="1200" cap="none" spc="0" normalizeH="0" baseline="0" noProof="0" dirty="0">
                <a:ln>
                  <a:noFill/>
                </a:ln>
                <a:solidFill>
                  <a:srgbClr val="3D3C3C"/>
                </a:solidFill>
                <a:effectLst/>
                <a:uLnTx/>
                <a:uFillTx/>
                <a:latin typeface="Century Gothic"/>
                <a:ea typeface="+mn-ea"/>
                <a:cs typeface="Calibri" panose="020F0502020204030204" pitchFamily="34" charset="0"/>
              </a:rPr>
              <a:t>gelernt, und es ist nicht mehr mein </a:t>
            </a:r>
            <a:r>
              <a:rPr kumimoji="0" lang="de-DE" sz="2200" b="1" i="0" u="none" strike="noStrike" kern="1200" cap="none" spc="0" normalizeH="0" baseline="0" noProof="0" dirty="0">
                <a:ln>
                  <a:noFill/>
                </a:ln>
                <a:solidFill>
                  <a:srgbClr val="3D3C3C"/>
                </a:solidFill>
                <a:effectLst/>
                <a:uLnTx/>
                <a:uFillTx/>
                <a:latin typeface="Century Gothic"/>
                <a:ea typeface="+mn-ea"/>
                <a:cs typeface="Calibri" panose="020F0502020204030204" pitchFamily="34" charset="0"/>
              </a:rPr>
              <a:t>Hauptproblem</a:t>
            </a:r>
            <a:r>
              <a:rPr kumimoji="0" lang="de-DE" sz="2200" b="0" i="0" u="none" strike="noStrike" kern="1200" cap="none" spc="0" normalizeH="0" baseline="0" noProof="0" dirty="0">
                <a:ln>
                  <a:noFill/>
                </a:ln>
                <a:solidFill>
                  <a:srgbClr val="3D3C3C"/>
                </a:solidFill>
                <a:effectLst/>
                <a:uLnTx/>
                <a:uFillTx/>
                <a:latin typeface="Century Gothic"/>
                <a:ea typeface="+mn-ea"/>
                <a:cs typeface="Calibri" panose="020F0502020204030204" pitchFamily="34" charset="0"/>
              </a:rPr>
              <a:t>.</a:t>
            </a:r>
          </a:p>
        </p:txBody>
      </p:sp>
      <p:sp>
        <p:nvSpPr>
          <p:cNvPr id="16" name="TextBox 15">
            <a:extLst>
              <a:ext uri="{FF2B5EF4-FFF2-40B4-BE49-F238E27FC236}">
                <a16:creationId xmlns:a16="http://schemas.microsoft.com/office/drawing/2014/main" id="{56A4536E-E065-4256-A986-7B7E1A0078CB}"/>
              </a:ext>
            </a:extLst>
          </p:cNvPr>
          <p:cNvSpPr txBox="1"/>
          <p:nvPr/>
        </p:nvSpPr>
        <p:spPr>
          <a:xfrm>
            <a:off x="6342850" y="1708152"/>
            <a:ext cx="5443274" cy="1551450"/>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de-DE" sz="2200" b="1" i="0" u="none" strike="noStrike" kern="1200" cap="none" spc="0" normalizeH="0" baseline="0" noProof="0" dirty="0">
                <a:ln>
                  <a:noFill/>
                </a:ln>
                <a:solidFill>
                  <a:srgbClr val="C00000"/>
                </a:solidFill>
                <a:effectLst/>
                <a:uLnTx/>
                <a:uFillTx/>
                <a:latin typeface="Century Gothic"/>
                <a:ea typeface="Times New Roman" panose="02020603050405020304" pitchFamily="18" charset="0"/>
                <a:cs typeface="Calibri" panose="020F0502020204030204" pitchFamily="34" charset="0"/>
              </a:rPr>
              <a:t>Ich beantworte </a:t>
            </a:r>
            <a:r>
              <a:rPr kumimoji="0" lang="de-DE" sz="2200" b="0" i="0" u="none" strike="noStrike" kern="1200" cap="none" spc="0" normalizeH="0" baseline="0" noProof="0" dirty="0">
                <a:ln>
                  <a:noFill/>
                </a:ln>
                <a:solidFill>
                  <a:srgbClr val="3D3C3C"/>
                </a:solidFill>
                <a:effectLst/>
                <a:uLnTx/>
                <a:uFillTx/>
                <a:latin typeface="Century Gothic"/>
                <a:ea typeface="Times New Roman" panose="02020603050405020304" pitchFamily="18" charset="0"/>
                <a:cs typeface="Calibri" panose="020F0502020204030204" pitchFamily="34" charset="0"/>
              </a:rPr>
              <a:t>gerne Grammatik</a:t>
            </a:r>
            <a:r>
              <a:rPr kumimoji="0" lang="de-DE" sz="2200" b="1" i="0" u="none" strike="noStrike" kern="1200" cap="none" spc="0" normalizeH="0" baseline="0" noProof="0" dirty="0">
                <a:ln>
                  <a:noFill/>
                </a:ln>
                <a:solidFill>
                  <a:srgbClr val="C00000"/>
                </a:solidFill>
                <a:effectLst/>
                <a:uLnTx/>
                <a:uFillTx/>
                <a:latin typeface="Century Gothic"/>
                <a:ea typeface="Times New Roman" panose="02020603050405020304" pitchFamily="18" charset="0"/>
                <a:cs typeface="Calibri" panose="020F0502020204030204" pitchFamily="34" charset="0"/>
              </a:rPr>
              <a:t>fragen</a:t>
            </a:r>
            <a:r>
              <a:rPr kumimoji="0" lang="de-DE" sz="2200" b="0" i="0" u="none" strike="noStrike" kern="1200" cap="none" spc="0" normalizeH="0" baseline="0" noProof="0" dirty="0">
                <a:ln>
                  <a:noFill/>
                </a:ln>
                <a:solidFill>
                  <a:srgbClr val="3D3C3C"/>
                </a:solidFill>
                <a:effectLst/>
                <a:uLnTx/>
                <a:uFillTx/>
                <a:latin typeface="Century Gothic"/>
                <a:ea typeface="Times New Roman" panose="02020603050405020304" pitchFamily="18" charset="0"/>
                <a:cs typeface="Calibri" panose="020F0502020204030204" pitchFamily="34" charset="0"/>
              </a:rPr>
              <a:t>. Ich beantworte sie gerne im Klassenzimmer.</a:t>
            </a:r>
          </a:p>
        </p:txBody>
      </p:sp>
      <p:sp>
        <p:nvSpPr>
          <p:cNvPr id="20" name="TextBox 19">
            <a:extLst>
              <a:ext uri="{FF2B5EF4-FFF2-40B4-BE49-F238E27FC236}">
                <a16:creationId xmlns:a16="http://schemas.microsoft.com/office/drawing/2014/main" id="{37DC5924-E5BE-4677-B6D7-819B128BAFEB}"/>
              </a:ext>
            </a:extLst>
          </p:cNvPr>
          <p:cNvSpPr txBox="1"/>
          <p:nvPr/>
        </p:nvSpPr>
        <p:spPr>
          <a:xfrm>
            <a:off x="6342850" y="3947593"/>
            <a:ext cx="5800007" cy="1043619"/>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de-DE" sz="22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Kühlschrank! "Cool cupboard", auf Englisch! Das ist logisch, aber auch lustig. </a:t>
            </a:r>
            <a:endParaRPr kumimoji="0" lang="en-GB" sz="2200" b="0" i="0" u="none" strike="noStrike" kern="1200" cap="none" spc="0" normalizeH="0" baseline="0" noProof="0" dirty="0">
              <a:ln>
                <a:noFill/>
              </a:ln>
              <a:solidFill>
                <a:srgbClr val="525050"/>
              </a:solidFill>
              <a:effectLst/>
              <a:uLnTx/>
              <a:uFillTx/>
              <a:latin typeface="Century Gothic"/>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BC8817BD-9AE3-465B-B0E4-4636C308C119}"/>
              </a:ext>
            </a:extLst>
          </p:cNvPr>
          <p:cNvSpPr txBox="1"/>
          <p:nvPr/>
        </p:nvSpPr>
        <p:spPr>
          <a:xfrm>
            <a:off x="23399" y="4235689"/>
            <a:ext cx="5829300" cy="42556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2200" b="1" i="0" u="none" strike="noStrike" kern="1200" cap="none" spc="0" normalizeH="0" baseline="0" noProof="0" dirty="0">
                <a:ln>
                  <a:noFill/>
                </a:ln>
                <a:solidFill>
                  <a:srgbClr val="3D3C3C"/>
                </a:solidFill>
                <a:effectLst/>
                <a:uLnTx/>
                <a:uFillTx/>
                <a:latin typeface="Century Gothic"/>
                <a:ea typeface="Times New Roman" panose="02020603050405020304" pitchFamily="18" charset="0"/>
                <a:cs typeface="Calibri" panose="020F0502020204030204" pitchFamily="34" charset="0"/>
              </a:rPr>
              <a:t>Haben Sie einen Tipp für Deutschlehrer?  </a:t>
            </a:r>
          </a:p>
        </p:txBody>
      </p:sp>
      <p:sp>
        <p:nvSpPr>
          <p:cNvPr id="26" name="TextBox 25">
            <a:extLst>
              <a:ext uri="{FF2B5EF4-FFF2-40B4-BE49-F238E27FC236}">
                <a16:creationId xmlns:a16="http://schemas.microsoft.com/office/drawing/2014/main" id="{4438C9A9-9C7D-47D3-94C3-F680561DA1EE}"/>
              </a:ext>
            </a:extLst>
          </p:cNvPr>
          <p:cNvSpPr txBox="1"/>
          <p:nvPr/>
        </p:nvSpPr>
        <p:spPr>
          <a:xfrm>
            <a:off x="6270035" y="3448298"/>
            <a:ext cx="6049515"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de-DE" sz="2200" b="1" i="0" u="none" strike="noStrike" kern="1200" cap="none" spc="0" normalizeH="0" baseline="0" noProof="0" dirty="0">
                <a:ln>
                  <a:noFill/>
                </a:ln>
                <a:solidFill>
                  <a:srgbClr val="3D3C3C"/>
                </a:solidFill>
                <a:effectLst/>
                <a:uLnTx/>
                <a:uFillTx/>
                <a:latin typeface="Century Gothic"/>
                <a:ea typeface="Times New Roman" panose="02020603050405020304" pitchFamily="18" charset="0"/>
                <a:cs typeface="Calibri" panose="020F0502020204030204" pitchFamily="34" charset="0"/>
              </a:rPr>
              <a:t>Haben Sie ein deutsches </a:t>
            </a:r>
            <a:r>
              <a:rPr kumimoji="0" lang="de-DE" sz="2200" b="1" i="0" u="sng" strike="noStrike" kern="1200" cap="none" spc="0" normalizeH="0" baseline="0" noProof="0" dirty="0">
                <a:ln>
                  <a:noFill/>
                </a:ln>
                <a:solidFill>
                  <a:srgbClr val="3D3C3C"/>
                </a:solidFill>
                <a:effectLst/>
                <a:uLnTx/>
                <a:uFillTx/>
                <a:latin typeface="Century Gothic"/>
                <a:ea typeface="Times New Roman" panose="02020603050405020304" pitchFamily="18" charset="0"/>
                <a:cs typeface="Calibri" panose="020F0502020204030204" pitchFamily="34" charset="0"/>
              </a:rPr>
              <a:t>Lieblingswort</a:t>
            </a:r>
            <a:r>
              <a:rPr kumimoji="0" lang="de-DE" sz="2200" b="1" i="0" u="none" strike="noStrike" kern="1200" cap="none" spc="0" normalizeH="0" baseline="0" noProof="0" dirty="0">
                <a:ln>
                  <a:noFill/>
                </a:ln>
                <a:solidFill>
                  <a:srgbClr val="3D3C3C"/>
                </a:solidFill>
                <a:effectLst/>
                <a:uLnTx/>
                <a:uFillTx/>
                <a:latin typeface="Century Gothic"/>
                <a:ea typeface="Times New Roman" panose="02020603050405020304" pitchFamily="18" charset="0"/>
                <a:cs typeface="Calibri" panose="020F0502020204030204" pitchFamily="34" charset="0"/>
              </a:rPr>
              <a:t>? </a:t>
            </a:r>
          </a:p>
        </p:txBody>
      </p:sp>
      <p:sp>
        <p:nvSpPr>
          <p:cNvPr id="27" name="Rectangle: Rounded Corners 26">
            <a:extLst>
              <a:ext uri="{FF2B5EF4-FFF2-40B4-BE49-F238E27FC236}">
                <a16:creationId xmlns:a16="http://schemas.microsoft.com/office/drawing/2014/main" id="{8D4DA0BD-3A68-44C6-9180-3A6B3684370F}"/>
              </a:ext>
            </a:extLst>
          </p:cNvPr>
          <p:cNvSpPr/>
          <p:nvPr/>
        </p:nvSpPr>
        <p:spPr>
          <a:xfrm>
            <a:off x="3150614" y="3732461"/>
            <a:ext cx="2143640" cy="499295"/>
          </a:xfrm>
          <a:prstGeom prst="roundRect">
            <a:avLst/>
          </a:prstGeom>
          <a:solidFill>
            <a:srgbClr val="FFF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D3C3C"/>
                </a:solidFill>
                <a:effectLst/>
                <a:uLnTx/>
                <a:uFillTx/>
                <a:latin typeface="Century Gothic"/>
                <a:ea typeface="+mn-ea"/>
                <a:cs typeface="+mn-cs"/>
              </a:rPr>
              <a:t>8</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.___________!</a:t>
            </a:r>
          </a:p>
        </p:txBody>
      </p:sp>
      <p:sp>
        <p:nvSpPr>
          <p:cNvPr id="28" name="Rectangle: Rounded Corners 27">
            <a:extLst>
              <a:ext uri="{FF2B5EF4-FFF2-40B4-BE49-F238E27FC236}">
                <a16:creationId xmlns:a16="http://schemas.microsoft.com/office/drawing/2014/main" id="{5E6DFB13-5DBC-4E40-ACAA-597084FB0C29}"/>
              </a:ext>
            </a:extLst>
          </p:cNvPr>
          <p:cNvSpPr/>
          <p:nvPr/>
        </p:nvSpPr>
        <p:spPr>
          <a:xfrm>
            <a:off x="9746211" y="3393318"/>
            <a:ext cx="1951636" cy="49929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D3C3C"/>
                </a:solidFill>
                <a:effectLst/>
                <a:uLnTx/>
                <a:uFillTx/>
                <a:latin typeface="Century Gothic"/>
                <a:ea typeface="+mn-ea"/>
                <a:cs typeface="+mn-cs"/>
              </a:rPr>
              <a:t>11</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._________?</a:t>
            </a:r>
          </a:p>
        </p:txBody>
      </p:sp>
      <p:sp>
        <p:nvSpPr>
          <p:cNvPr id="21" name="TextBox 20">
            <a:extLst>
              <a:ext uri="{FF2B5EF4-FFF2-40B4-BE49-F238E27FC236}">
                <a16:creationId xmlns:a16="http://schemas.microsoft.com/office/drawing/2014/main" id="{181312E8-CC3D-4858-A76E-5A30235CC81D}"/>
              </a:ext>
            </a:extLst>
          </p:cNvPr>
          <p:cNvSpPr txBox="1"/>
          <p:nvPr/>
        </p:nvSpPr>
        <p:spPr>
          <a:xfrm>
            <a:off x="101937" y="4661255"/>
            <a:ext cx="6058152" cy="1654043"/>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de-DE" sz="22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Mein </a:t>
            </a:r>
            <a:r>
              <a:rPr kumimoji="0" lang="de-DE" sz="2200" b="1" i="0" u="none" strike="noStrike" kern="1200" cap="none" spc="0" normalizeH="0" baseline="0" noProof="0" dirty="0">
                <a:ln>
                  <a:noFill/>
                </a:ln>
                <a:solidFill>
                  <a:srgbClr val="3D3C3C"/>
                </a:solidFill>
                <a:effectLst/>
                <a:uLnTx/>
                <a:uFillTx/>
                <a:latin typeface="Century Gothic"/>
                <a:ea typeface="Times New Roman" panose="02020603050405020304" pitchFamily="18" charset="0"/>
                <a:cs typeface="Calibri" panose="020F0502020204030204" pitchFamily="34" charset="0"/>
              </a:rPr>
              <a:t>Haupttipp</a:t>
            </a:r>
            <a:r>
              <a:rPr kumimoji="0" lang="de-DE" sz="22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 ist: die Grammatik gut erklären. Meine </a:t>
            </a:r>
            <a:r>
              <a:rPr kumimoji="0" lang="de-DE" sz="2200" b="1" i="0" u="none" strike="noStrike" kern="1200" cap="none" spc="0" normalizeH="0" baseline="0" noProof="0" dirty="0">
                <a:ln>
                  <a:noFill/>
                </a:ln>
                <a:solidFill>
                  <a:srgbClr val="3D3C3C"/>
                </a:solidFill>
                <a:effectLst/>
                <a:uLnTx/>
                <a:uFillTx/>
                <a:latin typeface="Century Gothic"/>
                <a:ea typeface="Times New Roman" panose="02020603050405020304" pitchFamily="18" charset="0"/>
                <a:cs typeface="Calibri" panose="020F0502020204030204" pitchFamily="34" charset="0"/>
              </a:rPr>
              <a:t>Lieblingsübungen</a:t>
            </a:r>
            <a:r>
              <a:rPr kumimoji="0" lang="de-DE" sz="22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 beim</a:t>
            </a:r>
          </a:p>
          <a:p>
            <a:pPr marL="0" marR="0" lvl="0" indent="0" algn="l" defTabSz="914400" rtl="0" eaLnBrk="1" fontAlgn="auto" latinLnBrk="0" hangingPunct="1">
              <a:lnSpc>
                <a:spcPct val="150000"/>
              </a:lnSpc>
              <a:spcBef>
                <a:spcPts val="0"/>
              </a:spcBef>
              <a:spcAft>
                <a:spcPts val="800"/>
              </a:spcAft>
              <a:buClrTx/>
              <a:buSzTx/>
              <a:buFontTx/>
              <a:buNone/>
              <a:tabLst/>
              <a:defRPr/>
            </a:pPr>
            <a:r>
              <a:rPr kumimoji="0" lang="de-DE" sz="22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Deutschlernen sind Grammatik</a:t>
            </a:r>
            <a:r>
              <a:rPr kumimoji="0" lang="de-DE" sz="2200" b="1" i="0" u="none" strike="noStrike" kern="1200" cap="none" spc="0" normalizeH="0" baseline="0" noProof="0" dirty="0">
                <a:ln>
                  <a:noFill/>
                </a:ln>
                <a:solidFill>
                  <a:srgbClr val="C00000"/>
                </a:solidFill>
                <a:effectLst/>
                <a:uLnTx/>
                <a:uFillTx/>
                <a:latin typeface="Century Gothic"/>
                <a:ea typeface="Times New Roman" panose="02020603050405020304" pitchFamily="18" charset="0"/>
                <a:cs typeface="Calibri" panose="020F0502020204030204" pitchFamily="34" charset="0"/>
              </a:rPr>
              <a:t>aufgaben</a:t>
            </a:r>
            <a:r>
              <a:rPr kumimoji="0" lang="de-DE" sz="22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a:t>
            </a:r>
          </a:p>
        </p:txBody>
      </p:sp>
      <p:sp>
        <p:nvSpPr>
          <p:cNvPr id="30" name="Rectangle: Rounded Corners 29">
            <a:extLst>
              <a:ext uri="{FF2B5EF4-FFF2-40B4-BE49-F238E27FC236}">
                <a16:creationId xmlns:a16="http://schemas.microsoft.com/office/drawing/2014/main" id="{04380CAA-F6B0-4462-861F-9D1A39F9EDC8}"/>
              </a:ext>
            </a:extLst>
          </p:cNvPr>
          <p:cNvSpPr/>
          <p:nvPr/>
        </p:nvSpPr>
        <p:spPr>
          <a:xfrm>
            <a:off x="869560" y="4723076"/>
            <a:ext cx="1441123" cy="499295"/>
          </a:xfrm>
          <a:prstGeom prst="roundRect">
            <a:avLst/>
          </a:prstGeom>
          <a:solidFill>
            <a:srgbClr val="FFF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D3C3C"/>
                </a:solidFill>
                <a:effectLst/>
                <a:uLnTx/>
                <a:uFillTx/>
                <a:latin typeface="Century Gothic"/>
                <a:ea typeface="+mn-ea"/>
                <a:cs typeface="+mn-cs"/>
              </a:rPr>
              <a:t>9</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._______</a:t>
            </a:r>
          </a:p>
        </p:txBody>
      </p:sp>
      <p:sp>
        <p:nvSpPr>
          <p:cNvPr id="11" name="Rectangle: Rounded Corners 10">
            <a:extLst>
              <a:ext uri="{FF2B5EF4-FFF2-40B4-BE49-F238E27FC236}">
                <a16:creationId xmlns:a16="http://schemas.microsoft.com/office/drawing/2014/main" id="{986874DF-2A26-4D46-98CD-0AC04530E2C5}"/>
              </a:ext>
            </a:extLst>
          </p:cNvPr>
          <p:cNvSpPr/>
          <p:nvPr/>
        </p:nvSpPr>
        <p:spPr>
          <a:xfrm>
            <a:off x="2310683" y="5253281"/>
            <a:ext cx="2508069" cy="49929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D3C3C"/>
                </a:solidFill>
                <a:effectLst/>
                <a:uLnTx/>
                <a:uFillTx/>
                <a:latin typeface="Century Gothic"/>
                <a:ea typeface="+mn-ea"/>
                <a:cs typeface="+mn-cs"/>
              </a:rPr>
              <a:t>10</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._______________</a:t>
            </a:r>
          </a:p>
        </p:txBody>
      </p:sp>
      <p:pic>
        <p:nvPicPr>
          <p:cNvPr id="6" name="10.1.1.3 L1 slide 10.mp3">
            <a:hlinkClick r:id="" action="ppaction://media"/>
            <a:extLst>
              <a:ext uri="{FF2B5EF4-FFF2-40B4-BE49-F238E27FC236}">
                <a16:creationId xmlns:a16="http://schemas.microsoft.com/office/drawing/2014/main" id="{B2731957-9EF4-6330-BC66-1A55673EE76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22245" y="103711"/>
            <a:ext cx="812800" cy="812800"/>
          </a:xfrm>
          <a:prstGeom prst="rect">
            <a:avLst/>
          </a:prstGeom>
        </p:spPr>
      </p:pic>
    </p:spTree>
    <p:extLst>
      <p:ext uri="{BB962C8B-B14F-4D97-AF65-F5344CB8AC3E}">
        <p14:creationId xmlns:p14="http://schemas.microsoft.com/office/powerpoint/2010/main" val="71036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6"/>
                </p:tgtEl>
              </p:cMediaNode>
            </p:audio>
          </p:childTnLst>
        </p:cTn>
      </p:par>
    </p:tnLst>
    <p:bldLst>
      <p:bldP spid="27" grpId="0" animBg="1"/>
      <p:bldP spid="28" grpId="0" animBg="1"/>
      <p:bldP spid="3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88A1F-FDDD-2DE2-52DA-349FE50F491B}"/>
              </a:ext>
            </a:extLst>
          </p:cNvPr>
          <p:cNvSpPr>
            <a:spLocks noGrp="1"/>
          </p:cNvSpPr>
          <p:nvPr>
            <p:ph type="title"/>
          </p:nvPr>
        </p:nvSpPr>
        <p:spPr>
          <a:xfrm>
            <a:off x="0" y="152597"/>
            <a:ext cx="10243752" cy="647577"/>
          </a:xfrm>
        </p:spPr>
        <p:txBody>
          <a:bodyPr>
            <a:normAutofit fontScale="90000"/>
          </a:bodyPr>
          <a:lstStyle/>
          <a:p>
            <a:r>
              <a:rPr lang="en-US" dirty="0" err="1">
                <a:solidFill>
                  <a:schemeClr val="tx1">
                    <a:lumMod val="75000"/>
                  </a:schemeClr>
                </a:solidFill>
              </a:rPr>
              <a:t>Partnerarbeit</a:t>
            </a:r>
            <a:r>
              <a:rPr lang="en-US" dirty="0">
                <a:solidFill>
                  <a:schemeClr val="tx1">
                    <a:lumMod val="75000"/>
                  </a:schemeClr>
                </a:solidFill>
              </a:rPr>
              <a:t> – Interview </a:t>
            </a:r>
            <a:r>
              <a:rPr lang="de-DE" sz="3200" dirty="0">
                <a:solidFill>
                  <a:schemeClr val="tx1">
                    <a:lumMod val="75000"/>
                  </a:schemeClr>
                </a:solidFill>
                <a:effectLst/>
                <a:latin typeface="+mj-lt"/>
                <a:ea typeface="Times New Roman" panose="02020603050405020304" pitchFamily="18" charset="0"/>
                <a:cs typeface="Calibri" panose="020F0502020204030204" pitchFamily="34" charset="0"/>
              </a:rPr>
              <a:t>über das Deutschlernen!</a:t>
            </a:r>
            <a:br>
              <a:rPr lang="en-GB" sz="3200" dirty="0">
                <a:solidFill>
                  <a:schemeClr val="tx1">
                    <a:lumMod val="75000"/>
                  </a:schemeClr>
                </a:solidFill>
                <a:effectLst/>
                <a:latin typeface="+mj-lt"/>
                <a:ea typeface="Calibri" panose="020F0502020204030204" pitchFamily="34" charset="0"/>
                <a:cs typeface="Times New Roman" panose="02020603050405020304" pitchFamily="18" charset="0"/>
              </a:rPr>
            </a:br>
            <a:r>
              <a:rPr lang="en-US" dirty="0">
                <a:solidFill>
                  <a:schemeClr val="tx1">
                    <a:lumMod val="75000"/>
                  </a:schemeClr>
                </a:solidFill>
              </a:rPr>
              <a:t> </a:t>
            </a:r>
            <a:endParaRPr lang="en-GB" dirty="0">
              <a:solidFill>
                <a:schemeClr val="tx1">
                  <a:lumMod val="75000"/>
                </a:schemeClr>
              </a:solidFill>
            </a:endParaRPr>
          </a:p>
        </p:txBody>
      </p:sp>
      <p:sp>
        <p:nvSpPr>
          <p:cNvPr id="4" name="Flowchart: Alternate Process 3">
            <a:extLst>
              <a:ext uri="{FF2B5EF4-FFF2-40B4-BE49-F238E27FC236}">
                <a16:creationId xmlns:a16="http://schemas.microsoft.com/office/drawing/2014/main" id="{40F25943-22D9-F00E-DDC4-F110AD07A2E1}"/>
              </a:ext>
            </a:extLst>
          </p:cNvPr>
          <p:cNvSpPr/>
          <p:nvPr/>
        </p:nvSpPr>
        <p:spPr>
          <a:xfrm>
            <a:off x="9996615" y="213557"/>
            <a:ext cx="2089469" cy="473830"/>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3D3C3C"/>
                </a:solidFill>
                <a:effectLst/>
                <a:uLnTx/>
                <a:uFillTx/>
                <a:latin typeface="Century Gothic"/>
                <a:ea typeface="+mn-ea"/>
                <a:cs typeface="+mn-cs"/>
              </a:rPr>
              <a:t>sprechen</a:t>
            </a:r>
            <a:endParaRPr kumimoji="0" lang="en-GB" sz="2400" b="1" i="0" u="none" strike="noStrike" kern="1200" cap="none" spc="0" normalizeH="0" baseline="0" noProof="0" dirty="0">
              <a:ln>
                <a:noFill/>
              </a:ln>
              <a:solidFill>
                <a:srgbClr val="3D3C3C"/>
              </a:solidFill>
              <a:effectLst/>
              <a:uLnTx/>
              <a:uFillTx/>
              <a:latin typeface="Century Gothic"/>
              <a:ea typeface="+mn-ea"/>
              <a:cs typeface="+mn-cs"/>
            </a:endParaRPr>
          </a:p>
        </p:txBody>
      </p:sp>
      <p:pic>
        <p:nvPicPr>
          <p:cNvPr id="6" name="Picture 5" descr="A picture containing text&#10;&#10;Description automatically generated">
            <a:extLst>
              <a:ext uri="{FF2B5EF4-FFF2-40B4-BE49-F238E27FC236}">
                <a16:creationId xmlns:a16="http://schemas.microsoft.com/office/drawing/2014/main" id="{5E01424C-5876-BD43-CC1F-444F1A0DF9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3781" y="883915"/>
            <a:ext cx="2107378" cy="1392449"/>
          </a:xfrm>
          <a:prstGeom prst="rect">
            <a:avLst/>
          </a:prstGeom>
        </p:spPr>
      </p:pic>
      <p:pic>
        <p:nvPicPr>
          <p:cNvPr id="8" name="Picture 7" descr="Spiral bound notepad with questions on">
            <a:extLst>
              <a:ext uri="{FF2B5EF4-FFF2-40B4-BE49-F238E27FC236}">
                <a16:creationId xmlns:a16="http://schemas.microsoft.com/office/drawing/2014/main" id="{114EEA5A-3354-0524-F8DC-E62A88BBF868}"/>
              </a:ext>
            </a:extLst>
          </p:cNvPr>
          <p:cNvPicPr>
            <a:picLocks noChangeAspect="1"/>
          </p:cNvPicPr>
          <p:nvPr/>
        </p:nvPicPr>
        <p:blipFill>
          <a:blip r:embed="rId4">
            <a:clrChange>
              <a:clrFrom>
                <a:srgbClr val="FEFEFE"/>
              </a:clrFrom>
              <a:clrTo>
                <a:srgbClr val="FEFEFE">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655731"/>
            <a:ext cx="9304706" cy="5669917"/>
          </a:xfrm>
          <a:prstGeom prst="rect">
            <a:avLst/>
          </a:prstGeom>
        </p:spPr>
      </p:pic>
      <p:sp>
        <p:nvSpPr>
          <p:cNvPr id="10" name="TextBox 9">
            <a:extLst>
              <a:ext uri="{FF2B5EF4-FFF2-40B4-BE49-F238E27FC236}">
                <a16:creationId xmlns:a16="http://schemas.microsoft.com/office/drawing/2014/main" id="{BE33121F-718C-1AB1-05D0-CDE8BD809DF2}"/>
              </a:ext>
            </a:extLst>
          </p:cNvPr>
          <p:cNvSpPr txBox="1"/>
          <p:nvPr/>
        </p:nvSpPr>
        <p:spPr>
          <a:xfrm>
            <a:off x="317913" y="1761437"/>
            <a:ext cx="7784756" cy="724557"/>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3D3C3C"/>
                </a:solidFill>
                <a:effectLst/>
                <a:uLnTx/>
                <a:uFillTx/>
                <a:latin typeface="Century Gothic" panose="020B0502020202020204" pitchFamily="34" charset="0"/>
                <a:ea typeface="Times New Roman" panose="02020603050405020304" pitchFamily="18" charset="0"/>
                <a:cs typeface="Calibri" panose="020F0502020204030204" pitchFamily="34" charset="0"/>
              </a:rPr>
              <a:t>1. Warum lernst du Deutsch? </a:t>
            </a:r>
            <a:endParaRPr kumimoji="0" lang="en-GB" sz="2400" b="1" i="0" u="none" strike="noStrike" kern="1200" cap="none" spc="0" normalizeH="0" baseline="0" noProof="0" dirty="0">
              <a:ln>
                <a:noFill/>
              </a:ln>
              <a:solidFill>
                <a:srgbClr val="3D3C3C"/>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C8501B0-9BCB-41FA-1970-3479016A55A2}"/>
              </a:ext>
            </a:extLst>
          </p:cNvPr>
          <p:cNvSpPr txBox="1"/>
          <p:nvPr/>
        </p:nvSpPr>
        <p:spPr>
          <a:xfrm>
            <a:off x="317913" y="2468814"/>
            <a:ext cx="8534400" cy="724557"/>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3D3C3C"/>
                </a:solidFill>
                <a:effectLst/>
                <a:uLnTx/>
                <a:uFillTx/>
                <a:latin typeface="Century Gothic" panose="020B0502020202020204" pitchFamily="34" charset="0"/>
                <a:ea typeface="Times New Roman" panose="02020603050405020304" pitchFamily="18" charset="0"/>
                <a:cs typeface="Calibri" panose="020F0502020204030204" pitchFamily="34" charset="0"/>
              </a:rPr>
              <a:t>2. Hast du eine Lieblingsstadt? Warum? </a:t>
            </a:r>
            <a:endParaRPr kumimoji="0" lang="en-GB" sz="2400" b="0" i="0" u="none" strike="noStrike" kern="1200" cap="none" spc="0" normalizeH="0" baseline="0" noProof="0" dirty="0">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732535F6-89E1-ABD3-1757-A7367FAA98A1}"/>
              </a:ext>
            </a:extLst>
          </p:cNvPr>
          <p:cNvSpPr txBox="1"/>
          <p:nvPr/>
        </p:nvSpPr>
        <p:spPr>
          <a:xfrm>
            <a:off x="317913" y="3276531"/>
            <a:ext cx="8718550" cy="713400"/>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3D3C3C"/>
                </a:solidFill>
                <a:effectLst/>
                <a:uLnTx/>
                <a:uFillTx/>
                <a:latin typeface="Century Gothic" panose="020B0502020202020204" pitchFamily="34" charset="0"/>
                <a:ea typeface="Times New Roman" panose="02020603050405020304" pitchFamily="18" charset="0"/>
                <a:cs typeface="Calibri" panose="020F0502020204030204" pitchFamily="34" charset="0"/>
              </a:rPr>
              <a:t>3. Was findest du an Deutsch schwierig?</a:t>
            </a:r>
          </a:p>
        </p:txBody>
      </p:sp>
      <p:sp>
        <p:nvSpPr>
          <p:cNvPr id="18" name="TextBox 17">
            <a:extLst>
              <a:ext uri="{FF2B5EF4-FFF2-40B4-BE49-F238E27FC236}">
                <a16:creationId xmlns:a16="http://schemas.microsoft.com/office/drawing/2014/main" id="{9DFEC18A-C5C0-B0C4-657B-AE32CE35DB17}"/>
              </a:ext>
            </a:extLst>
          </p:cNvPr>
          <p:cNvSpPr txBox="1"/>
          <p:nvPr/>
        </p:nvSpPr>
        <p:spPr>
          <a:xfrm>
            <a:off x="292513" y="4415813"/>
            <a:ext cx="885825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3D3C3C"/>
                </a:solidFill>
                <a:effectLst/>
                <a:uLnTx/>
                <a:uFillTx/>
                <a:latin typeface="Century Gothic"/>
                <a:ea typeface="Times New Roman" panose="02020603050405020304" pitchFamily="18" charset="0"/>
                <a:cs typeface="Calibri" panose="020F0502020204030204" pitchFamily="34" charset="0"/>
              </a:rPr>
              <a:t>4. Hast du einen Tipp für Deutschlehrer oder Deutschlerner?</a:t>
            </a:r>
            <a:endParaRPr kumimoji="0" lang="en-GB" sz="2400" b="0"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20" name="TextBox 19">
            <a:extLst>
              <a:ext uri="{FF2B5EF4-FFF2-40B4-BE49-F238E27FC236}">
                <a16:creationId xmlns:a16="http://schemas.microsoft.com/office/drawing/2014/main" id="{82DC9545-2B4A-610C-5215-75AB95BAA74A}"/>
              </a:ext>
            </a:extLst>
          </p:cNvPr>
          <p:cNvSpPr txBox="1"/>
          <p:nvPr/>
        </p:nvSpPr>
        <p:spPr>
          <a:xfrm>
            <a:off x="292513" y="5226482"/>
            <a:ext cx="8883650" cy="713400"/>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800"/>
              </a:spcAft>
              <a:buClrTx/>
              <a:buSzTx/>
              <a:buFontTx/>
              <a:buNone/>
              <a:tabLst/>
              <a:defRPr/>
            </a:pPr>
            <a:r>
              <a:rPr kumimoji="0" lang="de-DE" sz="2400" b="1" i="0" u="none" strike="noStrike" kern="1200" cap="none" spc="0" normalizeH="0" baseline="0" noProof="0" dirty="0">
                <a:ln>
                  <a:noFill/>
                </a:ln>
                <a:solidFill>
                  <a:srgbClr val="3D3C3C"/>
                </a:solidFill>
                <a:effectLst/>
                <a:uLnTx/>
                <a:uFillTx/>
                <a:latin typeface="Century Gothic"/>
                <a:ea typeface="Times New Roman" panose="02020603050405020304" pitchFamily="18" charset="0"/>
                <a:cs typeface="Calibri" panose="020F0502020204030204" pitchFamily="34" charset="0"/>
              </a:rPr>
              <a:t>5. Hast du ein deutsches Lieblingswort? </a:t>
            </a:r>
          </a:p>
        </p:txBody>
      </p:sp>
      <p:sp>
        <p:nvSpPr>
          <p:cNvPr id="23" name="TextBox 22">
            <a:extLst>
              <a:ext uri="{FF2B5EF4-FFF2-40B4-BE49-F238E27FC236}">
                <a16:creationId xmlns:a16="http://schemas.microsoft.com/office/drawing/2014/main" id="{83129FE3-2522-8CD4-4ECC-AD72A4F2FC6B}"/>
              </a:ext>
            </a:extLst>
          </p:cNvPr>
          <p:cNvSpPr txBox="1"/>
          <p:nvPr/>
        </p:nvSpPr>
        <p:spPr>
          <a:xfrm>
            <a:off x="9131713" y="2485994"/>
            <a:ext cx="2779446"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25050"/>
                </a:solidFill>
                <a:effectLst/>
                <a:uLnTx/>
                <a:uFillTx/>
                <a:latin typeface="Century Gothic"/>
                <a:ea typeface="+mn-ea"/>
                <a:cs typeface="+mn-cs"/>
              </a:rPr>
              <a:t>Person A </a:t>
            </a:r>
            <a:r>
              <a:rPr kumimoji="0" lang="en-US" sz="2400" b="0" i="0" u="none" strike="noStrike" kern="1200" cap="none" spc="0" normalizeH="0" baseline="0" noProof="0" dirty="0" err="1">
                <a:ln>
                  <a:noFill/>
                </a:ln>
                <a:solidFill>
                  <a:srgbClr val="525050"/>
                </a:solidFill>
                <a:effectLst/>
                <a:uLnTx/>
                <a:uFillTx/>
                <a:latin typeface="Century Gothic"/>
                <a:ea typeface="+mn-ea"/>
                <a:cs typeface="+mn-cs"/>
              </a:rPr>
              <a:t>stellt</a:t>
            </a:r>
            <a:r>
              <a:rPr kumimoji="0" lang="en-US" sz="2400" b="0" i="0" u="none" strike="noStrike" kern="1200" cap="none" spc="0" normalizeH="0" baseline="0" noProof="0" dirty="0">
                <a:ln>
                  <a:noFill/>
                </a:ln>
                <a:solidFill>
                  <a:srgbClr val="525050"/>
                </a:solidFill>
                <a:effectLst/>
                <a:uLnTx/>
                <a:uFillTx/>
                <a:latin typeface="Century Gothic"/>
                <a:ea typeface="+mn-ea"/>
                <a:cs typeface="+mn-cs"/>
              </a:rPr>
              <a:t> die </a:t>
            </a:r>
            <a:r>
              <a:rPr kumimoji="0" lang="en-US" sz="2400" b="0" i="0" u="none" strike="noStrike" kern="1200" cap="none" spc="0" normalizeH="0" baseline="0" noProof="0" dirty="0" err="1">
                <a:ln>
                  <a:noFill/>
                </a:ln>
                <a:solidFill>
                  <a:srgbClr val="525050"/>
                </a:solidFill>
                <a:effectLst/>
                <a:uLnTx/>
                <a:uFillTx/>
                <a:latin typeface="Century Gothic"/>
                <a:ea typeface="+mn-ea"/>
                <a:cs typeface="+mn-cs"/>
              </a:rPr>
              <a:t>Fragen</a:t>
            </a:r>
            <a:r>
              <a:rPr kumimoji="0" lang="en-US" sz="2400" b="0" i="0" u="none" strike="noStrike" kern="1200" cap="none" spc="0" normalizeH="0" baseline="0" noProof="0" dirty="0">
                <a:ln>
                  <a:noFill/>
                </a:ln>
                <a:solidFill>
                  <a:srgbClr val="525050"/>
                </a:solidFill>
                <a:effectLst/>
                <a:uLnTx/>
                <a:uFillTx/>
                <a:latin typeface="Century Gothic"/>
                <a:ea typeface="+mn-ea"/>
                <a:cs typeface="+mn-cs"/>
              </a:rPr>
              <a:t> und </a:t>
            </a:r>
            <a:r>
              <a:rPr kumimoji="0" lang="en-US" sz="2400" b="0" i="0" u="none" strike="noStrike" kern="1200" cap="none" spc="0" normalizeH="0" baseline="0" noProof="0" dirty="0" err="1">
                <a:ln>
                  <a:noFill/>
                </a:ln>
                <a:solidFill>
                  <a:srgbClr val="525050"/>
                </a:solidFill>
                <a:effectLst/>
                <a:uLnTx/>
                <a:uFillTx/>
                <a:latin typeface="Century Gothic"/>
                <a:ea typeface="+mn-ea"/>
                <a:cs typeface="+mn-cs"/>
              </a:rPr>
              <a:t>schreibt</a:t>
            </a:r>
            <a:r>
              <a:rPr kumimoji="0" lang="en-US" sz="2400" b="0" i="0" u="none" strike="noStrike" kern="1200" cap="none" spc="0" normalizeH="0" baseline="0" noProof="0" dirty="0">
                <a:ln>
                  <a:noFill/>
                </a:ln>
                <a:solidFill>
                  <a:srgbClr val="525050"/>
                </a:solidFill>
                <a:effectLst/>
                <a:uLnTx/>
                <a:uFillTx/>
                <a:latin typeface="Century Gothic"/>
                <a:ea typeface="+mn-ea"/>
                <a:cs typeface="+mn-cs"/>
              </a:rPr>
              <a:t> </a:t>
            </a:r>
            <a:r>
              <a:rPr kumimoji="0" lang="en-US" sz="2400" b="0" i="0" u="none" strike="noStrike" kern="1200" cap="none" spc="0" normalizeH="0" baseline="0" noProof="0" dirty="0" err="1">
                <a:ln>
                  <a:noFill/>
                </a:ln>
                <a:solidFill>
                  <a:srgbClr val="525050"/>
                </a:solidFill>
                <a:effectLst/>
                <a:uLnTx/>
                <a:uFillTx/>
                <a:latin typeface="Century Gothic"/>
                <a:ea typeface="+mn-ea"/>
                <a:cs typeface="+mn-cs"/>
              </a:rPr>
              <a:t>Notizen</a:t>
            </a:r>
            <a:r>
              <a:rPr kumimoji="0" lang="en-US" sz="2400" b="0" i="0" u="none" strike="noStrike" kern="1200" cap="none" spc="0" normalizeH="0" baseline="0" noProof="0" dirty="0">
                <a:ln>
                  <a:noFill/>
                </a:ln>
                <a:solidFill>
                  <a:srgbClr val="525050"/>
                </a:solidFill>
                <a:effectLst/>
                <a:uLnTx/>
                <a:uFillTx/>
                <a:latin typeface="Century Gothic"/>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25050"/>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25050"/>
                </a:solidFill>
                <a:effectLst/>
                <a:uLnTx/>
                <a:uFillTx/>
                <a:latin typeface="Century Gothic"/>
                <a:ea typeface="+mn-ea"/>
                <a:cs typeface="+mn-cs"/>
              </a:rPr>
              <a:t>Person B </a:t>
            </a:r>
            <a:r>
              <a:rPr kumimoji="0" lang="en-US" sz="2400" b="0" i="0" u="none" strike="noStrike" kern="1200" cap="none" spc="0" normalizeH="0" baseline="0" noProof="0" dirty="0" err="1">
                <a:ln>
                  <a:noFill/>
                </a:ln>
                <a:solidFill>
                  <a:srgbClr val="525050"/>
                </a:solidFill>
                <a:effectLst/>
                <a:uLnTx/>
                <a:uFillTx/>
                <a:latin typeface="Century Gothic"/>
                <a:ea typeface="+mn-ea"/>
                <a:cs typeface="+mn-cs"/>
              </a:rPr>
              <a:t>antwortet</a:t>
            </a:r>
            <a:r>
              <a:rPr kumimoji="0" lang="en-US" sz="2400" b="0" i="0" u="none" strike="noStrike" kern="1200" cap="none" spc="0" normalizeH="0" baseline="0" noProof="0" dirty="0">
                <a:ln>
                  <a:noFill/>
                </a:ln>
                <a:solidFill>
                  <a:srgbClr val="525050"/>
                </a:solidFill>
                <a:effectLst/>
                <a:uLnTx/>
                <a:uFillTx/>
                <a:latin typeface="Century Gothic"/>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25050"/>
              </a:solidFill>
              <a:effectLst/>
              <a:uLnTx/>
              <a:uFillTx/>
              <a:latin typeface="Century Gothic"/>
              <a:ea typeface="+mn-ea"/>
              <a:cs typeface="+mn-cs"/>
            </a:endParaRPr>
          </a:p>
        </p:txBody>
      </p:sp>
    </p:spTree>
    <p:extLst>
      <p:ext uri="{BB962C8B-B14F-4D97-AF65-F5344CB8AC3E}">
        <p14:creationId xmlns:p14="http://schemas.microsoft.com/office/powerpoint/2010/main" val="1487516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A5435C0-5BEA-4E8C-8D50-F992D6DCDC39}"/>
              </a:ext>
            </a:extLst>
          </p:cNvPr>
          <p:cNvSpPr txBox="1"/>
          <p:nvPr/>
        </p:nvSpPr>
        <p:spPr>
          <a:xfrm>
            <a:off x="403092" y="2934881"/>
            <a:ext cx="1107500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a:ea typeface="+mn-ea"/>
                <a:cs typeface="+mn-cs"/>
              </a:rPr>
              <a:t>3. The many different adjective endings.  Yes, that is the main problem for me. Completely different from Urdu!</a:t>
            </a:r>
          </a:p>
        </p:txBody>
      </p:sp>
      <p:sp>
        <p:nvSpPr>
          <p:cNvPr id="3" name="Title 2">
            <a:extLst>
              <a:ext uri="{FF2B5EF4-FFF2-40B4-BE49-F238E27FC236}">
                <a16:creationId xmlns:a16="http://schemas.microsoft.com/office/drawing/2014/main" id="{81CB3F0B-7090-0D25-C185-7A77A6D76644}"/>
              </a:ext>
            </a:extLst>
          </p:cNvPr>
          <p:cNvSpPr>
            <a:spLocks noGrp="1"/>
          </p:cNvSpPr>
          <p:nvPr>
            <p:ph type="title"/>
          </p:nvPr>
        </p:nvSpPr>
        <p:spPr>
          <a:xfrm>
            <a:off x="0" y="61157"/>
            <a:ext cx="5352288" cy="647577"/>
          </a:xfrm>
        </p:spPr>
        <p:txBody>
          <a:bodyPr>
            <a:normAutofit/>
          </a:bodyPr>
          <a:lstStyle/>
          <a:p>
            <a:r>
              <a:rPr lang="en-GB" dirty="0">
                <a:solidFill>
                  <a:schemeClr val="tx1">
                    <a:lumMod val="75000"/>
                  </a:schemeClr>
                </a:solidFill>
              </a:rPr>
              <a:t>Interview </a:t>
            </a:r>
            <a:r>
              <a:rPr lang="en-GB" dirty="0" err="1">
                <a:solidFill>
                  <a:schemeClr val="tx1">
                    <a:lumMod val="75000"/>
                  </a:schemeClr>
                </a:solidFill>
              </a:rPr>
              <a:t>Übersetzung</a:t>
            </a:r>
            <a:endParaRPr lang="en-GB" dirty="0">
              <a:solidFill>
                <a:schemeClr val="tx1">
                  <a:lumMod val="75000"/>
                </a:schemeClr>
              </a:solidFill>
            </a:endParaRPr>
          </a:p>
        </p:txBody>
      </p:sp>
      <p:sp>
        <p:nvSpPr>
          <p:cNvPr id="4" name="Text Placeholder 3">
            <a:extLst>
              <a:ext uri="{FF2B5EF4-FFF2-40B4-BE49-F238E27FC236}">
                <a16:creationId xmlns:a16="http://schemas.microsoft.com/office/drawing/2014/main" id="{E61CA38A-CD2C-BC6C-36D2-5126035C6034}"/>
              </a:ext>
            </a:extLst>
          </p:cNvPr>
          <p:cNvSpPr>
            <a:spLocks noGrp="1"/>
          </p:cNvSpPr>
          <p:nvPr>
            <p:ph type="body" sz="quarter" idx="10"/>
          </p:nvPr>
        </p:nvSpPr>
        <p:spPr/>
        <p:txBody>
          <a:bodyPr>
            <a:normAutofit fontScale="92500" lnSpcReduction="10000"/>
          </a:bodyPr>
          <a:lstStyle/>
          <a:p>
            <a:r>
              <a:rPr lang="en-GB" b="1" dirty="0" err="1"/>
              <a:t>Übersetzen</a:t>
            </a:r>
            <a:r>
              <a:rPr lang="en-GB" b="1" dirty="0"/>
              <a:t> Sie die </a:t>
            </a:r>
            <a:r>
              <a:rPr lang="en-GB" b="1" dirty="0" err="1"/>
              <a:t>folgenden</a:t>
            </a:r>
            <a:r>
              <a:rPr lang="en-GB" b="1" dirty="0"/>
              <a:t> </a:t>
            </a:r>
            <a:r>
              <a:rPr lang="en-GB" b="1" dirty="0" err="1"/>
              <a:t>Sätze</a:t>
            </a:r>
            <a:r>
              <a:rPr lang="en-GB" b="1" dirty="0"/>
              <a:t> </a:t>
            </a:r>
            <a:r>
              <a:rPr lang="en-GB" b="1" dirty="0" err="1"/>
              <a:t>aus</a:t>
            </a:r>
            <a:r>
              <a:rPr lang="en-GB" b="1" dirty="0"/>
              <a:t> </a:t>
            </a:r>
            <a:r>
              <a:rPr lang="en-GB" b="1" dirty="0" err="1"/>
              <a:t>dem</a:t>
            </a:r>
            <a:r>
              <a:rPr lang="en-GB" b="1" dirty="0"/>
              <a:t> Interview auf </a:t>
            </a:r>
            <a:r>
              <a:rPr lang="en-GB" b="1" dirty="0" err="1"/>
              <a:t>Englisch</a:t>
            </a:r>
            <a:r>
              <a:rPr lang="en-GB" b="1" dirty="0"/>
              <a:t>: </a:t>
            </a:r>
          </a:p>
          <a:p>
            <a:endParaRPr lang="en-GB" b="1" dirty="0"/>
          </a:p>
          <a:p>
            <a:endParaRPr lang="en-GB" dirty="0"/>
          </a:p>
          <a:p>
            <a:endParaRPr lang="de-DE"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endParaRPr>
          </a:p>
          <a:p>
            <a:endParaRPr lang="de-DE" dirty="0">
              <a:solidFill>
                <a:srgbClr val="000000"/>
              </a:solidFill>
              <a:ea typeface="Times New Roman" panose="02020603050405020304" pitchFamily="18" charset="0"/>
              <a:cs typeface="Calibri" panose="020F0502020204030204" pitchFamily="34" charset="0"/>
            </a:endParaRPr>
          </a:p>
          <a:p>
            <a:endParaRPr lang="de-DE"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endParaRPr>
          </a:p>
          <a:p>
            <a:endParaRPr lang="de-DE" dirty="0">
              <a:solidFill>
                <a:srgbClr val="000000"/>
              </a:solidFill>
              <a:ea typeface="Times New Roman" panose="02020603050405020304" pitchFamily="18" charset="0"/>
              <a:cs typeface="Calibri" panose="020F0502020204030204" pitchFamily="34" charset="0"/>
            </a:endParaRPr>
          </a:p>
          <a:p>
            <a:endParaRPr lang="de-DE"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endParaRPr>
          </a:p>
          <a:p>
            <a:endParaRPr lang="de-DE" sz="2400" dirty="0">
              <a:solidFill>
                <a:srgbClr val="000000"/>
              </a:solidFill>
              <a:effectLst/>
              <a:latin typeface="+mn-lt"/>
              <a:ea typeface="Times New Roman" panose="02020603050405020304" pitchFamily="18" charset="0"/>
              <a:cs typeface="Calibri" panose="020F0502020204030204" pitchFamily="34" charset="0"/>
            </a:endParaRPr>
          </a:p>
          <a:p>
            <a:endParaRPr lang="de-DE" sz="2400" dirty="0">
              <a:solidFill>
                <a:srgbClr val="000000"/>
              </a:solidFill>
              <a:effectLst/>
              <a:latin typeface="+mn-lt"/>
              <a:ea typeface="Times New Roman" panose="02020603050405020304" pitchFamily="18" charset="0"/>
              <a:cs typeface="Calibri" panose="020F0502020204030204" pitchFamily="34" charset="0"/>
            </a:endParaRPr>
          </a:p>
          <a:p>
            <a:endParaRPr lang="de-DE" sz="2400" dirty="0">
              <a:solidFill>
                <a:srgbClr val="000000"/>
              </a:solidFill>
              <a:effectLst/>
              <a:latin typeface="+mn-lt"/>
              <a:ea typeface="Times New Roman" panose="02020603050405020304" pitchFamily="18" charset="0"/>
              <a:cs typeface="Calibri" panose="020F0502020204030204" pitchFamily="34" charset="0"/>
            </a:endParaRPr>
          </a:p>
          <a:p>
            <a:endParaRPr lang="de-DE" sz="2400" dirty="0">
              <a:solidFill>
                <a:srgbClr val="000000"/>
              </a:solidFill>
              <a:effectLst/>
              <a:latin typeface="+mn-lt"/>
              <a:ea typeface="Times New Roman" panose="02020603050405020304" pitchFamily="18" charset="0"/>
              <a:cs typeface="Calibri" panose="020F0502020204030204" pitchFamily="34" charset="0"/>
            </a:endParaRPr>
          </a:p>
          <a:p>
            <a:r>
              <a:rPr lang="de-DE"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de-DE" sz="2400" dirty="0">
              <a:solidFill>
                <a:srgbClr val="000000"/>
              </a:solidFill>
              <a:effectLst/>
              <a:latin typeface="+mn-lt"/>
              <a:ea typeface="Times New Roman" panose="02020603050405020304" pitchFamily="18" charset="0"/>
              <a:cs typeface="Calibri" panose="020F0502020204030204" pitchFamily="34" charset="0"/>
            </a:endParaRPr>
          </a:p>
          <a:p>
            <a:endParaRPr lang="en-GB" dirty="0"/>
          </a:p>
        </p:txBody>
      </p:sp>
      <p:sp>
        <p:nvSpPr>
          <p:cNvPr id="5" name="Flowchart: Alternate Process 4">
            <a:extLst>
              <a:ext uri="{FF2B5EF4-FFF2-40B4-BE49-F238E27FC236}">
                <a16:creationId xmlns:a16="http://schemas.microsoft.com/office/drawing/2014/main" id="{77A87AF3-4502-DAC3-4E8F-0FDFB141A12A}"/>
              </a:ext>
            </a:extLst>
          </p:cNvPr>
          <p:cNvSpPr/>
          <p:nvPr/>
        </p:nvSpPr>
        <p:spPr>
          <a:xfrm>
            <a:off x="10559440" y="153338"/>
            <a:ext cx="1526643" cy="473830"/>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3D3C3C"/>
                </a:solidFill>
                <a:effectLst/>
                <a:uLnTx/>
                <a:uFillTx/>
                <a:latin typeface="Century Gothic"/>
                <a:ea typeface="+mn-ea"/>
                <a:cs typeface="+mn-cs"/>
              </a:rPr>
              <a:t>schreiben</a:t>
            </a:r>
            <a:endParaRPr kumimoji="0" lang="en-GB" sz="20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9" name="Rectangle: Diagonal Corners Rounded 8">
            <a:extLst>
              <a:ext uri="{FF2B5EF4-FFF2-40B4-BE49-F238E27FC236}">
                <a16:creationId xmlns:a16="http://schemas.microsoft.com/office/drawing/2014/main" id="{5DE1640E-60DD-0CDE-32F7-BE31C166CF1F}"/>
              </a:ext>
            </a:extLst>
          </p:cNvPr>
          <p:cNvSpPr/>
          <p:nvPr/>
        </p:nvSpPr>
        <p:spPr>
          <a:xfrm>
            <a:off x="382287" y="2939587"/>
            <a:ext cx="11103781" cy="863263"/>
          </a:xfrm>
          <a:prstGeom prst="round2Diag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FFCC00"/>
                </a:solidFill>
                <a:effectLst/>
                <a:uLnTx/>
                <a:uFillTx/>
                <a:latin typeface="Century Gothic" panose="020B0502020202020204" pitchFamily="34" charset="0"/>
                <a:ea typeface="Times New Roman" panose="02020603050405020304" pitchFamily="18" charset="0"/>
                <a:cs typeface="Calibri" panose="020F0502020204030204" pitchFamily="34" charset="0"/>
              </a:rPr>
              <a:t>3. Die vielen verschiedenen Adjektivendungen! Ja</a:t>
            </a:r>
            <a:r>
              <a:rPr kumimoji="0" lang="de-DE" sz="2400" b="0" i="0" u="none" strike="noStrike" kern="1200" cap="none" spc="0" normalizeH="0" baseline="0" noProof="0" dirty="0">
                <a:ln>
                  <a:noFill/>
                </a:ln>
                <a:solidFill>
                  <a:srgbClr val="FFCC00"/>
                </a:solidFill>
                <a:effectLst/>
                <a:uLnTx/>
                <a:uFillTx/>
                <a:latin typeface="Century Gothic"/>
                <a:ea typeface="Times New Roman" panose="02020603050405020304" pitchFamily="18" charset="0"/>
                <a:cs typeface="Calibri" panose="020F0502020204030204" pitchFamily="34" charset="0"/>
              </a:rPr>
              <a:t>, </a:t>
            </a:r>
            <a:r>
              <a:rPr kumimoji="0" lang="de-DE" sz="2400" b="0" i="0" u="none" strike="noStrike" kern="1200" cap="none" spc="0" normalizeH="0" baseline="0" noProof="0" dirty="0">
                <a:ln>
                  <a:noFill/>
                </a:ln>
                <a:solidFill>
                  <a:srgbClr val="FFCC00"/>
                </a:solidFill>
                <a:effectLst/>
                <a:uLnTx/>
                <a:uFillTx/>
                <a:latin typeface="Century Gothic" panose="020B0502020202020204" pitchFamily="34" charset="0"/>
                <a:ea typeface="Times New Roman" panose="02020603050405020304" pitchFamily="18" charset="0"/>
                <a:cs typeface="Calibri" panose="020F0502020204030204" pitchFamily="34" charset="0"/>
              </a:rPr>
              <a:t>das ist für mich das Hauptproblem.  Echt anders als Urdu!</a:t>
            </a:r>
          </a:p>
        </p:txBody>
      </p:sp>
      <p:sp>
        <p:nvSpPr>
          <p:cNvPr id="2" name="TextBox 1">
            <a:extLst>
              <a:ext uri="{FF2B5EF4-FFF2-40B4-BE49-F238E27FC236}">
                <a16:creationId xmlns:a16="http://schemas.microsoft.com/office/drawing/2014/main" id="{4608B5D6-86C8-48FA-A561-01A6445EC1E7}"/>
              </a:ext>
            </a:extLst>
          </p:cNvPr>
          <p:cNvSpPr txBox="1"/>
          <p:nvPr/>
        </p:nvSpPr>
        <p:spPr>
          <a:xfrm>
            <a:off x="388384" y="1539988"/>
            <a:ext cx="1107500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a:ea typeface="+mn-ea"/>
                <a:cs typeface="+mn-cs"/>
              </a:rPr>
              <a:t>1. Interview about learning German.</a:t>
            </a:r>
          </a:p>
        </p:txBody>
      </p:sp>
      <p:sp>
        <p:nvSpPr>
          <p:cNvPr id="14" name="TextBox 13">
            <a:extLst>
              <a:ext uri="{FF2B5EF4-FFF2-40B4-BE49-F238E27FC236}">
                <a16:creationId xmlns:a16="http://schemas.microsoft.com/office/drawing/2014/main" id="{8400E4AA-C988-4706-8912-DB255062F72D}"/>
              </a:ext>
            </a:extLst>
          </p:cNvPr>
          <p:cNvSpPr txBox="1"/>
          <p:nvPr/>
        </p:nvSpPr>
        <p:spPr>
          <a:xfrm>
            <a:off x="388383" y="2113068"/>
            <a:ext cx="1107500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a:ea typeface="+mn-ea"/>
                <a:cs typeface="+mn-cs"/>
              </a:rPr>
              <a:t>2. I am learning German because it is my favourite language. My mother tongue is Urdu, but now my main language is English. </a:t>
            </a:r>
          </a:p>
        </p:txBody>
      </p:sp>
      <p:sp>
        <p:nvSpPr>
          <p:cNvPr id="8" name="Rectangle: Diagonal Corners Rounded 7">
            <a:extLst>
              <a:ext uri="{FF2B5EF4-FFF2-40B4-BE49-F238E27FC236}">
                <a16:creationId xmlns:a16="http://schemas.microsoft.com/office/drawing/2014/main" id="{809F58A0-C7C8-FF97-1453-FE565C33B32B}"/>
              </a:ext>
            </a:extLst>
          </p:cNvPr>
          <p:cNvSpPr/>
          <p:nvPr/>
        </p:nvSpPr>
        <p:spPr>
          <a:xfrm>
            <a:off x="383273" y="2117104"/>
            <a:ext cx="11099115" cy="863263"/>
          </a:xfrm>
          <a:prstGeom prst="round2Diag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Century Gothic"/>
                <a:ea typeface="+mn-ea"/>
                <a:cs typeface="+mn-cs"/>
              </a:rPr>
              <a:t>2. Ich </a:t>
            </a:r>
            <a:r>
              <a:rPr kumimoji="0" lang="en-GB" sz="2400" b="0" i="0" u="none" strike="noStrike" kern="1200" cap="none" spc="0" normalizeH="0" baseline="0" noProof="0" dirty="0" err="1">
                <a:ln>
                  <a:noFill/>
                </a:ln>
                <a:solidFill>
                  <a:srgbClr val="FFFFFF"/>
                </a:solidFill>
                <a:effectLst/>
                <a:uLnTx/>
                <a:uFillTx/>
                <a:latin typeface="Century Gothic"/>
                <a:ea typeface="+mn-ea"/>
                <a:cs typeface="+mn-cs"/>
              </a:rPr>
              <a:t>lerne</a:t>
            </a:r>
            <a:r>
              <a:rPr kumimoji="0" lang="en-GB" sz="2400" b="0" i="0" u="none" strike="noStrike" kern="1200" cap="none" spc="0" normalizeH="0" baseline="0" noProof="0" dirty="0">
                <a:ln>
                  <a:noFill/>
                </a:ln>
                <a:solidFill>
                  <a:srgbClr val="FFFFFF"/>
                </a:solidFill>
                <a:effectLst/>
                <a:uLnTx/>
                <a:uFillTx/>
                <a:latin typeface="Century Gothic"/>
                <a:ea typeface="+mn-ea"/>
                <a:cs typeface="+mn-cs"/>
              </a:rPr>
              <a:t> </a:t>
            </a:r>
            <a:r>
              <a:rPr kumimoji="0" lang="de-DE" sz="24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Calibri" panose="020F0502020204030204" pitchFamily="34" charset="0"/>
              </a:rPr>
              <a:t>Deutsch, weil es meine Lieblingsfremdsprache ist. Meine Muttersprache ist Urdu, aber jetzt ist meine Hauptsprache Englisch. </a:t>
            </a:r>
          </a:p>
        </p:txBody>
      </p:sp>
      <p:sp>
        <p:nvSpPr>
          <p:cNvPr id="16" name="TextBox 15">
            <a:extLst>
              <a:ext uri="{FF2B5EF4-FFF2-40B4-BE49-F238E27FC236}">
                <a16:creationId xmlns:a16="http://schemas.microsoft.com/office/drawing/2014/main" id="{E1A414D2-E51A-42D4-A03C-C217C5C20924}"/>
              </a:ext>
            </a:extLst>
          </p:cNvPr>
          <p:cNvSpPr txBox="1"/>
          <p:nvPr/>
        </p:nvSpPr>
        <p:spPr>
          <a:xfrm>
            <a:off x="417166" y="4676919"/>
            <a:ext cx="1107500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a:ea typeface="+mn-ea"/>
                <a:cs typeface="+mn-cs"/>
              </a:rPr>
              <a:t>5. My main tip is to explain the grammar well.  I like answering grammar questions.</a:t>
            </a:r>
          </a:p>
        </p:txBody>
      </p:sp>
      <p:sp>
        <p:nvSpPr>
          <p:cNvPr id="17" name="TextBox 16">
            <a:extLst>
              <a:ext uri="{FF2B5EF4-FFF2-40B4-BE49-F238E27FC236}">
                <a16:creationId xmlns:a16="http://schemas.microsoft.com/office/drawing/2014/main" id="{856DE7DB-FCA1-45D9-A2E9-6673D7AE8701}"/>
              </a:ext>
            </a:extLst>
          </p:cNvPr>
          <p:cNvSpPr txBox="1"/>
          <p:nvPr/>
        </p:nvSpPr>
        <p:spPr>
          <a:xfrm>
            <a:off x="382287" y="5576231"/>
            <a:ext cx="1107500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a:ea typeface="+mn-ea"/>
                <a:cs typeface="+mn-cs"/>
              </a:rPr>
              <a:t>6. Fridge! “Cool cupboard” in English! That is logical but also funny.</a:t>
            </a:r>
          </a:p>
        </p:txBody>
      </p:sp>
      <p:sp>
        <p:nvSpPr>
          <p:cNvPr id="18" name="TextBox 17">
            <a:extLst>
              <a:ext uri="{FF2B5EF4-FFF2-40B4-BE49-F238E27FC236}">
                <a16:creationId xmlns:a16="http://schemas.microsoft.com/office/drawing/2014/main" id="{F431E403-407D-4616-A3D9-528C63EA111B}"/>
              </a:ext>
            </a:extLst>
          </p:cNvPr>
          <p:cNvSpPr txBox="1"/>
          <p:nvPr/>
        </p:nvSpPr>
        <p:spPr>
          <a:xfrm>
            <a:off x="451124" y="3880523"/>
            <a:ext cx="1107500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a:ea typeface="+mn-ea"/>
                <a:cs typeface="+mn-cs"/>
              </a:rPr>
              <a:t>4. To go to Germany to see my favourite football team, Bayern Munich, play.</a:t>
            </a:r>
          </a:p>
        </p:txBody>
      </p:sp>
      <p:sp>
        <p:nvSpPr>
          <p:cNvPr id="13" name="Rectangle: Diagonal Corners Rounded 12">
            <a:extLst>
              <a:ext uri="{FF2B5EF4-FFF2-40B4-BE49-F238E27FC236}">
                <a16:creationId xmlns:a16="http://schemas.microsoft.com/office/drawing/2014/main" id="{6DAFE1EB-D184-D23E-8A7F-4E1B58392C88}"/>
              </a:ext>
            </a:extLst>
          </p:cNvPr>
          <p:cNvSpPr/>
          <p:nvPr/>
        </p:nvSpPr>
        <p:spPr>
          <a:xfrm>
            <a:off x="373064" y="5476891"/>
            <a:ext cx="11120354" cy="863263"/>
          </a:xfrm>
          <a:prstGeom prst="round2Diag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FFCC00"/>
                </a:solidFill>
                <a:effectLst/>
                <a:uLnTx/>
                <a:uFillTx/>
                <a:latin typeface="Century Gothic"/>
                <a:ea typeface="Times New Roman" panose="02020603050405020304" pitchFamily="18" charset="0"/>
                <a:cs typeface="Calibri" panose="020F0502020204030204" pitchFamily="34" charset="0"/>
              </a:rPr>
              <a:t>6. Kühlschrank! "Cool cupboard", auf Englisch! Das ist logisch, aber auch  lustig. </a:t>
            </a:r>
            <a:endParaRPr kumimoji="0" lang="de-DE" sz="2400" b="0" i="0" u="none" strike="noStrike" kern="1200" cap="none" spc="0" normalizeH="0" baseline="0" noProof="0" dirty="0">
              <a:ln>
                <a:noFill/>
              </a:ln>
              <a:solidFill>
                <a:srgbClr val="FFCC00"/>
              </a:solidFill>
              <a:effectLst/>
              <a:uLnTx/>
              <a:uFillTx/>
              <a:latin typeface="Century Gothic" panose="020B0502020202020204" pitchFamily="34" charset="0"/>
              <a:ea typeface="Times New Roman" panose="02020603050405020304" pitchFamily="18" charset="0"/>
              <a:cs typeface="Calibri" panose="020F0502020204030204" pitchFamily="34" charset="0"/>
            </a:endParaRPr>
          </a:p>
        </p:txBody>
      </p:sp>
      <p:sp>
        <p:nvSpPr>
          <p:cNvPr id="12" name="Rectangle: Diagonal Corners Rounded 11">
            <a:extLst>
              <a:ext uri="{FF2B5EF4-FFF2-40B4-BE49-F238E27FC236}">
                <a16:creationId xmlns:a16="http://schemas.microsoft.com/office/drawing/2014/main" id="{8896FC63-C422-E74E-2CEE-3EA47E1330A7}"/>
              </a:ext>
            </a:extLst>
          </p:cNvPr>
          <p:cNvSpPr/>
          <p:nvPr/>
        </p:nvSpPr>
        <p:spPr>
          <a:xfrm>
            <a:off x="378987" y="4613628"/>
            <a:ext cx="11113180" cy="863263"/>
          </a:xfrm>
          <a:prstGeom prst="round2Diag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FFFFFF"/>
                </a:solidFill>
                <a:effectLst/>
                <a:uLnTx/>
                <a:uFillTx/>
                <a:latin typeface="Century Gothic"/>
                <a:ea typeface="Times New Roman" panose="02020603050405020304" pitchFamily="18" charset="0"/>
                <a:cs typeface="Calibri" panose="020F0502020204030204" pitchFamily="34" charset="0"/>
              </a:rPr>
              <a:t>5. Mein Haupttipp ist, die Grammatik gut zu erklären. Ich beantworte gerne  Grammatikfragen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Calibri" panose="020F0502020204030204" pitchFamily="34" charset="0"/>
            </a:endParaRPr>
          </a:p>
        </p:txBody>
      </p:sp>
      <p:sp>
        <p:nvSpPr>
          <p:cNvPr id="10" name="Rectangle: Diagonal Corners Rounded 9">
            <a:extLst>
              <a:ext uri="{FF2B5EF4-FFF2-40B4-BE49-F238E27FC236}">
                <a16:creationId xmlns:a16="http://schemas.microsoft.com/office/drawing/2014/main" id="{02C80036-293B-1726-8FBA-A1EFABE82405}"/>
              </a:ext>
            </a:extLst>
          </p:cNvPr>
          <p:cNvSpPr/>
          <p:nvPr/>
        </p:nvSpPr>
        <p:spPr>
          <a:xfrm>
            <a:off x="387769" y="3765878"/>
            <a:ext cx="11105648" cy="863263"/>
          </a:xfrm>
          <a:prstGeom prst="round2Diag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4. </a:t>
            </a:r>
            <a:r>
              <a:rPr kumimoji="0" lang="en-GB" sz="2400" b="0" i="0" u="none" strike="noStrike" kern="1200" cap="none" spc="0" normalizeH="0" baseline="0" noProof="0" dirty="0">
                <a:ln>
                  <a:noFill/>
                </a:ln>
                <a:solidFill>
                  <a:srgbClr val="3D3C3C"/>
                </a:solidFill>
                <a:effectLst/>
                <a:uLnTx/>
                <a:uFillTx/>
                <a:latin typeface="Century Gothic"/>
                <a:ea typeface="+mn-ea"/>
                <a:cs typeface="+mn-cs"/>
              </a:rPr>
              <a:t>N</a:t>
            </a:r>
            <a:r>
              <a:rPr kumimoji="0" lang="de-DE" sz="24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Calibri" panose="020F0502020204030204" pitchFamily="34" charset="0"/>
              </a:rPr>
              <a:t>ach Deutschland zu reisen, um meine Lieblingsfußballmannschaft, Bayern München, spielen zu sehen.</a:t>
            </a:r>
            <a:endParaRPr kumimoji="0" lang="de-DE" sz="24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endParaRPr>
          </a:p>
        </p:txBody>
      </p:sp>
      <p:sp>
        <p:nvSpPr>
          <p:cNvPr id="7" name="Rectangle: Diagonal Corners Rounded 6">
            <a:extLst>
              <a:ext uri="{FF2B5EF4-FFF2-40B4-BE49-F238E27FC236}">
                <a16:creationId xmlns:a16="http://schemas.microsoft.com/office/drawing/2014/main" id="{F6212B5F-E9CB-9FBD-EB68-27996B23A111}"/>
              </a:ext>
            </a:extLst>
          </p:cNvPr>
          <p:cNvSpPr/>
          <p:nvPr/>
        </p:nvSpPr>
        <p:spPr>
          <a:xfrm>
            <a:off x="397608" y="1468094"/>
            <a:ext cx="11088460" cy="647577"/>
          </a:xfrm>
          <a:prstGeom prst="round2Diag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mn-cs"/>
              </a:rPr>
              <a:t>1. </a:t>
            </a:r>
            <a:r>
              <a:rPr kumimoji="0" lang="de-DE" sz="24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Interview über das Deutschlernen</a:t>
            </a:r>
          </a:p>
        </p:txBody>
      </p:sp>
    </p:spTree>
    <p:extLst>
      <p:ext uri="{BB962C8B-B14F-4D97-AF65-F5344CB8AC3E}">
        <p14:creationId xmlns:p14="http://schemas.microsoft.com/office/powerpoint/2010/main" val="45732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3" grpId="0" animBg="1"/>
      <p:bldP spid="12" grpId="0" animBg="1"/>
      <p:bldP spid="10"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A5435C0-5BEA-4E8C-8D50-F992D6DCDC39}"/>
              </a:ext>
            </a:extLst>
          </p:cNvPr>
          <p:cNvSpPr txBox="1"/>
          <p:nvPr/>
        </p:nvSpPr>
        <p:spPr>
          <a:xfrm>
            <a:off x="403092" y="2934881"/>
            <a:ext cx="1107500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a:ea typeface="+mn-ea"/>
                <a:cs typeface="+mn-cs"/>
              </a:rPr>
              <a:t>3. The many different adjective endings.  Yes, that is the main problem for me. Completely different from Urdu!</a:t>
            </a:r>
          </a:p>
        </p:txBody>
      </p:sp>
      <p:sp>
        <p:nvSpPr>
          <p:cNvPr id="3" name="Title 2">
            <a:extLst>
              <a:ext uri="{FF2B5EF4-FFF2-40B4-BE49-F238E27FC236}">
                <a16:creationId xmlns:a16="http://schemas.microsoft.com/office/drawing/2014/main" id="{81CB3F0B-7090-0D25-C185-7A77A6D76644}"/>
              </a:ext>
            </a:extLst>
          </p:cNvPr>
          <p:cNvSpPr>
            <a:spLocks noGrp="1"/>
          </p:cNvSpPr>
          <p:nvPr>
            <p:ph type="title"/>
          </p:nvPr>
        </p:nvSpPr>
        <p:spPr>
          <a:xfrm>
            <a:off x="0" y="61157"/>
            <a:ext cx="5352288" cy="647577"/>
          </a:xfrm>
        </p:spPr>
        <p:txBody>
          <a:bodyPr>
            <a:normAutofit/>
          </a:bodyPr>
          <a:lstStyle/>
          <a:p>
            <a:r>
              <a:rPr lang="en-GB" dirty="0">
                <a:solidFill>
                  <a:schemeClr val="tx1">
                    <a:lumMod val="75000"/>
                  </a:schemeClr>
                </a:solidFill>
              </a:rPr>
              <a:t>Interview </a:t>
            </a:r>
            <a:r>
              <a:rPr lang="en-GB" dirty="0" err="1">
                <a:solidFill>
                  <a:schemeClr val="tx1">
                    <a:lumMod val="75000"/>
                  </a:schemeClr>
                </a:solidFill>
              </a:rPr>
              <a:t>Übersetzung</a:t>
            </a:r>
            <a:endParaRPr lang="en-GB" dirty="0">
              <a:solidFill>
                <a:schemeClr val="tx1">
                  <a:lumMod val="75000"/>
                </a:schemeClr>
              </a:solidFill>
            </a:endParaRPr>
          </a:p>
        </p:txBody>
      </p:sp>
      <p:sp>
        <p:nvSpPr>
          <p:cNvPr id="4" name="Text Placeholder 3">
            <a:extLst>
              <a:ext uri="{FF2B5EF4-FFF2-40B4-BE49-F238E27FC236}">
                <a16:creationId xmlns:a16="http://schemas.microsoft.com/office/drawing/2014/main" id="{E61CA38A-CD2C-BC6C-36D2-5126035C6034}"/>
              </a:ext>
            </a:extLst>
          </p:cNvPr>
          <p:cNvSpPr>
            <a:spLocks noGrp="1"/>
          </p:cNvSpPr>
          <p:nvPr>
            <p:ph type="body" sz="quarter" idx="10"/>
          </p:nvPr>
        </p:nvSpPr>
        <p:spPr/>
        <p:txBody>
          <a:bodyPr>
            <a:normAutofit fontScale="92500" lnSpcReduction="10000"/>
          </a:bodyPr>
          <a:lstStyle/>
          <a:p>
            <a:r>
              <a:rPr lang="en-GB" b="1" dirty="0" err="1"/>
              <a:t>Übersetzen</a:t>
            </a:r>
            <a:r>
              <a:rPr lang="en-GB" b="1" dirty="0"/>
              <a:t> Sie die </a:t>
            </a:r>
            <a:r>
              <a:rPr lang="en-GB" b="1" dirty="0" err="1"/>
              <a:t>folgenden</a:t>
            </a:r>
            <a:r>
              <a:rPr lang="en-GB" b="1" dirty="0"/>
              <a:t> </a:t>
            </a:r>
            <a:r>
              <a:rPr lang="en-GB" b="1" dirty="0" err="1"/>
              <a:t>Sätze</a:t>
            </a:r>
            <a:r>
              <a:rPr lang="en-GB" b="1" dirty="0"/>
              <a:t> </a:t>
            </a:r>
            <a:r>
              <a:rPr lang="en-GB" b="1" dirty="0" err="1"/>
              <a:t>aus</a:t>
            </a:r>
            <a:r>
              <a:rPr lang="en-GB" b="1" dirty="0"/>
              <a:t> </a:t>
            </a:r>
            <a:r>
              <a:rPr lang="en-GB" b="1" dirty="0" err="1"/>
              <a:t>dem</a:t>
            </a:r>
            <a:r>
              <a:rPr lang="en-GB" b="1" dirty="0"/>
              <a:t> Interview auf </a:t>
            </a:r>
            <a:r>
              <a:rPr lang="en-GB" b="1" dirty="0" err="1"/>
              <a:t>Englisch</a:t>
            </a:r>
            <a:r>
              <a:rPr lang="en-GB" b="1" dirty="0"/>
              <a:t>: </a:t>
            </a:r>
          </a:p>
          <a:p>
            <a:endParaRPr lang="en-GB" b="1" dirty="0"/>
          </a:p>
          <a:p>
            <a:endParaRPr lang="en-GB" dirty="0"/>
          </a:p>
          <a:p>
            <a:endParaRPr lang="de-DE"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endParaRPr>
          </a:p>
          <a:p>
            <a:endParaRPr lang="de-DE" dirty="0">
              <a:solidFill>
                <a:srgbClr val="000000"/>
              </a:solidFill>
              <a:ea typeface="Times New Roman" panose="02020603050405020304" pitchFamily="18" charset="0"/>
              <a:cs typeface="Calibri" panose="020F0502020204030204" pitchFamily="34" charset="0"/>
            </a:endParaRPr>
          </a:p>
          <a:p>
            <a:endParaRPr lang="de-DE"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endParaRPr>
          </a:p>
          <a:p>
            <a:endParaRPr lang="de-DE" dirty="0">
              <a:solidFill>
                <a:srgbClr val="000000"/>
              </a:solidFill>
              <a:ea typeface="Times New Roman" panose="02020603050405020304" pitchFamily="18" charset="0"/>
              <a:cs typeface="Calibri" panose="020F0502020204030204" pitchFamily="34" charset="0"/>
            </a:endParaRPr>
          </a:p>
          <a:p>
            <a:endParaRPr lang="de-DE"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endParaRPr>
          </a:p>
          <a:p>
            <a:endParaRPr lang="de-DE" sz="2400" dirty="0">
              <a:solidFill>
                <a:srgbClr val="000000"/>
              </a:solidFill>
              <a:effectLst/>
              <a:latin typeface="+mn-lt"/>
              <a:ea typeface="Times New Roman" panose="02020603050405020304" pitchFamily="18" charset="0"/>
              <a:cs typeface="Calibri" panose="020F0502020204030204" pitchFamily="34" charset="0"/>
            </a:endParaRPr>
          </a:p>
          <a:p>
            <a:endParaRPr lang="de-DE" sz="2400" dirty="0">
              <a:solidFill>
                <a:srgbClr val="000000"/>
              </a:solidFill>
              <a:effectLst/>
              <a:latin typeface="+mn-lt"/>
              <a:ea typeface="Times New Roman" panose="02020603050405020304" pitchFamily="18" charset="0"/>
              <a:cs typeface="Calibri" panose="020F0502020204030204" pitchFamily="34" charset="0"/>
            </a:endParaRPr>
          </a:p>
          <a:p>
            <a:endParaRPr lang="de-DE" sz="2400" dirty="0">
              <a:solidFill>
                <a:srgbClr val="000000"/>
              </a:solidFill>
              <a:effectLst/>
              <a:latin typeface="+mn-lt"/>
              <a:ea typeface="Times New Roman" panose="02020603050405020304" pitchFamily="18" charset="0"/>
              <a:cs typeface="Calibri" panose="020F0502020204030204" pitchFamily="34" charset="0"/>
            </a:endParaRPr>
          </a:p>
          <a:p>
            <a:endParaRPr lang="de-DE" sz="2400" dirty="0">
              <a:solidFill>
                <a:srgbClr val="000000"/>
              </a:solidFill>
              <a:effectLst/>
              <a:latin typeface="+mn-lt"/>
              <a:ea typeface="Times New Roman" panose="02020603050405020304" pitchFamily="18" charset="0"/>
              <a:cs typeface="Calibri" panose="020F0502020204030204" pitchFamily="34" charset="0"/>
            </a:endParaRPr>
          </a:p>
          <a:p>
            <a:r>
              <a:rPr lang="de-DE"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de-DE" sz="2400" dirty="0">
              <a:solidFill>
                <a:srgbClr val="000000"/>
              </a:solidFill>
              <a:effectLst/>
              <a:latin typeface="+mn-lt"/>
              <a:ea typeface="Times New Roman" panose="02020603050405020304" pitchFamily="18" charset="0"/>
              <a:cs typeface="Calibri" panose="020F0502020204030204" pitchFamily="34" charset="0"/>
            </a:endParaRPr>
          </a:p>
          <a:p>
            <a:endParaRPr lang="en-GB" dirty="0"/>
          </a:p>
        </p:txBody>
      </p:sp>
      <p:sp>
        <p:nvSpPr>
          <p:cNvPr id="5" name="Flowchart: Alternate Process 4">
            <a:extLst>
              <a:ext uri="{FF2B5EF4-FFF2-40B4-BE49-F238E27FC236}">
                <a16:creationId xmlns:a16="http://schemas.microsoft.com/office/drawing/2014/main" id="{77A87AF3-4502-DAC3-4E8F-0FDFB141A12A}"/>
              </a:ext>
            </a:extLst>
          </p:cNvPr>
          <p:cNvSpPr/>
          <p:nvPr/>
        </p:nvSpPr>
        <p:spPr>
          <a:xfrm>
            <a:off x="10559440" y="153338"/>
            <a:ext cx="1526643" cy="473830"/>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3D3C3C"/>
                </a:solidFill>
                <a:effectLst/>
                <a:uLnTx/>
                <a:uFillTx/>
                <a:latin typeface="Century Gothic"/>
                <a:ea typeface="+mn-ea"/>
                <a:cs typeface="+mn-cs"/>
              </a:rPr>
              <a:t>schreiben</a:t>
            </a:r>
            <a:endParaRPr kumimoji="0" lang="en-GB" sz="20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9" name="Rectangle: Diagonal Corners Rounded 8">
            <a:extLst>
              <a:ext uri="{FF2B5EF4-FFF2-40B4-BE49-F238E27FC236}">
                <a16:creationId xmlns:a16="http://schemas.microsoft.com/office/drawing/2014/main" id="{5DE1640E-60DD-0CDE-32F7-BE31C166CF1F}"/>
              </a:ext>
            </a:extLst>
          </p:cNvPr>
          <p:cNvSpPr/>
          <p:nvPr/>
        </p:nvSpPr>
        <p:spPr>
          <a:xfrm>
            <a:off x="382287" y="2939587"/>
            <a:ext cx="11103781" cy="863263"/>
          </a:xfrm>
          <a:prstGeom prst="round2Diag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FFCC00"/>
                </a:solidFill>
                <a:effectLst/>
                <a:uLnTx/>
                <a:uFillTx/>
                <a:latin typeface="Century Gothic" panose="020B0502020202020204" pitchFamily="34" charset="0"/>
                <a:ea typeface="Times New Roman" panose="02020603050405020304" pitchFamily="18" charset="0"/>
                <a:cs typeface="Calibri" panose="020F0502020204030204" pitchFamily="34" charset="0"/>
              </a:rPr>
              <a:t>3. Die vielen verschiedenen Adjektivendungen! Ja</a:t>
            </a:r>
            <a:r>
              <a:rPr kumimoji="0" lang="de-DE" sz="2400" b="0" i="0" u="none" strike="noStrike" kern="1200" cap="none" spc="0" normalizeH="0" baseline="0" noProof="0" dirty="0">
                <a:ln>
                  <a:noFill/>
                </a:ln>
                <a:solidFill>
                  <a:srgbClr val="FFCC00"/>
                </a:solidFill>
                <a:effectLst/>
                <a:uLnTx/>
                <a:uFillTx/>
                <a:latin typeface="Century Gothic"/>
                <a:ea typeface="Times New Roman" panose="02020603050405020304" pitchFamily="18" charset="0"/>
                <a:cs typeface="Calibri" panose="020F0502020204030204" pitchFamily="34" charset="0"/>
              </a:rPr>
              <a:t>, </a:t>
            </a:r>
            <a:r>
              <a:rPr kumimoji="0" lang="de-DE" sz="2400" b="0" i="0" u="none" strike="noStrike" kern="1200" cap="none" spc="0" normalizeH="0" baseline="0" noProof="0" dirty="0">
                <a:ln>
                  <a:noFill/>
                </a:ln>
                <a:solidFill>
                  <a:srgbClr val="FFCC00"/>
                </a:solidFill>
                <a:effectLst/>
                <a:uLnTx/>
                <a:uFillTx/>
                <a:latin typeface="Century Gothic" panose="020B0502020202020204" pitchFamily="34" charset="0"/>
                <a:ea typeface="Times New Roman" panose="02020603050405020304" pitchFamily="18" charset="0"/>
                <a:cs typeface="Calibri" panose="020F0502020204030204" pitchFamily="34" charset="0"/>
              </a:rPr>
              <a:t>das ist für mich das Hauptproblem.  Echt anders als Urdu!</a:t>
            </a:r>
          </a:p>
        </p:txBody>
      </p:sp>
      <p:sp>
        <p:nvSpPr>
          <p:cNvPr id="2" name="TextBox 1">
            <a:extLst>
              <a:ext uri="{FF2B5EF4-FFF2-40B4-BE49-F238E27FC236}">
                <a16:creationId xmlns:a16="http://schemas.microsoft.com/office/drawing/2014/main" id="{4608B5D6-86C8-48FA-A561-01A6445EC1E7}"/>
              </a:ext>
            </a:extLst>
          </p:cNvPr>
          <p:cNvSpPr txBox="1"/>
          <p:nvPr/>
        </p:nvSpPr>
        <p:spPr>
          <a:xfrm>
            <a:off x="388384" y="1539988"/>
            <a:ext cx="1107500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a:ea typeface="+mn-ea"/>
                <a:cs typeface="+mn-cs"/>
              </a:rPr>
              <a:t>1. Interview about learning German.</a:t>
            </a:r>
          </a:p>
        </p:txBody>
      </p:sp>
      <p:sp>
        <p:nvSpPr>
          <p:cNvPr id="14" name="TextBox 13">
            <a:extLst>
              <a:ext uri="{FF2B5EF4-FFF2-40B4-BE49-F238E27FC236}">
                <a16:creationId xmlns:a16="http://schemas.microsoft.com/office/drawing/2014/main" id="{8400E4AA-C988-4706-8912-DB255062F72D}"/>
              </a:ext>
            </a:extLst>
          </p:cNvPr>
          <p:cNvSpPr txBox="1"/>
          <p:nvPr/>
        </p:nvSpPr>
        <p:spPr>
          <a:xfrm>
            <a:off x="388383" y="2113068"/>
            <a:ext cx="1107500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a:ea typeface="+mn-ea"/>
                <a:cs typeface="+mn-cs"/>
              </a:rPr>
              <a:t>2. I am learning German because it is my favourite language. My mother tongue is Urdu, but now my main language is English. </a:t>
            </a:r>
          </a:p>
        </p:txBody>
      </p:sp>
      <p:sp>
        <p:nvSpPr>
          <p:cNvPr id="8" name="Rectangle: Diagonal Corners Rounded 7">
            <a:extLst>
              <a:ext uri="{FF2B5EF4-FFF2-40B4-BE49-F238E27FC236}">
                <a16:creationId xmlns:a16="http://schemas.microsoft.com/office/drawing/2014/main" id="{809F58A0-C7C8-FF97-1453-FE565C33B32B}"/>
              </a:ext>
            </a:extLst>
          </p:cNvPr>
          <p:cNvSpPr/>
          <p:nvPr/>
        </p:nvSpPr>
        <p:spPr>
          <a:xfrm>
            <a:off x="383273" y="2117104"/>
            <a:ext cx="11099115" cy="863263"/>
          </a:xfrm>
          <a:prstGeom prst="round2Diag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Century Gothic"/>
                <a:ea typeface="+mn-ea"/>
                <a:cs typeface="+mn-cs"/>
              </a:rPr>
              <a:t>2. Ich </a:t>
            </a:r>
            <a:r>
              <a:rPr kumimoji="0" lang="en-GB" sz="2400" b="0" i="0" u="none" strike="noStrike" kern="1200" cap="none" spc="0" normalizeH="0" baseline="0" noProof="0" dirty="0" err="1">
                <a:ln>
                  <a:noFill/>
                </a:ln>
                <a:solidFill>
                  <a:srgbClr val="FFFFFF"/>
                </a:solidFill>
                <a:effectLst/>
                <a:uLnTx/>
                <a:uFillTx/>
                <a:latin typeface="Century Gothic"/>
                <a:ea typeface="+mn-ea"/>
                <a:cs typeface="+mn-cs"/>
              </a:rPr>
              <a:t>lerne</a:t>
            </a:r>
            <a:r>
              <a:rPr kumimoji="0" lang="en-GB" sz="2400" b="0" i="0" u="none" strike="noStrike" kern="1200" cap="none" spc="0" normalizeH="0" baseline="0" noProof="0" dirty="0">
                <a:ln>
                  <a:noFill/>
                </a:ln>
                <a:solidFill>
                  <a:srgbClr val="FFFFFF"/>
                </a:solidFill>
                <a:effectLst/>
                <a:uLnTx/>
                <a:uFillTx/>
                <a:latin typeface="Century Gothic"/>
                <a:ea typeface="+mn-ea"/>
                <a:cs typeface="+mn-cs"/>
              </a:rPr>
              <a:t> </a:t>
            </a:r>
            <a:r>
              <a:rPr kumimoji="0" lang="de-DE" sz="24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Calibri" panose="020F0502020204030204" pitchFamily="34" charset="0"/>
              </a:rPr>
              <a:t>Deutsch, weil es meine Lieblingsfremdsprache ist. Meine Muttersprache ist Urdu, aber jetzt ist meine Hauptsprache Englisch. </a:t>
            </a:r>
          </a:p>
        </p:txBody>
      </p:sp>
      <p:sp>
        <p:nvSpPr>
          <p:cNvPr id="16" name="TextBox 15">
            <a:extLst>
              <a:ext uri="{FF2B5EF4-FFF2-40B4-BE49-F238E27FC236}">
                <a16:creationId xmlns:a16="http://schemas.microsoft.com/office/drawing/2014/main" id="{E1A414D2-E51A-42D4-A03C-C217C5C20924}"/>
              </a:ext>
            </a:extLst>
          </p:cNvPr>
          <p:cNvSpPr txBox="1"/>
          <p:nvPr/>
        </p:nvSpPr>
        <p:spPr>
          <a:xfrm>
            <a:off x="417166" y="4676919"/>
            <a:ext cx="1107500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a:ea typeface="+mn-ea"/>
                <a:cs typeface="+mn-cs"/>
              </a:rPr>
              <a:t>5. My main tip is to explain the grammar well.  I like answering grammar questions.</a:t>
            </a:r>
          </a:p>
        </p:txBody>
      </p:sp>
      <p:sp>
        <p:nvSpPr>
          <p:cNvPr id="17" name="TextBox 16">
            <a:extLst>
              <a:ext uri="{FF2B5EF4-FFF2-40B4-BE49-F238E27FC236}">
                <a16:creationId xmlns:a16="http://schemas.microsoft.com/office/drawing/2014/main" id="{856DE7DB-FCA1-45D9-A2E9-6673D7AE8701}"/>
              </a:ext>
            </a:extLst>
          </p:cNvPr>
          <p:cNvSpPr txBox="1"/>
          <p:nvPr/>
        </p:nvSpPr>
        <p:spPr>
          <a:xfrm>
            <a:off x="382287" y="5576231"/>
            <a:ext cx="1107500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a:ea typeface="+mn-ea"/>
                <a:cs typeface="+mn-cs"/>
              </a:rPr>
              <a:t>6. Fridge! “Cool cupboard” in English! That is logical but also funny.</a:t>
            </a:r>
          </a:p>
        </p:txBody>
      </p:sp>
      <p:sp>
        <p:nvSpPr>
          <p:cNvPr id="18" name="TextBox 17">
            <a:extLst>
              <a:ext uri="{FF2B5EF4-FFF2-40B4-BE49-F238E27FC236}">
                <a16:creationId xmlns:a16="http://schemas.microsoft.com/office/drawing/2014/main" id="{F431E403-407D-4616-A3D9-528C63EA111B}"/>
              </a:ext>
            </a:extLst>
          </p:cNvPr>
          <p:cNvSpPr txBox="1"/>
          <p:nvPr/>
        </p:nvSpPr>
        <p:spPr>
          <a:xfrm>
            <a:off x="451124" y="3880523"/>
            <a:ext cx="1107500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a:ea typeface="+mn-ea"/>
                <a:cs typeface="+mn-cs"/>
              </a:rPr>
              <a:t>4. To go to Germany to see my favourite football team, Bayern Munich, play.</a:t>
            </a:r>
          </a:p>
        </p:txBody>
      </p:sp>
      <p:sp>
        <p:nvSpPr>
          <p:cNvPr id="13" name="Rectangle: Diagonal Corners Rounded 12">
            <a:extLst>
              <a:ext uri="{FF2B5EF4-FFF2-40B4-BE49-F238E27FC236}">
                <a16:creationId xmlns:a16="http://schemas.microsoft.com/office/drawing/2014/main" id="{6DAFE1EB-D184-D23E-8A7F-4E1B58392C88}"/>
              </a:ext>
            </a:extLst>
          </p:cNvPr>
          <p:cNvSpPr/>
          <p:nvPr/>
        </p:nvSpPr>
        <p:spPr>
          <a:xfrm>
            <a:off x="373064" y="5476891"/>
            <a:ext cx="11120354" cy="863263"/>
          </a:xfrm>
          <a:prstGeom prst="round2Diag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FFCC00"/>
                </a:solidFill>
                <a:effectLst/>
                <a:uLnTx/>
                <a:uFillTx/>
                <a:latin typeface="Century Gothic"/>
                <a:ea typeface="Times New Roman" panose="02020603050405020304" pitchFamily="18" charset="0"/>
                <a:cs typeface="Calibri" panose="020F0502020204030204" pitchFamily="34" charset="0"/>
              </a:rPr>
              <a:t>6. Kühlschrank! "Cool cupboard", auf Englisch! Das ist logisch, aber auch  lustig. </a:t>
            </a:r>
            <a:endParaRPr kumimoji="0" lang="de-DE" sz="2400" b="0" i="0" u="none" strike="noStrike" kern="1200" cap="none" spc="0" normalizeH="0" baseline="0" noProof="0" dirty="0">
              <a:ln>
                <a:noFill/>
              </a:ln>
              <a:solidFill>
                <a:srgbClr val="FFCC00"/>
              </a:solidFill>
              <a:effectLst/>
              <a:uLnTx/>
              <a:uFillTx/>
              <a:latin typeface="Century Gothic" panose="020B0502020202020204" pitchFamily="34" charset="0"/>
              <a:ea typeface="Times New Roman" panose="02020603050405020304" pitchFamily="18" charset="0"/>
              <a:cs typeface="Calibri" panose="020F0502020204030204" pitchFamily="34" charset="0"/>
            </a:endParaRPr>
          </a:p>
        </p:txBody>
      </p:sp>
      <p:sp>
        <p:nvSpPr>
          <p:cNvPr id="12" name="Rectangle: Diagonal Corners Rounded 11">
            <a:extLst>
              <a:ext uri="{FF2B5EF4-FFF2-40B4-BE49-F238E27FC236}">
                <a16:creationId xmlns:a16="http://schemas.microsoft.com/office/drawing/2014/main" id="{8896FC63-C422-E74E-2CEE-3EA47E1330A7}"/>
              </a:ext>
            </a:extLst>
          </p:cNvPr>
          <p:cNvSpPr/>
          <p:nvPr/>
        </p:nvSpPr>
        <p:spPr>
          <a:xfrm>
            <a:off x="378987" y="4613628"/>
            <a:ext cx="11113180" cy="863263"/>
          </a:xfrm>
          <a:prstGeom prst="round2Diag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FFFFFF"/>
                </a:solidFill>
                <a:effectLst/>
                <a:uLnTx/>
                <a:uFillTx/>
                <a:latin typeface="Century Gothic"/>
                <a:ea typeface="Times New Roman" panose="02020603050405020304" pitchFamily="18" charset="0"/>
                <a:cs typeface="Calibri" panose="020F0502020204030204" pitchFamily="34" charset="0"/>
              </a:rPr>
              <a:t>5. Mein Haupttipp ist, die Grammatik gut zu erklären. Ich beantworte gerne  Grammatikfragen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Calibri" panose="020F0502020204030204" pitchFamily="34" charset="0"/>
            </a:endParaRPr>
          </a:p>
        </p:txBody>
      </p:sp>
      <p:sp>
        <p:nvSpPr>
          <p:cNvPr id="10" name="Rectangle: Diagonal Corners Rounded 9">
            <a:extLst>
              <a:ext uri="{FF2B5EF4-FFF2-40B4-BE49-F238E27FC236}">
                <a16:creationId xmlns:a16="http://schemas.microsoft.com/office/drawing/2014/main" id="{02C80036-293B-1726-8FBA-A1EFABE82405}"/>
              </a:ext>
            </a:extLst>
          </p:cNvPr>
          <p:cNvSpPr/>
          <p:nvPr/>
        </p:nvSpPr>
        <p:spPr>
          <a:xfrm>
            <a:off x="387769" y="3765878"/>
            <a:ext cx="11105648" cy="863263"/>
          </a:xfrm>
          <a:prstGeom prst="round2Diag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4. Ich möchte </a:t>
            </a:r>
            <a:r>
              <a:rPr kumimoji="0" lang="de-DE" sz="24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Calibri" panose="020F0502020204030204" pitchFamily="34" charset="0"/>
              </a:rPr>
              <a:t>meine Lieblingsfußballmannschaft, Bayern München, sehen.</a:t>
            </a:r>
            <a:endParaRPr kumimoji="0" lang="de-DE" sz="24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endParaRPr>
          </a:p>
        </p:txBody>
      </p:sp>
      <p:sp>
        <p:nvSpPr>
          <p:cNvPr id="7" name="Rectangle: Diagonal Corners Rounded 6">
            <a:extLst>
              <a:ext uri="{FF2B5EF4-FFF2-40B4-BE49-F238E27FC236}">
                <a16:creationId xmlns:a16="http://schemas.microsoft.com/office/drawing/2014/main" id="{F6212B5F-E9CB-9FBD-EB68-27996B23A111}"/>
              </a:ext>
            </a:extLst>
          </p:cNvPr>
          <p:cNvSpPr/>
          <p:nvPr/>
        </p:nvSpPr>
        <p:spPr>
          <a:xfrm>
            <a:off x="397608" y="1468094"/>
            <a:ext cx="11088460" cy="647577"/>
          </a:xfrm>
          <a:prstGeom prst="round2Diag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mn-cs"/>
              </a:rPr>
              <a:t>1. </a:t>
            </a:r>
            <a:r>
              <a:rPr kumimoji="0" lang="de-DE" sz="24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Interview über das Deutschlernen</a:t>
            </a:r>
          </a:p>
        </p:txBody>
      </p:sp>
    </p:spTree>
    <p:extLst>
      <p:ext uri="{BB962C8B-B14F-4D97-AF65-F5344CB8AC3E}">
        <p14:creationId xmlns:p14="http://schemas.microsoft.com/office/powerpoint/2010/main" val="23358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3" grpId="0" animBg="1"/>
      <p:bldP spid="12" grpId="0" animBg="1"/>
      <p:bldP spid="10"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89133-BB1B-08D7-AD10-4EA2A02D7381}"/>
              </a:ext>
            </a:extLst>
          </p:cNvPr>
          <p:cNvSpPr>
            <a:spLocks noGrp="1"/>
          </p:cNvSpPr>
          <p:nvPr>
            <p:ph type="title"/>
          </p:nvPr>
        </p:nvSpPr>
        <p:spPr>
          <a:xfrm>
            <a:off x="0" y="213557"/>
            <a:ext cx="3801291" cy="647577"/>
          </a:xfrm>
        </p:spPr>
        <p:txBody>
          <a:bodyPr/>
          <a:lstStyle/>
          <a:p>
            <a:r>
              <a:rPr lang="en-US" dirty="0" err="1"/>
              <a:t>Hausaufgaben</a:t>
            </a:r>
            <a:endParaRPr lang="en-GB" dirty="0"/>
          </a:p>
        </p:txBody>
      </p:sp>
      <p:sp>
        <p:nvSpPr>
          <p:cNvPr id="3" name="Text Placeholder 2">
            <a:extLst>
              <a:ext uri="{FF2B5EF4-FFF2-40B4-BE49-F238E27FC236}">
                <a16:creationId xmlns:a16="http://schemas.microsoft.com/office/drawing/2014/main" id="{30633015-60BA-CDD0-AA31-EFAFDB6AEEE1}"/>
              </a:ext>
            </a:extLst>
          </p:cNvPr>
          <p:cNvSpPr>
            <a:spLocks noGrp="1"/>
          </p:cNvSpPr>
          <p:nvPr>
            <p:ph type="body" sz="quarter" idx="10"/>
          </p:nvPr>
        </p:nvSpPr>
        <p:spPr/>
        <p:txBody>
          <a:bodyPr>
            <a:normAutofit/>
          </a:bodyPr>
          <a:lstStyle/>
          <a:p>
            <a:r>
              <a:rPr lang="en-US" dirty="0"/>
              <a:t>10.1.1.3 new vocabulary </a:t>
            </a:r>
          </a:p>
          <a:p>
            <a:endParaRPr lang="en-US" b="1" dirty="0"/>
          </a:p>
          <a:p>
            <a:endParaRPr lang="en-US" b="1" dirty="0"/>
          </a:p>
          <a:p>
            <a:endParaRPr lang="en-US" b="1" dirty="0"/>
          </a:p>
          <a:p>
            <a:endParaRPr lang="en-US" b="1" dirty="0"/>
          </a:p>
          <a:p>
            <a:endParaRPr lang="en-US" b="1" dirty="0"/>
          </a:p>
          <a:p>
            <a:r>
              <a:rPr lang="en-US" dirty="0"/>
              <a:t>10.1.1.3 revisited vocabulary</a:t>
            </a:r>
            <a:r>
              <a:rPr lang="en-US" b="1" dirty="0"/>
              <a:t>	</a:t>
            </a:r>
          </a:p>
          <a:p>
            <a:endParaRPr lang="en-US" b="1" dirty="0"/>
          </a:p>
          <a:p>
            <a:endParaRPr lang="en-US" b="1" dirty="0"/>
          </a:p>
          <a:p>
            <a:endParaRPr lang="en-US" b="1" dirty="0"/>
          </a:p>
          <a:p>
            <a:endParaRPr lang="en-GB" b="1" dirty="0"/>
          </a:p>
        </p:txBody>
      </p:sp>
      <p:sp>
        <p:nvSpPr>
          <p:cNvPr id="4" name="Google Shape;753;p17">
            <a:extLst>
              <a:ext uri="{FF2B5EF4-FFF2-40B4-BE49-F238E27FC236}">
                <a16:creationId xmlns:a16="http://schemas.microsoft.com/office/drawing/2014/main" id="{B58B9094-9410-F7F8-F8EF-F95E6E15F3D3}"/>
              </a:ext>
            </a:extLst>
          </p:cNvPr>
          <p:cNvSpPr txBox="1"/>
          <p:nvPr/>
        </p:nvSpPr>
        <p:spPr>
          <a:xfrm>
            <a:off x="5002577" y="2870923"/>
            <a:ext cx="1870946"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GB" sz="2400" b="1" i="0" u="none" strike="noStrike" kern="0" cap="none" spc="0" normalizeH="0" baseline="0" noProof="0" dirty="0">
                <a:ln>
                  <a:noFill/>
                </a:ln>
                <a:solidFill>
                  <a:srgbClr val="525050"/>
                </a:solidFill>
                <a:effectLst/>
                <a:uLnTx/>
                <a:uFillTx/>
                <a:latin typeface="Century Gothic"/>
                <a:ea typeface="Century Gothic"/>
                <a:cs typeface="Century Gothic"/>
                <a:sym typeface="Century Gothic"/>
              </a:rPr>
              <a:t>Foundation</a:t>
            </a:r>
            <a:endParaRPr kumimoji="0" lang="en-GB"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6" name="Picture 5" descr="Qr code&#10;&#10;Description automatically generated">
            <a:extLst>
              <a:ext uri="{FF2B5EF4-FFF2-40B4-BE49-F238E27FC236}">
                <a16:creationId xmlns:a16="http://schemas.microsoft.com/office/drawing/2014/main" id="{05D364DC-C9CE-6205-677A-653CDE77C8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5528" y="796837"/>
            <a:ext cx="1929714" cy="1929714"/>
          </a:xfrm>
          <a:prstGeom prst="rect">
            <a:avLst/>
          </a:prstGeom>
        </p:spPr>
      </p:pic>
      <p:sp>
        <p:nvSpPr>
          <p:cNvPr id="7" name="Google Shape;753;p17">
            <a:extLst>
              <a:ext uri="{FF2B5EF4-FFF2-40B4-BE49-F238E27FC236}">
                <a16:creationId xmlns:a16="http://schemas.microsoft.com/office/drawing/2014/main" id="{0515D0C1-7A8E-2895-EBEE-1CD32E61C94F}"/>
              </a:ext>
            </a:extLst>
          </p:cNvPr>
          <p:cNvSpPr txBox="1"/>
          <p:nvPr/>
        </p:nvSpPr>
        <p:spPr>
          <a:xfrm>
            <a:off x="8026966" y="2870923"/>
            <a:ext cx="1880140"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GB" sz="2400" b="1" i="0" u="none" strike="noStrike" kern="0" cap="none" spc="0" normalizeH="0" baseline="0" noProof="0" dirty="0">
                <a:ln>
                  <a:noFill/>
                </a:ln>
                <a:solidFill>
                  <a:srgbClr val="525050"/>
                </a:solidFill>
                <a:effectLst/>
                <a:uLnTx/>
                <a:uFillTx/>
                <a:latin typeface="Century Gothic"/>
                <a:ea typeface="Century Gothic"/>
                <a:cs typeface="Century Gothic"/>
                <a:sym typeface="Century Gothic"/>
              </a:rPr>
              <a:t>Higher</a:t>
            </a:r>
            <a:endParaRPr kumimoji="0" lang="en-GB"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9" name="Picture 8" descr="Qr code&#10;&#10;Description automatically generated">
            <a:extLst>
              <a:ext uri="{FF2B5EF4-FFF2-40B4-BE49-F238E27FC236}">
                <a16:creationId xmlns:a16="http://schemas.microsoft.com/office/drawing/2014/main" id="{F4BE4087-24E0-0F32-5CB4-4B1184577B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7868" y="796837"/>
            <a:ext cx="1929714" cy="1929714"/>
          </a:xfrm>
          <a:prstGeom prst="rect">
            <a:avLst/>
          </a:prstGeom>
        </p:spPr>
      </p:pic>
      <p:sp>
        <p:nvSpPr>
          <p:cNvPr id="10" name="Google Shape;753;p17">
            <a:extLst>
              <a:ext uri="{FF2B5EF4-FFF2-40B4-BE49-F238E27FC236}">
                <a16:creationId xmlns:a16="http://schemas.microsoft.com/office/drawing/2014/main" id="{1FC5B144-AD83-FF78-94BB-A04DDE3D52F1}"/>
              </a:ext>
            </a:extLst>
          </p:cNvPr>
          <p:cNvSpPr txBox="1"/>
          <p:nvPr/>
        </p:nvSpPr>
        <p:spPr>
          <a:xfrm>
            <a:off x="5002577" y="5675657"/>
            <a:ext cx="1870946"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GB" sz="2400" b="1" i="0" u="none" strike="noStrike" kern="0" cap="none" spc="0" normalizeH="0" baseline="0" noProof="0" dirty="0">
                <a:ln>
                  <a:noFill/>
                </a:ln>
                <a:solidFill>
                  <a:srgbClr val="525050"/>
                </a:solidFill>
                <a:effectLst/>
                <a:uLnTx/>
                <a:uFillTx/>
                <a:latin typeface="Century Gothic"/>
                <a:ea typeface="Century Gothic"/>
                <a:cs typeface="Century Gothic"/>
                <a:sym typeface="Century Gothic"/>
              </a:rPr>
              <a:t>Foundation</a:t>
            </a:r>
            <a:endParaRPr kumimoji="0" lang="en-GB"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1" name="Google Shape;753;p17">
            <a:extLst>
              <a:ext uri="{FF2B5EF4-FFF2-40B4-BE49-F238E27FC236}">
                <a16:creationId xmlns:a16="http://schemas.microsoft.com/office/drawing/2014/main" id="{1DFE8CC7-981E-B1C3-CC3D-F4C3184B46C8}"/>
              </a:ext>
            </a:extLst>
          </p:cNvPr>
          <p:cNvSpPr txBox="1"/>
          <p:nvPr/>
        </p:nvSpPr>
        <p:spPr>
          <a:xfrm>
            <a:off x="8146887" y="5635994"/>
            <a:ext cx="1880140"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GB" sz="2400" b="1" i="0" u="none" strike="noStrike" kern="0" cap="none" spc="0" normalizeH="0" baseline="0" noProof="0" dirty="0">
                <a:ln>
                  <a:noFill/>
                </a:ln>
                <a:solidFill>
                  <a:srgbClr val="525050"/>
                </a:solidFill>
                <a:effectLst/>
                <a:uLnTx/>
                <a:uFillTx/>
                <a:latin typeface="Century Gothic"/>
                <a:ea typeface="Century Gothic"/>
                <a:cs typeface="Century Gothic"/>
                <a:sym typeface="Century Gothic"/>
              </a:rPr>
              <a:t>Higher</a:t>
            </a:r>
            <a:endParaRPr kumimoji="0" lang="en-GB"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13" name="Picture 12" descr="Qr code&#10;&#10;Description automatically generated">
            <a:extLst>
              <a:ext uri="{FF2B5EF4-FFF2-40B4-BE49-F238E27FC236}">
                <a16:creationId xmlns:a16="http://schemas.microsoft.com/office/drawing/2014/main" id="{006EBD7C-7085-315A-EE32-3FF773440E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5528" y="3639135"/>
            <a:ext cx="1977081" cy="1977081"/>
          </a:xfrm>
          <a:prstGeom prst="rect">
            <a:avLst/>
          </a:prstGeom>
        </p:spPr>
      </p:pic>
      <p:pic>
        <p:nvPicPr>
          <p:cNvPr id="12" name="Picture 11" descr="Qr code&#10;&#10;Description automatically generated">
            <a:extLst>
              <a:ext uri="{FF2B5EF4-FFF2-40B4-BE49-F238E27FC236}">
                <a16:creationId xmlns:a16="http://schemas.microsoft.com/office/drawing/2014/main" id="{3F9FD724-E1F6-3124-2474-164F1971B7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34185" y="3617913"/>
            <a:ext cx="1977081" cy="1977081"/>
          </a:xfrm>
          <a:prstGeom prst="rect">
            <a:avLst/>
          </a:prstGeom>
        </p:spPr>
      </p:pic>
    </p:spTree>
    <p:extLst>
      <p:ext uri="{BB962C8B-B14F-4D97-AF65-F5344CB8AC3E}">
        <p14:creationId xmlns:p14="http://schemas.microsoft.com/office/powerpoint/2010/main" val="4214758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A51C0F-2455-9116-60E3-187E840309A7}"/>
              </a:ext>
            </a:extLst>
          </p:cNvPr>
          <p:cNvSpPr>
            <a:spLocks noGrp="1"/>
          </p:cNvSpPr>
          <p:nvPr>
            <p:ph type="title"/>
          </p:nvPr>
        </p:nvSpPr>
        <p:spPr>
          <a:xfrm>
            <a:off x="-2" y="150927"/>
            <a:ext cx="8011305" cy="647577"/>
          </a:xfrm>
        </p:spPr>
        <p:txBody>
          <a:bodyPr>
            <a:normAutofit/>
          </a:bodyPr>
          <a:lstStyle/>
          <a:p>
            <a:r>
              <a:rPr lang="en-US" dirty="0"/>
              <a:t>Word </a:t>
            </a:r>
            <a:r>
              <a:rPr lang="en-US" dirty="0" err="1"/>
              <a:t>Maths</a:t>
            </a:r>
            <a:r>
              <a:rPr lang="en-US" dirty="0"/>
              <a:t>. Divide and conquer!</a:t>
            </a:r>
            <a:endParaRPr lang="en-GB" dirty="0"/>
          </a:p>
        </p:txBody>
      </p:sp>
      <p:sp>
        <p:nvSpPr>
          <p:cNvPr id="4" name="Text Placeholder 3">
            <a:extLst>
              <a:ext uri="{FF2B5EF4-FFF2-40B4-BE49-F238E27FC236}">
                <a16:creationId xmlns:a16="http://schemas.microsoft.com/office/drawing/2014/main" id="{FA17E2B8-169D-4D12-6EEB-B4B8A4938C42}"/>
              </a:ext>
            </a:extLst>
          </p:cNvPr>
          <p:cNvSpPr>
            <a:spLocks noGrp="1"/>
          </p:cNvSpPr>
          <p:nvPr>
            <p:ph type="body" sz="quarter" idx="10"/>
          </p:nvPr>
        </p:nvSpPr>
        <p:spPr>
          <a:xfrm>
            <a:off x="-1" y="1154113"/>
            <a:ext cx="11514137" cy="5105400"/>
          </a:xfrm>
        </p:spPr>
        <p:txBody>
          <a:bodyPr>
            <a:noAutofit/>
          </a:bodyPr>
          <a:lstStyle/>
          <a:p>
            <a:pPr marL="457200" indent="-457200">
              <a:buAutoNum type="arabicPeriod"/>
            </a:pPr>
            <a:r>
              <a:rPr lang="en-US" dirty="0"/>
              <a:t>Divide the German compound nouns into </a:t>
            </a:r>
            <a:r>
              <a:rPr lang="en-US" b="1" dirty="0"/>
              <a:t>two words</a:t>
            </a:r>
            <a:r>
              <a:rPr lang="en-US" dirty="0"/>
              <a:t>.</a:t>
            </a:r>
          </a:p>
          <a:p>
            <a:pPr marL="457200" indent="-457200">
              <a:buAutoNum type="arabicPeriod"/>
            </a:pPr>
            <a:r>
              <a:rPr lang="en-US" dirty="0"/>
              <a:t>Write the </a:t>
            </a:r>
            <a:r>
              <a:rPr lang="en-US" i="1" dirty="0"/>
              <a:t>literal</a:t>
            </a:r>
            <a:r>
              <a:rPr lang="en-US" dirty="0"/>
              <a:t> English meaning of each.</a:t>
            </a:r>
          </a:p>
          <a:p>
            <a:pPr marL="457200" indent="-457200">
              <a:buAutoNum type="arabicPeriod"/>
            </a:pPr>
            <a:r>
              <a:rPr lang="en-US" dirty="0"/>
              <a:t>Work out the English translation of the compound word.</a:t>
            </a:r>
            <a:endParaRPr lang="en-GB" sz="2800" i="1" dirty="0"/>
          </a:p>
          <a:p>
            <a:endParaRPr lang="en-US" sz="2800" dirty="0"/>
          </a:p>
          <a:p>
            <a:endParaRPr lang="en-US" sz="2800" dirty="0"/>
          </a:p>
          <a:p>
            <a:endParaRPr lang="en-US" sz="2800" dirty="0"/>
          </a:p>
          <a:p>
            <a:r>
              <a:rPr lang="en-US" dirty="0"/>
              <a:t> a) </a:t>
            </a:r>
            <a:r>
              <a:rPr lang="en-US" dirty="0" err="1"/>
              <a:t>Haustier</a:t>
            </a:r>
            <a:r>
              <a:rPr lang="en-US" dirty="0"/>
              <a:t> =</a:t>
            </a:r>
          </a:p>
          <a:p>
            <a:r>
              <a:rPr lang="en-US" dirty="0"/>
              <a:t> b) </a:t>
            </a:r>
            <a:r>
              <a:rPr lang="en-US" dirty="0" err="1"/>
              <a:t>Handschuh</a:t>
            </a:r>
            <a:r>
              <a:rPr lang="en-US" dirty="0"/>
              <a:t> = </a:t>
            </a:r>
          </a:p>
          <a:p>
            <a:r>
              <a:rPr lang="en-US" dirty="0"/>
              <a:t> c) </a:t>
            </a:r>
            <a:r>
              <a:rPr lang="en-US" dirty="0" err="1"/>
              <a:t>Hausaufgaben</a:t>
            </a:r>
            <a:r>
              <a:rPr lang="en-US" dirty="0"/>
              <a:t> = </a:t>
            </a:r>
          </a:p>
          <a:p>
            <a:r>
              <a:rPr lang="en-US" dirty="0"/>
              <a:t> d) </a:t>
            </a:r>
            <a:r>
              <a:rPr lang="en-US" dirty="0" err="1"/>
              <a:t>Schlafzimmer</a:t>
            </a:r>
            <a:r>
              <a:rPr lang="en-US" dirty="0"/>
              <a:t> =</a:t>
            </a:r>
          </a:p>
          <a:p>
            <a:r>
              <a:rPr lang="en-US" sz="2800" dirty="0"/>
              <a:t> </a:t>
            </a:r>
          </a:p>
        </p:txBody>
      </p:sp>
      <p:sp>
        <p:nvSpPr>
          <p:cNvPr id="10" name="Rectangle 3">
            <a:extLst>
              <a:ext uri="{FF2B5EF4-FFF2-40B4-BE49-F238E27FC236}">
                <a16:creationId xmlns:a16="http://schemas.microsoft.com/office/drawing/2014/main" id="{3DFC3695-86FA-624F-C4F0-5933060D66E5}"/>
              </a:ext>
            </a:extLst>
          </p:cNvPr>
          <p:cNvSpPr>
            <a:spLocks noChangeArrowheads="1"/>
          </p:cNvSpPr>
          <p:nvPr/>
        </p:nvSpPr>
        <p:spPr bwMode="auto">
          <a:xfrm>
            <a:off x="3233738" y="34782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9" name="TextBox 18">
            <a:extLst>
              <a:ext uri="{FF2B5EF4-FFF2-40B4-BE49-F238E27FC236}">
                <a16:creationId xmlns:a16="http://schemas.microsoft.com/office/drawing/2014/main" id="{D65F2B90-050F-D9F2-F5AA-6D46FB8A23BB}"/>
              </a:ext>
            </a:extLst>
          </p:cNvPr>
          <p:cNvSpPr txBox="1"/>
          <p:nvPr/>
        </p:nvSpPr>
        <p:spPr>
          <a:xfrm>
            <a:off x="3233057" y="4134227"/>
            <a:ext cx="8958944" cy="1569660"/>
          </a:xfrm>
          <a:prstGeom prst="rect">
            <a:avLst/>
          </a:prstGeom>
          <a:solidFill>
            <a:schemeClr val="accent6"/>
          </a:solidFill>
        </p:spPr>
        <p:txBody>
          <a:bodyPr wrap="square" rtlCol="0">
            <a:spAutoFit/>
          </a:bodyPr>
          <a:lstStyle/>
          <a:p>
            <a:r>
              <a:rPr lang="en-US" dirty="0"/>
              <a:t> </a:t>
            </a:r>
            <a:r>
              <a:rPr lang="en-US" sz="2400" dirty="0"/>
              <a:t>a) Haus (</a:t>
            </a:r>
            <a:r>
              <a:rPr lang="en-US" sz="2400" b="1" dirty="0"/>
              <a:t>house</a:t>
            </a:r>
            <a:r>
              <a:rPr lang="en-US" sz="2400" dirty="0"/>
              <a:t>) + Tier (</a:t>
            </a:r>
            <a:r>
              <a:rPr lang="en-US" sz="2400" b="1" dirty="0"/>
              <a:t>animal</a:t>
            </a:r>
            <a:r>
              <a:rPr lang="en-US" sz="2400" dirty="0"/>
              <a:t>)  	=       	</a:t>
            </a:r>
            <a:r>
              <a:rPr lang="en-US" sz="2400" b="1" dirty="0"/>
              <a:t>pet</a:t>
            </a:r>
          </a:p>
          <a:p>
            <a:r>
              <a:rPr lang="en-US" sz="2400" dirty="0"/>
              <a:t> b) Hand (</a:t>
            </a:r>
            <a:r>
              <a:rPr lang="en-US" sz="2400" b="1" dirty="0"/>
              <a:t>hand</a:t>
            </a:r>
            <a:r>
              <a:rPr lang="en-US" sz="2400" dirty="0"/>
              <a:t>) + Schuh (</a:t>
            </a:r>
            <a:r>
              <a:rPr lang="en-US" sz="2400" b="1" dirty="0"/>
              <a:t>shoe</a:t>
            </a:r>
            <a:r>
              <a:rPr lang="en-US" sz="2400" dirty="0"/>
              <a:t>) 	= 	</a:t>
            </a:r>
            <a:r>
              <a:rPr lang="en-US" sz="2400" b="1" dirty="0"/>
              <a:t>glove</a:t>
            </a:r>
          </a:p>
          <a:p>
            <a:r>
              <a:rPr lang="en-US" sz="2400" dirty="0"/>
              <a:t> c) Haus (</a:t>
            </a:r>
            <a:r>
              <a:rPr lang="en-US" sz="2400" b="1" dirty="0"/>
              <a:t>house</a:t>
            </a:r>
            <a:r>
              <a:rPr lang="en-US" sz="2400" dirty="0"/>
              <a:t>) + </a:t>
            </a:r>
            <a:r>
              <a:rPr lang="en-US" sz="2400" dirty="0" err="1"/>
              <a:t>Aufgaben</a:t>
            </a:r>
            <a:r>
              <a:rPr lang="en-US" sz="2400" dirty="0"/>
              <a:t> (</a:t>
            </a:r>
            <a:r>
              <a:rPr lang="en-US" sz="2400" b="1" dirty="0"/>
              <a:t>tasks</a:t>
            </a:r>
            <a:r>
              <a:rPr lang="en-US" sz="2400" dirty="0"/>
              <a:t>) 	=  	</a:t>
            </a:r>
            <a:r>
              <a:rPr lang="en-US" sz="2400" b="1" dirty="0"/>
              <a:t>homework</a:t>
            </a:r>
          </a:p>
          <a:p>
            <a:r>
              <a:rPr lang="en-US" sz="2400" dirty="0"/>
              <a:t> d) </a:t>
            </a:r>
            <a:r>
              <a:rPr lang="en-US" sz="2400" dirty="0" err="1"/>
              <a:t>Schlaf</a:t>
            </a:r>
            <a:r>
              <a:rPr lang="en-US" sz="2400" dirty="0"/>
              <a:t> (</a:t>
            </a:r>
            <a:r>
              <a:rPr lang="en-US" sz="2400" b="1" dirty="0"/>
              <a:t>sleep</a:t>
            </a:r>
            <a:r>
              <a:rPr lang="en-US" sz="2400" dirty="0"/>
              <a:t>) + Zimmer (</a:t>
            </a:r>
            <a:r>
              <a:rPr lang="en-US" sz="2400" b="1" dirty="0"/>
              <a:t>room</a:t>
            </a:r>
            <a:r>
              <a:rPr lang="en-US" sz="2400" dirty="0"/>
              <a:t>) 	= 	</a:t>
            </a:r>
            <a:r>
              <a:rPr lang="en-US" sz="2400" b="1" dirty="0"/>
              <a:t>bedroom</a:t>
            </a:r>
            <a:endParaRPr lang="en-US" sz="2400" dirty="0"/>
          </a:p>
        </p:txBody>
      </p:sp>
      <p:sp>
        <p:nvSpPr>
          <p:cNvPr id="20" name="Speech Bubble: Rectangle with Corners Rounded 19">
            <a:extLst>
              <a:ext uri="{FF2B5EF4-FFF2-40B4-BE49-F238E27FC236}">
                <a16:creationId xmlns:a16="http://schemas.microsoft.com/office/drawing/2014/main" id="{ED384465-5931-7AE1-6AA9-54E619A14A63}"/>
              </a:ext>
            </a:extLst>
          </p:cNvPr>
          <p:cNvSpPr/>
          <p:nvPr/>
        </p:nvSpPr>
        <p:spPr>
          <a:xfrm>
            <a:off x="9321624" y="659258"/>
            <a:ext cx="2870376" cy="1929026"/>
          </a:xfrm>
          <a:prstGeom prst="wedgeRoundRectCallout">
            <a:avLst>
              <a:gd name="adj1" fmla="val -45256"/>
              <a:gd name="adj2" fmla="val 18550"/>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t>Lerntipp</a:t>
            </a:r>
            <a:r>
              <a:rPr lang="en-US" sz="2400" dirty="0"/>
              <a:t>! If you don’t know a German word, break it down to try to work it out!</a:t>
            </a:r>
            <a:endParaRPr lang="en-GB" sz="2400" dirty="0"/>
          </a:p>
        </p:txBody>
      </p:sp>
      <p:sp>
        <p:nvSpPr>
          <p:cNvPr id="5" name="TextBox 4">
            <a:extLst>
              <a:ext uri="{FF2B5EF4-FFF2-40B4-BE49-F238E27FC236}">
                <a16:creationId xmlns:a16="http://schemas.microsoft.com/office/drawing/2014/main" id="{9108CCDC-2DAC-43D6-B021-7D037918F99A}"/>
              </a:ext>
            </a:extLst>
          </p:cNvPr>
          <p:cNvSpPr txBox="1"/>
          <p:nvPr/>
        </p:nvSpPr>
        <p:spPr>
          <a:xfrm>
            <a:off x="1054237" y="2967335"/>
            <a:ext cx="7380895" cy="461665"/>
          </a:xfrm>
          <a:prstGeom prst="rect">
            <a:avLst/>
          </a:prstGeom>
          <a:solidFill>
            <a:srgbClr val="FFF6D4"/>
          </a:solidFill>
        </p:spPr>
        <p:txBody>
          <a:bodyPr wrap="square" rtlCol="0">
            <a:spAutoFit/>
          </a:bodyPr>
          <a:lstStyle/>
          <a:p>
            <a:r>
              <a:rPr lang="en-GB" sz="2400" dirty="0"/>
              <a:t>das </a:t>
            </a:r>
            <a:r>
              <a:rPr lang="en-GB" sz="2400" b="1" dirty="0"/>
              <a:t>Faultier</a:t>
            </a:r>
            <a:r>
              <a:rPr lang="en-GB" sz="2400" dirty="0"/>
              <a:t> </a:t>
            </a:r>
            <a:r>
              <a:rPr lang="en-GB" sz="2400" dirty="0">
                <a:sym typeface="Wingdings" panose="05000000000000000000" pitchFamily="2" charset="2"/>
              </a:rPr>
              <a:t></a:t>
            </a:r>
            <a:r>
              <a:rPr lang="en-GB" sz="2400" b="1" dirty="0">
                <a:sym typeface="Wingdings" panose="05000000000000000000" pitchFamily="2" charset="2"/>
              </a:rPr>
              <a:t> </a:t>
            </a:r>
            <a:r>
              <a:rPr lang="en-GB" sz="2400" b="1" u="sng" dirty="0" err="1">
                <a:sym typeface="Wingdings" panose="05000000000000000000" pitchFamily="2" charset="2"/>
              </a:rPr>
              <a:t>faul</a:t>
            </a:r>
            <a:r>
              <a:rPr lang="en-GB" sz="2400" b="1" dirty="0">
                <a:sym typeface="Wingdings" panose="05000000000000000000" pitchFamily="2" charset="2"/>
              </a:rPr>
              <a:t> </a:t>
            </a:r>
            <a:r>
              <a:rPr lang="en-GB" sz="2400" dirty="0">
                <a:sym typeface="Wingdings" panose="05000000000000000000" pitchFamily="2" charset="2"/>
              </a:rPr>
              <a:t>(</a:t>
            </a:r>
            <a:r>
              <a:rPr lang="en-GB" sz="2400" b="1" dirty="0">
                <a:sym typeface="Wingdings" panose="05000000000000000000" pitchFamily="2" charset="2"/>
              </a:rPr>
              <a:t>lazy</a:t>
            </a:r>
            <a:r>
              <a:rPr lang="en-GB" sz="2400" dirty="0">
                <a:sym typeface="Wingdings" panose="05000000000000000000" pitchFamily="2" charset="2"/>
              </a:rPr>
              <a:t>) + </a:t>
            </a:r>
            <a:r>
              <a:rPr lang="en-GB" sz="2400" b="1" u="sng" dirty="0">
                <a:sym typeface="Wingdings" panose="05000000000000000000" pitchFamily="2" charset="2"/>
              </a:rPr>
              <a:t>Tier</a:t>
            </a:r>
            <a:r>
              <a:rPr lang="en-GB" sz="2400" dirty="0">
                <a:sym typeface="Wingdings" panose="05000000000000000000" pitchFamily="2" charset="2"/>
              </a:rPr>
              <a:t> (</a:t>
            </a:r>
            <a:r>
              <a:rPr lang="en-GB" sz="2400" b="1" dirty="0">
                <a:sym typeface="Wingdings" panose="05000000000000000000" pitchFamily="2" charset="2"/>
              </a:rPr>
              <a:t>animal</a:t>
            </a:r>
            <a:r>
              <a:rPr lang="en-GB" sz="2400" dirty="0">
                <a:sym typeface="Wingdings" panose="05000000000000000000" pitchFamily="2" charset="2"/>
              </a:rPr>
              <a:t>) = sloth</a:t>
            </a:r>
            <a:endParaRPr lang="en-GB" sz="2400" dirty="0"/>
          </a:p>
        </p:txBody>
      </p:sp>
      <p:pic>
        <p:nvPicPr>
          <p:cNvPr id="12" name="Picture 11" descr="An adult sloth holding a baby sloth hanging from a tree branch">
            <a:extLst>
              <a:ext uri="{FF2B5EF4-FFF2-40B4-BE49-F238E27FC236}">
                <a16:creationId xmlns:a16="http://schemas.microsoft.com/office/drawing/2014/main" id="{0F8BF696-1169-332C-9C47-24AC4B5532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1304" y="2697166"/>
            <a:ext cx="1318434" cy="1036242"/>
          </a:xfrm>
          <a:prstGeom prst="rect">
            <a:avLst/>
          </a:prstGeom>
        </p:spPr>
      </p:pic>
      <p:sp>
        <p:nvSpPr>
          <p:cNvPr id="13" name="Flowchart: Alternate Process 11">
            <a:extLst>
              <a:ext uri="{FF2B5EF4-FFF2-40B4-BE49-F238E27FC236}">
                <a16:creationId xmlns:a16="http://schemas.microsoft.com/office/drawing/2014/main" id="{58C67328-EEEB-4328-B4E5-BBA18FCC9E96}"/>
              </a:ext>
            </a:extLst>
          </p:cNvPr>
          <p:cNvSpPr/>
          <p:nvPr/>
        </p:nvSpPr>
        <p:spPr>
          <a:xfrm>
            <a:off x="10893287" y="96025"/>
            <a:ext cx="1202180" cy="473830"/>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t>Auftakt</a:t>
            </a:r>
            <a:endParaRPr lang="en-GB" sz="2000" dirty="0"/>
          </a:p>
        </p:txBody>
      </p:sp>
    </p:spTree>
    <p:extLst>
      <p:ext uri="{BB962C8B-B14F-4D97-AF65-F5344CB8AC3E}">
        <p14:creationId xmlns:p14="http://schemas.microsoft.com/office/powerpoint/2010/main" val="286428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BC08D0-A259-2E00-9A99-84B35ACE44C0}"/>
              </a:ext>
            </a:extLst>
          </p:cNvPr>
          <p:cNvSpPr>
            <a:spLocks noGrp="1"/>
          </p:cNvSpPr>
          <p:nvPr>
            <p:ph type="title"/>
          </p:nvPr>
        </p:nvSpPr>
        <p:spPr/>
        <p:txBody>
          <a:bodyPr/>
          <a:lstStyle/>
          <a:p>
            <a:r>
              <a:rPr lang="en-US" dirty="0"/>
              <a:t>Compound Nouns</a:t>
            </a:r>
            <a:endParaRPr lang="en-GB" dirty="0"/>
          </a:p>
        </p:txBody>
      </p:sp>
      <p:sp>
        <p:nvSpPr>
          <p:cNvPr id="4" name="Text Placeholder 3">
            <a:extLst>
              <a:ext uri="{FF2B5EF4-FFF2-40B4-BE49-F238E27FC236}">
                <a16:creationId xmlns:a16="http://schemas.microsoft.com/office/drawing/2014/main" id="{28150A91-828D-823C-B582-C3D4CBFCFFC1}"/>
              </a:ext>
            </a:extLst>
          </p:cNvPr>
          <p:cNvSpPr>
            <a:spLocks noGrp="1"/>
          </p:cNvSpPr>
          <p:nvPr>
            <p:ph type="body" sz="quarter" idx="10"/>
          </p:nvPr>
        </p:nvSpPr>
        <p:spPr>
          <a:xfrm>
            <a:off x="373063" y="877323"/>
            <a:ext cx="11514137" cy="5105400"/>
          </a:xfrm>
        </p:spPr>
        <p:txBody>
          <a:bodyPr/>
          <a:lstStyle/>
          <a:p>
            <a:endParaRPr lang="en-US" dirty="0"/>
          </a:p>
          <a:p>
            <a:endParaRPr lang="en-GB" dirty="0"/>
          </a:p>
        </p:txBody>
      </p:sp>
      <p:sp>
        <p:nvSpPr>
          <p:cNvPr id="7" name="TextBox 6">
            <a:extLst>
              <a:ext uri="{FF2B5EF4-FFF2-40B4-BE49-F238E27FC236}">
                <a16:creationId xmlns:a16="http://schemas.microsoft.com/office/drawing/2014/main" id="{40C344EE-410B-E949-D57E-D06BFBEDB8AA}"/>
              </a:ext>
            </a:extLst>
          </p:cNvPr>
          <p:cNvSpPr txBox="1"/>
          <p:nvPr/>
        </p:nvSpPr>
        <p:spPr>
          <a:xfrm>
            <a:off x="304800" y="877323"/>
            <a:ext cx="11299371" cy="1200329"/>
          </a:xfrm>
          <a:prstGeom prst="rect">
            <a:avLst/>
          </a:prstGeom>
          <a:noFill/>
        </p:spPr>
        <p:txBody>
          <a:bodyPr wrap="square" rtlCol="0">
            <a:spAutoFit/>
          </a:bodyPr>
          <a:lstStyle/>
          <a:p>
            <a:r>
              <a:rPr lang="en-US" sz="2400" dirty="0"/>
              <a:t>In German, combine two or more words to create one compound. </a:t>
            </a:r>
          </a:p>
          <a:p>
            <a:endParaRPr lang="en-US" sz="2400" dirty="0"/>
          </a:p>
          <a:p>
            <a:r>
              <a:rPr lang="en-US" sz="2400" b="1" dirty="0" err="1"/>
              <a:t>Zum</a:t>
            </a:r>
            <a:r>
              <a:rPr lang="en-US" sz="2400" b="1" dirty="0"/>
              <a:t> </a:t>
            </a:r>
            <a:r>
              <a:rPr lang="en-US" sz="2400" b="1" dirty="0" err="1"/>
              <a:t>Beispiel</a:t>
            </a:r>
            <a:r>
              <a:rPr lang="en-US" sz="2400" b="1" dirty="0"/>
              <a:t>:</a:t>
            </a:r>
          </a:p>
        </p:txBody>
      </p:sp>
      <p:sp>
        <p:nvSpPr>
          <p:cNvPr id="11" name="Speech Bubble: Rectangle with Corners Rounded 10">
            <a:extLst>
              <a:ext uri="{FF2B5EF4-FFF2-40B4-BE49-F238E27FC236}">
                <a16:creationId xmlns:a16="http://schemas.microsoft.com/office/drawing/2014/main" id="{BA102583-9362-C061-884B-EA6A61791AC3}"/>
              </a:ext>
            </a:extLst>
          </p:cNvPr>
          <p:cNvSpPr/>
          <p:nvPr/>
        </p:nvSpPr>
        <p:spPr>
          <a:xfrm>
            <a:off x="9223234" y="1294713"/>
            <a:ext cx="2902908" cy="1509851"/>
          </a:xfrm>
          <a:prstGeom prst="wedgeRoundRectCallout">
            <a:avLst>
              <a:gd name="adj1" fmla="val -63741"/>
              <a:gd name="adj2" fmla="val 17812"/>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The last noun gives the new compound its gender e.g., </a:t>
            </a:r>
            <a:br>
              <a:rPr lang="en-US" sz="2000" dirty="0"/>
            </a:br>
            <a:r>
              <a:rPr lang="en-US" sz="2000" b="1" dirty="0"/>
              <a:t>die</a:t>
            </a:r>
            <a:r>
              <a:rPr lang="en-US" sz="2000" dirty="0"/>
              <a:t> Hand, </a:t>
            </a:r>
            <a:r>
              <a:rPr lang="en-US" sz="2000" b="1" dirty="0"/>
              <a:t>der</a:t>
            </a:r>
            <a:r>
              <a:rPr lang="en-US" sz="2000" dirty="0"/>
              <a:t> Schuh </a:t>
            </a:r>
            <a:br>
              <a:rPr lang="en-US" sz="2000" dirty="0"/>
            </a:br>
            <a:r>
              <a:rPr lang="en-US" sz="2000" dirty="0">
                <a:sym typeface="Wingdings" panose="05000000000000000000" pitchFamily="2" charset="2"/>
              </a:rPr>
              <a:t> </a:t>
            </a:r>
            <a:r>
              <a:rPr lang="en-US" sz="2000" b="1" dirty="0">
                <a:sym typeface="Wingdings" panose="05000000000000000000" pitchFamily="2" charset="2"/>
              </a:rPr>
              <a:t>der </a:t>
            </a:r>
            <a:r>
              <a:rPr lang="en-US" sz="2000" dirty="0" err="1">
                <a:sym typeface="Wingdings" panose="05000000000000000000" pitchFamily="2" charset="2"/>
              </a:rPr>
              <a:t>Handschuh</a:t>
            </a:r>
            <a:r>
              <a:rPr lang="en-US" sz="2000" dirty="0">
                <a:sym typeface="Wingdings" panose="05000000000000000000" pitchFamily="2" charset="2"/>
              </a:rPr>
              <a:t>.</a:t>
            </a:r>
            <a:endParaRPr lang="en-GB" sz="2000" dirty="0"/>
          </a:p>
        </p:txBody>
      </p:sp>
      <p:sp>
        <p:nvSpPr>
          <p:cNvPr id="14" name="TextBox 13">
            <a:extLst>
              <a:ext uri="{FF2B5EF4-FFF2-40B4-BE49-F238E27FC236}">
                <a16:creationId xmlns:a16="http://schemas.microsoft.com/office/drawing/2014/main" id="{1981B35F-D9E7-4329-8413-B5D4020A321C}"/>
              </a:ext>
            </a:extLst>
          </p:cNvPr>
          <p:cNvSpPr txBox="1"/>
          <p:nvPr/>
        </p:nvSpPr>
        <p:spPr>
          <a:xfrm>
            <a:off x="304800" y="4681567"/>
            <a:ext cx="7559213" cy="461665"/>
          </a:xfrm>
          <a:prstGeom prst="rect">
            <a:avLst/>
          </a:prstGeom>
          <a:noFill/>
        </p:spPr>
        <p:txBody>
          <a:bodyPr wrap="square">
            <a:spAutoFit/>
          </a:bodyPr>
          <a:lstStyle/>
          <a:p>
            <a:r>
              <a:rPr lang="en-US" sz="2400" dirty="0"/>
              <a:t>Most compounds are nouns but there are also:</a:t>
            </a:r>
          </a:p>
        </p:txBody>
      </p:sp>
      <p:sp>
        <p:nvSpPr>
          <p:cNvPr id="16" name="TextBox 15">
            <a:extLst>
              <a:ext uri="{FF2B5EF4-FFF2-40B4-BE49-F238E27FC236}">
                <a16:creationId xmlns:a16="http://schemas.microsoft.com/office/drawing/2014/main" id="{439AC511-267E-4FD3-824C-6E8150DCCCCD}"/>
              </a:ext>
            </a:extLst>
          </p:cNvPr>
          <p:cNvSpPr txBox="1"/>
          <p:nvPr/>
        </p:nvSpPr>
        <p:spPr>
          <a:xfrm>
            <a:off x="373063" y="2059978"/>
            <a:ext cx="2889544" cy="461665"/>
          </a:xfrm>
          <a:prstGeom prst="rect">
            <a:avLst/>
          </a:prstGeom>
          <a:solidFill>
            <a:srgbClr val="FFF6D4"/>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25050"/>
                </a:solidFill>
                <a:effectLst/>
                <a:uLnTx/>
                <a:uFillTx/>
                <a:latin typeface="Century Gothic"/>
                <a:ea typeface="+mn-ea"/>
                <a:cs typeface="+mn-cs"/>
              </a:rPr>
              <a:t>Noun + noun</a:t>
            </a:r>
          </a:p>
        </p:txBody>
      </p:sp>
      <p:sp>
        <p:nvSpPr>
          <p:cNvPr id="17" name="TextBox 16">
            <a:extLst>
              <a:ext uri="{FF2B5EF4-FFF2-40B4-BE49-F238E27FC236}">
                <a16:creationId xmlns:a16="http://schemas.microsoft.com/office/drawing/2014/main" id="{96AE50C7-8DF1-42AE-AE0C-F2157C03D514}"/>
              </a:ext>
            </a:extLst>
          </p:cNvPr>
          <p:cNvSpPr txBox="1"/>
          <p:nvPr/>
        </p:nvSpPr>
        <p:spPr>
          <a:xfrm>
            <a:off x="373063" y="2727646"/>
            <a:ext cx="2902907" cy="461665"/>
          </a:xfrm>
          <a:prstGeom prst="rect">
            <a:avLst/>
          </a:prstGeom>
          <a:solidFill>
            <a:srgbClr val="FFF6D4"/>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25050"/>
                </a:solidFill>
                <a:effectLst/>
                <a:uLnTx/>
                <a:uFillTx/>
                <a:latin typeface="Century Gothic"/>
                <a:ea typeface="+mn-ea"/>
                <a:cs typeface="+mn-cs"/>
              </a:rPr>
              <a:t>Adjective + noun</a:t>
            </a:r>
          </a:p>
        </p:txBody>
      </p:sp>
      <p:sp>
        <p:nvSpPr>
          <p:cNvPr id="18" name="TextBox 17">
            <a:extLst>
              <a:ext uri="{FF2B5EF4-FFF2-40B4-BE49-F238E27FC236}">
                <a16:creationId xmlns:a16="http://schemas.microsoft.com/office/drawing/2014/main" id="{CE66314E-C5BE-4F39-ACCB-B4DD2A7EC1C5}"/>
              </a:ext>
            </a:extLst>
          </p:cNvPr>
          <p:cNvSpPr txBox="1"/>
          <p:nvPr/>
        </p:nvSpPr>
        <p:spPr>
          <a:xfrm>
            <a:off x="373063" y="3386859"/>
            <a:ext cx="2902907" cy="461665"/>
          </a:xfrm>
          <a:prstGeom prst="rect">
            <a:avLst/>
          </a:prstGeom>
          <a:solidFill>
            <a:srgbClr val="FFF6D4"/>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25050"/>
                </a:solidFill>
                <a:effectLst/>
                <a:uLnTx/>
                <a:uFillTx/>
                <a:latin typeface="Century Gothic"/>
                <a:ea typeface="+mn-ea"/>
                <a:cs typeface="+mn-cs"/>
              </a:rPr>
              <a:t>Verb stem + noun</a:t>
            </a:r>
          </a:p>
        </p:txBody>
      </p:sp>
      <p:sp>
        <p:nvSpPr>
          <p:cNvPr id="19" name="TextBox 18">
            <a:extLst>
              <a:ext uri="{FF2B5EF4-FFF2-40B4-BE49-F238E27FC236}">
                <a16:creationId xmlns:a16="http://schemas.microsoft.com/office/drawing/2014/main" id="{074DEE07-FE75-4D9C-AEDA-4CA23F9DA5EE}"/>
              </a:ext>
            </a:extLst>
          </p:cNvPr>
          <p:cNvSpPr txBox="1"/>
          <p:nvPr/>
        </p:nvSpPr>
        <p:spPr>
          <a:xfrm>
            <a:off x="373063" y="4028436"/>
            <a:ext cx="2902907" cy="461665"/>
          </a:xfrm>
          <a:prstGeom prst="rect">
            <a:avLst/>
          </a:prstGeom>
          <a:solidFill>
            <a:srgbClr val="FFF6D4"/>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25050"/>
                </a:solidFill>
                <a:effectLst/>
                <a:uLnTx/>
                <a:uFillTx/>
                <a:latin typeface="Century Gothic"/>
                <a:ea typeface="+mn-ea"/>
                <a:cs typeface="+mn-cs"/>
              </a:rPr>
              <a:t>Preposition + noun</a:t>
            </a:r>
          </a:p>
        </p:txBody>
      </p:sp>
      <p:sp>
        <p:nvSpPr>
          <p:cNvPr id="28" name="TextBox 27">
            <a:extLst>
              <a:ext uri="{FF2B5EF4-FFF2-40B4-BE49-F238E27FC236}">
                <a16:creationId xmlns:a16="http://schemas.microsoft.com/office/drawing/2014/main" id="{4B7EC6DF-F14A-4BBC-8E7B-C50FBE92291E}"/>
              </a:ext>
            </a:extLst>
          </p:cNvPr>
          <p:cNvSpPr txBox="1"/>
          <p:nvPr/>
        </p:nvSpPr>
        <p:spPr>
          <a:xfrm>
            <a:off x="3322647" y="2049639"/>
            <a:ext cx="5766924" cy="461665"/>
          </a:xfrm>
          <a:prstGeom prst="rect">
            <a:avLst/>
          </a:prstGeom>
          <a:noFill/>
        </p:spPr>
        <p:txBody>
          <a:bodyPr wrap="square" rtlCol="0">
            <a:spAutoFit/>
          </a:bodyPr>
          <a:lstStyle/>
          <a:p>
            <a:r>
              <a:rPr lang="en-US" sz="2400" b="1" dirty="0"/>
              <a:t>H</a:t>
            </a:r>
            <a:r>
              <a:rPr lang="en-US" sz="2400" dirty="0"/>
              <a:t>and + </a:t>
            </a:r>
            <a:r>
              <a:rPr lang="en-US" sz="2400" b="1" dirty="0"/>
              <a:t>S</a:t>
            </a:r>
            <a:r>
              <a:rPr lang="en-US" sz="2400" dirty="0"/>
              <a:t>chuh </a:t>
            </a:r>
            <a:r>
              <a:rPr lang="en-US" sz="2400" dirty="0">
                <a:sym typeface="Wingdings" panose="05000000000000000000" pitchFamily="2" charset="2"/>
              </a:rPr>
              <a:t> </a:t>
            </a:r>
            <a:r>
              <a:rPr lang="en-US" sz="2400" b="1" dirty="0" err="1">
                <a:sym typeface="Wingdings" panose="05000000000000000000" pitchFamily="2" charset="2"/>
              </a:rPr>
              <a:t>H</a:t>
            </a:r>
            <a:r>
              <a:rPr lang="en-US" sz="2400" dirty="0" err="1">
                <a:sym typeface="Wingdings" panose="05000000000000000000" pitchFamily="2" charset="2"/>
              </a:rPr>
              <a:t>and</a:t>
            </a:r>
            <a:r>
              <a:rPr lang="en-US" sz="2400" b="1" dirty="0" err="1">
                <a:sym typeface="Wingdings" panose="05000000000000000000" pitchFamily="2" charset="2"/>
              </a:rPr>
              <a:t>s</a:t>
            </a:r>
            <a:r>
              <a:rPr lang="en-US" sz="2400" dirty="0" err="1">
                <a:sym typeface="Wingdings" panose="05000000000000000000" pitchFamily="2" charset="2"/>
              </a:rPr>
              <a:t>chuh</a:t>
            </a:r>
            <a:r>
              <a:rPr lang="en-US" sz="2400" dirty="0">
                <a:sym typeface="Wingdings" panose="05000000000000000000" pitchFamily="2" charset="2"/>
              </a:rPr>
              <a:t> (glove)</a:t>
            </a:r>
            <a:endParaRPr lang="en-US" sz="2400" dirty="0"/>
          </a:p>
        </p:txBody>
      </p:sp>
      <p:sp>
        <p:nvSpPr>
          <p:cNvPr id="29" name="Speech Bubble: Rectangle with Corners Rounded 28">
            <a:extLst>
              <a:ext uri="{FF2B5EF4-FFF2-40B4-BE49-F238E27FC236}">
                <a16:creationId xmlns:a16="http://schemas.microsoft.com/office/drawing/2014/main" id="{DEA26D9A-9296-40E2-AD25-B10B259DF802}"/>
              </a:ext>
            </a:extLst>
          </p:cNvPr>
          <p:cNvSpPr/>
          <p:nvPr/>
        </p:nvSpPr>
        <p:spPr>
          <a:xfrm>
            <a:off x="5333287" y="1392645"/>
            <a:ext cx="2617640" cy="617187"/>
          </a:xfrm>
          <a:prstGeom prst="wedgeRoundRectCallout">
            <a:avLst>
              <a:gd name="adj1" fmla="val -22212"/>
              <a:gd name="adj2" fmla="val 74578"/>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Only the 1</a:t>
            </a:r>
            <a:r>
              <a:rPr lang="en-US" sz="2000" baseline="30000" dirty="0"/>
              <a:t>st</a:t>
            </a:r>
            <a:r>
              <a:rPr lang="en-US" sz="2000" dirty="0"/>
              <a:t> noun is </a:t>
            </a:r>
            <a:r>
              <a:rPr lang="en-US" sz="2000" dirty="0" err="1"/>
              <a:t>capitalised</a:t>
            </a:r>
            <a:r>
              <a:rPr lang="en-US" sz="2000" dirty="0"/>
              <a:t>.</a:t>
            </a:r>
            <a:endParaRPr lang="en-GB" sz="2000" dirty="0"/>
          </a:p>
        </p:txBody>
      </p:sp>
      <p:sp>
        <p:nvSpPr>
          <p:cNvPr id="30" name="TextBox 29">
            <a:extLst>
              <a:ext uri="{FF2B5EF4-FFF2-40B4-BE49-F238E27FC236}">
                <a16:creationId xmlns:a16="http://schemas.microsoft.com/office/drawing/2014/main" id="{D5507600-EA54-4784-849F-C2C5D66916E7}"/>
              </a:ext>
            </a:extLst>
          </p:cNvPr>
          <p:cNvSpPr txBox="1"/>
          <p:nvPr/>
        </p:nvSpPr>
        <p:spPr>
          <a:xfrm>
            <a:off x="3322647" y="2691601"/>
            <a:ext cx="6397550" cy="461665"/>
          </a:xfrm>
          <a:prstGeom prst="rect">
            <a:avLst/>
          </a:prstGeom>
          <a:noFill/>
        </p:spPr>
        <p:txBody>
          <a:bodyPr wrap="square" rtlCol="0">
            <a:spAutoFit/>
          </a:bodyPr>
          <a:lstStyle/>
          <a:p>
            <a:r>
              <a:rPr lang="en-US" sz="2400" b="1" dirty="0"/>
              <a:t>f</a:t>
            </a:r>
            <a:r>
              <a:rPr lang="en-US" sz="2400" dirty="0"/>
              <a:t>remd + </a:t>
            </a:r>
            <a:r>
              <a:rPr lang="en-US" sz="2400" b="1" dirty="0"/>
              <a:t>W</a:t>
            </a:r>
            <a:r>
              <a:rPr lang="en-US" sz="2400" dirty="0"/>
              <a:t>ort </a:t>
            </a:r>
            <a:r>
              <a:rPr lang="en-US" sz="2400" dirty="0">
                <a:sym typeface="Wingdings" panose="05000000000000000000" pitchFamily="2" charset="2"/>
              </a:rPr>
              <a:t> </a:t>
            </a:r>
            <a:r>
              <a:rPr lang="en-US" sz="2400" b="1" dirty="0" err="1">
                <a:sym typeface="Wingdings" panose="05000000000000000000" pitchFamily="2" charset="2"/>
              </a:rPr>
              <a:t>F</a:t>
            </a:r>
            <a:r>
              <a:rPr lang="en-US" sz="2400" dirty="0" err="1">
                <a:sym typeface="Wingdings" panose="05000000000000000000" pitchFamily="2" charset="2"/>
              </a:rPr>
              <a:t>remd</a:t>
            </a:r>
            <a:r>
              <a:rPr lang="en-US" sz="2400" b="1" dirty="0" err="1">
                <a:sym typeface="Wingdings" panose="05000000000000000000" pitchFamily="2" charset="2"/>
              </a:rPr>
              <a:t>w</a:t>
            </a:r>
            <a:r>
              <a:rPr lang="en-US" sz="2400" dirty="0" err="1">
                <a:sym typeface="Wingdings" panose="05000000000000000000" pitchFamily="2" charset="2"/>
              </a:rPr>
              <a:t>ort</a:t>
            </a:r>
            <a:r>
              <a:rPr lang="en-US" sz="2400" dirty="0">
                <a:sym typeface="Wingdings" panose="05000000000000000000" pitchFamily="2" charset="2"/>
              </a:rPr>
              <a:t> (foreign word)</a:t>
            </a:r>
            <a:endParaRPr lang="en-US" sz="2400" dirty="0"/>
          </a:p>
        </p:txBody>
      </p:sp>
      <p:sp>
        <p:nvSpPr>
          <p:cNvPr id="31" name="TextBox 30">
            <a:extLst>
              <a:ext uri="{FF2B5EF4-FFF2-40B4-BE49-F238E27FC236}">
                <a16:creationId xmlns:a16="http://schemas.microsoft.com/office/drawing/2014/main" id="{754AAD59-D266-43FD-9D6B-DE02FC946045}"/>
              </a:ext>
            </a:extLst>
          </p:cNvPr>
          <p:cNvSpPr txBox="1"/>
          <p:nvPr/>
        </p:nvSpPr>
        <p:spPr>
          <a:xfrm>
            <a:off x="3344232" y="3415596"/>
            <a:ext cx="7403099" cy="461665"/>
          </a:xfrm>
          <a:prstGeom prst="rect">
            <a:avLst/>
          </a:prstGeom>
          <a:noFill/>
        </p:spPr>
        <p:txBody>
          <a:bodyPr wrap="square" rtlCol="0">
            <a:spAutoFit/>
          </a:bodyPr>
          <a:lstStyle/>
          <a:p>
            <a:r>
              <a:rPr lang="en-US" sz="2400" b="1" dirty="0" err="1"/>
              <a:t>W</a:t>
            </a:r>
            <a:r>
              <a:rPr lang="en-US" sz="2400" dirty="0" err="1"/>
              <a:t>ohn</a:t>
            </a:r>
            <a:r>
              <a:rPr lang="en-US" sz="2400" dirty="0"/>
              <a:t> + </a:t>
            </a:r>
            <a:r>
              <a:rPr lang="en-US" sz="2400" b="1" dirty="0"/>
              <a:t>O</a:t>
            </a:r>
            <a:r>
              <a:rPr lang="en-US" sz="2400" dirty="0"/>
              <a:t>rt </a:t>
            </a:r>
            <a:r>
              <a:rPr lang="en-US" sz="2400" dirty="0">
                <a:sym typeface="Wingdings" panose="05000000000000000000" pitchFamily="2" charset="2"/>
              </a:rPr>
              <a:t> </a:t>
            </a:r>
            <a:r>
              <a:rPr lang="en-US" sz="2400" b="1" dirty="0" err="1">
                <a:sym typeface="Wingdings" panose="05000000000000000000" pitchFamily="2" charset="2"/>
              </a:rPr>
              <a:t>W</a:t>
            </a:r>
            <a:r>
              <a:rPr lang="en-US" sz="2400" dirty="0" err="1">
                <a:sym typeface="Wingdings" panose="05000000000000000000" pitchFamily="2" charset="2"/>
              </a:rPr>
              <a:t>ohn</a:t>
            </a:r>
            <a:r>
              <a:rPr lang="en-US" sz="2400" b="1" dirty="0" err="1">
                <a:sym typeface="Wingdings" panose="05000000000000000000" pitchFamily="2" charset="2"/>
              </a:rPr>
              <a:t>o</a:t>
            </a:r>
            <a:r>
              <a:rPr lang="en-US" sz="2400" dirty="0" err="1">
                <a:sym typeface="Wingdings" panose="05000000000000000000" pitchFamily="2" charset="2"/>
              </a:rPr>
              <a:t>rt</a:t>
            </a:r>
            <a:r>
              <a:rPr lang="en-US" sz="2400" dirty="0">
                <a:sym typeface="Wingdings" panose="05000000000000000000" pitchFamily="2" charset="2"/>
              </a:rPr>
              <a:t> (place where you live)</a:t>
            </a:r>
            <a:endParaRPr lang="en-US" sz="2400" dirty="0"/>
          </a:p>
        </p:txBody>
      </p:sp>
      <p:sp>
        <p:nvSpPr>
          <p:cNvPr id="32" name="TextBox 31">
            <a:extLst>
              <a:ext uri="{FF2B5EF4-FFF2-40B4-BE49-F238E27FC236}">
                <a16:creationId xmlns:a16="http://schemas.microsoft.com/office/drawing/2014/main" id="{1BD18F41-8F48-4C5D-8466-113B82EBFD8C}"/>
              </a:ext>
            </a:extLst>
          </p:cNvPr>
          <p:cNvSpPr txBox="1"/>
          <p:nvPr/>
        </p:nvSpPr>
        <p:spPr>
          <a:xfrm>
            <a:off x="3344232" y="4006743"/>
            <a:ext cx="7403099" cy="461665"/>
          </a:xfrm>
          <a:prstGeom prst="rect">
            <a:avLst/>
          </a:prstGeom>
          <a:noFill/>
        </p:spPr>
        <p:txBody>
          <a:bodyPr wrap="square" rtlCol="0">
            <a:spAutoFit/>
          </a:bodyPr>
          <a:lstStyle/>
          <a:p>
            <a:r>
              <a:rPr lang="en-US" sz="2400" b="1" dirty="0" err="1"/>
              <a:t>n</a:t>
            </a:r>
            <a:r>
              <a:rPr lang="en-US" sz="2400" dirty="0" err="1"/>
              <a:t>ach</a:t>
            </a:r>
            <a:r>
              <a:rPr lang="en-US" sz="2400" dirty="0"/>
              <a:t> + </a:t>
            </a:r>
            <a:r>
              <a:rPr lang="en-US" sz="2400" b="1" dirty="0"/>
              <a:t>N</a:t>
            </a:r>
            <a:r>
              <a:rPr lang="en-US" sz="2400" dirty="0"/>
              <a:t>ame </a:t>
            </a:r>
            <a:r>
              <a:rPr lang="en-US" sz="2400" dirty="0">
                <a:sym typeface="Wingdings" panose="05000000000000000000" pitchFamily="2" charset="2"/>
              </a:rPr>
              <a:t> </a:t>
            </a:r>
            <a:r>
              <a:rPr lang="en-US" sz="2400" b="1" dirty="0" err="1">
                <a:sym typeface="Wingdings" panose="05000000000000000000" pitchFamily="2" charset="2"/>
              </a:rPr>
              <a:t>N</a:t>
            </a:r>
            <a:r>
              <a:rPr lang="en-US" sz="2400" dirty="0" err="1">
                <a:sym typeface="Wingdings" panose="05000000000000000000" pitchFamily="2" charset="2"/>
              </a:rPr>
              <a:t>ach</a:t>
            </a:r>
            <a:r>
              <a:rPr lang="en-US" sz="2400" b="1" dirty="0" err="1">
                <a:sym typeface="Wingdings" panose="05000000000000000000" pitchFamily="2" charset="2"/>
              </a:rPr>
              <a:t>n</a:t>
            </a:r>
            <a:r>
              <a:rPr lang="en-US" sz="2400" dirty="0" err="1">
                <a:sym typeface="Wingdings" panose="05000000000000000000" pitchFamily="2" charset="2"/>
              </a:rPr>
              <a:t>ame</a:t>
            </a:r>
            <a:r>
              <a:rPr lang="en-US" sz="2400" dirty="0">
                <a:sym typeface="Wingdings" panose="05000000000000000000" pitchFamily="2" charset="2"/>
              </a:rPr>
              <a:t> (surname)</a:t>
            </a:r>
            <a:endParaRPr lang="en-US" sz="2400" dirty="0"/>
          </a:p>
        </p:txBody>
      </p:sp>
      <p:sp>
        <p:nvSpPr>
          <p:cNvPr id="33" name="Speech Bubble: Rectangle with Corners Rounded 32">
            <a:extLst>
              <a:ext uri="{FF2B5EF4-FFF2-40B4-BE49-F238E27FC236}">
                <a16:creationId xmlns:a16="http://schemas.microsoft.com/office/drawing/2014/main" id="{2D91CFF0-28D7-4D9D-A70E-71FDBA6F38EB}"/>
              </a:ext>
            </a:extLst>
          </p:cNvPr>
          <p:cNvSpPr/>
          <p:nvPr/>
        </p:nvSpPr>
        <p:spPr>
          <a:xfrm>
            <a:off x="7864013" y="4428395"/>
            <a:ext cx="4262129" cy="1285981"/>
          </a:xfrm>
          <a:prstGeom prst="wedgeRoundRectCallout">
            <a:avLst>
              <a:gd name="adj1" fmla="val -91277"/>
              <a:gd name="adj2" fmla="val -51074"/>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The </a:t>
            </a:r>
            <a:r>
              <a:rPr lang="en-US" sz="2000" b="1" dirty="0"/>
              <a:t>adjective</a:t>
            </a:r>
            <a:r>
              <a:rPr lang="en-US" sz="2000" dirty="0"/>
              <a:t> | </a:t>
            </a:r>
            <a:r>
              <a:rPr lang="en-US" sz="2000" b="1" dirty="0"/>
              <a:t>verb stem </a:t>
            </a:r>
            <a:r>
              <a:rPr lang="en-US" sz="2000" dirty="0"/>
              <a:t>| </a:t>
            </a:r>
            <a:r>
              <a:rPr lang="en-US" sz="2000" b="1" dirty="0"/>
              <a:t>preposition </a:t>
            </a:r>
            <a:r>
              <a:rPr lang="en-US" sz="2000" dirty="0"/>
              <a:t>is capitalized to start the new noun.</a:t>
            </a:r>
            <a:endParaRPr lang="en-GB" sz="2000" dirty="0"/>
          </a:p>
        </p:txBody>
      </p:sp>
      <p:sp>
        <p:nvSpPr>
          <p:cNvPr id="34" name="TextBox 33">
            <a:extLst>
              <a:ext uri="{FF2B5EF4-FFF2-40B4-BE49-F238E27FC236}">
                <a16:creationId xmlns:a16="http://schemas.microsoft.com/office/drawing/2014/main" id="{882E1B49-CE8B-46A5-8590-5BCE1B4B5456}"/>
              </a:ext>
            </a:extLst>
          </p:cNvPr>
          <p:cNvSpPr txBox="1"/>
          <p:nvPr/>
        </p:nvSpPr>
        <p:spPr>
          <a:xfrm>
            <a:off x="373063" y="5147250"/>
            <a:ext cx="3385582" cy="461665"/>
          </a:xfrm>
          <a:prstGeom prst="rect">
            <a:avLst/>
          </a:prstGeom>
          <a:solidFill>
            <a:srgbClr val="FFF6D4"/>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25050"/>
                </a:solidFill>
                <a:effectLst/>
                <a:uLnTx/>
                <a:uFillTx/>
                <a:latin typeface="Century Gothic"/>
                <a:ea typeface="+mn-ea"/>
                <a:cs typeface="+mn-cs"/>
              </a:rPr>
              <a:t>Adjective + adjective</a:t>
            </a:r>
          </a:p>
        </p:txBody>
      </p:sp>
      <p:sp>
        <p:nvSpPr>
          <p:cNvPr id="35" name="TextBox 34">
            <a:extLst>
              <a:ext uri="{FF2B5EF4-FFF2-40B4-BE49-F238E27FC236}">
                <a16:creationId xmlns:a16="http://schemas.microsoft.com/office/drawing/2014/main" id="{6C5C8547-150A-4DBD-93A9-DF2D25FADFEA}"/>
              </a:ext>
            </a:extLst>
          </p:cNvPr>
          <p:cNvSpPr txBox="1"/>
          <p:nvPr/>
        </p:nvSpPr>
        <p:spPr>
          <a:xfrm>
            <a:off x="373063" y="5695436"/>
            <a:ext cx="3385582" cy="461665"/>
          </a:xfrm>
          <a:prstGeom prst="rect">
            <a:avLst/>
          </a:prstGeom>
          <a:solidFill>
            <a:srgbClr val="FFF6D4"/>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25050"/>
                </a:solidFill>
                <a:effectLst/>
                <a:uLnTx/>
                <a:uFillTx/>
                <a:latin typeface="Century Gothic"/>
                <a:ea typeface="+mn-ea"/>
                <a:cs typeface="+mn-cs"/>
              </a:rPr>
              <a:t>Verb + preposition</a:t>
            </a:r>
          </a:p>
        </p:txBody>
      </p:sp>
      <p:sp>
        <p:nvSpPr>
          <p:cNvPr id="36" name="TextBox 35">
            <a:extLst>
              <a:ext uri="{FF2B5EF4-FFF2-40B4-BE49-F238E27FC236}">
                <a16:creationId xmlns:a16="http://schemas.microsoft.com/office/drawing/2014/main" id="{36237915-8536-4D4E-AAA0-E2C724404A14}"/>
              </a:ext>
            </a:extLst>
          </p:cNvPr>
          <p:cNvSpPr txBox="1"/>
          <p:nvPr/>
        </p:nvSpPr>
        <p:spPr>
          <a:xfrm>
            <a:off x="3758645" y="5107443"/>
            <a:ext cx="5766924" cy="461665"/>
          </a:xfrm>
          <a:prstGeom prst="rect">
            <a:avLst/>
          </a:prstGeom>
          <a:noFill/>
        </p:spPr>
        <p:txBody>
          <a:bodyPr wrap="square" rtlCol="0">
            <a:spAutoFit/>
          </a:bodyPr>
          <a:lstStyle/>
          <a:p>
            <a:r>
              <a:rPr lang="en-US" sz="2400" b="1" dirty="0" err="1">
                <a:sym typeface="Wingdings" panose="05000000000000000000" pitchFamily="2" charset="2"/>
              </a:rPr>
              <a:t>d</a:t>
            </a:r>
            <a:r>
              <a:rPr lang="en-US" sz="2400" dirty="0" err="1">
                <a:sym typeface="Wingdings" panose="05000000000000000000" pitchFamily="2" charset="2"/>
              </a:rPr>
              <a:t>unkel</a:t>
            </a:r>
            <a:r>
              <a:rPr lang="en-US" sz="2400" b="1" dirty="0" err="1">
                <a:sym typeface="Wingdings" panose="05000000000000000000" pitchFamily="2" charset="2"/>
              </a:rPr>
              <a:t>g</a:t>
            </a:r>
            <a:r>
              <a:rPr lang="en-US" sz="2400" dirty="0" err="1">
                <a:sym typeface="Wingdings" panose="05000000000000000000" pitchFamily="2" charset="2"/>
              </a:rPr>
              <a:t>rün</a:t>
            </a:r>
            <a:r>
              <a:rPr lang="en-US" sz="2400" dirty="0">
                <a:sym typeface="Wingdings" panose="05000000000000000000" pitchFamily="2" charset="2"/>
              </a:rPr>
              <a:t>(dark green)</a:t>
            </a:r>
            <a:endParaRPr lang="en-US" sz="2400" dirty="0"/>
          </a:p>
        </p:txBody>
      </p:sp>
      <p:sp>
        <p:nvSpPr>
          <p:cNvPr id="37" name="TextBox 36">
            <a:extLst>
              <a:ext uri="{FF2B5EF4-FFF2-40B4-BE49-F238E27FC236}">
                <a16:creationId xmlns:a16="http://schemas.microsoft.com/office/drawing/2014/main" id="{6A1ED46B-226C-49C2-9A39-8747453151BD}"/>
              </a:ext>
            </a:extLst>
          </p:cNvPr>
          <p:cNvSpPr txBox="1"/>
          <p:nvPr/>
        </p:nvSpPr>
        <p:spPr>
          <a:xfrm>
            <a:off x="3758645" y="5655629"/>
            <a:ext cx="3385582" cy="461665"/>
          </a:xfrm>
          <a:prstGeom prst="rect">
            <a:avLst/>
          </a:prstGeom>
          <a:noFill/>
        </p:spPr>
        <p:txBody>
          <a:bodyPr wrap="square" rtlCol="0">
            <a:spAutoFit/>
          </a:bodyPr>
          <a:lstStyle/>
          <a:p>
            <a:r>
              <a:rPr lang="en-US" sz="2400" b="1" dirty="0" err="1">
                <a:sym typeface="Wingdings" panose="05000000000000000000" pitchFamily="2" charset="2"/>
              </a:rPr>
              <a:t>a</a:t>
            </a:r>
            <a:r>
              <a:rPr lang="en-US" sz="2400" dirty="0" err="1">
                <a:sym typeface="Wingdings" panose="05000000000000000000" pitchFamily="2" charset="2"/>
              </a:rPr>
              <a:t>us</a:t>
            </a:r>
            <a:r>
              <a:rPr lang="en-US" sz="2400" b="1" dirty="0" err="1">
                <a:sym typeface="Wingdings" panose="05000000000000000000" pitchFamily="2" charset="2"/>
              </a:rPr>
              <a:t>g</a:t>
            </a:r>
            <a:r>
              <a:rPr lang="en-US" sz="2400" dirty="0" err="1">
                <a:sym typeface="Wingdings" panose="05000000000000000000" pitchFamily="2" charset="2"/>
              </a:rPr>
              <a:t>ehen</a:t>
            </a:r>
            <a:r>
              <a:rPr lang="en-US" sz="2400" dirty="0">
                <a:sym typeface="Wingdings" panose="05000000000000000000" pitchFamily="2" charset="2"/>
              </a:rPr>
              <a:t> (to go out)</a:t>
            </a:r>
            <a:endParaRPr lang="en-US" sz="2400" dirty="0"/>
          </a:p>
        </p:txBody>
      </p:sp>
      <p:sp>
        <p:nvSpPr>
          <p:cNvPr id="38" name="Flowchart: Alternate Process 11">
            <a:extLst>
              <a:ext uri="{FF2B5EF4-FFF2-40B4-BE49-F238E27FC236}">
                <a16:creationId xmlns:a16="http://schemas.microsoft.com/office/drawing/2014/main" id="{C739341C-1443-4955-9C5A-772C3CFD985B}"/>
              </a:ext>
            </a:extLst>
          </p:cNvPr>
          <p:cNvSpPr/>
          <p:nvPr/>
        </p:nvSpPr>
        <p:spPr>
          <a:xfrm>
            <a:off x="10416208" y="96025"/>
            <a:ext cx="1679259" cy="473830"/>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Grammatik</a:t>
            </a:r>
            <a:endParaRPr lang="en-GB" sz="2000" dirty="0"/>
          </a:p>
        </p:txBody>
      </p:sp>
    </p:spTree>
    <p:extLst>
      <p:ext uri="{BB962C8B-B14F-4D97-AF65-F5344CB8AC3E}">
        <p14:creationId xmlns:p14="http://schemas.microsoft.com/office/powerpoint/2010/main" val="56800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4" grpId="0"/>
      <p:bldP spid="16" grpId="0" animBg="1"/>
      <p:bldP spid="17" grpId="0" animBg="1"/>
      <p:bldP spid="18" grpId="0" animBg="1"/>
      <p:bldP spid="19" grpId="0" animBg="1"/>
      <p:bldP spid="28" grpId="0"/>
      <p:bldP spid="29" grpId="0" animBg="1"/>
      <p:bldP spid="30" grpId="0"/>
      <p:bldP spid="31" grpId="0"/>
      <p:bldP spid="32" grpId="0"/>
      <p:bldP spid="33" grpId="0" animBg="1"/>
      <p:bldP spid="34" grpId="0" animBg="1"/>
      <p:bldP spid="35" grpId="0" animBg="1"/>
      <p:bldP spid="36" grpId="0"/>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01828-C529-8EFF-CD10-2DA48CDF4173}"/>
              </a:ext>
            </a:extLst>
          </p:cNvPr>
          <p:cNvSpPr>
            <a:spLocks noGrp="1"/>
          </p:cNvSpPr>
          <p:nvPr>
            <p:ph type="title"/>
          </p:nvPr>
        </p:nvSpPr>
        <p:spPr>
          <a:xfrm>
            <a:off x="-1" y="213557"/>
            <a:ext cx="4384111" cy="647577"/>
          </a:xfrm>
        </p:spPr>
        <p:txBody>
          <a:bodyPr/>
          <a:lstStyle/>
          <a:p>
            <a:r>
              <a:rPr lang="en-US" dirty="0"/>
              <a:t>Connecting letters</a:t>
            </a:r>
            <a:endParaRPr lang="en-GB" dirty="0"/>
          </a:p>
        </p:txBody>
      </p:sp>
      <p:sp>
        <p:nvSpPr>
          <p:cNvPr id="3" name="Text Placeholder 2">
            <a:extLst>
              <a:ext uri="{FF2B5EF4-FFF2-40B4-BE49-F238E27FC236}">
                <a16:creationId xmlns:a16="http://schemas.microsoft.com/office/drawing/2014/main" id="{81073A3F-9DB7-DCBF-AE19-92F3BA9AF1A4}"/>
              </a:ext>
            </a:extLst>
          </p:cNvPr>
          <p:cNvSpPr>
            <a:spLocks noGrp="1"/>
          </p:cNvSpPr>
          <p:nvPr>
            <p:ph type="body" sz="quarter" idx="10"/>
          </p:nvPr>
        </p:nvSpPr>
        <p:spPr>
          <a:xfrm>
            <a:off x="373063" y="1036736"/>
            <a:ext cx="11514137" cy="5105400"/>
          </a:xfrm>
        </p:spPr>
        <p:txBody>
          <a:bodyPr>
            <a:normAutofit/>
          </a:bodyPr>
          <a:lstStyle/>
          <a:p>
            <a:r>
              <a:rPr lang="en-US" dirty="0"/>
              <a:t>Compounds sometimes have </a:t>
            </a:r>
            <a:r>
              <a:rPr lang="en-US" b="1" dirty="0"/>
              <a:t>fewer</a:t>
            </a:r>
            <a:r>
              <a:rPr lang="en-US" dirty="0"/>
              <a:t> or </a:t>
            </a:r>
            <a:r>
              <a:rPr lang="en-US" b="1" dirty="0"/>
              <a:t>additional </a:t>
            </a:r>
            <a:r>
              <a:rPr lang="en-US" dirty="0"/>
              <a:t>letters to make them easier to say:</a:t>
            </a:r>
            <a:endParaRPr lang="en-GB" dirty="0"/>
          </a:p>
          <a:p>
            <a:endParaRPr lang="en-GB" dirty="0"/>
          </a:p>
          <a:p>
            <a:endParaRPr lang="en-GB" dirty="0"/>
          </a:p>
          <a:p>
            <a:endParaRPr lang="en-GB" dirty="0"/>
          </a:p>
          <a:p>
            <a:r>
              <a:rPr lang="en-GB" dirty="0"/>
              <a:t> </a:t>
            </a:r>
          </a:p>
          <a:p>
            <a:endParaRPr lang="en-GB" dirty="0"/>
          </a:p>
          <a:p>
            <a:endParaRPr lang="en-GB" dirty="0"/>
          </a:p>
          <a:p>
            <a:r>
              <a:rPr lang="en-GB" dirty="0"/>
              <a:t> </a:t>
            </a:r>
          </a:p>
          <a:p>
            <a:endParaRPr lang="en-GB" b="1" dirty="0"/>
          </a:p>
          <a:p>
            <a:endParaRPr lang="en-GB" dirty="0"/>
          </a:p>
          <a:p>
            <a:endParaRPr lang="en-GB" dirty="0"/>
          </a:p>
        </p:txBody>
      </p:sp>
      <p:sp>
        <p:nvSpPr>
          <p:cNvPr id="11" name="Speech Bubble: Oval 10">
            <a:extLst>
              <a:ext uri="{FF2B5EF4-FFF2-40B4-BE49-F238E27FC236}">
                <a16:creationId xmlns:a16="http://schemas.microsoft.com/office/drawing/2014/main" id="{48A256AC-900C-713A-6841-6A84D3FA8A55}"/>
              </a:ext>
            </a:extLst>
          </p:cNvPr>
          <p:cNvSpPr/>
          <p:nvPr/>
        </p:nvSpPr>
        <p:spPr>
          <a:xfrm>
            <a:off x="145775" y="5163769"/>
            <a:ext cx="3393282" cy="1028471"/>
          </a:xfrm>
          <a:prstGeom prst="wedgeEllipseCallout">
            <a:avLst>
              <a:gd name="adj1" fmla="val 56900"/>
              <a:gd name="adj2" fmla="val -31563"/>
            </a:avLst>
          </a:prstGeom>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12" name="Flowchart: Alternate Process 11">
            <a:extLst>
              <a:ext uri="{FF2B5EF4-FFF2-40B4-BE49-F238E27FC236}">
                <a16:creationId xmlns:a16="http://schemas.microsoft.com/office/drawing/2014/main" id="{6E9A66E9-6250-11BF-5922-23805A8818D0}"/>
              </a:ext>
            </a:extLst>
          </p:cNvPr>
          <p:cNvSpPr/>
          <p:nvPr/>
        </p:nvSpPr>
        <p:spPr>
          <a:xfrm>
            <a:off x="10416208" y="96025"/>
            <a:ext cx="1679259" cy="473830"/>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Grammatik</a:t>
            </a:r>
            <a:endParaRPr lang="en-GB" sz="2000" dirty="0"/>
          </a:p>
        </p:txBody>
      </p:sp>
      <p:sp>
        <p:nvSpPr>
          <p:cNvPr id="4" name="TextBox 3">
            <a:extLst>
              <a:ext uri="{FF2B5EF4-FFF2-40B4-BE49-F238E27FC236}">
                <a16:creationId xmlns:a16="http://schemas.microsoft.com/office/drawing/2014/main" id="{0924FA2B-BAF1-1483-C3CF-65AF6CDFAD3F}"/>
              </a:ext>
            </a:extLst>
          </p:cNvPr>
          <p:cNvSpPr txBox="1"/>
          <p:nvPr/>
        </p:nvSpPr>
        <p:spPr>
          <a:xfrm>
            <a:off x="528687" y="3548830"/>
            <a:ext cx="8646239" cy="461665"/>
          </a:xfrm>
          <a:prstGeom prst="rect">
            <a:avLst/>
          </a:prstGeom>
          <a:noFill/>
          <a:ln w="28575">
            <a:solidFill>
              <a:srgbClr val="C00000"/>
            </a:solidFill>
          </a:ln>
        </p:spPr>
        <p:txBody>
          <a:bodyPr wrap="square" rtlCol="0" anchor="t">
            <a:spAutoFit/>
          </a:bodyPr>
          <a:lstStyle/>
          <a:p>
            <a:r>
              <a:rPr lang="en-GB" sz="2400" b="1" dirty="0"/>
              <a:t>+</a:t>
            </a:r>
            <a:r>
              <a:rPr lang="en-GB" sz="2400" dirty="0"/>
              <a:t>‘</a:t>
            </a:r>
            <a:r>
              <a:rPr lang="en-GB" sz="2400" b="1" dirty="0"/>
              <a:t>e</a:t>
            </a:r>
            <a:r>
              <a:rPr lang="en-GB" sz="2400" dirty="0"/>
              <a:t>’ e.g., Tag + </a:t>
            </a:r>
            <a:r>
              <a:rPr lang="en-GB" sz="2400" b="1" dirty="0"/>
              <a:t>e</a:t>
            </a:r>
            <a:r>
              <a:rPr lang="en-GB" sz="2400" dirty="0"/>
              <a:t> + Buch – </a:t>
            </a:r>
            <a:r>
              <a:rPr lang="en-GB" sz="2400" dirty="0" err="1"/>
              <a:t>Tag</a:t>
            </a:r>
            <a:r>
              <a:rPr lang="en-GB" sz="2400" b="1" dirty="0" err="1"/>
              <a:t>e</a:t>
            </a:r>
            <a:r>
              <a:rPr lang="en-GB" sz="2400" dirty="0" err="1"/>
              <a:t>buch</a:t>
            </a:r>
            <a:r>
              <a:rPr lang="en-GB" sz="2400" dirty="0"/>
              <a:t> = diary</a:t>
            </a:r>
            <a:endParaRPr lang="en-GB" dirty="0"/>
          </a:p>
        </p:txBody>
      </p:sp>
      <p:sp>
        <p:nvSpPr>
          <p:cNvPr id="5" name="TextBox 4">
            <a:extLst>
              <a:ext uri="{FF2B5EF4-FFF2-40B4-BE49-F238E27FC236}">
                <a16:creationId xmlns:a16="http://schemas.microsoft.com/office/drawing/2014/main" id="{21026AB3-A9E5-C483-B665-04E24776C8E1}"/>
              </a:ext>
            </a:extLst>
          </p:cNvPr>
          <p:cNvSpPr txBox="1"/>
          <p:nvPr/>
        </p:nvSpPr>
        <p:spPr>
          <a:xfrm>
            <a:off x="528687" y="2679633"/>
            <a:ext cx="8646239" cy="461665"/>
          </a:xfrm>
          <a:prstGeom prst="rect">
            <a:avLst/>
          </a:prstGeom>
          <a:noFill/>
          <a:ln w="28575">
            <a:solidFill>
              <a:srgbClr val="C00000"/>
            </a:solidFill>
          </a:ln>
        </p:spPr>
        <p:txBody>
          <a:bodyPr wrap="square" rtlCol="0" anchor="t">
            <a:spAutoFit/>
          </a:bodyPr>
          <a:lstStyle/>
          <a:p>
            <a:r>
              <a:rPr lang="en-GB" sz="2400" b="1" dirty="0"/>
              <a:t>+</a:t>
            </a:r>
            <a:r>
              <a:rPr lang="en-GB" sz="2400" dirty="0"/>
              <a:t>‘</a:t>
            </a:r>
            <a:r>
              <a:rPr lang="en-GB" sz="2400" b="1" dirty="0"/>
              <a:t>s/</a:t>
            </a:r>
            <a:r>
              <a:rPr lang="en-GB" sz="2400" b="1" dirty="0" err="1"/>
              <a:t>es</a:t>
            </a:r>
            <a:r>
              <a:rPr lang="en-GB" sz="2400" dirty="0" err="1"/>
              <a:t>’</a:t>
            </a:r>
            <a:r>
              <a:rPr lang="en-GB" sz="2400" dirty="0"/>
              <a:t> e.g., Arbeit + </a:t>
            </a:r>
            <a:r>
              <a:rPr lang="en-GB" sz="2400" b="1" dirty="0"/>
              <a:t>s </a:t>
            </a:r>
            <a:r>
              <a:rPr lang="en-GB" sz="2400" dirty="0"/>
              <a:t>+ Tag – </a:t>
            </a:r>
            <a:r>
              <a:rPr lang="en-GB" sz="2400" dirty="0" err="1"/>
              <a:t>Arbeit</a:t>
            </a:r>
            <a:r>
              <a:rPr lang="en-GB" sz="2400" b="1" dirty="0" err="1"/>
              <a:t>s</a:t>
            </a:r>
            <a:r>
              <a:rPr lang="en-GB" sz="2400" dirty="0" err="1"/>
              <a:t>tag</a:t>
            </a:r>
            <a:r>
              <a:rPr lang="en-GB" sz="2400" dirty="0"/>
              <a:t> = working day</a:t>
            </a:r>
          </a:p>
        </p:txBody>
      </p:sp>
      <p:sp>
        <p:nvSpPr>
          <p:cNvPr id="7" name="TextBox 6">
            <a:extLst>
              <a:ext uri="{FF2B5EF4-FFF2-40B4-BE49-F238E27FC236}">
                <a16:creationId xmlns:a16="http://schemas.microsoft.com/office/drawing/2014/main" id="{E58E5C4B-BE9D-4313-35B7-7BD07D999376}"/>
              </a:ext>
            </a:extLst>
          </p:cNvPr>
          <p:cNvSpPr txBox="1"/>
          <p:nvPr/>
        </p:nvSpPr>
        <p:spPr>
          <a:xfrm>
            <a:off x="528688" y="4470427"/>
            <a:ext cx="11358512" cy="461665"/>
          </a:xfrm>
          <a:prstGeom prst="rect">
            <a:avLst/>
          </a:prstGeom>
          <a:noFill/>
          <a:ln w="28575">
            <a:solidFill>
              <a:srgbClr val="C00000"/>
            </a:solidFill>
          </a:ln>
        </p:spPr>
        <p:txBody>
          <a:bodyPr wrap="square" rtlCol="0" anchor="t">
            <a:spAutoFit/>
          </a:bodyPr>
          <a:lstStyle/>
          <a:p>
            <a:r>
              <a:rPr lang="en-GB" sz="2400" b="1" dirty="0"/>
              <a:t>+</a:t>
            </a:r>
            <a:r>
              <a:rPr lang="en-GB" sz="2400" dirty="0"/>
              <a:t>‘</a:t>
            </a:r>
            <a:r>
              <a:rPr lang="en-GB" sz="2400" b="1" dirty="0"/>
              <a:t>n/ </a:t>
            </a:r>
            <a:r>
              <a:rPr lang="en-GB" sz="2400" b="1" dirty="0" err="1"/>
              <a:t>en</a:t>
            </a:r>
            <a:r>
              <a:rPr lang="en-GB" sz="2400" dirty="0"/>
              <a:t>’ e.g., </a:t>
            </a:r>
            <a:r>
              <a:rPr lang="en-GB" sz="2400" dirty="0" err="1"/>
              <a:t>Sprache</a:t>
            </a:r>
            <a:r>
              <a:rPr lang="en-GB" sz="2400" dirty="0"/>
              <a:t> + </a:t>
            </a:r>
            <a:r>
              <a:rPr lang="en-GB" sz="2400" b="1" dirty="0"/>
              <a:t>n</a:t>
            </a:r>
            <a:r>
              <a:rPr lang="en-GB" sz="2400" dirty="0"/>
              <a:t> + </a:t>
            </a:r>
            <a:r>
              <a:rPr lang="en-GB" sz="2400" dirty="0" err="1"/>
              <a:t>Frage</a:t>
            </a:r>
            <a:r>
              <a:rPr lang="en-GB" sz="2400" dirty="0"/>
              <a:t> – </a:t>
            </a:r>
            <a:r>
              <a:rPr lang="en-GB" sz="2400" dirty="0" err="1"/>
              <a:t>Sprache</a:t>
            </a:r>
            <a:r>
              <a:rPr lang="en-GB" sz="2400" b="1" dirty="0" err="1"/>
              <a:t>n</a:t>
            </a:r>
            <a:r>
              <a:rPr lang="en-GB" sz="2400" dirty="0" err="1"/>
              <a:t>frage</a:t>
            </a:r>
            <a:r>
              <a:rPr lang="en-GB" sz="2400" dirty="0"/>
              <a:t> = language question</a:t>
            </a:r>
          </a:p>
        </p:txBody>
      </p:sp>
      <p:sp>
        <p:nvSpPr>
          <p:cNvPr id="14" name="Speech Bubble: Rectangle with Corners Rounded 13">
            <a:extLst>
              <a:ext uri="{FF2B5EF4-FFF2-40B4-BE49-F238E27FC236}">
                <a16:creationId xmlns:a16="http://schemas.microsoft.com/office/drawing/2014/main" id="{071725B1-1948-4D77-8759-A59D19DEBE59}"/>
              </a:ext>
            </a:extLst>
          </p:cNvPr>
          <p:cNvSpPr/>
          <p:nvPr/>
        </p:nvSpPr>
        <p:spPr>
          <a:xfrm>
            <a:off x="9673267" y="1786297"/>
            <a:ext cx="2145670" cy="1494181"/>
          </a:xfrm>
          <a:prstGeom prst="wedgeRoundRectCallout">
            <a:avLst>
              <a:gd name="adj1" fmla="val -17881"/>
              <a:gd name="adj2" fmla="val 85328"/>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Connectors are needed for about 1/3 compounds.</a:t>
            </a:r>
            <a:endParaRPr lang="en-GB" sz="2000" dirty="0"/>
          </a:p>
        </p:txBody>
      </p:sp>
      <p:sp>
        <p:nvSpPr>
          <p:cNvPr id="15" name="TextBox 14">
            <a:extLst>
              <a:ext uri="{FF2B5EF4-FFF2-40B4-BE49-F238E27FC236}">
                <a16:creationId xmlns:a16="http://schemas.microsoft.com/office/drawing/2014/main" id="{88449D2D-13C5-4AF1-879F-F2D1967F85C9}"/>
              </a:ext>
            </a:extLst>
          </p:cNvPr>
          <p:cNvSpPr txBox="1"/>
          <p:nvPr/>
        </p:nvSpPr>
        <p:spPr>
          <a:xfrm>
            <a:off x="528688" y="1894523"/>
            <a:ext cx="8646238" cy="461665"/>
          </a:xfrm>
          <a:prstGeom prst="rect">
            <a:avLst/>
          </a:prstGeom>
          <a:noFill/>
          <a:ln w="28575">
            <a:solidFill>
              <a:schemeClr val="accent2"/>
            </a:solidFill>
          </a:ln>
        </p:spPr>
        <p:txBody>
          <a:bodyPr wrap="square" rtlCol="0" anchor="t">
            <a:spAutoFit/>
          </a:bodyPr>
          <a:lstStyle/>
          <a:p>
            <a:r>
              <a:rPr lang="en-GB" sz="2400" b="1" dirty="0"/>
              <a:t>-</a:t>
            </a:r>
            <a:r>
              <a:rPr lang="en-GB" sz="2400" dirty="0"/>
              <a:t>‘</a:t>
            </a:r>
            <a:r>
              <a:rPr lang="en-GB" sz="2400" b="1" dirty="0"/>
              <a:t>e</a:t>
            </a:r>
            <a:r>
              <a:rPr lang="en-GB" sz="2400" dirty="0"/>
              <a:t>’ e.g., Schule - </a:t>
            </a:r>
            <a:r>
              <a:rPr lang="en-GB" sz="2400" b="1" dirty="0"/>
              <a:t>e</a:t>
            </a:r>
            <a:r>
              <a:rPr lang="en-GB" sz="2400" dirty="0"/>
              <a:t> + Buch – </a:t>
            </a:r>
            <a:r>
              <a:rPr lang="en-GB" sz="2400" dirty="0" err="1"/>
              <a:t>Schulbuch</a:t>
            </a:r>
            <a:r>
              <a:rPr lang="en-GB" sz="2400" dirty="0"/>
              <a:t> = school book</a:t>
            </a:r>
            <a:endParaRPr lang="en-GB" dirty="0"/>
          </a:p>
        </p:txBody>
      </p:sp>
      <p:sp>
        <p:nvSpPr>
          <p:cNvPr id="16" name="TextBox 15">
            <a:extLst>
              <a:ext uri="{FF2B5EF4-FFF2-40B4-BE49-F238E27FC236}">
                <a16:creationId xmlns:a16="http://schemas.microsoft.com/office/drawing/2014/main" id="{1D67586B-FA54-495D-BCFB-83E032F5AD6A}"/>
              </a:ext>
            </a:extLst>
          </p:cNvPr>
          <p:cNvSpPr txBox="1"/>
          <p:nvPr/>
        </p:nvSpPr>
        <p:spPr>
          <a:xfrm>
            <a:off x="145774" y="5312546"/>
            <a:ext cx="3405808"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D3C3C"/>
                </a:solidFill>
                <a:effectLst/>
                <a:uLnTx/>
                <a:uFillTx/>
                <a:latin typeface="Century Gothic"/>
                <a:ea typeface="+mn-ea"/>
                <a:cs typeface="+mn-cs"/>
              </a:rPr>
              <a:t>There is no limit to the length of compounds!</a:t>
            </a:r>
            <a:endParaRPr kumimoji="0" lang="en-GB" sz="20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6" name="Rectangle: Rounded Corners 5">
            <a:extLst>
              <a:ext uri="{FF2B5EF4-FFF2-40B4-BE49-F238E27FC236}">
                <a16:creationId xmlns:a16="http://schemas.microsoft.com/office/drawing/2014/main" id="{363A4F3D-626F-BA93-8E1E-70795572FB13}"/>
              </a:ext>
            </a:extLst>
          </p:cNvPr>
          <p:cNvSpPr/>
          <p:nvPr/>
        </p:nvSpPr>
        <p:spPr>
          <a:xfrm>
            <a:off x="4198776" y="5107694"/>
            <a:ext cx="7620161" cy="1153527"/>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Sprachenlernmöglichkeiten</a:t>
            </a:r>
            <a:r>
              <a:rPr lang="en-US" sz="2400" dirty="0"/>
              <a:t> | </a:t>
            </a:r>
            <a:r>
              <a:rPr lang="en-US" sz="2400" dirty="0" err="1"/>
              <a:t>Fremdwörterbuch</a:t>
            </a:r>
            <a:r>
              <a:rPr lang="en-US" sz="2400" dirty="0"/>
              <a:t> | </a:t>
            </a:r>
            <a:r>
              <a:rPr lang="en-US" sz="2400" dirty="0" err="1"/>
              <a:t>Fremdsprachenunterrichtsmaterialien</a:t>
            </a:r>
            <a:endParaRPr lang="en-GB" sz="2400" dirty="0"/>
          </a:p>
        </p:txBody>
      </p:sp>
    </p:spTree>
    <p:extLst>
      <p:ext uri="{BB962C8B-B14F-4D97-AF65-F5344CB8AC3E}">
        <p14:creationId xmlns:p14="http://schemas.microsoft.com/office/powerpoint/2010/main" val="52795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P spid="5" grpId="0" animBg="1"/>
      <p:bldP spid="7" grpId="0" animBg="1"/>
      <p:bldP spid="14" grpId="0" animBg="1"/>
      <p:bldP spid="15" grpId="0" animBg="1"/>
      <p:bldP spid="16"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8E8F5-6B64-DC74-BE9F-840B369B5B54}"/>
              </a:ext>
            </a:extLst>
          </p:cNvPr>
          <p:cNvSpPr>
            <a:spLocks noGrp="1"/>
          </p:cNvSpPr>
          <p:nvPr>
            <p:ph type="title"/>
          </p:nvPr>
        </p:nvSpPr>
        <p:spPr>
          <a:xfrm>
            <a:off x="0" y="213557"/>
            <a:ext cx="4732638" cy="647577"/>
          </a:xfrm>
        </p:spPr>
        <p:txBody>
          <a:bodyPr/>
          <a:lstStyle/>
          <a:p>
            <a:r>
              <a:rPr lang="en-US" dirty="0"/>
              <a:t>Word Patterns 1 &amp; 2</a:t>
            </a:r>
            <a:endParaRPr lang="en-GB" dirty="0"/>
          </a:p>
        </p:txBody>
      </p:sp>
      <p:sp>
        <p:nvSpPr>
          <p:cNvPr id="3" name="Text Placeholder 2">
            <a:extLst>
              <a:ext uri="{FF2B5EF4-FFF2-40B4-BE49-F238E27FC236}">
                <a16:creationId xmlns:a16="http://schemas.microsoft.com/office/drawing/2014/main" id="{B0B9A0A2-8834-EA2A-4A79-C1CC35ACA632}"/>
              </a:ext>
            </a:extLst>
          </p:cNvPr>
          <p:cNvSpPr>
            <a:spLocks noGrp="1"/>
          </p:cNvSpPr>
          <p:nvPr>
            <p:ph type="body" sz="quarter" idx="10"/>
          </p:nvPr>
        </p:nvSpPr>
        <p:spPr>
          <a:xfrm>
            <a:off x="338931" y="1065213"/>
            <a:ext cx="4270139" cy="541165"/>
          </a:xfrm>
        </p:spPr>
        <p:txBody>
          <a:bodyPr>
            <a:noAutofit/>
          </a:bodyPr>
          <a:lstStyle/>
          <a:p>
            <a:r>
              <a:rPr lang="en-US" dirty="0"/>
              <a:t>Remember: </a:t>
            </a:r>
            <a:r>
              <a:rPr lang="en-US" b="1" dirty="0" err="1"/>
              <a:t>Lieblings</a:t>
            </a:r>
            <a:r>
              <a:rPr lang="en-US" dirty="0"/>
              <a:t>- = ?</a:t>
            </a:r>
          </a:p>
        </p:txBody>
      </p:sp>
      <p:sp>
        <p:nvSpPr>
          <p:cNvPr id="4" name="Flowchart: Alternate Process 3">
            <a:extLst>
              <a:ext uri="{FF2B5EF4-FFF2-40B4-BE49-F238E27FC236}">
                <a16:creationId xmlns:a16="http://schemas.microsoft.com/office/drawing/2014/main" id="{29CE3203-EAD1-264E-3952-1A5C30E023E8}"/>
              </a:ext>
            </a:extLst>
          </p:cNvPr>
          <p:cNvSpPr/>
          <p:nvPr/>
        </p:nvSpPr>
        <p:spPr>
          <a:xfrm>
            <a:off x="10468363" y="111272"/>
            <a:ext cx="1627820" cy="473830"/>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Grammatik</a:t>
            </a:r>
            <a:endParaRPr lang="en-GB" sz="2000" dirty="0"/>
          </a:p>
        </p:txBody>
      </p:sp>
      <p:sp>
        <p:nvSpPr>
          <p:cNvPr id="5" name="TextBox 4">
            <a:extLst>
              <a:ext uri="{FF2B5EF4-FFF2-40B4-BE49-F238E27FC236}">
                <a16:creationId xmlns:a16="http://schemas.microsoft.com/office/drawing/2014/main" id="{9C439A5D-C344-4941-9E3B-7AD2D7F8DFF8}"/>
              </a:ext>
            </a:extLst>
          </p:cNvPr>
          <p:cNvSpPr txBox="1"/>
          <p:nvPr/>
        </p:nvSpPr>
        <p:spPr>
          <a:xfrm>
            <a:off x="4324865" y="1028417"/>
            <a:ext cx="2375298" cy="461665"/>
          </a:xfrm>
          <a:prstGeom prst="rect">
            <a:avLst/>
          </a:prstGeom>
          <a:noFill/>
        </p:spPr>
        <p:txBody>
          <a:bodyPr wrap="square" rtlCol="0">
            <a:spAutoFit/>
          </a:bodyPr>
          <a:lstStyle/>
          <a:p>
            <a:r>
              <a:rPr lang="en-US" sz="2400" dirty="0" err="1"/>
              <a:t>favourite</a:t>
            </a:r>
            <a:endParaRPr lang="en-GB" sz="2400" dirty="0"/>
          </a:p>
        </p:txBody>
      </p:sp>
      <p:sp>
        <p:nvSpPr>
          <p:cNvPr id="6" name="TextBox 5">
            <a:extLst>
              <a:ext uri="{FF2B5EF4-FFF2-40B4-BE49-F238E27FC236}">
                <a16:creationId xmlns:a16="http://schemas.microsoft.com/office/drawing/2014/main" id="{9A6DA8A9-358D-70B1-2404-75EC20C59E83}"/>
              </a:ext>
            </a:extLst>
          </p:cNvPr>
          <p:cNvSpPr txBox="1"/>
          <p:nvPr/>
        </p:nvSpPr>
        <p:spPr>
          <a:xfrm>
            <a:off x="2215649" y="1526878"/>
            <a:ext cx="2109216" cy="461665"/>
          </a:xfrm>
          <a:prstGeom prst="rect">
            <a:avLst/>
          </a:prstGeom>
          <a:noFill/>
        </p:spPr>
        <p:txBody>
          <a:bodyPr wrap="square" rtlCol="0">
            <a:spAutoFit/>
          </a:bodyPr>
          <a:lstStyle/>
          <a:p>
            <a:r>
              <a:rPr lang="en-US" sz="2400" b="1" dirty="0"/>
              <a:t>Haupt</a:t>
            </a:r>
            <a:r>
              <a:rPr lang="en-US" sz="2400" dirty="0"/>
              <a:t>-     = ?</a:t>
            </a:r>
            <a:endParaRPr lang="en-GB" sz="2400" dirty="0"/>
          </a:p>
        </p:txBody>
      </p:sp>
      <p:sp>
        <p:nvSpPr>
          <p:cNvPr id="7" name="TextBox 6">
            <a:extLst>
              <a:ext uri="{FF2B5EF4-FFF2-40B4-BE49-F238E27FC236}">
                <a16:creationId xmlns:a16="http://schemas.microsoft.com/office/drawing/2014/main" id="{98449A3F-78F1-4ECF-1B09-38053AF7C8CE}"/>
              </a:ext>
            </a:extLst>
          </p:cNvPr>
          <p:cNvSpPr txBox="1"/>
          <p:nvPr/>
        </p:nvSpPr>
        <p:spPr>
          <a:xfrm>
            <a:off x="4324865" y="1539234"/>
            <a:ext cx="1828799" cy="461665"/>
          </a:xfrm>
          <a:prstGeom prst="rect">
            <a:avLst/>
          </a:prstGeom>
          <a:noFill/>
        </p:spPr>
        <p:txBody>
          <a:bodyPr wrap="square" rtlCol="0">
            <a:spAutoFit/>
          </a:bodyPr>
          <a:lstStyle/>
          <a:p>
            <a:r>
              <a:rPr lang="en-US" sz="2400" dirty="0"/>
              <a:t>main</a:t>
            </a:r>
            <a:endParaRPr lang="en-GB" sz="2400" dirty="0"/>
          </a:p>
        </p:txBody>
      </p:sp>
      <p:sp>
        <p:nvSpPr>
          <p:cNvPr id="8" name="TextBox 7">
            <a:extLst>
              <a:ext uri="{FF2B5EF4-FFF2-40B4-BE49-F238E27FC236}">
                <a16:creationId xmlns:a16="http://schemas.microsoft.com/office/drawing/2014/main" id="{3E5FFF25-98ED-E192-549B-F80B97511AE6}"/>
              </a:ext>
            </a:extLst>
          </p:cNvPr>
          <p:cNvSpPr txBox="1"/>
          <p:nvPr/>
        </p:nvSpPr>
        <p:spPr>
          <a:xfrm>
            <a:off x="338931" y="2518855"/>
            <a:ext cx="10155936" cy="461665"/>
          </a:xfrm>
          <a:prstGeom prst="rect">
            <a:avLst/>
          </a:prstGeom>
          <a:noFill/>
        </p:spPr>
        <p:txBody>
          <a:bodyPr wrap="square" rtlCol="0">
            <a:spAutoFit/>
          </a:bodyPr>
          <a:lstStyle/>
          <a:p>
            <a:r>
              <a:rPr lang="en-US" sz="2400" dirty="0"/>
              <a:t>They work exactly like other compound nouns:</a:t>
            </a:r>
          </a:p>
        </p:txBody>
      </p:sp>
      <p:sp>
        <p:nvSpPr>
          <p:cNvPr id="11" name="TextBox 10">
            <a:extLst>
              <a:ext uri="{FF2B5EF4-FFF2-40B4-BE49-F238E27FC236}">
                <a16:creationId xmlns:a16="http://schemas.microsoft.com/office/drawing/2014/main" id="{B2F40634-085E-EB6D-0919-559B4A6ADE6A}"/>
              </a:ext>
            </a:extLst>
          </p:cNvPr>
          <p:cNvSpPr txBox="1"/>
          <p:nvPr/>
        </p:nvSpPr>
        <p:spPr>
          <a:xfrm>
            <a:off x="360053" y="3137466"/>
            <a:ext cx="8510016" cy="1569660"/>
          </a:xfrm>
          <a:prstGeom prst="rect">
            <a:avLst/>
          </a:prstGeom>
          <a:noFill/>
        </p:spPr>
        <p:txBody>
          <a:bodyPr wrap="square" rtlCol="0">
            <a:spAutoFit/>
          </a:bodyPr>
          <a:lstStyle/>
          <a:p>
            <a:r>
              <a:rPr lang="en-US" sz="2400" dirty="0" err="1"/>
              <a:t>Lieblings</a:t>
            </a:r>
            <a:r>
              <a:rPr lang="en-US" sz="2400" dirty="0"/>
              <a:t> + </a:t>
            </a:r>
            <a:r>
              <a:rPr lang="en-US" sz="2400" dirty="0" err="1"/>
              <a:t>Sprache</a:t>
            </a:r>
            <a:r>
              <a:rPr lang="en-US" sz="2400" dirty="0"/>
              <a:t> (f)  =	 </a:t>
            </a:r>
            <a:r>
              <a:rPr lang="en-US" sz="2400" dirty="0" err="1"/>
              <a:t>Lieblingssprache</a:t>
            </a:r>
            <a:r>
              <a:rPr lang="en-US" sz="2400" dirty="0"/>
              <a:t> (f)</a:t>
            </a:r>
          </a:p>
          <a:p>
            <a:endParaRPr lang="en-US" sz="2400" dirty="0"/>
          </a:p>
          <a:p>
            <a:r>
              <a:rPr lang="en-US" sz="2400" dirty="0"/>
              <a:t>	</a:t>
            </a:r>
            <a:r>
              <a:rPr lang="en-US" sz="2400" dirty="0" err="1"/>
              <a:t>Meine</a:t>
            </a:r>
            <a:r>
              <a:rPr lang="en-US" sz="2400" dirty="0"/>
              <a:t> </a:t>
            </a:r>
            <a:r>
              <a:rPr lang="en-US" sz="2400" b="1" dirty="0" err="1"/>
              <a:t>Lieblingssprache</a:t>
            </a:r>
            <a:r>
              <a:rPr lang="en-US" sz="2400" dirty="0"/>
              <a:t> </a:t>
            </a:r>
            <a:r>
              <a:rPr lang="en-US" sz="2400" dirty="0" err="1"/>
              <a:t>ist</a:t>
            </a:r>
            <a:r>
              <a:rPr lang="en-US" sz="2400" dirty="0"/>
              <a:t> … !</a:t>
            </a:r>
          </a:p>
          <a:p>
            <a:endParaRPr lang="en-GB" sz="2400" dirty="0"/>
          </a:p>
        </p:txBody>
      </p:sp>
      <p:sp>
        <p:nvSpPr>
          <p:cNvPr id="12" name="TextBox 11">
            <a:extLst>
              <a:ext uri="{FF2B5EF4-FFF2-40B4-BE49-F238E27FC236}">
                <a16:creationId xmlns:a16="http://schemas.microsoft.com/office/drawing/2014/main" id="{4A381A25-D77C-139F-5B7C-742282AEC232}"/>
              </a:ext>
            </a:extLst>
          </p:cNvPr>
          <p:cNvSpPr txBox="1"/>
          <p:nvPr/>
        </p:nvSpPr>
        <p:spPr>
          <a:xfrm>
            <a:off x="357075" y="4823291"/>
            <a:ext cx="8912352" cy="1938992"/>
          </a:xfrm>
          <a:prstGeom prst="rect">
            <a:avLst/>
          </a:prstGeom>
          <a:noFill/>
        </p:spPr>
        <p:txBody>
          <a:bodyPr wrap="square" rtlCol="0">
            <a:spAutoFit/>
          </a:bodyPr>
          <a:lstStyle/>
          <a:p>
            <a:r>
              <a:rPr lang="en-US" sz="2400" dirty="0"/>
              <a:t>Haupt + </a:t>
            </a:r>
            <a:r>
              <a:rPr lang="en-US" sz="2400" dirty="0" err="1"/>
              <a:t>Unterschied</a:t>
            </a:r>
            <a:r>
              <a:rPr lang="en-US" sz="2400" dirty="0"/>
              <a:t> (m) = </a:t>
            </a:r>
            <a:r>
              <a:rPr lang="en-US" sz="2400" dirty="0" err="1"/>
              <a:t>Hauptunterschied</a:t>
            </a:r>
            <a:r>
              <a:rPr lang="en-US" sz="2400" dirty="0"/>
              <a:t> (m)</a:t>
            </a:r>
          </a:p>
          <a:p>
            <a:endParaRPr lang="en-US" sz="2400" dirty="0"/>
          </a:p>
          <a:p>
            <a:r>
              <a:rPr lang="en-US" sz="2400" dirty="0"/>
              <a:t>	Der </a:t>
            </a:r>
            <a:r>
              <a:rPr lang="en-US" sz="2400" b="1" dirty="0" err="1"/>
              <a:t>Hauptunterschied</a:t>
            </a:r>
            <a:r>
              <a:rPr lang="en-US" sz="2400" dirty="0"/>
              <a:t> </a:t>
            </a:r>
            <a:r>
              <a:rPr lang="en-US" sz="2400" dirty="0" err="1"/>
              <a:t>ist</a:t>
            </a:r>
            <a:r>
              <a:rPr lang="en-US" sz="2400" dirty="0"/>
              <a:t> …</a:t>
            </a:r>
          </a:p>
          <a:p>
            <a:endParaRPr lang="en-US" sz="2400" dirty="0"/>
          </a:p>
          <a:p>
            <a:endParaRPr lang="en-GB" sz="2400" dirty="0"/>
          </a:p>
        </p:txBody>
      </p:sp>
      <p:sp>
        <p:nvSpPr>
          <p:cNvPr id="13" name="Speech Bubble: Rectangle with Corners Rounded 12">
            <a:extLst>
              <a:ext uri="{FF2B5EF4-FFF2-40B4-BE49-F238E27FC236}">
                <a16:creationId xmlns:a16="http://schemas.microsoft.com/office/drawing/2014/main" id="{1571D922-5787-4E4D-B477-D08B5C165A56}"/>
              </a:ext>
            </a:extLst>
          </p:cNvPr>
          <p:cNvSpPr/>
          <p:nvPr/>
        </p:nvSpPr>
        <p:spPr>
          <a:xfrm>
            <a:off x="6512719" y="562875"/>
            <a:ext cx="3955644" cy="1278902"/>
          </a:xfrm>
          <a:prstGeom prst="wedgeRoundRectCallout">
            <a:avLst>
              <a:gd name="adj1" fmla="val -70144"/>
              <a:gd name="adj2" fmla="val 45952"/>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400" dirty="0">
                <a:solidFill>
                  <a:schemeClr val="bg1"/>
                </a:solidFill>
                <a:latin typeface="Century Gothic" panose="020B0502020202020204" pitchFamily="34" charset="0"/>
              </a:rPr>
              <a:t>Add these prefixes before almost any noun to make a new word. </a:t>
            </a:r>
          </a:p>
        </p:txBody>
      </p:sp>
      <p:sp>
        <p:nvSpPr>
          <p:cNvPr id="14" name="TextBox 13">
            <a:extLst>
              <a:ext uri="{FF2B5EF4-FFF2-40B4-BE49-F238E27FC236}">
                <a16:creationId xmlns:a16="http://schemas.microsoft.com/office/drawing/2014/main" id="{DE590BE4-A80B-422F-A0F1-DB2B85A16CDA}"/>
              </a:ext>
            </a:extLst>
          </p:cNvPr>
          <p:cNvSpPr txBox="1"/>
          <p:nvPr/>
        </p:nvSpPr>
        <p:spPr>
          <a:xfrm>
            <a:off x="6512719" y="3892997"/>
            <a:ext cx="6175512" cy="461665"/>
          </a:xfrm>
          <a:prstGeom prst="rect">
            <a:avLst/>
          </a:prstGeom>
          <a:noFill/>
        </p:spPr>
        <p:txBody>
          <a:bodyPr wrap="square">
            <a:spAutoFit/>
          </a:bodyPr>
          <a:lstStyle/>
          <a:p>
            <a:r>
              <a:rPr lang="en-US" sz="2400" dirty="0"/>
              <a:t>My </a:t>
            </a:r>
            <a:r>
              <a:rPr lang="en-US" sz="2400" b="1" dirty="0" err="1"/>
              <a:t>favourite</a:t>
            </a:r>
            <a:r>
              <a:rPr lang="en-US" sz="2400" b="1" dirty="0"/>
              <a:t> language </a:t>
            </a:r>
            <a:r>
              <a:rPr lang="en-US" sz="2400" dirty="0"/>
              <a:t>is … !</a:t>
            </a:r>
          </a:p>
        </p:txBody>
      </p:sp>
      <p:sp>
        <p:nvSpPr>
          <p:cNvPr id="15" name="TextBox 14">
            <a:extLst>
              <a:ext uri="{FF2B5EF4-FFF2-40B4-BE49-F238E27FC236}">
                <a16:creationId xmlns:a16="http://schemas.microsoft.com/office/drawing/2014/main" id="{9A878AC3-A4DB-4C28-9822-7F8B7222A71A}"/>
              </a:ext>
            </a:extLst>
          </p:cNvPr>
          <p:cNvSpPr txBox="1"/>
          <p:nvPr/>
        </p:nvSpPr>
        <p:spPr>
          <a:xfrm>
            <a:off x="6512719" y="5657671"/>
            <a:ext cx="5583464" cy="461665"/>
          </a:xfrm>
          <a:prstGeom prst="rect">
            <a:avLst/>
          </a:prstGeom>
          <a:noFill/>
        </p:spPr>
        <p:txBody>
          <a:bodyPr wrap="square">
            <a:spAutoFit/>
          </a:bodyPr>
          <a:lstStyle/>
          <a:p>
            <a:r>
              <a:rPr lang="en-US" sz="2400" dirty="0"/>
              <a:t>The </a:t>
            </a:r>
            <a:r>
              <a:rPr lang="en-US" sz="2400" b="1" dirty="0"/>
              <a:t>main difference </a:t>
            </a:r>
            <a:r>
              <a:rPr lang="en-US" sz="2400" dirty="0"/>
              <a:t>is …</a:t>
            </a:r>
          </a:p>
        </p:txBody>
      </p:sp>
    </p:spTree>
    <p:extLst>
      <p:ext uri="{BB962C8B-B14F-4D97-AF65-F5344CB8AC3E}">
        <p14:creationId xmlns:p14="http://schemas.microsoft.com/office/powerpoint/2010/main" val="424294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11" grpId="0"/>
      <p:bldP spid="12" grpId="0"/>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96BA-5EB5-35F1-B8AC-AF925C26B7CB}"/>
              </a:ext>
            </a:extLst>
          </p:cNvPr>
          <p:cNvSpPr>
            <a:spLocks noGrp="1"/>
          </p:cNvSpPr>
          <p:nvPr>
            <p:ph type="title"/>
          </p:nvPr>
        </p:nvSpPr>
        <p:spPr/>
        <p:txBody>
          <a:bodyPr/>
          <a:lstStyle/>
          <a:p>
            <a:r>
              <a:rPr lang="en-US"/>
              <a:t>Compound Nouns</a:t>
            </a:r>
            <a:endParaRPr lang="en-GB"/>
          </a:p>
        </p:txBody>
      </p:sp>
      <p:sp>
        <p:nvSpPr>
          <p:cNvPr id="3" name="Text Placeholder 2">
            <a:extLst>
              <a:ext uri="{FF2B5EF4-FFF2-40B4-BE49-F238E27FC236}">
                <a16:creationId xmlns:a16="http://schemas.microsoft.com/office/drawing/2014/main" id="{49D40EC8-3CC5-066E-BFEB-A28DAE686C3D}"/>
              </a:ext>
            </a:extLst>
          </p:cNvPr>
          <p:cNvSpPr>
            <a:spLocks noGrp="1"/>
          </p:cNvSpPr>
          <p:nvPr>
            <p:ph type="body" sz="quarter" idx="10"/>
          </p:nvPr>
        </p:nvSpPr>
        <p:spPr>
          <a:xfrm>
            <a:off x="-4523232" y="3429000"/>
            <a:ext cx="3803901" cy="3976053"/>
          </a:xfrm>
        </p:spPr>
        <p:txBody>
          <a:bodyPr>
            <a:noAutofit/>
          </a:bodyPr>
          <a:lstStyle/>
          <a:p>
            <a:r>
              <a:rPr lang="en-GB" dirty="0">
                <a:solidFill>
                  <a:srgbClr val="FF6600"/>
                </a:solidFill>
                <a:ea typeface="Times New Roman" panose="02020603050405020304" pitchFamily="18" charset="0"/>
                <a:cs typeface="Calibri" panose="020F0502020204030204" pitchFamily="34" charset="0"/>
              </a:rPr>
              <a:t> </a:t>
            </a:r>
          </a:p>
          <a:p>
            <a:endParaRPr lang="en-GB" dirty="0">
              <a:effectLst/>
              <a:ea typeface="Calibri" panose="020F0502020204030204" pitchFamily="34" charset="0"/>
              <a:cs typeface="Calibri" panose="020F0502020204030204" pitchFamily="34" charset="0"/>
            </a:endParaRPr>
          </a:p>
        </p:txBody>
      </p:sp>
      <p:sp>
        <p:nvSpPr>
          <p:cNvPr id="4" name="Flowchart: Alternate Process 3">
            <a:extLst>
              <a:ext uri="{FF2B5EF4-FFF2-40B4-BE49-F238E27FC236}">
                <a16:creationId xmlns:a16="http://schemas.microsoft.com/office/drawing/2014/main" id="{B3605F87-6ED2-365C-2F75-CE6A989550BC}"/>
              </a:ext>
            </a:extLst>
          </p:cNvPr>
          <p:cNvSpPr/>
          <p:nvPr/>
        </p:nvSpPr>
        <p:spPr>
          <a:xfrm>
            <a:off x="8513805" y="213557"/>
            <a:ext cx="3090366" cy="473830"/>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Grammatik</a:t>
            </a:r>
            <a:endParaRPr lang="en-GB" sz="2400" b="1" dirty="0"/>
          </a:p>
        </p:txBody>
      </p:sp>
      <p:sp>
        <p:nvSpPr>
          <p:cNvPr id="5" name="Flowchart: Connector 4">
            <a:extLst>
              <a:ext uri="{FF2B5EF4-FFF2-40B4-BE49-F238E27FC236}">
                <a16:creationId xmlns:a16="http://schemas.microsoft.com/office/drawing/2014/main" id="{B942FADD-997C-5D70-0765-ACB0A083EA3A}"/>
              </a:ext>
            </a:extLst>
          </p:cNvPr>
          <p:cNvSpPr/>
          <p:nvPr/>
        </p:nvSpPr>
        <p:spPr>
          <a:xfrm>
            <a:off x="148281" y="861134"/>
            <a:ext cx="11495077" cy="5210482"/>
          </a:xfrm>
          <a:prstGeom prst="flowChartConnector">
            <a:avLst/>
          </a:prstGeom>
          <a:noFill/>
          <a:ln w="57150">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E1890B1A-ED1A-7ED6-EEEC-1AB91570942D}"/>
              </a:ext>
            </a:extLst>
          </p:cNvPr>
          <p:cNvSpPr txBox="1"/>
          <p:nvPr/>
        </p:nvSpPr>
        <p:spPr>
          <a:xfrm>
            <a:off x="4261909" y="1246820"/>
            <a:ext cx="1244943" cy="461665"/>
          </a:xfrm>
          <a:prstGeom prst="rect">
            <a:avLst/>
          </a:prstGeom>
          <a:noFill/>
        </p:spPr>
        <p:txBody>
          <a:bodyPr wrap="square">
            <a:spAutoFit/>
          </a:bodyPr>
          <a:lstStyle/>
          <a:p>
            <a:r>
              <a:rPr lang="en-GB" sz="2400" dirty="0">
                <a:ea typeface="Times New Roman" panose="02020603050405020304" pitchFamily="18" charset="0"/>
                <a:cs typeface="Calibri" panose="020F0502020204030204" pitchFamily="34" charset="0"/>
              </a:rPr>
              <a:t>Artikel</a:t>
            </a:r>
            <a:endParaRPr lang="en-GB" sz="2400" dirty="0"/>
          </a:p>
        </p:txBody>
      </p:sp>
      <p:sp>
        <p:nvSpPr>
          <p:cNvPr id="8" name="TextBox 7">
            <a:extLst>
              <a:ext uri="{FF2B5EF4-FFF2-40B4-BE49-F238E27FC236}">
                <a16:creationId xmlns:a16="http://schemas.microsoft.com/office/drawing/2014/main" id="{5EDC718B-45CF-32CB-8EAB-DEFB3376B137}"/>
              </a:ext>
            </a:extLst>
          </p:cNvPr>
          <p:cNvSpPr txBox="1"/>
          <p:nvPr/>
        </p:nvSpPr>
        <p:spPr>
          <a:xfrm>
            <a:off x="6538702" y="2206751"/>
            <a:ext cx="1877568" cy="461665"/>
          </a:xfrm>
          <a:prstGeom prst="rect">
            <a:avLst/>
          </a:prstGeom>
          <a:noFill/>
        </p:spPr>
        <p:txBody>
          <a:bodyPr wrap="square" rtlCol="0">
            <a:spAutoFit/>
          </a:bodyPr>
          <a:lstStyle/>
          <a:p>
            <a:r>
              <a:rPr lang="en-US" sz="2400" dirty="0" err="1"/>
              <a:t>Bedeutung</a:t>
            </a:r>
            <a:endParaRPr lang="en-GB" sz="2400" dirty="0"/>
          </a:p>
        </p:txBody>
      </p:sp>
      <p:sp>
        <p:nvSpPr>
          <p:cNvPr id="9" name="TextBox 8">
            <a:extLst>
              <a:ext uri="{FF2B5EF4-FFF2-40B4-BE49-F238E27FC236}">
                <a16:creationId xmlns:a16="http://schemas.microsoft.com/office/drawing/2014/main" id="{D1C30EF6-BEAD-5602-478E-C272A21D2ABC}"/>
              </a:ext>
            </a:extLst>
          </p:cNvPr>
          <p:cNvSpPr txBox="1"/>
          <p:nvPr/>
        </p:nvSpPr>
        <p:spPr>
          <a:xfrm>
            <a:off x="6927608" y="3235542"/>
            <a:ext cx="1877567" cy="461665"/>
          </a:xfrm>
          <a:prstGeom prst="rect">
            <a:avLst/>
          </a:prstGeom>
          <a:noFill/>
        </p:spPr>
        <p:txBody>
          <a:bodyPr wrap="square" rtlCol="0">
            <a:spAutoFit/>
          </a:bodyPr>
          <a:lstStyle/>
          <a:p>
            <a:r>
              <a:rPr lang="en-GB" sz="2400" dirty="0" err="1">
                <a:ea typeface="Times New Roman" panose="02020603050405020304" pitchFamily="18" charset="0"/>
                <a:cs typeface="Calibri" panose="020F0502020204030204" pitchFamily="34" charset="0"/>
              </a:rPr>
              <a:t>Gespräch</a:t>
            </a:r>
            <a:endParaRPr lang="en-GB" sz="2400" dirty="0"/>
          </a:p>
        </p:txBody>
      </p:sp>
      <p:sp>
        <p:nvSpPr>
          <p:cNvPr id="10" name="TextBox 9">
            <a:extLst>
              <a:ext uri="{FF2B5EF4-FFF2-40B4-BE49-F238E27FC236}">
                <a16:creationId xmlns:a16="http://schemas.microsoft.com/office/drawing/2014/main" id="{686A9358-6A45-C974-67A2-DF7CCC44918E}"/>
              </a:ext>
            </a:extLst>
          </p:cNvPr>
          <p:cNvSpPr txBox="1"/>
          <p:nvPr/>
        </p:nvSpPr>
        <p:spPr>
          <a:xfrm>
            <a:off x="4957035" y="3578091"/>
            <a:ext cx="938784" cy="461665"/>
          </a:xfrm>
          <a:prstGeom prst="rect">
            <a:avLst/>
          </a:prstGeom>
          <a:noFill/>
        </p:spPr>
        <p:txBody>
          <a:bodyPr wrap="square" rtlCol="0">
            <a:spAutoFit/>
          </a:bodyPr>
          <a:lstStyle/>
          <a:p>
            <a:r>
              <a:rPr lang="en-US" sz="2400" dirty="0"/>
              <a:t>Sinn</a:t>
            </a:r>
            <a:endParaRPr lang="en-GB" sz="2400" dirty="0"/>
          </a:p>
        </p:txBody>
      </p:sp>
      <p:sp>
        <p:nvSpPr>
          <p:cNvPr id="11" name="TextBox 10">
            <a:extLst>
              <a:ext uri="{FF2B5EF4-FFF2-40B4-BE49-F238E27FC236}">
                <a16:creationId xmlns:a16="http://schemas.microsoft.com/office/drawing/2014/main" id="{B5C6F822-619B-F86E-8FA2-47714620B7B0}"/>
              </a:ext>
            </a:extLst>
          </p:cNvPr>
          <p:cNvSpPr txBox="1"/>
          <p:nvPr/>
        </p:nvSpPr>
        <p:spPr>
          <a:xfrm>
            <a:off x="3171803" y="2899074"/>
            <a:ext cx="938784" cy="461665"/>
          </a:xfrm>
          <a:prstGeom prst="rect">
            <a:avLst/>
          </a:prstGeom>
          <a:noFill/>
        </p:spPr>
        <p:txBody>
          <a:bodyPr wrap="square" rtlCol="0">
            <a:spAutoFit/>
          </a:bodyPr>
          <a:lstStyle/>
          <a:p>
            <a:r>
              <a:rPr lang="en-US" sz="2400" dirty="0" err="1"/>
              <a:t>Satz</a:t>
            </a:r>
            <a:endParaRPr lang="en-GB" sz="2400" dirty="0"/>
          </a:p>
        </p:txBody>
      </p:sp>
      <p:sp>
        <p:nvSpPr>
          <p:cNvPr id="12" name="TextBox 11">
            <a:extLst>
              <a:ext uri="{FF2B5EF4-FFF2-40B4-BE49-F238E27FC236}">
                <a16:creationId xmlns:a16="http://schemas.microsoft.com/office/drawing/2014/main" id="{97FF058D-D8BB-C7C4-4C36-D66AF1C74397}"/>
              </a:ext>
            </a:extLst>
          </p:cNvPr>
          <p:cNvSpPr txBox="1"/>
          <p:nvPr/>
        </p:nvSpPr>
        <p:spPr>
          <a:xfrm>
            <a:off x="6729986" y="4191914"/>
            <a:ext cx="1462544" cy="461665"/>
          </a:xfrm>
          <a:prstGeom prst="rect">
            <a:avLst/>
          </a:prstGeom>
          <a:noFill/>
        </p:spPr>
        <p:txBody>
          <a:bodyPr wrap="square" rtlCol="0">
            <a:spAutoFit/>
          </a:bodyPr>
          <a:lstStyle/>
          <a:p>
            <a:r>
              <a:rPr lang="en-US" sz="2400" dirty="0" err="1"/>
              <a:t>Reihe</a:t>
            </a:r>
            <a:endParaRPr lang="en-GB" sz="2400" dirty="0"/>
          </a:p>
        </p:txBody>
      </p:sp>
      <p:sp>
        <p:nvSpPr>
          <p:cNvPr id="13" name="TextBox 12">
            <a:extLst>
              <a:ext uri="{FF2B5EF4-FFF2-40B4-BE49-F238E27FC236}">
                <a16:creationId xmlns:a16="http://schemas.microsoft.com/office/drawing/2014/main" id="{A8AC7D56-980E-089C-87E8-D42D928BFF50}"/>
              </a:ext>
            </a:extLst>
          </p:cNvPr>
          <p:cNvSpPr txBox="1"/>
          <p:nvPr/>
        </p:nvSpPr>
        <p:spPr>
          <a:xfrm>
            <a:off x="5626607" y="1315398"/>
            <a:ext cx="1424983" cy="461665"/>
          </a:xfrm>
          <a:prstGeom prst="rect">
            <a:avLst/>
          </a:prstGeom>
          <a:noFill/>
        </p:spPr>
        <p:txBody>
          <a:bodyPr wrap="square" rtlCol="0">
            <a:spAutoFit/>
          </a:bodyPr>
          <a:lstStyle/>
          <a:p>
            <a:r>
              <a:rPr lang="en-US" sz="2400" dirty="0"/>
              <a:t>Abend</a:t>
            </a:r>
            <a:endParaRPr lang="en-GB" sz="2400" dirty="0"/>
          </a:p>
        </p:txBody>
      </p:sp>
      <p:sp>
        <p:nvSpPr>
          <p:cNvPr id="15" name="TextBox 14">
            <a:extLst>
              <a:ext uri="{FF2B5EF4-FFF2-40B4-BE49-F238E27FC236}">
                <a16:creationId xmlns:a16="http://schemas.microsoft.com/office/drawing/2014/main" id="{B43E84D4-CC74-35D9-492F-42F48AB48E2F}"/>
              </a:ext>
            </a:extLst>
          </p:cNvPr>
          <p:cNvSpPr txBox="1"/>
          <p:nvPr/>
        </p:nvSpPr>
        <p:spPr>
          <a:xfrm>
            <a:off x="676943" y="2683726"/>
            <a:ext cx="2011062" cy="461665"/>
          </a:xfrm>
          <a:prstGeom prst="rect">
            <a:avLst/>
          </a:prstGeom>
          <a:noFill/>
        </p:spPr>
        <p:txBody>
          <a:bodyPr wrap="square">
            <a:spAutoFit/>
          </a:bodyPr>
          <a:lstStyle/>
          <a:p>
            <a:r>
              <a:rPr lang="en-GB" sz="2400" dirty="0" err="1">
                <a:ea typeface="Times New Roman" panose="02020603050405020304" pitchFamily="18" charset="0"/>
                <a:cs typeface="Calibri" panose="020F0502020204030204" pitchFamily="34" charset="0"/>
              </a:rPr>
              <a:t>Unterschied</a:t>
            </a:r>
            <a:r>
              <a:rPr lang="en-GB" sz="2400" dirty="0">
                <a:ea typeface="Times New Roman" panose="02020603050405020304" pitchFamily="18" charset="0"/>
                <a:cs typeface="Calibri" panose="020F0502020204030204" pitchFamily="34" charset="0"/>
              </a:rPr>
              <a:t> </a:t>
            </a:r>
            <a:endParaRPr lang="en-GB" sz="2400" dirty="0"/>
          </a:p>
        </p:txBody>
      </p:sp>
      <p:sp>
        <p:nvSpPr>
          <p:cNvPr id="16" name="TextBox 15">
            <a:extLst>
              <a:ext uri="{FF2B5EF4-FFF2-40B4-BE49-F238E27FC236}">
                <a16:creationId xmlns:a16="http://schemas.microsoft.com/office/drawing/2014/main" id="{8700B25D-D473-7D81-A624-198848CEEB43}"/>
              </a:ext>
            </a:extLst>
          </p:cNvPr>
          <p:cNvSpPr txBox="1"/>
          <p:nvPr/>
        </p:nvSpPr>
        <p:spPr>
          <a:xfrm>
            <a:off x="9159258" y="4015863"/>
            <a:ext cx="1212033" cy="461665"/>
          </a:xfrm>
          <a:prstGeom prst="rect">
            <a:avLst/>
          </a:prstGeom>
          <a:noFill/>
        </p:spPr>
        <p:txBody>
          <a:bodyPr wrap="square" rtlCol="0">
            <a:spAutoFit/>
          </a:bodyPr>
          <a:lstStyle/>
          <a:p>
            <a:r>
              <a:rPr lang="en-US" sz="2400" dirty="0"/>
              <a:t>Kind</a:t>
            </a:r>
            <a:endParaRPr lang="en-GB" sz="2400" dirty="0"/>
          </a:p>
        </p:txBody>
      </p:sp>
      <p:sp>
        <p:nvSpPr>
          <p:cNvPr id="17" name="TextBox 16">
            <a:extLst>
              <a:ext uri="{FF2B5EF4-FFF2-40B4-BE49-F238E27FC236}">
                <a16:creationId xmlns:a16="http://schemas.microsoft.com/office/drawing/2014/main" id="{F92CB416-53E4-DA1B-7F62-F1B6CF60AB0D}"/>
              </a:ext>
            </a:extLst>
          </p:cNvPr>
          <p:cNvSpPr txBox="1"/>
          <p:nvPr/>
        </p:nvSpPr>
        <p:spPr>
          <a:xfrm>
            <a:off x="5489983" y="5090303"/>
            <a:ext cx="1212033" cy="461665"/>
          </a:xfrm>
          <a:prstGeom prst="rect">
            <a:avLst/>
          </a:prstGeom>
          <a:noFill/>
        </p:spPr>
        <p:txBody>
          <a:bodyPr wrap="square" rtlCol="0">
            <a:spAutoFit/>
          </a:bodyPr>
          <a:lstStyle/>
          <a:p>
            <a:r>
              <a:rPr lang="en-US" sz="2400" dirty="0"/>
              <a:t>Bild</a:t>
            </a:r>
            <a:endParaRPr lang="en-GB" sz="2400" dirty="0"/>
          </a:p>
        </p:txBody>
      </p:sp>
      <p:sp>
        <p:nvSpPr>
          <p:cNvPr id="18" name="TextBox 17">
            <a:extLst>
              <a:ext uri="{FF2B5EF4-FFF2-40B4-BE49-F238E27FC236}">
                <a16:creationId xmlns:a16="http://schemas.microsoft.com/office/drawing/2014/main" id="{91A44729-EF20-56B4-CA0D-C3AED5AB0449}"/>
              </a:ext>
            </a:extLst>
          </p:cNvPr>
          <p:cNvSpPr txBox="1"/>
          <p:nvPr/>
        </p:nvSpPr>
        <p:spPr>
          <a:xfrm>
            <a:off x="9271935" y="3007333"/>
            <a:ext cx="1574105" cy="461665"/>
          </a:xfrm>
          <a:prstGeom prst="rect">
            <a:avLst/>
          </a:prstGeom>
          <a:noFill/>
        </p:spPr>
        <p:txBody>
          <a:bodyPr wrap="square" rtlCol="0">
            <a:spAutoFit/>
          </a:bodyPr>
          <a:lstStyle/>
          <a:p>
            <a:r>
              <a:rPr lang="en-US" sz="2400" dirty="0" err="1"/>
              <a:t>Antwort</a:t>
            </a:r>
            <a:endParaRPr lang="en-GB" sz="2400" dirty="0"/>
          </a:p>
        </p:txBody>
      </p:sp>
      <p:sp>
        <p:nvSpPr>
          <p:cNvPr id="19" name="TextBox 18">
            <a:extLst>
              <a:ext uri="{FF2B5EF4-FFF2-40B4-BE49-F238E27FC236}">
                <a16:creationId xmlns:a16="http://schemas.microsoft.com/office/drawing/2014/main" id="{8A4F9D94-3A4F-6D17-8245-C8BE68D32A02}"/>
              </a:ext>
            </a:extLst>
          </p:cNvPr>
          <p:cNvSpPr txBox="1"/>
          <p:nvPr/>
        </p:nvSpPr>
        <p:spPr>
          <a:xfrm>
            <a:off x="7291044" y="1527115"/>
            <a:ext cx="2250451" cy="461665"/>
          </a:xfrm>
          <a:prstGeom prst="rect">
            <a:avLst/>
          </a:prstGeom>
          <a:noFill/>
        </p:spPr>
        <p:txBody>
          <a:bodyPr wrap="square" rtlCol="0">
            <a:spAutoFit/>
          </a:bodyPr>
          <a:lstStyle/>
          <a:p>
            <a:r>
              <a:rPr lang="en-US" sz="2400" dirty="0"/>
              <a:t>Aufgabe</a:t>
            </a:r>
            <a:endParaRPr lang="en-GB" sz="2400" dirty="0"/>
          </a:p>
        </p:txBody>
      </p:sp>
      <p:sp>
        <p:nvSpPr>
          <p:cNvPr id="20" name="TextBox 19">
            <a:extLst>
              <a:ext uri="{FF2B5EF4-FFF2-40B4-BE49-F238E27FC236}">
                <a16:creationId xmlns:a16="http://schemas.microsoft.com/office/drawing/2014/main" id="{0172B886-E317-8F83-DEB5-C3EA4AEB3A66}"/>
              </a:ext>
            </a:extLst>
          </p:cNvPr>
          <p:cNvSpPr txBox="1"/>
          <p:nvPr/>
        </p:nvSpPr>
        <p:spPr>
          <a:xfrm>
            <a:off x="7204236" y="5080936"/>
            <a:ext cx="1212033" cy="461665"/>
          </a:xfrm>
          <a:prstGeom prst="rect">
            <a:avLst/>
          </a:prstGeom>
          <a:noFill/>
        </p:spPr>
        <p:txBody>
          <a:bodyPr wrap="square" rtlCol="0">
            <a:spAutoFit/>
          </a:bodyPr>
          <a:lstStyle/>
          <a:p>
            <a:r>
              <a:rPr lang="en-US" sz="2400" dirty="0"/>
              <a:t>Blatt</a:t>
            </a:r>
            <a:endParaRPr lang="en-GB" sz="2400" dirty="0"/>
          </a:p>
        </p:txBody>
      </p:sp>
      <p:sp>
        <p:nvSpPr>
          <p:cNvPr id="21" name="TextBox 20">
            <a:extLst>
              <a:ext uri="{FF2B5EF4-FFF2-40B4-BE49-F238E27FC236}">
                <a16:creationId xmlns:a16="http://schemas.microsoft.com/office/drawing/2014/main" id="{79EB07C3-9963-84F3-92FD-00BDCA40A346}"/>
              </a:ext>
            </a:extLst>
          </p:cNvPr>
          <p:cNvSpPr txBox="1"/>
          <p:nvPr/>
        </p:nvSpPr>
        <p:spPr>
          <a:xfrm>
            <a:off x="3504571" y="5099315"/>
            <a:ext cx="1212033" cy="461665"/>
          </a:xfrm>
          <a:prstGeom prst="rect">
            <a:avLst/>
          </a:prstGeom>
          <a:noFill/>
        </p:spPr>
        <p:txBody>
          <a:bodyPr wrap="square" rtlCol="0">
            <a:spAutoFit/>
          </a:bodyPr>
          <a:lstStyle/>
          <a:p>
            <a:r>
              <a:rPr lang="en-US" sz="2400" dirty="0"/>
              <a:t>Buch</a:t>
            </a:r>
            <a:endParaRPr lang="en-GB" sz="2400" dirty="0"/>
          </a:p>
        </p:txBody>
      </p:sp>
      <p:sp>
        <p:nvSpPr>
          <p:cNvPr id="22" name="TextBox 21">
            <a:extLst>
              <a:ext uri="{FF2B5EF4-FFF2-40B4-BE49-F238E27FC236}">
                <a16:creationId xmlns:a16="http://schemas.microsoft.com/office/drawing/2014/main" id="{9E5826F8-A385-E102-28A5-60A1316EBA33}"/>
              </a:ext>
            </a:extLst>
          </p:cNvPr>
          <p:cNvSpPr txBox="1"/>
          <p:nvPr/>
        </p:nvSpPr>
        <p:spPr>
          <a:xfrm>
            <a:off x="3133603" y="2251508"/>
            <a:ext cx="1212033" cy="461665"/>
          </a:xfrm>
          <a:prstGeom prst="rect">
            <a:avLst/>
          </a:prstGeom>
          <a:noFill/>
        </p:spPr>
        <p:txBody>
          <a:bodyPr wrap="square" rtlCol="0">
            <a:spAutoFit/>
          </a:bodyPr>
          <a:lstStyle/>
          <a:p>
            <a:r>
              <a:rPr lang="en-US" sz="2400" dirty="0" err="1"/>
              <a:t>Fehler</a:t>
            </a:r>
            <a:endParaRPr lang="en-GB" sz="2400" dirty="0"/>
          </a:p>
        </p:txBody>
      </p:sp>
      <p:sp>
        <p:nvSpPr>
          <p:cNvPr id="23" name="TextBox 22">
            <a:extLst>
              <a:ext uri="{FF2B5EF4-FFF2-40B4-BE49-F238E27FC236}">
                <a16:creationId xmlns:a16="http://schemas.microsoft.com/office/drawing/2014/main" id="{AF5738B8-4ED4-954E-9F76-6513769A6A88}"/>
              </a:ext>
            </a:extLst>
          </p:cNvPr>
          <p:cNvSpPr txBox="1"/>
          <p:nvPr/>
        </p:nvSpPr>
        <p:spPr>
          <a:xfrm>
            <a:off x="4672647" y="2013400"/>
            <a:ext cx="1212033" cy="461665"/>
          </a:xfrm>
          <a:prstGeom prst="rect">
            <a:avLst/>
          </a:prstGeom>
          <a:noFill/>
        </p:spPr>
        <p:txBody>
          <a:bodyPr wrap="square" rtlCol="0">
            <a:spAutoFit/>
          </a:bodyPr>
          <a:lstStyle/>
          <a:p>
            <a:r>
              <a:rPr lang="en-US" sz="2400" dirty="0" err="1"/>
              <a:t>Frage</a:t>
            </a:r>
            <a:endParaRPr lang="en-GB" sz="2400" dirty="0"/>
          </a:p>
        </p:txBody>
      </p:sp>
      <p:sp>
        <p:nvSpPr>
          <p:cNvPr id="24" name="TextBox 23">
            <a:extLst>
              <a:ext uri="{FF2B5EF4-FFF2-40B4-BE49-F238E27FC236}">
                <a16:creationId xmlns:a16="http://schemas.microsoft.com/office/drawing/2014/main" id="{097ACB03-D2FA-E62C-84A8-127B867318D0}"/>
              </a:ext>
            </a:extLst>
          </p:cNvPr>
          <p:cNvSpPr txBox="1"/>
          <p:nvPr/>
        </p:nvSpPr>
        <p:spPr>
          <a:xfrm>
            <a:off x="3124383" y="3785031"/>
            <a:ext cx="1212033" cy="461665"/>
          </a:xfrm>
          <a:prstGeom prst="rect">
            <a:avLst/>
          </a:prstGeom>
          <a:noFill/>
        </p:spPr>
        <p:txBody>
          <a:bodyPr wrap="square" rtlCol="0">
            <a:spAutoFit/>
          </a:bodyPr>
          <a:lstStyle/>
          <a:p>
            <a:r>
              <a:rPr lang="en-US" sz="2400" dirty="0"/>
              <a:t>Hobby</a:t>
            </a:r>
            <a:endParaRPr lang="en-GB" sz="2400" dirty="0"/>
          </a:p>
        </p:txBody>
      </p:sp>
      <p:sp>
        <p:nvSpPr>
          <p:cNvPr id="25" name="TextBox 24">
            <a:extLst>
              <a:ext uri="{FF2B5EF4-FFF2-40B4-BE49-F238E27FC236}">
                <a16:creationId xmlns:a16="http://schemas.microsoft.com/office/drawing/2014/main" id="{027391C6-B0D2-3470-C471-FE3EB73C202A}"/>
              </a:ext>
            </a:extLst>
          </p:cNvPr>
          <p:cNvSpPr txBox="1"/>
          <p:nvPr/>
        </p:nvSpPr>
        <p:spPr>
          <a:xfrm>
            <a:off x="5200599" y="2879214"/>
            <a:ext cx="1757861" cy="461665"/>
          </a:xfrm>
          <a:prstGeom prst="rect">
            <a:avLst/>
          </a:prstGeom>
          <a:noFill/>
        </p:spPr>
        <p:txBody>
          <a:bodyPr wrap="square" rtlCol="0">
            <a:spAutoFit/>
          </a:bodyPr>
          <a:lstStyle/>
          <a:p>
            <a:r>
              <a:rPr lang="en-US" sz="2400" dirty="0"/>
              <a:t>Interview</a:t>
            </a:r>
            <a:endParaRPr lang="en-GB" sz="2400" dirty="0"/>
          </a:p>
        </p:txBody>
      </p:sp>
      <p:sp>
        <p:nvSpPr>
          <p:cNvPr id="26" name="TextBox 25">
            <a:extLst>
              <a:ext uri="{FF2B5EF4-FFF2-40B4-BE49-F238E27FC236}">
                <a16:creationId xmlns:a16="http://schemas.microsoft.com/office/drawing/2014/main" id="{3CFFC088-A41C-7615-E40D-12AE1C52674B}"/>
              </a:ext>
            </a:extLst>
          </p:cNvPr>
          <p:cNvSpPr txBox="1"/>
          <p:nvPr/>
        </p:nvSpPr>
        <p:spPr>
          <a:xfrm>
            <a:off x="2013640" y="4388889"/>
            <a:ext cx="1212033" cy="461665"/>
          </a:xfrm>
          <a:prstGeom prst="rect">
            <a:avLst/>
          </a:prstGeom>
          <a:noFill/>
        </p:spPr>
        <p:txBody>
          <a:bodyPr wrap="square" rtlCol="0">
            <a:spAutoFit/>
          </a:bodyPr>
          <a:lstStyle/>
          <a:p>
            <a:r>
              <a:rPr lang="en-US" sz="2400" dirty="0"/>
              <a:t>Lied</a:t>
            </a:r>
            <a:endParaRPr lang="en-GB" sz="2400" dirty="0"/>
          </a:p>
        </p:txBody>
      </p:sp>
      <p:sp>
        <p:nvSpPr>
          <p:cNvPr id="27" name="TextBox 26">
            <a:extLst>
              <a:ext uri="{FF2B5EF4-FFF2-40B4-BE49-F238E27FC236}">
                <a16:creationId xmlns:a16="http://schemas.microsoft.com/office/drawing/2014/main" id="{0114A085-B8B3-481B-CB6B-B965554FD7C2}"/>
              </a:ext>
            </a:extLst>
          </p:cNvPr>
          <p:cNvSpPr txBox="1"/>
          <p:nvPr/>
        </p:nvSpPr>
        <p:spPr>
          <a:xfrm>
            <a:off x="9224318" y="2244233"/>
            <a:ext cx="1212033" cy="461665"/>
          </a:xfrm>
          <a:prstGeom prst="rect">
            <a:avLst/>
          </a:prstGeom>
          <a:noFill/>
        </p:spPr>
        <p:txBody>
          <a:bodyPr wrap="square" rtlCol="0">
            <a:spAutoFit/>
          </a:bodyPr>
          <a:lstStyle/>
          <a:p>
            <a:r>
              <a:rPr lang="en-US" sz="2400" dirty="0" err="1"/>
              <a:t>Sache</a:t>
            </a:r>
            <a:endParaRPr lang="en-GB" sz="2400" dirty="0"/>
          </a:p>
        </p:txBody>
      </p:sp>
      <p:sp>
        <p:nvSpPr>
          <p:cNvPr id="28" name="TextBox 27">
            <a:extLst>
              <a:ext uri="{FF2B5EF4-FFF2-40B4-BE49-F238E27FC236}">
                <a16:creationId xmlns:a16="http://schemas.microsoft.com/office/drawing/2014/main" id="{1505E7DA-D14F-1311-DC8F-BA579920A65E}"/>
              </a:ext>
            </a:extLst>
          </p:cNvPr>
          <p:cNvSpPr txBox="1"/>
          <p:nvPr/>
        </p:nvSpPr>
        <p:spPr>
          <a:xfrm>
            <a:off x="3452921" y="4451749"/>
            <a:ext cx="2527366" cy="461665"/>
          </a:xfrm>
          <a:prstGeom prst="rect">
            <a:avLst/>
          </a:prstGeom>
          <a:noFill/>
        </p:spPr>
        <p:txBody>
          <a:bodyPr wrap="square" rtlCol="0">
            <a:spAutoFit/>
          </a:bodyPr>
          <a:lstStyle/>
          <a:p>
            <a:r>
              <a:rPr lang="en-US" sz="2400" dirty="0" err="1"/>
              <a:t>Vergangenheit</a:t>
            </a:r>
            <a:endParaRPr lang="en-GB" sz="2400" dirty="0"/>
          </a:p>
        </p:txBody>
      </p:sp>
      <p:sp>
        <p:nvSpPr>
          <p:cNvPr id="31" name="TextBox 30">
            <a:extLst>
              <a:ext uri="{FF2B5EF4-FFF2-40B4-BE49-F238E27FC236}">
                <a16:creationId xmlns:a16="http://schemas.microsoft.com/office/drawing/2014/main" id="{C4A24DB8-DB91-E163-3EB4-070F661BE20A}"/>
              </a:ext>
            </a:extLst>
          </p:cNvPr>
          <p:cNvSpPr txBox="1"/>
          <p:nvPr/>
        </p:nvSpPr>
        <p:spPr>
          <a:xfrm>
            <a:off x="2619656" y="1572457"/>
            <a:ext cx="1244943" cy="461665"/>
          </a:xfrm>
          <a:prstGeom prst="rect">
            <a:avLst/>
          </a:prstGeom>
          <a:noFill/>
        </p:spPr>
        <p:txBody>
          <a:bodyPr wrap="square">
            <a:spAutoFit/>
          </a:bodyPr>
          <a:lstStyle/>
          <a:p>
            <a:r>
              <a:rPr lang="en-GB" sz="2400" dirty="0" err="1">
                <a:ea typeface="Times New Roman" panose="02020603050405020304" pitchFamily="18" charset="0"/>
                <a:cs typeface="Calibri" panose="020F0502020204030204" pitchFamily="34" charset="0"/>
              </a:rPr>
              <a:t>Vorteil</a:t>
            </a:r>
            <a:endParaRPr lang="en-GB" sz="2400" dirty="0"/>
          </a:p>
        </p:txBody>
      </p:sp>
      <p:sp>
        <p:nvSpPr>
          <p:cNvPr id="32" name="TextBox 31">
            <a:extLst>
              <a:ext uri="{FF2B5EF4-FFF2-40B4-BE49-F238E27FC236}">
                <a16:creationId xmlns:a16="http://schemas.microsoft.com/office/drawing/2014/main" id="{E77C1CDA-6B27-9890-4B95-DA8B79F7C644}"/>
              </a:ext>
            </a:extLst>
          </p:cNvPr>
          <p:cNvSpPr txBox="1"/>
          <p:nvPr/>
        </p:nvSpPr>
        <p:spPr>
          <a:xfrm>
            <a:off x="8085953" y="4499525"/>
            <a:ext cx="1244943" cy="461665"/>
          </a:xfrm>
          <a:prstGeom prst="rect">
            <a:avLst/>
          </a:prstGeom>
          <a:noFill/>
        </p:spPr>
        <p:txBody>
          <a:bodyPr wrap="square">
            <a:spAutoFit/>
          </a:bodyPr>
          <a:lstStyle/>
          <a:p>
            <a:r>
              <a:rPr lang="en-GB" sz="2400" dirty="0">
                <a:ea typeface="Times New Roman" panose="02020603050405020304" pitchFamily="18" charset="0"/>
                <a:cs typeface="Calibri" panose="020F0502020204030204" pitchFamily="34" charset="0"/>
              </a:rPr>
              <a:t>Wand</a:t>
            </a:r>
            <a:endParaRPr lang="en-GB" sz="2400" dirty="0"/>
          </a:p>
        </p:txBody>
      </p:sp>
      <p:sp>
        <p:nvSpPr>
          <p:cNvPr id="33" name="TextBox 32">
            <a:extLst>
              <a:ext uri="{FF2B5EF4-FFF2-40B4-BE49-F238E27FC236}">
                <a16:creationId xmlns:a16="http://schemas.microsoft.com/office/drawing/2014/main" id="{830A65B4-6B69-F8B8-47FE-71A52669AA28}"/>
              </a:ext>
            </a:extLst>
          </p:cNvPr>
          <p:cNvSpPr txBox="1"/>
          <p:nvPr/>
        </p:nvSpPr>
        <p:spPr>
          <a:xfrm>
            <a:off x="847651" y="3974624"/>
            <a:ext cx="1244943" cy="461665"/>
          </a:xfrm>
          <a:prstGeom prst="rect">
            <a:avLst/>
          </a:prstGeom>
          <a:noFill/>
        </p:spPr>
        <p:txBody>
          <a:bodyPr wrap="square">
            <a:spAutoFit/>
          </a:bodyPr>
          <a:lstStyle/>
          <a:p>
            <a:r>
              <a:rPr lang="en-GB" sz="2400" dirty="0">
                <a:ea typeface="Times New Roman" panose="02020603050405020304" pitchFamily="18" charset="0"/>
                <a:cs typeface="Calibri" panose="020F0502020204030204" pitchFamily="34" charset="0"/>
              </a:rPr>
              <a:t>Wort</a:t>
            </a:r>
            <a:endParaRPr lang="en-GB" sz="2400" dirty="0"/>
          </a:p>
        </p:txBody>
      </p:sp>
      <p:sp>
        <p:nvSpPr>
          <p:cNvPr id="34" name="TextBox 33">
            <a:extLst>
              <a:ext uri="{FF2B5EF4-FFF2-40B4-BE49-F238E27FC236}">
                <a16:creationId xmlns:a16="http://schemas.microsoft.com/office/drawing/2014/main" id="{0FF84F2A-92EA-51E6-F344-8C264CB9F8DD}"/>
              </a:ext>
            </a:extLst>
          </p:cNvPr>
          <p:cNvSpPr txBox="1"/>
          <p:nvPr/>
        </p:nvSpPr>
        <p:spPr>
          <a:xfrm>
            <a:off x="9899401" y="3512959"/>
            <a:ext cx="2250451" cy="461665"/>
          </a:xfrm>
          <a:prstGeom prst="rect">
            <a:avLst/>
          </a:prstGeom>
          <a:noFill/>
        </p:spPr>
        <p:txBody>
          <a:bodyPr wrap="square">
            <a:spAutoFit/>
          </a:bodyPr>
          <a:lstStyle/>
          <a:p>
            <a:r>
              <a:rPr lang="en-GB" sz="2400" dirty="0" err="1">
                <a:solidFill>
                  <a:srgbClr val="FF6600"/>
                </a:solidFill>
                <a:ea typeface="Times New Roman" panose="02020603050405020304" pitchFamily="18" charset="0"/>
                <a:cs typeface="Calibri" panose="020F0502020204030204" pitchFamily="34" charset="0"/>
              </a:rPr>
              <a:t>Ausdruck</a:t>
            </a:r>
            <a:endParaRPr lang="en-GB" sz="2400" dirty="0"/>
          </a:p>
        </p:txBody>
      </p:sp>
      <p:sp>
        <p:nvSpPr>
          <p:cNvPr id="35" name="TextBox 34">
            <a:extLst>
              <a:ext uri="{FF2B5EF4-FFF2-40B4-BE49-F238E27FC236}">
                <a16:creationId xmlns:a16="http://schemas.microsoft.com/office/drawing/2014/main" id="{3B80FF71-8030-546F-FC20-BBC01743B450}"/>
              </a:ext>
            </a:extLst>
          </p:cNvPr>
          <p:cNvSpPr txBox="1"/>
          <p:nvPr/>
        </p:nvSpPr>
        <p:spPr>
          <a:xfrm>
            <a:off x="5227218" y="5590623"/>
            <a:ext cx="2250451" cy="461665"/>
          </a:xfrm>
          <a:prstGeom prst="rect">
            <a:avLst/>
          </a:prstGeom>
          <a:noFill/>
        </p:spPr>
        <p:txBody>
          <a:bodyPr wrap="square">
            <a:spAutoFit/>
          </a:bodyPr>
          <a:lstStyle/>
          <a:p>
            <a:r>
              <a:rPr lang="en-GB" sz="2400" dirty="0" err="1">
                <a:solidFill>
                  <a:srgbClr val="FF6600"/>
                </a:solidFill>
                <a:ea typeface="Times New Roman" panose="02020603050405020304" pitchFamily="18" charset="0"/>
                <a:cs typeface="Calibri" panose="020F0502020204030204" pitchFamily="34" charset="0"/>
              </a:rPr>
              <a:t>Übung</a:t>
            </a:r>
            <a:endParaRPr lang="en-GB" sz="2400" dirty="0"/>
          </a:p>
        </p:txBody>
      </p:sp>
      <p:sp>
        <p:nvSpPr>
          <p:cNvPr id="36" name="TextBox 35">
            <a:extLst>
              <a:ext uri="{FF2B5EF4-FFF2-40B4-BE49-F238E27FC236}">
                <a16:creationId xmlns:a16="http://schemas.microsoft.com/office/drawing/2014/main" id="{5DC35590-7BC3-F5EC-61A2-6A21E797BF78}"/>
              </a:ext>
            </a:extLst>
          </p:cNvPr>
          <p:cNvSpPr txBox="1"/>
          <p:nvPr/>
        </p:nvSpPr>
        <p:spPr>
          <a:xfrm>
            <a:off x="287972" y="3469180"/>
            <a:ext cx="2250451" cy="461665"/>
          </a:xfrm>
          <a:prstGeom prst="rect">
            <a:avLst/>
          </a:prstGeom>
          <a:noFill/>
        </p:spPr>
        <p:txBody>
          <a:bodyPr wrap="square">
            <a:spAutoFit/>
          </a:bodyPr>
          <a:lstStyle/>
          <a:p>
            <a:r>
              <a:rPr lang="en-US" sz="2400" dirty="0">
                <a:solidFill>
                  <a:srgbClr val="FF6600"/>
                </a:solidFill>
                <a:cs typeface="Calibri" panose="020F0502020204030204" pitchFamily="34" charset="0"/>
              </a:rPr>
              <a:t>B</a:t>
            </a:r>
            <a:r>
              <a:rPr lang="en-GB" sz="2400" dirty="0" err="1">
                <a:solidFill>
                  <a:srgbClr val="FF6600"/>
                </a:solidFill>
                <a:cs typeface="Calibri" panose="020F0502020204030204" pitchFamily="34" charset="0"/>
              </a:rPr>
              <a:t>egriff</a:t>
            </a:r>
            <a:endParaRPr lang="en-GB" sz="2400" dirty="0"/>
          </a:p>
        </p:txBody>
      </p:sp>
    </p:spTree>
    <p:extLst>
      <p:ext uri="{BB962C8B-B14F-4D97-AF65-F5344CB8AC3E}">
        <p14:creationId xmlns:p14="http://schemas.microsoft.com/office/powerpoint/2010/main" val="3668643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DA715733-EC4C-431D-9535-9EDDE8684C4D}"/>
              </a:ext>
            </a:extLst>
          </p:cNvPr>
          <p:cNvSpPr txBox="1"/>
          <p:nvPr/>
        </p:nvSpPr>
        <p:spPr>
          <a:xfrm>
            <a:off x="6142485" y="1060174"/>
            <a:ext cx="6049515" cy="1434432"/>
          </a:xfrm>
          <a:prstGeom prst="rect">
            <a:avLst/>
          </a:prstGeom>
          <a:noFill/>
        </p:spPr>
        <p:txBody>
          <a:bodyPr wrap="square">
            <a:spAutoFit/>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de-DE" sz="2200" b="1" i="0" u="none" strike="noStrike" kern="1200" cap="none" spc="0" normalizeH="0" baseline="0" noProof="0" dirty="0">
                <a:ln>
                  <a:noFill/>
                </a:ln>
                <a:solidFill>
                  <a:srgbClr val="3D3C3C"/>
                </a:solidFill>
                <a:effectLst/>
                <a:uLnTx/>
                <a:uFillTx/>
                <a:latin typeface="Century Gothic"/>
                <a:ea typeface="Times New Roman" panose="02020603050405020304" pitchFamily="18" charset="0"/>
                <a:cs typeface="Calibri" panose="020F0502020204030204" pitchFamily="34" charset="0"/>
              </a:rPr>
              <a:t>Was finden Sie an Deutsch </a:t>
            </a:r>
            <a:r>
              <a:rPr kumimoji="0" lang="de-DE" sz="2200" b="1" i="0" u="none" strike="noStrike" kern="1200" cap="none" spc="0" normalizeH="0" baseline="0" noProof="0" dirty="0">
                <a:ln>
                  <a:noFill/>
                </a:ln>
                <a:solidFill>
                  <a:srgbClr val="C00000"/>
                </a:solidFill>
                <a:effectLst/>
                <a:uLnTx/>
                <a:uFillTx/>
                <a:latin typeface="Century Gothic"/>
                <a:ea typeface="Times New Roman" panose="02020603050405020304" pitchFamily="18" charset="0"/>
                <a:cs typeface="Calibri" panose="020F0502020204030204" pitchFamily="34" charset="0"/>
              </a:rPr>
              <a:t>schwierig</a:t>
            </a:r>
            <a:r>
              <a:rPr kumimoji="0" lang="de-DE" sz="2200" b="1" i="0" u="none" strike="noStrike" kern="1200" cap="none" spc="0" normalizeH="0" baseline="0" noProof="0" dirty="0">
                <a:ln>
                  <a:noFill/>
                </a:ln>
                <a:solidFill>
                  <a:srgbClr val="3D3C3C"/>
                </a:solidFill>
                <a:effectLst/>
                <a:uLnTx/>
                <a:uFillTx/>
                <a:latin typeface="Century Gothic"/>
                <a:ea typeface="Times New Roman" panose="02020603050405020304" pitchFamily="18" charset="0"/>
                <a:cs typeface="Calibri" panose="020F0502020204030204" pitchFamily="34" charset="0"/>
              </a:rPr>
              <a:t>? </a:t>
            </a:r>
            <a:endParaRPr kumimoji="0" lang="en-GB" sz="2200" b="1" i="0" u="none" strike="noStrike" kern="1200" cap="none" spc="0" normalizeH="0" baseline="0" noProof="0" dirty="0">
              <a:ln>
                <a:noFill/>
              </a:ln>
              <a:solidFill>
                <a:srgbClr val="3D3C3C"/>
              </a:solidFill>
              <a:effectLst/>
              <a:uLnTx/>
              <a:uFillTx/>
              <a:latin typeface="Century Gothic"/>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srgbClr val="3D3C3C"/>
              </a:solidFill>
              <a:effectLst/>
              <a:uLnTx/>
              <a:uFillTx/>
              <a:latin typeface="Century Gothic"/>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de-DE" sz="2200" b="1" i="0" u="none" strike="noStrike" kern="1200" cap="none" spc="0" normalizeH="0" baseline="0" noProof="0" dirty="0">
              <a:ln>
                <a:noFill/>
              </a:ln>
              <a:solidFill>
                <a:srgbClr val="3D3C3C"/>
              </a:solidFill>
              <a:effectLst/>
              <a:uLnTx/>
              <a:uFillTx/>
              <a:latin typeface="Century Gothic"/>
              <a:ea typeface="Times New Roman" panose="02020603050405020304" pitchFamily="18" charset="0"/>
              <a:cs typeface="Calibri" panose="020F0502020204030204" pitchFamily="34" charset="0"/>
            </a:endParaRPr>
          </a:p>
        </p:txBody>
      </p:sp>
      <p:sp>
        <p:nvSpPr>
          <p:cNvPr id="2" name="Title 1">
            <a:extLst>
              <a:ext uri="{FF2B5EF4-FFF2-40B4-BE49-F238E27FC236}">
                <a16:creationId xmlns:a16="http://schemas.microsoft.com/office/drawing/2014/main" id="{48B0B2F3-EEFC-C162-6816-774C88859D04}"/>
              </a:ext>
            </a:extLst>
          </p:cNvPr>
          <p:cNvSpPr>
            <a:spLocks noGrp="1"/>
          </p:cNvSpPr>
          <p:nvPr>
            <p:ph type="title"/>
          </p:nvPr>
        </p:nvSpPr>
        <p:spPr>
          <a:xfrm>
            <a:off x="0" y="61157"/>
            <a:ext cx="9064487" cy="846617"/>
          </a:xfrm>
        </p:spPr>
        <p:txBody>
          <a:bodyPr anchor="ctr">
            <a:noAutofit/>
          </a:bodyPr>
          <a:lstStyle/>
          <a:p>
            <a:r>
              <a:rPr lang="de-DE" sz="2800" dirty="0">
                <a:solidFill>
                  <a:schemeClr val="tx1">
                    <a:lumMod val="75000"/>
                  </a:schemeClr>
                </a:solidFill>
                <a:effectLst/>
                <a:latin typeface="+mj-lt"/>
                <a:ea typeface="Times New Roman" panose="02020603050405020304" pitchFamily="18" charset="0"/>
                <a:cs typeface="Calibri" panose="020F0502020204030204" pitchFamily="34" charset="0"/>
              </a:rPr>
              <a:t>Interview mit Shalini über das Deutschlernen!</a:t>
            </a:r>
            <a:endParaRPr lang="en-GB" sz="2800" dirty="0">
              <a:solidFill>
                <a:schemeClr val="tx1">
                  <a:lumMod val="75000"/>
                </a:schemeClr>
              </a:solidFill>
              <a:latin typeface="+mj-lt"/>
            </a:endParaRPr>
          </a:p>
        </p:txBody>
      </p:sp>
      <p:sp>
        <p:nvSpPr>
          <p:cNvPr id="3" name="Text Placeholder 2">
            <a:extLst>
              <a:ext uri="{FF2B5EF4-FFF2-40B4-BE49-F238E27FC236}">
                <a16:creationId xmlns:a16="http://schemas.microsoft.com/office/drawing/2014/main" id="{438CB05D-AEBA-18E9-5E3E-28337946AF0E}"/>
              </a:ext>
            </a:extLst>
          </p:cNvPr>
          <p:cNvSpPr>
            <a:spLocks noGrp="1"/>
          </p:cNvSpPr>
          <p:nvPr>
            <p:ph type="body" sz="quarter" idx="10"/>
          </p:nvPr>
        </p:nvSpPr>
        <p:spPr>
          <a:xfrm>
            <a:off x="338931" y="1060174"/>
            <a:ext cx="5757069" cy="5238079"/>
          </a:xfrm>
        </p:spPr>
        <p:txBody>
          <a:bodyPr>
            <a:noAutofit/>
          </a:bodyPr>
          <a:lstStyle/>
          <a:p>
            <a:pPr>
              <a:lnSpc>
                <a:spcPct val="110000"/>
              </a:lnSpc>
            </a:pPr>
            <a:r>
              <a:rPr lang="de-DE" sz="2200" b="1" dirty="0">
                <a:solidFill>
                  <a:schemeClr val="bg1"/>
                </a:solidFill>
                <a:effectLst/>
                <a:latin typeface="+mn-lt"/>
                <a:ea typeface="Times New Roman" panose="02020603050405020304" pitchFamily="18" charset="0"/>
                <a:cs typeface="Calibri" panose="020F0502020204030204" pitchFamily="34" charset="0"/>
              </a:rPr>
              <a:t>Warum lernen Sie Deutsch? </a:t>
            </a:r>
          </a:p>
          <a:p>
            <a:pPr>
              <a:lnSpc>
                <a:spcPct val="110000"/>
              </a:lnSpc>
            </a:pPr>
            <a:endParaRPr lang="de-DE" sz="2200" b="1" dirty="0">
              <a:solidFill>
                <a:schemeClr val="bg1"/>
              </a:solidFill>
              <a:latin typeface="+mn-lt"/>
              <a:ea typeface="Times New Roman" panose="02020603050405020304" pitchFamily="18" charset="0"/>
              <a:cs typeface="Calibri" panose="020F0502020204030204" pitchFamily="34" charset="0"/>
            </a:endParaRPr>
          </a:p>
          <a:p>
            <a:pPr>
              <a:lnSpc>
                <a:spcPct val="110000"/>
              </a:lnSpc>
            </a:pPr>
            <a:endParaRPr lang="de-DE" sz="2200" b="1" dirty="0">
              <a:solidFill>
                <a:schemeClr val="bg1"/>
              </a:solidFill>
              <a:effectLst/>
              <a:latin typeface="+mn-lt"/>
              <a:ea typeface="Times New Roman" panose="02020603050405020304" pitchFamily="18" charset="0"/>
              <a:cs typeface="Calibri" panose="020F0502020204030204" pitchFamily="34" charset="0"/>
            </a:endParaRPr>
          </a:p>
          <a:p>
            <a:pPr>
              <a:lnSpc>
                <a:spcPct val="110000"/>
              </a:lnSpc>
            </a:pPr>
            <a:endParaRPr lang="de-DE" sz="2200" b="1" dirty="0">
              <a:solidFill>
                <a:schemeClr val="bg1"/>
              </a:solidFill>
              <a:effectLst/>
              <a:latin typeface="+mn-lt"/>
              <a:ea typeface="Times New Roman" panose="02020603050405020304" pitchFamily="18" charset="0"/>
              <a:cs typeface="Calibri" panose="020F0502020204030204" pitchFamily="34" charset="0"/>
            </a:endParaRPr>
          </a:p>
          <a:p>
            <a:pPr>
              <a:lnSpc>
                <a:spcPct val="110000"/>
              </a:lnSpc>
            </a:pPr>
            <a:endParaRPr lang="de-DE" sz="2200" b="1" dirty="0">
              <a:solidFill>
                <a:schemeClr val="bg1"/>
              </a:solidFill>
              <a:latin typeface="+mn-lt"/>
              <a:ea typeface="Calibri" panose="020F0502020204030204" pitchFamily="34" charset="0"/>
              <a:cs typeface="Calibri" panose="020F0502020204030204" pitchFamily="34" charset="0"/>
            </a:endParaRPr>
          </a:p>
          <a:p>
            <a:pPr>
              <a:lnSpc>
                <a:spcPct val="110000"/>
              </a:lnSpc>
            </a:pPr>
            <a:endParaRPr lang="de-DE" sz="2200" b="1" dirty="0">
              <a:solidFill>
                <a:schemeClr val="bg1"/>
              </a:solidFill>
              <a:effectLst/>
              <a:latin typeface="+mn-lt"/>
              <a:ea typeface="Times New Roman" panose="02020603050405020304" pitchFamily="18" charset="0"/>
              <a:cs typeface="Calibri" panose="020F0502020204030204" pitchFamily="34" charset="0"/>
            </a:endParaRPr>
          </a:p>
          <a:p>
            <a:pPr>
              <a:lnSpc>
                <a:spcPct val="110000"/>
              </a:lnSpc>
            </a:pPr>
            <a:endParaRPr lang="de-DE" sz="2200" b="1" dirty="0">
              <a:solidFill>
                <a:schemeClr val="bg1"/>
              </a:solidFill>
              <a:latin typeface="+mn-lt"/>
              <a:ea typeface="Calibri" panose="020F0502020204030204" pitchFamily="34" charset="0"/>
              <a:cs typeface="Calibri" panose="020F0502020204030204" pitchFamily="34" charset="0"/>
            </a:endParaRPr>
          </a:p>
          <a:p>
            <a:pPr>
              <a:lnSpc>
                <a:spcPct val="110000"/>
              </a:lnSpc>
            </a:pPr>
            <a:r>
              <a:rPr lang="en-GB" sz="2200" dirty="0">
                <a:latin typeface="+mn-lt"/>
              </a:rPr>
              <a:t>	</a:t>
            </a:r>
            <a:endParaRPr lang="en-GB" sz="2200" dirty="0">
              <a:effectLst/>
              <a:latin typeface="+mn-lt"/>
              <a:ea typeface="Calibri" panose="020F0502020204030204" pitchFamily="34" charset="0"/>
              <a:cs typeface="Times New Roman" panose="02020603050405020304" pitchFamily="18" charset="0"/>
            </a:endParaRPr>
          </a:p>
          <a:p>
            <a:pPr>
              <a:lnSpc>
                <a:spcPct val="110000"/>
              </a:lnSpc>
            </a:pPr>
            <a:endParaRPr lang="en-GB" sz="2200" dirty="0">
              <a:latin typeface="+mn-lt"/>
            </a:endParaRPr>
          </a:p>
        </p:txBody>
      </p:sp>
      <p:sp>
        <p:nvSpPr>
          <p:cNvPr id="4" name="Flowchart: Alternate Process 3">
            <a:extLst>
              <a:ext uri="{FF2B5EF4-FFF2-40B4-BE49-F238E27FC236}">
                <a16:creationId xmlns:a16="http://schemas.microsoft.com/office/drawing/2014/main" id="{E6A9E9A8-B96B-31A7-3498-C55D5B629085}"/>
              </a:ext>
            </a:extLst>
          </p:cNvPr>
          <p:cNvSpPr/>
          <p:nvPr/>
        </p:nvSpPr>
        <p:spPr>
          <a:xfrm>
            <a:off x="10296939" y="213557"/>
            <a:ext cx="1789145" cy="473830"/>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3D3C3C"/>
                </a:solidFill>
                <a:effectLst/>
                <a:uLnTx/>
                <a:uFillTx/>
                <a:latin typeface="Century Gothic"/>
                <a:ea typeface="+mn-ea"/>
                <a:cs typeface="+mn-cs"/>
              </a:rPr>
              <a:t>hören</a:t>
            </a:r>
            <a:r>
              <a:rPr kumimoji="0" lang="en-US" sz="2000" b="0" i="0" u="none" strike="noStrike" kern="1200" cap="none" spc="0" normalizeH="0" baseline="0" noProof="0" dirty="0">
                <a:ln>
                  <a:noFill/>
                </a:ln>
                <a:solidFill>
                  <a:srgbClr val="3D3C3C"/>
                </a:solidFill>
                <a:effectLst/>
                <a:uLnTx/>
                <a:uFillTx/>
                <a:latin typeface="Century Gothic"/>
                <a:ea typeface="+mn-ea"/>
                <a:cs typeface="+mn-cs"/>
              </a:rPr>
              <a:t>/</a:t>
            </a:r>
            <a:r>
              <a:rPr kumimoji="0" lang="en-US" sz="2000" b="0" i="0" u="none" strike="noStrike" kern="1200" cap="none" spc="0" normalizeH="0" baseline="0" noProof="0" dirty="0" err="1">
                <a:ln>
                  <a:noFill/>
                </a:ln>
                <a:solidFill>
                  <a:srgbClr val="3D3C3C"/>
                </a:solidFill>
                <a:effectLst/>
                <a:uLnTx/>
                <a:uFillTx/>
                <a:latin typeface="Century Gothic"/>
                <a:ea typeface="+mn-ea"/>
                <a:cs typeface="+mn-cs"/>
              </a:rPr>
              <a:t>lesen</a:t>
            </a:r>
            <a:endParaRPr kumimoji="0" lang="en-GB" sz="20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5" name="Rectangle: Rounded Corners 4">
            <a:extLst>
              <a:ext uri="{FF2B5EF4-FFF2-40B4-BE49-F238E27FC236}">
                <a16:creationId xmlns:a16="http://schemas.microsoft.com/office/drawing/2014/main" id="{2A96502B-750F-1C18-1A89-10931A7E72A1}"/>
              </a:ext>
            </a:extLst>
          </p:cNvPr>
          <p:cNvSpPr/>
          <p:nvPr/>
        </p:nvSpPr>
        <p:spPr>
          <a:xfrm>
            <a:off x="4157643" y="6446538"/>
            <a:ext cx="3833533" cy="356948"/>
          </a:xfrm>
          <a:prstGeom prst="round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FF2CC"/>
                </a:solidFill>
                <a:effectLst/>
                <a:uLnTx/>
                <a:uFillTx/>
                <a:latin typeface="Century Gothic"/>
                <a:ea typeface="+mn-ea"/>
                <a:cs typeface="+mn-cs"/>
              </a:rPr>
              <a:t>*die Mannschaft - team</a:t>
            </a:r>
            <a:endParaRPr kumimoji="0" lang="en-GB" sz="2200" b="0" i="0" u="none" strike="noStrike" kern="1200" cap="none" spc="0" normalizeH="0" baseline="0" noProof="0" dirty="0">
              <a:ln>
                <a:noFill/>
              </a:ln>
              <a:solidFill>
                <a:srgbClr val="FFF2CC"/>
              </a:solidFill>
              <a:effectLst/>
              <a:uLnTx/>
              <a:uFillTx/>
              <a:latin typeface="Century Gothic"/>
              <a:ea typeface="+mn-ea"/>
              <a:cs typeface="+mn-cs"/>
            </a:endParaRPr>
          </a:p>
        </p:txBody>
      </p:sp>
      <p:sp>
        <p:nvSpPr>
          <p:cNvPr id="14" name="TextBox 13">
            <a:extLst>
              <a:ext uri="{FF2B5EF4-FFF2-40B4-BE49-F238E27FC236}">
                <a16:creationId xmlns:a16="http://schemas.microsoft.com/office/drawing/2014/main" id="{6CC43132-C52A-46DC-87AF-64EA61E3263E}"/>
              </a:ext>
            </a:extLst>
          </p:cNvPr>
          <p:cNvSpPr txBox="1"/>
          <p:nvPr/>
        </p:nvSpPr>
        <p:spPr>
          <a:xfrm>
            <a:off x="385416" y="1468543"/>
            <a:ext cx="5757069" cy="2059090"/>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GB" sz="2200" b="0" i="0" u="none" strike="noStrike" kern="1200" cap="none" spc="0" normalizeH="0" baseline="0" noProof="0" dirty="0">
                <a:ln>
                  <a:noFill/>
                </a:ln>
                <a:solidFill>
                  <a:srgbClr val="525050"/>
                </a:solidFill>
                <a:effectLst/>
                <a:uLnTx/>
                <a:uFillTx/>
                <a:latin typeface="Century Gothic"/>
                <a:ea typeface="+mn-ea"/>
                <a:cs typeface="+mn-cs"/>
              </a:rPr>
              <a:t>Ich </a:t>
            </a:r>
            <a:r>
              <a:rPr kumimoji="0" lang="en-GB" sz="2200" b="0" i="0" u="none" strike="noStrike" kern="1200" cap="none" spc="0" normalizeH="0" baseline="0" noProof="0" dirty="0" err="1">
                <a:ln>
                  <a:noFill/>
                </a:ln>
                <a:solidFill>
                  <a:srgbClr val="525050"/>
                </a:solidFill>
                <a:effectLst/>
                <a:uLnTx/>
                <a:uFillTx/>
                <a:latin typeface="Century Gothic"/>
                <a:ea typeface="+mn-ea"/>
                <a:cs typeface="+mn-cs"/>
              </a:rPr>
              <a:t>lerne</a:t>
            </a:r>
            <a:r>
              <a:rPr kumimoji="0" lang="en-GB" sz="2200" b="0" i="0" u="none" strike="noStrike" kern="1200" cap="none" spc="0" normalizeH="0" baseline="0" noProof="0" dirty="0">
                <a:ln>
                  <a:noFill/>
                </a:ln>
                <a:solidFill>
                  <a:srgbClr val="525050"/>
                </a:solidFill>
                <a:effectLst/>
                <a:uLnTx/>
                <a:uFillTx/>
                <a:latin typeface="Century Gothic"/>
                <a:ea typeface="+mn-ea"/>
                <a:cs typeface="+mn-cs"/>
              </a:rPr>
              <a:t> </a:t>
            </a:r>
            <a:r>
              <a:rPr kumimoji="0" lang="de-DE" sz="22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Deutsch, weil es meine </a:t>
            </a:r>
            <a:r>
              <a:rPr kumimoji="0" lang="de-DE" sz="2200" b="1"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Lieblingsfremdsprache</a:t>
            </a:r>
            <a:r>
              <a:rPr kumimoji="0" lang="de-DE" sz="22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 ist. Meine Muttersprache ist Urdu, aber jetzt ist meine </a:t>
            </a:r>
            <a:r>
              <a:rPr kumimoji="0" lang="de-DE" sz="2200" b="1"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Hauptsprache </a:t>
            </a:r>
            <a:r>
              <a:rPr kumimoji="0" lang="de-DE" sz="22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Englisch. </a:t>
            </a:r>
          </a:p>
        </p:txBody>
      </p:sp>
      <p:sp>
        <p:nvSpPr>
          <p:cNvPr id="16" name="TextBox 15">
            <a:extLst>
              <a:ext uri="{FF2B5EF4-FFF2-40B4-BE49-F238E27FC236}">
                <a16:creationId xmlns:a16="http://schemas.microsoft.com/office/drawing/2014/main" id="{56A4536E-E065-4256-A986-7B7E1A0078CB}"/>
              </a:ext>
            </a:extLst>
          </p:cNvPr>
          <p:cNvSpPr txBox="1"/>
          <p:nvPr/>
        </p:nvSpPr>
        <p:spPr>
          <a:xfrm>
            <a:off x="338931" y="4613732"/>
            <a:ext cx="5735479" cy="1551450"/>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de-DE" sz="22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Heidelberg ist meine </a:t>
            </a:r>
            <a:r>
              <a:rPr kumimoji="0" lang="de-DE" sz="2200" b="1"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Lieblingsstadt</a:t>
            </a:r>
            <a:r>
              <a:rPr kumimoji="0" lang="de-DE" sz="22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 </a:t>
            </a:r>
            <a:r>
              <a:rPr kumimoji="0" lang="de-DE" sz="2200" b="0" i="0" u="none" strike="noStrike" kern="1200" cap="none" spc="0" normalizeH="0" baseline="0" noProof="0" dirty="0">
                <a:ln>
                  <a:noFill/>
                </a:ln>
                <a:solidFill>
                  <a:srgbClr val="000000"/>
                </a:solidFill>
                <a:effectLst/>
                <a:uLnTx/>
                <a:uFillTx/>
                <a:latin typeface="Century Gothic"/>
                <a:ea typeface="+mn-ea"/>
                <a:cs typeface="+mn-cs"/>
              </a:rPr>
              <a:t>Ich habe </a:t>
            </a:r>
            <a:r>
              <a:rPr kumimoji="0" lang="de-DE" sz="2200" b="1" i="0" u="none" strike="noStrike" kern="1200" cap="none" spc="0" normalizeH="0" baseline="0" noProof="0" dirty="0">
                <a:ln>
                  <a:noFill/>
                </a:ln>
                <a:solidFill>
                  <a:srgbClr val="C00000"/>
                </a:solidFill>
                <a:effectLst/>
                <a:uLnTx/>
                <a:uFillTx/>
                <a:latin typeface="Century Gothic"/>
                <a:ea typeface="+mn-ea"/>
                <a:cs typeface="+mn-cs"/>
              </a:rPr>
              <a:t>einen Artikel </a:t>
            </a:r>
            <a:r>
              <a:rPr kumimoji="0" lang="de-DE" sz="2200" b="0" i="0" u="none" strike="noStrike" kern="1200" cap="none" spc="0" normalizeH="0" baseline="0" noProof="0" dirty="0">
                <a:ln>
                  <a:noFill/>
                </a:ln>
                <a:solidFill>
                  <a:srgbClr val="000000"/>
                </a:solidFill>
                <a:effectLst/>
                <a:uLnTx/>
                <a:uFillTx/>
                <a:latin typeface="Century Gothic"/>
                <a:ea typeface="+mn-ea"/>
                <a:cs typeface="+mn-cs"/>
              </a:rPr>
              <a:t>über sie gelesen.</a:t>
            </a:r>
            <a:r>
              <a:rPr kumimoji="0" lang="de-DE" sz="22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 Ich liebe alte Gebäude.</a:t>
            </a:r>
            <a:endParaRPr kumimoji="0" lang="en-GB" sz="2200" b="0" i="0" u="none" strike="noStrike" kern="1200" cap="none" spc="0" normalizeH="0" baseline="0" noProof="0" dirty="0">
              <a:ln>
                <a:noFill/>
              </a:ln>
              <a:solidFill>
                <a:srgbClr val="525050"/>
              </a:solidFill>
              <a:effectLst/>
              <a:uLnTx/>
              <a:uFillTx/>
              <a:latin typeface="Century Gothic"/>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5EE08E9F-BFD2-4453-893C-2B9636C13D83}"/>
              </a:ext>
            </a:extLst>
          </p:cNvPr>
          <p:cNvSpPr txBox="1"/>
          <p:nvPr/>
        </p:nvSpPr>
        <p:spPr>
          <a:xfrm>
            <a:off x="6208315" y="1464965"/>
            <a:ext cx="5917853" cy="2059090"/>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de-DE" sz="22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Die vielen </a:t>
            </a:r>
            <a:r>
              <a:rPr kumimoji="0" lang="de-DE" sz="2200" b="1" i="0" u="none" strike="noStrike" kern="1200" cap="none" spc="0" normalizeH="0" baseline="0" noProof="0" dirty="0">
                <a:ln>
                  <a:noFill/>
                </a:ln>
                <a:solidFill>
                  <a:srgbClr val="C00000"/>
                </a:solidFill>
                <a:effectLst/>
                <a:uLnTx/>
                <a:uFillTx/>
                <a:latin typeface="Century Gothic"/>
                <a:ea typeface="Times New Roman" panose="02020603050405020304" pitchFamily="18" charset="0"/>
                <a:cs typeface="Calibri" panose="020F0502020204030204" pitchFamily="34" charset="0"/>
              </a:rPr>
              <a:t>verschiedenen </a:t>
            </a:r>
            <a:r>
              <a:rPr kumimoji="0" lang="de-DE" sz="22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Adjektivendungen! Ja, ich </a:t>
            </a:r>
            <a:r>
              <a:rPr kumimoji="0" lang="de-DE" sz="2200" b="1" i="0" u="none" strike="noStrike" kern="1200" cap="none" spc="0" normalizeH="0" baseline="0" noProof="0" dirty="0">
                <a:ln>
                  <a:noFill/>
                </a:ln>
                <a:solidFill>
                  <a:srgbClr val="C00000"/>
                </a:solidFill>
                <a:effectLst/>
                <a:uLnTx/>
                <a:uFillTx/>
                <a:latin typeface="Century Gothic"/>
                <a:ea typeface="Times New Roman" panose="02020603050405020304" pitchFamily="18" charset="0"/>
                <a:cs typeface="Calibri" panose="020F0502020204030204" pitchFamily="34" charset="0"/>
              </a:rPr>
              <a:t>betone</a:t>
            </a:r>
            <a:r>
              <a:rPr kumimoji="0" lang="de-DE" sz="22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 es. Das ist für mich das </a:t>
            </a:r>
            <a:r>
              <a:rPr kumimoji="0" lang="de-DE" sz="2200" b="1"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Hauptproblem</a:t>
            </a:r>
            <a:r>
              <a:rPr kumimoji="0" lang="de-DE" sz="22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  Echt </a:t>
            </a:r>
            <a:r>
              <a:rPr kumimoji="0" lang="de-DE" sz="2200" b="1" i="0" u="none" strike="noStrike" kern="1200" cap="none" spc="0" normalizeH="0" baseline="0" noProof="0" dirty="0">
                <a:ln>
                  <a:noFill/>
                </a:ln>
                <a:solidFill>
                  <a:srgbClr val="C00000"/>
                </a:solidFill>
                <a:effectLst/>
                <a:uLnTx/>
                <a:uFillTx/>
                <a:latin typeface="Century Gothic"/>
                <a:ea typeface="Times New Roman" panose="02020603050405020304" pitchFamily="18" charset="0"/>
                <a:cs typeface="Calibri" panose="020F0502020204030204" pitchFamily="34" charset="0"/>
              </a:rPr>
              <a:t>anders</a:t>
            </a:r>
            <a:r>
              <a:rPr kumimoji="0" lang="de-DE" sz="22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 als Urdu!</a:t>
            </a:r>
          </a:p>
        </p:txBody>
      </p:sp>
      <p:sp>
        <p:nvSpPr>
          <p:cNvPr id="20" name="TextBox 19">
            <a:extLst>
              <a:ext uri="{FF2B5EF4-FFF2-40B4-BE49-F238E27FC236}">
                <a16:creationId xmlns:a16="http://schemas.microsoft.com/office/drawing/2014/main" id="{37DC5924-E5BE-4677-B6D7-819B128BAFEB}"/>
              </a:ext>
            </a:extLst>
          </p:cNvPr>
          <p:cNvSpPr txBox="1"/>
          <p:nvPr/>
        </p:nvSpPr>
        <p:spPr>
          <a:xfrm>
            <a:off x="6168231" y="4105900"/>
            <a:ext cx="5957937" cy="2059282"/>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525050"/>
                </a:solidFill>
                <a:effectLst/>
                <a:uLnTx/>
                <a:uFillTx/>
                <a:latin typeface="Century Gothic"/>
                <a:ea typeface="+mn-ea"/>
                <a:cs typeface="+mn-cs"/>
              </a:rPr>
              <a:t>N</a:t>
            </a:r>
            <a:r>
              <a:rPr kumimoji="0" lang="de-DE" sz="22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ach Deutschland zu reisen, um meine </a:t>
            </a:r>
            <a:r>
              <a:rPr kumimoji="0" lang="de-DE" sz="2200" b="1"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Lieblingsfußballmannschaft*</a:t>
            </a:r>
            <a:r>
              <a:rPr kumimoji="0" lang="de-DE" sz="22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Bayern München, zu sehen. Ich möchte auch ein </a:t>
            </a:r>
            <a:r>
              <a:rPr kumimoji="0" lang="de-DE" sz="2200" b="1" i="0" u="none" strike="noStrike" kern="1200" cap="none" spc="0" normalizeH="0" baseline="0" noProof="0" dirty="0">
                <a:ln>
                  <a:noFill/>
                </a:ln>
                <a:solidFill>
                  <a:srgbClr val="C00000"/>
                </a:solidFill>
                <a:effectLst/>
                <a:uLnTx/>
                <a:uFillTx/>
                <a:latin typeface="Century Gothic"/>
                <a:ea typeface="Times New Roman" panose="02020603050405020304" pitchFamily="18" charset="0"/>
                <a:cs typeface="Calibri" panose="020F0502020204030204" pitchFamily="34" charset="0"/>
              </a:rPr>
              <a:t>Gespräch</a:t>
            </a:r>
            <a:r>
              <a:rPr kumimoji="0" lang="de-DE" sz="22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 mit Julian Nagelsmann führen. </a:t>
            </a:r>
            <a:endParaRPr kumimoji="0" lang="en-GB" sz="2200" b="0"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24" name="TextBox 23">
            <a:extLst>
              <a:ext uri="{FF2B5EF4-FFF2-40B4-BE49-F238E27FC236}">
                <a16:creationId xmlns:a16="http://schemas.microsoft.com/office/drawing/2014/main" id="{BC8817BD-9AE3-465B-B0E4-4636C308C119}"/>
              </a:ext>
            </a:extLst>
          </p:cNvPr>
          <p:cNvSpPr txBox="1"/>
          <p:nvPr/>
        </p:nvSpPr>
        <p:spPr>
          <a:xfrm>
            <a:off x="266700" y="3701644"/>
            <a:ext cx="5829300" cy="805542"/>
          </a:xfrm>
          <a:prstGeom prst="rect">
            <a:avLst/>
          </a:prstGeom>
          <a:noFill/>
        </p:spPr>
        <p:txBody>
          <a:bodyPr wrap="square">
            <a:spAutoFit/>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de-DE" sz="2200" b="1" i="0" u="none" strike="noStrike" kern="1200" cap="none" spc="0" normalizeH="0" baseline="0" noProof="0" dirty="0">
                <a:ln>
                  <a:noFill/>
                </a:ln>
                <a:solidFill>
                  <a:srgbClr val="3D3C3C"/>
                </a:solidFill>
                <a:effectLst/>
                <a:uLnTx/>
                <a:uFillTx/>
                <a:latin typeface="Century Gothic"/>
                <a:ea typeface="Times New Roman" panose="02020603050405020304" pitchFamily="18" charset="0"/>
                <a:cs typeface="Calibri" panose="020F0502020204030204" pitchFamily="34" charset="0"/>
              </a:rPr>
              <a:t>Haben Sie eine Lieblingsstadt in Deutschland, und warum? </a:t>
            </a:r>
          </a:p>
        </p:txBody>
      </p:sp>
      <p:sp>
        <p:nvSpPr>
          <p:cNvPr id="26" name="TextBox 25">
            <a:extLst>
              <a:ext uri="{FF2B5EF4-FFF2-40B4-BE49-F238E27FC236}">
                <a16:creationId xmlns:a16="http://schemas.microsoft.com/office/drawing/2014/main" id="{4438C9A9-9C7D-47D3-94C3-F680561DA1EE}"/>
              </a:ext>
            </a:extLst>
          </p:cNvPr>
          <p:cNvSpPr txBox="1"/>
          <p:nvPr/>
        </p:nvSpPr>
        <p:spPr>
          <a:xfrm>
            <a:off x="6096000" y="3622845"/>
            <a:ext cx="6049515" cy="433132"/>
          </a:xfrm>
          <a:prstGeom prst="rect">
            <a:avLst/>
          </a:prstGeom>
          <a:noFill/>
        </p:spPr>
        <p:txBody>
          <a:bodyPr wrap="square">
            <a:spAutoFit/>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de-DE" sz="2200" b="1" i="0" u="none" strike="noStrike" kern="1200" cap="none" spc="0" normalizeH="0" baseline="0" noProof="0" dirty="0">
                <a:ln>
                  <a:noFill/>
                </a:ln>
                <a:solidFill>
                  <a:srgbClr val="3D3C3C"/>
                </a:solidFill>
                <a:effectLst/>
                <a:uLnTx/>
                <a:uFillTx/>
                <a:latin typeface="Century Gothic"/>
                <a:ea typeface="Times New Roman" panose="02020603050405020304" pitchFamily="18" charset="0"/>
                <a:cs typeface="Calibri" panose="020F0502020204030204" pitchFamily="34" charset="0"/>
              </a:rPr>
              <a:t>Was ist ihr Haupttraum?</a:t>
            </a:r>
            <a:endParaRPr kumimoji="0" lang="en-GB" sz="2200" b="1" i="0" u="none" strike="noStrike" kern="1200" cap="none" spc="0" normalizeH="0" baseline="0" noProof="0" dirty="0">
              <a:ln>
                <a:noFill/>
              </a:ln>
              <a:solidFill>
                <a:srgbClr val="3D3C3C"/>
              </a:solidFill>
              <a:effectLst/>
              <a:uLnTx/>
              <a:uFillTx/>
              <a:latin typeface="Century Gothic"/>
              <a:ea typeface="Calibri" panose="020F0502020204030204" pitchFamily="34"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986874DF-2A26-4D46-98CD-0AC04530E2C5}"/>
              </a:ext>
            </a:extLst>
          </p:cNvPr>
          <p:cNvSpPr/>
          <p:nvPr/>
        </p:nvSpPr>
        <p:spPr>
          <a:xfrm>
            <a:off x="385416" y="2137658"/>
            <a:ext cx="3176934" cy="35694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D3C3C"/>
                </a:solidFill>
                <a:effectLst/>
                <a:uLnTx/>
                <a:uFillTx/>
                <a:latin typeface="Century Gothic"/>
                <a:ea typeface="+mn-ea"/>
                <a:cs typeface="+mn-cs"/>
              </a:rPr>
              <a:t>1</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._____________________</a:t>
            </a:r>
          </a:p>
        </p:txBody>
      </p:sp>
      <p:sp>
        <p:nvSpPr>
          <p:cNvPr id="27" name="Rectangle: Rounded Corners 26">
            <a:extLst>
              <a:ext uri="{FF2B5EF4-FFF2-40B4-BE49-F238E27FC236}">
                <a16:creationId xmlns:a16="http://schemas.microsoft.com/office/drawing/2014/main" id="{8D4DA0BD-3A68-44C6-9180-3A6B3684370F}"/>
              </a:ext>
            </a:extLst>
          </p:cNvPr>
          <p:cNvSpPr/>
          <p:nvPr/>
        </p:nvSpPr>
        <p:spPr>
          <a:xfrm>
            <a:off x="1327623" y="3024952"/>
            <a:ext cx="2003406" cy="49929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D3C3C"/>
                </a:solidFill>
                <a:effectLst/>
                <a:uLnTx/>
                <a:uFillTx/>
                <a:latin typeface="Century Gothic"/>
                <a:ea typeface="+mn-ea"/>
                <a:cs typeface="+mn-cs"/>
              </a:rPr>
              <a:t>2</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.___________</a:t>
            </a:r>
          </a:p>
        </p:txBody>
      </p:sp>
      <p:sp>
        <p:nvSpPr>
          <p:cNvPr id="28" name="Rectangle: Rounded Corners 27">
            <a:extLst>
              <a:ext uri="{FF2B5EF4-FFF2-40B4-BE49-F238E27FC236}">
                <a16:creationId xmlns:a16="http://schemas.microsoft.com/office/drawing/2014/main" id="{5E6DFB13-5DBC-4E40-ACAA-597084FB0C29}"/>
              </a:ext>
            </a:extLst>
          </p:cNvPr>
          <p:cNvSpPr/>
          <p:nvPr/>
        </p:nvSpPr>
        <p:spPr>
          <a:xfrm>
            <a:off x="2411358" y="3674700"/>
            <a:ext cx="1951636" cy="49929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D3C3C"/>
                </a:solidFill>
                <a:effectLst/>
                <a:uLnTx/>
                <a:uFillTx/>
                <a:latin typeface="Century Gothic"/>
                <a:ea typeface="+mn-ea"/>
                <a:cs typeface="+mn-cs"/>
              </a:rPr>
              <a:t>3</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.__________</a:t>
            </a:r>
          </a:p>
        </p:txBody>
      </p:sp>
      <p:sp>
        <p:nvSpPr>
          <p:cNvPr id="29" name="Rectangle: Rounded Corners 28">
            <a:extLst>
              <a:ext uri="{FF2B5EF4-FFF2-40B4-BE49-F238E27FC236}">
                <a16:creationId xmlns:a16="http://schemas.microsoft.com/office/drawing/2014/main" id="{D1C2C735-F5C3-4BB2-B95C-2299B5EF77B0}"/>
              </a:ext>
            </a:extLst>
          </p:cNvPr>
          <p:cNvSpPr/>
          <p:nvPr/>
        </p:nvSpPr>
        <p:spPr>
          <a:xfrm>
            <a:off x="8384490" y="2560769"/>
            <a:ext cx="2104983" cy="499295"/>
          </a:xfrm>
          <a:prstGeom prst="roundRect">
            <a:avLst/>
          </a:prstGeom>
          <a:solidFill>
            <a:srgbClr val="FFF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D3C3C"/>
                </a:solidFill>
                <a:effectLst/>
                <a:uLnTx/>
                <a:uFillTx/>
                <a:latin typeface="Century Gothic"/>
                <a:ea typeface="+mn-ea"/>
                <a:cs typeface="+mn-cs"/>
              </a:rPr>
              <a:t>5</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.__________!</a:t>
            </a:r>
          </a:p>
        </p:txBody>
      </p:sp>
      <p:sp>
        <p:nvSpPr>
          <p:cNvPr id="30" name="Rectangle: Rounded Corners 29">
            <a:extLst>
              <a:ext uri="{FF2B5EF4-FFF2-40B4-BE49-F238E27FC236}">
                <a16:creationId xmlns:a16="http://schemas.microsoft.com/office/drawing/2014/main" id="{04380CAA-F6B0-4462-861F-9D1A39F9EDC8}"/>
              </a:ext>
            </a:extLst>
          </p:cNvPr>
          <p:cNvSpPr/>
          <p:nvPr/>
        </p:nvSpPr>
        <p:spPr>
          <a:xfrm>
            <a:off x="3206670" y="4652485"/>
            <a:ext cx="1951636" cy="499295"/>
          </a:xfrm>
          <a:prstGeom prst="roundRect">
            <a:avLst/>
          </a:prstGeom>
          <a:solidFill>
            <a:srgbClr val="FFF6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D3C3C"/>
                </a:solidFill>
                <a:effectLst/>
                <a:uLnTx/>
                <a:uFillTx/>
                <a:latin typeface="Century Gothic"/>
                <a:ea typeface="+mn-ea"/>
                <a:cs typeface="+mn-cs"/>
              </a:rPr>
              <a:t>4</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.__________.</a:t>
            </a:r>
          </a:p>
        </p:txBody>
      </p:sp>
      <p:sp>
        <p:nvSpPr>
          <p:cNvPr id="31" name="Rectangle: Rounded Corners 30">
            <a:extLst>
              <a:ext uri="{FF2B5EF4-FFF2-40B4-BE49-F238E27FC236}">
                <a16:creationId xmlns:a16="http://schemas.microsoft.com/office/drawing/2014/main" id="{DBA2C614-27BD-4DBB-B3C1-4DD42A181EBD}"/>
              </a:ext>
            </a:extLst>
          </p:cNvPr>
          <p:cNvSpPr/>
          <p:nvPr/>
        </p:nvSpPr>
        <p:spPr>
          <a:xfrm>
            <a:off x="7557177" y="3556682"/>
            <a:ext cx="2104983" cy="49929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D3C3C"/>
                </a:solidFill>
                <a:effectLst/>
                <a:uLnTx/>
                <a:uFillTx/>
                <a:latin typeface="Century Gothic"/>
                <a:ea typeface="+mn-ea"/>
                <a:cs typeface="+mn-cs"/>
              </a:rPr>
              <a:t>6</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.__________?</a:t>
            </a:r>
          </a:p>
        </p:txBody>
      </p:sp>
      <p:sp>
        <p:nvSpPr>
          <p:cNvPr id="32" name="Rectangle: Rounded Corners 31">
            <a:extLst>
              <a:ext uri="{FF2B5EF4-FFF2-40B4-BE49-F238E27FC236}">
                <a16:creationId xmlns:a16="http://schemas.microsoft.com/office/drawing/2014/main" id="{8D260074-EDCE-4CD2-8026-413B6DB5EDAB}"/>
              </a:ext>
            </a:extLst>
          </p:cNvPr>
          <p:cNvSpPr/>
          <p:nvPr/>
        </p:nvSpPr>
        <p:spPr>
          <a:xfrm>
            <a:off x="6208315" y="4677819"/>
            <a:ext cx="3850085" cy="499295"/>
          </a:xfrm>
          <a:prstGeom prst="roundRect">
            <a:avLst/>
          </a:prstGeom>
          <a:solidFill>
            <a:srgbClr val="FFF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D3C3C"/>
                </a:solidFill>
                <a:effectLst/>
                <a:uLnTx/>
                <a:uFillTx/>
                <a:latin typeface="Century Gothic"/>
                <a:ea typeface="+mn-ea"/>
                <a:cs typeface="+mn-cs"/>
              </a:rPr>
              <a:t>7</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.__________________________,</a:t>
            </a:r>
          </a:p>
        </p:txBody>
      </p:sp>
      <p:pic>
        <p:nvPicPr>
          <p:cNvPr id="6" name="10.1.1.3 L1 slide 7.mp3">
            <a:hlinkClick r:id="" action="ppaction://media"/>
            <a:extLst>
              <a:ext uri="{FF2B5EF4-FFF2-40B4-BE49-F238E27FC236}">
                <a16:creationId xmlns:a16="http://schemas.microsoft.com/office/drawing/2014/main" id="{AD80D126-7224-2AB2-870A-A30B00C120E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030581" y="144369"/>
            <a:ext cx="812800" cy="812800"/>
          </a:xfrm>
          <a:prstGeom prst="rect">
            <a:avLst/>
          </a:prstGeom>
        </p:spPr>
      </p:pic>
    </p:spTree>
    <p:extLst>
      <p:ext uri="{BB962C8B-B14F-4D97-AF65-F5344CB8AC3E}">
        <p14:creationId xmlns:p14="http://schemas.microsoft.com/office/powerpoint/2010/main" val="283037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6"/>
                </p:tgtEl>
              </p:cMediaNode>
            </p:audio>
          </p:childTnLst>
        </p:cTn>
      </p:par>
    </p:tnLst>
    <p:bldLst>
      <p:bldP spid="11" grpId="0" animBg="1"/>
      <p:bldP spid="27" grpId="0" animBg="1"/>
      <p:bldP spid="28" grpId="0" animBg="1"/>
      <p:bldP spid="29" grpId="0" animBg="1"/>
      <p:bldP spid="30" grpId="0" animBg="1"/>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DA715733-EC4C-431D-9535-9EDDE8684C4D}"/>
              </a:ext>
            </a:extLst>
          </p:cNvPr>
          <p:cNvSpPr txBox="1"/>
          <p:nvPr/>
        </p:nvSpPr>
        <p:spPr>
          <a:xfrm>
            <a:off x="6142485" y="1060174"/>
            <a:ext cx="6049515" cy="1434432"/>
          </a:xfrm>
          <a:prstGeom prst="rect">
            <a:avLst/>
          </a:prstGeom>
          <a:noFill/>
        </p:spPr>
        <p:txBody>
          <a:bodyPr wrap="square">
            <a:spAutoFit/>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de-DE" sz="2200" b="1" i="0" u="none" strike="noStrike" kern="1200" cap="none" spc="0" normalizeH="0" baseline="0" noProof="0" dirty="0">
                <a:ln>
                  <a:noFill/>
                </a:ln>
                <a:solidFill>
                  <a:srgbClr val="3D3C3C"/>
                </a:solidFill>
                <a:effectLst/>
                <a:uLnTx/>
                <a:uFillTx/>
                <a:latin typeface="Century Gothic"/>
                <a:ea typeface="Times New Roman" panose="02020603050405020304" pitchFamily="18" charset="0"/>
                <a:cs typeface="Calibri" panose="020F0502020204030204" pitchFamily="34" charset="0"/>
              </a:rPr>
              <a:t>Was finden Sie an Deutsch </a:t>
            </a:r>
            <a:r>
              <a:rPr kumimoji="0" lang="de-DE" sz="2200" b="1" i="0" u="none" strike="noStrike" kern="1200" cap="none" spc="0" normalizeH="0" baseline="0" noProof="0" dirty="0">
                <a:ln>
                  <a:noFill/>
                </a:ln>
                <a:solidFill>
                  <a:srgbClr val="C00000"/>
                </a:solidFill>
                <a:effectLst/>
                <a:uLnTx/>
                <a:uFillTx/>
                <a:latin typeface="Century Gothic"/>
                <a:ea typeface="Times New Roman" panose="02020603050405020304" pitchFamily="18" charset="0"/>
                <a:cs typeface="Calibri" panose="020F0502020204030204" pitchFamily="34" charset="0"/>
              </a:rPr>
              <a:t>schwierig</a:t>
            </a:r>
            <a:r>
              <a:rPr kumimoji="0" lang="de-DE" sz="2200" b="1" i="0" u="none" strike="noStrike" kern="1200" cap="none" spc="0" normalizeH="0" baseline="0" noProof="0" dirty="0">
                <a:ln>
                  <a:noFill/>
                </a:ln>
                <a:solidFill>
                  <a:srgbClr val="3D3C3C"/>
                </a:solidFill>
                <a:effectLst/>
                <a:uLnTx/>
                <a:uFillTx/>
                <a:latin typeface="Century Gothic"/>
                <a:ea typeface="Times New Roman" panose="02020603050405020304" pitchFamily="18" charset="0"/>
                <a:cs typeface="Calibri" panose="020F0502020204030204" pitchFamily="34" charset="0"/>
              </a:rPr>
              <a:t>? </a:t>
            </a:r>
            <a:endParaRPr kumimoji="0" lang="en-GB" sz="2200" b="1" i="0" u="none" strike="noStrike" kern="1200" cap="none" spc="0" normalizeH="0" baseline="0" noProof="0" dirty="0">
              <a:ln>
                <a:noFill/>
              </a:ln>
              <a:solidFill>
                <a:srgbClr val="3D3C3C"/>
              </a:solidFill>
              <a:effectLst/>
              <a:uLnTx/>
              <a:uFillTx/>
              <a:latin typeface="Century Gothic"/>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srgbClr val="3D3C3C"/>
              </a:solidFill>
              <a:effectLst/>
              <a:uLnTx/>
              <a:uFillTx/>
              <a:latin typeface="Century Gothic"/>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de-DE" sz="2200" b="1" i="0" u="none" strike="noStrike" kern="1200" cap="none" spc="0" normalizeH="0" baseline="0" noProof="0" dirty="0">
              <a:ln>
                <a:noFill/>
              </a:ln>
              <a:solidFill>
                <a:srgbClr val="3D3C3C"/>
              </a:solidFill>
              <a:effectLst/>
              <a:uLnTx/>
              <a:uFillTx/>
              <a:latin typeface="Century Gothic"/>
              <a:ea typeface="Times New Roman" panose="02020603050405020304" pitchFamily="18" charset="0"/>
              <a:cs typeface="Calibri" panose="020F0502020204030204" pitchFamily="34" charset="0"/>
            </a:endParaRPr>
          </a:p>
        </p:txBody>
      </p:sp>
      <p:sp>
        <p:nvSpPr>
          <p:cNvPr id="2" name="Title 1">
            <a:extLst>
              <a:ext uri="{FF2B5EF4-FFF2-40B4-BE49-F238E27FC236}">
                <a16:creationId xmlns:a16="http://schemas.microsoft.com/office/drawing/2014/main" id="{48B0B2F3-EEFC-C162-6816-774C88859D04}"/>
              </a:ext>
            </a:extLst>
          </p:cNvPr>
          <p:cNvSpPr>
            <a:spLocks noGrp="1"/>
          </p:cNvSpPr>
          <p:nvPr>
            <p:ph type="title"/>
          </p:nvPr>
        </p:nvSpPr>
        <p:spPr>
          <a:xfrm>
            <a:off x="0" y="213557"/>
            <a:ext cx="9064487" cy="846617"/>
          </a:xfrm>
        </p:spPr>
        <p:txBody>
          <a:bodyPr anchor="ctr">
            <a:noAutofit/>
          </a:bodyPr>
          <a:lstStyle/>
          <a:p>
            <a:r>
              <a:rPr lang="de-DE" sz="2800" dirty="0">
                <a:solidFill>
                  <a:schemeClr val="tx1">
                    <a:lumMod val="75000"/>
                  </a:schemeClr>
                </a:solidFill>
                <a:effectLst/>
                <a:latin typeface="+mj-lt"/>
                <a:ea typeface="Times New Roman" panose="02020603050405020304" pitchFamily="18" charset="0"/>
                <a:cs typeface="Calibri" panose="020F0502020204030204" pitchFamily="34" charset="0"/>
              </a:rPr>
              <a:t>Interview mit Shalini über das Deutschlernen!</a:t>
            </a:r>
            <a:endParaRPr lang="en-GB" sz="2800" dirty="0">
              <a:solidFill>
                <a:schemeClr val="tx1">
                  <a:lumMod val="75000"/>
                </a:schemeClr>
              </a:solidFill>
              <a:latin typeface="+mj-lt"/>
            </a:endParaRPr>
          </a:p>
        </p:txBody>
      </p:sp>
      <p:sp>
        <p:nvSpPr>
          <p:cNvPr id="3" name="Text Placeholder 2">
            <a:extLst>
              <a:ext uri="{FF2B5EF4-FFF2-40B4-BE49-F238E27FC236}">
                <a16:creationId xmlns:a16="http://schemas.microsoft.com/office/drawing/2014/main" id="{438CB05D-AEBA-18E9-5E3E-28337946AF0E}"/>
              </a:ext>
            </a:extLst>
          </p:cNvPr>
          <p:cNvSpPr>
            <a:spLocks noGrp="1"/>
          </p:cNvSpPr>
          <p:nvPr>
            <p:ph type="body" sz="quarter" idx="10"/>
          </p:nvPr>
        </p:nvSpPr>
        <p:spPr>
          <a:xfrm>
            <a:off x="338931" y="1060174"/>
            <a:ext cx="5757069" cy="5238079"/>
          </a:xfrm>
        </p:spPr>
        <p:txBody>
          <a:bodyPr>
            <a:noAutofit/>
          </a:bodyPr>
          <a:lstStyle/>
          <a:p>
            <a:pPr>
              <a:lnSpc>
                <a:spcPct val="110000"/>
              </a:lnSpc>
            </a:pPr>
            <a:r>
              <a:rPr lang="de-DE" sz="2200" b="1" dirty="0">
                <a:solidFill>
                  <a:schemeClr val="bg1"/>
                </a:solidFill>
                <a:effectLst/>
                <a:latin typeface="+mn-lt"/>
                <a:ea typeface="Times New Roman" panose="02020603050405020304" pitchFamily="18" charset="0"/>
                <a:cs typeface="Calibri" panose="020F0502020204030204" pitchFamily="34" charset="0"/>
              </a:rPr>
              <a:t>Warum lernen Sie Deutsch? </a:t>
            </a:r>
          </a:p>
          <a:p>
            <a:pPr>
              <a:lnSpc>
                <a:spcPct val="110000"/>
              </a:lnSpc>
            </a:pPr>
            <a:endParaRPr lang="de-DE" sz="2200" b="1" dirty="0">
              <a:solidFill>
                <a:schemeClr val="bg1"/>
              </a:solidFill>
              <a:latin typeface="+mn-lt"/>
              <a:ea typeface="Times New Roman" panose="02020603050405020304" pitchFamily="18" charset="0"/>
              <a:cs typeface="Calibri" panose="020F0502020204030204" pitchFamily="34" charset="0"/>
            </a:endParaRPr>
          </a:p>
          <a:p>
            <a:pPr>
              <a:lnSpc>
                <a:spcPct val="110000"/>
              </a:lnSpc>
            </a:pPr>
            <a:endParaRPr lang="de-DE" sz="2200" b="1" dirty="0">
              <a:solidFill>
                <a:schemeClr val="bg1"/>
              </a:solidFill>
              <a:effectLst/>
              <a:latin typeface="+mn-lt"/>
              <a:ea typeface="Times New Roman" panose="02020603050405020304" pitchFamily="18" charset="0"/>
              <a:cs typeface="Calibri" panose="020F0502020204030204" pitchFamily="34" charset="0"/>
            </a:endParaRPr>
          </a:p>
          <a:p>
            <a:pPr>
              <a:lnSpc>
                <a:spcPct val="110000"/>
              </a:lnSpc>
            </a:pPr>
            <a:endParaRPr lang="de-DE" sz="2200" b="1" dirty="0">
              <a:solidFill>
                <a:schemeClr val="bg1"/>
              </a:solidFill>
              <a:effectLst/>
              <a:latin typeface="+mn-lt"/>
              <a:ea typeface="Times New Roman" panose="02020603050405020304" pitchFamily="18" charset="0"/>
              <a:cs typeface="Calibri" panose="020F0502020204030204" pitchFamily="34" charset="0"/>
            </a:endParaRPr>
          </a:p>
          <a:p>
            <a:pPr>
              <a:lnSpc>
                <a:spcPct val="110000"/>
              </a:lnSpc>
            </a:pPr>
            <a:endParaRPr lang="de-DE" sz="2200" b="1" dirty="0">
              <a:solidFill>
                <a:schemeClr val="bg1"/>
              </a:solidFill>
              <a:latin typeface="+mn-lt"/>
              <a:ea typeface="Calibri" panose="020F0502020204030204" pitchFamily="34" charset="0"/>
              <a:cs typeface="Calibri" panose="020F0502020204030204" pitchFamily="34" charset="0"/>
            </a:endParaRPr>
          </a:p>
          <a:p>
            <a:pPr>
              <a:lnSpc>
                <a:spcPct val="110000"/>
              </a:lnSpc>
            </a:pPr>
            <a:endParaRPr lang="de-DE" sz="2200" b="1" dirty="0">
              <a:solidFill>
                <a:schemeClr val="bg1"/>
              </a:solidFill>
              <a:effectLst/>
              <a:latin typeface="+mn-lt"/>
              <a:ea typeface="Times New Roman" panose="02020603050405020304" pitchFamily="18" charset="0"/>
              <a:cs typeface="Calibri" panose="020F0502020204030204" pitchFamily="34" charset="0"/>
            </a:endParaRPr>
          </a:p>
          <a:p>
            <a:pPr>
              <a:lnSpc>
                <a:spcPct val="110000"/>
              </a:lnSpc>
            </a:pPr>
            <a:endParaRPr lang="de-DE" sz="2200" b="1" dirty="0">
              <a:solidFill>
                <a:schemeClr val="bg1"/>
              </a:solidFill>
              <a:latin typeface="+mn-lt"/>
              <a:ea typeface="Calibri" panose="020F0502020204030204" pitchFamily="34" charset="0"/>
              <a:cs typeface="Calibri" panose="020F0502020204030204" pitchFamily="34" charset="0"/>
            </a:endParaRPr>
          </a:p>
          <a:p>
            <a:pPr>
              <a:lnSpc>
                <a:spcPct val="110000"/>
              </a:lnSpc>
            </a:pPr>
            <a:r>
              <a:rPr lang="en-GB" sz="2200" dirty="0">
                <a:latin typeface="+mn-lt"/>
              </a:rPr>
              <a:t>	</a:t>
            </a:r>
            <a:endParaRPr lang="en-GB" sz="2200" dirty="0">
              <a:effectLst/>
              <a:latin typeface="+mn-lt"/>
              <a:ea typeface="Calibri" panose="020F0502020204030204" pitchFamily="34" charset="0"/>
              <a:cs typeface="Times New Roman" panose="02020603050405020304" pitchFamily="18" charset="0"/>
            </a:endParaRPr>
          </a:p>
          <a:p>
            <a:pPr>
              <a:lnSpc>
                <a:spcPct val="110000"/>
              </a:lnSpc>
            </a:pPr>
            <a:endParaRPr lang="en-GB" sz="2200" dirty="0">
              <a:latin typeface="+mn-lt"/>
            </a:endParaRPr>
          </a:p>
        </p:txBody>
      </p:sp>
      <p:sp>
        <p:nvSpPr>
          <p:cNvPr id="4" name="Flowchart: Alternate Process 3">
            <a:extLst>
              <a:ext uri="{FF2B5EF4-FFF2-40B4-BE49-F238E27FC236}">
                <a16:creationId xmlns:a16="http://schemas.microsoft.com/office/drawing/2014/main" id="{E6A9E9A8-B96B-31A7-3498-C55D5B629085}"/>
              </a:ext>
            </a:extLst>
          </p:cNvPr>
          <p:cNvSpPr/>
          <p:nvPr/>
        </p:nvSpPr>
        <p:spPr>
          <a:xfrm>
            <a:off x="10296939" y="213557"/>
            <a:ext cx="1789145" cy="473830"/>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3D3C3C"/>
                </a:solidFill>
                <a:effectLst/>
                <a:uLnTx/>
                <a:uFillTx/>
                <a:latin typeface="Century Gothic"/>
                <a:ea typeface="+mn-ea"/>
                <a:cs typeface="+mn-cs"/>
              </a:rPr>
              <a:t>hören</a:t>
            </a:r>
            <a:r>
              <a:rPr kumimoji="0" lang="en-US" sz="2000" b="0" i="0" u="none" strike="noStrike" kern="1200" cap="none" spc="0" normalizeH="0" baseline="0" noProof="0" dirty="0">
                <a:ln>
                  <a:noFill/>
                </a:ln>
                <a:solidFill>
                  <a:srgbClr val="3D3C3C"/>
                </a:solidFill>
                <a:effectLst/>
                <a:uLnTx/>
                <a:uFillTx/>
                <a:latin typeface="Century Gothic"/>
                <a:ea typeface="+mn-ea"/>
                <a:cs typeface="+mn-cs"/>
              </a:rPr>
              <a:t>/</a:t>
            </a:r>
            <a:r>
              <a:rPr kumimoji="0" lang="en-US" sz="2000" b="0" i="0" u="none" strike="noStrike" kern="1200" cap="none" spc="0" normalizeH="0" baseline="0" noProof="0" dirty="0" err="1">
                <a:ln>
                  <a:noFill/>
                </a:ln>
                <a:solidFill>
                  <a:srgbClr val="3D3C3C"/>
                </a:solidFill>
                <a:effectLst/>
                <a:uLnTx/>
                <a:uFillTx/>
                <a:latin typeface="Century Gothic"/>
                <a:ea typeface="+mn-ea"/>
                <a:cs typeface="+mn-cs"/>
              </a:rPr>
              <a:t>lesen</a:t>
            </a:r>
            <a:endParaRPr kumimoji="0" lang="en-GB" sz="20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5" name="Rectangle: Rounded Corners 4">
            <a:extLst>
              <a:ext uri="{FF2B5EF4-FFF2-40B4-BE49-F238E27FC236}">
                <a16:creationId xmlns:a16="http://schemas.microsoft.com/office/drawing/2014/main" id="{2A96502B-750F-1C18-1A89-10931A7E72A1}"/>
              </a:ext>
            </a:extLst>
          </p:cNvPr>
          <p:cNvSpPr/>
          <p:nvPr/>
        </p:nvSpPr>
        <p:spPr>
          <a:xfrm>
            <a:off x="4157643" y="6446538"/>
            <a:ext cx="3833533" cy="356948"/>
          </a:xfrm>
          <a:prstGeom prst="round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FF2CC"/>
                </a:solidFill>
                <a:effectLst/>
                <a:uLnTx/>
                <a:uFillTx/>
                <a:latin typeface="Century Gothic"/>
                <a:ea typeface="+mn-ea"/>
                <a:cs typeface="+mn-cs"/>
              </a:rPr>
              <a:t>*die Mannschaft - team</a:t>
            </a:r>
            <a:endParaRPr kumimoji="0" lang="en-GB" sz="2200" b="0" i="0" u="none" strike="noStrike" kern="1200" cap="none" spc="0" normalizeH="0" baseline="0" noProof="0" dirty="0">
              <a:ln>
                <a:noFill/>
              </a:ln>
              <a:solidFill>
                <a:srgbClr val="FFF2CC"/>
              </a:solidFill>
              <a:effectLst/>
              <a:uLnTx/>
              <a:uFillTx/>
              <a:latin typeface="Century Gothic"/>
              <a:ea typeface="+mn-ea"/>
              <a:cs typeface="+mn-cs"/>
            </a:endParaRPr>
          </a:p>
        </p:txBody>
      </p:sp>
      <p:sp>
        <p:nvSpPr>
          <p:cNvPr id="14" name="TextBox 13">
            <a:extLst>
              <a:ext uri="{FF2B5EF4-FFF2-40B4-BE49-F238E27FC236}">
                <a16:creationId xmlns:a16="http://schemas.microsoft.com/office/drawing/2014/main" id="{6CC43132-C52A-46DC-87AF-64EA61E3263E}"/>
              </a:ext>
            </a:extLst>
          </p:cNvPr>
          <p:cNvSpPr txBox="1"/>
          <p:nvPr/>
        </p:nvSpPr>
        <p:spPr>
          <a:xfrm>
            <a:off x="385416" y="1468543"/>
            <a:ext cx="5757069" cy="2059090"/>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GB" sz="2200" b="0" i="0" u="none" strike="noStrike" kern="1200" cap="none" spc="0" normalizeH="0" baseline="0" noProof="0" dirty="0">
                <a:ln>
                  <a:noFill/>
                </a:ln>
                <a:solidFill>
                  <a:srgbClr val="525050"/>
                </a:solidFill>
                <a:effectLst/>
                <a:uLnTx/>
                <a:uFillTx/>
                <a:latin typeface="Century Gothic"/>
                <a:ea typeface="+mn-ea"/>
                <a:cs typeface="+mn-cs"/>
              </a:rPr>
              <a:t>Ich </a:t>
            </a:r>
            <a:r>
              <a:rPr kumimoji="0" lang="en-GB" sz="2200" b="0" i="0" u="none" strike="noStrike" kern="1200" cap="none" spc="0" normalizeH="0" baseline="0" noProof="0" dirty="0" err="1">
                <a:ln>
                  <a:noFill/>
                </a:ln>
                <a:solidFill>
                  <a:srgbClr val="525050"/>
                </a:solidFill>
                <a:effectLst/>
                <a:uLnTx/>
                <a:uFillTx/>
                <a:latin typeface="Century Gothic"/>
                <a:ea typeface="+mn-ea"/>
                <a:cs typeface="+mn-cs"/>
              </a:rPr>
              <a:t>lerne</a:t>
            </a:r>
            <a:r>
              <a:rPr kumimoji="0" lang="en-GB" sz="2200" b="0" i="0" u="none" strike="noStrike" kern="1200" cap="none" spc="0" normalizeH="0" baseline="0" noProof="0" dirty="0">
                <a:ln>
                  <a:noFill/>
                </a:ln>
                <a:solidFill>
                  <a:srgbClr val="525050"/>
                </a:solidFill>
                <a:effectLst/>
                <a:uLnTx/>
                <a:uFillTx/>
                <a:latin typeface="Century Gothic"/>
                <a:ea typeface="+mn-ea"/>
                <a:cs typeface="+mn-cs"/>
              </a:rPr>
              <a:t> </a:t>
            </a:r>
            <a:r>
              <a:rPr kumimoji="0" lang="de-DE" sz="22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Deutsch, weil es meine </a:t>
            </a:r>
            <a:r>
              <a:rPr kumimoji="0" lang="de-DE" sz="2200" b="1"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Lieblingsfremdsprache</a:t>
            </a:r>
            <a:r>
              <a:rPr kumimoji="0" lang="de-DE" sz="22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 ist. Meine Muttersprache ist Urdu, aber jetzt ist meine </a:t>
            </a:r>
            <a:r>
              <a:rPr kumimoji="0" lang="de-DE" sz="2200" b="1"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Hauptsprache </a:t>
            </a:r>
            <a:r>
              <a:rPr kumimoji="0" lang="de-DE" sz="22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Englisch. </a:t>
            </a:r>
          </a:p>
        </p:txBody>
      </p:sp>
      <p:sp>
        <p:nvSpPr>
          <p:cNvPr id="16" name="TextBox 15">
            <a:extLst>
              <a:ext uri="{FF2B5EF4-FFF2-40B4-BE49-F238E27FC236}">
                <a16:creationId xmlns:a16="http://schemas.microsoft.com/office/drawing/2014/main" id="{56A4536E-E065-4256-A986-7B7E1A0078CB}"/>
              </a:ext>
            </a:extLst>
          </p:cNvPr>
          <p:cNvSpPr txBox="1"/>
          <p:nvPr/>
        </p:nvSpPr>
        <p:spPr>
          <a:xfrm>
            <a:off x="338931" y="4613732"/>
            <a:ext cx="5735479" cy="1551450"/>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de-DE" sz="22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Heidelberg ist meine </a:t>
            </a:r>
            <a:r>
              <a:rPr kumimoji="0" lang="de-DE" sz="2200" b="1"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Lieblingsstadt</a:t>
            </a:r>
            <a:r>
              <a:rPr kumimoji="0" lang="de-DE" sz="22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 </a:t>
            </a:r>
            <a:r>
              <a:rPr kumimoji="0" lang="de-DE" sz="2200" b="0" i="0" u="none" strike="noStrike" kern="1200" cap="none" spc="0" normalizeH="0" baseline="0" noProof="0" dirty="0">
                <a:ln>
                  <a:noFill/>
                </a:ln>
                <a:solidFill>
                  <a:srgbClr val="000000"/>
                </a:solidFill>
                <a:effectLst/>
                <a:uLnTx/>
                <a:uFillTx/>
                <a:latin typeface="Century Gothic"/>
                <a:ea typeface="+mn-ea"/>
                <a:cs typeface="+mn-cs"/>
              </a:rPr>
              <a:t>Ich habe </a:t>
            </a:r>
            <a:r>
              <a:rPr kumimoji="0" lang="de-DE" sz="2200" b="1" i="0" u="none" strike="noStrike" kern="1200" cap="none" spc="0" normalizeH="0" baseline="0" noProof="0" dirty="0">
                <a:ln>
                  <a:noFill/>
                </a:ln>
                <a:solidFill>
                  <a:srgbClr val="C00000"/>
                </a:solidFill>
                <a:effectLst/>
                <a:uLnTx/>
                <a:uFillTx/>
                <a:latin typeface="Century Gothic"/>
                <a:ea typeface="+mn-ea"/>
                <a:cs typeface="+mn-cs"/>
              </a:rPr>
              <a:t>einen Artikel </a:t>
            </a:r>
            <a:r>
              <a:rPr kumimoji="0" lang="de-DE" sz="2200" b="0" i="0" u="none" strike="noStrike" kern="1200" cap="none" spc="0" normalizeH="0" baseline="0" noProof="0" dirty="0">
                <a:ln>
                  <a:noFill/>
                </a:ln>
                <a:solidFill>
                  <a:srgbClr val="000000"/>
                </a:solidFill>
                <a:effectLst/>
                <a:uLnTx/>
                <a:uFillTx/>
                <a:latin typeface="Century Gothic"/>
                <a:ea typeface="+mn-ea"/>
                <a:cs typeface="+mn-cs"/>
              </a:rPr>
              <a:t>über sie gelesen.</a:t>
            </a:r>
            <a:r>
              <a:rPr kumimoji="0" lang="de-DE" sz="22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 Ich liebe alte Gebäude.</a:t>
            </a:r>
            <a:endParaRPr kumimoji="0" lang="en-GB" sz="2200" b="0" i="0" u="none" strike="noStrike" kern="1200" cap="none" spc="0" normalizeH="0" baseline="0" noProof="0" dirty="0">
              <a:ln>
                <a:noFill/>
              </a:ln>
              <a:solidFill>
                <a:srgbClr val="525050"/>
              </a:solidFill>
              <a:effectLst/>
              <a:uLnTx/>
              <a:uFillTx/>
              <a:latin typeface="Century Gothic"/>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5EE08E9F-BFD2-4453-893C-2B9636C13D83}"/>
              </a:ext>
            </a:extLst>
          </p:cNvPr>
          <p:cNvSpPr txBox="1"/>
          <p:nvPr/>
        </p:nvSpPr>
        <p:spPr>
          <a:xfrm>
            <a:off x="6208315" y="1464965"/>
            <a:ext cx="5917853" cy="1551259"/>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de-DE" sz="22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Die vielen Adjektivendungen! Ja, die sind für mich das </a:t>
            </a:r>
            <a:r>
              <a:rPr kumimoji="0" lang="de-DE" sz="2200" b="1"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Hauptproblem</a:t>
            </a:r>
            <a:r>
              <a:rPr kumimoji="0" lang="de-DE" sz="22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  Echt </a:t>
            </a:r>
            <a:r>
              <a:rPr kumimoji="0" lang="de-DE" sz="2200" b="1" i="0" u="none" strike="noStrike" kern="1200" cap="none" spc="0" normalizeH="0" baseline="0" noProof="0" dirty="0">
                <a:ln>
                  <a:noFill/>
                </a:ln>
                <a:solidFill>
                  <a:srgbClr val="C00000"/>
                </a:solidFill>
                <a:effectLst/>
                <a:uLnTx/>
                <a:uFillTx/>
                <a:latin typeface="Century Gothic"/>
                <a:ea typeface="Times New Roman" panose="02020603050405020304" pitchFamily="18" charset="0"/>
                <a:cs typeface="Calibri" panose="020F0502020204030204" pitchFamily="34" charset="0"/>
              </a:rPr>
              <a:t>anders </a:t>
            </a:r>
            <a:r>
              <a:rPr kumimoji="0" lang="de-DE" sz="22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als Urdu!</a:t>
            </a:r>
          </a:p>
        </p:txBody>
      </p:sp>
      <p:sp>
        <p:nvSpPr>
          <p:cNvPr id="20" name="TextBox 19">
            <a:extLst>
              <a:ext uri="{FF2B5EF4-FFF2-40B4-BE49-F238E27FC236}">
                <a16:creationId xmlns:a16="http://schemas.microsoft.com/office/drawing/2014/main" id="{37DC5924-E5BE-4677-B6D7-819B128BAFEB}"/>
              </a:ext>
            </a:extLst>
          </p:cNvPr>
          <p:cNvSpPr txBox="1"/>
          <p:nvPr/>
        </p:nvSpPr>
        <p:spPr>
          <a:xfrm>
            <a:off x="6168231" y="4105900"/>
            <a:ext cx="5957937" cy="2059282"/>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525050"/>
                </a:solidFill>
                <a:effectLst/>
                <a:uLnTx/>
                <a:uFillTx/>
                <a:latin typeface="Century Gothic"/>
                <a:ea typeface="+mn-ea"/>
                <a:cs typeface="+mn-cs"/>
              </a:rPr>
              <a:t>N</a:t>
            </a:r>
            <a:r>
              <a:rPr kumimoji="0" lang="de-DE" sz="22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ach Deutschland zu reisen! Ich möchte meine </a:t>
            </a:r>
            <a:r>
              <a:rPr kumimoji="0" lang="de-DE" sz="2200" b="1"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Lieblingsfußballmannschaft*</a:t>
            </a:r>
            <a:r>
              <a:rPr kumimoji="0" lang="de-DE" sz="22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de-DE" sz="22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Bayern München sehen und </a:t>
            </a:r>
            <a:r>
              <a:rPr kumimoji="0" lang="de-DE" sz="2200" b="1" i="0" u="none" strike="noStrike" kern="1200" cap="none" spc="0" normalizeH="0" baseline="0" noProof="0" dirty="0">
                <a:ln>
                  <a:noFill/>
                </a:ln>
                <a:solidFill>
                  <a:srgbClr val="C00000"/>
                </a:solidFill>
                <a:effectLst/>
                <a:uLnTx/>
                <a:uFillTx/>
                <a:latin typeface="Century Gothic"/>
                <a:ea typeface="Times New Roman" panose="02020603050405020304" pitchFamily="18" charset="0"/>
                <a:cs typeface="Calibri" panose="020F0502020204030204" pitchFamily="34" charset="0"/>
              </a:rPr>
              <a:t>ein Gespräch </a:t>
            </a:r>
            <a:r>
              <a:rPr kumimoji="0" lang="de-DE" sz="22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mit Julian Nagelsmann führen. </a:t>
            </a:r>
            <a:endParaRPr kumimoji="0" lang="en-GB" sz="2200" b="0"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24" name="TextBox 23">
            <a:extLst>
              <a:ext uri="{FF2B5EF4-FFF2-40B4-BE49-F238E27FC236}">
                <a16:creationId xmlns:a16="http://schemas.microsoft.com/office/drawing/2014/main" id="{BC8817BD-9AE3-465B-B0E4-4636C308C119}"/>
              </a:ext>
            </a:extLst>
          </p:cNvPr>
          <p:cNvSpPr txBox="1"/>
          <p:nvPr/>
        </p:nvSpPr>
        <p:spPr>
          <a:xfrm>
            <a:off x="266700" y="3701644"/>
            <a:ext cx="5829300" cy="805542"/>
          </a:xfrm>
          <a:prstGeom prst="rect">
            <a:avLst/>
          </a:prstGeom>
          <a:noFill/>
        </p:spPr>
        <p:txBody>
          <a:bodyPr wrap="square">
            <a:spAutoFit/>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de-DE" sz="2200" b="1" i="0" u="none" strike="noStrike" kern="1200" cap="none" spc="0" normalizeH="0" baseline="0" noProof="0" dirty="0">
                <a:ln>
                  <a:noFill/>
                </a:ln>
                <a:solidFill>
                  <a:srgbClr val="3D3C3C"/>
                </a:solidFill>
                <a:effectLst/>
                <a:uLnTx/>
                <a:uFillTx/>
                <a:latin typeface="Century Gothic"/>
                <a:ea typeface="Times New Roman" panose="02020603050405020304" pitchFamily="18" charset="0"/>
                <a:cs typeface="Calibri" panose="020F0502020204030204" pitchFamily="34" charset="0"/>
              </a:rPr>
              <a:t>Haben Sie eine Lieblingsstadt in Deutschland, und warum? </a:t>
            </a:r>
          </a:p>
        </p:txBody>
      </p:sp>
      <p:sp>
        <p:nvSpPr>
          <p:cNvPr id="26" name="TextBox 25">
            <a:extLst>
              <a:ext uri="{FF2B5EF4-FFF2-40B4-BE49-F238E27FC236}">
                <a16:creationId xmlns:a16="http://schemas.microsoft.com/office/drawing/2014/main" id="{4438C9A9-9C7D-47D3-94C3-F680561DA1EE}"/>
              </a:ext>
            </a:extLst>
          </p:cNvPr>
          <p:cNvSpPr txBox="1"/>
          <p:nvPr/>
        </p:nvSpPr>
        <p:spPr>
          <a:xfrm>
            <a:off x="6096000" y="3622845"/>
            <a:ext cx="6049515" cy="433132"/>
          </a:xfrm>
          <a:prstGeom prst="rect">
            <a:avLst/>
          </a:prstGeom>
          <a:noFill/>
        </p:spPr>
        <p:txBody>
          <a:bodyPr wrap="square">
            <a:spAutoFit/>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de-DE" sz="2200" b="1" i="0" u="none" strike="noStrike" kern="1200" cap="none" spc="0" normalizeH="0" baseline="0" noProof="0" dirty="0">
                <a:ln>
                  <a:noFill/>
                </a:ln>
                <a:solidFill>
                  <a:srgbClr val="3D3C3C"/>
                </a:solidFill>
                <a:effectLst/>
                <a:uLnTx/>
                <a:uFillTx/>
                <a:latin typeface="Century Gothic"/>
                <a:ea typeface="Times New Roman" panose="02020603050405020304" pitchFamily="18" charset="0"/>
                <a:cs typeface="Calibri" panose="020F0502020204030204" pitchFamily="34" charset="0"/>
              </a:rPr>
              <a:t>Was ist ihr Haupttraum?</a:t>
            </a:r>
            <a:endParaRPr kumimoji="0" lang="en-GB" sz="2200" b="1" i="0" u="none" strike="noStrike" kern="1200" cap="none" spc="0" normalizeH="0" baseline="0" noProof="0" dirty="0">
              <a:ln>
                <a:noFill/>
              </a:ln>
              <a:solidFill>
                <a:srgbClr val="3D3C3C"/>
              </a:solidFill>
              <a:effectLst/>
              <a:uLnTx/>
              <a:uFillTx/>
              <a:latin typeface="Century Gothic"/>
              <a:ea typeface="Calibri" panose="020F0502020204030204" pitchFamily="34"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986874DF-2A26-4D46-98CD-0AC04530E2C5}"/>
              </a:ext>
            </a:extLst>
          </p:cNvPr>
          <p:cNvSpPr/>
          <p:nvPr/>
        </p:nvSpPr>
        <p:spPr>
          <a:xfrm>
            <a:off x="385416" y="2137658"/>
            <a:ext cx="3176934" cy="356948"/>
          </a:xfrm>
          <a:prstGeom prst="roundRect">
            <a:avLst/>
          </a:prstGeom>
          <a:solidFill>
            <a:srgbClr val="FFF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D3C3C"/>
                </a:solidFill>
                <a:effectLst/>
                <a:uLnTx/>
                <a:uFillTx/>
                <a:latin typeface="Century Gothic"/>
                <a:ea typeface="+mn-ea"/>
                <a:cs typeface="+mn-cs"/>
              </a:rPr>
              <a:t>1</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._____________________</a:t>
            </a:r>
          </a:p>
        </p:txBody>
      </p:sp>
      <p:sp>
        <p:nvSpPr>
          <p:cNvPr id="27" name="Rectangle: Rounded Corners 26">
            <a:extLst>
              <a:ext uri="{FF2B5EF4-FFF2-40B4-BE49-F238E27FC236}">
                <a16:creationId xmlns:a16="http://schemas.microsoft.com/office/drawing/2014/main" id="{8D4DA0BD-3A68-44C6-9180-3A6B3684370F}"/>
              </a:ext>
            </a:extLst>
          </p:cNvPr>
          <p:cNvSpPr/>
          <p:nvPr/>
        </p:nvSpPr>
        <p:spPr>
          <a:xfrm>
            <a:off x="1327623" y="3024952"/>
            <a:ext cx="2003406" cy="499295"/>
          </a:xfrm>
          <a:prstGeom prst="roundRect">
            <a:avLst/>
          </a:prstGeom>
          <a:solidFill>
            <a:srgbClr val="FFF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D3C3C"/>
                </a:solidFill>
                <a:effectLst/>
                <a:uLnTx/>
                <a:uFillTx/>
                <a:latin typeface="Century Gothic"/>
                <a:ea typeface="+mn-ea"/>
                <a:cs typeface="+mn-cs"/>
              </a:rPr>
              <a:t>2</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.___________</a:t>
            </a:r>
          </a:p>
        </p:txBody>
      </p:sp>
      <p:sp>
        <p:nvSpPr>
          <p:cNvPr id="28" name="Rectangle: Rounded Corners 27">
            <a:extLst>
              <a:ext uri="{FF2B5EF4-FFF2-40B4-BE49-F238E27FC236}">
                <a16:creationId xmlns:a16="http://schemas.microsoft.com/office/drawing/2014/main" id="{5E6DFB13-5DBC-4E40-ACAA-597084FB0C29}"/>
              </a:ext>
            </a:extLst>
          </p:cNvPr>
          <p:cNvSpPr/>
          <p:nvPr/>
        </p:nvSpPr>
        <p:spPr>
          <a:xfrm>
            <a:off x="2411358" y="3674700"/>
            <a:ext cx="1951636" cy="49929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D3C3C"/>
                </a:solidFill>
                <a:effectLst/>
                <a:uLnTx/>
                <a:uFillTx/>
                <a:latin typeface="Century Gothic"/>
                <a:ea typeface="+mn-ea"/>
                <a:cs typeface="+mn-cs"/>
              </a:rPr>
              <a:t>3</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.__________</a:t>
            </a:r>
          </a:p>
        </p:txBody>
      </p:sp>
      <p:sp>
        <p:nvSpPr>
          <p:cNvPr id="29" name="Rectangle: Rounded Corners 28">
            <a:extLst>
              <a:ext uri="{FF2B5EF4-FFF2-40B4-BE49-F238E27FC236}">
                <a16:creationId xmlns:a16="http://schemas.microsoft.com/office/drawing/2014/main" id="{D1C2C735-F5C3-4BB2-B95C-2299B5EF77B0}"/>
              </a:ext>
            </a:extLst>
          </p:cNvPr>
          <p:cNvSpPr/>
          <p:nvPr/>
        </p:nvSpPr>
        <p:spPr>
          <a:xfrm>
            <a:off x="8011995" y="2055843"/>
            <a:ext cx="2104983" cy="499295"/>
          </a:xfrm>
          <a:prstGeom prst="roundRect">
            <a:avLst/>
          </a:prstGeom>
          <a:solidFill>
            <a:srgbClr val="FFF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D3C3C"/>
                </a:solidFill>
                <a:effectLst/>
                <a:uLnTx/>
                <a:uFillTx/>
                <a:latin typeface="Century Gothic"/>
                <a:ea typeface="+mn-ea"/>
                <a:cs typeface="+mn-cs"/>
              </a:rPr>
              <a:t>5</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.__________!</a:t>
            </a:r>
          </a:p>
        </p:txBody>
      </p:sp>
      <p:sp>
        <p:nvSpPr>
          <p:cNvPr id="30" name="Rectangle: Rounded Corners 29">
            <a:extLst>
              <a:ext uri="{FF2B5EF4-FFF2-40B4-BE49-F238E27FC236}">
                <a16:creationId xmlns:a16="http://schemas.microsoft.com/office/drawing/2014/main" id="{04380CAA-F6B0-4462-861F-9D1A39F9EDC8}"/>
              </a:ext>
            </a:extLst>
          </p:cNvPr>
          <p:cNvSpPr/>
          <p:nvPr/>
        </p:nvSpPr>
        <p:spPr>
          <a:xfrm>
            <a:off x="3206670" y="4652485"/>
            <a:ext cx="1951636" cy="499295"/>
          </a:xfrm>
          <a:prstGeom prst="roundRect">
            <a:avLst/>
          </a:prstGeom>
          <a:solidFill>
            <a:srgbClr val="FFF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D3C3C"/>
                </a:solidFill>
                <a:effectLst/>
                <a:uLnTx/>
                <a:uFillTx/>
                <a:latin typeface="Century Gothic"/>
                <a:ea typeface="+mn-ea"/>
                <a:cs typeface="+mn-cs"/>
              </a:rPr>
              <a:t>4</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.__________.</a:t>
            </a:r>
          </a:p>
        </p:txBody>
      </p:sp>
      <p:sp>
        <p:nvSpPr>
          <p:cNvPr id="31" name="Rectangle: Rounded Corners 30">
            <a:extLst>
              <a:ext uri="{FF2B5EF4-FFF2-40B4-BE49-F238E27FC236}">
                <a16:creationId xmlns:a16="http://schemas.microsoft.com/office/drawing/2014/main" id="{DBA2C614-27BD-4DBB-B3C1-4DD42A181EBD}"/>
              </a:ext>
            </a:extLst>
          </p:cNvPr>
          <p:cNvSpPr/>
          <p:nvPr/>
        </p:nvSpPr>
        <p:spPr>
          <a:xfrm>
            <a:off x="7557177" y="3556682"/>
            <a:ext cx="2104983" cy="49929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D3C3C"/>
                </a:solidFill>
                <a:effectLst/>
                <a:uLnTx/>
                <a:uFillTx/>
                <a:latin typeface="Century Gothic"/>
                <a:ea typeface="+mn-ea"/>
                <a:cs typeface="+mn-cs"/>
              </a:rPr>
              <a:t>6</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.__________?</a:t>
            </a:r>
          </a:p>
        </p:txBody>
      </p:sp>
      <p:sp>
        <p:nvSpPr>
          <p:cNvPr id="32" name="Rectangle: Rounded Corners 31">
            <a:extLst>
              <a:ext uri="{FF2B5EF4-FFF2-40B4-BE49-F238E27FC236}">
                <a16:creationId xmlns:a16="http://schemas.microsoft.com/office/drawing/2014/main" id="{8D260074-EDCE-4CD2-8026-413B6DB5EDAB}"/>
              </a:ext>
            </a:extLst>
          </p:cNvPr>
          <p:cNvSpPr/>
          <p:nvPr/>
        </p:nvSpPr>
        <p:spPr>
          <a:xfrm>
            <a:off x="7204293" y="4696051"/>
            <a:ext cx="4172563" cy="499295"/>
          </a:xfrm>
          <a:prstGeom prst="roundRect">
            <a:avLst/>
          </a:prstGeom>
          <a:solidFill>
            <a:srgbClr val="FFF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D3C3C"/>
                </a:solidFill>
                <a:effectLst/>
                <a:uLnTx/>
                <a:uFillTx/>
                <a:latin typeface="Century Gothic"/>
                <a:ea typeface="+mn-ea"/>
                <a:cs typeface="+mn-cs"/>
              </a:rPr>
              <a:t>7</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.__________________________</a:t>
            </a:r>
          </a:p>
        </p:txBody>
      </p:sp>
      <p:pic>
        <p:nvPicPr>
          <p:cNvPr id="6" name="10.1.1.3 L1 slide 8 foundation.mp3">
            <a:hlinkClick r:id="" action="ppaction://media"/>
            <a:extLst>
              <a:ext uri="{FF2B5EF4-FFF2-40B4-BE49-F238E27FC236}">
                <a16:creationId xmlns:a16="http://schemas.microsoft.com/office/drawing/2014/main" id="{46E08E47-FEBB-247E-AF44-C739DB3A131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047785" y="214293"/>
            <a:ext cx="812800" cy="812800"/>
          </a:xfrm>
          <a:prstGeom prst="rect">
            <a:avLst/>
          </a:prstGeom>
        </p:spPr>
      </p:pic>
    </p:spTree>
    <p:extLst>
      <p:ext uri="{BB962C8B-B14F-4D97-AF65-F5344CB8AC3E}">
        <p14:creationId xmlns:p14="http://schemas.microsoft.com/office/powerpoint/2010/main" val="201668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6"/>
                </p:tgtEl>
              </p:cMediaNode>
            </p:audio>
          </p:childTnLst>
        </p:cTn>
      </p:par>
    </p:tnLst>
    <p:bldLst>
      <p:bldP spid="11" grpId="0" animBg="1"/>
      <p:bldP spid="27" grpId="0" animBg="1"/>
      <p:bldP spid="28" grpId="0" animBg="1"/>
      <p:bldP spid="29" grpId="0" animBg="1"/>
      <p:bldP spid="30" grpId="0" animBg="1"/>
      <p:bldP spid="31"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0B2F3-EEFC-C162-6816-774C88859D04}"/>
              </a:ext>
            </a:extLst>
          </p:cNvPr>
          <p:cNvSpPr>
            <a:spLocks noGrp="1"/>
          </p:cNvSpPr>
          <p:nvPr>
            <p:ph type="title"/>
          </p:nvPr>
        </p:nvSpPr>
        <p:spPr>
          <a:xfrm>
            <a:off x="0" y="213557"/>
            <a:ext cx="9064487" cy="846617"/>
          </a:xfrm>
        </p:spPr>
        <p:txBody>
          <a:bodyPr anchor="ctr">
            <a:noAutofit/>
          </a:bodyPr>
          <a:lstStyle/>
          <a:p>
            <a:r>
              <a:rPr lang="de-DE" sz="2800" dirty="0">
                <a:solidFill>
                  <a:schemeClr val="tx1">
                    <a:lumMod val="75000"/>
                  </a:schemeClr>
                </a:solidFill>
                <a:effectLst/>
                <a:latin typeface="+mj-lt"/>
                <a:ea typeface="Times New Roman" panose="02020603050405020304" pitchFamily="18" charset="0"/>
                <a:cs typeface="Calibri" panose="020F0502020204030204" pitchFamily="34" charset="0"/>
              </a:rPr>
              <a:t>Interview mit Shalini über das Deutschlernen!</a:t>
            </a:r>
            <a:endParaRPr lang="en-GB" sz="2800" dirty="0">
              <a:solidFill>
                <a:schemeClr val="tx1">
                  <a:lumMod val="75000"/>
                </a:schemeClr>
              </a:solidFill>
              <a:latin typeface="+mj-lt"/>
            </a:endParaRPr>
          </a:p>
        </p:txBody>
      </p:sp>
      <p:sp>
        <p:nvSpPr>
          <p:cNvPr id="3" name="Text Placeholder 2">
            <a:extLst>
              <a:ext uri="{FF2B5EF4-FFF2-40B4-BE49-F238E27FC236}">
                <a16:creationId xmlns:a16="http://schemas.microsoft.com/office/drawing/2014/main" id="{438CB05D-AEBA-18E9-5E3E-28337946AF0E}"/>
              </a:ext>
            </a:extLst>
          </p:cNvPr>
          <p:cNvSpPr>
            <a:spLocks noGrp="1"/>
          </p:cNvSpPr>
          <p:nvPr>
            <p:ph type="body" sz="quarter" idx="10"/>
          </p:nvPr>
        </p:nvSpPr>
        <p:spPr>
          <a:xfrm>
            <a:off x="53966" y="1044703"/>
            <a:ext cx="6090839" cy="5238079"/>
          </a:xfrm>
        </p:spPr>
        <p:txBody>
          <a:bodyPr>
            <a:noAutofit/>
          </a:bodyPr>
          <a:lstStyle/>
          <a:p>
            <a:r>
              <a:rPr lang="de-DE" sz="2200" b="1" dirty="0">
                <a:solidFill>
                  <a:schemeClr val="bg1"/>
                </a:solidFill>
                <a:effectLst/>
                <a:latin typeface="+mn-lt"/>
                <a:ea typeface="Times New Roman" panose="02020603050405020304" pitchFamily="18" charset="0"/>
                <a:cs typeface="Calibri" panose="020F0502020204030204" pitchFamily="34" charset="0"/>
              </a:rPr>
              <a:t>Verwechseln* Sie manchmal bestimmte deutschen Wörter? </a:t>
            </a:r>
          </a:p>
          <a:p>
            <a:pPr>
              <a:lnSpc>
                <a:spcPct val="110000"/>
              </a:lnSpc>
            </a:pPr>
            <a:endParaRPr lang="de-DE" sz="2200" b="1" dirty="0">
              <a:solidFill>
                <a:schemeClr val="bg1"/>
              </a:solidFill>
              <a:effectLst/>
              <a:latin typeface="+mn-lt"/>
              <a:ea typeface="Times New Roman" panose="02020603050405020304" pitchFamily="18" charset="0"/>
              <a:cs typeface="Calibri" panose="020F0502020204030204" pitchFamily="34" charset="0"/>
            </a:endParaRPr>
          </a:p>
          <a:p>
            <a:pPr>
              <a:lnSpc>
                <a:spcPct val="110000"/>
              </a:lnSpc>
            </a:pPr>
            <a:endParaRPr lang="de-DE" sz="2200" b="1" dirty="0">
              <a:solidFill>
                <a:schemeClr val="bg1"/>
              </a:solidFill>
              <a:effectLst/>
              <a:latin typeface="+mn-lt"/>
              <a:ea typeface="Times New Roman" panose="02020603050405020304" pitchFamily="18" charset="0"/>
              <a:cs typeface="Calibri" panose="020F0502020204030204" pitchFamily="34" charset="0"/>
            </a:endParaRPr>
          </a:p>
          <a:p>
            <a:pPr>
              <a:lnSpc>
                <a:spcPct val="110000"/>
              </a:lnSpc>
            </a:pPr>
            <a:endParaRPr lang="de-DE" sz="2200" b="1" dirty="0">
              <a:solidFill>
                <a:schemeClr val="bg1"/>
              </a:solidFill>
              <a:latin typeface="+mn-lt"/>
              <a:ea typeface="Calibri" panose="020F0502020204030204" pitchFamily="34" charset="0"/>
              <a:cs typeface="Calibri" panose="020F0502020204030204" pitchFamily="34" charset="0"/>
            </a:endParaRPr>
          </a:p>
          <a:p>
            <a:pPr>
              <a:lnSpc>
                <a:spcPct val="110000"/>
              </a:lnSpc>
            </a:pPr>
            <a:endParaRPr lang="de-DE" sz="2200" b="1" dirty="0">
              <a:solidFill>
                <a:schemeClr val="bg1"/>
              </a:solidFill>
              <a:effectLst/>
              <a:latin typeface="+mn-lt"/>
              <a:ea typeface="Times New Roman" panose="02020603050405020304" pitchFamily="18" charset="0"/>
              <a:cs typeface="Calibri" panose="020F0502020204030204" pitchFamily="34" charset="0"/>
            </a:endParaRPr>
          </a:p>
          <a:p>
            <a:pPr>
              <a:lnSpc>
                <a:spcPct val="110000"/>
              </a:lnSpc>
            </a:pPr>
            <a:endParaRPr lang="de-DE" sz="2200" b="1" dirty="0">
              <a:solidFill>
                <a:schemeClr val="bg1"/>
              </a:solidFill>
              <a:latin typeface="+mn-lt"/>
              <a:ea typeface="Calibri" panose="020F0502020204030204" pitchFamily="34" charset="0"/>
              <a:cs typeface="Calibri" panose="020F0502020204030204" pitchFamily="34" charset="0"/>
            </a:endParaRPr>
          </a:p>
          <a:p>
            <a:pPr>
              <a:lnSpc>
                <a:spcPct val="110000"/>
              </a:lnSpc>
            </a:pPr>
            <a:r>
              <a:rPr lang="en-GB" sz="2200" dirty="0">
                <a:latin typeface="+mn-lt"/>
              </a:rPr>
              <a:t>	</a:t>
            </a:r>
            <a:endParaRPr lang="en-GB" sz="2200" dirty="0">
              <a:effectLst/>
              <a:latin typeface="+mn-lt"/>
              <a:ea typeface="Calibri" panose="020F0502020204030204" pitchFamily="34" charset="0"/>
              <a:cs typeface="Times New Roman" panose="02020603050405020304" pitchFamily="18" charset="0"/>
            </a:endParaRPr>
          </a:p>
          <a:p>
            <a:pPr>
              <a:lnSpc>
                <a:spcPct val="110000"/>
              </a:lnSpc>
            </a:pPr>
            <a:endParaRPr lang="en-GB" sz="2200" dirty="0">
              <a:latin typeface="+mn-lt"/>
            </a:endParaRPr>
          </a:p>
        </p:txBody>
      </p:sp>
      <p:sp>
        <p:nvSpPr>
          <p:cNvPr id="4" name="Flowchart: Alternate Process 3">
            <a:extLst>
              <a:ext uri="{FF2B5EF4-FFF2-40B4-BE49-F238E27FC236}">
                <a16:creationId xmlns:a16="http://schemas.microsoft.com/office/drawing/2014/main" id="{E6A9E9A8-B96B-31A7-3498-C55D5B629085}"/>
              </a:ext>
            </a:extLst>
          </p:cNvPr>
          <p:cNvSpPr/>
          <p:nvPr/>
        </p:nvSpPr>
        <p:spPr>
          <a:xfrm>
            <a:off x="10296939" y="213557"/>
            <a:ext cx="1789145" cy="473830"/>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3D3C3C"/>
                </a:solidFill>
                <a:effectLst/>
                <a:uLnTx/>
                <a:uFillTx/>
                <a:latin typeface="Century Gothic"/>
                <a:ea typeface="+mn-ea"/>
                <a:cs typeface="+mn-cs"/>
              </a:rPr>
              <a:t>hören</a:t>
            </a:r>
            <a:r>
              <a:rPr kumimoji="0" lang="en-US" sz="2000" b="0" i="0" u="none" strike="noStrike" kern="1200" cap="none" spc="0" normalizeH="0" baseline="0" noProof="0" dirty="0">
                <a:ln>
                  <a:noFill/>
                </a:ln>
                <a:solidFill>
                  <a:srgbClr val="3D3C3C"/>
                </a:solidFill>
                <a:effectLst/>
                <a:uLnTx/>
                <a:uFillTx/>
                <a:latin typeface="Century Gothic"/>
                <a:ea typeface="+mn-ea"/>
                <a:cs typeface="+mn-cs"/>
              </a:rPr>
              <a:t>/</a:t>
            </a:r>
            <a:r>
              <a:rPr kumimoji="0" lang="en-US" sz="2000" b="0" i="0" u="none" strike="noStrike" kern="1200" cap="none" spc="0" normalizeH="0" baseline="0" noProof="0" dirty="0" err="1">
                <a:ln>
                  <a:noFill/>
                </a:ln>
                <a:solidFill>
                  <a:srgbClr val="3D3C3C"/>
                </a:solidFill>
                <a:effectLst/>
                <a:uLnTx/>
                <a:uFillTx/>
                <a:latin typeface="Century Gothic"/>
                <a:ea typeface="+mn-ea"/>
                <a:cs typeface="+mn-cs"/>
              </a:rPr>
              <a:t>lesen</a:t>
            </a:r>
            <a:endParaRPr kumimoji="0" lang="en-GB" sz="20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5" name="Rectangle: Rounded Corners 4">
            <a:extLst>
              <a:ext uri="{FF2B5EF4-FFF2-40B4-BE49-F238E27FC236}">
                <a16:creationId xmlns:a16="http://schemas.microsoft.com/office/drawing/2014/main" id="{2A96502B-750F-1C18-1A89-10931A7E72A1}"/>
              </a:ext>
            </a:extLst>
          </p:cNvPr>
          <p:cNvSpPr/>
          <p:nvPr/>
        </p:nvSpPr>
        <p:spPr>
          <a:xfrm>
            <a:off x="7119257" y="5908220"/>
            <a:ext cx="5018777" cy="374562"/>
          </a:xfrm>
          <a:prstGeom prst="round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FF2CC"/>
                </a:solidFill>
                <a:effectLst/>
                <a:uLnTx/>
                <a:uFillTx/>
                <a:latin typeface="Century Gothic"/>
                <a:ea typeface="+mn-ea"/>
                <a:cs typeface="+mn-cs"/>
              </a:rPr>
              <a:t>*</a:t>
            </a:r>
            <a:r>
              <a:rPr kumimoji="0" lang="en-US" sz="2200" b="0" i="0" u="none" strike="noStrike" kern="1200" cap="none" spc="0" normalizeH="0" baseline="0" noProof="0" dirty="0" err="1">
                <a:ln>
                  <a:noFill/>
                </a:ln>
                <a:solidFill>
                  <a:srgbClr val="FFF2CC"/>
                </a:solidFill>
                <a:effectLst/>
                <a:uLnTx/>
                <a:uFillTx/>
                <a:latin typeface="Century Gothic"/>
                <a:ea typeface="+mn-ea"/>
                <a:cs typeface="+mn-cs"/>
              </a:rPr>
              <a:t>verwechseln</a:t>
            </a:r>
            <a:r>
              <a:rPr kumimoji="0" lang="en-US" sz="2200" b="0" i="0" u="none" strike="noStrike" kern="1200" cap="none" spc="0" normalizeH="0" baseline="0" noProof="0" dirty="0">
                <a:ln>
                  <a:noFill/>
                </a:ln>
                <a:solidFill>
                  <a:srgbClr val="FFF2CC"/>
                </a:solidFill>
                <a:effectLst/>
                <a:uLnTx/>
                <a:uFillTx/>
                <a:latin typeface="Century Gothic"/>
                <a:ea typeface="+mn-ea"/>
                <a:cs typeface="+mn-cs"/>
              </a:rPr>
              <a:t> – to confuse, mix up</a:t>
            </a:r>
            <a:endParaRPr kumimoji="0" lang="en-GB" sz="2200" b="0" i="0" u="none" strike="noStrike" kern="1200" cap="none" spc="0" normalizeH="0" baseline="0" noProof="0" dirty="0">
              <a:ln>
                <a:noFill/>
              </a:ln>
              <a:solidFill>
                <a:srgbClr val="FFF2CC"/>
              </a:solidFill>
              <a:effectLst/>
              <a:uLnTx/>
              <a:uFillTx/>
              <a:latin typeface="Century Gothic"/>
              <a:ea typeface="+mn-ea"/>
              <a:cs typeface="+mn-cs"/>
            </a:endParaRPr>
          </a:p>
        </p:txBody>
      </p:sp>
      <p:sp>
        <p:nvSpPr>
          <p:cNvPr id="14" name="TextBox 13">
            <a:extLst>
              <a:ext uri="{FF2B5EF4-FFF2-40B4-BE49-F238E27FC236}">
                <a16:creationId xmlns:a16="http://schemas.microsoft.com/office/drawing/2014/main" id="{6CC43132-C52A-46DC-87AF-64EA61E3263E}"/>
              </a:ext>
            </a:extLst>
          </p:cNvPr>
          <p:cNvSpPr txBox="1"/>
          <p:nvPr/>
        </p:nvSpPr>
        <p:spPr>
          <a:xfrm>
            <a:off x="125857" y="1682186"/>
            <a:ext cx="6049515" cy="2566921"/>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de-DE" sz="2200" b="0" i="0" u="none" strike="noStrike" kern="1200" cap="none" spc="0" normalizeH="0" baseline="0" noProof="0" dirty="0">
                <a:ln>
                  <a:noFill/>
                </a:ln>
                <a:solidFill>
                  <a:srgbClr val="3D3C3C"/>
                </a:solidFill>
                <a:effectLst/>
                <a:uLnTx/>
                <a:uFillTx/>
                <a:latin typeface="Century Gothic"/>
                <a:ea typeface="+mn-ea"/>
                <a:cs typeface="Calibri" panose="020F0502020204030204" pitchFamily="34" charset="0"/>
              </a:rPr>
              <a:t>Ja! </a:t>
            </a:r>
            <a:r>
              <a:rPr kumimoji="0" lang="de-DE" sz="2200" b="0" i="0" u="none" strike="noStrike" kern="1200" cap="none" spc="0" normalizeH="0" baseline="0" noProof="0" dirty="0">
                <a:ln>
                  <a:noFill/>
                </a:ln>
                <a:solidFill>
                  <a:srgbClr val="3D3C3C"/>
                </a:solidFill>
                <a:effectLst/>
                <a:uLnTx/>
                <a:uFillTx/>
                <a:latin typeface="Century Gothic"/>
                <a:ea typeface="Times New Roman" panose="02020603050405020304" pitchFamily="18" charset="0"/>
                <a:cs typeface="Calibri" panose="020F0502020204030204" pitchFamily="34" charset="0"/>
              </a:rPr>
              <a:t>Einige, einzige und eigene. . . Sie sehen ähnlich aus, </a:t>
            </a:r>
            <a:r>
              <a:rPr kumimoji="0" lang="de-DE" sz="2200" b="1" i="0" u="none" strike="noStrike" kern="1200" cap="none" spc="0" normalizeH="0" baseline="0" noProof="0" dirty="0">
                <a:ln>
                  <a:noFill/>
                </a:ln>
                <a:solidFill>
                  <a:srgbClr val="C00000"/>
                </a:solidFill>
                <a:effectLst/>
                <a:uLnTx/>
                <a:uFillTx/>
                <a:latin typeface="Century Gothic"/>
                <a:ea typeface="Times New Roman" panose="02020603050405020304" pitchFamily="18" charset="0"/>
                <a:cs typeface="Calibri" panose="020F0502020204030204" pitchFamily="34" charset="0"/>
              </a:rPr>
              <a:t>sie klingen </a:t>
            </a:r>
            <a:r>
              <a:rPr kumimoji="0" lang="de-DE" sz="2200" b="0" i="0" u="none" strike="noStrike" kern="1200" cap="none" spc="0" normalizeH="0" baseline="0" noProof="0" dirty="0">
                <a:ln>
                  <a:noFill/>
                </a:ln>
                <a:solidFill>
                  <a:srgbClr val="3D3C3C"/>
                </a:solidFill>
                <a:effectLst/>
                <a:uLnTx/>
                <a:uFillTx/>
                <a:latin typeface="Century Gothic"/>
                <a:ea typeface="Times New Roman" panose="02020603050405020304" pitchFamily="18" charset="0"/>
                <a:cs typeface="Calibri" panose="020F0502020204030204" pitchFamily="34" charset="0"/>
              </a:rPr>
              <a:t>sogar ähnlich, aber </a:t>
            </a:r>
            <a:r>
              <a:rPr kumimoji="0" lang="de-DE" sz="2200" b="1" i="0" u="none" strike="noStrike" kern="1200" cap="none" spc="0" normalizeH="0" baseline="0" noProof="0" dirty="0">
                <a:ln>
                  <a:noFill/>
                </a:ln>
                <a:solidFill>
                  <a:srgbClr val="C00000"/>
                </a:solidFill>
                <a:effectLst/>
                <a:uLnTx/>
                <a:uFillTx/>
                <a:latin typeface="Century Gothic"/>
                <a:ea typeface="Times New Roman" panose="02020603050405020304" pitchFamily="18" charset="0"/>
                <a:cs typeface="Calibri" panose="020F0502020204030204" pitchFamily="34" charset="0"/>
              </a:rPr>
              <a:t>der Sinn </a:t>
            </a:r>
            <a:r>
              <a:rPr kumimoji="0" lang="de-DE" sz="2200" b="0" i="0" u="none" strike="noStrike" kern="1200" cap="none" spc="0" normalizeH="0" baseline="0" noProof="0" dirty="0">
                <a:ln>
                  <a:noFill/>
                </a:ln>
                <a:solidFill>
                  <a:srgbClr val="3D3C3C"/>
                </a:solidFill>
                <a:effectLst/>
                <a:uLnTx/>
                <a:uFillTx/>
                <a:latin typeface="Century Gothic"/>
                <a:ea typeface="Times New Roman" panose="02020603050405020304" pitchFamily="18" charset="0"/>
                <a:cs typeface="Calibri" panose="020F0502020204030204" pitchFamily="34" charset="0"/>
              </a:rPr>
              <a:t>ist </a:t>
            </a:r>
            <a:r>
              <a:rPr kumimoji="0" lang="de-DE" sz="2200" b="1" i="0" u="none" strike="noStrike" kern="1200" cap="none" spc="0" normalizeH="0" baseline="0" noProof="0" dirty="0">
                <a:ln>
                  <a:noFill/>
                </a:ln>
                <a:solidFill>
                  <a:srgbClr val="C00000"/>
                </a:solidFill>
                <a:effectLst/>
                <a:uLnTx/>
                <a:uFillTx/>
                <a:latin typeface="Century Gothic"/>
                <a:ea typeface="Times New Roman" panose="02020603050405020304" pitchFamily="18" charset="0"/>
                <a:cs typeface="Calibri" panose="020F0502020204030204" pitchFamily="34" charset="0"/>
              </a:rPr>
              <a:t>anders</a:t>
            </a:r>
            <a:r>
              <a:rPr kumimoji="0" lang="de-DE" sz="2200" b="0" i="0" u="none" strike="noStrike" kern="1200" cap="none" spc="0" normalizeH="0" baseline="0" noProof="0" dirty="0">
                <a:ln>
                  <a:noFill/>
                </a:ln>
                <a:solidFill>
                  <a:srgbClr val="3D3C3C"/>
                </a:solidFill>
                <a:effectLst/>
                <a:uLnTx/>
                <a:uFillTx/>
                <a:latin typeface="Century Gothic"/>
                <a:ea typeface="Times New Roman" panose="02020603050405020304" pitchFamily="18" charset="0"/>
                <a:cs typeface="Calibri" panose="020F0502020204030204" pitchFamily="34" charset="0"/>
              </a:rPr>
              <a:t>. Aber dann habe ich </a:t>
            </a:r>
            <a:r>
              <a:rPr kumimoji="0" lang="de-DE" sz="2200" b="1" i="0" u="none" strike="noStrike" kern="1200" cap="none" spc="0" normalizeH="0" baseline="0" noProof="0" dirty="0">
                <a:ln>
                  <a:noFill/>
                </a:ln>
                <a:solidFill>
                  <a:srgbClr val="C00000"/>
                </a:solidFill>
                <a:effectLst/>
                <a:uLnTx/>
                <a:uFillTx/>
                <a:latin typeface="Century Gothic"/>
                <a:ea typeface="Times New Roman" panose="02020603050405020304" pitchFamily="18" charset="0"/>
                <a:cs typeface="Calibri" panose="020F0502020204030204" pitchFamily="34" charset="0"/>
              </a:rPr>
              <a:t>den Unterschied</a:t>
            </a:r>
            <a:r>
              <a:rPr kumimoji="0" lang="de-DE" sz="2200" b="0" i="0" u="none" strike="noStrike" kern="1200" cap="none" spc="0" normalizeH="0" baseline="0" noProof="0" dirty="0">
                <a:ln>
                  <a:noFill/>
                </a:ln>
                <a:solidFill>
                  <a:srgbClr val="3D3C3C"/>
                </a:solidFill>
                <a:effectLst/>
                <a:uLnTx/>
                <a:uFillTx/>
                <a:latin typeface="Century Gothic"/>
                <a:ea typeface="Times New Roman" panose="02020603050405020304" pitchFamily="18" charset="0"/>
                <a:cs typeface="Calibri" panose="020F0502020204030204" pitchFamily="34" charset="0"/>
              </a:rPr>
              <a:t> </a:t>
            </a:r>
            <a:r>
              <a:rPr kumimoji="0" lang="de-DE" sz="2200" b="1" i="0" u="none" strike="noStrike" kern="1200" cap="none" spc="0" normalizeH="0" baseline="0" noProof="0" dirty="0">
                <a:ln>
                  <a:noFill/>
                </a:ln>
                <a:solidFill>
                  <a:srgbClr val="C00000"/>
                </a:solidFill>
                <a:effectLst/>
                <a:uLnTx/>
                <a:uFillTx/>
                <a:latin typeface="Century Gothic"/>
                <a:ea typeface="Times New Roman" panose="02020603050405020304" pitchFamily="18" charset="0"/>
                <a:cs typeface="Calibri" panose="020F0502020204030204" pitchFamily="34" charset="0"/>
              </a:rPr>
              <a:t>verstanden</a:t>
            </a:r>
            <a:r>
              <a:rPr kumimoji="0" lang="de-DE" sz="2200" b="0" i="0" u="none" strike="noStrike" kern="1200" cap="none" spc="0" normalizeH="0" baseline="0" noProof="0" dirty="0">
                <a:ln>
                  <a:noFill/>
                </a:ln>
                <a:solidFill>
                  <a:srgbClr val="3D3C3C"/>
                </a:solidFill>
                <a:effectLst/>
                <a:uLnTx/>
                <a:uFillTx/>
                <a:latin typeface="Century Gothic"/>
                <a:ea typeface="Times New Roman" panose="02020603050405020304" pitchFamily="18" charset="0"/>
                <a:cs typeface="Calibri" panose="020F0502020204030204" pitchFamily="34" charset="0"/>
              </a:rPr>
              <a:t> und gelernt, und es ist nicht mehr mein </a:t>
            </a:r>
            <a:r>
              <a:rPr kumimoji="0" lang="de-DE" sz="2200" b="1" i="0" u="none" strike="noStrike" kern="1200" cap="none" spc="0" normalizeH="0" baseline="0" noProof="0" dirty="0">
                <a:ln>
                  <a:noFill/>
                </a:ln>
                <a:solidFill>
                  <a:srgbClr val="3D3C3C"/>
                </a:solidFill>
                <a:effectLst/>
                <a:uLnTx/>
                <a:uFillTx/>
                <a:latin typeface="Century Gothic"/>
                <a:ea typeface="Times New Roman" panose="02020603050405020304" pitchFamily="18" charset="0"/>
                <a:cs typeface="Calibri" panose="020F0502020204030204" pitchFamily="34" charset="0"/>
              </a:rPr>
              <a:t>Hauptproblem</a:t>
            </a:r>
            <a:r>
              <a:rPr kumimoji="0" lang="de-DE" sz="2200" b="0" i="0" u="none" strike="noStrike" kern="1200" cap="none" spc="0" normalizeH="0" baseline="0" noProof="0" dirty="0">
                <a:ln>
                  <a:noFill/>
                </a:ln>
                <a:solidFill>
                  <a:srgbClr val="3D3C3C"/>
                </a:solidFill>
                <a:effectLst/>
                <a:uLnTx/>
                <a:uFillTx/>
                <a:latin typeface="Century Gothic"/>
                <a:ea typeface="Times New Roman" panose="02020603050405020304" pitchFamily="18" charset="0"/>
                <a:cs typeface="Calibri" panose="020F0502020204030204" pitchFamily="34" charset="0"/>
              </a:rPr>
              <a:t>!</a:t>
            </a:r>
          </a:p>
        </p:txBody>
      </p:sp>
      <p:sp>
        <p:nvSpPr>
          <p:cNvPr id="16" name="TextBox 15">
            <a:extLst>
              <a:ext uri="{FF2B5EF4-FFF2-40B4-BE49-F238E27FC236}">
                <a16:creationId xmlns:a16="http://schemas.microsoft.com/office/drawing/2014/main" id="{56A4536E-E065-4256-A986-7B7E1A0078CB}"/>
              </a:ext>
            </a:extLst>
          </p:cNvPr>
          <p:cNvSpPr txBox="1"/>
          <p:nvPr/>
        </p:nvSpPr>
        <p:spPr>
          <a:xfrm>
            <a:off x="6300663" y="1170717"/>
            <a:ext cx="5765480" cy="2567113"/>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de-DE" sz="2200" b="1" i="0" u="none" strike="noStrike" kern="1200" cap="none" spc="0" normalizeH="0" baseline="0" noProof="0" dirty="0">
                <a:ln>
                  <a:noFill/>
                </a:ln>
                <a:solidFill>
                  <a:srgbClr val="C00000"/>
                </a:solidFill>
                <a:effectLst/>
                <a:uLnTx/>
                <a:uFillTx/>
                <a:latin typeface="Century Gothic"/>
                <a:ea typeface="Times New Roman" panose="02020603050405020304" pitchFamily="18" charset="0"/>
                <a:cs typeface="Calibri" panose="020F0502020204030204" pitchFamily="34" charset="0"/>
              </a:rPr>
              <a:t>Ich beantworte </a:t>
            </a:r>
            <a:r>
              <a:rPr kumimoji="0" lang="de-DE" sz="22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gerne Grammatik</a:t>
            </a:r>
            <a:r>
              <a:rPr kumimoji="0" lang="de-DE" sz="2200" b="1" i="0" u="none" strike="noStrike" kern="1200" cap="none" spc="0" normalizeH="0" baseline="0" noProof="0" dirty="0">
                <a:ln>
                  <a:noFill/>
                </a:ln>
                <a:solidFill>
                  <a:srgbClr val="C00000"/>
                </a:solidFill>
                <a:effectLst/>
                <a:uLnTx/>
                <a:uFillTx/>
                <a:latin typeface="Century Gothic"/>
                <a:ea typeface="Times New Roman" panose="02020603050405020304" pitchFamily="18" charset="0"/>
                <a:cs typeface="Calibri" panose="020F0502020204030204" pitchFamily="34" charset="0"/>
              </a:rPr>
              <a:t>fragen</a:t>
            </a:r>
            <a:r>
              <a:rPr kumimoji="0" lang="de-DE" sz="22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 wenn mein Deutschlehrer </a:t>
            </a:r>
            <a:r>
              <a:rPr kumimoji="0" lang="de-DE" sz="2200" b="1" i="0" u="none" strike="noStrike" kern="1200" cap="none" spc="0" normalizeH="0" baseline="0" noProof="0" dirty="0">
                <a:ln>
                  <a:noFill/>
                </a:ln>
                <a:solidFill>
                  <a:srgbClr val="C00000"/>
                </a:solidFill>
                <a:effectLst/>
                <a:uLnTx/>
                <a:uFillTx/>
                <a:latin typeface="Century Gothic"/>
                <a:ea typeface="Times New Roman" panose="02020603050405020304" pitchFamily="18" charset="0"/>
                <a:cs typeface="Calibri" panose="020F0502020204030204" pitchFamily="34" charset="0"/>
              </a:rPr>
              <a:t>unterrichtet</a:t>
            </a:r>
            <a:r>
              <a:rPr kumimoji="0" lang="de-DE" sz="22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  Seine </a:t>
            </a:r>
            <a:r>
              <a:rPr kumimoji="0" lang="de-DE" sz="2200" b="1" i="0" u="none" strike="noStrike" kern="1200" cap="none" spc="0" normalizeH="0" baseline="0" noProof="0" dirty="0">
                <a:ln>
                  <a:noFill/>
                </a:ln>
                <a:solidFill>
                  <a:srgbClr val="C00000"/>
                </a:solidFill>
                <a:effectLst/>
                <a:uLnTx/>
                <a:uFillTx/>
                <a:latin typeface="Century Gothic"/>
                <a:ea typeface="Times New Roman" panose="02020603050405020304" pitchFamily="18" charset="0"/>
                <a:cs typeface="Calibri" panose="020F0502020204030204" pitchFamily="34" charset="0"/>
              </a:rPr>
              <a:t>Übungen</a:t>
            </a:r>
            <a:r>
              <a:rPr kumimoji="0" lang="de-DE" sz="22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 sind deutlich, </a:t>
            </a:r>
            <a:r>
              <a:rPr kumimoji="0" lang="de-DE" sz="2200" b="1" i="0" u="none" strike="noStrike" kern="1200" cap="none" spc="0" normalizeH="0" baseline="0" noProof="0" dirty="0">
                <a:ln>
                  <a:noFill/>
                </a:ln>
                <a:solidFill>
                  <a:srgbClr val="C00000"/>
                </a:solidFill>
                <a:effectLst/>
                <a:uLnTx/>
                <a:uFillTx/>
                <a:latin typeface="Century Gothic"/>
                <a:ea typeface="Times New Roman" panose="02020603050405020304" pitchFamily="18" charset="0"/>
                <a:cs typeface="Calibri" panose="020F0502020204030204" pitchFamily="34" charset="0"/>
              </a:rPr>
              <a:t>er bildet verschiedene</a:t>
            </a:r>
            <a:r>
              <a:rPr kumimoji="0" lang="de-DE" sz="22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 </a:t>
            </a:r>
            <a:r>
              <a:rPr kumimoji="0" lang="de-DE" sz="2200" b="1" i="0" u="none" strike="noStrike" kern="1200" cap="none" spc="0" normalizeH="0" baseline="0" noProof="0" dirty="0">
                <a:ln>
                  <a:noFill/>
                </a:ln>
                <a:solidFill>
                  <a:srgbClr val="C00000"/>
                </a:solidFill>
                <a:effectLst/>
                <a:uLnTx/>
                <a:uFillTx/>
                <a:latin typeface="Century Gothic"/>
                <a:ea typeface="Times New Roman" panose="02020603050405020304" pitchFamily="18" charset="0"/>
                <a:cs typeface="Calibri" panose="020F0502020204030204" pitchFamily="34" charset="0"/>
              </a:rPr>
              <a:t>Sätze</a:t>
            </a:r>
            <a:r>
              <a:rPr kumimoji="0" lang="de-DE" sz="22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  Ta-da!  Ich verstehe es!</a:t>
            </a:r>
          </a:p>
        </p:txBody>
      </p:sp>
      <p:sp>
        <p:nvSpPr>
          <p:cNvPr id="20" name="TextBox 19">
            <a:extLst>
              <a:ext uri="{FF2B5EF4-FFF2-40B4-BE49-F238E27FC236}">
                <a16:creationId xmlns:a16="http://schemas.microsoft.com/office/drawing/2014/main" id="{37DC5924-E5BE-4677-B6D7-819B128BAFEB}"/>
              </a:ext>
            </a:extLst>
          </p:cNvPr>
          <p:cNvSpPr txBox="1"/>
          <p:nvPr/>
        </p:nvSpPr>
        <p:spPr>
          <a:xfrm>
            <a:off x="6300663" y="4336954"/>
            <a:ext cx="5800007" cy="1043619"/>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de-DE" sz="22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Kühlschrank! "Cool cupboard", auf Englisch! Das ist logisch, aber auch lustig. </a:t>
            </a:r>
            <a:endParaRPr kumimoji="0" lang="en-GB" sz="2200" b="0" i="0" u="none" strike="noStrike" kern="1200" cap="none" spc="0" normalizeH="0" baseline="0" noProof="0" dirty="0">
              <a:ln>
                <a:noFill/>
              </a:ln>
              <a:solidFill>
                <a:srgbClr val="525050"/>
              </a:solidFill>
              <a:effectLst/>
              <a:uLnTx/>
              <a:uFillTx/>
              <a:latin typeface="Century Gothic"/>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BC8817BD-9AE3-465B-B0E4-4636C308C119}"/>
              </a:ext>
            </a:extLst>
          </p:cNvPr>
          <p:cNvSpPr txBox="1"/>
          <p:nvPr/>
        </p:nvSpPr>
        <p:spPr>
          <a:xfrm>
            <a:off x="23399" y="4235689"/>
            <a:ext cx="5829300" cy="42556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2200" b="1" i="0" u="none" strike="noStrike" kern="1200" cap="none" spc="0" normalizeH="0" baseline="0" noProof="0" dirty="0">
                <a:ln>
                  <a:noFill/>
                </a:ln>
                <a:solidFill>
                  <a:srgbClr val="3D3C3C"/>
                </a:solidFill>
                <a:effectLst/>
                <a:uLnTx/>
                <a:uFillTx/>
                <a:latin typeface="Century Gothic"/>
                <a:ea typeface="Times New Roman" panose="02020603050405020304" pitchFamily="18" charset="0"/>
                <a:cs typeface="Calibri" panose="020F0502020204030204" pitchFamily="34" charset="0"/>
              </a:rPr>
              <a:t>Haben Sie einen Tipp für Deutschlehrer?  </a:t>
            </a:r>
          </a:p>
        </p:txBody>
      </p:sp>
      <p:sp>
        <p:nvSpPr>
          <p:cNvPr id="26" name="TextBox 25">
            <a:extLst>
              <a:ext uri="{FF2B5EF4-FFF2-40B4-BE49-F238E27FC236}">
                <a16:creationId xmlns:a16="http://schemas.microsoft.com/office/drawing/2014/main" id="{4438C9A9-9C7D-47D3-94C3-F680561DA1EE}"/>
              </a:ext>
            </a:extLst>
          </p:cNvPr>
          <p:cNvSpPr txBox="1"/>
          <p:nvPr/>
        </p:nvSpPr>
        <p:spPr>
          <a:xfrm>
            <a:off x="6300663" y="3860690"/>
            <a:ext cx="6049515"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de-DE" sz="2200" b="1" i="0" u="none" strike="noStrike" kern="1200" cap="none" spc="0" normalizeH="0" baseline="0" noProof="0" dirty="0">
                <a:ln>
                  <a:noFill/>
                </a:ln>
                <a:solidFill>
                  <a:srgbClr val="3D3C3C"/>
                </a:solidFill>
                <a:effectLst/>
                <a:uLnTx/>
                <a:uFillTx/>
                <a:latin typeface="Century Gothic"/>
                <a:ea typeface="Times New Roman" panose="02020603050405020304" pitchFamily="18" charset="0"/>
                <a:cs typeface="Calibri" panose="020F0502020204030204" pitchFamily="34" charset="0"/>
              </a:rPr>
              <a:t>Haben Sie ein deutsches Lieblingswort? </a:t>
            </a:r>
          </a:p>
        </p:txBody>
      </p:sp>
      <p:sp>
        <p:nvSpPr>
          <p:cNvPr id="27" name="Rectangle: Rounded Corners 26">
            <a:extLst>
              <a:ext uri="{FF2B5EF4-FFF2-40B4-BE49-F238E27FC236}">
                <a16:creationId xmlns:a16="http://schemas.microsoft.com/office/drawing/2014/main" id="{8D4DA0BD-3A68-44C6-9180-3A6B3684370F}"/>
              </a:ext>
            </a:extLst>
          </p:cNvPr>
          <p:cNvSpPr/>
          <p:nvPr/>
        </p:nvSpPr>
        <p:spPr>
          <a:xfrm>
            <a:off x="3770334" y="3758029"/>
            <a:ext cx="2207656" cy="499295"/>
          </a:xfrm>
          <a:prstGeom prst="roundRect">
            <a:avLst/>
          </a:prstGeom>
          <a:solidFill>
            <a:srgbClr val="FFF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D3C3C"/>
                </a:solidFill>
                <a:effectLst/>
                <a:uLnTx/>
                <a:uFillTx/>
                <a:latin typeface="Century Gothic"/>
                <a:ea typeface="+mn-ea"/>
                <a:cs typeface="+mn-cs"/>
              </a:rPr>
              <a:t>8</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.___________!</a:t>
            </a:r>
          </a:p>
        </p:txBody>
      </p:sp>
      <p:sp>
        <p:nvSpPr>
          <p:cNvPr id="28" name="Rectangle: Rounded Corners 27">
            <a:extLst>
              <a:ext uri="{FF2B5EF4-FFF2-40B4-BE49-F238E27FC236}">
                <a16:creationId xmlns:a16="http://schemas.microsoft.com/office/drawing/2014/main" id="{5E6DFB13-5DBC-4E40-ACAA-597084FB0C29}"/>
              </a:ext>
            </a:extLst>
          </p:cNvPr>
          <p:cNvSpPr/>
          <p:nvPr/>
        </p:nvSpPr>
        <p:spPr>
          <a:xfrm>
            <a:off x="9750577" y="3826487"/>
            <a:ext cx="1951636" cy="49929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D3C3C"/>
                </a:solidFill>
                <a:effectLst/>
                <a:uLnTx/>
                <a:uFillTx/>
                <a:latin typeface="Century Gothic"/>
                <a:ea typeface="+mn-ea"/>
                <a:cs typeface="+mn-cs"/>
              </a:rPr>
              <a:t>11</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._________?</a:t>
            </a:r>
          </a:p>
        </p:txBody>
      </p:sp>
      <p:sp>
        <p:nvSpPr>
          <p:cNvPr id="21" name="TextBox 20">
            <a:extLst>
              <a:ext uri="{FF2B5EF4-FFF2-40B4-BE49-F238E27FC236}">
                <a16:creationId xmlns:a16="http://schemas.microsoft.com/office/drawing/2014/main" id="{181312E8-CC3D-4858-A76E-5A30235CC81D}"/>
              </a:ext>
            </a:extLst>
          </p:cNvPr>
          <p:cNvSpPr txBox="1"/>
          <p:nvPr/>
        </p:nvSpPr>
        <p:spPr>
          <a:xfrm>
            <a:off x="101937" y="4661255"/>
            <a:ext cx="6058152" cy="1654043"/>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de-DE" sz="22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Mein </a:t>
            </a:r>
            <a:r>
              <a:rPr kumimoji="0" lang="de-DE" sz="2200" b="1"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Haupttipp</a:t>
            </a:r>
            <a:r>
              <a:rPr kumimoji="0" lang="de-DE" sz="22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 ist, die Grammatik gut zu erklären. Meine </a:t>
            </a:r>
            <a:r>
              <a:rPr kumimoji="0" lang="de-DE" sz="2200" b="1" i="0" u="none" strike="noStrike" kern="1200" cap="none" spc="0" normalizeH="0" baseline="0" noProof="0" dirty="0">
                <a:ln>
                  <a:noFill/>
                </a:ln>
                <a:solidFill>
                  <a:srgbClr val="3D3C3C"/>
                </a:solidFill>
                <a:effectLst/>
                <a:uLnTx/>
                <a:uFillTx/>
                <a:latin typeface="Century Gothic"/>
                <a:ea typeface="Times New Roman" panose="02020603050405020304" pitchFamily="18" charset="0"/>
                <a:cs typeface="Calibri" panose="020F0502020204030204" pitchFamily="34" charset="0"/>
              </a:rPr>
              <a:t>Lieblingsübungen</a:t>
            </a:r>
            <a:r>
              <a:rPr kumimoji="0" lang="de-DE" sz="22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 beim</a:t>
            </a:r>
          </a:p>
          <a:p>
            <a:pPr marL="0" marR="0" lvl="0" indent="0" algn="l" defTabSz="914400" rtl="0" eaLnBrk="1" fontAlgn="auto" latinLnBrk="0" hangingPunct="1">
              <a:lnSpc>
                <a:spcPct val="150000"/>
              </a:lnSpc>
              <a:spcBef>
                <a:spcPts val="0"/>
              </a:spcBef>
              <a:spcAft>
                <a:spcPts val="800"/>
              </a:spcAft>
              <a:buClrTx/>
              <a:buSzTx/>
              <a:buFontTx/>
              <a:buNone/>
              <a:tabLst/>
              <a:defRPr/>
            </a:pPr>
            <a:r>
              <a:rPr kumimoji="0" lang="de-DE" sz="22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Deutschlernen sind Grammatik</a:t>
            </a:r>
            <a:r>
              <a:rPr kumimoji="0" lang="de-DE" sz="2200" b="1" i="0" u="none" strike="noStrike" kern="1200" cap="none" spc="0" normalizeH="0" baseline="0" noProof="0" dirty="0">
                <a:ln>
                  <a:noFill/>
                </a:ln>
                <a:solidFill>
                  <a:srgbClr val="C00000"/>
                </a:solidFill>
                <a:effectLst/>
                <a:uLnTx/>
                <a:uFillTx/>
                <a:latin typeface="Century Gothic"/>
                <a:ea typeface="Times New Roman" panose="02020603050405020304" pitchFamily="18" charset="0"/>
                <a:cs typeface="Calibri" panose="020F0502020204030204" pitchFamily="34" charset="0"/>
              </a:rPr>
              <a:t>aufgaben</a:t>
            </a:r>
            <a:r>
              <a:rPr kumimoji="0" lang="de-DE" sz="220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Calibri" panose="020F0502020204030204" pitchFamily="34" charset="0"/>
              </a:rPr>
              <a:t>!</a:t>
            </a:r>
          </a:p>
        </p:txBody>
      </p:sp>
      <p:sp>
        <p:nvSpPr>
          <p:cNvPr id="30" name="Rectangle: Rounded Corners 29">
            <a:extLst>
              <a:ext uri="{FF2B5EF4-FFF2-40B4-BE49-F238E27FC236}">
                <a16:creationId xmlns:a16="http://schemas.microsoft.com/office/drawing/2014/main" id="{04380CAA-F6B0-4462-861F-9D1A39F9EDC8}"/>
              </a:ext>
            </a:extLst>
          </p:cNvPr>
          <p:cNvSpPr/>
          <p:nvPr/>
        </p:nvSpPr>
        <p:spPr>
          <a:xfrm>
            <a:off x="844877" y="4736341"/>
            <a:ext cx="1441123" cy="499295"/>
          </a:xfrm>
          <a:prstGeom prst="roundRect">
            <a:avLst/>
          </a:prstGeom>
          <a:solidFill>
            <a:srgbClr val="FFF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D3C3C"/>
                </a:solidFill>
                <a:effectLst/>
                <a:uLnTx/>
                <a:uFillTx/>
                <a:latin typeface="Century Gothic"/>
                <a:ea typeface="+mn-ea"/>
                <a:cs typeface="+mn-cs"/>
              </a:rPr>
              <a:t>9</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._______</a:t>
            </a:r>
          </a:p>
        </p:txBody>
      </p:sp>
      <p:sp>
        <p:nvSpPr>
          <p:cNvPr id="11" name="Rectangle: Rounded Corners 10">
            <a:extLst>
              <a:ext uri="{FF2B5EF4-FFF2-40B4-BE49-F238E27FC236}">
                <a16:creationId xmlns:a16="http://schemas.microsoft.com/office/drawing/2014/main" id="{986874DF-2A26-4D46-98CD-0AC04530E2C5}"/>
              </a:ext>
            </a:extLst>
          </p:cNvPr>
          <p:cNvSpPr/>
          <p:nvPr/>
        </p:nvSpPr>
        <p:spPr>
          <a:xfrm>
            <a:off x="2286000" y="5267758"/>
            <a:ext cx="2508069" cy="49929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D3C3C"/>
                </a:solidFill>
                <a:effectLst/>
                <a:uLnTx/>
                <a:uFillTx/>
                <a:latin typeface="Century Gothic"/>
                <a:ea typeface="+mn-ea"/>
                <a:cs typeface="+mn-cs"/>
              </a:rPr>
              <a:t>10</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._______________</a:t>
            </a:r>
          </a:p>
        </p:txBody>
      </p:sp>
      <p:pic>
        <p:nvPicPr>
          <p:cNvPr id="6" name="10.1.1.3 L1 slide 9.mp3">
            <a:hlinkClick r:id="" action="ppaction://media"/>
            <a:extLst>
              <a:ext uri="{FF2B5EF4-FFF2-40B4-BE49-F238E27FC236}">
                <a16:creationId xmlns:a16="http://schemas.microsoft.com/office/drawing/2014/main" id="{EBE17757-7DD9-DE5C-AAE2-28299A73803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183403" y="116252"/>
            <a:ext cx="812800" cy="812800"/>
          </a:xfrm>
          <a:prstGeom prst="rect">
            <a:avLst/>
          </a:prstGeom>
        </p:spPr>
      </p:pic>
    </p:spTree>
    <p:extLst>
      <p:ext uri="{BB962C8B-B14F-4D97-AF65-F5344CB8AC3E}">
        <p14:creationId xmlns:p14="http://schemas.microsoft.com/office/powerpoint/2010/main" val="244566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6412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6"/>
                </p:tgtEl>
              </p:cMediaNode>
            </p:audio>
          </p:childTnLst>
        </p:cTn>
      </p:par>
    </p:tnLst>
    <p:bldLst>
      <p:bldP spid="27" grpId="0" animBg="1"/>
      <p:bldP spid="28" grpId="0" animBg="1"/>
      <p:bldP spid="30" grpId="0" animBg="1"/>
      <p:bldP spid="11" grpId="0" animBg="1"/>
    </p:bldLst>
  </p:timing>
</p:sld>
</file>

<file path=ppt/theme/theme1.xml><?xml version="1.0" encoding="utf-8"?>
<a:theme xmlns:a="http://schemas.openxmlformats.org/drawingml/2006/main" name="NCELP_German_2022">
  <a:themeElements>
    <a:clrScheme name="NCELP_German">
      <a:dk1>
        <a:srgbClr val="525050"/>
      </a:dk1>
      <a:lt1>
        <a:srgbClr val="3D3C3C"/>
      </a:lt1>
      <a:dk2>
        <a:srgbClr val="FFCC00"/>
      </a:dk2>
      <a:lt2>
        <a:srgbClr val="FFFFFF"/>
      </a:lt2>
      <a:accent1>
        <a:srgbClr val="FFCC00"/>
      </a:accent1>
      <a:accent2>
        <a:srgbClr val="AD1519"/>
      </a:accent2>
      <a:accent3>
        <a:srgbClr val="525050"/>
      </a:accent3>
      <a:accent4>
        <a:srgbClr val="FEE599"/>
      </a:accent4>
      <a:accent5>
        <a:srgbClr val="EA5559"/>
      </a:accent5>
      <a:accent6>
        <a:srgbClr val="FFF2CC"/>
      </a:accent6>
      <a:hlink>
        <a:srgbClr val="0071DC"/>
      </a:hlink>
      <a:folHlink>
        <a:srgbClr val="6F3B55"/>
      </a:folHlink>
    </a:clrScheme>
    <a:fontScheme name="NCELP_Default_Fo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erman_Master_Template" id="{A507D2D5-115B-4000-BF1B-7614FC5B0E5C}" vid="{7E794DFD-0E2C-4976-9098-A4677517E0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NCELP_German_Powerpoint_Template (5)</Template>
  <TotalTime>6518</TotalTime>
  <Words>4177</Words>
  <Application>Microsoft Macintosh PowerPoint</Application>
  <PresentationFormat>Widescreen</PresentationFormat>
  <Paragraphs>455</Paragraphs>
  <Slides>14</Slides>
  <Notes>14</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Symbol</vt:lpstr>
      <vt:lpstr>NCELP_German_2022</vt:lpstr>
      <vt:lpstr>PowerPoint Presentation</vt:lpstr>
      <vt:lpstr>Word Maths. Divide and conquer!</vt:lpstr>
      <vt:lpstr>Compound Nouns</vt:lpstr>
      <vt:lpstr>Connecting letters</vt:lpstr>
      <vt:lpstr>Word Patterns 1 &amp; 2</vt:lpstr>
      <vt:lpstr>Compound Nouns</vt:lpstr>
      <vt:lpstr>Interview mit Shalini über das Deutschlernen!</vt:lpstr>
      <vt:lpstr>Interview mit Shalini über das Deutschlernen!</vt:lpstr>
      <vt:lpstr>Interview mit Shalini über das Deutschlernen!</vt:lpstr>
      <vt:lpstr>Interview mit Shalini über das Deutschlernen!</vt:lpstr>
      <vt:lpstr>Partnerarbeit – Interview über das Deutschlernen!  </vt:lpstr>
      <vt:lpstr>Interview Übersetzung</vt:lpstr>
      <vt:lpstr>Interview Übersetzung</vt:lpstr>
      <vt:lpstr>Hausaufgaben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Potter, Hilary</dc:creator>
  <cp:lastModifiedBy>Mary Richardson</cp:lastModifiedBy>
  <cp:revision>280</cp:revision>
  <dcterms:created xsi:type="dcterms:W3CDTF">2022-11-08T11:14:09Z</dcterms:created>
  <dcterms:modified xsi:type="dcterms:W3CDTF">2023-02-16T09:40:04Z</dcterms:modified>
</cp:coreProperties>
</file>