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9" r:id="rId2"/>
    <p:sldId id="704" r:id="rId3"/>
    <p:sldId id="261" r:id="rId4"/>
    <p:sldId id="701" r:id="rId5"/>
    <p:sldId id="613" r:id="rId6"/>
    <p:sldId id="614" r:id="rId7"/>
    <p:sldId id="694" r:id="rId8"/>
    <p:sldId id="695" r:id="rId9"/>
    <p:sldId id="282" r:id="rId10"/>
    <p:sldId id="312" r:id="rId11"/>
    <p:sldId id="732" r:id="rId12"/>
    <p:sldId id="279" r:id="rId13"/>
    <p:sldId id="696" r:id="rId14"/>
    <p:sldId id="697" r:id="rId15"/>
    <p:sldId id="702" r:id="rId16"/>
    <p:sldId id="700" r:id="rId17"/>
    <p:sldId id="698" r:id="rId18"/>
    <p:sldId id="703" r:id="rId19"/>
    <p:sldId id="692" r:id="rId20"/>
    <p:sldId id="287" r:id="rId21"/>
    <p:sldId id="492" r:id="rId22"/>
    <p:sldId id="724" r:id="rId23"/>
    <p:sldId id="705" r:id="rId24"/>
    <p:sldId id="706" r:id="rId25"/>
    <p:sldId id="707" r:id="rId26"/>
    <p:sldId id="708" r:id="rId27"/>
    <p:sldId id="709" r:id="rId28"/>
    <p:sldId id="710" r:id="rId29"/>
    <p:sldId id="711" r:id="rId30"/>
    <p:sldId id="725" r:id="rId31"/>
    <p:sldId id="726" r:id="rId32"/>
    <p:sldId id="727" r:id="rId33"/>
    <p:sldId id="728" r:id="rId34"/>
    <p:sldId id="729" r:id="rId35"/>
    <p:sldId id="730" r:id="rId36"/>
    <p:sldId id="731" r:id="rId37"/>
    <p:sldId id="719" r:id="rId38"/>
    <p:sldId id="720" r:id="rId39"/>
    <p:sldId id="721" r:id="rId40"/>
    <p:sldId id="722" r:id="rId41"/>
    <p:sldId id="723" r:id="rId42"/>
    <p:sldId id="26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5"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BEFF7"/>
    <a:srgbClr val="DAA520"/>
    <a:srgbClr val="FF6600"/>
    <a:srgbClr val="E3EAFD"/>
    <a:srgbClr val="FFF4E7"/>
    <a:srgbClr val="FFE8CB"/>
    <a:srgbClr val="D1DFEF"/>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15" autoAdjust="0"/>
    <p:restoredTop sz="59550" autoAdjust="0"/>
  </p:normalViewPr>
  <p:slideViewPr>
    <p:cSldViewPr snapToGrid="0">
      <p:cViewPr varScale="1">
        <p:scale>
          <a:sx n="63" d="100"/>
          <a:sy n="63" d="100"/>
        </p:scale>
        <p:origin x="2128" y="176"/>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Noun Gender in German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5A1-424B-88DA-6EFB02CA6BC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5A1-424B-88DA-6EFB02CA6BC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5A1-424B-88DA-6EFB02CA6BC6}"/>
              </c:ext>
            </c:extLst>
          </c:dPt>
          <c:cat>
            <c:strRef>
              <c:f>Sheet1!$A$2:$A$4</c:f>
              <c:strCache>
                <c:ptCount val="3"/>
                <c:pt idx="0">
                  <c:v>der</c:v>
                </c:pt>
                <c:pt idx="1">
                  <c:v>die</c:v>
                </c:pt>
                <c:pt idx="2">
                  <c:v>das</c:v>
                </c:pt>
              </c:strCache>
            </c:strRef>
          </c:cat>
          <c:val>
            <c:numRef>
              <c:f>Sheet1!$B$2:$B$4</c:f>
              <c:numCache>
                <c:formatCode>0%</c:formatCode>
                <c:ptCount val="3"/>
                <c:pt idx="0">
                  <c:v>0.34</c:v>
                </c:pt>
                <c:pt idx="1">
                  <c:v>0.46</c:v>
                </c:pt>
                <c:pt idx="2">
                  <c:v>0.2</c:v>
                </c:pt>
              </c:numCache>
            </c:numRef>
          </c:val>
          <c:extLst>
            <c:ext xmlns:c16="http://schemas.microsoft.com/office/drawing/2014/chart" uri="{C3380CC4-5D6E-409C-BE32-E72D297353CC}">
              <c16:uniqueId val="{00000000-944A-41D3-A5BF-82B7335B534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07/06/2022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ur01.safelinks.protection.outlook.com/?url=https://www.duden.de/ueber_duden/konrad-duden&amp;data=04|01||a8a7266eb65e45fe2e2908d95be61081|7eeaedd6bf3740158fe919fbc2c02d55|0|0|637641865964589509|Unknown|TWFpbGZsb3d8eyJWIjoiMC4wLjAwMDAiLCJQIjoiV2luMzIiLCJBTiI6Ik1haWwiLCJXVCI6Mn0%3D|1000&amp;sdata=UaHb/fJbTC2EVHhkemRnVxqoalYS347YSQYjKyK9Pvc%3D&amp;reserved=0"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algn="l"/>
            <a:r>
              <a:rPr lang="en-GB" sz="1200" b="0" dirty="0"/>
              <a:t>Practise initial syllable stress and exceptions</a:t>
            </a:r>
            <a:endParaRPr lang="en-GB" sz="1200" b="1"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rPr>
              <a:t>Introduce past (perfect) tense with </a:t>
            </a:r>
            <a:r>
              <a:rPr lang="en-GB" i="1" dirty="0">
                <a:solidFill>
                  <a:prstClr val="white"/>
                </a:solidFill>
              </a:rPr>
              <a:t>sein: </a:t>
            </a:r>
            <a:r>
              <a:rPr lang="en-GB" dirty="0">
                <a:solidFill>
                  <a:prstClr val="white"/>
                </a:solidFill>
              </a:rPr>
              <a:t>change of state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rPr>
              <a:t>Revisit cardinal and ordinal numbers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mn-lt"/>
                <a:ea typeface="Calibri"/>
                <a:cs typeface="Calibri"/>
                <a:sym typeface="Calibri"/>
              </a:rPr>
              <a:t>Introduce 9.2.1.4: </a:t>
            </a:r>
            <a:r>
              <a:rPr lang="de-DE" sz="1200" b="0" i="0" u="none" strike="noStrike" kern="1200" cap="none" dirty="0">
                <a:solidFill>
                  <a:schemeClr val="tx1"/>
                </a:solidFill>
                <a:effectLst/>
                <a:latin typeface="+mn-lt"/>
                <a:ea typeface="Calibri"/>
                <a:cs typeface="Calibri"/>
                <a:sym typeface="Calibri"/>
              </a:rPr>
              <a:t>auftauchen [1228] aufwachsen [2355] wurde...geboren [1211] wurdest…geboren [1211] gestorben [475] gewesen [4] geworden [8] [1228] Februar [1093] Dichter [1975] Italien [1204] Januar [1052] Oktober [1223]  berühmt [1379] historisch [901] unbekannt [1292]</a:t>
            </a:r>
            <a:br>
              <a:rPr lang="de-DE" sz="1200" b="1"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Revisit 9.1.2.7</a:t>
            </a:r>
            <a:r>
              <a:rPr lang="de-DE" sz="1200" b="0" i="0" u="none" strike="noStrike" kern="1200" cap="none" dirty="0">
                <a:solidFill>
                  <a:schemeClr val="tx1"/>
                </a:solidFill>
                <a:effectLst/>
                <a:latin typeface="+mn-lt"/>
                <a:ea typeface="Calibri"/>
                <a:cs typeface="Calibri"/>
                <a:sym typeface="Calibri"/>
              </a:rPr>
              <a:t>: beschließen [1073] einladen [1279] melden [1005] sich entscheiden [414] sich freuen [589] sich melden [1005] sich unterhalten [1898] unterhalten [1898]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Fest [2090] Masse [1062] Stimmung [1728] Tradition [1650] kulturell [1033]  typisch [1109]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mn-lt"/>
                <a:ea typeface="Calibri"/>
                <a:cs typeface="Calibri"/>
                <a:sym typeface="Calibri"/>
              </a:rPr>
              <a:t>Revisit 9.1.1.4</a:t>
            </a:r>
            <a:r>
              <a:rPr lang="de-DE" sz="1200" b="0" i="0" u="none" strike="noStrike" kern="1200" cap="none" dirty="0">
                <a:solidFill>
                  <a:schemeClr val="tx1"/>
                </a:solidFill>
                <a:effectLst/>
                <a:latin typeface="+mn-lt"/>
                <a:ea typeface="Calibri"/>
                <a:cs typeface="Calibri"/>
                <a:sym typeface="Calibri"/>
              </a:rPr>
              <a:t>: bezahlen [793] Fahrzeug [1721] Figur [1285] Himmel [889] Küste [2628] Sonne [864] Staat [337] böse [1229] bunt [1818] hoch [118] offiziell [1287] schwarz [474] hinten [1159] vorne [785]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there is a less challenging version of this activity on the next slide.</a:t>
            </a:r>
          </a:p>
          <a:p>
            <a:r>
              <a:rPr lang="en-GB" b="1" dirty="0"/>
              <a:t>Timing: 5 minutes</a:t>
            </a:r>
            <a:br>
              <a:rPr lang="en-GB" dirty="0"/>
            </a:br>
            <a:br>
              <a:rPr lang="en-GB" b="1" dirty="0"/>
            </a:br>
            <a:r>
              <a:rPr lang="en-GB" b="1" dirty="0"/>
              <a:t>Aim: </a:t>
            </a:r>
            <a:r>
              <a:rPr lang="en-GB" b="0" dirty="0"/>
              <a:t>to practise aural understanding of perfect tense and identification </a:t>
            </a:r>
            <a:r>
              <a:rPr lang="en-GB" b="0" baseline="0" dirty="0"/>
              <a:t>of the correct auxiliary verb form, depending on the past participle.</a:t>
            </a:r>
            <a:br>
              <a:rPr lang="en-GB" b="0" dirty="0"/>
            </a:br>
            <a:br>
              <a:rPr lang="en-GB" b="0" dirty="0"/>
            </a:br>
            <a:r>
              <a:rPr lang="en-GB" b="1" dirty="0"/>
              <a:t>Procedure:</a:t>
            </a:r>
            <a:br>
              <a:rPr lang="en-GB" dirty="0"/>
            </a:br>
            <a:r>
              <a:rPr lang="en-GB" dirty="0"/>
              <a:t>1. Students listen and write in the correct form of </a:t>
            </a:r>
            <a:r>
              <a:rPr lang="en-GB" dirty="0" err="1"/>
              <a:t>haben</a:t>
            </a:r>
            <a:r>
              <a:rPr lang="en-GB" dirty="0"/>
              <a:t> or sein</a:t>
            </a:r>
            <a:r>
              <a:rPr lang="en-GB" baseline="0" dirty="0"/>
              <a:t>.</a:t>
            </a:r>
            <a:endParaRPr lang="en-GB" dirty="0"/>
          </a:p>
          <a:p>
            <a:r>
              <a:rPr lang="en-GB" dirty="0"/>
              <a:t>2.</a:t>
            </a:r>
            <a:r>
              <a:rPr lang="en-GB" baseline="0" dirty="0"/>
              <a:t> Click to reveal the answers one by one.</a:t>
            </a:r>
            <a:br>
              <a:rPr lang="en-GB" baseline="0" dirty="0"/>
            </a:br>
            <a:r>
              <a:rPr lang="en-GB" baseline="0" dirty="0"/>
              <a:t>3. Go onto slide 12 to do the listening comprehension part of the activity.</a:t>
            </a:r>
            <a:endParaRPr lang="en-GB" dirty="0"/>
          </a:p>
          <a:p>
            <a:endParaRPr lang="en-GB" dirty="0"/>
          </a:p>
          <a:p>
            <a:r>
              <a:rPr lang="en-GB" b="1" dirty="0"/>
              <a:t>Transcript:</a:t>
            </a:r>
            <a:br>
              <a:rPr lang="en-GB" dirty="0"/>
            </a:br>
            <a:r>
              <a:rPr lang="en-US" sz="1200" kern="1200" dirty="0">
                <a:solidFill>
                  <a:schemeClr val="tx1"/>
                </a:solidFill>
                <a:effectLst/>
                <a:latin typeface="+mn-lt"/>
                <a:ea typeface="+mn-ea"/>
                <a:cs typeface="+mn-cs"/>
              </a:rPr>
              <a:t>1. </a:t>
            </a:r>
            <a:r>
              <a:rPr lang="de-DE" sz="1200" kern="1200" dirty="0">
                <a:solidFill>
                  <a:schemeClr val="tx1"/>
                </a:solidFill>
                <a:effectLst/>
                <a:latin typeface="+mn-lt"/>
                <a:ea typeface="+mn-ea"/>
                <a:cs typeface="+mn-cs"/>
              </a:rPr>
              <a:t>David J Peterson [wurde] am 20. Januar 1981 geboren.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Er [ist] in den USA aufgewachsen.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David [hat] Englisch as Muttersprache gelernt.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Von 1999 bis 2003 [hat] er Linguistik an der Uni studiert.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Dort [hat] er seine erste fictive Sprache geschrieben.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2009 [ist] er für seine Dothraki Sprache bekannt geworden.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Dothraki [ist] von ein paar Originalwörtern auf 2000 Wörter gewachsen.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Peterson [hat] mehr als 20 neue Sprachen für Science-Fiction-Filme entwickelt.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Linguistik</a:t>
            </a:r>
            <a:r>
              <a:rPr lang="en-GB" baseline="0" dirty="0"/>
              <a:t> [&gt;5009] </a:t>
            </a:r>
            <a:r>
              <a:rPr lang="en-GB" baseline="0" dirty="0" err="1"/>
              <a:t>fictiv</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dirty="0"/>
              <a:t>Attribution: </a:t>
            </a:r>
            <a:r>
              <a:rPr lang="en-GB" dirty="0" err="1"/>
              <a:t>DavidJPeterson</a:t>
            </a:r>
            <a:r>
              <a:rPr lang="en-GB" dirty="0"/>
              <a:t>, CC0, via Wikimedia Commons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there is a more challenging version of this activity on the previous slide.</a:t>
            </a:r>
          </a:p>
          <a:p>
            <a:r>
              <a:rPr lang="en-GB" b="1" dirty="0"/>
              <a:t>Timing: 5 minutes</a:t>
            </a:r>
            <a:br>
              <a:rPr lang="en-GB" dirty="0"/>
            </a:br>
            <a:br>
              <a:rPr lang="en-GB" b="1" dirty="0"/>
            </a:br>
            <a:r>
              <a:rPr lang="en-GB" b="1" dirty="0"/>
              <a:t>Aim: </a:t>
            </a:r>
            <a:r>
              <a:rPr lang="en-GB" b="0" dirty="0"/>
              <a:t>to practise aural understanding of perfect tense and identification </a:t>
            </a:r>
            <a:r>
              <a:rPr lang="en-GB" b="0" baseline="0" dirty="0"/>
              <a:t>of the correct auxiliary verb form, depending on the past participle.</a:t>
            </a:r>
            <a:br>
              <a:rPr lang="en-GB" b="0" dirty="0"/>
            </a:br>
            <a:br>
              <a:rPr lang="en-GB" b="0" dirty="0"/>
            </a:br>
            <a:r>
              <a:rPr lang="en-GB" b="1" dirty="0"/>
              <a:t>Procedure:</a:t>
            </a:r>
            <a:br>
              <a:rPr lang="en-GB" dirty="0"/>
            </a:br>
            <a:r>
              <a:rPr lang="en-GB" dirty="0"/>
              <a:t>1. Students listen and transcribe the past participle.</a:t>
            </a:r>
          </a:p>
          <a:p>
            <a:r>
              <a:rPr lang="en-GB" dirty="0"/>
              <a:t>2. Click to reveal the answers one by one.</a:t>
            </a:r>
          </a:p>
          <a:p>
            <a:r>
              <a:rPr lang="en-GB" dirty="0"/>
              <a:t>3. Looking at the gapped sentence with the past participle, students decided whether the verb is a change of state verb or not.</a:t>
            </a:r>
          </a:p>
          <a:p>
            <a:r>
              <a:rPr lang="en-GB" dirty="0"/>
              <a:t>4. Based on that thinking they write in the auxiliary verb.</a:t>
            </a:r>
          </a:p>
          <a:p>
            <a:r>
              <a:rPr lang="en-GB" dirty="0"/>
              <a:t>5.</a:t>
            </a:r>
            <a:r>
              <a:rPr lang="en-GB" baseline="0" dirty="0"/>
              <a:t> Click to reveal the answers one by one.</a:t>
            </a:r>
            <a:endParaRPr lang="en-GB" dirty="0"/>
          </a:p>
          <a:p>
            <a:r>
              <a:rPr lang="en-GB" dirty="0"/>
              <a:t>6. Go onto the next slide to do the comprehension part of the listening activity.</a:t>
            </a:r>
          </a:p>
          <a:p>
            <a:endParaRPr lang="en-GB" dirty="0"/>
          </a:p>
          <a:p>
            <a:r>
              <a:rPr lang="en-GB" b="1" dirty="0"/>
              <a:t>Transcript:</a:t>
            </a:r>
            <a:br>
              <a:rPr lang="en-GB" dirty="0"/>
            </a:br>
            <a:r>
              <a:rPr lang="en-US" sz="1200" kern="1200" dirty="0">
                <a:solidFill>
                  <a:schemeClr val="tx1"/>
                </a:solidFill>
                <a:effectLst/>
                <a:latin typeface="+mn-lt"/>
                <a:ea typeface="+mn-ea"/>
                <a:cs typeface="+mn-cs"/>
              </a:rPr>
              <a:t>1. </a:t>
            </a:r>
            <a:r>
              <a:rPr lang="de-DE" sz="1200" kern="1200" dirty="0">
                <a:solidFill>
                  <a:schemeClr val="tx1"/>
                </a:solidFill>
                <a:effectLst/>
                <a:latin typeface="+mn-lt"/>
                <a:ea typeface="+mn-ea"/>
                <a:cs typeface="+mn-cs"/>
              </a:rPr>
              <a:t>David J Peterson [wurde] am 20. Januar 1981 geboren.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Er [ist] in den USA aufgewachsen.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David [hat] Englisch as Muttersprache gelernt.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Von 1999 bis 2003 [hat] er Linguistik an der Uni studiert.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Dort [hat] er seine erste fictive Sprache geschrieben.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2009 [ist] er für seine Dothraki Sprache bekannt geworden.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Dothraki [ist] von ein paar Originalwörtern auf 2000 Wörter gewachsen.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Peterson [hat] mehr als 20 neue Sprachen für Science-Fiction-Filme entwickelt.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Linguistik</a:t>
            </a:r>
            <a:r>
              <a:rPr lang="en-GB" baseline="0" dirty="0"/>
              <a:t> [&gt;5009] </a:t>
            </a:r>
            <a:r>
              <a:rPr lang="en-GB" baseline="0" dirty="0" err="1"/>
              <a:t>fictiv</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dirty="0"/>
              <a:t>Attribution: </a:t>
            </a:r>
            <a:r>
              <a:rPr lang="en-GB" dirty="0" err="1"/>
              <a:t>DavidJPeterson</a:t>
            </a:r>
            <a:r>
              <a:rPr lang="en-GB" dirty="0"/>
              <a:t>, CC0, via Wikimedia Commons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161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a:t>
            </a:r>
            <a:r>
              <a:rPr lang="en-GB" b="0" baseline="0" dirty="0"/>
              <a:t> provide listening comprehension practice based on the text of the previous slide.</a:t>
            </a:r>
            <a:br>
              <a:rPr lang="en-GB" b="0" dirty="0"/>
            </a:br>
            <a:br>
              <a:rPr lang="en-GB" b="0" dirty="0"/>
            </a:br>
            <a:r>
              <a:rPr lang="en-GB" b="1" dirty="0"/>
              <a:t>Procedure:</a:t>
            </a:r>
            <a:br>
              <a:rPr lang="en-GB" dirty="0"/>
            </a:br>
            <a:r>
              <a:rPr lang="en-GB" dirty="0"/>
              <a:t>1. Students</a:t>
            </a:r>
            <a:r>
              <a:rPr lang="en-GB" baseline="0" dirty="0"/>
              <a:t> listen again and tick ‘</a:t>
            </a:r>
            <a:r>
              <a:rPr lang="en-GB" baseline="0" dirty="0" err="1"/>
              <a:t>richtig</a:t>
            </a:r>
            <a:r>
              <a:rPr lang="en-GB" baseline="0" dirty="0"/>
              <a:t>’ or ‘</a:t>
            </a:r>
            <a:r>
              <a:rPr lang="en-GB" baseline="0" dirty="0" err="1"/>
              <a:t>falsch</a:t>
            </a:r>
            <a:r>
              <a:rPr lang="en-GB" baseline="0" dirty="0"/>
              <a:t>’ for each English statement.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baseline="0" dirty="0"/>
              <a:t>Click to reveal the answers one by one.</a:t>
            </a:r>
            <a:endParaRPr lang="en-GB" dirty="0"/>
          </a:p>
          <a:p>
            <a:endParaRPr lang="en-GB" dirty="0"/>
          </a:p>
          <a:p>
            <a:r>
              <a:rPr lang="en-GB" b="1" dirty="0"/>
              <a:t>Transcript:</a:t>
            </a:r>
            <a:br>
              <a:rPr lang="en-GB" dirty="0"/>
            </a:br>
            <a:r>
              <a:rPr lang="en-US" sz="1200" kern="1200" dirty="0">
                <a:solidFill>
                  <a:schemeClr val="tx1"/>
                </a:solidFill>
                <a:effectLst/>
                <a:latin typeface="+mn-lt"/>
                <a:ea typeface="+mn-ea"/>
                <a:cs typeface="+mn-cs"/>
              </a:rPr>
              <a:t>1. </a:t>
            </a:r>
            <a:r>
              <a:rPr lang="de-DE" sz="1200" kern="1200" dirty="0">
                <a:solidFill>
                  <a:schemeClr val="tx1"/>
                </a:solidFill>
                <a:effectLst/>
                <a:latin typeface="+mn-lt"/>
                <a:ea typeface="+mn-ea"/>
                <a:cs typeface="+mn-cs"/>
              </a:rPr>
              <a:t>David J Peterson wurde am 20. Januar 1981 geboren.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Er ist</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in den USA aufgewachsen.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David hat Englisch als Muttersprache gelernt.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Von 1999 bis 2003 hat er Linguistik and der Uni studiert.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Dort hat</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er seine erste fictive Sprache geschrieben.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2009 ist er für seine Dothraki Sprache bekannt geworden.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Dothraki ist von ein paar Originalwörtern auf 2000 Wörter gewachsen.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Peterson hat mehr als 20 neue Sprachen für Science-Fiction-Filme entwickelt.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b="1" baseline="0" dirty="0"/>
              <a:t>Word frequency (1 is the most frequent word in German): </a:t>
            </a:r>
            <a:br>
              <a:rPr lang="en-GB" baseline="0" dirty="0"/>
            </a:br>
            <a:r>
              <a:rPr lang="en-GB" baseline="0" dirty="0" err="1"/>
              <a:t>Linguistik</a:t>
            </a:r>
            <a:r>
              <a:rPr lang="en-GB" baseline="0" dirty="0"/>
              <a:t> [&gt;5009] </a:t>
            </a:r>
            <a:r>
              <a:rPr lang="en-GB" baseline="0" dirty="0" err="1"/>
              <a:t>fictiv</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a:t>
            </a:r>
            <a:r>
              <a:rPr lang="en-GB" i="1" dirty="0" err="1"/>
              <a:t>Routle</a:t>
            </a:r>
            <a:br>
              <a:rPr lang="en-GB" dirty="0"/>
            </a:br>
            <a:endParaRPr lang="en-GB" dirty="0"/>
          </a:p>
          <a:p>
            <a:r>
              <a:rPr lang="en-GB" dirty="0"/>
              <a:t>Attribution: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Gage Skidmore from Peoria, AZ, United States of America, CC BY-SA 2.0 &lt;https://creativecommons.org/licenses/by-sa/2.0&gt;, via Wikimedia Commons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revise how to say year numbers in German (Slide appeared previously in 9.1.1.6). </a:t>
            </a:r>
            <a:br>
              <a:rPr lang="en-GB" dirty="0"/>
            </a:br>
            <a:br>
              <a:rPr lang="en-GB" dirty="0"/>
            </a:br>
            <a:r>
              <a:rPr lang="en-GB" b="1" dirty="0"/>
              <a:t>Procedure:</a:t>
            </a:r>
            <a:br>
              <a:rPr lang="en-GB" dirty="0"/>
            </a:br>
            <a:r>
              <a:rPr lang="en-GB" dirty="0"/>
              <a:t>1. Click to bring up no.1: 752. Elicit how to say this in German. Click on number to play voice recording. Click again to reveal spelling. </a:t>
            </a:r>
          </a:p>
          <a:p>
            <a:r>
              <a:rPr lang="en-GB" dirty="0"/>
              <a:t>2. Repeat for no.2: 1066. </a:t>
            </a:r>
          </a:p>
          <a:p>
            <a:r>
              <a:rPr lang="en-GB" dirty="0"/>
              <a:t>3. Click to bring up call out to compare how years work in English. Click again for call out on leaving out ‘</a:t>
            </a:r>
            <a:r>
              <a:rPr lang="en-GB" dirty="0" err="1"/>
              <a:t>ein</a:t>
            </a:r>
            <a:r>
              <a:rPr lang="en-GB" dirty="0"/>
              <a:t>’ and ‘und’. </a:t>
            </a:r>
          </a:p>
          <a:p>
            <a:r>
              <a:rPr lang="en-GB" dirty="0"/>
              <a:t>4. Work your way through 3-7 in the same way.</a:t>
            </a:r>
          </a:p>
          <a:p>
            <a:r>
              <a:rPr lang="en-GB" dirty="0"/>
              <a:t>5. Finally, click for call out on </a:t>
            </a:r>
            <a:r>
              <a:rPr lang="en-GB" dirty="0" err="1"/>
              <a:t>vor</a:t>
            </a:r>
            <a:r>
              <a:rPr lang="en-GB" dirty="0"/>
              <a:t> / </a:t>
            </a:r>
            <a:r>
              <a:rPr lang="en-GB" dirty="0" err="1"/>
              <a:t>nach</a:t>
            </a:r>
            <a:r>
              <a:rPr lang="en-GB" dirty="0"/>
              <a:t> </a:t>
            </a:r>
            <a:r>
              <a:rPr lang="en-GB" dirty="0" err="1"/>
              <a:t>Christus</a:t>
            </a:r>
            <a:r>
              <a:rPr lang="en-GB" dirty="0"/>
              <a:t>. Also explain that now, CE/ BCE (common era/ before common era) tend to be used in English more than BC/AD.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752  (</a:t>
            </a:r>
            <a:r>
              <a:rPr lang="en-GB" sz="1200" dirty="0" err="1">
                <a:solidFill>
                  <a:schemeClr val="accent5">
                    <a:lumMod val="50000"/>
                  </a:schemeClr>
                </a:solidFill>
              </a:rPr>
              <a:t>siebenhundert</a:t>
            </a:r>
            <a:r>
              <a:rPr lang="en-GB" sz="1200" dirty="0">
                <a:solidFill>
                  <a:schemeClr val="accent5">
                    <a:lumMod val="50000"/>
                  </a:schemeClr>
                </a:solidFill>
              </a:rPr>
              <a:t>(und)</a:t>
            </a:r>
            <a:r>
              <a:rPr lang="en-GB" sz="1200" dirty="0" err="1">
                <a:solidFill>
                  <a:schemeClr val="accent5">
                    <a:lumMod val="50000"/>
                  </a:schemeClr>
                </a:solidFill>
              </a:rPr>
              <a:t>zweiundfünfzig</a:t>
            </a:r>
            <a:r>
              <a:rPr lang="en-GB" sz="1200" dirty="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5">
                    <a:lumMod val="50000"/>
                  </a:schemeClr>
                </a:solidFill>
              </a:rPr>
              <a:t>1066 ((</a:t>
            </a:r>
            <a:r>
              <a:rPr lang="en-GB" sz="1200" dirty="0" err="1">
                <a:solidFill>
                  <a:schemeClr val="accent5">
                    <a:lumMod val="50000"/>
                  </a:schemeClr>
                </a:solidFill>
              </a:rPr>
              <a:t>ein</a:t>
            </a:r>
            <a:r>
              <a:rPr lang="en-GB" sz="1200" dirty="0">
                <a:solidFill>
                  <a:schemeClr val="accent5">
                    <a:lumMod val="50000"/>
                  </a:schemeClr>
                </a:solidFill>
              </a:rPr>
              <a:t>)</a:t>
            </a:r>
            <a:r>
              <a:rPr lang="en-GB" sz="1200" dirty="0" err="1">
                <a:solidFill>
                  <a:schemeClr val="accent5">
                    <a:lumMod val="50000"/>
                  </a:schemeClr>
                </a:solidFill>
              </a:rPr>
              <a:t>tausend</a:t>
            </a:r>
            <a:r>
              <a:rPr lang="en-GB" sz="1200" dirty="0">
                <a:solidFill>
                  <a:schemeClr val="accent5">
                    <a:lumMod val="50000"/>
                  </a:schemeClr>
                </a:solidFill>
              </a:rPr>
              <a:t>(und)</a:t>
            </a:r>
            <a:r>
              <a:rPr lang="en-GB" sz="1200" dirty="0" err="1">
                <a:solidFill>
                  <a:schemeClr val="accent5">
                    <a:lumMod val="50000"/>
                  </a:schemeClr>
                </a:solidFill>
              </a:rPr>
              <a:t>sechsundsechzig</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3. 1105 (</a:t>
            </a:r>
            <a:r>
              <a:rPr lang="en-GB" sz="1200" dirty="0" err="1">
                <a:solidFill>
                  <a:schemeClr val="accent5">
                    <a:lumMod val="50000"/>
                  </a:schemeClr>
                </a:solidFill>
              </a:rPr>
              <a:t>elfhundert</a:t>
            </a:r>
            <a:r>
              <a:rPr lang="en-GB" sz="1200" dirty="0">
                <a:solidFill>
                  <a:schemeClr val="accent5">
                    <a:lumMod val="50000"/>
                  </a:schemeClr>
                </a:solidFill>
              </a:rPr>
              <a:t>(und)</a:t>
            </a:r>
            <a:r>
              <a:rPr lang="en-GB" sz="1200" dirty="0" err="1">
                <a:solidFill>
                  <a:schemeClr val="accent5">
                    <a:lumMod val="50000"/>
                  </a:schemeClr>
                </a:solidFill>
              </a:rPr>
              <a:t>fünf</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4. 1314 (</a:t>
            </a:r>
            <a:r>
              <a:rPr lang="en-GB" sz="1200" dirty="0" err="1">
                <a:solidFill>
                  <a:schemeClr val="accent5">
                    <a:lumMod val="50000"/>
                  </a:schemeClr>
                </a:solidFill>
              </a:rPr>
              <a:t>dreizehnhundert</a:t>
            </a:r>
            <a:r>
              <a:rPr lang="en-GB" sz="1200" dirty="0">
                <a:solidFill>
                  <a:schemeClr val="accent5">
                    <a:lumMod val="50000"/>
                  </a:schemeClr>
                </a:solidFill>
              </a:rPr>
              <a:t>(und)</a:t>
            </a:r>
            <a:r>
              <a:rPr lang="en-GB" sz="1200" dirty="0" err="1">
                <a:solidFill>
                  <a:schemeClr val="accent5">
                    <a:lumMod val="50000"/>
                  </a:schemeClr>
                </a:solidFill>
              </a:rPr>
              <a:t>vierzehn</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5. 1980 (</a:t>
            </a:r>
            <a:r>
              <a:rPr lang="en-GB" sz="1200" dirty="0" err="1">
                <a:solidFill>
                  <a:schemeClr val="accent5">
                    <a:lumMod val="50000"/>
                  </a:schemeClr>
                </a:solidFill>
              </a:rPr>
              <a:t>neunzehnhundert</a:t>
            </a:r>
            <a:r>
              <a:rPr lang="en-GB" sz="1200" dirty="0">
                <a:solidFill>
                  <a:schemeClr val="accent5">
                    <a:lumMod val="50000"/>
                  </a:schemeClr>
                </a:solidFill>
              </a:rPr>
              <a:t>(und)</a:t>
            </a:r>
            <a:r>
              <a:rPr lang="en-GB" sz="1200" dirty="0" err="1">
                <a:solidFill>
                  <a:schemeClr val="accent5">
                    <a:lumMod val="50000"/>
                  </a:schemeClr>
                </a:solidFill>
              </a:rPr>
              <a:t>achtzig</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6. 2005 (</a:t>
            </a:r>
            <a:r>
              <a:rPr lang="en-GB" sz="1200" dirty="0" err="1">
                <a:solidFill>
                  <a:schemeClr val="accent5">
                    <a:lumMod val="50000"/>
                  </a:schemeClr>
                </a:solidFill>
              </a:rPr>
              <a:t>zweitausend</a:t>
            </a:r>
            <a:r>
              <a:rPr lang="en-GB" sz="1200" dirty="0">
                <a:solidFill>
                  <a:schemeClr val="accent5">
                    <a:lumMod val="50000"/>
                  </a:schemeClr>
                </a:solidFill>
              </a:rPr>
              <a:t>(und)</a:t>
            </a:r>
            <a:r>
              <a:rPr lang="en-GB" sz="1200" dirty="0" err="1">
                <a:solidFill>
                  <a:schemeClr val="accent5">
                    <a:lumMod val="50000"/>
                  </a:schemeClr>
                </a:solidFill>
              </a:rPr>
              <a:t>fünf</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7. 2020 (</a:t>
            </a:r>
            <a:r>
              <a:rPr lang="en-GB" sz="1200" dirty="0" err="1">
                <a:solidFill>
                  <a:schemeClr val="accent5">
                    <a:lumMod val="50000"/>
                  </a:schemeClr>
                </a:solidFill>
              </a:rPr>
              <a:t>zweitausend</a:t>
            </a:r>
            <a:r>
              <a:rPr lang="en-GB" sz="1200" dirty="0">
                <a:solidFill>
                  <a:schemeClr val="accent5">
                    <a:lumMod val="50000"/>
                  </a:schemeClr>
                </a:solidFill>
              </a:rPr>
              <a:t>(und)</a:t>
            </a:r>
            <a:r>
              <a:rPr lang="en-GB" sz="1200" dirty="0" err="1">
                <a:solidFill>
                  <a:schemeClr val="accent5">
                    <a:lumMod val="50000"/>
                  </a:schemeClr>
                </a:solidFill>
              </a:rPr>
              <a:t>zwanzig</a:t>
            </a:r>
            <a:r>
              <a:rPr lang="en-GB" sz="1200" dirty="0">
                <a:solidFill>
                  <a:schemeClr val="accent5">
                    <a:lumMod val="50000"/>
                  </a:schemeClr>
                </a:solidFill>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030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oral production of years and to receive additional aural reinforcement (a similar slide, though with different personalities and events, featured in 9.1.1.6).</a:t>
            </a:r>
          </a:p>
          <a:p>
            <a:endParaRPr lang="en-GB" b="0" dirty="0"/>
          </a:p>
          <a:p>
            <a:r>
              <a:rPr lang="en-GB" b="1" dirty="0"/>
              <a:t>Procedure:</a:t>
            </a:r>
            <a:br>
              <a:rPr lang="en-GB" dirty="0"/>
            </a:br>
            <a:r>
              <a:rPr lang="en-GB" dirty="0"/>
              <a:t>1. Students work in pairs. Student A says a year, student B says the number of that year’s event.</a:t>
            </a:r>
            <a:br>
              <a:rPr lang="en-GB" dirty="0"/>
            </a:br>
            <a:r>
              <a:rPr lang="en-GB" dirty="0"/>
              <a:t>2. They swap roles after each item until all eight years have been said.</a:t>
            </a:r>
            <a:br>
              <a:rPr lang="en-GB" dirty="0"/>
            </a:br>
            <a:r>
              <a:rPr lang="en-GB" dirty="0"/>
              <a:t>3. Click the numbers to hear the audio.</a:t>
            </a:r>
            <a:br>
              <a:rPr lang="en-GB" dirty="0"/>
            </a:br>
            <a:br>
              <a:rPr lang="en-GB" dirty="0"/>
            </a:br>
            <a:r>
              <a:rPr lang="en-GB" b="1" dirty="0"/>
              <a:t>Note: </a:t>
            </a:r>
            <a:r>
              <a:rPr lang="en-GB" b="0" dirty="0"/>
              <a:t>the pictures and German captions give context to the years, which are the principal focus. As such the unknown words are not glossed, and there is no expectation that students produce the English meanings for the events. Should students be interested to ask the meaning of particular words or events, that is to be welcomed of course!</a:t>
            </a:r>
            <a:endParaRPr lang="en-GB" b="1" dirty="0"/>
          </a:p>
          <a:p>
            <a:br>
              <a:rPr lang="en-GB" dirty="0"/>
            </a:br>
            <a:r>
              <a:rPr lang="en-GB" b="1" i="1" dirty="0"/>
              <a:t>Differentiation: </a:t>
            </a:r>
            <a:r>
              <a:rPr lang="en-GB" dirty="0"/>
              <a:t>If students need more support, they could listen and write the year first, and then practise saying them.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[1] </a:t>
            </a:r>
            <a:r>
              <a:rPr lang="en-GB" b="0" dirty="0" err="1"/>
              <a:t>vierzehnhundertzweiund</a:t>
            </a:r>
            <a:r>
              <a:rPr lang="en-GB" b="0" baseline="0" dirty="0" err="1"/>
              <a:t>neunzig</a:t>
            </a:r>
            <a:br>
              <a:rPr lang="en-GB" b="0" dirty="0"/>
            </a:br>
            <a:r>
              <a:rPr lang="en-GB" b="0" dirty="0"/>
              <a:t>[2] </a:t>
            </a:r>
            <a:r>
              <a:rPr lang="en-GB" b="0" dirty="0" err="1"/>
              <a:t>neunzehnhundertneunundvierzig</a:t>
            </a:r>
            <a:br>
              <a:rPr lang="en-GB" b="0" dirty="0"/>
            </a:br>
            <a:r>
              <a:rPr lang="en-GB" b="0" dirty="0"/>
              <a:t>[3] </a:t>
            </a:r>
            <a:r>
              <a:rPr lang="en-GB" b="0" dirty="0" err="1"/>
              <a:t>neunzehnhunderteinundsechzig</a:t>
            </a:r>
            <a:br>
              <a:rPr lang="en-GB" b="0" dirty="0"/>
            </a:br>
            <a:r>
              <a:rPr lang="en-GB" b="0" dirty="0"/>
              <a:t>[4] </a:t>
            </a:r>
            <a:r>
              <a:rPr lang="en-GB" b="0" dirty="0" err="1"/>
              <a:t>neunzehnhundertneun</a:t>
            </a:r>
            <a:r>
              <a:rPr lang="en-GB" b="0" baseline="0" dirty="0" err="1"/>
              <a:t>undachtzig</a:t>
            </a:r>
            <a:br>
              <a:rPr lang="en-GB" b="0" dirty="0"/>
            </a:br>
            <a:r>
              <a:rPr lang="en-GB" b="0" dirty="0"/>
              <a:t>[5] </a:t>
            </a:r>
            <a:r>
              <a:rPr lang="en-GB" b="0" dirty="0" err="1"/>
              <a:t>neunzehnhunderteinundzwanzig</a:t>
            </a:r>
            <a:br>
              <a:rPr lang="en-GB" b="0" dirty="0"/>
            </a:br>
            <a:r>
              <a:rPr lang="en-GB" b="0" dirty="0"/>
              <a:t>[6] </a:t>
            </a:r>
            <a:r>
              <a:rPr lang="en-GB" b="0" dirty="0" err="1"/>
              <a:t>achtzehnhundertdrei</a:t>
            </a:r>
            <a:r>
              <a:rPr lang="en-GB" b="0" baseline="0" dirty="0" err="1"/>
              <a:t>undsiebzig</a:t>
            </a:r>
            <a:br>
              <a:rPr lang="en-GB" b="0" dirty="0"/>
            </a:br>
            <a:r>
              <a:rPr lang="en-GB" b="0" dirty="0"/>
              <a:t>[7] </a:t>
            </a:r>
            <a:r>
              <a:rPr lang="en-GB" b="0" dirty="0" err="1"/>
              <a:t>neunzehnhundertdreiund</a:t>
            </a:r>
            <a:r>
              <a:rPr lang="en-GB" b="0" baseline="0" dirty="0" err="1"/>
              <a:t>fünfzig</a:t>
            </a:r>
            <a:br>
              <a:rPr lang="en-GB" b="0" dirty="0"/>
            </a:br>
            <a:r>
              <a:rPr lang="en-GB" b="0" dirty="0"/>
              <a:t>[8] </a:t>
            </a:r>
            <a:r>
              <a:rPr lang="en-GB" b="0" dirty="0" err="1"/>
              <a:t>neunzehnhundertdreißig</a:t>
            </a:r>
            <a:br>
              <a:rPr lang="en-GB" dirty="0"/>
            </a:br>
            <a:br>
              <a:rPr lang="en-GB" dirty="0"/>
            </a:br>
            <a:r>
              <a:rPr lang="en-GB" b="1" baseline="0" dirty="0"/>
              <a:t>Word frequency of unknown words (1 is the most frequent word in German): </a:t>
            </a:r>
            <a:br>
              <a:rPr lang="en-GB" baseline="0" dirty="0"/>
            </a:br>
            <a:r>
              <a:rPr lang="en-GB" baseline="0" dirty="0" err="1"/>
              <a:t>Entdeckung</a:t>
            </a:r>
            <a:r>
              <a:rPr lang="en-GB" baseline="0" dirty="0"/>
              <a:t> [3447] </a:t>
            </a:r>
            <a:r>
              <a:rPr lang="en-GB" baseline="0" dirty="0" err="1"/>
              <a:t>Gründung</a:t>
            </a:r>
            <a:r>
              <a:rPr lang="en-GB" baseline="0" dirty="0"/>
              <a:t> [3175] </a:t>
            </a:r>
            <a:r>
              <a:rPr lang="en-GB" baseline="0" dirty="0" err="1"/>
              <a:t>Bau</a:t>
            </a:r>
            <a:r>
              <a:rPr lang="en-GB" baseline="0" dirty="0"/>
              <a:t> [1598] Mauer [1659] </a:t>
            </a:r>
            <a:r>
              <a:rPr lang="en-GB" baseline="0" dirty="0" err="1"/>
              <a:t>Erde</a:t>
            </a:r>
            <a:r>
              <a:rPr lang="en-GB" baseline="0" dirty="0"/>
              <a:t> [783] </a:t>
            </a:r>
            <a:br>
              <a:rPr lang="en-GB" baseline="0" dirty="0"/>
            </a:br>
            <a:r>
              <a:rPr lang="en-GB" b="1" baseline="0" dirty="0"/>
              <a:t>Word frequency of cognate or near-cognate words (1 is the most frequent word in German):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Australien</a:t>
            </a:r>
            <a:r>
              <a:rPr lang="en-GB" baseline="0" dirty="0"/>
              <a:t> [2786] Fall [187] </a:t>
            </a:r>
            <a:r>
              <a:rPr lang="en-GB" baseline="0" dirty="0" err="1"/>
              <a:t>publizieren</a:t>
            </a:r>
            <a:r>
              <a:rPr lang="en-GB" baseline="0" dirty="0"/>
              <a:t> [&gt;5009] </a:t>
            </a:r>
            <a:r>
              <a:rPr lang="en-GB" baseline="0" dirty="0" err="1"/>
              <a:t>Nobelpreis</a:t>
            </a:r>
            <a:r>
              <a:rPr lang="en-GB" baseline="0" dirty="0"/>
              <a:t> [-;334] </a:t>
            </a:r>
            <a:r>
              <a:rPr lang="en-GB" baseline="0" dirty="0" err="1"/>
              <a:t>Krönung</a:t>
            </a:r>
            <a:r>
              <a:rPr lang="en-GB" baseline="0" dirty="0"/>
              <a:t> [&gt;5009] </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860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endParaRPr lang="en-GB" dirty="0"/>
          </a:p>
          <a:p>
            <a:r>
              <a:rPr lang="en-GB" b="1" dirty="0"/>
              <a:t>This is Partner A’s card.</a:t>
            </a:r>
          </a:p>
          <a:p>
            <a:br>
              <a:rPr lang="en-GB" b="1" dirty="0"/>
            </a:br>
            <a:r>
              <a:rPr lang="en-GB" b="1" dirty="0"/>
              <a:t>Aim: </a:t>
            </a:r>
            <a:r>
              <a:rPr lang="en-GB" b="0" dirty="0"/>
              <a:t>to provide a further opportunity to practise oral production of years together with p</a:t>
            </a:r>
            <a:r>
              <a:rPr lang="en-GB" b="0" baseline="0" dirty="0"/>
              <a:t>erfect tense sentences.</a:t>
            </a:r>
            <a:endParaRPr lang="en-GB" b="0" dirty="0"/>
          </a:p>
          <a:p>
            <a:r>
              <a:rPr lang="en-GB" b="1" i="1" dirty="0"/>
              <a:t>Note:</a:t>
            </a:r>
            <a:r>
              <a:rPr lang="en-GB" b="0" i="1" dirty="0"/>
              <a:t> A less challenging</a:t>
            </a:r>
            <a:r>
              <a:rPr lang="en-GB" b="0" i="1" baseline="0" dirty="0"/>
              <a:t> version of this activity, with key vocabulary and past participles given in German, follows after Partner B’s card for this version.</a:t>
            </a:r>
          </a:p>
          <a:p>
            <a:endParaRPr lang="en-GB" b="0" i="1" dirty="0"/>
          </a:p>
          <a:p>
            <a:r>
              <a:rPr lang="en-GB" b="1" dirty="0"/>
              <a:t>Procedure:</a:t>
            </a:r>
            <a:br>
              <a:rPr lang="en-GB" dirty="0"/>
            </a:br>
            <a:r>
              <a:rPr lang="en-GB" dirty="0"/>
              <a:t>1. Students work in pairs. Person B turns away from the board.</a:t>
            </a:r>
            <a:br>
              <a:rPr lang="en-GB" dirty="0"/>
            </a:br>
            <a:r>
              <a:rPr lang="en-GB" dirty="0"/>
              <a:t>2. Click to bring up Person A’s prompts. </a:t>
            </a:r>
            <a:br>
              <a:rPr lang="en-GB" dirty="0"/>
            </a:br>
            <a:r>
              <a:rPr lang="en-GB" dirty="0"/>
              <a:t>3. Person A chooses an order for the six names/events and quickly notes the number order down. Then s/he says a sentence in German</a:t>
            </a:r>
            <a:r>
              <a:rPr lang="en-GB" baseline="0" dirty="0"/>
              <a:t> stating what happened in a given</a:t>
            </a:r>
            <a:r>
              <a:rPr lang="en-GB" dirty="0"/>
              <a:t> year, without giving the name, e.g. </a:t>
            </a:r>
            <a:r>
              <a:rPr lang="en-GB" b="1" dirty="0"/>
              <a:t>Sie</a:t>
            </a:r>
            <a:r>
              <a:rPr lang="en-GB" dirty="0"/>
              <a:t> hat 1996 </a:t>
            </a:r>
            <a:r>
              <a:rPr lang="en-GB" dirty="0" err="1"/>
              <a:t>tanzen</a:t>
            </a:r>
            <a:r>
              <a:rPr lang="en-GB" dirty="0"/>
              <a:t> </a:t>
            </a:r>
            <a:r>
              <a:rPr lang="en-GB" dirty="0" err="1"/>
              <a:t>gelernt</a:t>
            </a:r>
            <a:r>
              <a:rPr lang="en-GB" dirty="0"/>
              <a:t>.</a:t>
            </a:r>
            <a:br>
              <a:rPr lang="en-GB" dirty="0"/>
            </a:br>
            <a:r>
              <a:rPr lang="en-GB" dirty="0"/>
              <a:t>4. Person B transcribes what Person A says.</a:t>
            </a:r>
            <a:br>
              <a:rPr lang="en-GB" dirty="0"/>
            </a:br>
            <a:r>
              <a:rPr lang="en-GB" dirty="0"/>
              <a:t>5. Steps 3 and 4 are repeated until all 6 items have been spoken about in the order that student A chose.</a:t>
            </a:r>
            <a:br>
              <a:rPr lang="en-GB" dirty="0"/>
            </a:br>
            <a:r>
              <a:rPr lang="en-GB" dirty="0"/>
              <a:t>6. Person B turns back and compares what s/he has written with the English information on the slide. S/he says the names in order.  Person A confirms the answers.</a:t>
            </a:r>
          </a:p>
          <a:p>
            <a:r>
              <a:rPr lang="en-GB" dirty="0"/>
              <a:t>7.</a:t>
            </a:r>
            <a:r>
              <a:rPr lang="en-GB" baseline="0" dirty="0"/>
              <a:t> Then they swap roles and use the cards on the next slide.</a:t>
            </a:r>
          </a:p>
          <a:p>
            <a:endParaRPr lang="en-GB" dirty="0"/>
          </a:p>
          <a:p>
            <a:r>
              <a:rPr lang="en-GB" b="1" dirty="0"/>
              <a:t>Note: </a:t>
            </a:r>
            <a:r>
              <a:rPr lang="en-GB" dirty="0"/>
              <a:t>the events have been selected so as to allow the use of familiar vocabulary, including past participles.</a:t>
            </a:r>
            <a:br>
              <a:rPr lang="en-GB"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321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This is Partner B’s card.</a:t>
            </a:r>
          </a:p>
          <a:p>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616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endParaRPr lang="en-GB" b="1" dirty="0"/>
          </a:p>
          <a:p>
            <a:r>
              <a:rPr lang="en-GB" b="1" dirty="0"/>
              <a:t>This is Partner A’s card</a:t>
            </a:r>
            <a:r>
              <a:rPr lang="en-GB" b="1" baseline="0" dirty="0"/>
              <a:t> (less challenging version).</a:t>
            </a:r>
            <a:endParaRPr lang="en-GB" b="1" dirty="0"/>
          </a:p>
          <a:p>
            <a:br>
              <a:rPr lang="en-GB" b="1" dirty="0"/>
            </a:br>
            <a:r>
              <a:rPr lang="en-GB" b="1" dirty="0"/>
              <a:t>Aim: </a:t>
            </a:r>
            <a:r>
              <a:rPr lang="en-GB" b="0" dirty="0"/>
              <a:t>to provide a further opportunity to practise oral production of years,</a:t>
            </a:r>
            <a:r>
              <a:rPr lang="en-GB" b="0" baseline="0" dirty="0"/>
              <a:t> along with the correct use of the perfect tense, selecting the auxiliary verb as appropriate.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dirty="0"/>
              <a:t> This is a less challenging</a:t>
            </a:r>
            <a:r>
              <a:rPr lang="en-GB" b="0" baseline="0" dirty="0"/>
              <a:t> version of the previous activity, with key vocabulary and past participles given in German.</a:t>
            </a:r>
          </a:p>
          <a:p>
            <a:endParaRPr lang="en-GB" b="0" dirty="0"/>
          </a:p>
          <a:p>
            <a:r>
              <a:rPr lang="en-GB" b="1" dirty="0"/>
              <a:t>Procedure:</a:t>
            </a:r>
            <a:br>
              <a:rPr lang="en-GB" dirty="0"/>
            </a:br>
            <a:r>
              <a:rPr lang="en-GB" dirty="0"/>
              <a:t>1. Students work in pairs. Person B turns away from the board.</a:t>
            </a:r>
            <a:br>
              <a:rPr lang="en-GB" dirty="0"/>
            </a:br>
            <a:r>
              <a:rPr lang="en-GB" dirty="0"/>
              <a:t>2. Click to bring up Person A’s prompts. </a:t>
            </a:r>
            <a:br>
              <a:rPr lang="en-GB" dirty="0"/>
            </a:br>
            <a:r>
              <a:rPr lang="en-GB" dirty="0"/>
              <a:t>3. Person A chooses an order for the six names/events and writes the names down in that order. Then s/he says the first of his/her sentences in German</a:t>
            </a:r>
            <a:r>
              <a:rPr lang="en-GB" baseline="0" dirty="0"/>
              <a:t> stating what happened in a given</a:t>
            </a:r>
            <a:r>
              <a:rPr lang="en-GB" dirty="0"/>
              <a:t> year, without giving the name, e.g. </a:t>
            </a:r>
            <a:r>
              <a:rPr lang="en-GB" b="1" dirty="0"/>
              <a:t>Sie</a:t>
            </a:r>
            <a:r>
              <a:rPr lang="en-GB" dirty="0"/>
              <a:t> hat 1996 </a:t>
            </a:r>
            <a:r>
              <a:rPr lang="en-GB" dirty="0" err="1"/>
              <a:t>tanzen</a:t>
            </a:r>
            <a:r>
              <a:rPr lang="en-GB" dirty="0"/>
              <a:t> </a:t>
            </a:r>
            <a:r>
              <a:rPr lang="en-GB" dirty="0" err="1"/>
              <a:t>gelernt</a:t>
            </a:r>
            <a:r>
              <a:rPr lang="en-GB" dirty="0"/>
              <a:t>.</a:t>
            </a:r>
            <a:br>
              <a:rPr lang="en-GB" dirty="0"/>
            </a:br>
            <a:r>
              <a:rPr lang="en-GB" dirty="0"/>
              <a:t>4. Person B transcribes what Person A says.</a:t>
            </a:r>
            <a:br>
              <a:rPr lang="en-GB" dirty="0"/>
            </a:br>
            <a:r>
              <a:rPr lang="en-GB" dirty="0"/>
              <a:t>5. Steps 3 and 4 are repeated until all 6 items have been spoken about.</a:t>
            </a:r>
            <a:br>
              <a:rPr lang="en-GB" dirty="0"/>
            </a:br>
            <a:r>
              <a:rPr lang="en-GB" dirty="0"/>
              <a:t>6. Person B turns back and says the names in order. Person A confirms the answers.</a:t>
            </a:r>
          </a:p>
          <a:p>
            <a:r>
              <a:rPr lang="en-GB" dirty="0"/>
              <a:t>7.</a:t>
            </a:r>
            <a:r>
              <a:rPr lang="en-GB" baseline="0" dirty="0"/>
              <a:t> Then they swap roles and use the cards on the next slide.</a:t>
            </a:r>
          </a:p>
          <a:p>
            <a:endParaRPr lang="en-GB" dirty="0"/>
          </a:p>
          <a:p>
            <a:r>
              <a:rPr lang="en-GB" b="1" dirty="0"/>
              <a:t>Note: </a:t>
            </a:r>
            <a:r>
              <a:rPr lang="en-GB" dirty="0"/>
              <a:t>the events have been selected so as to allow the use of familiar vocabulary, including past participles.</a:t>
            </a:r>
            <a:br>
              <a:rPr lang="en-GB"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785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a:t>
            </a:r>
            <a:r>
              <a:rPr lang="en-GB" b="1" baseline="0"/>
              <a:t> is Partner B’s card (less challenging version).</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844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algn="l"/>
            <a:r>
              <a:rPr lang="en-GB" sz="1200" b="0" dirty="0"/>
              <a:t>Revisit initial syllable stress and exceptions</a:t>
            </a:r>
            <a:endParaRPr lang="en-GB" sz="1200" b="1"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rPr>
              <a:t>Introduce past (perfect) tense with </a:t>
            </a:r>
            <a:r>
              <a:rPr lang="en-GB" i="1" dirty="0">
                <a:solidFill>
                  <a:prstClr val="white"/>
                </a:solidFill>
              </a:rPr>
              <a:t>sein: </a:t>
            </a:r>
            <a:r>
              <a:rPr lang="en-GB" dirty="0">
                <a:solidFill>
                  <a:prstClr val="white"/>
                </a:solidFill>
              </a:rPr>
              <a:t>change of state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rPr>
              <a:t>Revisit cardinal and ordinal numbers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mn-lt"/>
                <a:ea typeface="Calibri"/>
                <a:cs typeface="Calibri"/>
                <a:sym typeface="Calibri"/>
              </a:rPr>
              <a:t>Introduce 9.2.1.4: </a:t>
            </a:r>
            <a:r>
              <a:rPr lang="de-DE" sz="1200" b="0" i="0" u="none" strike="noStrike" kern="1200" cap="none" dirty="0">
                <a:solidFill>
                  <a:schemeClr val="tx1"/>
                </a:solidFill>
                <a:effectLst/>
                <a:latin typeface="+mn-lt"/>
                <a:ea typeface="Calibri"/>
                <a:cs typeface="Calibri"/>
                <a:sym typeface="Calibri"/>
              </a:rPr>
              <a:t>auftauchen [1228] aufwachsen [2355] wurde...geboren [1211] wurdest…geboren [1211] gestorben [475] gewesen [4] geworden [8] [1228] Februar [1093]  Dichter [1975] Italien [1204] Januar [1052] Oktober [1223]  berühmt [1379] historisch [901] unbekannt [1292]</a:t>
            </a:r>
            <a:br>
              <a:rPr lang="de-DE" sz="1200" b="1" i="0" u="none" strike="noStrike" kern="1200" cap="none" dirty="0">
                <a:solidFill>
                  <a:schemeClr val="tx1"/>
                </a:solidFill>
                <a:effectLst/>
                <a:latin typeface="+mn-lt"/>
                <a:ea typeface="Calibri"/>
                <a:cs typeface="Calibri"/>
                <a:sym typeface="Calibri"/>
              </a:rPr>
            </a:br>
            <a:r>
              <a:rPr lang="de-DE" sz="1200" b="1" i="0" u="none" strike="noStrike" kern="1200" cap="none" dirty="0">
                <a:solidFill>
                  <a:schemeClr val="tx1"/>
                </a:solidFill>
                <a:effectLst/>
                <a:latin typeface="+mn-lt"/>
                <a:ea typeface="Calibri"/>
                <a:cs typeface="Calibri"/>
                <a:sym typeface="Calibri"/>
              </a:rPr>
              <a:t>Revisit 9.1.2.7</a:t>
            </a:r>
            <a:r>
              <a:rPr lang="de-DE" sz="1200" b="0" i="0" u="none" strike="noStrike" kern="1200" cap="none" dirty="0">
                <a:solidFill>
                  <a:schemeClr val="tx1"/>
                </a:solidFill>
                <a:effectLst/>
                <a:latin typeface="+mn-lt"/>
                <a:ea typeface="Calibri"/>
                <a:cs typeface="Calibri"/>
                <a:sym typeface="Calibri"/>
              </a:rPr>
              <a:t>: beschließen [1073] einladen [1279] melden [1005] sich entscheiden [414] sich freuen [589]  sich melden [1005]  sich unterhalten [1898] unterhalten [1898]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Fest [2090] Masse [1062] Stimmung [1728] Tradition [1650] kulturell [1033]  typisch [1109]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mn-lt"/>
                <a:ea typeface="Calibri"/>
                <a:cs typeface="Calibri"/>
                <a:sym typeface="Calibri"/>
              </a:rPr>
              <a:t>Revisit 9.1.1.4</a:t>
            </a:r>
            <a:r>
              <a:rPr lang="de-DE" sz="1200" b="0" i="0" u="none" strike="noStrike" kern="1200" cap="none" dirty="0">
                <a:solidFill>
                  <a:schemeClr val="tx1"/>
                </a:solidFill>
                <a:effectLst/>
                <a:latin typeface="+mn-lt"/>
                <a:ea typeface="Calibri"/>
                <a:cs typeface="Calibri"/>
                <a:sym typeface="Calibri"/>
              </a:rPr>
              <a:t>:  bezahlen [793] Fahrzeug [1721] Figur [1285] Himmel [889] Küste [2628] Sonne [864] Staat [337] böse [1229] bunt [1818] hoch [118] offiziell [1287] schwarz [474] hinten [1159] vorne [785]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184479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some of this week’s vocabulary items; to introduce one of the famous people we will focus on this week.</a:t>
            </a:r>
            <a:br>
              <a:rPr lang="en-GB" dirty="0"/>
            </a:br>
            <a:br>
              <a:rPr lang="en-GB" dirty="0"/>
            </a:br>
            <a:r>
              <a:rPr lang="en-GB" b="1" dirty="0"/>
              <a:t>Procedure:</a:t>
            </a:r>
            <a:br>
              <a:rPr lang="en-GB" dirty="0"/>
            </a:br>
            <a:r>
              <a:rPr lang="en-GB" dirty="0"/>
              <a:t>1. Ensure students know the meaning of </a:t>
            </a:r>
            <a:r>
              <a:rPr lang="en-GB" dirty="0" err="1"/>
              <a:t>Dichter</a:t>
            </a:r>
            <a:r>
              <a:rPr lang="en-GB" dirty="0"/>
              <a:t> (poet), which is in this week’s vocabulary set.</a:t>
            </a:r>
          </a:p>
          <a:p>
            <a:r>
              <a:rPr lang="en-GB" dirty="0"/>
              <a:t>2. Click on the action buttons to hear the definitions.</a:t>
            </a:r>
          </a:p>
          <a:p>
            <a:r>
              <a:rPr lang="en-GB" dirty="0"/>
              <a:t>3. Students decide which word is the correct answer.</a:t>
            </a:r>
          </a:p>
          <a:p>
            <a:r>
              <a:rPr lang="en-GB" dirty="0"/>
              <a:t>4. The first letter of each answer will spell out the secret word.</a:t>
            </a:r>
          </a:p>
          <a:p>
            <a:r>
              <a:rPr lang="en-GB" dirty="0"/>
              <a:t>5. Click to reveal the answers (the secret word) along the door.</a:t>
            </a:r>
          </a:p>
          <a:p>
            <a:r>
              <a:rPr lang="en-GB" dirty="0"/>
              <a:t>6. When all the correct answers have been revealed, the door will open, revealing a picture of Goethe.</a:t>
            </a:r>
          </a:p>
          <a:p>
            <a:r>
              <a:rPr lang="en-GB" dirty="0"/>
              <a:t>7. Remind students that they have studied one of Goethe’s poems previously – </a:t>
            </a:r>
            <a:r>
              <a:rPr lang="en-GB" dirty="0" err="1"/>
              <a:t>Erlkönig</a:t>
            </a:r>
            <a:r>
              <a:rPr lang="en-GB" dirty="0"/>
              <a:t>.</a:t>
            </a:r>
            <a:br>
              <a:rPr lang="en-GB" dirty="0"/>
            </a:br>
            <a:r>
              <a:rPr lang="en-GB" dirty="0"/>
              <a:t>8. Explain that the ‘</a:t>
            </a:r>
            <a:r>
              <a:rPr lang="en-GB" dirty="0" err="1"/>
              <a:t>oe</a:t>
            </a:r>
            <a:r>
              <a:rPr lang="en-GB" dirty="0"/>
              <a:t>’ is pronounced ‘ö’ (students have seen before that adding –e to –o, -a, -u in type-written German is pronounced –ö, -ä, -ü) and that the ‘</a:t>
            </a:r>
            <a:r>
              <a:rPr lang="en-GB" dirty="0" err="1"/>
              <a:t>th</a:t>
            </a:r>
            <a:r>
              <a:rPr lang="en-GB" dirty="0"/>
              <a:t>’ is as in their source word ‘</a:t>
            </a:r>
            <a:r>
              <a:rPr lang="en-GB" dirty="0" err="1"/>
              <a:t>Theater</a:t>
            </a:r>
            <a:r>
              <a:rPr lang="en-GB" dirty="0"/>
              <a:t>’, so ‘</a:t>
            </a:r>
            <a:r>
              <a:rPr lang="en-GB" dirty="0" err="1"/>
              <a:t>Göte</a:t>
            </a:r>
            <a:r>
              <a:rPr lang="en-GB" dirty="0"/>
              <a:t>’ rather than ‘Go-eth’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Die Bäume leben nicht mehr. Sie sind leider [gestorben].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Der Monat, der nach September kommt, heißt [Oktober].</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Ich mache morgen eine Party und ich möchte euch [einladen]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Dieses Fest ist eine historische und kulturelle [Tradition].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Der Commerzbank Tower in Frankfurt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ist</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259 Meter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hoch</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p>
          <a:p>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Wolfgang und Mia wählen ein Spiel. Sie [entscheiden sich].</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baseline="0"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a:t>
            </a:r>
            <a:r>
              <a:rPr lang="en-GB" b="0" baseline="0" dirty="0"/>
              <a:t>:  </a:t>
            </a:r>
            <a:r>
              <a:rPr lang="en-GB" b="1" baseline="0" dirty="0"/>
              <a:t>2 minutes</a:t>
            </a:r>
          </a:p>
          <a:p>
            <a:endParaRPr lang="en-GB" b="0" baseline="0" dirty="0"/>
          </a:p>
          <a:p>
            <a:r>
              <a:rPr lang="en-GB" b="1" baseline="0" dirty="0"/>
              <a:t>Aim: </a:t>
            </a:r>
            <a:r>
              <a:rPr lang="en-GB" b="0" baseline="0" dirty="0"/>
              <a:t>to recap how to form ordinal numbers in German, and how to use them to say which day it is (R1-nominative) and when an event is taking place (an+R3-dative).</a:t>
            </a:r>
          </a:p>
          <a:p>
            <a:endParaRPr lang="en-GB" b="0" baseline="0" dirty="0"/>
          </a:p>
          <a:p>
            <a:r>
              <a:rPr lang="en-GB" b="1" baseline="0" dirty="0"/>
              <a:t>Procedure: </a:t>
            </a:r>
            <a:br>
              <a:rPr lang="en-GB" b="1" baseline="0" dirty="0"/>
            </a:br>
            <a:r>
              <a:rPr lang="en-GB" b="0" baseline="0" dirty="0"/>
              <a:t>1. Click to present the information.</a:t>
            </a:r>
            <a:br>
              <a:rPr lang="en-GB" b="0" baseline="0" dirty="0"/>
            </a:br>
            <a:r>
              <a:rPr lang="en-GB" b="0" baseline="0" dirty="0"/>
              <a:t>2. Elicit English from students.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685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ordinal numbers and contrast with cardinal numbers.</a:t>
            </a:r>
          </a:p>
          <a:p>
            <a:endParaRPr lang="en-GB" b="0" dirty="0"/>
          </a:p>
          <a:p>
            <a:r>
              <a:rPr lang="en-GB" b="1" dirty="0"/>
              <a:t>Note: </a:t>
            </a:r>
            <a:r>
              <a:rPr lang="en-GB" b="0" dirty="0"/>
              <a:t>A less challenging version can be found on the next slide.</a:t>
            </a:r>
            <a:br>
              <a:rPr lang="en-GB" dirty="0"/>
            </a:br>
            <a:br>
              <a:rPr lang="en-GB" dirty="0"/>
            </a:br>
            <a:r>
              <a:rPr lang="en-GB" b="1" dirty="0"/>
              <a:t>Procedure:</a:t>
            </a:r>
            <a:br>
              <a:rPr lang="en-GB" dirty="0"/>
            </a:br>
            <a:r>
              <a:rPr lang="en-GB" dirty="0"/>
              <a:t>1. Explain to students that the number written in full under the orange squares could either be cardinal or ordinal.</a:t>
            </a:r>
          </a:p>
          <a:p>
            <a:r>
              <a:rPr lang="en-GB" dirty="0"/>
              <a:t>2. Ask them to work out from the context which it should be and then to write out the number </a:t>
            </a:r>
            <a:r>
              <a:rPr lang="en-GB" b="1" dirty="0"/>
              <a:t>in full</a:t>
            </a:r>
            <a:r>
              <a:rPr lang="en-GB" dirty="0"/>
              <a:t>.</a:t>
            </a:r>
          </a:p>
          <a:p>
            <a:r>
              <a:rPr lang="en-GB" dirty="0"/>
              <a:t>3. Click to reveal the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Komponist</a:t>
            </a:r>
            <a:r>
              <a:rPr lang="en-GB" b="0" baseline="0" dirty="0"/>
              <a:t> [4778]</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ordinal numbers and contrast with cardinal numbers.</a:t>
            </a:r>
          </a:p>
          <a:p>
            <a:endParaRPr lang="en-GB" b="0" dirty="0"/>
          </a:p>
          <a:p>
            <a:r>
              <a:rPr lang="en-GB" b="1" dirty="0"/>
              <a:t>Note: </a:t>
            </a:r>
            <a:r>
              <a:rPr lang="en-GB" b="0" dirty="0"/>
              <a:t>A more challenging version can be found on the previous slide.</a:t>
            </a:r>
            <a:br>
              <a:rPr lang="en-GB" dirty="0"/>
            </a:br>
            <a:br>
              <a:rPr lang="en-GB" dirty="0"/>
            </a:br>
            <a:r>
              <a:rPr lang="en-GB" b="1" dirty="0"/>
              <a:t>Procedure:</a:t>
            </a:r>
            <a:br>
              <a:rPr lang="en-GB" dirty="0"/>
            </a:br>
            <a:r>
              <a:rPr lang="en-GB" dirty="0"/>
              <a:t>1. Ask students to write out the number behind each orange box in full. The boxes highlight whether the number should be ordinal or cardinal.</a:t>
            </a:r>
          </a:p>
          <a:p>
            <a:r>
              <a:rPr lang="en-GB" dirty="0"/>
              <a:t>2. Click to reveal the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Komponist</a:t>
            </a:r>
            <a:r>
              <a:rPr lang="en-GB" b="0" baseline="0" dirty="0"/>
              <a:t> [4778]</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35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reading aloud using correct stress.</a:t>
            </a:r>
          </a:p>
          <a:p>
            <a:endParaRPr lang="en-GB" b="0" dirty="0"/>
          </a:p>
          <a:p>
            <a:r>
              <a:rPr lang="en-GB" b="1" dirty="0"/>
              <a:t>Procedure:</a:t>
            </a:r>
            <a:br>
              <a:rPr lang="en-GB" dirty="0"/>
            </a:br>
            <a:r>
              <a:rPr lang="en-GB" dirty="0"/>
              <a:t>1. Click to reveal callouts explaining stress in German.</a:t>
            </a:r>
          </a:p>
          <a:p>
            <a:r>
              <a:rPr lang="en-GB" dirty="0"/>
              <a:t>2. Ask students to read the text aloud (chorally)</a:t>
            </a:r>
          </a:p>
          <a:p>
            <a:r>
              <a:rPr lang="en-GB" dirty="0"/>
              <a:t>3. Click the audio button to listen to a native speaker.</a:t>
            </a:r>
          </a:p>
          <a:p>
            <a:r>
              <a:rPr lang="en-GB" dirty="0"/>
              <a:t>4. Click to underline the stressed syllables.</a:t>
            </a:r>
          </a:p>
          <a:p>
            <a:br>
              <a:rPr lang="en-GB" dirty="0"/>
            </a:br>
            <a:r>
              <a:rPr lang="en-GB" b="1" baseline="0" dirty="0"/>
              <a:t>Word frequency (1 is the most frequent word in German): </a:t>
            </a:r>
            <a:br>
              <a:rPr lang="en-GB" baseline="0" dirty="0"/>
            </a:br>
            <a:r>
              <a:rPr lang="en-GB" b="0" baseline="0" dirty="0" err="1"/>
              <a:t>Komponist</a:t>
            </a:r>
            <a:r>
              <a:rPr lang="en-GB" b="0" baseline="0" dirty="0"/>
              <a:t> [4778]</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585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3 minutes (2 slides)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a:t>
            </a:r>
            <a:r>
              <a:rPr lang="en-GB" b="0" i="0" dirty="0"/>
              <a:t> to explain the use</a:t>
            </a:r>
            <a:r>
              <a:rPr lang="en-GB" b="0" i="0" baseline="0" dirty="0"/>
              <a:t> of separable verbs in WO3 and the perfec</a:t>
            </a:r>
            <a:r>
              <a:rPr lang="en-GB" b="0" i="0" dirty="0"/>
              <a:t>t tense.</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dirty="0">
                <a:latin typeface="+mn-lt"/>
              </a:rPr>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dirty="0">
                <a:latin typeface="+mn-lt"/>
              </a:rPr>
              <a:t>Click to bring</a:t>
            </a:r>
            <a:r>
              <a:rPr lang="en-GB" sz="1200" b="0" i="0" baseline="0" dirty="0">
                <a:latin typeface="+mn-lt"/>
              </a:rPr>
              <a:t> up the stages of the explanation.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baseline="0" dirty="0">
                <a:latin typeface="+mn-lt"/>
              </a:rPr>
              <a:t>Click the audio buttons 1-3 to hear pronunciation.</a:t>
            </a:r>
            <a:endParaRPr lang="en-GB" sz="1200" b="0" i="0" dirty="0">
              <a:latin typeface="+mn-lt"/>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01768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Slide 2</a:t>
            </a:r>
            <a:br>
              <a:rPr lang="en-GB" b="1" i="0" dirty="0"/>
            </a:br>
            <a:br>
              <a:rPr lang="en-GB" b="1" i="0" dirty="0"/>
            </a:br>
            <a:r>
              <a:rPr lang="en-GB" sz="1200" b="1" i="0" dirty="0">
                <a:latin typeface="+mn-lt"/>
              </a:rPr>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dirty="0">
                <a:latin typeface="+mn-lt"/>
              </a:rPr>
              <a:t>Click to bring</a:t>
            </a:r>
            <a:r>
              <a:rPr lang="en-GB" sz="1200" b="0" i="0" baseline="0" dirty="0">
                <a:latin typeface="+mn-lt"/>
              </a:rPr>
              <a:t> up the stages of the explanation.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baseline="0" dirty="0">
                <a:latin typeface="+mn-lt"/>
              </a:rPr>
              <a:t>Elicit the English meanings from students, where applicable.</a:t>
            </a:r>
            <a:endParaRPr lang="en-GB" sz="1200" b="0" i="0"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990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 (3 slides)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a:t>
            </a:r>
            <a:r>
              <a:rPr lang="en-GB" b="0" i="0" dirty="0"/>
              <a:t> to provide further context and information about languages, in particular the relationship between English and German, which will be a feature of this lesson.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dirty="0">
                <a:latin typeface="+mn-lt"/>
              </a:rPr>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dirty="0">
                <a:latin typeface="+mn-lt"/>
              </a:rPr>
              <a:t>Click to bring</a:t>
            </a:r>
            <a:r>
              <a:rPr lang="en-GB" sz="1200" b="0" i="0" baseline="0" dirty="0">
                <a:latin typeface="+mn-lt"/>
              </a:rPr>
              <a:t> up the information.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baseline="0" dirty="0">
                <a:latin typeface="+mn-lt"/>
              </a:rPr>
              <a:t>Ensure that meanings are clear.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sz="1200" b="0" i="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Identität</a:t>
            </a:r>
            <a:r>
              <a:rPr lang="en-GB" b="0" baseline="0" dirty="0"/>
              <a:t> [2272] </a:t>
            </a:r>
            <a:r>
              <a:rPr lang="en-GB" b="0" baseline="0" dirty="0" err="1"/>
              <a:t>Latein</a:t>
            </a:r>
            <a:r>
              <a:rPr lang="en-GB" b="0" baseline="0" dirty="0"/>
              <a:t> [&gt;5009] </a:t>
            </a:r>
            <a:r>
              <a:rPr lang="en-GB" b="0" baseline="0" dirty="0" err="1"/>
              <a:t>Griechisch</a:t>
            </a:r>
            <a:r>
              <a:rPr lang="en-GB" b="0" baseline="0" dirty="0"/>
              <a:t> [1486] </a:t>
            </a:r>
            <a:r>
              <a:rPr lang="en-GB" b="0" baseline="0" dirty="0" err="1"/>
              <a:t>Hebräisch</a:t>
            </a:r>
            <a:r>
              <a:rPr lang="en-GB" b="0" baseline="0" dirty="0"/>
              <a:t> [&gt;5009] </a:t>
            </a:r>
            <a:r>
              <a:rPr lang="en-GB" b="0" baseline="0" dirty="0" err="1"/>
              <a:t>Französich</a:t>
            </a:r>
            <a:r>
              <a:rPr lang="en-GB" b="0" baseline="0" dirty="0"/>
              <a:t> [816] </a:t>
            </a:r>
            <a:r>
              <a:rPr lang="en-GB" b="0" baseline="0" dirty="0" err="1"/>
              <a:t>Italienisch</a:t>
            </a:r>
            <a:r>
              <a:rPr lang="en-GB" b="0" baseline="0" dirty="0"/>
              <a:t> [1593]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sz="1200" b="0" i="0" dirty="0">
              <a:latin typeface="+mn-lt"/>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58025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dirty="0">
                <a:latin typeface="+mn-lt"/>
              </a:rPr>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dirty="0">
                <a:latin typeface="+mn-lt"/>
              </a:rPr>
              <a:t>Click to bring</a:t>
            </a:r>
            <a:r>
              <a:rPr lang="en-GB" sz="1200" b="0" i="0" baseline="0" dirty="0">
                <a:latin typeface="+mn-lt"/>
              </a:rPr>
              <a:t> up the information.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baseline="0" dirty="0">
                <a:latin typeface="+mn-lt"/>
              </a:rPr>
              <a:t>Explain the key, i.e. that German ‘t’ is often English ‘d’, that German ‘s’ is often English ‘t’.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baseline="0" dirty="0">
                <a:latin typeface="+mn-lt"/>
              </a:rPr>
              <a:t>Elicit the English for the four German phrases.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baseline="0" dirty="0">
                <a:latin typeface="+mn-lt"/>
              </a:rPr>
              <a:t>Note: </a:t>
            </a:r>
            <a:r>
              <a:rPr lang="en-GB" sz="1200" b="0" i="0" baseline="0" dirty="0">
                <a:latin typeface="+mn-lt"/>
              </a:rPr>
              <a:t>These are all previously taught words. The idea here is to draw students’ attention to the similarities between the two languages.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dirty="0">
              <a:latin typeface="+mn-lt"/>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28714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dirty="0">
                <a:latin typeface="+mn-lt"/>
              </a:rPr>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dirty="0">
                <a:latin typeface="+mn-lt"/>
              </a:rPr>
              <a:t>Click to bring</a:t>
            </a:r>
            <a:r>
              <a:rPr lang="en-GB" sz="1200" b="0" i="0" baseline="0" dirty="0">
                <a:latin typeface="+mn-lt"/>
              </a:rPr>
              <a:t> up the information.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baseline="0" dirty="0">
                <a:latin typeface="+mn-lt"/>
              </a:rPr>
              <a:t>Elicit the English meanings.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baseline="0" dirty="0">
                <a:latin typeface="+mn-lt"/>
              </a:rPr>
              <a:t>Note: </a:t>
            </a:r>
            <a:r>
              <a:rPr lang="en-GB" sz="1200" b="0" i="0" baseline="0" dirty="0" err="1">
                <a:latin typeface="+mn-lt"/>
              </a:rPr>
              <a:t>lebendig</a:t>
            </a:r>
            <a:r>
              <a:rPr lang="en-GB" sz="1200" b="0" i="0" baseline="0" dirty="0">
                <a:latin typeface="+mn-lt"/>
              </a:rPr>
              <a:t> has not been glossed as students know leben. </a:t>
            </a:r>
            <a:r>
              <a:rPr lang="en-GB" sz="1200" b="0" i="0" baseline="0" dirty="0" err="1">
                <a:latin typeface="+mn-lt"/>
              </a:rPr>
              <a:t>Kornisch</a:t>
            </a:r>
            <a:r>
              <a:rPr lang="en-GB" sz="1200" b="0" i="0" baseline="0" dirty="0">
                <a:latin typeface="+mn-lt"/>
              </a:rPr>
              <a:t> is also not glossed.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Stichwort</a:t>
            </a:r>
            <a:r>
              <a:rPr lang="en-GB" b="0" baseline="0" dirty="0"/>
              <a:t> [3096] </a:t>
            </a:r>
            <a:r>
              <a:rPr lang="en-GB" b="0" baseline="0" dirty="0" err="1"/>
              <a:t>kornisch</a:t>
            </a:r>
            <a:r>
              <a:rPr lang="en-GB" b="0" baseline="0" dirty="0"/>
              <a:t> [&gt;5009] </a:t>
            </a:r>
            <a:r>
              <a:rPr lang="en-GB" b="0" baseline="0" dirty="0" err="1"/>
              <a:t>lebendig</a:t>
            </a:r>
            <a:r>
              <a:rPr lang="en-GB" b="0" baseline="0" dirty="0"/>
              <a:t> [2314]</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dirty="0">
              <a:latin typeface="+mn-lt"/>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459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8 minutes (8 slides)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to practise oral comprehension of past (perfect) tense sentences and a range of vocabulary from this week and previous learning.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dirty="0">
                <a:latin typeface="+mn-lt"/>
              </a:rPr>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dirty="0">
                <a:latin typeface="+mn-lt"/>
              </a:rPr>
              <a:t>Click on the button to hear audio.</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dirty="0">
                <a:latin typeface="+mn-lt"/>
              </a:rPr>
              <a:t>Ask students to listen to the sentence and write down the English sentence by filling in the missing words.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dirty="0">
                <a:latin typeface="+mn-lt"/>
              </a:rPr>
              <a:t>Click to reveal the German sentence and then the full English sentence.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dirty="0">
                <a:latin typeface="+mn-lt"/>
              </a:rPr>
              <a:t>Note</a:t>
            </a:r>
            <a:r>
              <a:rPr lang="en-GB" sz="1200" b="0" i="0" dirty="0">
                <a:latin typeface="+mn-lt"/>
              </a:rPr>
              <a:t>: learners who need additional support could complete the task as a listen and read; click to reveal the German sentence as students listen, rather than afterwards.</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5875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remind students about the most common pattern of word stress and common exceptions.</a:t>
            </a:r>
            <a:br>
              <a:rPr lang="en-GB" b="0" dirty="0"/>
            </a:br>
            <a:br>
              <a:rPr lang="en-GB" dirty="0"/>
            </a:br>
            <a:r>
              <a:rPr lang="en-GB" b="1" dirty="0"/>
              <a:t>Procedure:</a:t>
            </a:r>
            <a:br>
              <a:rPr lang="en-GB" dirty="0"/>
            </a:br>
            <a:r>
              <a:rPr lang="en-GB" dirty="0"/>
              <a:t>1. Click through the animations to present the information.</a:t>
            </a:r>
          </a:p>
          <a:p>
            <a:r>
              <a:rPr lang="en-GB" dirty="0"/>
              <a:t>2. Elicit choral pronunciation of each word and English meanings, as these are all previously taught words.</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[2/8]</a:t>
            </a:r>
            <a:endParaRPr lang="en-GB" sz="1200" b="0" i="0" dirty="0">
              <a:latin typeface="+mn-lt"/>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75657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[3/8]</a:t>
            </a:r>
            <a:endParaRPr lang="en-GB" sz="1200" b="0" i="0" dirty="0">
              <a:latin typeface="+mn-lt"/>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55397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[4/8]</a:t>
            </a:r>
            <a:endParaRPr lang="en-GB" sz="1200" b="0" i="0" dirty="0">
              <a:latin typeface="+mn-lt"/>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51406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[5/8]</a:t>
            </a:r>
            <a:endParaRPr lang="en-GB" sz="1200" b="0" i="0" dirty="0">
              <a:latin typeface="+mn-lt"/>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06647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[6/8]</a:t>
            </a:r>
            <a:endParaRPr lang="en-GB" sz="1200" b="0" i="0" dirty="0">
              <a:latin typeface="+mn-lt"/>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7296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[7/8]</a:t>
            </a:r>
            <a:endParaRPr lang="en-GB" sz="1200" b="0" i="0" dirty="0">
              <a:latin typeface="+mn-lt"/>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62118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[8/8]</a:t>
            </a:r>
            <a:endParaRPr lang="en-GB" sz="1200" b="0" i="0" dirty="0">
              <a:latin typeface="+mn-lt"/>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94156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dirty="0">
                <a:latin typeface="+mn-lt"/>
              </a:rPr>
              <a:t>Permission requested 30/06</a:t>
            </a:r>
          </a:p>
          <a:p>
            <a:r>
              <a:rPr lang="en-GB" b="1" dirty="0"/>
              <a:t>Timing: 2 Minutes</a:t>
            </a:r>
            <a:br>
              <a:rPr lang="en-GB" dirty="0"/>
            </a:br>
            <a:br>
              <a:rPr lang="en-GB" b="1" dirty="0"/>
            </a:br>
            <a:r>
              <a:rPr lang="en-GB" b="1" dirty="0"/>
              <a:t>Aim: </a:t>
            </a:r>
            <a:r>
              <a:rPr lang="en-GB" b="0" dirty="0"/>
              <a:t>to learn about the </a:t>
            </a:r>
            <a:r>
              <a:rPr lang="en-GB" b="0" dirty="0" err="1"/>
              <a:t>Duden</a:t>
            </a:r>
            <a:r>
              <a:rPr lang="en-GB" b="0" dirty="0"/>
              <a:t> dictionary.</a:t>
            </a:r>
          </a:p>
          <a:p>
            <a:endParaRPr lang="en-GB" b="0" dirty="0"/>
          </a:p>
          <a:p>
            <a:pPr algn="l"/>
            <a:r>
              <a:rPr lang="en-GB" b="1" i="0" dirty="0">
                <a:solidFill>
                  <a:srgbClr val="FF0066"/>
                </a:solidFill>
                <a:effectLst/>
                <a:latin typeface="Arial" panose="020B0604020202020204" pitchFamily="34" charset="0"/>
              </a:rPr>
              <a:t>Note</a:t>
            </a:r>
            <a:r>
              <a:rPr lang="en-GB" b="0" i="0" dirty="0">
                <a:solidFill>
                  <a:srgbClr val="FF0066"/>
                </a:solidFill>
                <a:effectLst/>
                <a:latin typeface="Arial" panose="020B0604020202020204" pitchFamily="34" charset="0"/>
              </a:rPr>
              <a:t>: In fact, Konrad </a:t>
            </a:r>
            <a:r>
              <a:rPr lang="en-GB" b="0" i="0" dirty="0" err="1">
                <a:solidFill>
                  <a:srgbClr val="FF0066"/>
                </a:solidFill>
                <a:effectLst/>
                <a:latin typeface="Arial" panose="020B0604020202020204" pitchFamily="34" charset="0"/>
              </a:rPr>
              <a:t>Duden</a:t>
            </a:r>
            <a:r>
              <a:rPr lang="en-GB" b="0" i="0" dirty="0">
                <a:solidFill>
                  <a:srgbClr val="FF0066"/>
                </a:solidFill>
                <a:effectLst/>
                <a:latin typeface="Arial" panose="020B0604020202020204" pitchFamily="34" charset="0"/>
              </a:rPr>
              <a:t> didn’t write the </a:t>
            </a:r>
            <a:r>
              <a:rPr lang="en-GB" b="0" i="0" dirty="0" err="1">
                <a:solidFill>
                  <a:srgbClr val="FF0066"/>
                </a:solidFill>
                <a:effectLst/>
                <a:latin typeface="Arial" panose="020B0604020202020204" pitchFamily="34" charset="0"/>
              </a:rPr>
              <a:t>Duden</a:t>
            </a:r>
            <a:r>
              <a:rPr lang="en-GB" b="0" i="0" dirty="0">
                <a:solidFill>
                  <a:srgbClr val="FF0066"/>
                </a:solidFill>
                <a:effectLst/>
                <a:latin typeface="Arial" panose="020B0604020202020204" pitchFamily="34" charset="0"/>
              </a:rPr>
              <a:t>, as such. Strictly speaking, he wrote the</a:t>
            </a:r>
            <a:r>
              <a:rPr lang="en-GB" b="0" i="1" dirty="0">
                <a:solidFill>
                  <a:srgbClr val="FF0066"/>
                </a:solidFill>
                <a:effectLst/>
                <a:latin typeface="Arial" panose="020B0604020202020204" pitchFamily="34" charset="0"/>
              </a:rPr>
              <a:t> </a:t>
            </a:r>
            <a:r>
              <a:rPr lang="en-GB" sz="1800" b="0" i="1" dirty="0" err="1">
                <a:solidFill>
                  <a:srgbClr val="333333"/>
                </a:solidFill>
                <a:effectLst/>
                <a:latin typeface="Arial" panose="020B0604020202020204" pitchFamily="34" charset="0"/>
              </a:rPr>
              <a:t>Vollständiges</a:t>
            </a:r>
            <a:r>
              <a:rPr lang="en-GB" sz="1800" b="0" i="1" dirty="0">
                <a:solidFill>
                  <a:srgbClr val="333333"/>
                </a:solidFill>
                <a:effectLst/>
                <a:latin typeface="Arial" panose="020B0604020202020204" pitchFamily="34" charset="0"/>
              </a:rPr>
              <a:t> </a:t>
            </a:r>
            <a:r>
              <a:rPr lang="en-GB" sz="1800" b="0" i="1" dirty="0" err="1">
                <a:solidFill>
                  <a:srgbClr val="333333"/>
                </a:solidFill>
                <a:effectLst/>
                <a:latin typeface="Arial" panose="020B0604020202020204" pitchFamily="34" charset="0"/>
              </a:rPr>
              <a:t>Orthographisches</a:t>
            </a:r>
            <a:r>
              <a:rPr lang="en-GB" sz="1800" b="0" i="1" dirty="0">
                <a:solidFill>
                  <a:srgbClr val="333333"/>
                </a:solidFill>
                <a:effectLst/>
                <a:latin typeface="Arial" panose="020B0604020202020204" pitchFamily="34" charset="0"/>
              </a:rPr>
              <a:t> </a:t>
            </a:r>
            <a:r>
              <a:rPr lang="en-GB" sz="1800" b="0" i="1" dirty="0" err="1">
                <a:solidFill>
                  <a:srgbClr val="333333"/>
                </a:solidFill>
                <a:effectLst/>
                <a:latin typeface="Arial" panose="020B0604020202020204" pitchFamily="34" charset="0"/>
              </a:rPr>
              <a:t>Wörterbuch</a:t>
            </a:r>
            <a:r>
              <a:rPr lang="en-GB" sz="1800" b="0" i="1" dirty="0">
                <a:solidFill>
                  <a:srgbClr val="333333"/>
                </a:solidFill>
                <a:effectLst/>
                <a:latin typeface="Arial" panose="020B0604020202020204" pitchFamily="34" charset="0"/>
              </a:rPr>
              <a:t> der </a:t>
            </a:r>
            <a:r>
              <a:rPr lang="en-GB" sz="1800" b="0" i="1" dirty="0" err="1">
                <a:solidFill>
                  <a:srgbClr val="333333"/>
                </a:solidFill>
                <a:effectLst/>
                <a:latin typeface="Arial" panose="020B0604020202020204" pitchFamily="34" charset="0"/>
              </a:rPr>
              <a:t>deutschen</a:t>
            </a:r>
            <a:r>
              <a:rPr lang="en-GB" sz="1800" b="0" i="1" dirty="0">
                <a:solidFill>
                  <a:srgbClr val="333333"/>
                </a:solidFill>
                <a:effectLst/>
                <a:latin typeface="Arial" panose="020B0604020202020204" pitchFamily="34" charset="0"/>
              </a:rPr>
              <a:t> </a:t>
            </a:r>
            <a:r>
              <a:rPr lang="en-GB" sz="1800" b="0" i="1" dirty="0" err="1">
                <a:solidFill>
                  <a:srgbClr val="333333"/>
                </a:solidFill>
                <a:effectLst/>
                <a:latin typeface="Arial" panose="020B0604020202020204" pitchFamily="34" charset="0"/>
              </a:rPr>
              <a:t>Sprache</a:t>
            </a:r>
            <a:r>
              <a:rPr lang="en-GB" sz="1800" b="0" i="0" dirty="0">
                <a:solidFill>
                  <a:srgbClr val="333333"/>
                </a:solidFill>
                <a:effectLst/>
                <a:latin typeface="Arial" panose="020B0604020202020204" pitchFamily="34" charset="0"/>
              </a:rPr>
              <a:t>. The 7</a:t>
            </a:r>
            <a:r>
              <a:rPr lang="en-GB" sz="1800" b="0" i="0" baseline="30000" dirty="0">
                <a:solidFill>
                  <a:srgbClr val="333333"/>
                </a:solidFill>
                <a:effectLst/>
                <a:latin typeface="Arial" panose="020B0604020202020204" pitchFamily="34" charset="0"/>
              </a:rPr>
              <a:t>th</a:t>
            </a:r>
            <a:r>
              <a:rPr lang="en-GB" sz="1800" b="0" i="0" dirty="0">
                <a:solidFill>
                  <a:srgbClr val="333333"/>
                </a:solidFill>
                <a:effectLst/>
                <a:latin typeface="Arial" panose="020B0604020202020204" pitchFamily="34" charset="0"/>
              </a:rPr>
              <a:t> edition in 1902 is the equivalent of ‘the </a:t>
            </a:r>
            <a:r>
              <a:rPr lang="en-GB" sz="1800" b="0" i="0" dirty="0" err="1">
                <a:solidFill>
                  <a:srgbClr val="333333"/>
                </a:solidFill>
                <a:effectLst/>
                <a:latin typeface="Arial" panose="020B0604020202020204" pitchFamily="34" charset="0"/>
              </a:rPr>
              <a:t>Duden</a:t>
            </a:r>
            <a:r>
              <a:rPr lang="en-GB" sz="1800" b="0" i="0" dirty="0">
                <a:solidFill>
                  <a:srgbClr val="333333"/>
                </a:solidFill>
                <a:effectLst/>
                <a:latin typeface="Arial" panose="020B0604020202020204" pitchFamily="34" charset="0"/>
              </a:rPr>
              <a:t>’ as we know it, though it wasn’t until 1915 that it was actually entitled ‘</a:t>
            </a:r>
            <a:r>
              <a:rPr lang="en-GB" sz="1800" b="0" i="0" dirty="0" err="1">
                <a:solidFill>
                  <a:srgbClr val="333333"/>
                </a:solidFill>
                <a:effectLst/>
                <a:latin typeface="Arial" panose="020B0604020202020204" pitchFamily="34" charset="0"/>
              </a:rPr>
              <a:t>Duden</a:t>
            </a:r>
            <a:r>
              <a:rPr lang="en-GB" sz="1800" b="0" i="0" dirty="0">
                <a:solidFill>
                  <a:srgbClr val="333333"/>
                </a:solidFill>
                <a:effectLst/>
                <a:latin typeface="Arial" panose="020B0604020202020204" pitchFamily="34" charset="0"/>
              </a:rPr>
              <a:t>’. </a:t>
            </a:r>
            <a:r>
              <a:rPr lang="en-GB" b="0" i="0" dirty="0">
                <a:solidFill>
                  <a:srgbClr val="1155CC"/>
                </a:solidFill>
                <a:effectLst/>
                <a:latin typeface="Arial" panose="020B0604020202020204" pitchFamily="34" charset="0"/>
                <a:hlinkClick r:id="rId3"/>
              </a:rPr>
              <a:t>https://www.duden.de/ueber_duden/konrad-duden</a:t>
            </a:r>
            <a:endParaRPr lang="en-GB" b="0" i="0" dirty="0">
              <a:solidFill>
                <a:srgbClr val="500050"/>
              </a:solidFill>
              <a:effectLst/>
              <a:latin typeface="Arial" panose="020B0604020202020204" pitchFamily="34" charset="0"/>
            </a:endParaRPr>
          </a:p>
          <a:p>
            <a:endParaRPr lang="en-GB" b="0" dirty="0"/>
          </a:p>
          <a:p>
            <a:br>
              <a:rPr lang="en-GB" dirty="0"/>
            </a:br>
            <a:r>
              <a:rPr lang="en-GB" b="1" dirty="0"/>
              <a:t>Procedure:</a:t>
            </a:r>
            <a:br>
              <a:rPr lang="en-GB" dirty="0"/>
            </a:br>
            <a:r>
              <a:rPr lang="en-GB" dirty="0"/>
              <a:t>1. Click to bring up the sequence of information.</a:t>
            </a:r>
            <a:br>
              <a:rPr lang="en-GB" dirty="0"/>
            </a:br>
            <a:r>
              <a:rPr lang="en-GB" dirty="0"/>
              <a:t>2. Ensure students have an equivalent conception in English, i.e. the Oxford English Dictionary is generally cited as the most well-known reference source for queries about the English language, though there are many other dictionaries of course. Explain that Konrad </a:t>
            </a:r>
            <a:r>
              <a:rPr lang="en-GB" dirty="0" err="1"/>
              <a:t>Duden</a:t>
            </a:r>
            <a:r>
              <a:rPr lang="en-GB" dirty="0"/>
              <a:t> is a household name in Germany, that every classroom will have at least one copy of the yellow covered </a:t>
            </a:r>
            <a:r>
              <a:rPr lang="en-GB" dirty="0" err="1"/>
              <a:t>Duden</a:t>
            </a:r>
            <a:r>
              <a:rPr lang="en-GB" dirty="0"/>
              <a:t> dictionary, and that there are statues of him, and schools named after him, too.</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Rechtschreibung</a:t>
            </a:r>
            <a:r>
              <a:rPr lang="en-GB" baseline="0" dirty="0"/>
              <a:t> [&gt;5009] </a:t>
            </a:r>
            <a:r>
              <a:rPr lang="en-GB" baseline="0" dirty="0" err="1"/>
              <a:t>basieren</a:t>
            </a:r>
            <a:r>
              <a:rPr lang="en-GB" baseline="0" dirty="0"/>
              <a:t> [2876]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dirty="0">
              <a:latin typeface="+mn-lt"/>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05951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written comprehension of the perfect tense with </a:t>
            </a:r>
            <a:r>
              <a:rPr lang="en-GB" b="0" i="1" dirty="0" err="1"/>
              <a:t>haben</a:t>
            </a:r>
            <a:r>
              <a:rPr lang="en-GB" b="0" i="1" dirty="0"/>
              <a:t> </a:t>
            </a:r>
            <a:r>
              <a:rPr lang="en-GB" b="0" dirty="0"/>
              <a:t>and </a:t>
            </a:r>
            <a:r>
              <a:rPr lang="en-GB" b="0" i="1" dirty="0"/>
              <a:t>sein; </a:t>
            </a:r>
            <a:r>
              <a:rPr lang="en-GB" b="0" i="0" dirty="0"/>
              <a:t>to learn more about the German language and how languages are still developing.</a:t>
            </a:r>
            <a:br>
              <a:rPr lang="en-GB" dirty="0"/>
            </a:br>
            <a:br>
              <a:rPr lang="en-GB" dirty="0"/>
            </a:br>
            <a:r>
              <a:rPr lang="en-GB" b="1" dirty="0"/>
              <a:t>Procedure:</a:t>
            </a:r>
            <a:br>
              <a:rPr lang="en-GB" dirty="0"/>
            </a:br>
            <a:r>
              <a:rPr lang="en-GB" dirty="0"/>
              <a:t>1. Ask students to determine whether the blanked out verb should be a form of </a:t>
            </a:r>
            <a:r>
              <a:rPr lang="en-GB" i="1" dirty="0" err="1"/>
              <a:t>haben</a:t>
            </a:r>
            <a:r>
              <a:rPr lang="en-GB" dirty="0"/>
              <a:t> or </a:t>
            </a:r>
            <a:r>
              <a:rPr lang="en-GB" i="1" dirty="0"/>
              <a:t>sein</a:t>
            </a:r>
            <a:r>
              <a:rPr lang="en-GB" dirty="0"/>
              <a:t> based on the past participle.</a:t>
            </a:r>
          </a:p>
          <a:p>
            <a:r>
              <a:rPr lang="en-GB" dirty="0"/>
              <a:t>2. Click to reveal answers.</a:t>
            </a:r>
            <a:br>
              <a:rPr lang="en-GB" dirty="0"/>
            </a:br>
            <a:r>
              <a:rPr lang="en-GB" dirty="0"/>
              <a:t>3. Optional: Elicit full sentence responses from students in German.</a:t>
            </a:r>
            <a:br>
              <a:rPr lang="en-GB" dirty="0"/>
            </a:br>
            <a:r>
              <a:rPr lang="en-GB" dirty="0"/>
              <a:t>4. Optional: Elicit facts about German that students have understood from the text.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br>
              <a:rPr lang="en-GB" baseline="0" dirty="0"/>
            </a:br>
            <a:r>
              <a:rPr lang="en-GB" baseline="0" dirty="0" err="1"/>
              <a:t>erscheinen</a:t>
            </a:r>
            <a:r>
              <a:rPr lang="en-GB" baseline="0" dirty="0"/>
              <a:t> [408] </a:t>
            </a:r>
            <a:r>
              <a:rPr lang="en-GB" baseline="0" dirty="0" err="1"/>
              <a:t>Stichwort</a:t>
            </a:r>
            <a:r>
              <a:rPr lang="en-GB" baseline="0" dirty="0"/>
              <a:t> [3095] </a:t>
            </a:r>
            <a:r>
              <a:rPr lang="en-GB" dirty="0" err="1">
                <a:solidFill>
                  <a:prstClr val="white"/>
                </a:solidFill>
              </a:rPr>
              <a:t>Aufmerksamskeitdefizit-Hyperaktivitätsstörung</a:t>
            </a:r>
            <a:r>
              <a:rPr lang="en-GB" dirty="0">
                <a:solidFill>
                  <a:prstClr val="white"/>
                </a:solidFill>
              </a:rPr>
              <a:t> [&gt;5009]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present a follow up fact about the distribution of German noun gender.</a:t>
            </a:r>
            <a:br>
              <a:rPr lang="en-GB" b="0" dirty="0"/>
            </a:br>
            <a:br>
              <a:rPr lang="en-GB" dirty="0"/>
            </a:br>
            <a:r>
              <a:rPr lang="en-GB" b="1" dirty="0"/>
              <a:t>Procedure:</a:t>
            </a:r>
            <a:br>
              <a:rPr lang="en-GB" dirty="0"/>
            </a:br>
            <a:r>
              <a:rPr lang="en-GB" dirty="0"/>
              <a:t>Present the information.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504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baseline="0" dirty="0">
                <a:latin typeface="+mn-lt"/>
              </a:rPr>
              <a:t>Timing: 3 minutes</a:t>
            </a:r>
          </a:p>
          <a:p>
            <a:endParaRPr lang="en-GB" sz="1200" b="1" baseline="0" dirty="0">
              <a:latin typeface="+mn-lt"/>
            </a:endParaRPr>
          </a:p>
          <a:p>
            <a:r>
              <a:rPr lang="en-GB" sz="1200" b="1" baseline="0" dirty="0">
                <a:latin typeface="+mn-lt"/>
              </a:rPr>
              <a:t>Aim: </a:t>
            </a:r>
            <a:r>
              <a:rPr lang="en-GB" sz="1200" b="0" baseline="0" dirty="0">
                <a:latin typeface="+mn-lt"/>
              </a:rPr>
              <a:t>to focus on stress patterns in borrowed words and those having prefixes </a:t>
            </a:r>
            <a:r>
              <a:rPr kumimoji="0" lang="en-US" sz="1200" b="1" i="0" u="none" strike="noStrike" kern="1400" cap="none" spc="0" normalizeH="0" baseline="0" noProof="0" dirty="0">
                <a:ln>
                  <a:noFill/>
                </a:ln>
                <a:solidFill>
                  <a:srgbClr val="115076"/>
                </a:solidFill>
                <a:effectLst/>
                <a:uLnTx/>
                <a:uFillTx/>
                <a:latin typeface="+mn-lt"/>
                <a:ea typeface="Times New Roman" panose="02020603050405020304" pitchFamily="18" charset="0"/>
                <a:cs typeface="Comic Sans MS" panose="030F0902030302020204" pitchFamily="66" charset="0"/>
              </a:rPr>
              <a:t>be</a:t>
            </a:r>
            <a:r>
              <a:rPr kumimoji="0" lang="en-US" sz="1200" b="0" i="0" u="none" strike="noStrike" kern="1400" cap="none" spc="0" normalizeH="0" baseline="0" noProof="0" dirty="0">
                <a:ln>
                  <a:noFill/>
                </a:ln>
                <a:solidFill>
                  <a:srgbClr val="115076"/>
                </a:solidFill>
                <a:effectLst/>
                <a:uLnTx/>
                <a:uFillTx/>
                <a:latin typeface="+mn-lt"/>
                <a:ea typeface="Times New Roman" panose="02020603050405020304" pitchFamily="18" charset="0"/>
                <a:cs typeface="Comic Sans MS" panose="030F0902030302020204" pitchFamily="66" charset="0"/>
              </a:rPr>
              <a:t>-, </a:t>
            </a:r>
            <a:r>
              <a:rPr kumimoji="0" lang="en-US" sz="1200" b="1" i="0" u="none" strike="noStrike" kern="1400" cap="none" spc="0" normalizeH="0" baseline="0" noProof="0" dirty="0" err="1">
                <a:ln>
                  <a:noFill/>
                </a:ln>
                <a:solidFill>
                  <a:srgbClr val="115076"/>
                </a:solidFill>
                <a:effectLst/>
                <a:uLnTx/>
                <a:uFillTx/>
                <a:latin typeface="+mn-lt"/>
                <a:ea typeface="Times New Roman" panose="02020603050405020304" pitchFamily="18" charset="0"/>
                <a:cs typeface="Comic Sans MS" panose="030F0902030302020204" pitchFamily="66" charset="0"/>
              </a:rPr>
              <a:t>ver</a:t>
            </a:r>
            <a:r>
              <a:rPr kumimoji="0" lang="en-US" sz="1200" b="0" i="0" u="none" strike="noStrike" kern="1400" cap="none" spc="0" normalizeH="0" baseline="0" noProof="0" dirty="0">
                <a:ln>
                  <a:noFill/>
                </a:ln>
                <a:solidFill>
                  <a:srgbClr val="115076"/>
                </a:solidFill>
                <a:effectLst/>
                <a:uLnTx/>
                <a:uFillTx/>
                <a:latin typeface="+mn-lt"/>
                <a:ea typeface="Times New Roman" panose="02020603050405020304" pitchFamily="18" charset="0"/>
                <a:cs typeface="Comic Sans MS" panose="030F0902030302020204" pitchFamily="66" charset="0"/>
              </a:rPr>
              <a:t>- and </a:t>
            </a:r>
            <a:r>
              <a:rPr kumimoji="0" lang="en-US" sz="1200" b="1" i="0" u="none" strike="noStrike" kern="1400" cap="none" spc="0" normalizeH="0" baseline="0" noProof="0" dirty="0">
                <a:ln>
                  <a:noFill/>
                </a:ln>
                <a:solidFill>
                  <a:srgbClr val="115076"/>
                </a:solidFill>
                <a:effectLst/>
                <a:uLnTx/>
                <a:uFillTx/>
                <a:latin typeface="+mn-lt"/>
                <a:ea typeface="Times New Roman" panose="02020603050405020304" pitchFamily="18" charset="0"/>
                <a:cs typeface="Comic Sans MS" panose="030F0902030302020204" pitchFamily="66" charset="0"/>
              </a:rPr>
              <a:t>er</a:t>
            </a:r>
            <a:r>
              <a:rPr kumimoji="0" lang="en-US" sz="1200" b="0" i="0" u="none" strike="noStrike" kern="1400" cap="none" spc="0" normalizeH="0" baseline="0" noProof="0" dirty="0">
                <a:ln>
                  <a:noFill/>
                </a:ln>
                <a:solidFill>
                  <a:srgbClr val="115076"/>
                </a:solidFill>
                <a:effectLst/>
                <a:uLnTx/>
                <a:uFillTx/>
                <a:latin typeface="+mn-lt"/>
                <a:ea typeface="Times New Roman" panose="02020603050405020304" pitchFamily="18" charset="0"/>
                <a:cs typeface="Comic Sans MS" panose="030F0902030302020204" pitchFamily="66" charset="0"/>
              </a:rPr>
              <a:t>-. </a:t>
            </a:r>
          </a:p>
          <a:p>
            <a:br>
              <a:rPr lang="en-GB" sz="1200" b="0" baseline="0" dirty="0">
                <a:latin typeface="+mn-lt"/>
              </a:rPr>
            </a:br>
            <a:r>
              <a:rPr lang="en-GB" sz="1200" b="1" baseline="0" dirty="0">
                <a:latin typeface="+mn-lt"/>
              </a:rPr>
              <a:t>Procedure:</a:t>
            </a:r>
            <a:br>
              <a:rPr lang="en-GB" sz="1200" b="0" baseline="0" dirty="0">
                <a:latin typeface="+mn-lt"/>
              </a:rPr>
            </a:br>
            <a:r>
              <a:rPr lang="en-GB" sz="1200" b="0" baseline="0" dirty="0">
                <a:latin typeface="+mn-lt"/>
              </a:rPr>
              <a:t>1. Students pronounce all the words aloud and identify the word which has a different stress pattern from the other two in the set.</a:t>
            </a:r>
            <a:br>
              <a:rPr lang="en-GB" sz="1200" b="0" baseline="0" dirty="0">
                <a:latin typeface="+mn-lt"/>
              </a:rPr>
            </a:br>
            <a:r>
              <a:rPr lang="en-GB" sz="1200" b="0" baseline="0" dirty="0">
                <a:latin typeface="+mn-lt"/>
              </a:rPr>
              <a:t>2. Click to reveal the answers, then again to reveal the rationale.</a:t>
            </a:r>
          </a:p>
          <a:p>
            <a:r>
              <a:rPr lang="en-GB" sz="1200" b="0" baseline="0" dirty="0">
                <a:latin typeface="+mn-lt"/>
              </a:rPr>
              <a:t>3. Check that word meanings are also known, as these words are all part of this week’s vocabulary sets.</a:t>
            </a:r>
            <a:br>
              <a:rPr lang="en-GB" sz="1200" b="0" baseline="0" dirty="0">
                <a:latin typeface="+mn-lt"/>
              </a:rPr>
            </a:br>
            <a:endParaRPr lang="en-GB" sz="1200" b="0" baseline="0" dirty="0">
              <a:latin typeface="+mn-lt"/>
            </a:endParaRPr>
          </a:p>
          <a:p>
            <a:endParaRPr lang="en-GB" sz="1200" b="0" baseline="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436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12 Minutes</a:t>
            </a:r>
            <a:br>
              <a:rPr lang="en-GB" dirty="0"/>
            </a:br>
            <a:br>
              <a:rPr lang="en-GB" b="1" dirty="0"/>
            </a:br>
            <a:r>
              <a:rPr lang="en-GB" b="1" dirty="0"/>
              <a:t>Aim: </a:t>
            </a:r>
            <a:r>
              <a:rPr lang="en-GB" b="0" dirty="0"/>
              <a:t>to practise the perfect tense with </a:t>
            </a:r>
            <a:r>
              <a:rPr lang="en-GB" b="0" i="1" dirty="0" err="1"/>
              <a:t>haben</a:t>
            </a:r>
            <a:r>
              <a:rPr lang="en-GB" b="0" dirty="0"/>
              <a:t> and </a:t>
            </a:r>
            <a:r>
              <a:rPr lang="en-GB" b="0" i="1" dirty="0"/>
              <a:t>sein</a:t>
            </a:r>
            <a:r>
              <a:rPr lang="en-GB" b="0" dirty="0"/>
              <a:t> in 3</a:t>
            </a:r>
            <a:r>
              <a:rPr lang="en-GB" b="0" baseline="30000" dirty="0"/>
              <a:t>rd</a:t>
            </a:r>
            <a:r>
              <a:rPr lang="en-GB" b="0" dirty="0"/>
              <a:t> person singular and plural.</a:t>
            </a:r>
          </a:p>
          <a:p>
            <a:br>
              <a:rPr lang="en-GB" dirty="0"/>
            </a:br>
            <a:r>
              <a:rPr lang="en-GB" b="1" dirty="0"/>
              <a:t>Procedure:</a:t>
            </a:r>
            <a:br>
              <a:rPr lang="en-GB" dirty="0"/>
            </a:br>
            <a:r>
              <a:rPr lang="en-GB" dirty="0"/>
              <a:t>1. Ask students to draw a Venn diagram. Click to display the empty Venn diagram on the next slide.</a:t>
            </a:r>
          </a:p>
          <a:p>
            <a:r>
              <a:rPr lang="en-GB" dirty="0"/>
              <a:t>2. In the left circle they write ‘</a:t>
            </a:r>
            <a:r>
              <a:rPr lang="en-GB" dirty="0" err="1"/>
              <a:t>sie</a:t>
            </a:r>
            <a:r>
              <a:rPr lang="en-GB" dirty="0"/>
              <a:t> hat/</a:t>
            </a:r>
            <a:r>
              <a:rPr lang="en-GB" dirty="0" err="1"/>
              <a:t>ist</a:t>
            </a:r>
            <a:r>
              <a:rPr lang="en-GB" dirty="0"/>
              <a:t> (</a:t>
            </a:r>
            <a:r>
              <a:rPr lang="en-GB" dirty="0" err="1"/>
              <a:t>wurde</a:t>
            </a:r>
            <a:r>
              <a:rPr lang="en-GB" dirty="0"/>
              <a:t>)’ and write full sentences in German that apply only to Cornelia Funke. </a:t>
            </a:r>
          </a:p>
          <a:p>
            <a:r>
              <a:rPr lang="en-GB" dirty="0"/>
              <a:t>3. In the right circle they write ‘er hat/ </a:t>
            </a:r>
            <a:r>
              <a:rPr lang="en-GB" dirty="0" err="1"/>
              <a:t>ist</a:t>
            </a:r>
            <a:r>
              <a:rPr lang="en-GB" dirty="0"/>
              <a:t> (</a:t>
            </a:r>
            <a:r>
              <a:rPr lang="en-GB" dirty="0" err="1"/>
              <a:t>wurde</a:t>
            </a:r>
            <a:r>
              <a:rPr lang="en-GB" dirty="0"/>
              <a:t>)’ with full sentences in German that apply only to Goethe.</a:t>
            </a:r>
          </a:p>
          <a:p>
            <a:r>
              <a:rPr lang="en-GB" dirty="0"/>
              <a:t>4. Where the circles overlap they write ‘</a:t>
            </a:r>
            <a:r>
              <a:rPr lang="en-GB" dirty="0" err="1"/>
              <a:t>sie</a:t>
            </a:r>
            <a:r>
              <a:rPr lang="en-GB" dirty="0"/>
              <a:t> </a:t>
            </a:r>
            <a:r>
              <a:rPr lang="en-GB" dirty="0" err="1"/>
              <a:t>haben</a:t>
            </a:r>
            <a:r>
              <a:rPr lang="en-GB" dirty="0"/>
              <a:t>/ </a:t>
            </a:r>
            <a:r>
              <a:rPr lang="en-GB" dirty="0" err="1"/>
              <a:t>sind</a:t>
            </a:r>
            <a:r>
              <a:rPr lang="en-GB" dirty="0"/>
              <a:t> </a:t>
            </a:r>
            <a:r>
              <a:rPr lang="en-GB" dirty="0" err="1"/>
              <a:t>beide</a:t>
            </a:r>
            <a:r>
              <a:rPr lang="en-GB" dirty="0"/>
              <a:t>’ and write full sentences that apply to both authors.</a:t>
            </a:r>
          </a:p>
          <a:p>
            <a:r>
              <a:rPr lang="en-GB" dirty="0"/>
              <a:t>5. Return to this slide to display the prompts.</a:t>
            </a:r>
            <a:br>
              <a:rPr lang="en-GB" dirty="0"/>
            </a:br>
            <a:r>
              <a:rPr lang="en-GB" dirty="0"/>
              <a:t>6. Use the next slide to reveal the suggested answer sentences on successive clicks.</a:t>
            </a:r>
            <a:br>
              <a:rPr lang="en-GB" dirty="0"/>
            </a:br>
            <a:br>
              <a:rPr lang="en-GB" dirty="0"/>
            </a:br>
            <a:r>
              <a:rPr lang="en-GB" b="1" baseline="0" dirty="0"/>
              <a:t>Word frequency of unknown words (1 is the most frequent word in German): </a:t>
            </a:r>
            <a:br>
              <a:rPr lang="en-GB" baseline="0" dirty="0"/>
            </a:br>
            <a:r>
              <a:rPr lang="en-GB" baseline="0" dirty="0" err="1"/>
              <a:t>Gedicht</a:t>
            </a:r>
            <a:r>
              <a:rPr lang="en-GB" baseline="0" dirty="0"/>
              <a:t> [1897]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dirty="0">
              <a:latin typeface="+mn-lt"/>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0441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dirty="0">
                <a:latin typeface="+mn-lt"/>
              </a:rPr>
              <a:t>Slide 2</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273585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the homework</a:t>
            </a:r>
            <a:br>
              <a:rPr lang="en-GB" sz="1200" b="0" i="0" dirty="0">
                <a:latin typeface="+mn-lt"/>
                <a:ea typeface="Calibri"/>
                <a:cs typeface="Calibri"/>
                <a:sym typeface="Calibri"/>
              </a:rPr>
            </a:br>
            <a:r>
              <a:rPr lang="en-GB" sz="1200" b="0" i="0" dirty="0">
                <a:latin typeface="+mn-lt"/>
                <a:ea typeface="Calibri"/>
                <a:cs typeface="Calibri"/>
                <a:sym typeface="Calibri"/>
              </a:rPr>
              <a:t>Student homework answer sheet: https://resources.ncelp.org/concern/resources/rj430562q?locale=en </a:t>
            </a:r>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2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a:t>
            </a:r>
            <a:r>
              <a:rPr lang="en-GB" b="0" i="0" dirty="0"/>
              <a:t> to introduce the</a:t>
            </a:r>
            <a:r>
              <a:rPr lang="en-GB" b="0" i="0" baseline="0" dirty="0"/>
              <a:t> difference between the </a:t>
            </a:r>
            <a:r>
              <a:rPr lang="en-GB" b="0" i="0" dirty="0"/>
              <a:t>transitive verb </a:t>
            </a:r>
            <a:r>
              <a:rPr lang="en-GB" b="1" i="0" dirty="0" err="1"/>
              <a:t>sagen</a:t>
            </a:r>
            <a:r>
              <a:rPr lang="en-GB" b="1" i="0" dirty="0"/>
              <a:t> </a:t>
            </a:r>
            <a:r>
              <a:rPr lang="en-GB" b="0" i="0" dirty="0"/>
              <a:t>and the intransitive verb</a:t>
            </a:r>
            <a:r>
              <a:rPr lang="en-GB" b="0" i="0" baseline="0" dirty="0"/>
              <a:t> </a:t>
            </a:r>
            <a:r>
              <a:rPr lang="en-GB" b="1" i="0" baseline="0" dirty="0" err="1"/>
              <a:t>sprechen</a:t>
            </a:r>
            <a:r>
              <a:rPr lang="en-GB" b="0" i="0" dirty="0"/>
              <a:t>.</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Click to introduce the concept of transitive and intransitive verbs, highlighting the difference between ‘</a:t>
            </a:r>
            <a:r>
              <a:rPr lang="en-GB" b="0" i="0" dirty="0" err="1"/>
              <a:t>sagen</a:t>
            </a:r>
            <a:r>
              <a:rPr lang="en-GB" b="0" i="0" dirty="0"/>
              <a:t>’ and ‘</a:t>
            </a:r>
            <a:r>
              <a:rPr lang="en-GB" b="0" i="0" dirty="0" err="1"/>
              <a:t>sprechen</a:t>
            </a:r>
            <a:r>
              <a:rPr lang="en-GB" b="0" i="0" dirty="0"/>
              <a:t>’.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This will be practised on the next slide.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9456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3 minutes</a:t>
            </a:r>
          </a:p>
          <a:p>
            <a:endParaRPr lang="en-US" dirty="0"/>
          </a:p>
          <a:p>
            <a:r>
              <a:rPr lang="en-US" b="1" dirty="0"/>
              <a:t>Aim: </a:t>
            </a:r>
            <a:r>
              <a:rPr lang="en-US" b="0" dirty="0"/>
              <a:t>to </a:t>
            </a:r>
            <a:r>
              <a:rPr lang="en-US" b="0" dirty="0" err="1"/>
              <a:t>practise</a:t>
            </a:r>
            <a:r>
              <a:rPr lang="en-US" b="0" dirty="0"/>
              <a:t> making the </a:t>
            </a:r>
            <a:r>
              <a:rPr lang="en-US" dirty="0"/>
              <a:t>distinction between </a:t>
            </a:r>
            <a:r>
              <a:rPr lang="en-US" b="1" i="0" dirty="0" err="1"/>
              <a:t>sagen</a:t>
            </a:r>
            <a:r>
              <a:rPr lang="en-US" dirty="0"/>
              <a:t> as a transitive verb and </a:t>
            </a:r>
            <a:r>
              <a:rPr lang="en-US" b="1" i="0" dirty="0" err="1"/>
              <a:t>sprechen</a:t>
            </a:r>
            <a:r>
              <a:rPr lang="en-US" dirty="0"/>
              <a:t> as an intransitive verb.</a:t>
            </a:r>
            <a:endParaRPr lang="en-US" b="1" dirty="0"/>
          </a:p>
          <a:p>
            <a:endParaRPr lang="en-US" b="1" dirty="0"/>
          </a:p>
          <a:p>
            <a:r>
              <a:rPr lang="en-US" b="1" dirty="0"/>
              <a:t>Procedure:</a:t>
            </a:r>
          </a:p>
          <a:p>
            <a:pPr marL="228600" indent="-228600">
              <a:buAutoNum type="arabicPeriod"/>
            </a:pPr>
            <a:r>
              <a:rPr lang="en-US" dirty="0"/>
              <a:t>Students read the sentences and select which verb they think fills the gap.</a:t>
            </a:r>
          </a:p>
          <a:p>
            <a:pPr marL="228600" indent="-228600">
              <a:buAutoNum type="arabicPeriod"/>
            </a:pPr>
            <a:r>
              <a:rPr lang="en-US" dirty="0"/>
              <a:t>Click to reveal answers.</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27181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3 minutes (two slides)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a:t>
            </a:r>
            <a:r>
              <a:rPr lang="en-GB" b="0" i="0" dirty="0"/>
              <a:t> to explain the use</a:t>
            </a:r>
            <a:r>
              <a:rPr lang="en-GB" b="0" i="0" baseline="0" dirty="0"/>
              <a:t> of </a:t>
            </a:r>
            <a:r>
              <a:rPr lang="en-GB" b="1" i="0" dirty="0"/>
              <a:t>sein</a:t>
            </a:r>
            <a:r>
              <a:rPr lang="en-GB" b="0" i="0" dirty="0"/>
              <a:t> with intransitive verbs in the perfect tense.</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dirty="0">
                <a:latin typeface="+mn-lt"/>
              </a:rPr>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dirty="0">
                <a:latin typeface="+mn-lt"/>
              </a:rPr>
              <a:t>Click to bring</a:t>
            </a:r>
            <a:r>
              <a:rPr lang="en-GB" sz="1200" b="0" i="0" baseline="0" dirty="0">
                <a:latin typeface="+mn-lt"/>
              </a:rPr>
              <a:t> up the stages of the explanation of</a:t>
            </a:r>
            <a:r>
              <a:rPr lang="en-GB" sz="1200" b="0" i="0" dirty="0">
                <a:latin typeface="+mn-lt"/>
              </a:rPr>
              <a:t> the use</a:t>
            </a:r>
            <a:r>
              <a:rPr lang="en-GB" sz="1200" b="0" i="0" baseline="0" dirty="0">
                <a:latin typeface="+mn-lt"/>
              </a:rPr>
              <a:t> of </a:t>
            </a:r>
            <a:r>
              <a:rPr lang="en-GB" sz="1200" b="1" i="0" dirty="0">
                <a:latin typeface="+mn-lt"/>
              </a:rPr>
              <a:t>sein</a:t>
            </a:r>
            <a:r>
              <a:rPr lang="en-GB" sz="1200" b="0" i="0" dirty="0">
                <a:latin typeface="+mn-lt"/>
              </a:rPr>
              <a:t> with intransitive verbs in the perfect tense.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dirty="0">
                <a:latin typeface="+mn-lt"/>
              </a:rPr>
              <a:t>This will be practised in the</a:t>
            </a:r>
            <a:r>
              <a:rPr lang="en-GB" sz="1200" b="0" i="0" baseline="0" dirty="0">
                <a:latin typeface="+mn-lt"/>
              </a:rPr>
              <a:t> </a:t>
            </a:r>
            <a:r>
              <a:rPr lang="en-GB" sz="1200" b="0" i="0" dirty="0">
                <a:latin typeface="+mn-lt"/>
              </a:rPr>
              <a:t>slide following this</a:t>
            </a:r>
            <a:r>
              <a:rPr lang="en-GB" sz="1200" b="0" i="0" baseline="0" dirty="0">
                <a:latin typeface="+mn-lt"/>
              </a:rPr>
              <a:t> explanation</a:t>
            </a:r>
            <a:r>
              <a:rPr lang="en-GB" sz="1200" b="0" i="0" dirty="0">
                <a:latin typeface="+mn-lt"/>
              </a:rPr>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sz="1200" b="0" i="0"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sz="1200" b="0" i="0" dirty="0">
                <a:latin typeface="+mn-lt"/>
              </a:rPr>
              <a:t>Attributions: </a:t>
            </a:r>
            <a:br>
              <a:rPr lang="it-IT" sz="1200" b="0" i="0" dirty="0">
                <a:latin typeface="+mn-lt"/>
              </a:rPr>
            </a:br>
            <a:r>
              <a:rPr lang="it-IT" sz="1200" b="0" i="0" dirty="0">
                <a:latin typeface="+mn-lt"/>
              </a:rPr>
              <a:t>1] By Johann Heinrich Wilhelm Tischbein - Neu abphotographiert im Städel-Museum Frankfurt von Martin Kraft, vorher: The Yorck Project (2002) 10.000 Meisterwerke der Malerei (DVD-ROM), distributed by DIRECTMEDIA Publishing GmbH. ISBN: 3936122202., Public Domain, https://commons.wikimedia.org/w/index.php?curid=159471 </a:t>
            </a:r>
            <a:br>
              <a:rPr lang="it-IT" sz="1200" b="0" i="0" dirty="0">
                <a:latin typeface="+mn-lt"/>
              </a:rPr>
            </a:br>
            <a:r>
              <a:rPr lang="it-IT" sz="1200" b="0" i="0" dirty="0">
                <a:latin typeface="+mn-lt"/>
              </a:rPr>
              <a:t>2] Charlie1965nrw, CC BY-SA 3.0 &lt;http://creativecommons.org/licenses/by-sa/3.0/&gt;, via Wikimedia Commons</a:t>
            </a:r>
            <a:endParaRPr lang="en-GB" sz="1200" b="0" i="0" dirty="0">
              <a:latin typeface="+mn-lt"/>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94910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This slide continues the explanation on the previous slide.</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kern="1200" dirty="0">
                <a:solidFill>
                  <a:schemeClr val="tx1"/>
                </a:solidFill>
                <a:effectLst/>
                <a:latin typeface="+mn-lt"/>
                <a:ea typeface="+mn-ea"/>
                <a:cs typeface="+mn-cs"/>
              </a:rPr>
              <a:t>Note:</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decided to teach </a:t>
            </a:r>
            <a:r>
              <a:rPr lang="en-US" sz="1200" kern="1200" dirty="0" err="1">
                <a:solidFill>
                  <a:schemeClr val="tx1"/>
                </a:solidFill>
                <a:effectLst/>
                <a:latin typeface="+mn-lt"/>
                <a:ea typeface="+mn-ea"/>
                <a:cs typeface="+mn-cs"/>
              </a:rPr>
              <a:t>wurde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geboren</a:t>
            </a:r>
            <a:r>
              <a:rPr lang="en-US" sz="1200" kern="1200" dirty="0">
                <a:solidFill>
                  <a:schemeClr val="tx1"/>
                </a:solidFill>
                <a:effectLst/>
                <a:latin typeface="+mn-lt"/>
                <a:ea typeface="+mn-ea"/>
                <a:cs typeface="+mn-cs"/>
              </a:rPr>
              <a:t> because it is the more generally accepted way to express ‘were/was…born’ and can be use with both dates and places, with persons both living and deceased: ‘ich </a:t>
            </a:r>
            <a:r>
              <a:rPr lang="en-US" sz="1200" kern="1200" dirty="0" err="1">
                <a:solidFill>
                  <a:schemeClr val="tx1"/>
                </a:solidFill>
                <a:effectLst/>
                <a:latin typeface="+mn-lt"/>
                <a:ea typeface="+mn-ea"/>
                <a:cs typeface="+mn-cs"/>
              </a:rPr>
              <a:t>wurde</a:t>
            </a:r>
            <a:r>
              <a:rPr lang="en-US" sz="1200" kern="1200" dirty="0">
                <a:solidFill>
                  <a:schemeClr val="tx1"/>
                </a:solidFill>
                <a:effectLst/>
                <a:latin typeface="+mn-lt"/>
                <a:ea typeface="+mn-ea"/>
                <a:cs typeface="+mn-cs"/>
              </a:rPr>
              <a:t> am (date) in (place) </a:t>
            </a:r>
            <a:r>
              <a:rPr lang="en-US" sz="1200" kern="1200" dirty="0" err="1">
                <a:solidFill>
                  <a:schemeClr val="tx1"/>
                </a:solidFill>
                <a:effectLst/>
                <a:latin typeface="+mn-lt"/>
                <a:ea typeface="+mn-ea"/>
                <a:cs typeface="+mn-cs"/>
              </a:rPr>
              <a:t>geboren</a:t>
            </a:r>
            <a:r>
              <a:rPr lang="en-US" sz="1200" kern="1200" dirty="0">
                <a:solidFill>
                  <a:schemeClr val="tx1"/>
                </a:solidFill>
                <a:effectLst/>
                <a:latin typeface="+mn-lt"/>
                <a:ea typeface="+mn-ea"/>
                <a:cs typeface="+mn-cs"/>
              </a:rPr>
              <a:t>’.  There is some debate about the status and use of fragment ‘ich bin </a:t>
            </a:r>
            <a:r>
              <a:rPr lang="en-US" sz="1200" kern="1200" dirty="0" err="1">
                <a:solidFill>
                  <a:schemeClr val="tx1"/>
                </a:solidFill>
                <a:effectLst/>
                <a:latin typeface="+mn-lt"/>
                <a:ea typeface="+mn-ea"/>
                <a:cs typeface="+mn-cs"/>
              </a:rPr>
              <a:t>geboren</a:t>
            </a:r>
            <a:r>
              <a:rPr lang="en-US" sz="1200" kern="1200" dirty="0">
                <a:solidFill>
                  <a:schemeClr val="tx1"/>
                </a:solidFill>
                <a:effectLst/>
                <a:latin typeface="+mn-lt"/>
                <a:ea typeface="+mn-ea"/>
                <a:cs typeface="+mn-cs"/>
              </a:rPr>
              <a:t>’, including the suggestion that it cannot be used with dates, or for those already dead.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mn-lt"/>
                <a:ea typeface="+mn-ea"/>
                <a:cs typeface="+mn-cs"/>
              </a:rPr>
              <a:t>Attributions: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1] Joseph Karl </a:t>
            </a:r>
            <a:r>
              <a:rPr lang="en-US" sz="1200" b="0" i="0" kern="1200" dirty="0" err="1">
                <a:solidFill>
                  <a:schemeClr val="tx1"/>
                </a:solidFill>
                <a:effectLst/>
                <a:latin typeface="+mn-lt"/>
                <a:ea typeface="+mn-ea"/>
                <a:cs typeface="+mn-cs"/>
              </a:rPr>
              <a:t>Stieler</a:t>
            </a:r>
            <a:r>
              <a:rPr lang="en-US" sz="1200" b="0" i="0" kern="1200" dirty="0">
                <a:solidFill>
                  <a:schemeClr val="tx1"/>
                </a:solidFill>
                <a:effectLst/>
                <a:latin typeface="+mn-lt"/>
                <a:ea typeface="+mn-ea"/>
                <a:cs typeface="+mn-cs"/>
              </a:rPr>
              <a:t>, Public domain, via Wikimedia Commons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2] </a:t>
            </a:r>
            <a:r>
              <a:rPr lang="en-GB" sz="1200" b="0" i="0" kern="1200" dirty="0" err="1">
                <a:solidFill>
                  <a:schemeClr val="tx1"/>
                </a:solidFill>
                <a:effectLst/>
                <a:latin typeface="+mn-lt"/>
                <a:ea typeface="+mn-ea"/>
                <a:cs typeface="+mn-cs"/>
              </a:rPr>
              <a:t>Mylius</a:t>
            </a:r>
            <a:r>
              <a:rPr lang="en-GB" sz="1200" b="0" i="0" kern="1200" dirty="0">
                <a:solidFill>
                  <a:schemeClr val="tx1"/>
                </a:solidFill>
                <a:effectLst/>
                <a:latin typeface="+mn-lt"/>
                <a:ea typeface="+mn-ea"/>
                <a:cs typeface="+mn-cs"/>
              </a:rPr>
              <a:t>, CC BY-SA 3.0 &lt;http://creativecommons.org/licenses/by-sa/3.0/&gt;, via Wikimedia Commons</a:t>
            </a: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51711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a:t>
            </a:r>
            <a:r>
              <a:rPr lang="en-GB" b="0" baseline="0" dirty="0"/>
              <a:t> the correct pairing of past participle and auxiliary (with transitive and intransitive verbs); to listen out for and identify word stress.</a:t>
            </a:r>
          </a:p>
          <a:p>
            <a:br>
              <a:rPr lang="en-GB" dirty="0"/>
            </a:br>
            <a:r>
              <a:rPr lang="en-GB" b="1" dirty="0"/>
              <a:t>Procedure:</a:t>
            </a:r>
            <a:br>
              <a:rPr lang="en-GB" dirty="0"/>
            </a:br>
            <a:r>
              <a:rPr lang="en-GB" dirty="0"/>
              <a:t>1. </a:t>
            </a:r>
            <a:r>
              <a:rPr lang="en-GB" b="0" baseline="0" dirty="0"/>
              <a:t>Students read the sentences about Goethe and write each sentence correctly, selecting the correct past participle, according to the auxiliary used.</a:t>
            </a:r>
            <a:endParaRPr lang="en-GB" b="0" dirty="0"/>
          </a:p>
          <a:p>
            <a:r>
              <a:rPr lang="en-GB" dirty="0"/>
              <a:t>2. Click to reveal the answers.</a:t>
            </a:r>
            <a:br>
              <a:rPr lang="en-GB" dirty="0"/>
            </a:br>
            <a:r>
              <a:rPr lang="en-GB" dirty="0"/>
              <a:t>3. Elicit English meanings from students and click to reveal a</a:t>
            </a:r>
            <a:r>
              <a:rPr lang="en-GB" baseline="0" dirty="0"/>
              <a:t> summary of the biographical details in English.</a:t>
            </a:r>
            <a:br>
              <a:rPr lang="en-GB" baseline="0" dirty="0"/>
            </a:br>
            <a:r>
              <a:rPr lang="en-GB" baseline="0" dirty="0"/>
              <a:t>4. OPTIONAL: click to reveal a set of audio buttons. Students listen and identify the stressed syllables.</a:t>
            </a:r>
            <a:br>
              <a:rPr lang="en-GB" baseline="0" dirty="0"/>
            </a:br>
            <a:r>
              <a:rPr lang="en-GB" b="1" baseline="0" dirty="0"/>
              <a:t>Note</a:t>
            </a:r>
            <a:r>
              <a:rPr lang="en-GB" baseline="0" dirty="0"/>
              <a:t>: we have not yet focused on intonation and stress at sentence level. However, teachers might like to tell students to note that in these perfect tense sentences there are typically several unstressed or equally weighted syllables leading to the first main noun, and a further stress on the past participle.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Politiker</a:t>
            </a:r>
            <a:r>
              <a:rPr lang="en-GB" baseline="0" dirty="0"/>
              <a:t> [1140] </a:t>
            </a:r>
            <a:r>
              <a:rPr lang="en-GB" baseline="0" dirty="0" err="1"/>
              <a:t>Polyglott</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br>
              <a:rPr lang="en-GB" i="1" dirty="0"/>
            </a:br>
            <a:br>
              <a:rPr lang="en-GB" i="1" dirty="0"/>
            </a:br>
            <a:r>
              <a:rPr lang="en-US" sz="1200" b="0" i="0" kern="1200" dirty="0">
                <a:solidFill>
                  <a:schemeClr val="tx1"/>
                </a:solidFill>
                <a:effectLst/>
                <a:latin typeface="+mn-lt"/>
                <a:ea typeface="+mn-ea"/>
                <a:cs typeface="+mn-cs"/>
              </a:rPr>
              <a:t>Attribution: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1] Joseph Karl </a:t>
            </a:r>
            <a:r>
              <a:rPr lang="en-US" sz="1200" b="0" i="0" kern="1200" dirty="0" err="1">
                <a:solidFill>
                  <a:schemeClr val="tx1"/>
                </a:solidFill>
                <a:effectLst/>
                <a:latin typeface="+mn-lt"/>
                <a:ea typeface="+mn-ea"/>
                <a:cs typeface="+mn-cs"/>
              </a:rPr>
              <a:t>Stieler</a:t>
            </a:r>
            <a:r>
              <a:rPr lang="en-US" sz="1200" b="0" i="0" kern="1200" dirty="0">
                <a:solidFill>
                  <a:schemeClr val="tx1"/>
                </a:solidFill>
                <a:effectLst/>
                <a:latin typeface="+mn-lt"/>
                <a:ea typeface="+mn-ea"/>
                <a:cs typeface="+mn-cs"/>
              </a:rPr>
              <a:t>, Public domain, via Wikimedia Commons</a:t>
            </a:r>
            <a:endParaRPr lang="en-GB" i="1" dirty="0"/>
          </a:p>
          <a:p>
            <a:br>
              <a:rPr lang="en-GB"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audio" Target="../media/audio31.wav"/><Relationship Id="rId12"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audio" Target="../media/audio33.wav"/></Relationships>
</file>

<file path=ppt/slides/_rels/slide11.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audio" Target="../media/audio31.wav"/><Relationship Id="rId12"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audio" Target="../media/audio33.wav"/></Relationships>
</file>

<file path=ppt/slides/_rels/slide12.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3" Type="http://schemas.openxmlformats.org/officeDocument/2006/relationships/image" Target="../media/image1.jpg"/><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image" Target="../media/image17.png"/><Relationship Id="rId10" Type="http://schemas.openxmlformats.org/officeDocument/2006/relationships/audio" Target="../media/audio40.wav"/><Relationship Id="rId4" Type="http://schemas.openxmlformats.org/officeDocument/2006/relationships/image" Target="../media/image4.png"/><Relationship Id="rId9" Type="http://schemas.openxmlformats.org/officeDocument/2006/relationships/audio" Target="../media/audio39.wav"/><Relationship Id="rId1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image" Target="../media/image4.png"/><Relationship Id="rId7" Type="http://schemas.openxmlformats.org/officeDocument/2006/relationships/audio" Target="../media/audio47.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46.wav"/><Relationship Id="rId5" Type="http://schemas.openxmlformats.org/officeDocument/2006/relationships/audio" Target="../media/audio45.wav"/><Relationship Id="rId10" Type="http://schemas.openxmlformats.org/officeDocument/2006/relationships/audio" Target="../media/audio50.wav"/><Relationship Id="rId4" Type="http://schemas.openxmlformats.org/officeDocument/2006/relationships/audio" Target="../media/audio44.wav"/><Relationship Id="rId9" Type="http://schemas.openxmlformats.org/officeDocument/2006/relationships/audio" Target="../media/audio49.wav"/></Relationships>
</file>

<file path=ppt/slides/_rels/slide14.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image" Target="../media/image22.jpeg"/><Relationship Id="rId18" Type="http://schemas.openxmlformats.org/officeDocument/2006/relationships/image" Target="../media/image26.png"/><Relationship Id="rId3" Type="http://schemas.openxmlformats.org/officeDocument/2006/relationships/image" Target="../media/image4.png"/><Relationship Id="rId21" Type="http://schemas.openxmlformats.org/officeDocument/2006/relationships/image" Target="../media/image28.jpeg"/><Relationship Id="rId7" Type="http://schemas.openxmlformats.org/officeDocument/2006/relationships/audio" Target="../media/audio53.wav"/><Relationship Id="rId12" Type="http://schemas.openxmlformats.org/officeDocument/2006/relationships/image" Target="../media/image21.jpeg"/><Relationship Id="rId17" Type="http://schemas.openxmlformats.org/officeDocument/2006/relationships/image" Target="../media/image25.jpeg"/><Relationship Id="rId2" Type="http://schemas.openxmlformats.org/officeDocument/2006/relationships/notesSlide" Target="../notesSlides/notesSlide14.xml"/><Relationship Id="rId16" Type="http://schemas.openxmlformats.org/officeDocument/2006/relationships/audio" Target="../media/audio57.wav"/><Relationship Id="rId20" Type="http://schemas.openxmlformats.org/officeDocument/2006/relationships/audio" Target="../media/audio58.wav"/><Relationship Id="rId1" Type="http://schemas.openxmlformats.org/officeDocument/2006/relationships/slideLayout" Target="../slideLayouts/slideLayout2.xml"/><Relationship Id="rId6" Type="http://schemas.openxmlformats.org/officeDocument/2006/relationships/audio" Target="../media/audio52.wav"/><Relationship Id="rId11" Type="http://schemas.openxmlformats.org/officeDocument/2006/relationships/image" Target="../media/image20.jpeg"/><Relationship Id="rId5" Type="http://schemas.openxmlformats.org/officeDocument/2006/relationships/audio" Target="../media/audio51.wav"/><Relationship Id="rId15" Type="http://schemas.openxmlformats.org/officeDocument/2006/relationships/image" Target="../media/image24.png"/><Relationship Id="rId10" Type="http://schemas.openxmlformats.org/officeDocument/2006/relationships/audio" Target="../media/audio56.wav"/><Relationship Id="rId19"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audio" Target="../media/audio55.wav"/><Relationship Id="rId14"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4.pn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4.png"/><Relationship Id="rId7"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4.pn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41.jpeg"/><Relationship Id="rId4" Type="http://schemas.openxmlformats.org/officeDocument/2006/relationships/image" Target="../media/image29.jpeg"/><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4.png"/><Relationship Id="rId7"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audio" Target="../media/audio3.wav"/><Relationship Id="rId12"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image" Target="../media/image5.gif"/><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4.png"/><Relationship Id="rId9" Type="http://schemas.openxmlformats.org/officeDocument/2006/relationships/audio" Target="../media/audio5.wav"/><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59.wav"/><Relationship Id="rId7" Type="http://schemas.openxmlformats.org/officeDocument/2006/relationships/image" Target="../media/image5.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gif"/><Relationship Id="rId5" Type="http://schemas.openxmlformats.org/officeDocument/2006/relationships/image" Target="../media/image4.png"/><Relationship Id="rId4" Type="http://schemas.openxmlformats.org/officeDocument/2006/relationships/audio" Target="../media/audio60.wav"/><Relationship Id="rId9" Type="http://schemas.openxmlformats.org/officeDocument/2006/relationships/image" Target="../media/image47.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jpe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audio" Target="../media/audio63.wav"/><Relationship Id="rId5" Type="http://schemas.openxmlformats.org/officeDocument/2006/relationships/audio" Target="../media/audio62.wav"/><Relationship Id="rId4" Type="http://schemas.openxmlformats.org/officeDocument/2006/relationships/audio" Target="../media/audio61.wav"/></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audio" Target="../media/audio64.wav"/></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3" Type="http://schemas.openxmlformats.org/officeDocument/2006/relationships/image" Target="../media/image1.jpg"/><Relationship Id="rId7" Type="http://schemas.openxmlformats.org/officeDocument/2006/relationships/audio" Target="../media/audio8.wav"/><Relationship Id="rId12" Type="http://schemas.openxmlformats.org/officeDocument/2006/relationships/audio" Target="../media/audio13.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audio" Target="../media/audio12.wav"/><Relationship Id="rId5" Type="http://schemas.openxmlformats.org/officeDocument/2006/relationships/image" Target="../media/image9.png"/><Relationship Id="rId10" Type="http://schemas.openxmlformats.org/officeDocument/2006/relationships/audio" Target="../media/audio11.wav"/><Relationship Id="rId4" Type="http://schemas.openxmlformats.org/officeDocument/2006/relationships/image" Target="../media/image4.png"/><Relationship Id="rId9" Type="http://schemas.openxmlformats.org/officeDocument/2006/relationships/audio" Target="../media/audio10.wav"/><Relationship Id="rId14" Type="http://schemas.openxmlformats.org/officeDocument/2006/relationships/audio" Target="../media/audio15.wav"/></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audio" Target="../media/audio65.wav"/></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audio" Target="../media/audio66.wav"/></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audio" Target="../media/audio67.wav"/></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audio" Target="../media/audio68.wav"/></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audio" Target="../media/audio69.wav"/></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audio" Target="../media/audio70.wav"/></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audio" Target="../media/audio71.wav"/></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hyperlink" Target="https://www.duden.de/woerterbuch"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5.gif"/><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8" Type="http://schemas.openxmlformats.org/officeDocument/2006/relationships/hyperlink" Target="https://quizlet.com/gb/599681998/year-9-german-term-21-week-2-flash-cards/?new" TargetMode="External"/><Relationship Id="rId3" Type="http://schemas.openxmlformats.org/officeDocument/2006/relationships/image" Target="../media/image4.png"/><Relationship Id="rId7" Type="http://schemas.openxmlformats.org/officeDocument/2006/relationships/hyperlink" Target="https://quizlet.com/gb/601796617/year-9-german-term-21-week-5-flash-cards/" TargetMode="External"/><Relationship Id="rId12"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resources.ncelp.org/concern/resources/6q182m394?locale=en" TargetMode="External"/><Relationship Id="rId11" Type="http://schemas.openxmlformats.org/officeDocument/2006/relationships/image" Target="../media/image73.png"/><Relationship Id="rId5" Type="http://schemas.openxmlformats.org/officeDocument/2006/relationships/hyperlink" Target="https://drive.google.com/file/d/14rFtRSckCLeq13hFWxK7HL_yfd3ApgAB/view?usp=sharing" TargetMode="External"/><Relationship Id="rId10"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hyperlink" Target="https://quizlet.com/gb/573635947/year-9-german-term-11-week-6-flash-card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17.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audio" Target="../media/audio16.wav"/></Relationships>
</file>

<file path=ppt/slides/_rels/slide8.xml.rels><?xml version="1.0" encoding="UTF-8" standalone="yes"?>
<Relationships xmlns="http://schemas.openxmlformats.org/package/2006/relationships"><Relationship Id="rId3" Type="http://schemas.openxmlformats.org/officeDocument/2006/relationships/audio" Target="../media/audio18.wav"/><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audio" Target="../media/audio19.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1.jp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image" Target="../media/image14.jpeg"/><Relationship Id="rId10" Type="http://schemas.openxmlformats.org/officeDocument/2006/relationships/audio" Target="../media/audio24.wav"/><Relationship Id="rId4" Type="http://schemas.openxmlformats.org/officeDocument/2006/relationships/image" Target="../media/image4.png"/><Relationship Id="rId9" Type="http://schemas.openxmlformats.org/officeDocument/2006/relationships/audio" Target="../media/audio2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8515520" cy="1485422"/>
          </a:xfrm>
        </p:spPr>
        <p:txBody>
          <a:bodyPr>
            <a:normAutofit fontScale="90000"/>
          </a:bodyPr>
          <a:lstStyle/>
          <a:p>
            <a:pPr algn="l"/>
            <a:r>
              <a:rPr lang="en-GB" sz="4000" b="1" dirty="0" err="1">
                <a:solidFill>
                  <a:prstClr val="white"/>
                </a:solidFill>
              </a:rPr>
              <a:t>Berühmte</a:t>
            </a:r>
            <a:r>
              <a:rPr lang="en-GB" sz="4000" b="1" dirty="0">
                <a:solidFill>
                  <a:prstClr val="white"/>
                </a:solidFill>
              </a:rPr>
              <a:t> </a:t>
            </a:r>
            <a:r>
              <a:rPr lang="en-GB" sz="4000" b="1" dirty="0" err="1">
                <a:solidFill>
                  <a:prstClr val="white"/>
                </a:solidFill>
              </a:rPr>
              <a:t>Leute</a:t>
            </a:r>
            <a:r>
              <a:rPr lang="en-GB" sz="4000" b="1" dirty="0">
                <a:solidFill>
                  <a:prstClr val="white"/>
                </a:solidFill>
              </a:rPr>
              <a:t> und </a:t>
            </a:r>
            <a:r>
              <a:rPr lang="en-GB" sz="4000" b="1" dirty="0" err="1">
                <a:solidFill>
                  <a:prstClr val="white"/>
                </a:solidFill>
              </a:rPr>
              <a:t>ihre</a:t>
            </a:r>
            <a:r>
              <a:rPr lang="en-GB" sz="4000" b="1" dirty="0">
                <a:solidFill>
                  <a:prstClr val="white"/>
                </a:solidFill>
              </a:rPr>
              <a:t> </a:t>
            </a:r>
            <a:r>
              <a:rPr lang="en-GB" sz="4000" b="1" dirty="0" err="1">
                <a:solidFill>
                  <a:prstClr val="white"/>
                </a:solidFill>
              </a:rPr>
              <a:t>Sprachen</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8212332" cy="571756"/>
          </a:xfrm>
        </p:spPr>
        <p:txBody>
          <a:bodyPr>
            <a:normAutofit/>
          </a:bodyPr>
          <a:lstStyle/>
          <a:p>
            <a:pPr algn="l"/>
            <a:r>
              <a:rPr lang="en-GB" dirty="0">
                <a:solidFill>
                  <a:prstClr val="white"/>
                </a:solidFill>
              </a:rPr>
              <a:t>Past (perfect) tense with </a:t>
            </a:r>
            <a:r>
              <a:rPr lang="en-GB" i="1" dirty="0">
                <a:solidFill>
                  <a:prstClr val="white"/>
                </a:solidFill>
              </a:rPr>
              <a:t>sein: </a:t>
            </a:r>
            <a:r>
              <a:rPr lang="en-GB" dirty="0">
                <a:solidFill>
                  <a:prstClr val="white"/>
                </a:solidFill>
              </a:rPr>
              <a:t>change of state verbs</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4124869"/>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prstClr val="white"/>
                </a:solidFill>
              </a:rPr>
              <a:t>Initial syllable stress and exceptions</a:t>
            </a:r>
          </a:p>
          <a:p>
            <a:pPr algn="l"/>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33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92522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27/06/21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Subtitle 6">
            <a:extLst>
              <a:ext uri="{FF2B5EF4-FFF2-40B4-BE49-F238E27FC236}">
                <a16:creationId xmlns:a16="http://schemas.microsoft.com/office/drawing/2014/main" id="{6C2DFCF7-1463-45BB-9F3C-B15F27D16ED9}"/>
              </a:ext>
            </a:extLst>
          </p:cNvPr>
          <p:cNvSpPr txBox="1">
            <a:spLocks/>
          </p:cNvSpPr>
          <p:nvPr/>
        </p:nvSpPr>
        <p:spPr>
          <a:xfrm>
            <a:off x="211666" y="3677953"/>
            <a:ext cx="6604437" cy="4469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prstClr val="white"/>
                </a:solidFill>
              </a:rPr>
              <a:t>Revisit cardinal and ordinal numbers</a:t>
            </a:r>
          </a:p>
          <a:p>
            <a:pPr algn="l"/>
            <a:endParaRPr lang="en-US" dirty="0"/>
          </a:p>
        </p:txBody>
      </p:sp>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892038773"/>
              </p:ext>
            </p:extLst>
          </p:nvPr>
        </p:nvGraphicFramePr>
        <p:xfrm>
          <a:off x="355991" y="1604056"/>
          <a:ext cx="11431817" cy="4473603"/>
        </p:xfrm>
        <a:graphic>
          <a:graphicData uri="http://schemas.openxmlformats.org/drawingml/2006/table">
            <a:tbl>
              <a:tblPr firstRow="1" bandRow="1">
                <a:tableStyleId>{00A15C55-8517-42AA-B614-E9B94910E393}</a:tableStyleId>
              </a:tblPr>
              <a:tblGrid>
                <a:gridCol w="657800">
                  <a:extLst>
                    <a:ext uri="{9D8B030D-6E8A-4147-A177-3AD203B41FA5}">
                      <a16:colId xmlns:a16="http://schemas.microsoft.com/office/drawing/2014/main" val="2607353726"/>
                    </a:ext>
                  </a:extLst>
                </a:gridCol>
                <a:gridCol w="10774017">
                  <a:extLst>
                    <a:ext uri="{9D8B030D-6E8A-4147-A177-3AD203B41FA5}">
                      <a16:colId xmlns:a16="http://schemas.microsoft.com/office/drawing/2014/main" val="1600817978"/>
                    </a:ext>
                  </a:extLst>
                </a:gridCol>
              </a:tblGrid>
              <a:tr h="497067">
                <a:tc>
                  <a:txBody>
                    <a:bodyPr/>
                    <a:lstStyle/>
                    <a:p>
                      <a:endParaRPr lang="en-GB" sz="2200" dirty="0">
                        <a:solidFill>
                          <a:srgbClr val="115076"/>
                        </a:solidFill>
                      </a:endParaRPr>
                    </a:p>
                  </a:txBody>
                  <a:tcPr>
                    <a:noFill/>
                  </a:tcPr>
                </a:tc>
                <a:tc>
                  <a:txBody>
                    <a:bodyPr/>
                    <a:lstStyle/>
                    <a:p>
                      <a:endParaRPr lang="en-GB" sz="2200" dirty="0">
                        <a:solidFill>
                          <a:srgbClr val="115076"/>
                        </a:solidFill>
                      </a:endParaRPr>
                    </a:p>
                  </a:txBody>
                  <a:tcPr>
                    <a:noFill/>
                  </a:tcPr>
                </a:tc>
                <a:extLst>
                  <a:ext uri="{0D108BD9-81ED-4DB2-BD59-A6C34878D82A}">
                    <a16:rowId xmlns:a16="http://schemas.microsoft.com/office/drawing/2014/main" val="1153431983"/>
                  </a:ext>
                </a:extLst>
              </a:tr>
              <a:tr h="497067">
                <a:tc>
                  <a:txBody>
                    <a:bodyPr/>
                    <a:lstStyle/>
                    <a:p>
                      <a:pPr algn="ctr"/>
                      <a:endParaRPr lang="en-GB" sz="2200" dirty="0">
                        <a:solidFill>
                          <a:srgbClr val="115076"/>
                        </a:solidFill>
                      </a:endParaRPr>
                    </a:p>
                  </a:txBody>
                  <a:tcPr/>
                </a:tc>
                <a:tc>
                  <a:txBody>
                    <a:bodyPr/>
                    <a:lstStyle/>
                    <a:p>
                      <a:r>
                        <a:rPr lang="de-DE" sz="2200" kern="1200" dirty="0">
                          <a:solidFill>
                            <a:srgbClr val="115076"/>
                          </a:solidFill>
                          <a:effectLst/>
                          <a:latin typeface="+mn-lt"/>
                          <a:ea typeface="+mn-ea"/>
                          <a:cs typeface="+mn-cs"/>
                        </a:rPr>
                        <a:t>David J Peterson </a:t>
                      </a:r>
                      <a:r>
                        <a:rPr lang="de-DE" sz="2200" b="1" kern="1200" dirty="0">
                          <a:solidFill>
                            <a:srgbClr val="115076"/>
                          </a:solidFill>
                          <a:effectLst/>
                          <a:latin typeface="+mn-lt"/>
                          <a:ea typeface="+mn-ea"/>
                          <a:cs typeface="+mn-cs"/>
                        </a:rPr>
                        <a:t>wurde</a:t>
                      </a:r>
                      <a:r>
                        <a:rPr lang="de-DE" sz="2200" kern="1200" dirty="0">
                          <a:solidFill>
                            <a:srgbClr val="115076"/>
                          </a:solidFill>
                          <a:effectLst/>
                          <a:latin typeface="+mn-lt"/>
                          <a:ea typeface="+mn-ea"/>
                          <a:cs typeface="+mn-cs"/>
                        </a:rPr>
                        <a:t> am 20. Januar 1981 geboren. </a:t>
                      </a:r>
                      <a:endParaRPr lang="en-GB" sz="2200" dirty="0">
                        <a:solidFill>
                          <a:srgbClr val="115076"/>
                        </a:solidFill>
                      </a:endParaRPr>
                    </a:p>
                  </a:txBody>
                  <a:tcPr anchor="ctr"/>
                </a:tc>
                <a:extLst>
                  <a:ext uri="{0D108BD9-81ED-4DB2-BD59-A6C34878D82A}">
                    <a16:rowId xmlns:a16="http://schemas.microsoft.com/office/drawing/2014/main" val="1171492714"/>
                  </a:ext>
                </a:extLst>
              </a:tr>
              <a:tr h="497067">
                <a:tc>
                  <a:txBody>
                    <a:bodyPr/>
                    <a:lstStyle/>
                    <a:p>
                      <a:pPr algn="ctr"/>
                      <a:endParaRPr lang="en-GB" sz="2200" dirty="0">
                        <a:solidFill>
                          <a:srgbClr val="115076"/>
                        </a:solidFill>
                      </a:endParaRPr>
                    </a:p>
                  </a:txBody>
                  <a:tcPr/>
                </a:tc>
                <a:tc>
                  <a:txBody>
                    <a:bodyPr/>
                    <a:lstStyle/>
                    <a:p>
                      <a:r>
                        <a:rPr lang="de-DE" sz="2200" kern="1200" dirty="0">
                          <a:solidFill>
                            <a:srgbClr val="115076"/>
                          </a:solidFill>
                          <a:effectLst/>
                          <a:latin typeface="+mn-lt"/>
                          <a:ea typeface="+mn-ea"/>
                          <a:cs typeface="+mn-cs"/>
                        </a:rPr>
                        <a:t>Er </a:t>
                      </a:r>
                      <a:r>
                        <a:rPr lang="de-DE" sz="2200" b="1" kern="1200" dirty="0">
                          <a:solidFill>
                            <a:srgbClr val="115076"/>
                          </a:solidFill>
                          <a:effectLst/>
                          <a:latin typeface="+mn-lt"/>
                          <a:ea typeface="+mn-ea"/>
                          <a:cs typeface="+mn-cs"/>
                        </a:rPr>
                        <a:t>ist</a:t>
                      </a:r>
                      <a:r>
                        <a:rPr lang="de-DE" sz="2200" b="1" kern="1200" dirty="0">
                          <a:solidFill>
                            <a:srgbClr val="DAA520"/>
                          </a:solidFill>
                          <a:effectLst/>
                          <a:latin typeface="+mn-lt"/>
                          <a:ea typeface="+mn-ea"/>
                          <a:cs typeface="+mn-cs"/>
                        </a:rPr>
                        <a:t> </a:t>
                      </a:r>
                      <a:r>
                        <a:rPr lang="de-DE" sz="2200" kern="1200" dirty="0">
                          <a:solidFill>
                            <a:srgbClr val="115076"/>
                          </a:solidFill>
                          <a:effectLst/>
                          <a:latin typeface="+mn-lt"/>
                          <a:ea typeface="+mn-ea"/>
                          <a:cs typeface="+mn-cs"/>
                        </a:rPr>
                        <a:t>in den USA aufgewachsen.</a:t>
                      </a:r>
                      <a:endParaRPr lang="en-GB" sz="2200" dirty="0">
                        <a:solidFill>
                          <a:srgbClr val="115076"/>
                        </a:solidFill>
                      </a:endParaRPr>
                    </a:p>
                  </a:txBody>
                  <a:tcPr anchor="ctr"/>
                </a:tc>
                <a:extLst>
                  <a:ext uri="{0D108BD9-81ED-4DB2-BD59-A6C34878D82A}">
                    <a16:rowId xmlns:a16="http://schemas.microsoft.com/office/drawing/2014/main" val="1961458278"/>
                  </a:ext>
                </a:extLst>
              </a:tr>
              <a:tr h="497067">
                <a:tc>
                  <a:txBody>
                    <a:bodyPr/>
                    <a:lstStyle/>
                    <a:p>
                      <a:pPr algn="ctr"/>
                      <a:endParaRPr lang="en-GB" sz="2200" dirty="0">
                        <a:solidFill>
                          <a:srgbClr val="115076"/>
                        </a:solidFill>
                      </a:endParaRPr>
                    </a:p>
                  </a:txBody>
                  <a:tcPr/>
                </a:tc>
                <a:tc>
                  <a:txBody>
                    <a:bodyPr/>
                    <a:lstStyle/>
                    <a:p>
                      <a:r>
                        <a:rPr lang="de-DE" sz="2200" kern="1200" dirty="0">
                          <a:solidFill>
                            <a:srgbClr val="115076"/>
                          </a:solidFill>
                          <a:effectLst/>
                          <a:latin typeface="+mn-lt"/>
                          <a:ea typeface="+mn-ea"/>
                          <a:cs typeface="+mn-cs"/>
                        </a:rPr>
                        <a:t>David </a:t>
                      </a:r>
                      <a:r>
                        <a:rPr lang="de-DE" sz="2200" b="1" kern="1200" dirty="0">
                          <a:solidFill>
                            <a:srgbClr val="115076"/>
                          </a:solidFill>
                          <a:effectLst/>
                          <a:latin typeface="+mn-lt"/>
                          <a:ea typeface="+mn-ea"/>
                          <a:cs typeface="+mn-cs"/>
                        </a:rPr>
                        <a:t>hat </a:t>
                      </a:r>
                      <a:r>
                        <a:rPr lang="de-DE" sz="2200" kern="1200" dirty="0">
                          <a:solidFill>
                            <a:srgbClr val="115076"/>
                          </a:solidFill>
                          <a:effectLst/>
                          <a:latin typeface="+mn-lt"/>
                          <a:ea typeface="+mn-ea"/>
                          <a:cs typeface="+mn-cs"/>
                        </a:rPr>
                        <a:t>Englisch as Muttersprache gelernt.</a:t>
                      </a:r>
                      <a:endParaRPr lang="en-GB" sz="2200" dirty="0">
                        <a:solidFill>
                          <a:srgbClr val="115076"/>
                        </a:solidFill>
                      </a:endParaRPr>
                    </a:p>
                  </a:txBody>
                  <a:tcPr anchor="ctr"/>
                </a:tc>
                <a:extLst>
                  <a:ext uri="{0D108BD9-81ED-4DB2-BD59-A6C34878D82A}">
                    <a16:rowId xmlns:a16="http://schemas.microsoft.com/office/drawing/2014/main" val="2189313960"/>
                  </a:ext>
                </a:extLst>
              </a:tr>
              <a:tr h="497067">
                <a:tc>
                  <a:txBody>
                    <a:bodyPr/>
                    <a:lstStyle/>
                    <a:p>
                      <a:pPr algn="ctr"/>
                      <a:endParaRPr lang="en-GB" sz="2200" dirty="0">
                        <a:solidFill>
                          <a:srgbClr val="115076"/>
                        </a:solidFill>
                      </a:endParaRPr>
                    </a:p>
                  </a:txBody>
                  <a:tcPr/>
                </a:tc>
                <a:tc>
                  <a:txBody>
                    <a:bodyPr/>
                    <a:lstStyle/>
                    <a:p>
                      <a:r>
                        <a:rPr lang="de-DE" sz="2200" kern="1200" dirty="0">
                          <a:solidFill>
                            <a:srgbClr val="115076"/>
                          </a:solidFill>
                          <a:effectLst/>
                          <a:latin typeface="+mn-lt"/>
                          <a:ea typeface="+mn-ea"/>
                          <a:cs typeface="+mn-cs"/>
                        </a:rPr>
                        <a:t>Von 1999 vis 2003 </a:t>
                      </a:r>
                      <a:r>
                        <a:rPr lang="de-DE" sz="2200" b="1" kern="1200" dirty="0">
                          <a:solidFill>
                            <a:srgbClr val="115076"/>
                          </a:solidFill>
                          <a:effectLst/>
                          <a:latin typeface="+mn-lt"/>
                          <a:ea typeface="+mn-ea"/>
                          <a:cs typeface="+mn-cs"/>
                        </a:rPr>
                        <a:t>hat</a:t>
                      </a:r>
                      <a:r>
                        <a:rPr lang="de-DE" sz="2200" kern="1200" dirty="0">
                          <a:solidFill>
                            <a:srgbClr val="115076"/>
                          </a:solidFill>
                          <a:effectLst/>
                          <a:latin typeface="+mn-lt"/>
                          <a:ea typeface="+mn-ea"/>
                          <a:cs typeface="+mn-cs"/>
                        </a:rPr>
                        <a:t> er Linguistik an der Uni studiert.</a:t>
                      </a:r>
                      <a:endParaRPr lang="en-GB" sz="2200" dirty="0">
                        <a:solidFill>
                          <a:srgbClr val="115076"/>
                        </a:solidFill>
                      </a:endParaRPr>
                    </a:p>
                  </a:txBody>
                  <a:tcPr anchor="ctr"/>
                </a:tc>
                <a:extLst>
                  <a:ext uri="{0D108BD9-81ED-4DB2-BD59-A6C34878D82A}">
                    <a16:rowId xmlns:a16="http://schemas.microsoft.com/office/drawing/2014/main" val="2344197191"/>
                  </a:ext>
                </a:extLst>
              </a:tr>
              <a:tr h="497067">
                <a:tc>
                  <a:txBody>
                    <a:bodyPr/>
                    <a:lstStyle/>
                    <a:p>
                      <a:pPr algn="ctr"/>
                      <a:endParaRPr lang="en-GB" sz="2200" dirty="0">
                        <a:solidFill>
                          <a:srgbClr val="115076"/>
                        </a:solidFill>
                      </a:endParaRPr>
                    </a:p>
                  </a:txBody>
                  <a:tcPr/>
                </a:tc>
                <a:tc>
                  <a:txBody>
                    <a:bodyPr/>
                    <a:lstStyle/>
                    <a:p>
                      <a:r>
                        <a:rPr lang="de-DE" sz="2200" kern="1200" dirty="0">
                          <a:solidFill>
                            <a:srgbClr val="115076"/>
                          </a:solidFill>
                          <a:effectLst/>
                          <a:latin typeface="+mn-lt"/>
                          <a:ea typeface="+mn-ea"/>
                          <a:cs typeface="+mn-cs"/>
                        </a:rPr>
                        <a:t>Dort </a:t>
                      </a:r>
                      <a:r>
                        <a:rPr lang="de-DE" sz="2200" b="1" kern="1200" dirty="0">
                          <a:solidFill>
                            <a:srgbClr val="115076"/>
                          </a:solidFill>
                          <a:effectLst/>
                          <a:latin typeface="+mn-lt"/>
                          <a:ea typeface="+mn-ea"/>
                          <a:cs typeface="+mn-cs"/>
                        </a:rPr>
                        <a:t>hat</a:t>
                      </a:r>
                      <a:r>
                        <a:rPr lang="de-DE" sz="2200" kern="1200" dirty="0">
                          <a:solidFill>
                            <a:srgbClr val="115076"/>
                          </a:solidFill>
                          <a:effectLst/>
                          <a:latin typeface="+mn-lt"/>
                          <a:ea typeface="+mn-ea"/>
                          <a:cs typeface="+mn-cs"/>
                        </a:rPr>
                        <a:t> er seine erste fiktive Sprache geschrieben.</a:t>
                      </a:r>
                      <a:endParaRPr lang="en-GB" sz="2200" dirty="0">
                        <a:solidFill>
                          <a:srgbClr val="115076"/>
                        </a:solidFill>
                      </a:endParaRPr>
                    </a:p>
                  </a:txBody>
                  <a:tcPr anchor="ctr"/>
                </a:tc>
                <a:extLst>
                  <a:ext uri="{0D108BD9-81ED-4DB2-BD59-A6C34878D82A}">
                    <a16:rowId xmlns:a16="http://schemas.microsoft.com/office/drawing/2014/main" val="1972389626"/>
                  </a:ext>
                </a:extLst>
              </a:tr>
              <a:tr h="497067">
                <a:tc>
                  <a:txBody>
                    <a:bodyPr/>
                    <a:lstStyle/>
                    <a:p>
                      <a:pPr algn="ctr"/>
                      <a:endParaRPr lang="en-GB" sz="22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200" kern="1200" dirty="0">
                          <a:solidFill>
                            <a:srgbClr val="115076"/>
                          </a:solidFill>
                          <a:effectLst/>
                          <a:latin typeface="+mn-lt"/>
                          <a:ea typeface="+mn-ea"/>
                          <a:cs typeface="+mn-cs"/>
                        </a:rPr>
                        <a:t>2009 </a:t>
                      </a:r>
                      <a:r>
                        <a:rPr lang="de-DE" sz="2200" b="1" kern="1200" dirty="0">
                          <a:solidFill>
                            <a:srgbClr val="115076"/>
                          </a:solidFill>
                          <a:effectLst/>
                          <a:latin typeface="+mn-lt"/>
                          <a:ea typeface="+mn-ea"/>
                          <a:cs typeface="+mn-cs"/>
                        </a:rPr>
                        <a:t>ist</a:t>
                      </a:r>
                      <a:r>
                        <a:rPr lang="de-DE" sz="2200" kern="1200" dirty="0">
                          <a:solidFill>
                            <a:srgbClr val="115076"/>
                          </a:solidFill>
                          <a:effectLst/>
                          <a:latin typeface="+mn-lt"/>
                          <a:ea typeface="+mn-ea"/>
                          <a:cs typeface="+mn-cs"/>
                        </a:rPr>
                        <a:t> er für seine Dothraki Sprache bekannt geworden.</a:t>
                      </a:r>
                      <a:endParaRPr lang="en-GB" sz="2200" dirty="0">
                        <a:solidFill>
                          <a:srgbClr val="115076"/>
                        </a:solidFill>
                      </a:endParaRPr>
                    </a:p>
                  </a:txBody>
                  <a:tcPr anchor="ctr"/>
                </a:tc>
                <a:extLst>
                  <a:ext uri="{0D108BD9-81ED-4DB2-BD59-A6C34878D82A}">
                    <a16:rowId xmlns:a16="http://schemas.microsoft.com/office/drawing/2014/main" val="664931564"/>
                  </a:ext>
                </a:extLst>
              </a:tr>
              <a:tr h="497067">
                <a:tc>
                  <a:txBody>
                    <a:bodyPr/>
                    <a:lstStyle/>
                    <a:p>
                      <a:pPr algn="ctr"/>
                      <a:endParaRPr lang="en-GB" sz="2200" dirty="0">
                        <a:solidFill>
                          <a:srgbClr val="115076"/>
                        </a:solidFill>
                      </a:endParaRPr>
                    </a:p>
                  </a:txBody>
                  <a:tcPr/>
                </a:tc>
                <a:tc>
                  <a:txBody>
                    <a:bodyPr/>
                    <a:lstStyle/>
                    <a:p>
                      <a:r>
                        <a:rPr lang="de-DE" sz="2200" kern="1200" dirty="0">
                          <a:solidFill>
                            <a:srgbClr val="115076"/>
                          </a:solidFill>
                          <a:effectLst/>
                          <a:latin typeface="+mn-lt"/>
                          <a:ea typeface="+mn-ea"/>
                          <a:cs typeface="+mn-cs"/>
                        </a:rPr>
                        <a:t>Dothraki </a:t>
                      </a:r>
                      <a:r>
                        <a:rPr lang="de-DE" sz="2200" b="1" kern="1200" dirty="0">
                          <a:solidFill>
                            <a:srgbClr val="115076"/>
                          </a:solidFill>
                          <a:effectLst/>
                          <a:latin typeface="+mn-lt"/>
                          <a:ea typeface="+mn-ea"/>
                          <a:cs typeface="+mn-cs"/>
                        </a:rPr>
                        <a:t>ist</a:t>
                      </a:r>
                      <a:r>
                        <a:rPr lang="de-DE" sz="2200" kern="1200" dirty="0">
                          <a:solidFill>
                            <a:srgbClr val="115076"/>
                          </a:solidFill>
                          <a:effectLst/>
                          <a:latin typeface="+mn-lt"/>
                          <a:ea typeface="+mn-ea"/>
                          <a:cs typeface="+mn-cs"/>
                        </a:rPr>
                        <a:t> von ein paar Originalwörtern auf 2000 Wörter gewachsen.</a:t>
                      </a:r>
                      <a:endParaRPr lang="en-GB" sz="2200" kern="1200" dirty="0">
                        <a:solidFill>
                          <a:srgbClr val="115076"/>
                        </a:solidFill>
                        <a:effectLst/>
                        <a:latin typeface="+mn-lt"/>
                        <a:ea typeface="+mn-ea"/>
                        <a:cs typeface="+mn-cs"/>
                      </a:endParaRPr>
                    </a:p>
                  </a:txBody>
                  <a:tcPr anchor="ctr"/>
                </a:tc>
                <a:extLst>
                  <a:ext uri="{0D108BD9-81ED-4DB2-BD59-A6C34878D82A}">
                    <a16:rowId xmlns:a16="http://schemas.microsoft.com/office/drawing/2014/main" val="2371851735"/>
                  </a:ext>
                </a:extLst>
              </a:tr>
              <a:tr h="497067">
                <a:tc>
                  <a:txBody>
                    <a:bodyPr/>
                    <a:lstStyle/>
                    <a:p>
                      <a:pPr algn="ctr"/>
                      <a:endParaRPr lang="en-GB" sz="2200" dirty="0">
                        <a:solidFill>
                          <a:srgbClr val="115076"/>
                        </a:solidFill>
                      </a:endParaRPr>
                    </a:p>
                  </a:txBody>
                  <a:tcPr/>
                </a:tc>
                <a:tc>
                  <a:txBody>
                    <a:bodyPr/>
                    <a:lstStyle/>
                    <a:p>
                      <a:r>
                        <a:rPr lang="de-DE" sz="2200" kern="1200" dirty="0">
                          <a:solidFill>
                            <a:srgbClr val="115076"/>
                          </a:solidFill>
                          <a:effectLst/>
                          <a:latin typeface="+mn-lt"/>
                          <a:ea typeface="+mn-ea"/>
                          <a:cs typeface="+mn-cs"/>
                        </a:rPr>
                        <a:t>Peterson </a:t>
                      </a:r>
                      <a:r>
                        <a:rPr lang="de-DE" sz="2200" b="1" kern="1200" dirty="0">
                          <a:solidFill>
                            <a:srgbClr val="115076"/>
                          </a:solidFill>
                          <a:effectLst/>
                          <a:latin typeface="+mn-lt"/>
                          <a:ea typeface="+mn-ea"/>
                          <a:cs typeface="+mn-cs"/>
                        </a:rPr>
                        <a:t>hat </a:t>
                      </a:r>
                      <a:r>
                        <a:rPr lang="de-DE" sz="2200" kern="1200" dirty="0">
                          <a:solidFill>
                            <a:srgbClr val="115076"/>
                          </a:solidFill>
                          <a:effectLst/>
                          <a:latin typeface="+mn-lt"/>
                          <a:ea typeface="+mn-ea"/>
                          <a:cs typeface="+mn-cs"/>
                        </a:rPr>
                        <a:t>mehr als 20 neue Sprachen für Science-Fiction-Filme entwickelt.</a:t>
                      </a:r>
                      <a:endParaRPr lang="en-GB" sz="2200" kern="1200" dirty="0">
                        <a:solidFill>
                          <a:srgbClr val="115076"/>
                        </a:solidFill>
                        <a:effectLst/>
                        <a:latin typeface="+mn-lt"/>
                        <a:ea typeface="+mn-ea"/>
                        <a:cs typeface="+mn-cs"/>
                      </a:endParaRPr>
                    </a:p>
                  </a:txBody>
                  <a:tcPr anchor="ctr"/>
                </a:tc>
                <a:extLst>
                  <a:ext uri="{0D108BD9-81ED-4DB2-BD59-A6C34878D82A}">
                    <a16:rowId xmlns:a16="http://schemas.microsoft.com/office/drawing/2014/main" val="1736239533"/>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781964" cy="869950"/>
          </a:xfrm>
          <a:prstGeom prst="rect">
            <a:avLst/>
          </a:prstGeom>
        </p:spPr>
      </p:pic>
      <p:sp>
        <p:nvSpPr>
          <p:cNvPr id="4" name="Title 3"/>
          <p:cNvSpPr>
            <a:spLocks noGrp="1"/>
          </p:cNvSpPr>
          <p:nvPr>
            <p:ph type="title"/>
          </p:nvPr>
        </p:nvSpPr>
        <p:spPr>
          <a:xfrm>
            <a:off x="0" y="294041"/>
            <a:ext cx="4719782" cy="707849"/>
          </a:xfrm>
        </p:spPr>
        <p:txBody>
          <a:bodyPr>
            <a:normAutofit fontScale="90000"/>
          </a:bodyPr>
          <a:lstStyle/>
          <a:p>
            <a:r>
              <a:rPr lang="en-GB" sz="3600" b="1" dirty="0">
                <a:solidFill>
                  <a:schemeClr val="bg1"/>
                </a:solidFill>
              </a:rPr>
              <a:t>David J. Peterson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269465" y="1428322"/>
            <a:ext cx="6074624" cy="523220"/>
          </a:xfrm>
          <a:prstGeom prst="rect">
            <a:avLst/>
          </a:prstGeom>
          <a:noFill/>
        </p:spPr>
        <p:txBody>
          <a:bodyPr wrap="square" rtlCol="0">
            <a:spAutoFit/>
          </a:bodyPr>
          <a:lstStyle/>
          <a:p>
            <a:r>
              <a:rPr lang="en-US" sz="2400" dirty="0" err="1">
                <a:solidFill>
                  <a:srgbClr val="115076"/>
                </a:solidFill>
              </a:rPr>
              <a:t>H</a:t>
            </a:r>
            <a:r>
              <a:rPr lang="en-US" sz="2400" dirty="0" err="1">
                <a:solidFill>
                  <a:srgbClr val="115076"/>
                </a:solidFill>
                <a:cs typeface="Calibri" panose="020F0502020204030204" pitchFamily="34" charset="0"/>
              </a:rPr>
              <a:t>ör</a:t>
            </a:r>
            <a:r>
              <a:rPr lang="en-US" sz="2400" dirty="0">
                <a:solidFill>
                  <a:srgbClr val="115076"/>
                </a:solidFill>
                <a:cs typeface="Calibri" panose="020F0502020204030204" pitchFamily="34" charset="0"/>
              </a:rPr>
              <a:t> </a:t>
            </a:r>
            <a:r>
              <a:rPr lang="en-US" sz="2400" dirty="0" err="1">
                <a:solidFill>
                  <a:srgbClr val="115076"/>
                </a:solidFill>
                <a:cs typeface="Calibri" panose="020F0502020204030204" pitchFamily="34" charset="0"/>
              </a:rPr>
              <a:t>zu</a:t>
            </a:r>
            <a:r>
              <a:rPr lang="en-US" sz="2400" dirty="0">
                <a:solidFill>
                  <a:srgbClr val="115076"/>
                </a:solidFill>
                <a:cs typeface="Calibri" panose="020F0502020204030204" pitchFamily="34" charset="0"/>
              </a:rPr>
              <a:t>.</a:t>
            </a:r>
            <a:r>
              <a:rPr lang="en-GB" sz="2800" dirty="0">
                <a:solidFill>
                  <a:srgbClr val="115076"/>
                </a:solidFill>
              </a:rPr>
              <a:t> </a:t>
            </a:r>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‘hat’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wurde</a:t>
            </a:r>
            <a:r>
              <a:rPr lang="en-US" sz="2400" dirty="0">
                <a:solidFill>
                  <a:schemeClr val="accent5">
                    <a:lumMod val="50000"/>
                  </a:schemeClr>
                </a:solidFill>
              </a:rPr>
              <a:t>’.</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098063" y="2207100"/>
            <a:ext cx="7395176" cy="307777"/>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______</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098063" y="2669408"/>
            <a:ext cx="5246026" cy="338554"/>
          </a:xfrm>
          <a:prstGeom prst="rect">
            <a:avLst/>
          </a:prstGeom>
          <a:solidFill>
            <a:srgbClr val="FFF4E7"/>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_____  </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099022" y="3190965"/>
            <a:ext cx="6131771" cy="338554"/>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_____</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073618" y="3698638"/>
            <a:ext cx="7441025" cy="307777"/>
          </a:xfrm>
          <a:prstGeom prst="rect">
            <a:avLst/>
          </a:prstGeom>
          <a:solidFill>
            <a:srgbClr val="FFF4E7"/>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______</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017205" y="4195768"/>
            <a:ext cx="7201875" cy="338554"/>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______</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017205" y="4692852"/>
            <a:ext cx="8931036" cy="307777"/>
          </a:xfrm>
          <a:prstGeom prst="rect">
            <a:avLst/>
          </a:prstGeom>
          <a:solidFill>
            <a:srgbClr val="FFF4E7"/>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_____</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1017205" y="5176363"/>
            <a:ext cx="10557422" cy="338554"/>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____</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098063" y="5659692"/>
            <a:ext cx="10557421" cy="338554"/>
          </a:xfrm>
          <a:prstGeom prst="rect">
            <a:avLst/>
          </a:prstGeom>
          <a:solidFill>
            <a:srgbClr val="FFF4E7"/>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_____</a:t>
            </a:r>
          </a:p>
        </p:txBody>
      </p:sp>
      <p:sp>
        <p:nvSpPr>
          <p:cNvPr id="32" name="Action Button: Custom 16">
            <a:hlinkClick r:id="" action="ppaction://noaction" highlightClick="1">
              <a:snd r:embed="rId4" name="9.2.1.4 Slide 10 1.wav"/>
            </a:hlinkClick>
            <a:extLst>
              <a:ext uri="{FF2B5EF4-FFF2-40B4-BE49-F238E27FC236}">
                <a16:creationId xmlns:a16="http://schemas.microsoft.com/office/drawing/2014/main" id="{D2B1EA48-40BB-4F68-A104-4A8B31B4D4BB}"/>
              </a:ext>
            </a:extLst>
          </p:cNvPr>
          <p:cNvSpPr/>
          <p:nvPr/>
        </p:nvSpPr>
        <p:spPr>
          <a:xfrm>
            <a:off x="489637" y="217216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5" name="9.2.1.4 Slide 10 2.wav"/>
            </a:hlinkClick>
            <a:extLst>
              <a:ext uri="{FF2B5EF4-FFF2-40B4-BE49-F238E27FC236}">
                <a16:creationId xmlns:a16="http://schemas.microsoft.com/office/drawing/2014/main" id="{86670C6F-0031-4B33-8535-0B32F1075618}"/>
              </a:ext>
            </a:extLst>
          </p:cNvPr>
          <p:cNvSpPr/>
          <p:nvPr/>
        </p:nvSpPr>
        <p:spPr>
          <a:xfrm>
            <a:off x="489637" y="265540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6" name="9.2.1.4 Slide 10 3.wav"/>
            </a:hlinkClick>
            <a:extLst>
              <a:ext uri="{FF2B5EF4-FFF2-40B4-BE49-F238E27FC236}">
                <a16:creationId xmlns:a16="http://schemas.microsoft.com/office/drawing/2014/main" id="{1AEF7932-ED2E-4DD4-B6F3-44931C9B4D42}"/>
              </a:ext>
            </a:extLst>
          </p:cNvPr>
          <p:cNvSpPr/>
          <p:nvPr/>
        </p:nvSpPr>
        <p:spPr>
          <a:xfrm>
            <a:off x="489637" y="316588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7" name="9.2.1.4 Slide 10 4.wav"/>
            </a:hlinkClick>
            <a:extLst>
              <a:ext uri="{FF2B5EF4-FFF2-40B4-BE49-F238E27FC236}">
                <a16:creationId xmlns:a16="http://schemas.microsoft.com/office/drawing/2014/main" id="{94BC66DA-7CDF-4759-B490-8954E1259003}"/>
              </a:ext>
            </a:extLst>
          </p:cNvPr>
          <p:cNvSpPr/>
          <p:nvPr/>
        </p:nvSpPr>
        <p:spPr>
          <a:xfrm>
            <a:off x="489637" y="367070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8" name="9.2.1.4 Slide 10 5.wav"/>
            </a:hlinkClick>
            <a:extLst>
              <a:ext uri="{FF2B5EF4-FFF2-40B4-BE49-F238E27FC236}">
                <a16:creationId xmlns:a16="http://schemas.microsoft.com/office/drawing/2014/main" id="{F1C9904E-40A0-41A6-988C-0B50785DACB5}"/>
              </a:ext>
            </a:extLst>
          </p:cNvPr>
          <p:cNvSpPr/>
          <p:nvPr/>
        </p:nvSpPr>
        <p:spPr>
          <a:xfrm>
            <a:off x="489637" y="417553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9" name="9.2.1.4 Slide 10 6.wav"/>
            </a:hlinkClick>
            <a:extLst>
              <a:ext uri="{FF2B5EF4-FFF2-40B4-BE49-F238E27FC236}">
                <a16:creationId xmlns:a16="http://schemas.microsoft.com/office/drawing/2014/main" id="{C7C2F787-6D11-4287-A3C6-EEC152BD392F}"/>
              </a:ext>
            </a:extLst>
          </p:cNvPr>
          <p:cNvSpPr/>
          <p:nvPr/>
        </p:nvSpPr>
        <p:spPr>
          <a:xfrm>
            <a:off x="489637" y="465331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0" name="9.2.1.4 Slide 10 7.wav"/>
            </a:hlinkClick>
            <a:extLst>
              <a:ext uri="{FF2B5EF4-FFF2-40B4-BE49-F238E27FC236}">
                <a16:creationId xmlns:a16="http://schemas.microsoft.com/office/drawing/2014/main" id="{1FAB9E34-96F8-4EBA-82C2-5A64F9E98DEB}"/>
              </a:ext>
            </a:extLst>
          </p:cNvPr>
          <p:cNvSpPr/>
          <p:nvPr/>
        </p:nvSpPr>
        <p:spPr>
          <a:xfrm>
            <a:off x="489637" y="51365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1" name="9.2.1.4 Slide 10 8.wav"/>
            </a:hlinkClick>
            <a:extLst>
              <a:ext uri="{FF2B5EF4-FFF2-40B4-BE49-F238E27FC236}">
                <a16:creationId xmlns:a16="http://schemas.microsoft.com/office/drawing/2014/main" id="{C67A306D-D1B6-4E24-BA10-AB54D9801FEB}"/>
              </a:ext>
            </a:extLst>
          </p:cNvPr>
          <p:cNvSpPr/>
          <p:nvPr/>
        </p:nvSpPr>
        <p:spPr>
          <a:xfrm>
            <a:off x="489637" y="56359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026" name="Picture 2" descr="https://upload.wikimedia.org/wikipedia/commons/0/01/David_j_peterson_2019_06_03.jpe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88576" y="484375"/>
            <a:ext cx="1070886" cy="15106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b/b5/Logo_Game_of_Throne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33977" y="547636"/>
            <a:ext cx="4286250" cy="1143000"/>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ular Callout 25">
            <a:extLst>
              <a:ext uri="{FF2B5EF4-FFF2-40B4-BE49-F238E27FC236}">
                <a16:creationId xmlns:a16="http://schemas.microsoft.com/office/drawing/2014/main" id="{59BC9DB2-1D41-4A27-8A9F-2366649C8E77}"/>
              </a:ext>
            </a:extLst>
          </p:cNvPr>
          <p:cNvSpPr/>
          <p:nvPr/>
        </p:nvSpPr>
        <p:spPr>
          <a:xfrm>
            <a:off x="8493239" y="1461491"/>
            <a:ext cx="2989409" cy="567166"/>
          </a:xfrm>
          <a:prstGeom prst="wedgeRoundRectCallout">
            <a:avLst>
              <a:gd name="adj1" fmla="val -43837"/>
              <a:gd name="adj2" fmla="val -11538"/>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die </a:t>
            </a:r>
            <a:r>
              <a:rPr lang="en-GB" dirty="0" err="1">
                <a:solidFill>
                  <a:prstClr val="white"/>
                </a:solidFill>
              </a:rPr>
              <a:t>Linguistik</a:t>
            </a:r>
            <a:r>
              <a:rPr lang="en-GB" dirty="0">
                <a:solidFill>
                  <a:prstClr val="white"/>
                </a:solidFill>
              </a:rPr>
              <a:t> – linguistics</a:t>
            </a:r>
            <a:br>
              <a:rPr lang="en-GB" dirty="0">
                <a:solidFill>
                  <a:prstClr val="white"/>
                </a:solidFill>
              </a:rPr>
            </a:br>
            <a:r>
              <a:rPr lang="en-GB" dirty="0" err="1">
                <a:solidFill>
                  <a:prstClr val="white"/>
                </a:solidFill>
              </a:rPr>
              <a:t>fiktiv</a:t>
            </a:r>
            <a:r>
              <a:rPr lang="en-GB" dirty="0">
                <a:solidFill>
                  <a:prstClr val="white"/>
                </a:solidFill>
              </a:rPr>
              <a:t> – fictional</a:t>
            </a:r>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964990113"/>
              </p:ext>
            </p:extLst>
          </p:nvPr>
        </p:nvGraphicFramePr>
        <p:xfrm>
          <a:off x="355991" y="1604056"/>
          <a:ext cx="11621150" cy="4407000"/>
        </p:xfrm>
        <a:graphic>
          <a:graphicData uri="http://schemas.openxmlformats.org/drawingml/2006/table">
            <a:tbl>
              <a:tblPr firstRow="1" bandRow="1">
                <a:tableStyleId>{00A15C55-8517-42AA-B614-E9B94910E393}</a:tableStyleId>
              </a:tblPr>
              <a:tblGrid>
                <a:gridCol w="657800">
                  <a:extLst>
                    <a:ext uri="{9D8B030D-6E8A-4147-A177-3AD203B41FA5}">
                      <a16:colId xmlns:a16="http://schemas.microsoft.com/office/drawing/2014/main" val="2607353726"/>
                    </a:ext>
                  </a:extLst>
                </a:gridCol>
                <a:gridCol w="10963350">
                  <a:extLst>
                    <a:ext uri="{9D8B030D-6E8A-4147-A177-3AD203B41FA5}">
                      <a16:colId xmlns:a16="http://schemas.microsoft.com/office/drawing/2014/main" val="1600817978"/>
                    </a:ext>
                  </a:extLst>
                </a:gridCol>
              </a:tblGrid>
              <a:tr h="497067">
                <a:tc>
                  <a:txBody>
                    <a:bodyPr/>
                    <a:lstStyle/>
                    <a:p>
                      <a:endParaRPr lang="en-GB" sz="2200" dirty="0">
                        <a:solidFill>
                          <a:srgbClr val="115076"/>
                        </a:solidFill>
                      </a:endParaRPr>
                    </a:p>
                  </a:txBody>
                  <a:tcPr>
                    <a:noFill/>
                  </a:tcPr>
                </a:tc>
                <a:tc>
                  <a:txBody>
                    <a:bodyPr/>
                    <a:lstStyle/>
                    <a:p>
                      <a:endParaRPr lang="en-GB" sz="2200" dirty="0">
                        <a:solidFill>
                          <a:srgbClr val="115076"/>
                        </a:solidFill>
                      </a:endParaRPr>
                    </a:p>
                  </a:txBody>
                  <a:tcPr>
                    <a:noFill/>
                  </a:tcPr>
                </a:tc>
                <a:extLst>
                  <a:ext uri="{0D108BD9-81ED-4DB2-BD59-A6C34878D82A}">
                    <a16:rowId xmlns:a16="http://schemas.microsoft.com/office/drawing/2014/main" val="1153431983"/>
                  </a:ext>
                </a:extLst>
              </a:tr>
              <a:tr h="497067">
                <a:tc>
                  <a:txBody>
                    <a:bodyPr/>
                    <a:lstStyle/>
                    <a:p>
                      <a:pPr algn="ctr"/>
                      <a:endParaRPr lang="en-GB" sz="2200" dirty="0">
                        <a:solidFill>
                          <a:srgbClr val="115076"/>
                        </a:solidFill>
                      </a:endParaRPr>
                    </a:p>
                  </a:txBody>
                  <a:tcPr/>
                </a:tc>
                <a:tc>
                  <a:txBody>
                    <a:bodyPr/>
                    <a:lstStyle/>
                    <a:p>
                      <a:r>
                        <a:rPr lang="de-DE" sz="2200" kern="1200" dirty="0">
                          <a:solidFill>
                            <a:srgbClr val="115076"/>
                          </a:solidFill>
                          <a:effectLst/>
                          <a:latin typeface="+mn-lt"/>
                          <a:ea typeface="+mn-ea"/>
                          <a:cs typeface="+mn-cs"/>
                        </a:rPr>
                        <a:t>David J Peterson </a:t>
                      </a:r>
                      <a:r>
                        <a:rPr lang="de-DE" sz="2200" b="1" kern="1200" dirty="0">
                          <a:solidFill>
                            <a:srgbClr val="115076"/>
                          </a:solidFill>
                          <a:effectLst/>
                          <a:latin typeface="+mn-lt"/>
                          <a:ea typeface="+mn-ea"/>
                          <a:cs typeface="+mn-cs"/>
                        </a:rPr>
                        <a:t>wurde</a:t>
                      </a:r>
                      <a:r>
                        <a:rPr lang="de-DE" sz="2200" kern="1200" dirty="0">
                          <a:solidFill>
                            <a:srgbClr val="115076"/>
                          </a:solidFill>
                          <a:effectLst/>
                          <a:latin typeface="+mn-lt"/>
                          <a:ea typeface="+mn-ea"/>
                          <a:cs typeface="+mn-cs"/>
                        </a:rPr>
                        <a:t> am 20. Januar 1981 </a:t>
                      </a:r>
                      <a:r>
                        <a:rPr lang="de-DE" sz="2200" b="1" kern="1200" dirty="0">
                          <a:solidFill>
                            <a:srgbClr val="115076"/>
                          </a:solidFill>
                          <a:effectLst/>
                          <a:latin typeface="+mn-lt"/>
                          <a:ea typeface="+mn-ea"/>
                          <a:cs typeface="+mn-cs"/>
                        </a:rPr>
                        <a:t>geboren</a:t>
                      </a:r>
                      <a:r>
                        <a:rPr lang="de-DE" sz="2200" kern="1200" dirty="0">
                          <a:solidFill>
                            <a:srgbClr val="115076"/>
                          </a:solidFill>
                          <a:effectLst/>
                          <a:latin typeface="+mn-lt"/>
                          <a:ea typeface="+mn-ea"/>
                          <a:cs typeface="+mn-cs"/>
                        </a:rPr>
                        <a:t>. </a:t>
                      </a:r>
                      <a:endParaRPr lang="en-GB" sz="2200" dirty="0">
                        <a:solidFill>
                          <a:srgbClr val="115076"/>
                        </a:solidFill>
                      </a:endParaRPr>
                    </a:p>
                  </a:txBody>
                  <a:tcPr anchor="ctr"/>
                </a:tc>
                <a:extLst>
                  <a:ext uri="{0D108BD9-81ED-4DB2-BD59-A6C34878D82A}">
                    <a16:rowId xmlns:a16="http://schemas.microsoft.com/office/drawing/2014/main" val="1171492714"/>
                  </a:ext>
                </a:extLst>
              </a:tr>
              <a:tr h="497067">
                <a:tc>
                  <a:txBody>
                    <a:bodyPr/>
                    <a:lstStyle/>
                    <a:p>
                      <a:pPr algn="ctr"/>
                      <a:endParaRPr lang="en-GB" sz="2200" dirty="0">
                        <a:solidFill>
                          <a:srgbClr val="115076"/>
                        </a:solidFill>
                      </a:endParaRPr>
                    </a:p>
                  </a:txBody>
                  <a:tcPr/>
                </a:tc>
                <a:tc>
                  <a:txBody>
                    <a:bodyPr/>
                    <a:lstStyle/>
                    <a:p>
                      <a:r>
                        <a:rPr lang="de-DE" sz="2200" kern="1200" dirty="0">
                          <a:solidFill>
                            <a:srgbClr val="115076"/>
                          </a:solidFill>
                          <a:effectLst/>
                          <a:latin typeface="+mn-lt"/>
                          <a:ea typeface="+mn-ea"/>
                          <a:cs typeface="+mn-cs"/>
                        </a:rPr>
                        <a:t>Er     </a:t>
                      </a:r>
                      <a:r>
                        <a:rPr lang="de-DE" sz="2200" b="1" kern="1200" dirty="0">
                          <a:solidFill>
                            <a:srgbClr val="115076"/>
                          </a:solidFill>
                          <a:effectLst/>
                          <a:latin typeface="+mn-lt"/>
                          <a:ea typeface="+mn-ea"/>
                          <a:cs typeface="+mn-cs"/>
                        </a:rPr>
                        <a:t>ist</a:t>
                      </a:r>
                      <a:r>
                        <a:rPr lang="de-DE" sz="2200" b="1" kern="1200" dirty="0">
                          <a:solidFill>
                            <a:srgbClr val="DAA520"/>
                          </a:solidFill>
                          <a:effectLst/>
                          <a:latin typeface="+mn-lt"/>
                          <a:ea typeface="+mn-ea"/>
                          <a:cs typeface="+mn-cs"/>
                        </a:rPr>
                        <a:t>     </a:t>
                      </a:r>
                      <a:r>
                        <a:rPr lang="de-DE" sz="2200" kern="1200" dirty="0">
                          <a:solidFill>
                            <a:srgbClr val="115076"/>
                          </a:solidFill>
                          <a:effectLst/>
                          <a:latin typeface="+mn-lt"/>
                          <a:ea typeface="+mn-ea"/>
                          <a:cs typeface="+mn-cs"/>
                        </a:rPr>
                        <a:t>in den USA </a:t>
                      </a:r>
                      <a:r>
                        <a:rPr lang="de-DE" sz="2200" b="1" kern="1200" dirty="0">
                          <a:solidFill>
                            <a:srgbClr val="115076"/>
                          </a:solidFill>
                          <a:effectLst/>
                          <a:latin typeface="+mn-lt"/>
                          <a:ea typeface="+mn-ea"/>
                          <a:cs typeface="+mn-cs"/>
                        </a:rPr>
                        <a:t>aufgewachsen</a:t>
                      </a:r>
                      <a:r>
                        <a:rPr lang="de-DE" sz="2200" kern="1200" dirty="0">
                          <a:solidFill>
                            <a:srgbClr val="115076"/>
                          </a:solidFill>
                          <a:effectLst/>
                          <a:latin typeface="+mn-lt"/>
                          <a:ea typeface="+mn-ea"/>
                          <a:cs typeface="+mn-cs"/>
                        </a:rPr>
                        <a:t>.</a:t>
                      </a:r>
                      <a:endParaRPr lang="en-GB" sz="2200" dirty="0">
                        <a:solidFill>
                          <a:srgbClr val="115076"/>
                        </a:solidFill>
                      </a:endParaRPr>
                    </a:p>
                  </a:txBody>
                  <a:tcPr anchor="ctr"/>
                </a:tc>
                <a:extLst>
                  <a:ext uri="{0D108BD9-81ED-4DB2-BD59-A6C34878D82A}">
                    <a16:rowId xmlns:a16="http://schemas.microsoft.com/office/drawing/2014/main" val="1961458278"/>
                  </a:ext>
                </a:extLst>
              </a:tr>
              <a:tr h="497067">
                <a:tc>
                  <a:txBody>
                    <a:bodyPr/>
                    <a:lstStyle/>
                    <a:p>
                      <a:pPr algn="ctr"/>
                      <a:endParaRPr lang="en-GB" sz="2200" dirty="0">
                        <a:solidFill>
                          <a:srgbClr val="115076"/>
                        </a:solidFill>
                      </a:endParaRPr>
                    </a:p>
                  </a:txBody>
                  <a:tcPr/>
                </a:tc>
                <a:tc>
                  <a:txBody>
                    <a:bodyPr/>
                    <a:lstStyle/>
                    <a:p>
                      <a:r>
                        <a:rPr lang="de-DE" sz="2200" kern="1200" dirty="0">
                          <a:solidFill>
                            <a:srgbClr val="115076"/>
                          </a:solidFill>
                          <a:effectLst/>
                          <a:latin typeface="+mn-lt"/>
                          <a:ea typeface="+mn-ea"/>
                          <a:cs typeface="+mn-cs"/>
                        </a:rPr>
                        <a:t>David     </a:t>
                      </a:r>
                      <a:r>
                        <a:rPr lang="de-DE" sz="2200" b="1" kern="1200" dirty="0">
                          <a:solidFill>
                            <a:srgbClr val="115076"/>
                          </a:solidFill>
                          <a:effectLst/>
                          <a:latin typeface="+mn-lt"/>
                          <a:ea typeface="+mn-ea"/>
                          <a:cs typeface="+mn-cs"/>
                        </a:rPr>
                        <a:t>hat   </a:t>
                      </a:r>
                      <a:r>
                        <a:rPr lang="de-DE" sz="2200" kern="1200" dirty="0">
                          <a:solidFill>
                            <a:srgbClr val="115076"/>
                          </a:solidFill>
                          <a:effectLst/>
                          <a:latin typeface="+mn-lt"/>
                          <a:ea typeface="+mn-ea"/>
                          <a:cs typeface="+mn-cs"/>
                        </a:rPr>
                        <a:t>Englisch as Muttersprache </a:t>
                      </a:r>
                      <a:r>
                        <a:rPr lang="de-DE" sz="2200" b="1" kern="1200" dirty="0">
                          <a:solidFill>
                            <a:srgbClr val="115076"/>
                          </a:solidFill>
                          <a:effectLst/>
                          <a:latin typeface="+mn-lt"/>
                          <a:ea typeface="+mn-ea"/>
                          <a:cs typeface="+mn-cs"/>
                        </a:rPr>
                        <a:t>gelernt</a:t>
                      </a:r>
                      <a:r>
                        <a:rPr lang="de-DE" sz="2200" kern="1200" dirty="0">
                          <a:solidFill>
                            <a:srgbClr val="115076"/>
                          </a:solidFill>
                          <a:effectLst/>
                          <a:latin typeface="+mn-lt"/>
                          <a:ea typeface="+mn-ea"/>
                          <a:cs typeface="+mn-cs"/>
                        </a:rPr>
                        <a:t>.</a:t>
                      </a:r>
                      <a:endParaRPr lang="en-GB" sz="2200" dirty="0">
                        <a:solidFill>
                          <a:srgbClr val="115076"/>
                        </a:solidFill>
                      </a:endParaRPr>
                    </a:p>
                  </a:txBody>
                  <a:tcPr anchor="ctr"/>
                </a:tc>
                <a:extLst>
                  <a:ext uri="{0D108BD9-81ED-4DB2-BD59-A6C34878D82A}">
                    <a16:rowId xmlns:a16="http://schemas.microsoft.com/office/drawing/2014/main" val="2189313960"/>
                  </a:ext>
                </a:extLst>
              </a:tr>
              <a:tr h="497067">
                <a:tc>
                  <a:txBody>
                    <a:bodyPr/>
                    <a:lstStyle/>
                    <a:p>
                      <a:pPr algn="ctr"/>
                      <a:endParaRPr lang="en-GB" sz="2200" dirty="0">
                        <a:solidFill>
                          <a:srgbClr val="115076"/>
                        </a:solidFill>
                      </a:endParaRPr>
                    </a:p>
                  </a:txBody>
                  <a:tcPr/>
                </a:tc>
                <a:tc>
                  <a:txBody>
                    <a:bodyPr/>
                    <a:lstStyle/>
                    <a:p>
                      <a:r>
                        <a:rPr lang="de-DE" sz="2200" kern="1200" dirty="0">
                          <a:solidFill>
                            <a:srgbClr val="115076"/>
                          </a:solidFill>
                          <a:effectLst/>
                          <a:latin typeface="+mn-lt"/>
                          <a:ea typeface="+mn-ea"/>
                          <a:cs typeface="+mn-cs"/>
                        </a:rPr>
                        <a:t>Von 1999 vis 2003   </a:t>
                      </a:r>
                      <a:r>
                        <a:rPr lang="de-DE" sz="2200" b="1" kern="1200" dirty="0">
                          <a:solidFill>
                            <a:srgbClr val="115076"/>
                          </a:solidFill>
                          <a:effectLst/>
                          <a:latin typeface="+mn-lt"/>
                          <a:ea typeface="+mn-ea"/>
                          <a:cs typeface="+mn-cs"/>
                        </a:rPr>
                        <a:t>hat</a:t>
                      </a:r>
                      <a:r>
                        <a:rPr lang="de-DE" sz="2200" kern="1200" dirty="0">
                          <a:solidFill>
                            <a:srgbClr val="115076"/>
                          </a:solidFill>
                          <a:effectLst/>
                          <a:latin typeface="+mn-lt"/>
                          <a:ea typeface="+mn-ea"/>
                          <a:cs typeface="+mn-cs"/>
                        </a:rPr>
                        <a:t>   er Linguistik an der Uni </a:t>
                      </a:r>
                      <a:r>
                        <a:rPr lang="de-DE" sz="2200" b="1" kern="1200" dirty="0">
                          <a:solidFill>
                            <a:srgbClr val="115076"/>
                          </a:solidFill>
                          <a:effectLst/>
                          <a:latin typeface="+mn-lt"/>
                          <a:ea typeface="+mn-ea"/>
                          <a:cs typeface="+mn-cs"/>
                        </a:rPr>
                        <a:t>studiert</a:t>
                      </a:r>
                      <a:r>
                        <a:rPr lang="de-DE" sz="2200" kern="1200" dirty="0">
                          <a:solidFill>
                            <a:srgbClr val="115076"/>
                          </a:solidFill>
                          <a:effectLst/>
                          <a:latin typeface="+mn-lt"/>
                          <a:ea typeface="+mn-ea"/>
                          <a:cs typeface="+mn-cs"/>
                        </a:rPr>
                        <a:t>.</a:t>
                      </a:r>
                      <a:endParaRPr lang="en-GB" sz="2200" dirty="0">
                        <a:solidFill>
                          <a:srgbClr val="115076"/>
                        </a:solidFill>
                      </a:endParaRPr>
                    </a:p>
                  </a:txBody>
                  <a:tcPr anchor="ctr"/>
                </a:tc>
                <a:extLst>
                  <a:ext uri="{0D108BD9-81ED-4DB2-BD59-A6C34878D82A}">
                    <a16:rowId xmlns:a16="http://schemas.microsoft.com/office/drawing/2014/main" val="2344197191"/>
                  </a:ext>
                </a:extLst>
              </a:tr>
              <a:tr h="497067">
                <a:tc>
                  <a:txBody>
                    <a:bodyPr/>
                    <a:lstStyle/>
                    <a:p>
                      <a:pPr algn="ctr"/>
                      <a:endParaRPr lang="en-GB" sz="2200" dirty="0">
                        <a:solidFill>
                          <a:srgbClr val="115076"/>
                        </a:solidFill>
                      </a:endParaRPr>
                    </a:p>
                  </a:txBody>
                  <a:tcPr/>
                </a:tc>
                <a:tc>
                  <a:txBody>
                    <a:bodyPr/>
                    <a:lstStyle/>
                    <a:p>
                      <a:r>
                        <a:rPr lang="de-DE" sz="2200" kern="1200" dirty="0">
                          <a:solidFill>
                            <a:srgbClr val="115076"/>
                          </a:solidFill>
                          <a:effectLst/>
                          <a:latin typeface="+mn-lt"/>
                          <a:ea typeface="+mn-ea"/>
                          <a:cs typeface="+mn-cs"/>
                        </a:rPr>
                        <a:t>Dort    </a:t>
                      </a:r>
                      <a:r>
                        <a:rPr lang="de-DE" sz="2200" b="1" kern="1200" dirty="0">
                          <a:solidFill>
                            <a:srgbClr val="115076"/>
                          </a:solidFill>
                          <a:effectLst/>
                          <a:latin typeface="+mn-lt"/>
                          <a:ea typeface="+mn-ea"/>
                          <a:cs typeface="+mn-cs"/>
                        </a:rPr>
                        <a:t>hat</a:t>
                      </a:r>
                      <a:r>
                        <a:rPr lang="de-DE" sz="2200" kern="1200" dirty="0">
                          <a:solidFill>
                            <a:srgbClr val="115076"/>
                          </a:solidFill>
                          <a:effectLst/>
                          <a:latin typeface="+mn-lt"/>
                          <a:ea typeface="+mn-ea"/>
                          <a:cs typeface="+mn-cs"/>
                        </a:rPr>
                        <a:t>   er seine erste fiktive Sprache </a:t>
                      </a:r>
                      <a:r>
                        <a:rPr lang="de-DE" sz="2200" b="1" kern="1200" dirty="0">
                          <a:solidFill>
                            <a:srgbClr val="115076"/>
                          </a:solidFill>
                          <a:effectLst/>
                          <a:latin typeface="+mn-lt"/>
                          <a:ea typeface="+mn-ea"/>
                          <a:cs typeface="+mn-cs"/>
                        </a:rPr>
                        <a:t>geschrieben</a:t>
                      </a:r>
                      <a:r>
                        <a:rPr lang="de-DE" sz="2200" kern="1200" dirty="0">
                          <a:solidFill>
                            <a:srgbClr val="115076"/>
                          </a:solidFill>
                          <a:effectLst/>
                          <a:latin typeface="+mn-lt"/>
                          <a:ea typeface="+mn-ea"/>
                          <a:cs typeface="+mn-cs"/>
                        </a:rPr>
                        <a:t>.</a:t>
                      </a:r>
                      <a:endParaRPr lang="en-GB" sz="2200" dirty="0">
                        <a:solidFill>
                          <a:srgbClr val="115076"/>
                        </a:solidFill>
                      </a:endParaRPr>
                    </a:p>
                  </a:txBody>
                  <a:tcPr anchor="ctr"/>
                </a:tc>
                <a:extLst>
                  <a:ext uri="{0D108BD9-81ED-4DB2-BD59-A6C34878D82A}">
                    <a16:rowId xmlns:a16="http://schemas.microsoft.com/office/drawing/2014/main" val="1972389626"/>
                  </a:ext>
                </a:extLst>
              </a:tr>
              <a:tr h="497067">
                <a:tc>
                  <a:txBody>
                    <a:bodyPr/>
                    <a:lstStyle/>
                    <a:p>
                      <a:pPr algn="ctr"/>
                      <a:endParaRPr lang="en-GB" sz="22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200" kern="1200" dirty="0">
                          <a:solidFill>
                            <a:srgbClr val="115076"/>
                          </a:solidFill>
                          <a:effectLst/>
                          <a:latin typeface="+mn-lt"/>
                          <a:ea typeface="+mn-ea"/>
                          <a:cs typeface="+mn-cs"/>
                        </a:rPr>
                        <a:t>2009    </a:t>
                      </a:r>
                      <a:r>
                        <a:rPr lang="de-DE" sz="2200" b="1" kern="1200" dirty="0">
                          <a:solidFill>
                            <a:srgbClr val="115076"/>
                          </a:solidFill>
                          <a:effectLst/>
                          <a:latin typeface="+mn-lt"/>
                          <a:ea typeface="+mn-ea"/>
                          <a:cs typeface="+mn-cs"/>
                        </a:rPr>
                        <a:t>ist</a:t>
                      </a:r>
                      <a:r>
                        <a:rPr lang="de-DE" sz="2200" kern="1200" dirty="0">
                          <a:solidFill>
                            <a:srgbClr val="115076"/>
                          </a:solidFill>
                          <a:effectLst/>
                          <a:latin typeface="+mn-lt"/>
                          <a:ea typeface="+mn-ea"/>
                          <a:cs typeface="+mn-cs"/>
                        </a:rPr>
                        <a:t>    er für seine Dothraki Sprache bekannt </a:t>
                      </a:r>
                      <a:r>
                        <a:rPr lang="de-DE" sz="2200" b="1" kern="1200" dirty="0">
                          <a:solidFill>
                            <a:srgbClr val="115076"/>
                          </a:solidFill>
                          <a:effectLst/>
                          <a:latin typeface="+mn-lt"/>
                          <a:ea typeface="+mn-ea"/>
                          <a:cs typeface="+mn-cs"/>
                        </a:rPr>
                        <a:t>geworden</a:t>
                      </a:r>
                      <a:r>
                        <a:rPr lang="de-DE" sz="2200" kern="1200" dirty="0">
                          <a:solidFill>
                            <a:srgbClr val="115076"/>
                          </a:solidFill>
                          <a:effectLst/>
                          <a:latin typeface="+mn-lt"/>
                          <a:ea typeface="+mn-ea"/>
                          <a:cs typeface="+mn-cs"/>
                        </a:rPr>
                        <a:t>.</a:t>
                      </a:r>
                      <a:endParaRPr lang="en-GB" sz="2200" dirty="0">
                        <a:solidFill>
                          <a:srgbClr val="115076"/>
                        </a:solidFill>
                      </a:endParaRPr>
                    </a:p>
                  </a:txBody>
                  <a:tcPr anchor="ctr"/>
                </a:tc>
                <a:extLst>
                  <a:ext uri="{0D108BD9-81ED-4DB2-BD59-A6C34878D82A}">
                    <a16:rowId xmlns:a16="http://schemas.microsoft.com/office/drawing/2014/main" val="664931564"/>
                  </a:ext>
                </a:extLst>
              </a:tr>
              <a:tr h="497067">
                <a:tc>
                  <a:txBody>
                    <a:bodyPr/>
                    <a:lstStyle/>
                    <a:p>
                      <a:pPr algn="ctr"/>
                      <a:endParaRPr lang="en-GB" sz="2200" dirty="0">
                        <a:solidFill>
                          <a:srgbClr val="115076"/>
                        </a:solidFill>
                      </a:endParaRPr>
                    </a:p>
                  </a:txBody>
                  <a:tcPr/>
                </a:tc>
                <a:tc>
                  <a:txBody>
                    <a:bodyPr/>
                    <a:lstStyle/>
                    <a:p>
                      <a:r>
                        <a:rPr lang="de-DE" sz="2200" kern="1200" dirty="0">
                          <a:solidFill>
                            <a:srgbClr val="115076"/>
                          </a:solidFill>
                          <a:effectLst/>
                          <a:latin typeface="+mn-lt"/>
                          <a:ea typeface="+mn-ea"/>
                          <a:cs typeface="+mn-cs"/>
                        </a:rPr>
                        <a:t>Dothraki    </a:t>
                      </a:r>
                      <a:r>
                        <a:rPr lang="de-DE" sz="2200" b="1" kern="1200" dirty="0">
                          <a:solidFill>
                            <a:srgbClr val="115076"/>
                          </a:solidFill>
                          <a:effectLst/>
                          <a:latin typeface="+mn-lt"/>
                          <a:ea typeface="+mn-ea"/>
                          <a:cs typeface="+mn-cs"/>
                        </a:rPr>
                        <a:t>ist</a:t>
                      </a:r>
                      <a:r>
                        <a:rPr lang="de-DE" sz="2200" kern="1200" dirty="0">
                          <a:solidFill>
                            <a:srgbClr val="115076"/>
                          </a:solidFill>
                          <a:effectLst/>
                          <a:latin typeface="+mn-lt"/>
                          <a:ea typeface="+mn-ea"/>
                          <a:cs typeface="+mn-cs"/>
                        </a:rPr>
                        <a:t>     von ein paar Originalwörtern auf 2000 Wörter </a:t>
                      </a:r>
                      <a:r>
                        <a:rPr lang="de-DE" sz="2200" b="1" kern="1200" dirty="0">
                          <a:solidFill>
                            <a:srgbClr val="115076"/>
                          </a:solidFill>
                          <a:effectLst/>
                          <a:latin typeface="+mn-lt"/>
                          <a:ea typeface="+mn-ea"/>
                          <a:cs typeface="+mn-cs"/>
                        </a:rPr>
                        <a:t>gewachsen</a:t>
                      </a:r>
                      <a:r>
                        <a:rPr lang="de-DE" sz="2200" kern="1200" dirty="0">
                          <a:solidFill>
                            <a:srgbClr val="115076"/>
                          </a:solidFill>
                          <a:effectLst/>
                          <a:latin typeface="+mn-lt"/>
                          <a:ea typeface="+mn-ea"/>
                          <a:cs typeface="+mn-cs"/>
                        </a:rPr>
                        <a:t>.</a:t>
                      </a:r>
                      <a:endParaRPr lang="en-GB" sz="2200" kern="1200" dirty="0">
                        <a:solidFill>
                          <a:srgbClr val="115076"/>
                        </a:solidFill>
                        <a:effectLst/>
                        <a:latin typeface="+mn-lt"/>
                        <a:ea typeface="+mn-ea"/>
                        <a:cs typeface="+mn-cs"/>
                      </a:endParaRPr>
                    </a:p>
                  </a:txBody>
                  <a:tcPr anchor="ctr"/>
                </a:tc>
                <a:extLst>
                  <a:ext uri="{0D108BD9-81ED-4DB2-BD59-A6C34878D82A}">
                    <a16:rowId xmlns:a16="http://schemas.microsoft.com/office/drawing/2014/main" val="2371851735"/>
                  </a:ext>
                </a:extLst>
              </a:tr>
              <a:tr h="430464">
                <a:tc>
                  <a:txBody>
                    <a:bodyPr/>
                    <a:lstStyle/>
                    <a:p>
                      <a:pPr algn="ctr"/>
                      <a:endParaRPr lang="en-GB" sz="2200" dirty="0">
                        <a:solidFill>
                          <a:srgbClr val="115076"/>
                        </a:solidFill>
                      </a:endParaRPr>
                    </a:p>
                  </a:txBody>
                  <a:tcPr/>
                </a:tc>
                <a:tc>
                  <a:txBody>
                    <a:bodyPr/>
                    <a:lstStyle/>
                    <a:p>
                      <a:r>
                        <a:rPr lang="de-DE" sz="2200" kern="1200" dirty="0">
                          <a:solidFill>
                            <a:srgbClr val="115076"/>
                          </a:solidFill>
                          <a:effectLst/>
                          <a:latin typeface="+mn-lt"/>
                          <a:ea typeface="+mn-ea"/>
                          <a:cs typeface="+mn-cs"/>
                        </a:rPr>
                        <a:t>Peterson    </a:t>
                      </a:r>
                      <a:r>
                        <a:rPr lang="de-DE" sz="2200" b="1" kern="1200" dirty="0">
                          <a:solidFill>
                            <a:srgbClr val="115076"/>
                          </a:solidFill>
                          <a:effectLst/>
                          <a:latin typeface="+mn-lt"/>
                          <a:ea typeface="+mn-ea"/>
                          <a:cs typeface="+mn-cs"/>
                        </a:rPr>
                        <a:t>hat   </a:t>
                      </a:r>
                      <a:r>
                        <a:rPr lang="de-DE" sz="2200" kern="1200" dirty="0">
                          <a:solidFill>
                            <a:srgbClr val="115076"/>
                          </a:solidFill>
                          <a:effectLst/>
                          <a:latin typeface="+mn-lt"/>
                          <a:ea typeface="+mn-ea"/>
                          <a:cs typeface="+mn-cs"/>
                        </a:rPr>
                        <a:t>mehr als 20 neue Sprachen für Science-Fiction-Filme </a:t>
                      </a:r>
                      <a:r>
                        <a:rPr lang="de-DE" sz="2200" b="1" kern="1200" dirty="0">
                          <a:solidFill>
                            <a:srgbClr val="115076"/>
                          </a:solidFill>
                          <a:effectLst/>
                          <a:latin typeface="+mn-lt"/>
                          <a:ea typeface="+mn-ea"/>
                          <a:cs typeface="+mn-cs"/>
                        </a:rPr>
                        <a:t>entwickelt</a:t>
                      </a:r>
                      <a:r>
                        <a:rPr lang="de-DE" sz="2200" kern="1200" dirty="0">
                          <a:solidFill>
                            <a:srgbClr val="115076"/>
                          </a:solidFill>
                          <a:effectLst/>
                          <a:latin typeface="+mn-lt"/>
                          <a:ea typeface="+mn-ea"/>
                          <a:cs typeface="+mn-cs"/>
                        </a:rPr>
                        <a:t>.</a:t>
                      </a:r>
                      <a:endParaRPr lang="en-GB" sz="2200" kern="1200" dirty="0">
                        <a:solidFill>
                          <a:srgbClr val="115076"/>
                        </a:solidFill>
                        <a:effectLst/>
                        <a:latin typeface="+mn-lt"/>
                        <a:ea typeface="+mn-ea"/>
                        <a:cs typeface="+mn-cs"/>
                      </a:endParaRPr>
                    </a:p>
                  </a:txBody>
                  <a:tcPr anchor="ctr"/>
                </a:tc>
                <a:extLst>
                  <a:ext uri="{0D108BD9-81ED-4DB2-BD59-A6C34878D82A}">
                    <a16:rowId xmlns:a16="http://schemas.microsoft.com/office/drawing/2014/main" val="1736239533"/>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781964" cy="869950"/>
          </a:xfrm>
          <a:prstGeom prst="rect">
            <a:avLst/>
          </a:prstGeom>
        </p:spPr>
      </p:pic>
      <p:sp>
        <p:nvSpPr>
          <p:cNvPr id="4" name="Title 3"/>
          <p:cNvSpPr>
            <a:spLocks noGrp="1"/>
          </p:cNvSpPr>
          <p:nvPr>
            <p:ph type="title"/>
          </p:nvPr>
        </p:nvSpPr>
        <p:spPr>
          <a:xfrm>
            <a:off x="0" y="294041"/>
            <a:ext cx="4719782" cy="707849"/>
          </a:xfrm>
        </p:spPr>
        <p:txBody>
          <a:bodyPr>
            <a:normAutofit fontScale="90000"/>
          </a:bodyPr>
          <a:lstStyle/>
          <a:p>
            <a:r>
              <a:rPr lang="en-GB" sz="3600" b="1" dirty="0">
                <a:solidFill>
                  <a:schemeClr val="bg1"/>
                </a:solidFill>
              </a:rPr>
              <a:t>David J. Peterson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269465" y="1428322"/>
            <a:ext cx="6074624" cy="523220"/>
          </a:xfrm>
          <a:prstGeom prst="rect">
            <a:avLst/>
          </a:prstGeom>
          <a:noFill/>
        </p:spPr>
        <p:txBody>
          <a:bodyPr wrap="square" rtlCol="0">
            <a:spAutoFit/>
          </a:bodyPr>
          <a:lstStyle/>
          <a:p>
            <a:r>
              <a:rPr lang="en-US" sz="2400" dirty="0" err="1">
                <a:solidFill>
                  <a:srgbClr val="115076"/>
                </a:solidFill>
              </a:rPr>
              <a:t>H</a:t>
            </a:r>
            <a:r>
              <a:rPr lang="en-US" sz="2400" dirty="0" err="1">
                <a:solidFill>
                  <a:srgbClr val="115076"/>
                </a:solidFill>
                <a:cs typeface="Calibri" panose="020F0502020204030204" pitchFamily="34" charset="0"/>
              </a:rPr>
              <a:t>ör</a:t>
            </a:r>
            <a:r>
              <a:rPr lang="en-US" sz="2400" dirty="0">
                <a:solidFill>
                  <a:srgbClr val="115076"/>
                </a:solidFill>
                <a:cs typeface="Calibri" panose="020F0502020204030204" pitchFamily="34" charset="0"/>
              </a:rPr>
              <a:t> </a:t>
            </a:r>
            <a:r>
              <a:rPr lang="en-US" sz="2400" dirty="0" err="1">
                <a:solidFill>
                  <a:srgbClr val="115076"/>
                </a:solidFill>
                <a:cs typeface="Calibri" panose="020F0502020204030204" pitchFamily="34" charset="0"/>
              </a:rPr>
              <a:t>zu</a:t>
            </a:r>
            <a:r>
              <a:rPr lang="en-US" sz="2400" dirty="0">
                <a:solidFill>
                  <a:srgbClr val="115076"/>
                </a:solidFill>
                <a:cs typeface="Calibri" panose="020F0502020204030204" pitchFamily="34" charset="0"/>
              </a:rPr>
              <a:t>.</a:t>
            </a:r>
            <a:r>
              <a:rPr lang="en-GB" sz="2800" dirty="0">
                <a:solidFill>
                  <a:srgbClr val="115076"/>
                </a:solidFill>
              </a:rPr>
              <a:t> </a:t>
            </a:r>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‘hat’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wurde</a:t>
            </a:r>
            <a:r>
              <a:rPr lang="en-US" sz="2400" dirty="0">
                <a:solidFill>
                  <a:schemeClr val="accent5">
                    <a:lumMod val="50000"/>
                  </a:schemeClr>
                </a:solidFill>
              </a:rPr>
              <a:t>’.</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3387843" y="2196888"/>
            <a:ext cx="959304"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472222" y="2690425"/>
            <a:ext cx="887669" cy="33855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  </a:t>
            </a:r>
          </a:p>
        </p:txBody>
      </p:sp>
      <p:sp>
        <p:nvSpPr>
          <p:cNvPr id="32" name="Action Button: Custom 16">
            <a:hlinkClick r:id="" action="ppaction://noaction" highlightClick="1">
              <a:snd r:embed="rId4" name="9.2.1.4 Slide 10 1.wav"/>
            </a:hlinkClick>
            <a:extLst>
              <a:ext uri="{FF2B5EF4-FFF2-40B4-BE49-F238E27FC236}">
                <a16:creationId xmlns:a16="http://schemas.microsoft.com/office/drawing/2014/main" id="{D2B1EA48-40BB-4F68-A104-4A8B31B4D4BB}"/>
              </a:ext>
            </a:extLst>
          </p:cNvPr>
          <p:cNvSpPr/>
          <p:nvPr/>
        </p:nvSpPr>
        <p:spPr>
          <a:xfrm>
            <a:off x="489637" y="217216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5" name="9.2.1.4 Slide 10 2.wav"/>
            </a:hlinkClick>
            <a:extLst>
              <a:ext uri="{FF2B5EF4-FFF2-40B4-BE49-F238E27FC236}">
                <a16:creationId xmlns:a16="http://schemas.microsoft.com/office/drawing/2014/main" id="{86670C6F-0031-4B33-8535-0B32F1075618}"/>
              </a:ext>
            </a:extLst>
          </p:cNvPr>
          <p:cNvSpPr/>
          <p:nvPr/>
        </p:nvSpPr>
        <p:spPr>
          <a:xfrm>
            <a:off x="489637" y="265540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6" name="9.2.1.4 Slide 10 3.wav"/>
            </a:hlinkClick>
            <a:extLst>
              <a:ext uri="{FF2B5EF4-FFF2-40B4-BE49-F238E27FC236}">
                <a16:creationId xmlns:a16="http://schemas.microsoft.com/office/drawing/2014/main" id="{1AEF7932-ED2E-4DD4-B6F3-44931C9B4D42}"/>
              </a:ext>
            </a:extLst>
          </p:cNvPr>
          <p:cNvSpPr/>
          <p:nvPr/>
        </p:nvSpPr>
        <p:spPr>
          <a:xfrm>
            <a:off x="489637" y="316588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7" name="9.2.1.4 Slide 10 4.wav"/>
            </a:hlinkClick>
            <a:extLst>
              <a:ext uri="{FF2B5EF4-FFF2-40B4-BE49-F238E27FC236}">
                <a16:creationId xmlns:a16="http://schemas.microsoft.com/office/drawing/2014/main" id="{94BC66DA-7CDF-4759-B490-8954E1259003}"/>
              </a:ext>
            </a:extLst>
          </p:cNvPr>
          <p:cNvSpPr/>
          <p:nvPr/>
        </p:nvSpPr>
        <p:spPr>
          <a:xfrm>
            <a:off x="489637" y="367070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8" name="9.2.1.4 Slide 10 5.wav"/>
            </a:hlinkClick>
            <a:extLst>
              <a:ext uri="{FF2B5EF4-FFF2-40B4-BE49-F238E27FC236}">
                <a16:creationId xmlns:a16="http://schemas.microsoft.com/office/drawing/2014/main" id="{F1C9904E-40A0-41A6-988C-0B50785DACB5}"/>
              </a:ext>
            </a:extLst>
          </p:cNvPr>
          <p:cNvSpPr/>
          <p:nvPr/>
        </p:nvSpPr>
        <p:spPr>
          <a:xfrm>
            <a:off x="489637" y="417553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9" name="9.2.1.4 Slide 10 6.wav"/>
            </a:hlinkClick>
            <a:extLst>
              <a:ext uri="{FF2B5EF4-FFF2-40B4-BE49-F238E27FC236}">
                <a16:creationId xmlns:a16="http://schemas.microsoft.com/office/drawing/2014/main" id="{C7C2F787-6D11-4287-A3C6-EEC152BD392F}"/>
              </a:ext>
            </a:extLst>
          </p:cNvPr>
          <p:cNvSpPr/>
          <p:nvPr/>
        </p:nvSpPr>
        <p:spPr>
          <a:xfrm>
            <a:off x="489637" y="465331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0" name="9.2.1.4 Slide 10 7.wav"/>
            </a:hlinkClick>
            <a:extLst>
              <a:ext uri="{FF2B5EF4-FFF2-40B4-BE49-F238E27FC236}">
                <a16:creationId xmlns:a16="http://schemas.microsoft.com/office/drawing/2014/main" id="{1FAB9E34-96F8-4EBA-82C2-5A64F9E98DEB}"/>
              </a:ext>
            </a:extLst>
          </p:cNvPr>
          <p:cNvSpPr/>
          <p:nvPr/>
        </p:nvSpPr>
        <p:spPr>
          <a:xfrm>
            <a:off x="489637" y="51365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1" name="9.2.1.4 Slide 10 8.wav"/>
            </a:hlinkClick>
            <a:extLst>
              <a:ext uri="{FF2B5EF4-FFF2-40B4-BE49-F238E27FC236}">
                <a16:creationId xmlns:a16="http://schemas.microsoft.com/office/drawing/2014/main" id="{C67A306D-D1B6-4E24-BA10-AB54D9801FEB}"/>
              </a:ext>
            </a:extLst>
          </p:cNvPr>
          <p:cNvSpPr/>
          <p:nvPr/>
        </p:nvSpPr>
        <p:spPr>
          <a:xfrm>
            <a:off x="489637" y="56359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026" name="Picture 2" descr="https://upload.wikimedia.org/wikipedia/commons/0/01/David_j_peterson_2019_06_03.jpe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88576" y="484375"/>
            <a:ext cx="1070886" cy="15106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b/b5/Logo_Game_of_Throne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33977" y="547636"/>
            <a:ext cx="4286250" cy="1143000"/>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ular Callout 25">
            <a:extLst>
              <a:ext uri="{FF2B5EF4-FFF2-40B4-BE49-F238E27FC236}">
                <a16:creationId xmlns:a16="http://schemas.microsoft.com/office/drawing/2014/main" id="{59BC9DB2-1D41-4A27-8A9F-2366649C8E77}"/>
              </a:ext>
            </a:extLst>
          </p:cNvPr>
          <p:cNvSpPr/>
          <p:nvPr/>
        </p:nvSpPr>
        <p:spPr>
          <a:xfrm>
            <a:off x="8493239" y="1461491"/>
            <a:ext cx="2989409" cy="567166"/>
          </a:xfrm>
          <a:prstGeom prst="wedgeRoundRectCallout">
            <a:avLst>
              <a:gd name="adj1" fmla="val -43837"/>
              <a:gd name="adj2" fmla="val -11538"/>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die </a:t>
            </a:r>
            <a:r>
              <a:rPr lang="en-GB" dirty="0" err="1">
                <a:solidFill>
                  <a:prstClr val="white"/>
                </a:solidFill>
              </a:rPr>
              <a:t>Linguistik</a:t>
            </a:r>
            <a:r>
              <a:rPr lang="en-GB" dirty="0">
                <a:solidFill>
                  <a:prstClr val="white"/>
                </a:solidFill>
              </a:rPr>
              <a:t> – linguistics</a:t>
            </a:r>
            <a:br>
              <a:rPr lang="en-GB" dirty="0">
                <a:solidFill>
                  <a:prstClr val="white"/>
                </a:solidFill>
              </a:rPr>
            </a:br>
            <a:r>
              <a:rPr lang="en-GB" dirty="0" err="1">
                <a:solidFill>
                  <a:prstClr val="white"/>
                </a:solidFill>
              </a:rPr>
              <a:t>fiktiv</a:t>
            </a:r>
            <a:r>
              <a:rPr lang="en-GB" dirty="0">
                <a:solidFill>
                  <a:prstClr val="white"/>
                </a:solidFill>
              </a:rPr>
              <a:t> – fictional</a:t>
            </a:r>
          </a:p>
        </p:txBody>
      </p:sp>
      <p:sp>
        <p:nvSpPr>
          <p:cNvPr id="26" name="TextBox 25" descr="text box hiding answer">
            <a:extLst>
              <a:ext uri="{FF2B5EF4-FFF2-40B4-BE49-F238E27FC236}">
                <a16:creationId xmlns:a16="http://schemas.microsoft.com/office/drawing/2014/main" id="{0FD50334-75D1-4512-AB78-C067F08EAFA9}"/>
              </a:ext>
            </a:extLst>
          </p:cNvPr>
          <p:cNvSpPr txBox="1"/>
          <p:nvPr/>
        </p:nvSpPr>
        <p:spPr>
          <a:xfrm>
            <a:off x="1946668" y="3185607"/>
            <a:ext cx="959304"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sp>
        <p:nvSpPr>
          <p:cNvPr id="29" name="TextBox 28" descr="text box hiding answer">
            <a:extLst>
              <a:ext uri="{FF2B5EF4-FFF2-40B4-BE49-F238E27FC236}">
                <a16:creationId xmlns:a16="http://schemas.microsoft.com/office/drawing/2014/main" id="{C8D50281-5085-461C-99D0-33873A750071}"/>
              </a:ext>
            </a:extLst>
          </p:cNvPr>
          <p:cNvSpPr txBox="1"/>
          <p:nvPr/>
        </p:nvSpPr>
        <p:spPr>
          <a:xfrm>
            <a:off x="3429498" y="3690094"/>
            <a:ext cx="887669" cy="33855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  </a:t>
            </a:r>
          </a:p>
        </p:txBody>
      </p:sp>
      <p:sp>
        <p:nvSpPr>
          <p:cNvPr id="31" name="TextBox 30" descr="text box hiding answer">
            <a:extLst>
              <a:ext uri="{FF2B5EF4-FFF2-40B4-BE49-F238E27FC236}">
                <a16:creationId xmlns:a16="http://schemas.microsoft.com/office/drawing/2014/main" id="{CF969472-D018-4EA0-B381-41082B03E69B}"/>
              </a:ext>
            </a:extLst>
          </p:cNvPr>
          <p:cNvSpPr txBox="1"/>
          <p:nvPr/>
        </p:nvSpPr>
        <p:spPr>
          <a:xfrm>
            <a:off x="1676878" y="4192009"/>
            <a:ext cx="959304"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sp>
        <p:nvSpPr>
          <p:cNvPr id="40" name="TextBox 39" descr="text box hiding answer">
            <a:extLst>
              <a:ext uri="{FF2B5EF4-FFF2-40B4-BE49-F238E27FC236}">
                <a16:creationId xmlns:a16="http://schemas.microsoft.com/office/drawing/2014/main" id="{9D58A3BA-BA94-46FA-8BF2-E375812B09A5}"/>
              </a:ext>
            </a:extLst>
          </p:cNvPr>
          <p:cNvSpPr txBox="1"/>
          <p:nvPr/>
        </p:nvSpPr>
        <p:spPr>
          <a:xfrm>
            <a:off x="1718533" y="4672697"/>
            <a:ext cx="887669" cy="33855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  </a:t>
            </a:r>
          </a:p>
        </p:txBody>
      </p:sp>
      <p:sp>
        <p:nvSpPr>
          <p:cNvPr id="41" name="TextBox 40" descr="text box hiding answer">
            <a:extLst>
              <a:ext uri="{FF2B5EF4-FFF2-40B4-BE49-F238E27FC236}">
                <a16:creationId xmlns:a16="http://schemas.microsoft.com/office/drawing/2014/main" id="{10D193FA-B7A5-403A-A195-A2137D72376B}"/>
              </a:ext>
            </a:extLst>
          </p:cNvPr>
          <p:cNvSpPr txBox="1"/>
          <p:nvPr/>
        </p:nvSpPr>
        <p:spPr>
          <a:xfrm>
            <a:off x="2214404" y="5198411"/>
            <a:ext cx="959304"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sp>
        <p:nvSpPr>
          <p:cNvPr id="42" name="TextBox 41" descr="text box hiding answer">
            <a:extLst>
              <a:ext uri="{FF2B5EF4-FFF2-40B4-BE49-F238E27FC236}">
                <a16:creationId xmlns:a16="http://schemas.microsoft.com/office/drawing/2014/main" id="{5AEE5DCE-65D9-43F2-B87F-C0D7B164FB50}"/>
              </a:ext>
            </a:extLst>
          </p:cNvPr>
          <p:cNvSpPr txBox="1"/>
          <p:nvPr/>
        </p:nvSpPr>
        <p:spPr>
          <a:xfrm>
            <a:off x="2359891" y="5681922"/>
            <a:ext cx="887669" cy="33855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  </a:t>
            </a:r>
          </a:p>
        </p:txBody>
      </p:sp>
      <p:sp>
        <p:nvSpPr>
          <p:cNvPr id="43" name="TextBox 42" descr="text box hiding answer">
            <a:extLst>
              <a:ext uri="{FF2B5EF4-FFF2-40B4-BE49-F238E27FC236}">
                <a16:creationId xmlns:a16="http://schemas.microsoft.com/office/drawing/2014/main" id="{4A75D171-827C-4931-A466-7EE3B0FC5352}"/>
              </a:ext>
            </a:extLst>
          </p:cNvPr>
          <p:cNvSpPr txBox="1"/>
          <p:nvPr/>
        </p:nvSpPr>
        <p:spPr>
          <a:xfrm>
            <a:off x="7050224" y="2207333"/>
            <a:ext cx="1209355"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sp>
        <p:nvSpPr>
          <p:cNvPr id="44" name="TextBox 43" descr="text box hiding answer">
            <a:extLst>
              <a:ext uri="{FF2B5EF4-FFF2-40B4-BE49-F238E27FC236}">
                <a16:creationId xmlns:a16="http://schemas.microsoft.com/office/drawing/2014/main" id="{C47FB4D5-3C3C-40FA-9024-C308D1BA4588}"/>
              </a:ext>
            </a:extLst>
          </p:cNvPr>
          <p:cNvSpPr txBox="1"/>
          <p:nvPr/>
        </p:nvSpPr>
        <p:spPr>
          <a:xfrm>
            <a:off x="3903312" y="2679091"/>
            <a:ext cx="2032793" cy="33855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  </a:t>
            </a:r>
          </a:p>
        </p:txBody>
      </p:sp>
      <p:sp>
        <p:nvSpPr>
          <p:cNvPr id="45" name="TextBox 44" descr="text box hiding answer">
            <a:extLst>
              <a:ext uri="{FF2B5EF4-FFF2-40B4-BE49-F238E27FC236}">
                <a16:creationId xmlns:a16="http://schemas.microsoft.com/office/drawing/2014/main" id="{AD8F1897-6408-411E-AFFA-EC5B37AA6040}"/>
              </a:ext>
            </a:extLst>
          </p:cNvPr>
          <p:cNvSpPr txBox="1"/>
          <p:nvPr/>
        </p:nvSpPr>
        <p:spPr>
          <a:xfrm>
            <a:off x="6550107" y="3196789"/>
            <a:ext cx="1209355"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sp>
        <p:nvSpPr>
          <p:cNvPr id="46" name="TextBox 45" descr="text box hiding answer">
            <a:extLst>
              <a:ext uri="{FF2B5EF4-FFF2-40B4-BE49-F238E27FC236}">
                <a16:creationId xmlns:a16="http://schemas.microsoft.com/office/drawing/2014/main" id="{AF5736BD-4A71-46C5-B9BF-893A050479CE}"/>
              </a:ext>
            </a:extLst>
          </p:cNvPr>
          <p:cNvSpPr txBox="1"/>
          <p:nvPr/>
        </p:nvSpPr>
        <p:spPr>
          <a:xfrm>
            <a:off x="7353548" y="3669117"/>
            <a:ext cx="1139691" cy="33855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  </a:t>
            </a:r>
          </a:p>
        </p:txBody>
      </p:sp>
      <p:sp>
        <p:nvSpPr>
          <p:cNvPr id="47" name="TextBox 46" descr="text box hiding answer">
            <a:extLst>
              <a:ext uri="{FF2B5EF4-FFF2-40B4-BE49-F238E27FC236}">
                <a16:creationId xmlns:a16="http://schemas.microsoft.com/office/drawing/2014/main" id="{E5DFA6FF-9E13-4A70-9F97-D456E953AAD4}"/>
              </a:ext>
            </a:extLst>
          </p:cNvPr>
          <p:cNvSpPr txBox="1"/>
          <p:nvPr/>
        </p:nvSpPr>
        <p:spPr>
          <a:xfrm>
            <a:off x="6520494" y="4211503"/>
            <a:ext cx="1859007"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sp>
        <p:nvSpPr>
          <p:cNvPr id="48" name="TextBox 47" descr="text box hiding answer">
            <a:extLst>
              <a:ext uri="{FF2B5EF4-FFF2-40B4-BE49-F238E27FC236}">
                <a16:creationId xmlns:a16="http://schemas.microsoft.com/office/drawing/2014/main" id="{51009ABE-97A6-46AB-92EE-336ED97EBECB}"/>
              </a:ext>
            </a:extLst>
          </p:cNvPr>
          <p:cNvSpPr txBox="1"/>
          <p:nvPr/>
        </p:nvSpPr>
        <p:spPr>
          <a:xfrm>
            <a:off x="7759462" y="4672697"/>
            <a:ext cx="1594400" cy="33855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  </a:t>
            </a:r>
          </a:p>
        </p:txBody>
      </p:sp>
      <p:sp>
        <p:nvSpPr>
          <p:cNvPr id="49" name="TextBox 48" descr="text box hiding answer">
            <a:extLst>
              <a:ext uri="{FF2B5EF4-FFF2-40B4-BE49-F238E27FC236}">
                <a16:creationId xmlns:a16="http://schemas.microsoft.com/office/drawing/2014/main" id="{2F859493-9AEC-4164-8B9E-3018DB83718C}"/>
              </a:ext>
            </a:extLst>
          </p:cNvPr>
          <p:cNvSpPr txBox="1"/>
          <p:nvPr/>
        </p:nvSpPr>
        <p:spPr>
          <a:xfrm>
            <a:off x="9353861" y="5198411"/>
            <a:ext cx="1654107"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sp>
        <p:nvSpPr>
          <p:cNvPr id="50" name="TextBox 49" descr="text box hiding answer">
            <a:extLst>
              <a:ext uri="{FF2B5EF4-FFF2-40B4-BE49-F238E27FC236}">
                <a16:creationId xmlns:a16="http://schemas.microsoft.com/office/drawing/2014/main" id="{C053E92D-0B20-48D1-BD16-0533D0B9EB41}"/>
              </a:ext>
            </a:extLst>
          </p:cNvPr>
          <p:cNvSpPr txBox="1"/>
          <p:nvPr/>
        </p:nvSpPr>
        <p:spPr>
          <a:xfrm>
            <a:off x="10337156" y="5622423"/>
            <a:ext cx="1498853" cy="33855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  </a:t>
            </a:r>
          </a:p>
        </p:txBody>
      </p:sp>
    </p:spTree>
    <p:extLst>
      <p:ext uri="{BB962C8B-B14F-4D97-AF65-F5344CB8AC3E}">
        <p14:creationId xmlns:p14="http://schemas.microsoft.com/office/powerpoint/2010/main" val="300699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26" grpId="0" animBg="1"/>
      <p:bldP spid="29" grpId="0" animBg="1"/>
      <p:bldP spid="31"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3504660009"/>
              </p:ext>
            </p:extLst>
          </p:nvPr>
        </p:nvGraphicFramePr>
        <p:xfrm>
          <a:off x="375380" y="2207373"/>
          <a:ext cx="11455483" cy="3845497"/>
        </p:xfrm>
        <a:graphic>
          <a:graphicData uri="http://schemas.openxmlformats.org/drawingml/2006/table">
            <a:tbl>
              <a:tblPr firstRow="1" bandRow="1">
                <a:tableStyleId>{00A15C55-8517-42AA-B614-E9B94910E393}</a:tableStyleId>
              </a:tblPr>
              <a:tblGrid>
                <a:gridCol w="700933">
                  <a:extLst>
                    <a:ext uri="{9D8B030D-6E8A-4147-A177-3AD203B41FA5}">
                      <a16:colId xmlns:a16="http://schemas.microsoft.com/office/drawing/2014/main" val="2607353726"/>
                    </a:ext>
                  </a:extLst>
                </a:gridCol>
                <a:gridCol w="8196025">
                  <a:extLst>
                    <a:ext uri="{9D8B030D-6E8A-4147-A177-3AD203B41FA5}">
                      <a16:colId xmlns:a16="http://schemas.microsoft.com/office/drawing/2014/main" val="1600817978"/>
                    </a:ext>
                  </a:extLst>
                </a:gridCol>
                <a:gridCol w="1235242">
                  <a:extLst>
                    <a:ext uri="{9D8B030D-6E8A-4147-A177-3AD203B41FA5}">
                      <a16:colId xmlns:a16="http://schemas.microsoft.com/office/drawing/2014/main" val="4128092149"/>
                    </a:ext>
                  </a:extLst>
                </a:gridCol>
                <a:gridCol w="1323283">
                  <a:extLst>
                    <a:ext uri="{9D8B030D-6E8A-4147-A177-3AD203B41FA5}">
                      <a16:colId xmlns:a16="http://schemas.microsoft.com/office/drawing/2014/main" val="2609792770"/>
                    </a:ext>
                  </a:extLst>
                </a:gridCol>
              </a:tblGrid>
              <a:tr h="370840">
                <a:tc>
                  <a:txBody>
                    <a:bodyPr/>
                    <a:lstStyle/>
                    <a:p>
                      <a:endParaRPr lang="en-GB" sz="2200" dirty="0"/>
                    </a:p>
                  </a:txBody>
                  <a:tcPr anchor="ctr">
                    <a:noFill/>
                  </a:tcPr>
                </a:tc>
                <a:tc>
                  <a:txBody>
                    <a:bodyPr/>
                    <a:lstStyle/>
                    <a:p>
                      <a:endParaRPr lang="en-GB" sz="22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a:ln>
                            <a:noFill/>
                          </a:ln>
                          <a:effectLst/>
                          <a:uLnTx/>
                          <a:uFillTx/>
                        </a:rPr>
                        <a:t>Richtig</a:t>
                      </a:r>
                      <a:endParaRPr lang="en-GB" sz="22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a:t>Falsch</a:t>
                      </a:r>
                      <a:endParaRPr lang="en-GB" sz="2200" b="0" dirty="0"/>
                    </a:p>
                  </a:txBody>
                  <a:tcPr anchor="ctr"/>
                </a:tc>
                <a:extLst>
                  <a:ext uri="{0D108BD9-81ED-4DB2-BD59-A6C34878D82A}">
                    <a16:rowId xmlns:a16="http://schemas.microsoft.com/office/drawing/2014/main" val="1153431983"/>
                  </a:ext>
                </a:extLst>
              </a:tr>
              <a:tr h="370840">
                <a:tc>
                  <a:txBody>
                    <a:bodyPr/>
                    <a:lstStyle/>
                    <a:p>
                      <a:pPr algn="ctr"/>
                      <a:r>
                        <a:rPr lang="en-GB" sz="2200" dirty="0">
                          <a:solidFill>
                            <a:srgbClr val="115076"/>
                          </a:solidFill>
                        </a:rPr>
                        <a:t>1.</a:t>
                      </a:r>
                    </a:p>
                  </a:txBody>
                  <a:tcPr anchor="ctr"/>
                </a:tc>
                <a:tc>
                  <a:txBody>
                    <a:bodyPr/>
                    <a:lstStyle/>
                    <a:p>
                      <a:pPr algn="l">
                        <a:lnSpc>
                          <a:spcPct val="107000"/>
                        </a:lnSpc>
                        <a:spcAft>
                          <a:spcPts val="800"/>
                        </a:spcAft>
                      </a:pPr>
                      <a:r>
                        <a:rPr lang="en-US" sz="220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David J. Peterson was born in 1981. </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tc>
                <a:tc>
                  <a:txBody>
                    <a:bodyPr/>
                    <a:lstStyle/>
                    <a:p>
                      <a:endParaRPr lang="en-GB" sz="2200" dirty="0">
                        <a:solidFill>
                          <a:schemeClr val="accent1">
                            <a:lumMod val="50000"/>
                          </a:schemeClr>
                        </a:solidFill>
                      </a:endParaRPr>
                    </a:p>
                  </a:txBody>
                  <a:tcPr anchor="ctr"/>
                </a:tc>
                <a:tc>
                  <a:txBody>
                    <a:bodyPr/>
                    <a:lstStyle/>
                    <a:p>
                      <a:endParaRPr lang="en-GB" sz="2200" dirty="0">
                        <a:solidFill>
                          <a:schemeClr val="accent1">
                            <a:lumMod val="50000"/>
                          </a:schemeClr>
                        </a:solidFill>
                      </a:endParaRPr>
                    </a:p>
                  </a:txBody>
                  <a:tcPr anchor="ctr"/>
                </a:tc>
                <a:extLst>
                  <a:ext uri="{0D108BD9-81ED-4DB2-BD59-A6C34878D82A}">
                    <a16:rowId xmlns:a16="http://schemas.microsoft.com/office/drawing/2014/main" val="1171492714"/>
                  </a:ext>
                </a:extLst>
              </a:tr>
              <a:tr h="370840">
                <a:tc>
                  <a:txBody>
                    <a:bodyPr/>
                    <a:lstStyle/>
                    <a:p>
                      <a:pPr algn="ctr"/>
                      <a:r>
                        <a:rPr lang="en-GB" sz="2200" dirty="0">
                          <a:solidFill>
                            <a:srgbClr val="115076"/>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He moved to the USA as a child. </a:t>
                      </a:r>
                      <a:endParaRPr lang="en-GB" sz="2200" dirty="0">
                        <a:solidFill>
                          <a:srgbClr val="115076"/>
                        </a:solidFill>
                      </a:endParaRPr>
                    </a:p>
                  </a:txBody>
                  <a:tcPr anchor="ctr"/>
                </a:tc>
                <a:tc>
                  <a:txBody>
                    <a:bodyPr/>
                    <a:lstStyle/>
                    <a:p>
                      <a:endParaRPr lang="en-GB" sz="2200">
                        <a:solidFill>
                          <a:schemeClr val="accent1">
                            <a:lumMod val="50000"/>
                          </a:schemeClr>
                        </a:solidFill>
                      </a:endParaRPr>
                    </a:p>
                  </a:txBody>
                  <a:tcPr anchor="ctr"/>
                </a:tc>
                <a:tc>
                  <a:txBody>
                    <a:bodyPr/>
                    <a:lstStyle/>
                    <a:p>
                      <a:endParaRPr lang="en-GB" sz="2200" dirty="0">
                        <a:solidFill>
                          <a:schemeClr val="accent1">
                            <a:lumMod val="50000"/>
                          </a:schemeClr>
                        </a:solidFill>
                      </a:endParaRPr>
                    </a:p>
                  </a:txBody>
                  <a:tcPr anchor="ctr"/>
                </a:tc>
                <a:extLst>
                  <a:ext uri="{0D108BD9-81ED-4DB2-BD59-A6C34878D82A}">
                    <a16:rowId xmlns:a16="http://schemas.microsoft.com/office/drawing/2014/main" val="1961458278"/>
                  </a:ext>
                </a:extLst>
              </a:tr>
              <a:tr h="370840">
                <a:tc>
                  <a:txBody>
                    <a:bodyPr/>
                    <a:lstStyle/>
                    <a:p>
                      <a:pPr algn="ctr"/>
                      <a:r>
                        <a:rPr lang="en-GB" sz="2200">
                          <a:solidFill>
                            <a:srgbClr val="115076"/>
                          </a:solidFill>
                        </a:rPr>
                        <a:t>3.</a:t>
                      </a:r>
                      <a:endParaRPr lang="en-GB" sz="22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He spoke English at home. </a:t>
                      </a:r>
                      <a:endParaRPr lang="en-GB" sz="2200" dirty="0">
                        <a:solidFill>
                          <a:srgbClr val="115076"/>
                        </a:solidFill>
                      </a:endParaRPr>
                    </a:p>
                  </a:txBody>
                  <a:tcPr anchor="ctr"/>
                </a:tc>
                <a:tc>
                  <a:txBody>
                    <a:bodyPr/>
                    <a:lstStyle/>
                    <a:p>
                      <a:endParaRPr lang="en-GB" sz="2200">
                        <a:solidFill>
                          <a:schemeClr val="accent1">
                            <a:lumMod val="50000"/>
                          </a:schemeClr>
                        </a:solidFill>
                      </a:endParaRPr>
                    </a:p>
                  </a:txBody>
                  <a:tcPr anchor="ctr"/>
                </a:tc>
                <a:tc>
                  <a:txBody>
                    <a:bodyPr/>
                    <a:lstStyle/>
                    <a:p>
                      <a:endParaRPr lang="en-GB" sz="2200" dirty="0">
                        <a:solidFill>
                          <a:schemeClr val="accent1">
                            <a:lumMod val="50000"/>
                          </a:schemeClr>
                        </a:solidFill>
                      </a:endParaRPr>
                    </a:p>
                  </a:txBody>
                  <a:tcPr anchor="ctr"/>
                </a:tc>
                <a:extLst>
                  <a:ext uri="{0D108BD9-81ED-4DB2-BD59-A6C34878D82A}">
                    <a16:rowId xmlns:a16="http://schemas.microsoft.com/office/drawing/2014/main" val="2189313960"/>
                  </a:ext>
                </a:extLst>
              </a:tr>
              <a:tr h="370840">
                <a:tc>
                  <a:txBody>
                    <a:bodyPr/>
                    <a:lstStyle/>
                    <a:p>
                      <a:pPr algn="ctr"/>
                      <a:r>
                        <a:rPr lang="en-GB" sz="2200">
                          <a:solidFill>
                            <a:srgbClr val="115076"/>
                          </a:solidFill>
                        </a:rPr>
                        <a:t>4.</a:t>
                      </a:r>
                      <a:endParaRPr lang="en-GB" sz="2200" dirty="0">
                        <a:solidFill>
                          <a:srgbClr val="115076"/>
                        </a:solidFill>
                      </a:endParaRPr>
                    </a:p>
                  </a:txBody>
                  <a:tcPr anchor="ctr"/>
                </a:tc>
                <a:tc>
                  <a:txBody>
                    <a:bodyPr/>
                    <a:lstStyle/>
                    <a:p>
                      <a:r>
                        <a:rPr lang="en-US" sz="220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He studied linguistics at university.</a:t>
                      </a:r>
                      <a:endParaRPr lang="en-GB" sz="2200" dirty="0">
                        <a:solidFill>
                          <a:srgbClr val="115076"/>
                        </a:solidFill>
                      </a:endParaRPr>
                    </a:p>
                  </a:txBody>
                  <a:tcPr anchor="ctr"/>
                </a:tc>
                <a:tc>
                  <a:txBody>
                    <a:bodyPr/>
                    <a:lstStyle/>
                    <a:p>
                      <a:endParaRPr lang="en-GB" sz="2200">
                        <a:solidFill>
                          <a:schemeClr val="accent1">
                            <a:lumMod val="50000"/>
                          </a:schemeClr>
                        </a:solidFill>
                      </a:endParaRPr>
                    </a:p>
                  </a:txBody>
                  <a:tcPr anchor="ctr"/>
                </a:tc>
                <a:tc>
                  <a:txBody>
                    <a:bodyPr/>
                    <a:lstStyle/>
                    <a:p>
                      <a:endParaRPr lang="en-GB" sz="2200" dirty="0">
                        <a:solidFill>
                          <a:schemeClr val="accent1">
                            <a:lumMod val="50000"/>
                          </a:schemeClr>
                        </a:solidFill>
                      </a:endParaRPr>
                    </a:p>
                  </a:txBody>
                  <a:tcPr anchor="ctr"/>
                </a:tc>
                <a:extLst>
                  <a:ext uri="{0D108BD9-81ED-4DB2-BD59-A6C34878D82A}">
                    <a16:rowId xmlns:a16="http://schemas.microsoft.com/office/drawing/2014/main" val="2344197191"/>
                  </a:ext>
                </a:extLst>
              </a:tr>
              <a:tr h="370840">
                <a:tc>
                  <a:txBody>
                    <a:bodyPr/>
                    <a:lstStyle/>
                    <a:p>
                      <a:pPr algn="ctr"/>
                      <a:r>
                        <a:rPr lang="en-GB" sz="2200">
                          <a:solidFill>
                            <a:srgbClr val="115076"/>
                          </a:solidFill>
                        </a:rPr>
                        <a:t>5.</a:t>
                      </a:r>
                      <a:endParaRPr lang="en-GB" sz="22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He wrote his first book there. </a:t>
                      </a:r>
                      <a:endParaRPr lang="en-GB" sz="2200" dirty="0">
                        <a:solidFill>
                          <a:srgbClr val="115076"/>
                        </a:solidFill>
                      </a:endParaRPr>
                    </a:p>
                  </a:txBody>
                  <a:tcPr anchor="ctr"/>
                </a:tc>
                <a:tc>
                  <a:txBody>
                    <a:bodyPr/>
                    <a:lstStyle/>
                    <a:p>
                      <a:endParaRPr lang="en-GB" sz="2200">
                        <a:solidFill>
                          <a:schemeClr val="accent1">
                            <a:lumMod val="50000"/>
                          </a:schemeClr>
                        </a:solidFill>
                      </a:endParaRPr>
                    </a:p>
                  </a:txBody>
                  <a:tcPr anchor="ctr"/>
                </a:tc>
                <a:tc>
                  <a:txBody>
                    <a:bodyPr/>
                    <a:lstStyle/>
                    <a:p>
                      <a:endParaRPr lang="en-GB" sz="2200" dirty="0">
                        <a:solidFill>
                          <a:schemeClr val="accent1">
                            <a:lumMod val="50000"/>
                          </a:schemeClr>
                        </a:solidFill>
                      </a:endParaRPr>
                    </a:p>
                  </a:txBody>
                  <a:tcPr anchor="ctr"/>
                </a:tc>
                <a:extLst>
                  <a:ext uri="{0D108BD9-81ED-4DB2-BD59-A6C34878D82A}">
                    <a16:rowId xmlns:a16="http://schemas.microsoft.com/office/drawing/2014/main" val="1972389626"/>
                  </a:ext>
                </a:extLst>
              </a:tr>
              <a:tr h="370840">
                <a:tc>
                  <a:txBody>
                    <a:bodyPr/>
                    <a:lstStyle/>
                    <a:p>
                      <a:pPr algn="ctr"/>
                      <a:r>
                        <a:rPr lang="en-GB" sz="2200">
                          <a:solidFill>
                            <a:srgbClr val="115076"/>
                          </a:solidFill>
                        </a:rPr>
                        <a:t>6.</a:t>
                      </a:r>
                      <a:endParaRPr lang="en-GB" sz="22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He became known for creating the Dothraki language. </a:t>
                      </a:r>
                      <a:endParaRPr lang="en-GB" sz="2200" dirty="0">
                        <a:solidFill>
                          <a:srgbClr val="115076"/>
                        </a:solidFill>
                      </a:endParaRPr>
                    </a:p>
                  </a:txBody>
                  <a:tcPr anchor="ctr"/>
                </a:tc>
                <a:tc>
                  <a:txBody>
                    <a:bodyPr/>
                    <a:lstStyle/>
                    <a:p>
                      <a:endParaRPr lang="en-GB" sz="2200" dirty="0">
                        <a:solidFill>
                          <a:schemeClr val="accent1">
                            <a:lumMod val="50000"/>
                          </a:schemeClr>
                        </a:solidFill>
                      </a:endParaRPr>
                    </a:p>
                  </a:txBody>
                  <a:tcPr anchor="ctr"/>
                </a:tc>
                <a:tc>
                  <a:txBody>
                    <a:bodyPr/>
                    <a:lstStyle/>
                    <a:p>
                      <a:endParaRPr lang="en-GB" sz="2200" dirty="0">
                        <a:solidFill>
                          <a:schemeClr val="accent1">
                            <a:lumMod val="50000"/>
                          </a:schemeClr>
                        </a:solidFill>
                      </a:endParaRPr>
                    </a:p>
                  </a:txBody>
                  <a:tcPr anchor="ctr"/>
                </a:tc>
                <a:extLst>
                  <a:ext uri="{0D108BD9-81ED-4DB2-BD59-A6C34878D82A}">
                    <a16:rowId xmlns:a16="http://schemas.microsoft.com/office/drawing/2014/main" val="664931564"/>
                  </a:ext>
                </a:extLst>
              </a:tr>
              <a:tr h="370840">
                <a:tc>
                  <a:txBody>
                    <a:bodyPr/>
                    <a:lstStyle/>
                    <a:p>
                      <a:pPr algn="ctr"/>
                      <a:r>
                        <a:rPr lang="en-GB" sz="2200">
                          <a:solidFill>
                            <a:srgbClr val="115076"/>
                          </a:solidFill>
                        </a:rPr>
                        <a:t>7.</a:t>
                      </a:r>
                      <a:endParaRPr lang="en-GB" sz="22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Dothraki is spoken by more than 2000 people. </a:t>
                      </a:r>
                      <a:endParaRPr lang="en-GB" sz="2200" dirty="0">
                        <a:solidFill>
                          <a:srgbClr val="115076"/>
                        </a:solidFill>
                      </a:endParaRPr>
                    </a:p>
                  </a:txBody>
                  <a:tcPr anchor="ctr"/>
                </a:tc>
                <a:tc>
                  <a:txBody>
                    <a:bodyPr/>
                    <a:lstStyle/>
                    <a:p>
                      <a:endParaRPr lang="en-GB" sz="2200" dirty="0">
                        <a:solidFill>
                          <a:schemeClr val="accent1">
                            <a:lumMod val="50000"/>
                          </a:schemeClr>
                        </a:solidFill>
                      </a:endParaRPr>
                    </a:p>
                  </a:txBody>
                  <a:tcPr anchor="ctr"/>
                </a:tc>
                <a:tc>
                  <a:txBody>
                    <a:bodyPr/>
                    <a:lstStyle/>
                    <a:p>
                      <a:endParaRPr lang="en-GB" sz="2200" dirty="0">
                        <a:solidFill>
                          <a:schemeClr val="accent1">
                            <a:lumMod val="50000"/>
                          </a:schemeClr>
                        </a:solidFill>
                      </a:endParaRPr>
                    </a:p>
                  </a:txBody>
                  <a:tcPr anchor="ctr"/>
                </a:tc>
                <a:extLst>
                  <a:ext uri="{0D108BD9-81ED-4DB2-BD59-A6C34878D82A}">
                    <a16:rowId xmlns:a16="http://schemas.microsoft.com/office/drawing/2014/main" val="2371851735"/>
                  </a:ext>
                </a:extLst>
              </a:tr>
              <a:tr h="0">
                <a:tc>
                  <a:txBody>
                    <a:bodyPr/>
                    <a:lstStyle/>
                    <a:p>
                      <a:pPr algn="ctr"/>
                      <a:r>
                        <a:rPr lang="en-GB" sz="2200" dirty="0">
                          <a:solidFill>
                            <a:srgbClr val="115076"/>
                          </a:solidFill>
                        </a:rPr>
                        <a:t>8.</a:t>
                      </a:r>
                    </a:p>
                  </a:txBody>
                  <a:tcPr anchor="ctr"/>
                </a:tc>
                <a:tc>
                  <a:txBody>
                    <a:bodyPr/>
                    <a:lstStyle/>
                    <a:p>
                      <a:pPr algn="l">
                        <a:lnSpc>
                          <a:spcPct val="107000"/>
                        </a:lnSpc>
                        <a:spcAft>
                          <a:spcPts val="800"/>
                        </a:spcAft>
                      </a:pPr>
                      <a:r>
                        <a:rPr lang="en-US" sz="220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Peterson has himself learnt more than 20 languages.  </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endParaRPr lang="en-GB" sz="2200" dirty="0">
                        <a:solidFill>
                          <a:schemeClr val="accent1">
                            <a:lumMod val="50000"/>
                          </a:schemeClr>
                        </a:solidFill>
                      </a:endParaRPr>
                    </a:p>
                  </a:txBody>
                  <a:tcPr anchor="ctr"/>
                </a:tc>
                <a:tc>
                  <a:txBody>
                    <a:bodyPr/>
                    <a:lstStyle/>
                    <a:p>
                      <a:endParaRPr lang="en-GB" sz="22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190836" cy="869950"/>
          </a:xfrm>
          <a:prstGeom prst="rect">
            <a:avLst/>
          </a:prstGeom>
        </p:spPr>
      </p:pic>
      <p:sp>
        <p:nvSpPr>
          <p:cNvPr id="4" name="Title 3"/>
          <p:cNvSpPr>
            <a:spLocks noGrp="1"/>
          </p:cNvSpPr>
          <p:nvPr>
            <p:ph type="title"/>
          </p:nvPr>
        </p:nvSpPr>
        <p:spPr>
          <a:xfrm>
            <a:off x="0" y="294041"/>
            <a:ext cx="5070764" cy="707849"/>
          </a:xfrm>
        </p:spPr>
        <p:txBody>
          <a:bodyPr>
            <a:normAutofit fontScale="90000"/>
          </a:bodyPr>
          <a:lstStyle/>
          <a:p>
            <a:r>
              <a:rPr lang="en-GB" sz="3600" b="1" dirty="0">
                <a:solidFill>
                  <a:schemeClr val="bg1"/>
                </a:solidFill>
              </a:rPr>
              <a:t>David J. Peterson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a:solidFill>
                  <a:prstClr val="white"/>
                </a:solidFill>
                <a:latin typeface="Century Gothic" panose="020B0502020202020204" pitchFamily="34" charset="0"/>
              </a:rPr>
              <a:t>hören</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1058781" y="2147760"/>
            <a:ext cx="6143543" cy="461665"/>
          </a:xfrm>
          <a:prstGeom prst="rect">
            <a:avLst/>
          </a:prstGeom>
          <a:noFill/>
        </p:spPr>
        <p:txBody>
          <a:bodyPr wrap="square" rtlCol="0">
            <a:spAutoFit/>
          </a:bodyPr>
          <a:lstStyle/>
          <a:p>
            <a:r>
              <a:rPr lang="en-US" sz="2400">
                <a:solidFill>
                  <a:srgbClr val="115076"/>
                </a:solidFill>
              </a:rPr>
              <a:t>H</a:t>
            </a:r>
            <a:r>
              <a:rPr lang="en-US" sz="2400">
                <a:solidFill>
                  <a:srgbClr val="115076"/>
                </a:solidFill>
                <a:cs typeface="Calibri" panose="020F0502020204030204" pitchFamily="34" charset="0"/>
              </a:rPr>
              <a:t>ör</a:t>
            </a:r>
            <a:r>
              <a:rPr lang="en-US" sz="2400">
                <a:solidFill>
                  <a:schemeClr val="accent5">
                    <a:lumMod val="50000"/>
                  </a:schemeClr>
                </a:solidFill>
                <a:cs typeface="Calibri" panose="020F0502020204030204" pitchFamily="34" charset="0"/>
              </a:rPr>
              <a:t> noch einmal zu. </a:t>
            </a:r>
            <a:r>
              <a:rPr lang="en-US" sz="2400">
                <a:solidFill>
                  <a:schemeClr val="accent5">
                    <a:lumMod val="50000"/>
                  </a:schemeClr>
                </a:solidFill>
              </a:rPr>
              <a:t>Richtig oder falsch?</a:t>
            </a:r>
            <a:endParaRPr lang="en-US" sz="2400" dirty="0">
              <a:solidFill>
                <a:schemeClr val="accent5">
                  <a:lumMod val="50000"/>
                </a:schemeClr>
              </a:solidFill>
            </a:endParaRPr>
          </a:p>
        </p:txBody>
      </p:sp>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720" y="2666297"/>
            <a:ext cx="282522" cy="294294"/>
          </a:xfrm>
          <a:prstGeom prst="rect">
            <a:avLst/>
          </a:prstGeom>
        </p:spPr>
      </p:pic>
      <p:pic>
        <p:nvPicPr>
          <p:cNvPr id="11" name="Picture 10" descr="green checkmark">
            <a:extLst>
              <a:ext uri="{FF2B5EF4-FFF2-40B4-BE49-F238E27FC236}">
                <a16:creationId xmlns:a16="http://schemas.microsoft.com/office/drawing/2014/main" id="{38C191EB-F50E-7945-802D-92576486CC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107" y="3112693"/>
            <a:ext cx="282522" cy="294294"/>
          </a:xfrm>
          <a:prstGeom prst="rect">
            <a:avLst/>
          </a:prstGeom>
        </p:spPr>
      </p:pic>
      <p:pic>
        <p:nvPicPr>
          <p:cNvPr id="13" name="Picture 12" descr="green checkmark">
            <a:extLst>
              <a:ext uri="{FF2B5EF4-FFF2-40B4-BE49-F238E27FC236}">
                <a16:creationId xmlns:a16="http://schemas.microsoft.com/office/drawing/2014/main" id="{733A7298-98DF-B34E-B772-24E9A4AD8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720" y="3551365"/>
            <a:ext cx="282522" cy="294294"/>
          </a:xfrm>
          <a:prstGeom prst="rect">
            <a:avLst/>
          </a:prstGeom>
        </p:spPr>
      </p:pic>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720" y="3952947"/>
            <a:ext cx="282522" cy="294294"/>
          </a:xfrm>
          <a:prstGeom prst="rect">
            <a:avLst/>
          </a:prstGeom>
        </p:spPr>
      </p:pic>
      <p:pic>
        <p:nvPicPr>
          <p:cNvPr id="17" name="Picture 16" descr="green checkmark">
            <a:extLst>
              <a:ext uri="{FF2B5EF4-FFF2-40B4-BE49-F238E27FC236}">
                <a16:creationId xmlns:a16="http://schemas.microsoft.com/office/drawing/2014/main" id="{860303EE-833C-2049-92F9-4612C8118B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1478" y="4411716"/>
            <a:ext cx="282522" cy="294294"/>
          </a:xfrm>
          <a:prstGeom prst="rect">
            <a:avLst/>
          </a:prstGeom>
        </p:spPr>
      </p:pic>
      <p:pic>
        <p:nvPicPr>
          <p:cNvPr id="19" name="Picture 18" descr="green checkmark">
            <a:extLst>
              <a:ext uri="{FF2B5EF4-FFF2-40B4-BE49-F238E27FC236}">
                <a16:creationId xmlns:a16="http://schemas.microsoft.com/office/drawing/2014/main" id="{95F58D83-949A-B249-A963-43C6722FA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8603" y="4823013"/>
            <a:ext cx="282522" cy="294294"/>
          </a:xfrm>
          <a:prstGeom prst="rect">
            <a:avLst/>
          </a:prstGeom>
        </p:spPr>
      </p:pic>
      <p:pic>
        <p:nvPicPr>
          <p:cNvPr id="21" name="Picture 20" descr="green checkmark">
            <a:extLst>
              <a:ext uri="{FF2B5EF4-FFF2-40B4-BE49-F238E27FC236}">
                <a16:creationId xmlns:a16="http://schemas.microsoft.com/office/drawing/2014/main" id="{2BBA5A24-2F1F-B24A-A489-C2E80D872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1478" y="5263120"/>
            <a:ext cx="282522" cy="294294"/>
          </a:xfrm>
          <a:prstGeom prst="rect">
            <a:avLst/>
          </a:prstGeom>
        </p:spPr>
      </p:pic>
      <p:pic>
        <p:nvPicPr>
          <p:cNvPr id="23" name="Picture 22" descr="green checkmark">
            <a:extLst>
              <a:ext uri="{FF2B5EF4-FFF2-40B4-BE49-F238E27FC236}">
                <a16:creationId xmlns:a16="http://schemas.microsoft.com/office/drawing/2014/main" id="{D2A4A683-F353-1E41-AF2C-F8613054C4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1397" y="5659456"/>
            <a:ext cx="282522" cy="294294"/>
          </a:xfrm>
          <a:prstGeom prst="rect">
            <a:avLst/>
          </a:prstGeom>
        </p:spPr>
      </p:pic>
      <p:sp>
        <p:nvSpPr>
          <p:cNvPr id="25" name="Action Button: Custom 16">
            <a:hlinkClick r:id="" action="ppaction://noaction" highlightClick="1">
              <a:snd r:embed="rId6" name="9.2.1.4 Slide 11 1.wav"/>
            </a:hlinkClick>
            <a:extLst>
              <a:ext uri="{FF2B5EF4-FFF2-40B4-BE49-F238E27FC236}">
                <a16:creationId xmlns:a16="http://schemas.microsoft.com/office/drawing/2014/main" id="{D2B1EA48-40BB-4F68-A104-4A8B31B4D4BB}"/>
              </a:ext>
            </a:extLst>
          </p:cNvPr>
          <p:cNvSpPr/>
          <p:nvPr/>
        </p:nvSpPr>
        <p:spPr>
          <a:xfrm>
            <a:off x="489637" y="264891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7" name="9.2.1.4 Slide 11 2.wav"/>
            </a:hlinkClick>
            <a:extLst>
              <a:ext uri="{FF2B5EF4-FFF2-40B4-BE49-F238E27FC236}">
                <a16:creationId xmlns:a16="http://schemas.microsoft.com/office/drawing/2014/main" id="{86670C6F-0031-4B33-8535-0B32F1075618}"/>
              </a:ext>
            </a:extLst>
          </p:cNvPr>
          <p:cNvSpPr/>
          <p:nvPr/>
        </p:nvSpPr>
        <p:spPr>
          <a:xfrm>
            <a:off x="489637" y="307344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8" name="9.2.1.4 Slide 11 3.wav"/>
            </a:hlinkClick>
            <a:extLst>
              <a:ext uri="{FF2B5EF4-FFF2-40B4-BE49-F238E27FC236}">
                <a16:creationId xmlns:a16="http://schemas.microsoft.com/office/drawing/2014/main" id="{1AEF7932-ED2E-4DD4-B6F3-44931C9B4D42}"/>
              </a:ext>
            </a:extLst>
          </p:cNvPr>
          <p:cNvSpPr/>
          <p:nvPr/>
        </p:nvSpPr>
        <p:spPr>
          <a:xfrm>
            <a:off x="489637" y="35229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9" name="9.2.1.4 Slide 11 4.wav"/>
            </a:hlinkClick>
            <a:extLst>
              <a:ext uri="{FF2B5EF4-FFF2-40B4-BE49-F238E27FC236}">
                <a16:creationId xmlns:a16="http://schemas.microsoft.com/office/drawing/2014/main" id="{94BC66DA-7CDF-4759-B490-8954E1259003}"/>
              </a:ext>
            </a:extLst>
          </p:cNvPr>
          <p:cNvSpPr/>
          <p:nvPr/>
        </p:nvSpPr>
        <p:spPr>
          <a:xfrm>
            <a:off x="489637" y="395866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9" name="Action Button: Custom 16">
            <a:hlinkClick r:id="" action="ppaction://noaction" highlightClick="1">
              <a:snd r:embed="rId10" name="9.2.1.4 Slide 11 5.wav"/>
            </a:hlinkClick>
            <a:extLst>
              <a:ext uri="{FF2B5EF4-FFF2-40B4-BE49-F238E27FC236}">
                <a16:creationId xmlns:a16="http://schemas.microsoft.com/office/drawing/2014/main" id="{F1C9904E-40A0-41A6-988C-0B50785DACB5}"/>
              </a:ext>
            </a:extLst>
          </p:cNvPr>
          <p:cNvSpPr/>
          <p:nvPr/>
        </p:nvSpPr>
        <p:spPr>
          <a:xfrm>
            <a:off x="489637" y="436625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11" name="9.2.1.4 Slide 11 6.wav"/>
            </a:hlinkClick>
            <a:extLst>
              <a:ext uri="{FF2B5EF4-FFF2-40B4-BE49-F238E27FC236}">
                <a16:creationId xmlns:a16="http://schemas.microsoft.com/office/drawing/2014/main" id="{C7C2F787-6D11-4287-A3C6-EEC152BD392F}"/>
              </a:ext>
            </a:extLst>
          </p:cNvPr>
          <p:cNvSpPr/>
          <p:nvPr/>
        </p:nvSpPr>
        <p:spPr>
          <a:xfrm>
            <a:off x="489637" y="481195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12" name="9.2.1.4 Slide 11 7.wav"/>
            </a:hlinkClick>
            <a:extLst>
              <a:ext uri="{FF2B5EF4-FFF2-40B4-BE49-F238E27FC236}">
                <a16:creationId xmlns:a16="http://schemas.microsoft.com/office/drawing/2014/main" id="{1FAB9E34-96F8-4EBA-82C2-5A64F9E98DEB}"/>
              </a:ext>
            </a:extLst>
          </p:cNvPr>
          <p:cNvSpPr/>
          <p:nvPr/>
        </p:nvSpPr>
        <p:spPr>
          <a:xfrm>
            <a:off x="489637" y="521676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3" name="9.2.1.4 Slide 11 8.wav"/>
            </a:hlinkClick>
            <a:extLst>
              <a:ext uri="{FF2B5EF4-FFF2-40B4-BE49-F238E27FC236}">
                <a16:creationId xmlns:a16="http://schemas.microsoft.com/office/drawing/2014/main" id="{C67A306D-D1B6-4E24-BA10-AB54D9801FEB}"/>
              </a:ext>
            </a:extLst>
          </p:cNvPr>
          <p:cNvSpPr/>
          <p:nvPr/>
        </p:nvSpPr>
        <p:spPr>
          <a:xfrm>
            <a:off x="489637" y="56359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052" name="Picture 4" descr="File:David Peterson (34886621703).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20581" y="230803"/>
            <a:ext cx="2801314" cy="1866376"/>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5">
            <a:extLst>
              <a:ext uri="{FF2B5EF4-FFF2-40B4-BE49-F238E27FC236}">
                <a16:creationId xmlns:a16="http://schemas.microsoft.com/office/drawing/2014/main" id="{E83D1EBE-EF96-4483-8034-7529B76BF128}"/>
              </a:ext>
            </a:extLst>
          </p:cNvPr>
          <p:cNvSpPr/>
          <p:nvPr/>
        </p:nvSpPr>
        <p:spPr>
          <a:xfrm>
            <a:off x="8969791" y="1520161"/>
            <a:ext cx="2989409" cy="567166"/>
          </a:xfrm>
          <a:prstGeom prst="wedgeRoundRectCallout">
            <a:avLst>
              <a:gd name="adj1" fmla="val -43837"/>
              <a:gd name="adj2" fmla="val -11538"/>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die </a:t>
            </a:r>
            <a:r>
              <a:rPr lang="en-GB" dirty="0" err="1">
                <a:solidFill>
                  <a:prstClr val="white"/>
                </a:solidFill>
              </a:rPr>
              <a:t>Linguistik</a:t>
            </a:r>
            <a:r>
              <a:rPr lang="en-GB" dirty="0">
                <a:solidFill>
                  <a:prstClr val="white"/>
                </a:solidFill>
              </a:rPr>
              <a:t> – linguistics</a:t>
            </a:r>
            <a:br>
              <a:rPr lang="en-GB" dirty="0">
                <a:solidFill>
                  <a:prstClr val="white"/>
                </a:solidFill>
              </a:rPr>
            </a:br>
            <a:r>
              <a:rPr lang="en-GB" dirty="0" err="1">
                <a:solidFill>
                  <a:prstClr val="white"/>
                </a:solidFill>
              </a:rPr>
              <a:t>fiktiv</a:t>
            </a:r>
            <a:r>
              <a:rPr lang="en-GB" dirty="0">
                <a:solidFill>
                  <a:prstClr val="white"/>
                </a:solidFill>
              </a:rPr>
              <a:t> – fictional</a:t>
            </a:r>
          </a:p>
        </p:txBody>
      </p:sp>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3602"/>
            <a:ext cx="5809957" cy="869950"/>
          </a:xfrm>
          <a:prstGeom prst="rect">
            <a:avLst/>
          </a:prstGeom>
        </p:spPr>
      </p:pic>
      <p:sp>
        <p:nvSpPr>
          <p:cNvPr id="4" name="Title 3"/>
          <p:cNvSpPr>
            <a:spLocks noGrp="1"/>
          </p:cNvSpPr>
          <p:nvPr>
            <p:ph type="title"/>
          </p:nvPr>
        </p:nvSpPr>
        <p:spPr>
          <a:xfrm>
            <a:off x="0" y="224485"/>
            <a:ext cx="8773297" cy="707849"/>
          </a:xfrm>
        </p:spPr>
        <p:txBody>
          <a:bodyPr>
            <a:normAutofit/>
          </a:bodyPr>
          <a:lstStyle/>
          <a:p>
            <a:r>
              <a:rPr lang="en-GB" sz="3600" b="1" dirty="0">
                <a:solidFill>
                  <a:schemeClr val="bg1"/>
                </a:solidFill>
              </a:rPr>
              <a:t>Die Jahre auf Deutsch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13609" y="986246"/>
            <a:ext cx="7486725" cy="461665"/>
          </a:xfrm>
          <a:prstGeom prst="rect">
            <a:avLst/>
          </a:prstGeom>
          <a:noFill/>
        </p:spPr>
        <p:txBody>
          <a:bodyPr wrap="square" rtlCol="0">
            <a:spAutoFit/>
          </a:bodyPr>
          <a:lstStyle/>
          <a:p>
            <a:r>
              <a:rPr lang="en-US" sz="2400" b="1" dirty="0">
                <a:solidFill>
                  <a:schemeClr val="accent5">
                    <a:lumMod val="50000"/>
                  </a:schemeClr>
                </a:solidFill>
              </a:rPr>
              <a:t>Remember – to say the years 0 – 1099 in German:</a:t>
            </a:r>
          </a:p>
        </p:txBody>
      </p:sp>
      <p:sp>
        <p:nvSpPr>
          <p:cNvPr id="6" name="TextBox 5">
            <a:extLst>
              <a:ext uri="{FF2B5EF4-FFF2-40B4-BE49-F238E27FC236}">
                <a16:creationId xmlns:a16="http://schemas.microsoft.com/office/drawing/2014/main" id="{3C803EA7-7474-40B1-AC5C-61F2F595B30B}"/>
              </a:ext>
            </a:extLst>
          </p:cNvPr>
          <p:cNvSpPr txBox="1"/>
          <p:nvPr/>
        </p:nvSpPr>
        <p:spPr>
          <a:xfrm>
            <a:off x="113610" y="2571525"/>
            <a:ext cx="8898096" cy="461665"/>
          </a:xfrm>
          <a:prstGeom prst="rect">
            <a:avLst/>
          </a:prstGeom>
          <a:noFill/>
        </p:spPr>
        <p:txBody>
          <a:bodyPr wrap="square" rtlCol="0">
            <a:spAutoFit/>
          </a:bodyPr>
          <a:lstStyle/>
          <a:p>
            <a:r>
              <a:rPr lang="en-US" sz="2400" b="1" dirty="0">
                <a:solidFill>
                  <a:schemeClr val="accent5">
                    <a:lumMod val="50000"/>
                  </a:schemeClr>
                </a:solidFill>
              </a:rPr>
              <a:t>To say the years 1100 – 1999 in German:</a:t>
            </a:r>
          </a:p>
        </p:txBody>
      </p:sp>
      <p:sp>
        <p:nvSpPr>
          <p:cNvPr id="8" name="TextBox 7">
            <a:extLst>
              <a:ext uri="{FF2B5EF4-FFF2-40B4-BE49-F238E27FC236}">
                <a16:creationId xmlns:a16="http://schemas.microsoft.com/office/drawing/2014/main" id="{FC879194-1A31-4D00-B555-6DF9569B2DF1}"/>
              </a:ext>
            </a:extLst>
          </p:cNvPr>
          <p:cNvSpPr txBox="1"/>
          <p:nvPr/>
        </p:nvSpPr>
        <p:spPr>
          <a:xfrm>
            <a:off x="113610" y="4861095"/>
            <a:ext cx="8898096" cy="461665"/>
          </a:xfrm>
          <a:prstGeom prst="rect">
            <a:avLst/>
          </a:prstGeom>
          <a:noFill/>
        </p:spPr>
        <p:txBody>
          <a:bodyPr wrap="square" rtlCol="0">
            <a:spAutoFit/>
          </a:bodyPr>
          <a:lstStyle/>
          <a:p>
            <a:r>
              <a:rPr lang="en-US" sz="2400" b="1" dirty="0">
                <a:solidFill>
                  <a:schemeClr val="accent5">
                    <a:lumMod val="50000"/>
                  </a:schemeClr>
                </a:solidFill>
              </a:rPr>
              <a:t>To say the years 2000 – in German:</a:t>
            </a:r>
          </a:p>
        </p:txBody>
      </p:sp>
      <p:sp>
        <p:nvSpPr>
          <p:cNvPr id="9" name="Speech Bubble: Rectangle with Corners Rounded 8">
            <a:extLst>
              <a:ext uri="{FF2B5EF4-FFF2-40B4-BE49-F238E27FC236}">
                <a16:creationId xmlns:a16="http://schemas.microsoft.com/office/drawing/2014/main" id="{B7310964-26E0-4EE0-86CD-E2F3F7F48C3D}"/>
              </a:ext>
            </a:extLst>
          </p:cNvPr>
          <p:cNvSpPr/>
          <p:nvPr/>
        </p:nvSpPr>
        <p:spPr>
          <a:xfrm>
            <a:off x="8333472" y="5061743"/>
            <a:ext cx="3627637" cy="707850"/>
          </a:xfrm>
          <a:prstGeom prst="wedgeRoundRectCallout">
            <a:avLst>
              <a:gd name="adj1" fmla="val 16631"/>
              <a:gd name="adj2" fmla="val -3201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BC – </a:t>
            </a:r>
            <a:r>
              <a:rPr lang="en-GB" sz="2000" dirty="0" err="1"/>
              <a:t>vor</a:t>
            </a:r>
            <a:r>
              <a:rPr lang="en-GB" sz="2000" dirty="0"/>
              <a:t> Christus (v. </a:t>
            </a:r>
            <a:r>
              <a:rPr lang="en-GB" sz="2000" dirty="0" err="1"/>
              <a:t>Chr</a:t>
            </a:r>
            <a:r>
              <a:rPr lang="en-GB" sz="2000" dirty="0"/>
              <a:t>)</a:t>
            </a:r>
            <a:br>
              <a:rPr lang="en-GB" sz="2000" dirty="0"/>
            </a:br>
            <a:r>
              <a:rPr lang="en-GB" sz="2000" dirty="0"/>
              <a:t>AD – </a:t>
            </a:r>
            <a:r>
              <a:rPr lang="en-GB" sz="2000" dirty="0" err="1"/>
              <a:t>nach</a:t>
            </a:r>
            <a:r>
              <a:rPr lang="en-GB" sz="2000" dirty="0"/>
              <a:t> Christus (n. </a:t>
            </a:r>
            <a:r>
              <a:rPr lang="en-GB" sz="2000" dirty="0" err="1"/>
              <a:t>Chr</a:t>
            </a:r>
            <a:r>
              <a:rPr lang="en-GB" sz="2000" dirty="0"/>
              <a:t>)</a:t>
            </a:r>
          </a:p>
        </p:txBody>
      </p:sp>
      <p:sp>
        <p:nvSpPr>
          <p:cNvPr id="10" name="Speech Bubble: Rectangle with Corners Rounded 9">
            <a:extLst>
              <a:ext uri="{FF2B5EF4-FFF2-40B4-BE49-F238E27FC236}">
                <a16:creationId xmlns:a16="http://schemas.microsoft.com/office/drawing/2014/main" id="{E73D191D-8689-4458-877D-1C3575AC5B9E}"/>
              </a:ext>
            </a:extLst>
          </p:cNvPr>
          <p:cNvSpPr/>
          <p:nvPr/>
        </p:nvSpPr>
        <p:spPr>
          <a:xfrm>
            <a:off x="7854452" y="3124812"/>
            <a:ext cx="4223938" cy="1244627"/>
          </a:xfrm>
          <a:prstGeom prst="wedgeRoundRectCallout">
            <a:avLst>
              <a:gd name="adj1" fmla="val -76036"/>
              <a:gd name="adj2" fmla="val -7270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In German, always say the </a:t>
            </a:r>
            <a:r>
              <a:rPr lang="en-GB" sz="2000" b="1" i="1" dirty="0" err="1"/>
              <a:t>hundert</a:t>
            </a:r>
            <a:r>
              <a:rPr lang="en-GB" sz="2000" b="1" i="1" dirty="0"/>
              <a:t> </a:t>
            </a:r>
            <a:r>
              <a:rPr lang="en-GB" sz="2000" i="1" dirty="0"/>
              <a:t>or</a:t>
            </a:r>
            <a:r>
              <a:rPr lang="en-GB" sz="2000" b="1" i="1" dirty="0"/>
              <a:t> </a:t>
            </a:r>
            <a:r>
              <a:rPr lang="en-GB" sz="2000" b="1" i="1" dirty="0" err="1"/>
              <a:t>tausend</a:t>
            </a:r>
            <a:r>
              <a:rPr lang="en-GB" sz="2000" b="1" i="1" dirty="0"/>
              <a:t> </a:t>
            </a:r>
            <a:r>
              <a:rPr lang="en-GB" sz="2000" dirty="0"/>
              <a:t>but you can leave out the </a:t>
            </a:r>
            <a:r>
              <a:rPr lang="en-GB" sz="2000" b="1" dirty="0" err="1"/>
              <a:t>ein</a:t>
            </a:r>
            <a:r>
              <a:rPr lang="en-GB" sz="2000" dirty="0"/>
              <a:t> and the </a:t>
            </a:r>
            <a:r>
              <a:rPr lang="en-GB" sz="2000" b="1" i="1" dirty="0"/>
              <a:t>und</a:t>
            </a:r>
            <a:r>
              <a:rPr lang="en-GB" sz="2000" dirty="0"/>
              <a:t>.</a:t>
            </a:r>
            <a:endParaRPr lang="en-GB" sz="2000" b="1" dirty="0"/>
          </a:p>
        </p:txBody>
      </p:sp>
      <p:sp>
        <p:nvSpPr>
          <p:cNvPr id="2" name="TextBox 1">
            <a:extLst>
              <a:ext uri="{FF2B5EF4-FFF2-40B4-BE49-F238E27FC236}">
                <a16:creationId xmlns:a16="http://schemas.microsoft.com/office/drawing/2014/main" id="{DB47A215-534E-4F06-8253-F23397D7B584}"/>
              </a:ext>
            </a:extLst>
          </p:cNvPr>
          <p:cNvSpPr txBox="1"/>
          <p:nvPr/>
        </p:nvSpPr>
        <p:spPr>
          <a:xfrm>
            <a:off x="1636167" y="3607220"/>
            <a:ext cx="4680228" cy="461665"/>
          </a:xfrm>
          <a:prstGeom prst="rect">
            <a:avLst/>
          </a:prstGeom>
          <a:noFill/>
        </p:spPr>
        <p:txBody>
          <a:bodyPr wrap="square" rtlCol="0">
            <a:spAutoFit/>
          </a:bodyPr>
          <a:lstStyle/>
          <a:p>
            <a:pPr algn="l"/>
            <a:r>
              <a:rPr lang="en-GB" sz="2400" dirty="0" err="1">
                <a:solidFill>
                  <a:schemeClr val="accent5">
                    <a:lumMod val="50000"/>
                  </a:schemeClr>
                </a:solidFill>
              </a:rPr>
              <a:t>dreizehnhundert</a:t>
            </a:r>
            <a:r>
              <a:rPr lang="en-GB" sz="2400" dirty="0">
                <a:solidFill>
                  <a:schemeClr val="accent5">
                    <a:lumMod val="50000"/>
                  </a:schemeClr>
                </a:solidFill>
              </a:rPr>
              <a:t>(und)</a:t>
            </a:r>
            <a:r>
              <a:rPr lang="en-GB" sz="2400" dirty="0" err="1">
                <a:solidFill>
                  <a:schemeClr val="accent5">
                    <a:lumMod val="50000"/>
                  </a:schemeClr>
                </a:solidFill>
              </a:rPr>
              <a:t>vierzehn</a:t>
            </a:r>
            <a:endParaRPr lang="en-GB" sz="2400" dirty="0">
              <a:solidFill>
                <a:schemeClr val="accent5">
                  <a:lumMod val="50000"/>
                </a:schemeClr>
              </a:solidFill>
            </a:endParaRPr>
          </a:p>
        </p:txBody>
      </p:sp>
      <p:sp>
        <p:nvSpPr>
          <p:cNvPr id="11" name="TextBox 10">
            <a:extLst>
              <a:ext uri="{FF2B5EF4-FFF2-40B4-BE49-F238E27FC236}">
                <a16:creationId xmlns:a16="http://schemas.microsoft.com/office/drawing/2014/main" id="{484DA3E2-EF73-452A-8D3A-08F84FBC7F7E}"/>
              </a:ext>
            </a:extLst>
          </p:cNvPr>
          <p:cNvSpPr txBox="1"/>
          <p:nvPr/>
        </p:nvSpPr>
        <p:spPr>
          <a:xfrm>
            <a:off x="1636167" y="4216364"/>
            <a:ext cx="4803795" cy="461665"/>
          </a:xfrm>
          <a:prstGeom prst="rect">
            <a:avLst/>
          </a:prstGeom>
          <a:noFill/>
        </p:spPr>
        <p:txBody>
          <a:bodyPr wrap="square" rtlCol="0">
            <a:spAutoFit/>
          </a:bodyPr>
          <a:lstStyle/>
          <a:p>
            <a:pPr algn="l"/>
            <a:r>
              <a:rPr lang="en-GB" sz="2400" dirty="0" err="1">
                <a:solidFill>
                  <a:schemeClr val="accent5">
                    <a:lumMod val="50000"/>
                  </a:schemeClr>
                </a:solidFill>
              </a:rPr>
              <a:t>neunzehnhundert</a:t>
            </a:r>
            <a:r>
              <a:rPr lang="en-GB" sz="2400" dirty="0">
                <a:solidFill>
                  <a:schemeClr val="accent5">
                    <a:lumMod val="50000"/>
                  </a:schemeClr>
                </a:solidFill>
              </a:rPr>
              <a:t>(und)</a:t>
            </a:r>
            <a:r>
              <a:rPr lang="en-GB" sz="2400" dirty="0" err="1">
                <a:solidFill>
                  <a:schemeClr val="accent5">
                    <a:lumMod val="50000"/>
                  </a:schemeClr>
                </a:solidFill>
              </a:rPr>
              <a:t>achtzig</a:t>
            </a:r>
            <a:endParaRPr lang="en-GB" sz="2400" dirty="0">
              <a:solidFill>
                <a:schemeClr val="accent5">
                  <a:lumMod val="50000"/>
                </a:schemeClr>
              </a:solidFill>
            </a:endParaRPr>
          </a:p>
        </p:txBody>
      </p:sp>
      <p:sp>
        <p:nvSpPr>
          <p:cNvPr id="12" name="TextBox 11">
            <a:extLst>
              <a:ext uri="{FF2B5EF4-FFF2-40B4-BE49-F238E27FC236}">
                <a16:creationId xmlns:a16="http://schemas.microsoft.com/office/drawing/2014/main" id="{0FB1A28C-5A4D-446D-BD98-C3A9CB551CAC}"/>
              </a:ext>
            </a:extLst>
          </p:cNvPr>
          <p:cNvSpPr txBox="1"/>
          <p:nvPr/>
        </p:nvSpPr>
        <p:spPr>
          <a:xfrm>
            <a:off x="1636168" y="3002039"/>
            <a:ext cx="4680227" cy="461665"/>
          </a:xfrm>
          <a:prstGeom prst="rect">
            <a:avLst/>
          </a:prstGeom>
          <a:noFill/>
        </p:spPr>
        <p:txBody>
          <a:bodyPr wrap="square" rtlCol="0">
            <a:spAutoFit/>
          </a:bodyPr>
          <a:lstStyle/>
          <a:p>
            <a:pPr algn="l"/>
            <a:r>
              <a:rPr lang="en-GB" sz="2400" dirty="0" err="1">
                <a:solidFill>
                  <a:schemeClr val="accent5">
                    <a:lumMod val="50000"/>
                  </a:schemeClr>
                </a:solidFill>
              </a:rPr>
              <a:t>elfhundert</a:t>
            </a:r>
            <a:r>
              <a:rPr lang="en-GB" sz="2400" dirty="0">
                <a:solidFill>
                  <a:schemeClr val="accent5">
                    <a:lumMod val="50000"/>
                  </a:schemeClr>
                </a:solidFill>
              </a:rPr>
              <a:t>(und)</a:t>
            </a:r>
            <a:r>
              <a:rPr lang="en-GB" sz="2400" dirty="0" err="1">
                <a:solidFill>
                  <a:schemeClr val="accent5">
                    <a:lumMod val="50000"/>
                  </a:schemeClr>
                </a:solidFill>
              </a:rPr>
              <a:t>fünf</a:t>
            </a:r>
            <a:endParaRPr lang="en-GB" sz="2400" dirty="0">
              <a:solidFill>
                <a:schemeClr val="accent5">
                  <a:lumMod val="50000"/>
                </a:schemeClr>
              </a:solidFill>
            </a:endParaRPr>
          </a:p>
        </p:txBody>
      </p:sp>
      <p:sp>
        <p:nvSpPr>
          <p:cNvPr id="13" name="Rectangle 12">
            <a:hlinkClick r:id="" action="ppaction://noaction">
              <a:snd r:embed="rId4" name="9.1.1.3 Slide 4 3.wav"/>
            </a:hlinkClick>
            <a:extLst>
              <a:ext uri="{FF2B5EF4-FFF2-40B4-BE49-F238E27FC236}">
                <a16:creationId xmlns:a16="http://schemas.microsoft.com/office/drawing/2014/main" id="{21DF8EFC-2213-4AD8-839E-ADE9CA0F81FC}"/>
              </a:ext>
            </a:extLst>
          </p:cNvPr>
          <p:cNvSpPr/>
          <p:nvPr/>
        </p:nvSpPr>
        <p:spPr>
          <a:xfrm>
            <a:off x="732047" y="3029964"/>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1105</a:t>
            </a:r>
          </a:p>
        </p:txBody>
      </p:sp>
      <p:sp>
        <p:nvSpPr>
          <p:cNvPr id="14" name="Rectangle 13">
            <a:hlinkClick r:id="" action="ppaction://noaction">
              <a:snd r:embed="rId5" name="9.1.1.3 Slide 4 4.wav"/>
            </a:hlinkClick>
            <a:extLst>
              <a:ext uri="{FF2B5EF4-FFF2-40B4-BE49-F238E27FC236}">
                <a16:creationId xmlns:a16="http://schemas.microsoft.com/office/drawing/2014/main" id="{F885DFE0-7A07-44E2-B36B-862DEB13493C}"/>
              </a:ext>
            </a:extLst>
          </p:cNvPr>
          <p:cNvSpPr/>
          <p:nvPr/>
        </p:nvSpPr>
        <p:spPr>
          <a:xfrm>
            <a:off x="731951" y="3639478"/>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1314</a:t>
            </a:r>
          </a:p>
        </p:txBody>
      </p:sp>
      <p:sp>
        <p:nvSpPr>
          <p:cNvPr id="15" name="Rectangle 14">
            <a:hlinkClick r:id="" action="ppaction://noaction">
              <a:snd r:embed="rId6" name="9.1.1.3 Slide 4 5.wav"/>
            </a:hlinkClick>
            <a:extLst>
              <a:ext uri="{FF2B5EF4-FFF2-40B4-BE49-F238E27FC236}">
                <a16:creationId xmlns:a16="http://schemas.microsoft.com/office/drawing/2014/main" id="{848506D8-F586-4FF6-B93D-C243A2445839}"/>
              </a:ext>
            </a:extLst>
          </p:cNvPr>
          <p:cNvSpPr/>
          <p:nvPr/>
        </p:nvSpPr>
        <p:spPr>
          <a:xfrm>
            <a:off x="731951" y="4259409"/>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1980</a:t>
            </a:r>
          </a:p>
        </p:txBody>
      </p:sp>
      <p:sp>
        <p:nvSpPr>
          <p:cNvPr id="17" name="Rectangle 16">
            <a:hlinkClick r:id="" action="ppaction://noaction">
              <a:snd r:embed="rId7" name="9.1.1.3 Slide 4 1.wav"/>
            </a:hlinkClick>
            <a:extLst>
              <a:ext uri="{FF2B5EF4-FFF2-40B4-BE49-F238E27FC236}">
                <a16:creationId xmlns:a16="http://schemas.microsoft.com/office/drawing/2014/main" id="{99DC23D8-8831-4EE5-8FB8-7B708027103D}"/>
              </a:ext>
            </a:extLst>
          </p:cNvPr>
          <p:cNvSpPr/>
          <p:nvPr/>
        </p:nvSpPr>
        <p:spPr>
          <a:xfrm>
            <a:off x="731951" y="1479636"/>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752</a:t>
            </a:r>
          </a:p>
        </p:txBody>
      </p:sp>
      <p:sp>
        <p:nvSpPr>
          <p:cNvPr id="18" name="Rectangle 17">
            <a:hlinkClick r:id="" action="ppaction://noaction">
              <a:snd r:embed="rId8" name="9.1.1.3 Slide 4 2.wav"/>
            </a:hlinkClick>
            <a:extLst>
              <a:ext uri="{FF2B5EF4-FFF2-40B4-BE49-F238E27FC236}">
                <a16:creationId xmlns:a16="http://schemas.microsoft.com/office/drawing/2014/main" id="{107D7D3D-44DE-42F7-A1C9-21E2FB470639}"/>
              </a:ext>
            </a:extLst>
          </p:cNvPr>
          <p:cNvSpPr/>
          <p:nvPr/>
        </p:nvSpPr>
        <p:spPr>
          <a:xfrm>
            <a:off x="731951" y="2034510"/>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1066</a:t>
            </a:r>
          </a:p>
        </p:txBody>
      </p:sp>
      <p:sp>
        <p:nvSpPr>
          <p:cNvPr id="19" name="TextBox 18">
            <a:extLst>
              <a:ext uri="{FF2B5EF4-FFF2-40B4-BE49-F238E27FC236}">
                <a16:creationId xmlns:a16="http://schemas.microsoft.com/office/drawing/2014/main" id="{331106D9-AD4F-4B31-B5CB-CF7A95BD4645}"/>
              </a:ext>
            </a:extLst>
          </p:cNvPr>
          <p:cNvSpPr txBox="1"/>
          <p:nvPr/>
        </p:nvSpPr>
        <p:spPr>
          <a:xfrm>
            <a:off x="1664966" y="1471716"/>
            <a:ext cx="5443364" cy="461665"/>
          </a:xfrm>
          <a:prstGeom prst="rect">
            <a:avLst/>
          </a:prstGeom>
          <a:noFill/>
        </p:spPr>
        <p:txBody>
          <a:bodyPr wrap="square" rtlCol="0">
            <a:spAutoFit/>
          </a:bodyPr>
          <a:lstStyle/>
          <a:p>
            <a:pPr algn="l"/>
            <a:r>
              <a:rPr lang="en-GB" sz="2400" dirty="0" err="1">
                <a:solidFill>
                  <a:schemeClr val="accent5">
                    <a:lumMod val="50000"/>
                  </a:schemeClr>
                </a:solidFill>
              </a:rPr>
              <a:t>siebenhundert</a:t>
            </a:r>
            <a:r>
              <a:rPr lang="en-GB" sz="2400" dirty="0">
                <a:solidFill>
                  <a:schemeClr val="accent5">
                    <a:lumMod val="50000"/>
                  </a:schemeClr>
                </a:solidFill>
              </a:rPr>
              <a:t>(und)</a:t>
            </a:r>
            <a:r>
              <a:rPr lang="en-GB" sz="2400" dirty="0" err="1">
                <a:solidFill>
                  <a:schemeClr val="accent5">
                    <a:lumMod val="50000"/>
                  </a:schemeClr>
                </a:solidFill>
              </a:rPr>
              <a:t>zweiundfünfzig</a:t>
            </a:r>
            <a:endParaRPr lang="en-GB" sz="2400" dirty="0">
              <a:solidFill>
                <a:schemeClr val="accent5">
                  <a:lumMod val="50000"/>
                </a:schemeClr>
              </a:solidFill>
            </a:endParaRPr>
          </a:p>
        </p:txBody>
      </p:sp>
      <p:sp>
        <p:nvSpPr>
          <p:cNvPr id="20" name="TextBox 19">
            <a:extLst>
              <a:ext uri="{FF2B5EF4-FFF2-40B4-BE49-F238E27FC236}">
                <a16:creationId xmlns:a16="http://schemas.microsoft.com/office/drawing/2014/main" id="{D713350C-5EB4-4F4B-8877-9378853F8634}"/>
              </a:ext>
            </a:extLst>
          </p:cNvPr>
          <p:cNvSpPr txBox="1"/>
          <p:nvPr/>
        </p:nvSpPr>
        <p:spPr>
          <a:xfrm>
            <a:off x="1624009" y="2016048"/>
            <a:ext cx="5443364" cy="461665"/>
          </a:xfrm>
          <a:prstGeom prst="rect">
            <a:avLst/>
          </a:prstGeom>
          <a:noFill/>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ein</a:t>
            </a:r>
            <a:r>
              <a:rPr lang="en-GB" sz="2400" dirty="0">
                <a:solidFill>
                  <a:schemeClr val="accent5">
                    <a:lumMod val="50000"/>
                  </a:schemeClr>
                </a:solidFill>
              </a:rPr>
              <a:t>)</a:t>
            </a:r>
            <a:r>
              <a:rPr lang="en-GB" sz="2400" dirty="0" err="1">
                <a:solidFill>
                  <a:schemeClr val="accent5">
                    <a:lumMod val="50000"/>
                  </a:schemeClr>
                </a:solidFill>
              </a:rPr>
              <a:t>tausend</a:t>
            </a:r>
            <a:r>
              <a:rPr lang="en-GB" sz="2400" dirty="0">
                <a:solidFill>
                  <a:schemeClr val="accent5">
                    <a:lumMod val="50000"/>
                  </a:schemeClr>
                </a:solidFill>
              </a:rPr>
              <a:t>(und)</a:t>
            </a:r>
            <a:r>
              <a:rPr lang="en-GB" sz="2400" dirty="0" err="1">
                <a:solidFill>
                  <a:schemeClr val="accent5">
                    <a:lumMod val="50000"/>
                  </a:schemeClr>
                </a:solidFill>
              </a:rPr>
              <a:t>sechsundsechzig</a:t>
            </a:r>
            <a:endParaRPr lang="en-GB" sz="2400" dirty="0">
              <a:solidFill>
                <a:schemeClr val="accent5">
                  <a:lumMod val="50000"/>
                </a:schemeClr>
              </a:solidFill>
            </a:endParaRPr>
          </a:p>
        </p:txBody>
      </p:sp>
      <p:sp>
        <p:nvSpPr>
          <p:cNvPr id="21" name="Speech Bubble: Rectangle with Corners Rounded 20">
            <a:extLst>
              <a:ext uri="{FF2B5EF4-FFF2-40B4-BE49-F238E27FC236}">
                <a16:creationId xmlns:a16="http://schemas.microsoft.com/office/drawing/2014/main" id="{8F1C01A7-E20B-492D-9B53-BCCF524053E8}"/>
              </a:ext>
            </a:extLst>
          </p:cNvPr>
          <p:cNvSpPr/>
          <p:nvPr/>
        </p:nvSpPr>
        <p:spPr>
          <a:xfrm>
            <a:off x="8089325" y="1152767"/>
            <a:ext cx="3812987" cy="1720557"/>
          </a:xfrm>
          <a:prstGeom prst="wedgeRoundRectCallout">
            <a:avLst>
              <a:gd name="adj1" fmla="val -67212"/>
              <a:gd name="adj2" fmla="val -1501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In English, we often say years in two parts: </a:t>
            </a:r>
            <a:br>
              <a:rPr lang="en-GB" sz="2000" dirty="0"/>
            </a:br>
            <a:r>
              <a:rPr lang="en-GB" sz="2000" dirty="0"/>
              <a:t>1066 </a:t>
            </a:r>
            <a:r>
              <a:rPr lang="en-GB" sz="2000" dirty="0">
                <a:sym typeface="Wingdings" panose="05000000000000000000" pitchFamily="2" charset="2"/>
              </a:rPr>
              <a:t> ten / sixty-six</a:t>
            </a:r>
            <a:br>
              <a:rPr lang="en-GB" sz="2000" dirty="0">
                <a:sym typeface="Wingdings" panose="05000000000000000000" pitchFamily="2" charset="2"/>
              </a:rPr>
            </a:br>
            <a:r>
              <a:rPr lang="en-GB" sz="2000" dirty="0">
                <a:sym typeface="Wingdings" panose="05000000000000000000" pitchFamily="2" charset="2"/>
              </a:rPr>
              <a:t>1105  eleven / o five</a:t>
            </a:r>
            <a:br>
              <a:rPr lang="en-GB" sz="2000" dirty="0">
                <a:sym typeface="Wingdings" panose="05000000000000000000" pitchFamily="2" charset="2"/>
              </a:rPr>
            </a:br>
            <a:r>
              <a:rPr lang="en-GB" sz="2000" dirty="0">
                <a:sym typeface="Wingdings" panose="05000000000000000000" pitchFamily="2" charset="2"/>
              </a:rPr>
              <a:t>1980  nineteen / eighty</a:t>
            </a:r>
            <a:endParaRPr lang="en-GB" sz="2000" b="1" dirty="0"/>
          </a:p>
        </p:txBody>
      </p:sp>
      <p:sp>
        <p:nvSpPr>
          <p:cNvPr id="22" name="Rectangle 21">
            <a:hlinkClick r:id="" action="ppaction://noaction">
              <a:snd r:embed="rId9" name="9.1.1.3 Slide 4 6.wav"/>
            </a:hlinkClick>
            <a:extLst>
              <a:ext uri="{FF2B5EF4-FFF2-40B4-BE49-F238E27FC236}">
                <a16:creationId xmlns:a16="http://schemas.microsoft.com/office/drawing/2014/main" id="{2056C7EE-EDA1-4B18-ACDD-6229692EA0C6}"/>
              </a:ext>
            </a:extLst>
          </p:cNvPr>
          <p:cNvSpPr/>
          <p:nvPr/>
        </p:nvSpPr>
        <p:spPr>
          <a:xfrm>
            <a:off x="731951" y="5307928"/>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2005</a:t>
            </a:r>
          </a:p>
        </p:txBody>
      </p:sp>
      <p:sp>
        <p:nvSpPr>
          <p:cNvPr id="23" name="Rectangle 22">
            <a:hlinkClick r:id="" action="ppaction://noaction">
              <a:snd r:embed="rId10" name="9.1.1.3 Slide 4 7.wav"/>
            </a:hlinkClick>
            <a:extLst>
              <a:ext uri="{FF2B5EF4-FFF2-40B4-BE49-F238E27FC236}">
                <a16:creationId xmlns:a16="http://schemas.microsoft.com/office/drawing/2014/main" id="{E3B7C615-249F-4FEF-B1D3-78F04F8C9385}"/>
              </a:ext>
            </a:extLst>
          </p:cNvPr>
          <p:cNvSpPr/>
          <p:nvPr/>
        </p:nvSpPr>
        <p:spPr>
          <a:xfrm>
            <a:off x="731951" y="5862274"/>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2020</a:t>
            </a:r>
          </a:p>
        </p:txBody>
      </p:sp>
      <p:sp>
        <p:nvSpPr>
          <p:cNvPr id="24" name="TextBox 23">
            <a:extLst>
              <a:ext uri="{FF2B5EF4-FFF2-40B4-BE49-F238E27FC236}">
                <a16:creationId xmlns:a16="http://schemas.microsoft.com/office/drawing/2014/main" id="{99D30A5A-1225-43B9-BC4E-C58E6F214DEB}"/>
              </a:ext>
            </a:extLst>
          </p:cNvPr>
          <p:cNvSpPr txBox="1"/>
          <p:nvPr/>
        </p:nvSpPr>
        <p:spPr>
          <a:xfrm>
            <a:off x="1636168" y="5278263"/>
            <a:ext cx="4803795" cy="461665"/>
          </a:xfrm>
          <a:prstGeom prst="rect">
            <a:avLst/>
          </a:prstGeom>
          <a:noFill/>
        </p:spPr>
        <p:txBody>
          <a:bodyPr wrap="square" rtlCol="0">
            <a:spAutoFit/>
          </a:bodyPr>
          <a:lstStyle/>
          <a:p>
            <a:pPr algn="l"/>
            <a:r>
              <a:rPr lang="en-GB" sz="2400" dirty="0" err="1">
                <a:solidFill>
                  <a:schemeClr val="accent5">
                    <a:lumMod val="50000"/>
                  </a:schemeClr>
                </a:solidFill>
              </a:rPr>
              <a:t>zweitausend</a:t>
            </a:r>
            <a:r>
              <a:rPr lang="en-GB" sz="2400" dirty="0">
                <a:solidFill>
                  <a:schemeClr val="accent5">
                    <a:lumMod val="50000"/>
                  </a:schemeClr>
                </a:solidFill>
              </a:rPr>
              <a:t>(und)</a:t>
            </a:r>
            <a:r>
              <a:rPr lang="en-GB" sz="2400" dirty="0" err="1">
                <a:solidFill>
                  <a:schemeClr val="accent5">
                    <a:lumMod val="50000"/>
                  </a:schemeClr>
                </a:solidFill>
              </a:rPr>
              <a:t>fünf</a:t>
            </a:r>
            <a:endParaRPr lang="en-GB" sz="2400" dirty="0">
              <a:solidFill>
                <a:schemeClr val="accent5">
                  <a:lumMod val="50000"/>
                </a:schemeClr>
              </a:solidFill>
            </a:endParaRPr>
          </a:p>
        </p:txBody>
      </p:sp>
      <p:sp>
        <p:nvSpPr>
          <p:cNvPr id="25" name="TextBox 24">
            <a:extLst>
              <a:ext uri="{FF2B5EF4-FFF2-40B4-BE49-F238E27FC236}">
                <a16:creationId xmlns:a16="http://schemas.microsoft.com/office/drawing/2014/main" id="{25518B10-4D4C-4DCB-BC3F-CB3B87F0AE80}"/>
              </a:ext>
            </a:extLst>
          </p:cNvPr>
          <p:cNvSpPr txBox="1"/>
          <p:nvPr/>
        </p:nvSpPr>
        <p:spPr>
          <a:xfrm>
            <a:off x="1636168" y="5846295"/>
            <a:ext cx="4803795" cy="461665"/>
          </a:xfrm>
          <a:prstGeom prst="rect">
            <a:avLst/>
          </a:prstGeom>
          <a:noFill/>
        </p:spPr>
        <p:txBody>
          <a:bodyPr wrap="square" rtlCol="0">
            <a:spAutoFit/>
          </a:bodyPr>
          <a:lstStyle/>
          <a:p>
            <a:pPr algn="l"/>
            <a:r>
              <a:rPr lang="en-GB" sz="2400" dirty="0" err="1">
                <a:solidFill>
                  <a:schemeClr val="accent5">
                    <a:lumMod val="50000"/>
                  </a:schemeClr>
                </a:solidFill>
              </a:rPr>
              <a:t>zweitausend</a:t>
            </a:r>
            <a:r>
              <a:rPr lang="en-GB" sz="2400" dirty="0">
                <a:solidFill>
                  <a:schemeClr val="accent5">
                    <a:lumMod val="50000"/>
                  </a:schemeClr>
                </a:solidFill>
              </a:rPr>
              <a:t>(und)</a:t>
            </a:r>
            <a:r>
              <a:rPr lang="en-GB" sz="2400" dirty="0" err="1">
                <a:solidFill>
                  <a:schemeClr val="accent5">
                    <a:lumMod val="50000"/>
                  </a:schemeClr>
                </a:solidFill>
              </a:rPr>
              <a:t>zwanzig</a:t>
            </a:r>
            <a:endParaRPr lang="en-GB" sz="2400" dirty="0">
              <a:solidFill>
                <a:schemeClr val="accent5">
                  <a:lumMod val="50000"/>
                </a:schemeClr>
              </a:solidFill>
            </a:endParaRPr>
          </a:p>
        </p:txBody>
      </p:sp>
      <p:sp>
        <p:nvSpPr>
          <p:cNvPr id="16" name="TextBox 15">
            <a:extLst>
              <a:ext uri="{FF2B5EF4-FFF2-40B4-BE49-F238E27FC236}">
                <a16:creationId xmlns:a16="http://schemas.microsoft.com/office/drawing/2014/main" id="{451385A5-F734-4B90-84D0-CFB172DF54C9}"/>
              </a:ext>
            </a:extLst>
          </p:cNvPr>
          <p:cNvSpPr txBox="1"/>
          <p:nvPr/>
        </p:nvSpPr>
        <p:spPr>
          <a:xfrm>
            <a:off x="205331" y="1497312"/>
            <a:ext cx="396726" cy="430887"/>
          </a:xfrm>
          <a:prstGeom prst="rect">
            <a:avLst/>
          </a:prstGeom>
          <a:solidFill>
            <a:srgbClr val="FFF4E7"/>
          </a:solidFill>
          <a:ln>
            <a:solidFill>
              <a:srgbClr val="115076"/>
            </a:solidFill>
          </a:ln>
        </p:spPr>
        <p:txBody>
          <a:bodyPr wrap="square" rtlCol="0">
            <a:spAutoFit/>
          </a:bodyPr>
          <a:lstStyle/>
          <a:p>
            <a:pPr algn="ctr"/>
            <a:r>
              <a:rPr lang="en-US" sz="2200" dirty="0">
                <a:solidFill>
                  <a:schemeClr val="accent5">
                    <a:lumMod val="50000"/>
                  </a:schemeClr>
                </a:solidFill>
              </a:rPr>
              <a:t>1</a:t>
            </a:r>
            <a:endParaRPr lang="en-GB" sz="2200" dirty="0">
              <a:solidFill>
                <a:schemeClr val="accent5">
                  <a:lumMod val="50000"/>
                </a:schemeClr>
              </a:solidFill>
            </a:endParaRPr>
          </a:p>
        </p:txBody>
      </p:sp>
      <p:sp>
        <p:nvSpPr>
          <p:cNvPr id="27" name="TextBox 26">
            <a:extLst>
              <a:ext uri="{FF2B5EF4-FFF2-40B4-BE49-F238E27FC236}">
                <a16:creationId xmlns:a16="http://schemas.microsoft.com/office/drawing/2014/main" id="{44BDD0EF-50A7-48F7-88BC-39878EAAAB56}"/>
              </a:ext>
            </a:extLst>
          </p:cNvPr>
          <p:cNvSpPr txBox="1"/>
          <p:nvPr/>
        </p:nvSpPr>
        <p:spPr>
          <a:xfrm>
            <a:off x="205331" y="2031438"/>
            <a:ext cx="396726" cy="430887"/>
          </a:xfrm>
          <a:prstGeom prst="rect">
            <a:avLst/>
          </a:prstGeom>
          <a:solidFill>
            <a:srgbClr val="FFF4E7"/>
          </a:solidFill>
          <a:ln>
            <a:solidFill>
              <a:srgbClr val="115076"/>
            </a:solidFill>
          </a:ln>
        </p:spPr>
        <p:txBody>
          <a:bodyPr wrap="square" rtlCol="0">
            <a:spAutoFit/>
          </a:bodyPr>
          <a:lstStyle/>
          <a:p>
            <a:pPr algn="ctr"/>
            <a:r>
              <a:rPr lang="en-US" sz="2200" dirty="0">
                <a:solidFill>
                  <a:schemeClr val="accent5">
                    <a:lumMod val="50000"/>
                  </a:schemeClr>
                </a:solidFill>
              </a:rPr>
              <a:t>2</a:t>
            </a:r>
            <a:endParaRPr lang="en-GB" sz="2200" dirty="0">
              <a:solidFill>
                <a:schemeClr val="accent5">
                  <a:lumMod val="50000"/>
                </a:schemeClr>
              </a:solidFill>
            </a:endParaRPr>
          </a:p>
        </p:txBody>
      </p:sp>
      <p:sp>
        <p:nvSpPr>
          <p:cNvPr id="28" name="TextBox 27">
            <a:extLst>
              <a:ext uri="{FF2B5EF4-FFF2-40B4-BE49-F238E27FC236}">
                <a16:creationId xmlns:a16="http://schemas.microsoft.com/office/drawing/2014/main" id="{C27D692E-4853-468C-A7D1-7163F431FF88}"/>
              </a:ext>
            </a:extLst>
          </p:cNvPr>
          <p:cNvSpPr txBox="1"/>
          <p:nvPr/>
        </p:nvSpPr>
        <p:spPr>
          <a:xfrm>
            <a:off x="205331" y="3043343"/>
            <a:ext cx="396726" cy="430887"/>
          </a:xfrm>
          <a:prstGeom prst="rect">
            <a:avLst/>
          </a:prstGeom>
          <a:solidFill>
            <a:srgbClr val="FFF4E7"/>
          </a:solidFill>
          <a:ln>
            <a:solidFill>
              <a:srgbClr val="115076"/>
            </a:solidFill>
          </a:ln>
        </p:spPr>
        <p:txBody>
          <a:bodyPr wrap="square" rtlCol="0">
            <a:spAutoFit/>
          </a:bodyPr>
          <a:lstStyle/>
          <a:p>
            <a:pPr algn="ctr"/>
            <a:r>
              <a:rPr lang="en-US" sz="2200" dirty="0">
                <a:solidFill>
                  <a:schemeClr val="accent5">
                    <a:lumMod val="50000"/>
                  </a:schemeClr>
                </a:solidFill>
              </a:rPr>
              <a:t>3</a:t>
            </a:r>
            <a:endParaRPr lang="en-GB" sz="2200" dirty="0">
              <a:solidFill>
                <a:schemeClr val="accent5">
                  <a:lumMod val="50000"/>
                </a:schemeClr>
              </a:solidFill>
            </a:endParaRPr>
          </a:p>
        </p:txBody>
      </p:sp>
      <p:sp>
        <p:nvSpPr>
          <p:cNvPr id="29" name="TextBox 28">
            <a:extLst>
              <a:ext uri="{FF2B5EF4-FFF2-40B4-BE49-F238E27FC236}">
                <a16:creationId xmlns:a16="http://schemas.microsoft.com/office/drawing/2014/main" id="{09BFD58A-0EBA-472E-897D-E2D147CDB450}"/>
              </a:ext>
            </a:extLst>
          </p:cNvPr>
          <p:cNvSpPr txBox="1"/>
          <p:nvPr/>
        </p:nvSpPr>
        <p:spPr>
          <a:xfrm>
            <a:off x="205331" y="3655280"/>
            <a:ext cx="396726" cy="430887"/>
          </a:xfrm>
          <a:prstGeom prst="rect">
            <a:avLst/>
          </a:prstGeom>
          <a:solidFill>
            <a:srgbClr val="FFF4E7"/>
          </a:solidFill>
          <a:ln>
            <a:solidFill>
              <a:srgbClr val="115076"/>
            </a:solidFill>
          </a:ln>
        </p:spPr>
        <p:txBody>
          <a:bodyPr wrap="square" rtlCol="0">
            <a:spAutoFit/>
          </a:bodyPr>
          <a:lstStyle/>
          <a:p>
            <a:pPr algn="ctr"/>
            <a:r>
              <a:rPr lang="en-US" sz="2200" dirty="0">
                <a:solidFill>
                  <a:schemeClr val="accent5">
                    <a:lumMod val="50000"/>
                  </a:schemeClr>
                </a:solidFill>
              </a:rPr>
              <a:t>4</a:t>
            </a:r>
            <a:endParaRPr lang="en-GB" sz="2200" dirty="0">
              <a:solidFill>
                <a:schemeClr val="accent5">
                  <a:lumMod val="50000"/>
                </a:schemeClr>
              </a:solidFill>
            </a:endParaRPr>
          </a:p>
        </p:txBody>
      </p:sp>
      <p:sp>
        <p:nvSpPr>
          <p:cNvPr id="30" name="TextBox 29">
            <a:extLst>
              <a:ext uri="{FF2B5EF4-FFF2-40B4-BE49-F238E27FC236}">
                <a16:creationId xmlns:a16="http://schemas.microsoft.com/office/drawing/2014/main" id="{608A403E-CFA6-4432-A6AA-D8AD6058F5BC}"/>
              </a:ext>
            </a:extLst>
          </p:cNvPr>
          <p:cNvSpPr txBox="1"/>
          <p:nvPr/>
        </p:nvSpPr>
        <p:spPr>
          <a:xfrm>
            <a:off x="205331" y="4274241"/>
            <a:ext cx="396726" cy="430887"/>
          </a:xfrm>
          <a:prstGeom prst="rect">
            <a:avLst/>
          </a:prstGeom>
          <a:solidFill>
            <a:srgbClr val="FFF4E7"/>
          </a:solidFill>
          <a:ln>
            <a:solidFill>
              <a:srgbClr val="115076"/>
            </a:solidFill>
          </a:ln>
        </p:spPr>
        <p:txBody>
          <a:bodyPr wrap="square" rtlCol="0">
            <a:spAutoFit/>
          </a:bodyPr>
          <a:lstStyle/>
          <a:p>
            <a:pPr algn="ctr"/>
            <a:r>
              <a:rPr lang="en-US" sz="2200" dirty="0">
                <a:solidFill>
                  <a:schemeClr val="accent5">
                    <a:lumMod val="50000"/>
                  </a:schemeClr>
                </a:solidFill>
              </a:rPr>
              <a:t>5</a:t>
            </a:r>
            <a:endParaRPr lang="en-GB" sz="2200" dirty="0">
              <a:solidFill>
                <a:schemeClr val="accent5">
                  <a:lumMod val="50000"/>
                </a:schemeClr>
              </a:solidFill>
            </a:endParaRPr>
          </a:p>
        </p:txBody>
      </p:sp>
      <p:sp>
        <p:nvSpPr>
          <p:cNvPr id="31" name="TextBox 30">
            <a:extLst>
              <a:ext uri="{FF2B5EF4-FFF2-40B4-BE49-F238E27FC236}">
                <a16:creationId xmlns:a16="http://schemas.microsoft.com/office/drawing/2014/main" id="{B278AA1C-1E76-49ED-87C5-6CADAA4EFE81}"/>
              </a:ext>
            </a:extLst>
          </p:cNvPr>
          <p:cNvSpPr txBox="1"/>
          <p:nvPr/>
        </p:nvSpPr>
        <p:spPr>
          <a:xfrm>
            <a:off x="207022" y="5288513"/>
            <a:ext cx="396726" cy="430887"/>
          </a:xfrm>
          <a:prstGeom prst="rect">
            <a:avLst/>
          </a:prstGeom>
          <a:solidFill>
            <a:srgbClr val="FFF4E7"/>
          </a:solidFill>
          <a:ln>
            <a:solidFill>
              <a:srgbClr val="115076"/>
            </a:solidFill>
          </a:ln>
        </p:spPr>
        <p:txBody>
          <a:bodyPr wrap="square" rtlCol="0">
            <a:spAutoFit/>
          </a:bodyPr>
          <a:lstStyle/>
          <a:p>
            <a:pPr algn="ctr"/>
            <a:r>
              <a:rPr lang="en-US" sz="2200" dirty="0">
                <a:solidFill>
                  <a:schemeClr val="accent5">
                    <a:lumMod val="50000"/>
                  </a:schemeClr>
                </a:solidFill>
              </a:rPr>
              <a:t>6</a:t>
            </a:r>
            <a:endParaRPr lang="en-GB" sz="2200" dirty="0">
              <a:solidFill>
                <a:schemeClr val="accent5">
                  <a:lumMod val="50000"/>
                </a:schemeClr>
              </a:solidFill>
            </a:endParaRPr>
          </a:p>
        </p:txBody>
      </p:sp>
      <p:sp>
        <p:nvSpPr>
          <p:cNvPr id="32" name="TextBox 31">
            <a:extLst>
              <a:ext uri="{FF2B5EF4-FFF2-40B4-BE49-F238E27FC236}">
                <a16:creationId xmlns:a16="http://schemas.microsoft.com/office/drawing/2014/main" id="{F421CFDE-A8B6-4AED-8304-CB173247039D}"/>
              </a:ext>
            </a:extLst>
          </p:cNvPr>
          <p:cNvSpPr txBox="1"/>
          <p:nvPr/>
        </p:nvSpPr>
        <p:spPr>
          <a:xfrm>
            <a:off x="205331" y="5871356"/>
            <a:ext cx="396726" cy="430887"/>
          </a:xfrm>
          <a:prstGeom prst="rect">
            <a:avLst/>
          </a:prstGeom>
          <a:solidFill>
            <a:srgbClr val="FFF4E7"/>
          </a:solidFill>
          <a:ln>
            <a:solidFill>
              <a:srgbClr val="115076"/>
            </a:solidFill>
          </a:ln>
        </p:spPr>
        <p:txBody>
          <a:bodyPr wrap="square" rtlCol="0">
            <a:spAutoFit/>
          </a:bodyPr>
          <a:lstStyle/>
          <a:p>
            <a:pPr algn="ctr"/>
            <a:r>
              <a:rPr lang="en-US" sz="2200" dirty="0">
                <a:solidFill>
                  <a:schemeClr val="accent5">
                    <a:lumMod val="50000"/>
                  </a:schemeClr>
                </a:solidFill>
              </a:rPr>
              <a:t>7</a:t>
            </a:r>
            <a:endParaRPr lang="en-GB" sz="2200" dirty="0">
              <a:solidFill>
                <a:schemeClr val="accent5">
                  <a:lumMod val="50000"/>
                </a:schemeClr>
              </a:solidFill>
            </a:endParaRPr>
          </a:p>
        </p:txBody>
      </p:sp>
    </p:spTree>
    <p:extLst>
      <p:ext uri="{BB962C8B-B14F-4D97-AF65-F5344CB8AC3E}">
        <p14:creationId xmlns:p14="http://schemas.microsoft.com/office/powerpoint/2010/main" val="319027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11" grpId="0"/>
      <p:bldP spid="12" grpId="0"/>
      <p:bldP spid="13" grpId="0" animBg="1"/>
      <p:bldP spid="14" grpId="0" animBg="1"/>
      <p:bldP spid="15" grpId="0" animBg="1"/>
      <p:bldP spid="17" grpId="0" animBg="1"/>
      <p:bldP spid="18" grpId="0" animBg="1"/>
      <p:bldP spid="19" grpId="0"/>
      <p:bldP spid="20" grpId="0"/>
      <p:bldP spid="21" grpId="0" animBg="1"/>
      <p:bldP spid="22" grpId="0" animBg="1"/>
      <p:bldP spid="23" grpId="0" animBg="1"/>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062334" cy="707849"/>
          </a:xfrm>
          <a:prstGeom prst="rect">
            <a:avLst/>
          </a:prstGeom>
        </p:spPr>
      </p:pic>
      <p:sp>
        <p:nvSpPr>
          <p:cNvPr id="4" name="Title 3"/>
          <p:cNvSpPr>
            <a:spLocks noGrp="1"/>
          </p:cNvSpPr>
          <p:nvPr>
            <p:ph type="title"/>
          </p:nvPr>
        </p:nvSpPr>
        <p:spPr>
          <a:xfrm>
            <a:off x="0" y="236891"/>
            <a:ext cx="4869180" cy="707849"/>
          </a:xfrm>
        </p:spPr>
        <p:txBody>
          <a:bodyPr>
            <a:normAutofit/>
          </a:bodyPr>
          <a:lstStyle/>
          <a:p>
            <a:r>
              <a:rPr lang="en-GB" sz="3600" b="1" dirty="0" err="1">
                <a:solidFill>
                  <a:schemeClr val="bg1"/>
                </a:solidFill>
              </a:rPr>
              <a:t>Wann</a:t>
            </a:r>
            <a:r>
              <a:rPr lang="en-GB" sz="3600" b="1" dirty="0">
                <a:solidFill>
                  <a:schemeClr val="bg1"/>
                </a:solidFill>
              </a:rPr>
              <a:t> war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35940" y="247046"/>
            <a:ext cx="142138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976304" y="49178"/>
            <a:ext cx="60145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Partnerarbeit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Sag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lang="en-US" sz="2000" dirty="0">
                <a:solidFill>
                  <a:srgbClr val="4472C4">
                    <a:lumMod val="50000"/>
                  </a:srgbClr>
                </a:solidFill>
                <a:latin typeface="Century Gothic" panose="020F0302020204030204"/>
              </a:rPr>
              <a:t>Sag die </a:t>
            </a:r>
            <a:r>
              <a:rPr lang="en-US" sz="2000" dirty="0" err="1">
                <a:solidFill>
                  <a:srgbClr val="4472C4">
                    <a:lumMod val="50000"/>
                  </a:srgbClr>
                </a:solidFill>
                <a:latin typeface="Century Gothic" panose="020F0302020204030204"/>
              </a:rPr>
              <a:t>richtige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Nummer</a:t>
            </a:r>
            <a:r>
              <a:rPr lang="en-US" sz="2000" dirty="0">
                <a:solidFill>
                  <a:srgbClr val="4472C4">
                    <a:lumMod val="50000"/>
                  </a:srgbClr>
                </a:solidFill>
                <a:latin typeface="Century Gothic" panose="020F0302020204030204"/>
              </a:rPr>
              <a:t>.</a:t>
            </a:r>
            <a:br>
              <a:rPr lang="en-US" sz="2000" dirty="0">
                <a:solidFill>
                  <a:srgbClr val="4472C4">
                    <a:lumMod val="50000"/>
                  </a:srgbClr>
                </a:solidFill>
                <a:latin typeface="Century Gothic" panose="020F0302020204030204"/>
              </a:rPr>
            </a:br>
            <a:r>
              <a:rPr lang="en-US" sz="2000" dirty="0" err="1">
                <a:solidFill>
                  <a:srgbClr val="4472C4">
                    <a:lumMod val="50000"/>
                  </a:srgbClr>
                </a:solidFill>
                <a:latin typeface="Century Gothic" panose="020F0302020204030204"/>
              </a:rPr>
              <a:t>Nach</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jedem</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Satz</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tauscht</a:t>
            </a:r>
            <a:r>
              <a:rPr lang="en-US" sz="2000" dirty="0">
                <a:solidFill>
                  <a:srgbClr val="4472C4">
                    <a:lumMod val="50000"/>
                  </a:srgbClr>
                </a:solidFill>
                <a:latin typeface="Century Gothic" panose="020F0302020204030204"/>
              </a:rPr>
              <a:t> die </a:t>
            </a:r>
            <a:r>
              <a:rPr lang="en-US" sz="2000" dirty="0" err="1">
                <a:solidFill>
                  <a:srgbClr val="4472C4">
                    <a:lumMod val="50000"/>
                  </a:srgbClr>
                </a:solidFill>
                <a:latin typeface="Century Gothic" panose="020F0302020204030204"/>
              </a:rPr>
              <a:t>Rollen</a:t>
            </a:r>
            <a:r>
              <a:rPr lang="en-US" sz="2000" dirty="0">
                <a:solidFill>
                  <a:srgbClr val="4472C4">
                    <a:lumMod val="50000"/>
                  </a:srgbClr>
                </a:solidFill>
                <a:latin typeface="Century Gothic" panose="020F0302020204030204"/>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782D564B-5261-454C-AE7A-92AE76A6889A}"/>
              </a:ext>
            </a:extLst>
          </p:cNvPr>
          <p:cNvPicPr>
            <a:picLocks noChangeAspect="1"/>
          </p:cNvPicPr>
          <p:nvPr/>
        </p:nvPicPr>
        <p:blipFill rotWithShape="1">
          <a:blip r:embed="rId4">
            <a:extLst>
              <a:ext uri="{28A0092B-C50C-407E-A947-70E740481C1C}">
                <a14:useLocalDpi xmlns:a14="http://schemas.microsoft.com/office/drawing/2010/main" val="0"/>
              </a:ext>
            </a:extLst>
          </a:blip>
          <a:srcRect r="15001" b="4329"/>
          <a:stretch/>
        </p:blipFill>
        <p:spPr>
          <a:xfrm>
            <a:off x="-154437" y="918920"/>
            <a:ext cx="12337905" cy="5334396"/>
          </a:xfrm>
          <a:prstGeom prst="rect">
            <a:avLst/>
          </a:prstGeom>
        </p:spPr>
      </p:pic>
      <p:sp>
        <p:nvSpPr>
          <p:cNvPr id="14" name="Rectangle 13">
            <a:extLst>
              <a:ext uri="{FF2B5EF4-FFF2-40B4-BE49-F238E27FC236}">
                <a16:creationId xmlns:a16="http://schemas.microsoft.com/office/drawing/2014/main" id="{066881A0-FFB8-4F7A-B09C-0EBBA4861D16}"/>
              </a:ext>
            </a:extLst>
          </p:cNvPr>
          <p:cNvSpPr/>
          <p:nvPr/>
        </p:nvSpPr>
        <p:spPr>
          <a:xfrm>
            <a:off x="773599" y="3737887"/>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5E617007-78FC-4862-8567-94FF9E1E79DC}"/>
              </a:ext>
            </a:extLst>
          </p:cNvPr>
          <p:cNvSpPr/>
          <p:nvPr/>
        </p:nvSpPr>
        <p:spPr>
          <a:xfrm>
            <a:off x="3503379"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15B6621-55E7-40C1-B5A9-E8157AF25F29}"/>
              </a:ext>
            </a:extLst>
          </p:cNvPr>
          <p:cNvSpPr/>
          <p:nvPr/>
        </p:nvSpPr>
        <p:spPr>
          <a:xfrm>
            <a:off x="6221356"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11C86919-2116-492C-8FB0-CFEF5A9E6624}"/>
              </a:ext>
            </a:extLst>
          </p:cNvPr>
          <p:cNvSpPr/>
          <p:nvPr/>
        </p:nvSpPr>
        <p:spPr>
          <a:xfrm>
            <a:off x="8905249"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CC062D50-AABD-4D09-BF49-65A8DFA2CCFF}"/>
              </a:ext>
            </a:extLst>
          </p:cNvPr>
          <p:cNvSpPr/>
          <p:nvPr/>
        </p:nvSpPr>
        <p:spPr>
          <a:xfrm>
            <a:off x="773599" y="1414181"/>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15E113B6-4274-402A-B3E6-01F33E58B81E}"/>
              </a:ext>
            </a:extLst>
          </p:cNvPr>
          <p:cNvSpPr/>
          <p:nvPr/>
        </p:nvSpPr>
        <p:spPr>
          <a:xfrm>
            <a:off x="3503379" y="1414178"/>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33D13920-CA22-4651-BFA5-C5B6F7A4438D}"/>
              </a:ext>
            </a:extLst>
          </p:cNvPr>
          <p:cNvSpPr/>
          <p:nvPr/>
        </p:nvSpPr>
        <p:spPr>
          <a:xfrm>
            <a:off x="6221356" y="1414178"/>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55CF2EDD-33ED-44B5-B9E9-D930FDB8AABB}"/>
              </a:ext>
            </a:extLst>
          </p:cNvPr>
          <p:cNvSpPr/>
          <p:nvPr/>
        </p:nvSpPr>
        <p:spPr>
          <a:xfrm>
            <a:off x="8905249" y="1414178"/>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15F35ABE-A989-4720-83AA-973FC3562667}"/>
              </a:ext>
            </a:extLst>
          </p:cNvPr>
          <p:cNvSpPr txBox="1"/>
          <p:nvPr/>
        </p:nvSpPr>
        <p:spPr>
          <a:xfrm>
            <a:off x="773600" y="2933196"/>
            <a:ext cx="26390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a:ln>
                  <a:noFill/>
                </a:ln>
                <a:solidFill>
                  <a:srgbClr val="002060"/>
                </a:solidFill>
                <a:effectLst/>
                <a:uLnTx/>
                <a:uFillTx/>
                <a:latin typeface="Century Gothic" panose="020F0302020204030204"/>
                <a:ea typeface="+mn-ea"/>
                <a:cs typeface="+mn-cs"/>
              </a:rPr>
              <a:t>die Entdeckung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a:ln>
                  <a:noFill/>
                </a:ln>
                <a:solidFill>
                  <a:srgbClr val="002060"/>
                </a:solidFill>
                <a:effectLst/>
                <a:uLnTx/>
                <a:uFillTx/>
                <a:latin typeface="Century Gothic" panose="020F0302020204030204"/>
                <a:ea typeface="+mn-ea"/>
                <a:cs typeface="+mn-cs"/>
              </a:rPr>
              <a:t>Amerikas</a:t>
            </a:r>
            <a:endParaRPr kumimoji="0" lang="fr-FR"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2AC11C2-66EF-41DA-8818-2A43AA09BB81}"/>
              </a:ext>
            </a:extLst>
          </p:cNvPr>
          <p:cNvSpPr txBox="1"/>
          <p:nvPr/>
        </p:nvSpPr>
        <p:spPr>
          <a:xfrm>
            <a:off x="6132550" y="2960217"/>
            <a:ext cx="26390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a:ln>
                  <a:noFill/>
                </a:ln>
                <a:solidFill>
                  <a:srgbClr val="002060"/>
                </a:solidFill>
                <a:effectLst/>
                <a:uLnTx/>
                <a:uFillTx/>
                <a:latin typeface="Century Gothic" panose="020F0302020204030204"/>
                <a:ea typeface="+mn-ea"/>
                <a:cs typeface="+mn-cs"/>
              </a:rPr>
              <a:t>der Bau der Berliner Mauer</a:t>
            </a:r>
            <a:endParaRPr kumimoji="0" lang="fr-FR"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9DEC1B2C-6160-4491-9461-54D58C643FC3}"/>
              </a:ext>
            </a:extLst>
          </p:cNvPr>
          <p:cNvSpPr txBox="1"/>
          <p:nvPr/>
        </p:nvSpPr>
        <p:spPr>
          <a:xfrm>
            <a:off x="927100" y="1422400"/>
            <a:ext cx="2286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Christoph</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Kolumbus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150CD52B-F740-4114-A053-835F71BCA4EA}"/>
              </a:ext>
            </a:extLst>
          </p:cNvPr>
          <p:cNvSpPr txBox="1"/>
          <p:nvPr/>
        </p:nvSpPr>
        <p:spPr>
          <a:xfrm>
            <a:off x="950125" y="3726520"/>
            <a:ext cx="2286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Albert Einstein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9F5DDF6E-003B-495A-AF96-35AC84AF20C8}"/>
              </a:ext>
            </a:extLst>
          </p:cNvPr>
          <p:cNvSpPr txBox="1"/>
          <p:nvPr/>
        </p:nvSpPr>
        <p:spPr>
          <a:xfrm>
            <a:off x="3644342" y="3709584"/>
            <a:ext cx="2286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Julius</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Verne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348B49C2-B2C1-460D-8D3C-6F77EDDAB555}"/>
              </a:ext>
            </a:extLst>
          </p:cNvPr>
          <p:cNvSpPr txBox="1"/>
          <p:nvPr/>
        </p:nvSpPr>
        <p:spPr>
          <a:xfrm>
            <a:off x="9109794" y="3698443"/>
            <a:ext cx="2286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Amy Johnson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9779D09C-3F29-4685-BA8E-3249D7C16E57}"/>
              </a:ext>
            </a:extLst>
          </p:cNvPr>
          <p:cNvSpPr txBox="1"/>
          <p:nvPr/>
        </p:nvSpPr>
        <p:spPr>
          <a:xfrm>
            <a:off x="8846806" y="3184280"/>
            <a:ext cx="26390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a:solidFill>
                  <a:srgbClr val="002060"/>
                </a:solidFill>
                <a:latin typeface="Century Gothic" panose="020F0302020204030204"/>
              </a:rPr>
              <a:t>der Mauerfall</a:t>
            </a:r>
            <a:endParaRPr kumimoji="0" lang="fr-FR" i="0" u="none" strike="noStrike" kern="1200" cap="none" spc="0" normalizeH="0" baseline="0" noProof="0" dirty="0">
              <a:ln>
                <a:noFill/>
              </a:ln>
              <a:solidFill>
                <a:srgbClr val="002060"/>
              </a:solidFill>
              <a:effectLst/>
              <a:uLnTx/>
              <a:uFillTx/>
              <a:latin typeface="Century Gothic" panose="020F0302020204030204"/>
            </a:endParaRPr>
          </a:p>
        </p:txBody>
      </p:sp>
      <p:sp>
        <p:nvSpPr>
          <p:cNvPr id="42" name="TextBox 41">
            <a:extLst>
              <a:ext uri="{FF2B5EF4-FFF2-40B4-BE49-F238E27FC236}">
                <a16:creationId xmlns:a16="http://schemas.microsoft.com/office/drawing/2014/main" id="{B560B27F-7B6C-4876-AD0C-6AC299A45E49}"/>
              </a:ext>
            </a:extLst>
          </p:cNvPr>
          <p:cNvSpPr txBox="1"/>
          <p:nvPr/>
        </p:nvSpPr>
        <p:spPr>
          <a:xfrm>
            <a:off x="540774" y="5260207"/>
            <a:ext cx="2857538" cy="646331"/>
          </a:xfrm>
          <a:prstGeom prst="rect">
            <a:avLst/>
          </a:prstGeom>
          <a:noFill/>
        </p:spPr>
        <p:txBody>
          <a:bodyPr wrap="square" rtlCol="0">
            <a:spAutoFit/>
          </a:bodyPr>
          <a:lstStyle/>
          <a:p>
            <a:pPr algn="ctr"/>
            <a:r>
              <a:rPr lang="de-DE">
                <a:solidFill>
                  <a:schemeClr val="accent5">
                    <a:lumMod val="50000"/>
                  </a:schemeClr>
                </a:solidFill>
              </a:rPr>
              <a:t>den Nobelpreis für Physik</a:t>
            </a:r>
            <a:endParaRPr lang="en-GB">
              <a:solidFill>
                <a:schemeClr val="accent5">
                  <a:lumMod val="50000"/>
                </a:schemeClr>
              </a:solidFill>
            </a:endParaRPr>
          </a:p>
        </p:txBody>
      </p:sp>
      <p:sp>
        <p:nvSpPr>
          <p:cNvPr id="45" name="TextBox 44">
            <a:extLst>
              <a:ext uri="{FF2B5EF4-FFF2-40B4-BE49-F238E27FC236}">
                <a16:creationId xmlns:a16="http://schemas.microsoft.com/office/drawing/2014/main" id="{A44C13CE-C2A4-46D1-AD87-A5E10A07FC37}"/>
              </a:ext>
            </a:extLst>
          </p:cNvPr>
          <p:cNvSpPr txBox="1"/>
          <p:nvPr/>
        </p:nvSpPr>
        <p:spPr>
          <a:xfrm>
            <a:off x="3463174" y="5241458"/>
            <a:ext cx="2639050" cy="646331"/>
          </a:xfrm>
          <a:prstGeom prst="rect">
            <a:avLst/>
          </a:prstGeom>
          <a:noFill/>
        </p:spPr>
        <p:txBody>
          <a:bodyPr wrap="square" rtlCol="0">
            <a:spAutoFit/>
          </a:bodyPr>
          <a:lstStyle/>
          <a:p>
            <a:pPr algn="ctr"/>
            <a:r>
              <a:rPr lang="de-DE" i="1">
                <a:solidFill>
                  <a:schemeClr val="accent5">
                    <a:lumMod val="50000"/>
                  </a:schemeClr>
                </a:solidFill>
              </a:rPr>
              <a:t>„Reise um die Erde in 80 Tagen“ </a:t>
            </a:r>
            <a:r>
              <a:rPr lang="de-DE">
                <a:solidFill>
                  <a:schemeClr val="accent5">
                    <a:lumMod val="50000"/>
                  </a:schemeClr>
                </a:solidFill>
              </a:rPr>
              <a:t>publiziert</a:t>
            </a:r>
          </a:p>
        </p:txBody>
      </p:sp>
      <p:sp>
        <p:nvSpPr>
          <p:cNvPr id="51" name="TextBox 50">
            <a:extLst>
              <a:ext uri="{FF2B5EF4-FFF2-40B4-BE49-F238E27FC236}">
                <a16:creationId xmlns:a16="http://schemas.microsoft.com/office/drawing/2014/main" id="{6F37D649-6AB6-4581-9506-C0ACC6BAE699}"/>
              </a:ext>
            </a:extLst>
          </p:cNvPr>
          <p:cNvSpPr txBox="1"/>
          <p:nvPr/>
        </p:nvSpPr>
        <p:spPr>
          <a:xfrm>
            <a:off x="8891281" y="5025550"/>
            <a:ext cx="2639050" cy="923330"/>
          </a:xfrm>
          <a:prstGeom prst="rect">
            <a:avLst/>
          </a:prstGeom>
          <a:noFill/>
        </p:spPr>
        <p:txBody>
          <a:bodyPr wrap="square" rtlCol="0">
            <a:spAutoFit/>
          </a:bodyPr>
          <a:lstStyle/>
          <a:p>
            <a:pPr lvl="0" algn="ctr">
              <a:defRPr/>
            </a:pPr>
            <a:r>
              <a:rPr lang="de-DE">
                <a:solidFill>
                  <a:schemeClr val="accent5">
                    <a:lumMod val="50000"/>
                  </a:schemeClr>
                </a:solidFill>
              </a:rPr>
              <a:t>erster Alleinflug einer Frau von England nach Australien</a:t>
            </a:r>
            <a:endParaRPr kumimoji="0" lang="fr-FR" sz="20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82" name="Action Button: Custom 16">
            <a:hlinkClick r:id="" action="ppaction://noaction" highlightClick="1">
              <a:snd r:embed="rId5" name="9.2.1.4 Slide 13 1.wav"/>
            </a:hlinkClick>
            <a:extLst>
              <a:ext uri="{FF2B5EF4-FFF2-40B4-BE49-F238E27FC236}">
                <a16:creationId xmlns:a16="http://schemas.microsoft.com/office/drawing/2014/main" id="{8834174C-302B-4DE0-B9AD-CDEEC66F662D}"/>
              </a:ext>
            </a:extLst>
          </p:cNvPr>
          <p:cNvSpPr/>
          <p:nvPr/>
        </p:nvSpPr>
        <p:spPr>
          <a:xfrm>
            <a:off x="802287" y="146109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Action Button: Custom 16">
            <a:hlinkClick r:id="" action="ppaction://noaction" highlightClick="1">
              <a:snd r:embed="rId6" name="9.2.1.4 Slide 13 3.wav"/>
            </a:hlinkClick>
            <a:extLst>
              <a:ext uri="{FF2B5EF4-FFF2-40B4-BE49-F238E27FC236}">
                <a16:creationId xmlns:a16="http://schemas.microsoft.com/office/drawing/2014/main" id="{5E2F61D5-2F11-4B1E-990F-59A8A7609A40}"/>
              </a:ext>
            </a:extLst>
          </p:cNvPr>
          <p:cNvSpPr/>
          <p:nvPr/>
        </p:nvSpPr>
        <p:spPr>
          <a:xfrm>
            <a:off x="6252994" y="144206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5" name="Action Button: Custom 16">
            <a:hlinkClick r:id="" action="ppaction://noaction" highlightClick="1">
              <a:snd r:embed="rId7" name="9.2.1.4 Slide 13 4.wav"/>
            </a:hlinkClick>
            <a:extLst>
              <a:ext uri="{FF2B5EF4-FFF2-40B4-BE49-F238E27FC236}">
                <a16:creationId xmlns:a16="http://schemas.microsoft.com/office/drawing/2014/main" id="{6360A87F-7863-4BE7-A622-1B99CF2BDA6D}"/>
              </a:ext>
            </a:extLst>
          </p:cNvPr>
          <p:cNvSpPr/>
          <p:nvPr/>
        </p:nvSpPr>
        <p:spPr>
          <a:xfrm>
            <a:off x="8966902" y="145964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6" name="Action Button: Custom 16">
            <a:hlinkClick r:id="" action="ppaction://noaction" highlightClick="1">
              <a:snd r:embed="rId8" name="9.2.1.4 Slide 13 5.wav"/>
            </a:hlinkClick>
            <a:extLst>
              <a:ext uri="{FF2B5EF4-FFF2-40B4-BE49-F238E27FC236}">
                <a16:creationId xmlns:a16="http://schemas.microsoft.com/office/drawing/2014/main" id="{97CB1475-C693-43BD-B40D-98E9098C8C8E}"/>
              </a:ext>
            </a:extLst>
          </p:cNvPr>
          <p:cNvSpPr/>
          <p:nvPr/>
        </p:nvSpPr>
        <p:spPr>
          <a:xfrm>
            <a:off x="801248" y="37608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7" name="Action Button: Custom 16">
            <a:hlinkClick r:id="" action="ppaction://noaction" highlightClick="1">
              <a:snd r:embed="rId9" name="9.2.1.4 Slide 13 6.wav"/>
            </a:hlinkClick>
            <a:extLst>
              <a:ext uri="{FF2B5EF4-FFF2-40B4-BE49-F238E27FC236}">
                <a16:creationId xmlns:a16="http://schemas.microsoft.com/office/drawing/2014/main" id="{1BF7BDBA-478F-495B-80EF-47953261648E}"/>
              </a:ext>
            </a:extLst>
          </p:cNvPr>
          <p:cNvSpPr/>
          <p:nvPr/>
        </p:nvSpPr>
        <p:spPr>
          <a:xfrm>
            <a:off x="3545110" y="37749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9" name="Action Button: Custom 16">
            <a:hlinkClick r:id="" action="ppaction://noaction" highlightClick="1">
              <a:snd r:embed="rId10" name="9.2.1.4 Slide 13 8.wav"/>
            </a:hlinkClick>
            <a:extLst>
              <a:ext uri="{FF2B5EF4-FFF2-40B4-BE49-F238E27FC236}">
                <a16:creationId xmlns:a16="http://schemas.microsoft.com/office/drawing/2014/main" id="{385EE537-6FC1-40D9-AA4F-0D2D99C093A2}"/>
              </a:ext>
            </a:extLst>
          </p:cNvPr>
          <p:cNvSpPr/>
          <p:nvPr/>
        </p:nvSpPr>
        <p:spPr>
          <a:xfrm>
            <a:off x="8960803" y="375764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8" name="Rectangle: Rounded Corners 77">
            <a:extLst>
              <a:ext uri="{FF2B5EF4-FFF2-40B4-BE49-F238E27FC236}">
                <a16:creationId xmlns:a16="http://schemas.microsoft.com/office/drawing/2014/main" id="{8BAAF9C6-B19B-4726-9655-3E1D8CADF23E}"/>
              </a:ext>
            </a:extLst>
          </p:cNvPr>
          <p:cNvSpPr/>
          <p:nvPr/>
        </p:nvSpPr>
        <p:spPr>
          <a:xfrm>
            <a:off x="9075823" y="4327326"/>
            <a:ext cx="948114" cy="44271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115076"/>
                </a:solidFill>
              </a:rPr>
              <a:t>1930</a:t>
            </a:r>
            <a:endParaRPr lang="en-GB" sz="2400" b="1" dirty="0">
              <a:solidFill>
                <a:srgbClr val="115076"/>
              </a:solidFill>
            </a:endParaRPr>
          </a:p>
        </p:txBody>
      </p:sp>
      <p:pic>
        <p:nvPicPr>
          <p:cNvPr id="1036" name="Picture 12" descr="https://upload.wikimedia.org/wikipedia/commons/thumb/c/c2/Portrait_of_a_Man%2C_Said_to_be_Christopher_Columbus.jpg/220px-Portrait_of_a_Man%2C_Said_to_be_Christopher_Columbus.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62766" y="2086021"/>
            <a:ext cx="707122" cy="8549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upload.wikimedia.org/wikipedia/commons/thumb/b/bd/Reste_der_Berliner_Mauer_-_Niederkirchnerstra%C3%9Fe.jpg/1280px-Reste_der_Berliner_Mauer_-_Niederkirchnerstra%C3%9Fe.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32857" y="1788081"/>
            <a:ext cx="1459706" cy="1094779"/>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Rounded Corners 71">
            <a:extLst>
              <a:ext uri="{FF2B5EF4-FFF2-40B4-BE49-F238E27FC236}">
                <a16:creationId xmlns:a16="http://schemas.microsoft.com/office/drawing/2014/main" id="{16080FA4-63DC-4A56-94B9-33B81A1102F6}"/>
              </a:ext>
            </a:extLst>
          </p:cNvPr>
          <p:cNvSpPr/>
          <p:nvPr/>
        </p:nvSpPr>
        <p:spPr>
          <a:xfrm>
            <a:off x="7898692" y="2237364"/>
            <a:ext cx="948114" cy="44271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115076"/>
                </a:solidFill>
              </a:rPr>
              <a:t>1961</a:t>
            </a:r>
            <a:endParaRPr lang="en-GB" sz="2400" b="1" dirty="0">
              <a:solidFill>
                <a:srgbClr val="115076"/>
              </a:solidFill>
            </a:endParaRPr>
          </a:p>
        </p:txBody>
      </p:sp>
      <p:pic>
        <p:nvPicPr>
          <p:cNvPr id="1042" name="Picture 18" descr="https://upload.wikimedia.org/wikipedia/commons/1/14/RIAN_archive_475738_Berlin_Wall.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94170" y="1600425"/>
            <a:ext cx="1033272" cy="1560576"/>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Rounded Corners 72">
            <a:extLst>
              <a:ext uri="{FF2B5EF4-FFF2-40B4-BE49-F238E27FC236}">
                <a16:creationId xmlns:a16="http://schemas.microsoft.com/office/drawing/2014/main" id="{593EE07E-0CEE-4CFA-9A9A-8D88CE6C96A3}"/>
              </a:ext>
            </a:extLst>
          </p:cNvPr>
          <p:cNvSpPr/>
          <p:nvPr/>
        </p:nvSpPr>
        <p:spPr>
          <a:xfrm>
            <a:off x="9139588" y="2427106"/>
            <a:ext cx="948114" cy="44271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115076"/>
                </a:solidFill>
              </a:rPr>
              <a:t>1989</a:t>
            </a:r>
            <a:endParaRPr lang="en-GB" sz="2400" b="1" dirty="0">
              <a:solidFill>
                <a:srgbClr val="115076"/>
              </a:solidFill>
            </a:endParaRPr>
          </a:p>
        </p:txBody>
      </p:sp>
      <p:pic>
        <p:nvPicPr>
          <p:cNvPr id="1046" name="Picture 22" descr="https://upload.wikimedia.org/wikipedia/commons/thumb/f/f5/Einstein_1921_portrait2.jpg/800px-Einstein_1921_portrait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03755" y="4109694"/>
            <a:ext cx="941012" cy="1175088"/>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Rounded Corners 73">
            <a:extLst>
              <a:ext uri="{FF2B5EF4-FFF2-40B4-BE49-F238E27FC236}">
                <a16:creationId xmlns:a16="http://schemas.microsoft.com/office/drawing/2014/main" id="{AB28E3C6-9776-46CF-B93D-714530E3D35A}"/>
              </a:ext>
            </a:extLst>
          </p:cNvPr>
          <p:cNvSpPr/>
          <p:nvPr/>
        </p:nvSpPr>
        <p:spPr>
          <a:xfrm>
            <a:off x="2367139" y="4231916"/>
            <a:ext cx="948114" cy="44271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115076"/>
                </a:solidFill>
              </a:rPr>
              <a:t>1921</a:t>
            </a:r>
            <a:endParaRPr lang="en-GB" sz="2400" b="1" dirty="0">
              <a:solidFill>
                <a:srgbClr val="115076"/>
              </a:solidFill>
            </a:endParaRPr>
          </a:p>
        </p:txBody>
      </p:sp>
      <p:pic>
        <p:nvPicPr>
          <p:cNvPr id="1048" name="Picture 24" descr="https://upload.wikimedia.org/wikipedia/commons/3/33/JulesVerneReiseIn80Tagen.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71209" y="4098554"/>
            <a:ext cx="1147151" cy="1145214"/>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7FCC29DC-D70B-4139-A1B3-364126CEFB38}"/>
              </a:ext>
            </a:extLst>
          </p:cNvPr>
          <p:cNvSpPr/>
          <p:nvPr/>
        </p:nvSpPr>
        <p:spPr>
          <a:xfrm>
            <a:off x="3744978" y="4458361"/>
            <a:ext cx="948114" cy="44271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115076"/>
                </a:solidFill>
              </a:rPr>
              <a:t>1873</a:t>
            </a:r>
            <a:endParaRPr lang="en-GB" sz="2400" b="1" dirty="0">
              <a:solidFill>
                <a:srgbClr val="115076"/>
              </a:solidFill>
            </a:endParaRPr>
          </a:p>
        </p:txBody>
      </p:sp>
      <p:sp>
        <p:nvSpPr>
          <p:cNvPr id="88" name="Action Button: Custom 16">
            <a:hlinkClick r:id="" action="ppaction://noaction" highlightClick="1">
              <a:snd r:embed="rId16" name="9.2.1.4 Slide 13 7.wav"/>
            </a:hlinkClick>
            <a:extLst>
              <a:ext uri="{FF2B5EF4-FFF2-40B4-BE49-F238E27FC236}">
                <a16:creationId xmlns:a16="http://schemas.microsoft.com/office/drawing/2014/main" id="{4EE33A08-B988-488F-946C-A9336130DBBC}"/>
              </a:ext>
            </a:extLst>
          </p:cNvPr>
          <p:cNvSpPr/>
          <p:nvPr/>
        </p:nvSpPr>
        <p:spPr>
          <a:xfrm>
            <a:off x="6262743" y="37538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3" name="TextBox 92">
            <a:extLst>
              <a:ext uri="{FF2B5EF4-FFF2-40B4-BE49-F238E27FC236}">
                <a16:creationId xmlns:a16="http://schemas.microsoft.com/office/drawing/2014/main" id="{CC76D133-6E81-4018-AF4F-C16D2752C6BD}"/>
              </a:ext>
            </a:extLst>
          </p:cNvPr>
          <p:cNvSpPr txBox="1"/>
          <p:nvPr/>
        </p:nvSpPr>
        <p:spPr>
          <a:xfrm>
            <a:off x="6242863" y="5219486"/>
            <a:ext cx="26390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fr-FR" i="0" u="none" strike="noStrike" kern="1200" cap="none" spc="0" normalizeH="0" baseline="0" noProof="0" dirty="0" err="1">
                <a:ln>
                  <a:noFill/>
                </a:ln>
                <a:solidFill>
                  <a:srgbClr val="002060"/>
                </a:solidFill>
                <a:effectLst/>
                <a:uLnTx/>
                <a:uFillTx/>
                <a:latin typeface="Century Gothic" panose="020F0302020204030204"/>
                <a:ea typeface="+mn-ea"/>
                <a:cs typeface="+mn-cs"/>
              </a:rPr>
              <a:t>Krönung</a:t>
            </a:r>
            <a:r>
              <a:rPr kumimoji="0" lang="fr-FR" i="0" u="none" strike="noStrike" kern="1200" cap="none" spc="0" normalizeH="0" baseline="0" noProof="0" dirty="0">
                <a:ln>
                  <a:noFill/>
                </a:ln>
                <a:solidFill>
                  <a:srgbClr val="002060"/>
                </a:solidFill>
                <a:effectLst/>
                <a:uLnTx/>
                <a:uFillTx/>
                <a:latin typeface="Century Gothic" panose="020F0302020204030204"/>
                <a:ea typeface="+mn-ea"/>
                <a:cs typeface="+mn-cs"/>
              </a:rPr>
              <a:t> </a:t>
            </a:r>
            <a:br>
              <a:rPr kumimoji="0" lang="fr-FR"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fr-FR" i="0" u="none" strike="noStrike" kern="1200" cap="none" spc="0" normalizeH="0" baseline="0" noProof="0" dirty="0">
                <a:ln>
                  <a:noFill/>
                </a:ln>
                <a:solidFill>
                  <a:srgbClr val="002060"/>
                </a:solidFill>
                <a:effectLst/>
                <a:uLnTx/>
                <a:uFillTx/>
                <a:latin typeface="Century Gothic" panose="020F0302020204030204"/>
                <a:ea typeface="+mn-ea"/>
                <a:cs typeface="+mn-cs"/>
              </a:rPr>
              <a:t>von </a:t>
            </a:r>
            <a:r>
              <a:rPr kumimoji="0" lang="fr-FR" i="0" u="none" strike="noStrike" kern="1200" cap="none" spc="0" normalizeH="0" baseline="0" noProof="0">
                <a:ln>
                  <a:noFill/>
                </a:ln>
                <a:solidFill>
                  <a:srgbClr val="002060"/>
                </a:solidFill>
                <a:effectLst/>
                <a:uLnTx/>
                <a:uFillTx/>
                <a:latin typeface="Century Gothic" panose="020F0302020204030204"/>
                <a:ea typeface="+mn-ea"/>
                <a:cs typeface="+mn-cs"/>
              </a:rPr>
              <a:t>Elisabeth II</a:t>
            </a:r>
            <a:endParaRPr kumimoji="0" lang="fr-FR"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94" name="Picture 2" descr="File:Queen Elizabeth II 1959.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57991" y="3843950"/>
            <a:ext cx="1096017" cy="1399817"/>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Rounded Corners 69">
            <a:extLst>
              <a:ext uri="{FF2B5EF4-FFF2-40B4-BE49-F238E27FC236}">
                <a16:creationId xmlns:a16="http://schemas.microsoft.com/office/drawing/2014/main" id="{8E946B3A-07DC-438F-AE09-7ACD802A3AE2}"/>
              </a:ext>
            </a:extLst>
          </p:cNvPr>
          <p:cNvSpPr/>
          <p:nvPr/>
        </p:nvSpPr>
        <p:spPr>
          <a:xfrm>
            <a:off x="7744712" y="4341692"/>
            <a:ext cx="948114" cy="44271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115076"/>
                </a:solidFill>
              </a:rPr>
              <a:t>1953</a:t>
            </a:r>
            <a:endParaRPr lang="en-GB" sz="2400" b="1" dirty="0">
              <a:solidFill>
                <a:srgbClr val="115076"/>
              </a:solidFill>
            </a:endParaRPr>
          </a:p>
        </p:txBody>
      </p:sp>
      <p:sp>
        <p:nvSpPr>
          <p:cNvPr id="96" name="TextBox 95">
            <a:extLst>
              <a:ext uri="{FF2B5EF4-FFF2-40B4-BE49-F238E27FC236}">
                <a16:creationId xmlns:a16="http://schemas.microsoft.com/office/drawing/2014/main" id="{39AF9FA5-A3CC-450C-A67E-9EF06DC6FBBB}"/>
              </a:ext>
            </a:extLst>
          </p:cNvPr>
          <p:cNvSpPr txBox="1"/>
          <p:nvPr/>
        </p:nvSpPr>
        <p:spPr>
          <a:xfrm>
            <a:off x="3479718" y="2618423"/>
            <a:ext cx="2639050" cy="923330"/>
          </a:xfrm>
          <a:prstGeom prst="rect">
            <a:avLst/>
          </a:prstGeom>
          <a:noFill/>
        </p:spPr>
        <p:txBody>
          <a:bodyPr wrap="square" rtlCol="0">
            <a:spAutoFit/>
          </a:bodyPr>
          <a:lstStyle/>
          <a:p>
            <a:pPr algn="ctr"/>
            <a:r>
              <a:rPr lang="de-DE">
                <a:solidFill>
                  <a:schemeClr val="accent5">
                    <a:lumMod val="50000"/>
                  </a:schemeClr>
                </a:solidFill>
              </a:rPr>
              <a:t>die Gründung der beiden deutschen Staaten</a:t>
            </a:r>
          </a:p>
        </p:txBody>
      </p:sp>
      <p:pic>
        <p:nvPicPr>
          <p:cNvPr id="97" name="Picture 26" descr="Datei:Coat of arms of Germany.sv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25372" y="1615769"/>
            <a:ext cx="834855" cy="108476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8" descr="Datei:State arms of German Democratic Republic.sv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813337" y="1551961"/>
            <a:ext cx="1082393" cy="1106364"/>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Rounded Corners 76">
            <a:extLst>
              <a:ext uri="{FF2B5EF4-FFF2-40B4-BE49-F238E27FC236}">
                <a16:creationId xmlns:a16="http://schemas.microsoft.com/office/drawing/2014/main" id="{62FCC58B-6831-435D-83DC-2F9627AB7D39}"/>
              </a:ext>
            </a:extLst>
          </p:cNvPr>
          <p:cNvSpPr/>
          <p:nvPr/>
        </p:nvSpPr>
        <p:spPr>
          <a:xfrm>
            <a:off x="4208113" y="1966290"/>
            <a:ext cx="948114" cy="44271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115076"/>
                </a:solidFill>
              </a:rPr>
              <a:t>1949</a:t>
            </a:r>
            <a:endParaRPr lang="en-GB" sz="2400" b="1" dirty="0">
              <a:solidFill>
                <a:srgbClr val="115076"/>
              </a:solidFill>
            </a:endParaRPr>
          </a:p>
        </p:txBody>
      </p:sp>
      <p:sp>
        <p:nvSpPr>
          <p:cNvPr id="83" name="Action Button: Custom 16">
            <a:hlinkClick r:id="" action="ppaction://noaction" highlightClick="1">
              <a:snd r:embed="rId20" name="9.2.1.4 Slide 13 2.wav"/>
            </a:hlinkClick>
            <a:extLst>
              <a:ext uri="{FF2B5EF4-FFF2-40B4-BE49-F238E27FC236}">
                <a16:creationId xmlns:a16="http://schemas.microsoft.com/office/drawing/2014/main" id="{EB72A582-A793-44E9-8021-8463F5414FB1}"/>
              </a:ext>
            </a:extLst>
          </p:cNvPr>
          <p:cNvSpPr/>
          <p:nvPr/>
        </p:nvSpPr>
        <p:spPr>
          <a:xfrm>
            <a:off x="3550343" y="146486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054" name="Picture 30" descr="https://upload.wikimedia.org/wikipedia/commons/thumb/9/93/Amy_Johnson_%28Our_Generation%2C_1938%29_%28cropped%29.jpg/170px-Amy_Johnson_%28Our_Generation%2C_1938%29_%28cropped%29.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092163" y="4064176"/>
            <a:ext cx="945156" cy="10396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74E7207A-2252-4DAA-870F-4F3828E56065}"/>
              </a:ext>
            </a:extLst>
          </p:cNvPr>
          <p:cNvSpPr/>
          <p:nvPr/>
        </p:nvSpPr>
        <p:spPr>
          <a:xfrm>
            <a:off x="2317140" y="2125754"/>
            <a:ext cx="948114" cy="44271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115076"/>
                </a:solidFill>
              </a:rPr>
              <a:t>1492</a:t>
            </a:r>
            <a:endParaRPr lang="en-GB" sz="2400" b="1" dirty="0">
              <a:solidFill>
                <a:srgbClr val="115076"/>
              </a:solidFill>
            </a:endParaRPr>
          </a:p>
        </p:txBody>
      </p:sp>
    </p:spTree>
    <p:extLst>
      <p:ext uri="{BB962C8B-B14F-4D97-AF65-F5344CB8AC3E}">
        <p14:creationId xmlns:p14="http://schemas.microsoft.com/office/powerpoint/2010/main" val="304501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972050" cy="707849"/>
          </a:xfrm>
          <a:prstGeom prst="rect">
            <a:avLst/>
          </a:prstGeom>
        </p:spPr>
      </p:pic>
      <p:sp>
        <p:nvSpPr>
          <p:cNvPr id="4" name="Title 3"/>
          <p:cNvSpPr>
            <a:spLocks noGrp="1"/>
          </p:cNvSpPr>
          <p:nvPr>
            <p:ph type="title"/>
          </p:nvPr>
        </p:nvSpPr>
        <p:spPr>
          <a:xfrm>
            <a:off x="0" y="236891"/>
            <a:ext cx="4869180" cy="707849"/>
          </a:xfrm>
        </p:spPr>
        <p:txBody>
          <a:bodyPr>
            <a:normAutofit/>
          </a:bodyPr>
          <a:lstStyle/>
          <a:p>
            <a:r>
              <a:rPr lang="en-GB" sz="3600" b="1" dirty="0" err="1">
                <a:solidFill>
                  <a:schemeClr val="bg1"/>
                </a:solidFill>
              </a:rPr>
              <a:t>Wann</a:t>
            </a:r>
            <a:r>
              <a:rPr lang="en-GB" sz="3600" b="1" dirty="0">
                <a:solidFill>
                  <a:schemeClr val="bg1"/>
                </a:solidFill>
              </a:rPr>
              <a:t> war </a:t>
            </a:r>
            <a:r>
              <a:rPr lang="en-GB" sz="3600" b="1">
                <a:solidFill>
                  <a:schemeClr val="bg1"/>
                </a:solidFill>
              </a:rPr>
              <a:t>das? A</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35940" y="247046"/>
            <a:ext cx="142138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4986540" y="206626"/>
            <a:ext cx="60145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Partnerarbeit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4" name="Rectangle 13">
            <a:extLst>
              <a:ext uri="{FF2B5EF4-FFF2-40B4-BE49-F238E27FC236}">
                <a16:creationId xmlns:a16="http://schemas.microsoft.com/office/drawing/2014/main" id="{066881A0-FFB8-4F7A-B09C-0EBBA4861D16}"/>
              </a:ext>
            </a:extLst>
          </p:cNvPr>
          <p:cNvSpPr/>
          <p:nvPr/>
        </p:nvSpPr>
        <p:spPr>
          <a:xfrm>
            <a:off x="2050607" y="3737887"/>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5E617007-78FC-4862-8567-94FF9E1E79DC}"/>
              </a:ext>
            </a:extLst>
          </p:cNvPr>
          <p:cNvSpPr/>
          <p:nvPr/>
        </p:nvSpPr>
        <p:spPr>
          <a:xfrm>
            <a:off x="4780387"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15B6621-55E7-40C1-B5A9-E8157AF25F29}"/>
              </a:ext>
            </a:extLst>
          </p:cNvPr>
          <p:cNvSpPr/>
          <p:nvPr/>
        </p:nvSpPr>
        <p:spPr>
          <a:xfrm>
            <a:off x="7498364"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CC062D50-AABD-4D09-BF49-65A8DFA2CCFF}"/>
              </a:ext>
            </a:extLst>
          </p:cNvPr>
          <p:cNvSpPr/>
          <p:nvPr/>
        </p:nvSpPr>
        <p:spPr>
          <a:xfrm>
            <a:off x="2050607" y="1414181"/>
            <a:ext cx="2593164" cy="2175374"/>
          </a:xfrm>
          <a:prstGeom prst="rect">
            <a:avLst/>
          </a:prstGeom>
          <a:solidFill>
            <a:srgbClr val="FFFF9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15E113B6-4274-402A-B3E6-01F33E58B81E}"/>
              </a:ext>
            </a:extLst>
          </p:cNvPr>
          <p:cNvSpPr/>
          <p:nvPr/>
        </p:nvSpPr>
        <p:spPr>
          <a:xfrm>
            <a:off x="4780387" y="1414178"/>
            <a:ext cx="2593164" cy="2175374"/>
          </a:xfrm>
          <a:prstGeom prst="rect">
            <a:avLst/>
          </a:prstGeom>
          <a:solidFill>
            <a:srgbClr val="FFFF9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33D13920-CA22-4651-BFA5-C5B6F7A4438D}"/>
              </a:ext>
            </a:extLst>
          </p:cNvPr>
          <p:cNvSpPr/>
          <p:nvPr/>
        </p:nvSpPr>
        <p:spPr>
          <a:xfrm>
            <a:off x="7498364" y="1414178"/>
            <a:ext cx="2593164" cy="2175374"/>
          </a:xfrm>
          <a:prstGeom prst="rect">
            <a:avLst/>
          </a:prstGeom>
          <a:solidFill>
            <a:srgbClr val="FFFF9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15F35ABE-A989-4720-83AA-973FC3562667}"/>
              </a:ext>
            </a:extLst>
          </p:cNvPr>
          <p:cNvSpPr txBox="1"/>
          <p:nvPr/>
        </p:nvSpPr>
        <p:spPr>
          <a:xfrm>
            <a:off x="2050608" y="3191812"/>
            <a:ext cx="2639050" cy="369332"/>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a:ln>
                  <a:noFill/>
                </a:ln>
                <a:solidFill>
                  <a:srgbClr val="002060"/>
                </a:solidFill>
                <a:effectLst/>
                <a:uLnTx/>
                <a:uFillTx/>
              </a:rPr>
              <a:t>1969</a:t>
            </a:r>
            <a:r>
              <a:rPr kumimoji="0" lang="fr-FR" i="0" u="none" strike="noStrike" kern="1200" cap="none" spc="0" normalizeH="0" noProof="0">
                <a:ln>
                  <a:noFill/>
                </a:ln>
                <a:solidFill>
                  <a:srgbClr val="002060"/>
                </a:solidFill>
                <a:effectLst/>
                <a:uLnTx/>
                <a:uFillTx/>
              </a:rPr>
              <a:t> </a:t>
            </a:r>
            <a:r>
              <a:rPr kumimoji="0" lang="fr-FR" i="0" u="none" strike="noStrike" kern="1200" cap="none" spc="0" normalizeH="0" noProof="0">
                <a:ln>
                  <a:noFill/>
                </a:ln>
                <a:solidFill>
                  <a:srgbClr val="002060"/>
                </a:solidFill>
                <a:effectLst/>
                <a:uLnTx/>
                <a:uFillTx/>
                <a:cs typeface="Calibri" panose="020F0502020204030204" pitchFamily="34" charset="0"/>
              </a:rPr>
              <a:t>| born</a:t>
            </a:r>
            <a:endParaRPr kumimoji="0" lang="fr-FR" i="0" u="none" strike="noStrike" kern="1200" cap="none" spc="0" normalizeH="0" baseline="0" noProof="0" dirty="0">
              <a:ln>
                <a:noFill/>
              </a:ln>
              <a:solidFill>
                <a:srgbClr val="002060"/>
              </a:solidFill>
              <a:effectLst/>
              <a:uLnTx/>
              <a:uFillTx/>
            </a:endParaRPr>
          </a:p>
        </p:txBody>
      </p:sp>
      <p:sp>
        <p:nvSpPr>
          <p:cNvPr id="29" name="TextBox 28">
            <a:extLst>
              <a:ext uri="{FF2B5EF4-FFF2-40B4-BE49-F238E27FC236}">
                <a16:creationId xmlns:a16="http://schemas.microsoft.com/office/drawing/2014/main" id="{F2AC11C2-66EF-41DA-8818-2A43AA09BB81}"/>
              </a:ext>
            </a:extLst>
          </p:cNvPr>
          <p:cNvSpPr txBox="1"/>
          <p:nvPr/>
        </p:nvSpPr>
        <p:spPr>
          <a:xfrm>
            <a:off x="7419437" y="3209415"/>
            <a:ext cx="2639050" cy="369332"/>
          </a:xfrm>
          <a:prstGeom prst="rect">
            <a:avLst/>
          </a:prstGeom>
          <a:noFill/>
          <a:effectLst/>
        </p:spPr>
        <p:txBody>
          <a:bodyPr wrap="square" rtlCol="0">
            <a:spAutoFit/>
          </a:bodyPr>
          <a:lstStyle/>
          <a:p>
            <a:pPr algn="ctr"/>
            <a:r>
              <a:rPr lang="de-DE">
                <a:solidFill>
                  <a:schemeClr val="accent5">
                    <a:lumMod val="50000"/>
                  </a:schemeClr>
                </a:solidFill>
              </a:rPr>
              <a:t>1996 </a:t>
            </a:r>
            <a:r>
              <a:rPr lang="fr-FR">
                <a:solidFill>
                  <a:srgbClr val="002060"/>
                </a:solidFill>
                <a:cs typeface="Calibri" panose="020F0502020204030204" pitchFamily="34" charset="0"/>
              </a:rPr>
              <a:t>| learnt dancing</a:t>
            </a:r>
            <a:endParaRPr lang="de-DE">
              <a:solidFill>
                <a:schemeClr val="accent5">
                  <a:lumMod val="50000"/>
                </a:schemeClr>
              </a:solidFill>
            </a:endParaRPr>
          </a:p>
        </p:txBody>
      </p:sp>
      <p:sp>
        <p:nvSpPr>
          <p:cNvPr id="31" name="TextBox 30">
            <a:extLst>
              <a:ext uri="{FF2B5EF4-FFF2-40B4-BE49-F238E27FC236}">
                <a16:creationId xmlns:a16="http://schemas.microsoft.com/office/drawing/2014/main" id="{9DEC1B2C-6160-4491-9461-54D58C643FC3}"/>
              </a:ext>
            </a:extLst>
          </p:cNvPr>
          <p:cNvSpPr txBox="1"/>
          <p:nvPr/>
        </p:nvSpPr>
        <p:spPr>
          <a:xfrm>
            <a:off x="2204108" y="1422400"/>
            <a:ext cx="2286000" cy="70788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Michael Schumacher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150CD52B-F740-4114-A053-835F71BCA4EA}"/>
              </a:ext>
            </a:extLst>
          </p:cNvPr>
          <p:cNvSpPr txBox="1"/>
          <p:nvPr/>
        </p:nvSpPr>
        <p:spPr>
          <a:xfrm>
            <a:off x="2307234" y="3729821"/>
            <a:ext cx="2286000" cy="70788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Angela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Merkel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9F5DDF6E-003B-495A-AF96-35AC84AF20C8}"/>
              </a:ext>
            </a:extLst>
          </p:cNvPr>
          <p:cNvSpPr txBox="1"/>
          <p:nvPr/>
        </p:nvSpPr>
        <p:spPr>
          <a:xfrm>
            <a:off x="5014471" y="3711078"/>
            <a:ext cx="2286000" cy="1015663"/>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Johann Wolfgang von Goethe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Action Button: Custom 16">
            <a:hlinkClick r:id="" action="ppaction://noaction" highlightClick="1"/>
            <a:extLst>
              <a:ext uri="{FF2B5EF4-FFF2-40B4-BE49-F238E27FC236}">
                <a16:creationId xmlns:a16="http://schemas.microsoft.com/office/drawing/2014/main" id="{8834174C-302B-4DE0-B9AD-CDEEC66F662D}"/>
              </a:ext>
            </a:extLst>
          </p:cNvPr>
          <p:cNvSpPr/>
          <p:nvPr/>
        </p:nvSpPr>
        <p:spPr>
          <a:xfrm>
            <a:off x="2079295" y="1461091"/>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Action Button: Custom 16">
            <a:hlinkClick r:id="" action="ppaction://noaction" highlightClick="1"/>
            <a:extLst>
              <a:ext uri="{FF2B5EF4-FFF2-40B4-BE49-F238E27FC236}">
                <a16:creationId xmlns:a16="http://schemas.microsoft.com/office/drawing/2014/main" id="{5E2F61D5-2F11-4B1E-990F-59A8A7609A40}"/>
              </a:ext>
            </a:extLst>
          </p:cNvPr>
          <p:cNvSpPr/>
          <p:nvPr/>
        </p:nvSpPr>
        <p:spPr>
          <a:xfrm>
            <a:off x="7530002" y="1442060"/>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6" name="Action Button: Custom 16">
            <a:hlinkClick r:id="" action="ppaction://noaction" highlightClick="1"/>
            <a:extLst>
              <a:ext uri="{FF2B5EF4-FFF2-40B4-BE49-F238E27FC236}">
                <a16:creationId xmlns:a16="http://schemas.microsoft.com/office/drawing/2014/main" id="{97CB1475-C693-43BD-B40D-98E9098C8C8E}"/>
              </a:ext>
            </a:extLst>
          </p:cNvPr>
          <p:cNvSpPr/>
          <p:nvPr/>
        </p:nvSpPr>
        <p:spPr>
          <a:xfrm>
            <a:off x="2078256" y="3760813"/>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7" name="Action Button: Custom 16">
            <a:hlinkClick r:id="" action="ppaction://noaction" highlightClick="1"/>
            <a:extLst>
              <a:ext uri="{FF2B5EF4-FFF2-40B4-BE49-F238E27FC236}">
                <a16:creationId xmlns:a16="http://schemas.microsoft.com/office/drawing/2014/main" id="{1BF7BDBA-478F-495B-80EF-47953261648E}"/>
              </a:ext>
            </a:extLst>
          </p:cNvPr>
          <p:cNvSpPr/>
          <p:nvPr/>
        </p:nvSpPr>
        <p:spPr>
          <a:xfrm>
            <a:off x="4822118" y="3774954"/>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8" name="Action Button: Custom 16">
            <a:hlinkClick r:id="" action="ppaction://noaction" highlightClick="1"/>
            <a:extLst>
              <a:ext uri="{FF2B5EF4-FFF2-40B4-BE49-F238E27FC236}">
                <a16:creationId xmlns:a16="http://schemas.microsoft.com/office/drawing/2014/main" id="{4EE33A08-B988-488F-946C-A9336130DBBC}"/>
              </a:ext>
            </a:extLst>
          </p:cNvPr>
          <p:cNvSpPr/>
          <p:nvPr/>
        </p:nvSpPr>
        <p:spPr>
          <a:xfrm>
            <a:off x="7539751" y="3753838"/>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39AF9FA5-A3CC-450C-A67E-9EF06DC6FBBB}"/>
              </a:ext>
            </a:extLst>
          </p:cNvPr>
          <p:cNvSpPr txBox="1"/>
          <p:nvPr/>
        </p:nvSpPr>
        <p:spPr>
          <a:xfrm>
            <a:off x="4735544" y="2999325"/>
            <a:ext cx="2639050" cy="646331"/>
          </a:xfrm>
          <a:prstGeom prst="rect">
            <a:avLst/>
          </a:prstGeom>
          <a:noFill/>
          <a:effectLst/>
        </p:spPr>
        <p:txBody>
          <a:bodyPr wrap="square" rtlCol="0">
            <a:spAutoFit/>
          </a:bodyPr>
          <a:lstStyle/>
          <a:p>
            <a:pPr algn="ctr"/>
            <a:r>
              <a:rPr lang="de-DE">
                <a:solidFill>
                  <a:schemeClr val="accent5">
                    <a:lumMod val="50000"/>
                  </a:schemeClr>
                </a:solidFill>
              </a:rPr>
              <a:t>1921 </a:t>
            </a:r>
            <a:r>
              <a:rPr lang="fr-FR">
                <a:solidFill>
                  <a:srgbClr val="002060"/>
                </a:solidFill>
                <a:cs typeface="Calibri" panose="020F0502020204030204" pitchFamily="34" charset="0"/>
              </a:rPr>
              <a:t>| won Nobel Prize</a:t>
            </a:r>
            <a:endParaRPr lang="de-DE">
              <a:solidFill>
                <a:schemeClr val="accent5">
                  <a:lumMod val="50000"/>
                </a:schemeClr>
              </a:solidFill>
            </a:endParaRPr>
          </a:p>
        </p:txBody>
      </p:sp>
      <p:sp>
        <p:nvSpPr>
          <p:cNvPr id="83" name="Action Button: Custom 16">
            <a:hlinkClick r:id="" action="ppaction://noaction" highlightClick="1"/>
            <a:extLst>
              <a:ext uri="{FF2B5EF4-FFF2-40B4-BE49-F238E27FC236}">
                <a16:creationId xmlns:a16="http://schemas.microsoft.com/office/drawing/2014/main" id="{EB72A582-A793-44E9-8021-8463F5414FB1}"/>
              </a:ext>
            </a:extLst>
          </p:cNvPr>
          <p:cNvSpPr/>
          <p:nvPr/>
        </p:nvSpPr>
        <p:spPr>
          <a:xfrm>
            <a:off x="4827351" y="1464862"/>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3" name="TextBox 52">
            <a:extLst>
              <a:ext uri="{FF2B5EF4-FFF2-40B4-BE49-F238E27FC236}">
                <a16:creationId xmlns:a16="http://schemas.microsoft.com/office/drawing/2014/main" id="{9DEC1B2C-6160-4491-9461-54D58C643FC3}"/>
              </a:ext>
            </a:extLst>
          </p:cNvPr>
          <p:cNvSpPr txBox="1"/>
          <p:nvPr/>
        </p:nvSpPr>
        <p:spPr>
          <a:xfrm>
            <a:off x="5005004" y="1464862"/>
            <a:ext cx="2286000" cy="70788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Albert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Einstein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9DEC1B2C-6160-4491-9461-54D58C643FC3}"/>
              </a:ext>
            </a:extLst>
          </p:cNvPr>
          <p:cNvSpPr txBox="1"/>
          <p:nvPr/>
        </p:nvSpPr>
        <p:spPr>
          <a:xfrm>
            <a:off x="7746461" y="1397182"/>
            <a:ext cx="2286000" cy="70788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Lena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Meyer-Landrut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9DEC1B2C-6160-4491-9461-54D58C643FC3}"/>
              </a:ext>
            </a:extLst>
          </p:cNvPr>
          <p:cNvSpPr txBox="1"/>
          <p:nvPr/>
        </p:nvSpPr>
        <p:spPr>
          <a:xfrm>
            <a:off x="7794788" y="3720286"/>
            <a:ext cx="2142342" cy="70788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Steffi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Graf</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74" name="Picture 2" descr="https://upload.wikimedia.org/wikipedia/commons/c/c0/Schumacher_china_2012_cro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0208" y="2120918"/>
            <a:ext cx="771390" cy="107830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7" name="Picture 22" descr="https://upload.wikimedia.org/wikipedia/commons/thumb/f/f5/Einstein_1921_portrait2.jpg/800px-Einstein_1921_portrait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0571" y="2120123"/>
            <a:ext cx="780069" cy="97411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8" name="Picture 3" descr="File:Goethe (Stieler 182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0570" y="4679381"/>
            <a:ext cx="780069" cy="81865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39AF9FA5-A3CC-450C-A67E-9EF06DC6FBBB}"/>
              </a:ext>
            </a:extLst>
          </p:cNvPr>
          <p:cNvSpPr txBox="1"/>
          <p:nvPr/>
        </p:nvSpPr>
        <p:spPr>
          <a:xfrm>
            <a:off x="4740182" y="5498036"/>
            <a:ext cx="2639050" cy="369332"/>
          </a:xfrm>
          <a:prstGeom prst="rect">
            <a:avLst/>
          </a:prstGeom>
          <a:noFill/>
        </p:spPr>
        <p:txBody>
          <a:bodyPr wrap="square" rtlCol="0">
            <a:spAutoFit/>
          </a:bodyPr>
          <a:lstStyle/>
          <a:p>
            <a:pPr algn="ctr"/>
            <a:r>
              <a:rPr lang="de-DE">
                <a:solidFill>
                  <a:schemeClr val="accent5">
                    <a:lumMod val="50000"/>
                  </a:schemeClr>
                </a:solidFill>
              </a:rPr>
              <a:t>1832 </a:t>
            </a:r>
            <a:r>
              <a:rPr lang="fr-FR">
                <a:solidFill>
                  <a:srgbClr val="002060"/>
                </a:solidFill>
                <a:cs typeface="Calibri" panose="020F0502020204030204" pitchFamily="34" charset="0"/>
              </a:rPr>
              <a:t>| died</a:t>
            </a:r>
            <a:endParaRPr lang="de-DE">
              <a:solidFill>
                <a:schemeClr val="accent5">
                  <a:lumMod val="50000"/>
                </a:schemeClr>
              </a:solidFill>
            </a:endParaRPr>
          </a:p>
        </p:txBody>
      </p:sp>
      <p:pic>
        <p:nvPicPr>
          <p:cNvPr id="3076" name="Picture 4" descr="https://upload.wikimedia.org/wikipedia/commons/thumb/c/cf/2019_Lena_-_by_2eight_-_DSC4551.jpg/800px-2019_Lena_-_by_2eight_-_DSC45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1849" y="2141216"/>
            <a:ext cx="764122" cy="102998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80" name="Picture 8" descr="Angela Merkel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3273" y="4437707"/>
            <a:ext cx="771390" cy="901067"/>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39AF9FA5-A3CC-450C-A67E-9EF06DC6FBBB}"/>
              </a:ext>
            </a:extLst>
          </p:cNvPr>
          <p:cNvSpPr txBox="1"/>
          <p:nvPr/>
        </p:nvSpPr>
        <p:spPr>
          <a:xfrm>
            <a:off x="1954196" y="5321786"/>
            <a:ext cx="2639050" cy="646331"/>
          </a:xfrm>
          <a:prstGeom prst="rect">
            <a:avLst/>
          </a:prstGeom>
          <a:noFill/>
        </p:spPr>
        <p:txBody>
          <a:bodyPr wrap="square" rtlCol="0">
            <a:spAutoFit/>
          </a:bodyPr>
          <a:lstStyle/>
          <a:p>
            <a:pPr algn="ctr"/>
            <a:r>
              <a:rPr lang="de-DE">
                <a:solidFill>
                  <a:schemeClr val="accent5">
                    <a:lumMod val="50000"/>
                  </a:schemeClr>
                </a:solidFill>
              </a:rPr>
              <a:t>2021 </a:t>
            </a:r>
            <a:r>
              <a:rPr lang="fr-FR">
                <a:solidFill>
                  <a:srgbClr val="002060"/>
                </a:solidFill>
                <a:cs typeface="Calibri" panose="020F0502020204030204" pitchFamily="34" charset="0"/>
              </a:rPr>
              <a:t>| travelled to Cornwall</a:t>
            </a:r>
            <a:endParaRPr lang="de-DE">
              <a:solidFill>
                <a:schemeClr val="accent5">
                  <a:lumMod val="50000"/>
                </a:schemeClr>
              </a:solidFill>
            </a:endParaRPr>
          </a:p>
        </p:txBody>
      </p:sp>
      <p:sp>
        <p:nvSpPr>
          <p:cNvPr id="65" name="TextBox 64">
            <a:extLst>
              <a:ext uri="{FF2B5EF4-FFF2-40B4-BE49-F238E27FC236}">
                <a16:creationId xmlns:a16="http://schemas.microsoft.com/office/drawing/2014/main" id="{39AF9FA5-A3CC-450C-A67E-9EF06DC6FBBB}"/>
              </a:ext>
            </a:extLst>
          </p:cNvPr>
          <p:cNvSpPr txBox="1"/>
          <p:nvPr/>
        </p:nvSpPr>
        <p:spPr>
          <a:xfrm>
            <a:off x="7443811" y="5501637"/>
            <a:ext cx="2667306" cy="369332"/>
          </a:xfrm>
          <a:prstGeom prst="rect">
            <a:avLst/>
          </a:prstGeom>
          <a:noFill/>
        </p:spPr>
        <p:txBody>
          <a:bodyPr wrap="square" rtlCol="0">
            <a:spAutoFit/>
          </a:bodyPr>
          <a:lstStyle/>
          <a:p>
            <a:pPr algn="ctr"/>
            <a:r>
              <a:rPr lang="de-DE">
                <a:solidFill>
                  <a:schemeClr val="accent5">
                    <a:lumMod val="50000"/>
                  </a:schemeClr>
                </a:solidFill>
              </a:rPr>
              <a:t>1987 </a:t>
            </a:r>
            <a:r>
              <a:rPr lang="fr-FR">
                <a:solidFill>
                  <a:srgbClr val="002060"/>
                </a:solidFill>
                <a:cs typeface="Calibri" panose="020F0502020204030204" pitchFamily="34" charset="0"/>
              </a:rPr>
              <a:t>| became No.1</a:t>
            </a:r>
            <a:endParaRPr lang="de-DE">
              <a:solidFill>
                <a:schemeClr val="accent5">
                  <a:lumMod val="50000"/>
                </a:schemeClr>
              </a:solidFill>
            </a:endParaRPr>
          </a:p>
        </p:txBody>
      </p:sp>
      <p:pic>
        <p:nvPicPr>
          <p:cNvPr id="3084" name="Picture 12" descr="File:Steffi Graf (Wimbledon 2009) 10 (cropped).jpg - Wikimedia Comm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81849" y="4474480"/>
            <a:ext cx="764122" cy="971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58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7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8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9" grpId="0" animBg="1"/>
      <p:bldP spid="20" grpId="0" animBg="1"/>
      <p:bldP spid="2" grpId="0"/>
      <p:bldP spid="29" grpId="0"/>
      <p:bldP spid="31" grpId="0"/>
      <p:bldP spid="34" grpId="0"/>
      <p:bldP spid="35" grpId="0"/>
      <p:bldP spid="82" grpId="0" animBg="1"/>
      <p:bldP spid="84" grpId="0" animBg="1"/>
      <p:bldP spid="86" grpId="0" animBg="1"/>
      <p:bldP spid="87" grpId="0" animBg="1"/>
      <p:bldP spid="88" grpId="0" animBg="1"/>
      <p:bldP spid="96" grpId="0"/>
      <p:bldP spid="83" grpId="0" animBg="1"/>
      <p:bldP spid="53" grpId="0"/>
      <p:bldP spid="54" grpId="0"/>
      <p:bldP spid="55" grpId="0"/>
      <p:bldP spid="59" grpId="0"/>
      <p:bldP spid="63" grpId="0"/>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972050" cy="707849"/>
          </a:xfrm>
          <a:prstGeom prst="rect">
            <a:avLst/>
          </a:prstGeom>
        </p:spPr>
      </p:pic>
      <p:sp>
        <p:nvSpPr>
          <p:cNvPr id="4" name="Title 3"/>
          <p:cNvSpPr>
            <a:spLocks noGrp="1"/>
          </p:cNvSpPr>
          <p:nvPr>
            <p:ph type="title"/>
          </p:nvPr>
        </p:nvSpPr>
        <p:spPr>
          <a:xfrm>
            <a:off x="0" y="236891"/>
            <a:ext cx="4869180" cy="707849"/>
          </a:xfrm>
        </p:spPr>
        <p:txBody>
          <a:bodyPr>
            <a:normAutofit/>
          </a:bodyPr>
          <a:lstStyle/>
          <a:p>
            <a:r>
              <a:rPr lang="en-GB" sz="3600" b="1" dirty="0" err="1">
                <a:solidFill>
                  <a:schemeClr val="bg1"/>
                </a:solidFill>
              </a:rPr>
              <a:t>Wann</a:t>
            </a:r>
            <a:r>
              <a:rPr lang="en-GB" sz="3600" b="1" dirty="0">
                <a:solidFill>
                  <a:schemeClr val="bg1"/>
                </a:solidFill>
              </a:rPr>
              <a:t> war </a:t>
            </a:r>
            <a:r>
              <a:rPr lang="en-GB" sz="3600" b="1">
                <a:solidFill>
                  <a:schemeClr val="bg1"/>
                </a:solidFill>
              </a:rPr>
              <a:t>das? B</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35940" y="247046"/>
            <a:ext cx="142138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066881A0-FFB8-4F7A-B09C-0EBBA4861D16}"/>
              </a:ext>
            </a:extLst>
          </p:cNvPr>
          <p:cNvSpPr/>
          <p:nvPr/>
        </p:nvSpPr>
        <p:spPr>
          <a:xfrm>
            <a:off x="2160959" y="3737887"/>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5E617007-78FC-4862-8567-94FF9E1E79DC}"/>
              </a:ext>
            </a:extLst>
          </p:cNvPr>
          <p:cNvSpPr/>
          <p:nvPr/>
        </p:nvSpPr>
        <p:spPr>
          <a:xfrm>
            <a:off x="4890739"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15B6621-55E7-40C1-B5A9-E8157AF25F29}"/>
              </a:ext>
            </a:extLst>
          </p:cNvPr>
          <p:cNvSpPr/>
          <p:nvPr/>
        </p:nvSpPr>
        <p:spPr>
          <a:xfrm>
            <a:off x="7608716"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CC062D50-AABD-4D09-BF49-65A8DFA2CCFF}"/>
              </a:ext>
            </a:extLst>
          </p:cNvPr>
          <p:cNvSpPr/>
          <p:nvPr/>
        </p:nvSpPr>
        <p:spPr>
          <a:xfrm>
            <a:off x="2136494" y="1383839"/>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15E113B6-4274-402A-B3E6-01F33E58B81E}"/>
              </a:ext>
            </a:extLst>
          </p:cNvPr>
          <p:cNvSpPr/>
          <p:nvPr/>
        </p:nvSpPr>
        <p:spPr>
          <a:xfrm>
            <a:off x="4890739" y="1414178"/>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33D13920-CA22-4651-BFA5-C5B6F7A4438D}"/>
              </a:ext>
            </a:extLst>
          </p:cNvPr>
          <p:cNvSpPr/>
          <p:nvPr/>
        </p:nvSpPr>
        <p:spPr>
          <a:xfrm>
            <a:off x="7608716" y="1414178"/>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15F35ABE-A989-4720-83AA-973FC3562667}"/>
              </a:ext>
            </a:extLst>
          </p:cNvPr>
          <p:cNvSpPr txBox="1"/>
          <p:nvPr/>
        </p:nvSpPr>
        <p:spPr>
          <a:xfrm>
            <a:off x="1987125" y="3191812"/>
            <a:ext cx="29013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a:ln>
                  <a:noFill/>
                </a:ln>
                <a:solidFill>
                  <a:srgbClr val="002060"/>
                </a:solidFill>
                <a:effectLst/>
                <a:uLnTx/>
                <a:uFillTx/>
              </a:rPr>
              <a:t>1978</a:t>
            </a:r>
            <a:r>
              <a:rPr kumimoji="0" lang="fr-FR" i="0" u="none" strike="noStrike" kern="1200" cap="none" spc="0" normalizeH="0" noProof="0">
                <a:ln>
                  <a:noFill/>
                </a:ln>
                <a:solidFill>
                  <a:srgbClr val="002060"/>
                </a:solidFill>
                <a:effectLst/>
                <a:uLnTx/>
                <a:uFillTx/>
                <a:cs typeface="Calibri" panose="020F0502020204030204" pitchFamily="34" charset="0"/>
              </a:rPr>
              <a:t>|stayed in London</a:t>
            </a:r>
            <a:endParaRPr kumimoji="0" lang="fr-FR" i="0" u="none" strike="noStrike" kern="1200" cap="none" spc="0" normalizeH="0" baseline="0" noProof="0" dirty="0">
              <a:ln>
                <a:noFill/>
              </a:ln>
              <a:solidFill>
                <a:srgbClr val="002060"/>
              </a:solidFill>
              <a:effectLst/>
              <a:uLnTx/>
              <a:uFillTx/>
            </a:endParaRPr>
          </a:p>
        </p:txBody>
      </p:sp>
      <p:sp>
        <p:nvSpPr>
          <p:cNvPr id="29" name="TextBox 28">
            <a:extLst>
              <a:ext uri="{FF2B5EF4-FFF2-40B4-BE49-F238E27FC236}">
                <a16:creationId xmlns:a16="http://schemas.microsoft.com/office/drawing/2014/main" id="{F2AC11C2-66EF-41DA-8818-2A43AA09BB81}"/>
              </a:ext>
            </a:extLst>
          </p:cNvPr>
          <p:cNvSpPr txBox="1"/>
          <p:nvPr/>
        </p:nvSpPr>
        <p:spPr>
          <a:xfrm>
            <a:off x="7529789" y="3008588"/>
            <a:ext cx="2639050" cy="646331"/>
          </a:xfrm>
          <a:prstGeom prst="rect">
            <a:avLst/>
          </a:prstGeom>
          <a:noFill/>
        </p:spPr>
        <p:txBody>
          <a:bodyPr wrap="square" rtlCol="0">
            <a:spAutoFit/>
          </a:bodyPr>
          <a:lstStyle/>
          <a:p>
            <a:pPr algn="ctr"/>
            <a:r>
              <a:rPr lang="de-DE">
                <a:solidFill>
                  <a:schemeClr val="accent5">
                    <a:lumMod val="50000"/>
                  </a:schemeClr>
                </a:solidFill>
              </a:rPr>
              <a:t>2017 </a:t>
            </a:r>
            <a:r>
              <a:rPr lang="fr-FR">
                <a:solidFill>
                  <a:srgbClr val="002060"/>
                </a:solidFill>
                <a:cs typeface="Calibri" panose="020F0502020204030204" pitchFamily="34" charset="0"/>
              </a:rPr>
              <a:t>| won ‘Best Actress’</a:t>
            </a:r>
            <a:endParaRPr lang="de-DE">
              <a:solidFill>
                <a:schemeClr val="accent5">
                  <a:lumMod val="50000"/>
                </a:schemeClr>
              </a:solidFill>
            </a:endParaRPr>
          </a:p>
        </p:txBody>
      </p:sp>
      <p:sp>
        <p:nvSpPr>
          <p:cNvPr id="31" name="TextBox 30">
            <a:extLst>
              <a:ext uri="{FF2B5EF4-FFF2-40B4-BE49-F238E27FC236}">
                <a16:creationId xmlns:a16="http://schemas.microsoft.com/office/drawing/2014/main" id="{9DEC1B2C-6160-4491-9461-54D58C643FC3}"/>
              </a:ext>
            </a:extLst>
          </p:cNvPr>
          <p:cNvSpPr txBox="1"/>
          <p:nvPr/>
        </p:nvSpPr>
        <p:spPr>
          <a:xfrm>
            <a:off x="2408779" y="1422662"/>
            <a:ext cx="2286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Ursula von der Leyen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150CD52B-F740-4114-A053-835F71BCA4EA}"/>
              </a:ext>
            </a:extLst>
          </p:cNvPr>
          <p:cNvSpPr txBox="1"/>
          <p:nvPr/>
        </p:nvSpPr>
        <p:spPr>
          <a:xfrm>
            <a:off x="2417586" y="3729821"/>
            <a:ext cx="2286000" cy="707886"/>
          </a:xfrm>
          <a:prstGeom prst="rect">
            <a:avLst/>
          </a:prstGeom>
          <a:noFill/>
        </p:spPr>
        <p:txBody>
          <a:bodyPr wrap="square" rtlCol="0">
            <a:spAutoFit/>
          </a:bodyPr>
          <a:lstStyle/>
          <a:p>
            <a:pPr lvl="0" algn="ctr">
              <a:defRPr/>
            </a:pPr>
            <a:r>
              <a:rPr lang="en-GB" sz="2000">
                <a:solidFill>
                  <a:schemeClr val="accent5">
                    <a:lumMod val="50000"/>
                  </a:schemeClr>
                </a:solidFill>
              </a:rPr>
              <a:t>İlkay </a:t>
            </a:r>
          </a:p>
          <a:p>
            <a:pPr lvl="0" algn="ctr">
              <a:defRPr/>
            </a:pPr>
            <a:r>
              <a:rPr lang="en-GB" sz="2000">
                <a:solidFill>
                  <a:schemeClr val="accent5">
                    <a:lumMod val="50000"/>
                  </a:schemeClr>
                </a:solidFill>
              </a:rPr>
              <a:t>Gündoğan</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5" name="TextBox 34">
            <a:extLst>
              <a:ext uri="{FF2B5EF4-FFF2-40B4-BE49-F238E27FC236}">
                <a16:creationId xmlns:a16="http://schemas.microsoft.com/office/drawing/2014/main" id="{9F5DDF6E-003B-495A-AF96-35AC84AF20C8}"/>
              </a:ext>
            </a:extLst>
          </p:cNvPr>
          <p:cNvSpPr txBox="1"/>
          <p:nvPr/>
        </p:nvSpPr>
        <p:spPr>
          <a:xfrm>
            <a:off x="5186160" y="3707414"/>
            <a:ext cx="2286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Johann Sebastian Bach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Action Button: Custom 16">
            <a:hlinkClick r:id="" action="ppaction://noaction" highlightClick="1"/>
            <a:extLst>
              <a:ext uri="{FF2B5EF4-FFF2-40B4-BE49-F238E27FC236}">
                <a16:creationId xmlns:a16="http://schemas.microsoft.com/office/drawing/2014/main" id="{8834174C-302B-4DE0-B9AD-CDEEC66F662D}"/>
              </a:ext>
            </a:extLst>
          </p:cNvPr>
          <p:cNvSpPr/>
          <p:nvPr/>
        </p:nvSpPr>
        <p:spPr>
          <a:xfrm>
            <a:off x="2189647" y="1461091"/>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Action Button: Custom 16">
            <a:hlinkClick r:id="" action="ppaction://noaction" highlightClick="1"/>
            <a:extLst>
              <a:ext uri="{FF2B5EF4-FFF2-40B4-BE49-F238E27FC236}">
                <a16:creationId xmlns:a16="http://schemas.microsoft.com/office/drawing/2014/main" id="{5E2F61D5-2F11-4B1E-990F-59A8A7609A40}"/>
              </a:ext>
            </a:extLst>
          </p:cNvPr>
          <p:cNvSpPr/>
          <p:nvPr/>
        </p:nvSpPr>
        <p:spPr>
          <a:xfrm>
            <a:off x="7640354" y="1442060"/>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6" name="Action Button: Custom 16">
            <a:hlinkClick r:id="" action="ppaction://noaction" highlightClick="1"/>
            <a:extLst>
              <a:ext uri="{FF2B5EF4-FFF2-40B4-BE49-F238E27FC236}">
                <a16:creationId xmlns:a16="http://schemas.microsoft.com/office/drawing/2014/main" id="{97CB1475-C693-43BD-B40D-98E9098C8C8E}"/>
              </a:ext>
            </a:extLst>
          </p:cNvPr>
          <p:cNvSpPr/>
          <p:nvPr/>
        </p:nvSpPr>
        <p:spPr>
          <a:xfrm>
            <a:off x="2188608" y="3760813"/>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7" name="Action Button: Custom 16">
            <a:hlinkClick r:id="" action="ppaction://noaction" highlightClick="1"/>
            <a:extLst>
              <a:ext uri="{FF2B5EF4-FFF2-40B4-BE49-F238E27FC236}">
                <a16:creationId xmlns:a16="http://schemas.microsoft.com/office/drawing/2014/main" id="{1BF7BDBA-478F-495B-80EF-47953261648E}"/>
              </a:ext>
            </a:extLst>
          </p:cNvPr>
          <p:cNvSpPr/>
          <p:nvPr/>
        </p:nvSpPr>
        <p:spPr>
          <a:xfrm>
            <a:off x="4932470" y="3774954"/>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8" name="Action Button: Custom 16">
            <a:hlinkClick r:id="" action="ppaction://noaction" highlightClick="1"/>
            <a:extLst>
              <a:ext uri="{FF2B5EF4-FFF2-40B4-BE49-F238E27FC236}">
                <a16:creationId xmlns:a16="http://schemas.microsoft.com/office/drawing/2014/main" id="{4EE33A08-B988-488F-946C-A9336130DBBC}"/>
              </a:ext>
            </a:extLst>
          </p:cNvPr>
          <p:cNvSpPr/>
          <p:nvPr/>
        </p:nvSpPr>
        <p:spPr>
          <a:xfrm>
            <a:off x="7650103" y="3753838"/>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39AF9FA5-A3CC-450C-A67E-9EF06DC6FBBB}"/>
              </a:ext>
            </a:extLst>
          </p:cNvPr>
          <p:cNvSpPr txBox="1"/>
          <p:nvPr/>
        </p:nvSpPr>
        <p:spPr>
          <a:xfrm>
            <a:off x="4865502" y="2962231"/>
            <a:ext cx="2639050" cy="646331"/>
          </a:xfrm>
          <a:prstGeom prst="rect">
            <a:avLst/>
          </a:prstGeom>
          <a:noFill/>
        </p:spPr>
        <p:txBody>
          <a:bodyPr wrap="square" rtlCol="0">
            <a:spAutoFit/>
          </a:bodyPr>
          <a:lstStyle/>
          <a:p>
            <a:pPr algn="ctr"/>
            <a:r>
              <a:rPr lang="de-DE">
                <a:solidFill>
                  <a:schemeClr val="accent5">
                    <a:lumMod val="50000"/>
                  </a:schemeClr>
                </a:solidFill>
              </a:rPr>
              <a:t>2020 </a:t>
            </a:r>
            <a:r>
              <a:rPr lang="fr-FR">
                <a:solidFill>
                  <a:srgbClr val="002060"/>
                </a:solidFill>
                <a:cs typeface="Calibri" panose="020F0502020204030204" pitchFamily="34" charset="0"/>
              </a:rPr>
              <a:t>| wrote music for ‘Wonder Woman’</a:t>
            </a:r>
            <a:endParaRPr lang="de-DE">
              <a:solidFill>
                <a:schemeClr val="accent5">
                  <a:lumMod val="50000"/>
                </a:schemeClr>
              </a:solidFill>
            </a:endParaRPr>
          </a:p>
        </p:txBody>
      </p:sp>
      <p:sp>
        <p:nvSpPr>
          <p:cNvPr id="83" name="Action Button: Custom 16">
            <a:hlinkClick r:id="" action="ppaction://noaction" highlightClick="1"/>
            <a:extLst>
              <a:ext uri="{FF2B5EF4-FFF2-40B4-BE49-F238E27FC236}">
                <a16:creationId xmlns:a16="http://schemas.microsoft.com/office/drawing/2014/main" id="{EB72A582-A793-44E9-8021-8463F5414FB1}"/>
              </a:ext>
            </a:extLst>
          </p:cNvPr>
          <p:cNvSpPr/>
          <p:nvPr/>
        </p:nvSpPr>
        <p:spPr>
          <a:xfrm>
            <a:off x="4937703" y="1464862"/>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3" name="TextBox 52">
            <a:extLst>
              <a:ext uri="{FF2B5EF4-FFF2-40B4-BE49-F238E27FC236}">
                <a16:creationId xmlns:a16="http://schemas.microsoft.com/office/drawing/2014/main" id="{9DEC1B2C-6160-4491-9461-54D58C643FC3}"/>
              </a:ext>
            </a:extLst>
          </p:cNvPr>
          <p:cNvSpPr txBox="1"/>
          <p:nvPr/>
        </p:nvSpPr>
        <p:spPr>
          <a:xfrm>
            <a:off x="5380667" y="1464862"/>
            <a:ext cx="17173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Zimmer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9DEC1B2C-6160-4491-9461-54D58C643FC3}"/>
              </a:ext>
            </a:extLst>
          </p:cNvPr>
          <p:cNvSpPr txBox="1"/>
          <p:nvPr/>
        </p:nvSpPr>
        <p:spPr>
          <a:xfrm>
            <a:off x="7856813" y="1397182"/>
            <a:ext cx="2286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Diane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Kruger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9DEC1B2C-6160-4491-9461-54D58C643FC3}"/>
              </a:ext>
            </a:extLst>
          </p:cNvPr>
          <p:cNvSpPr txBox="1"/>
          <p:nvPr/>
        </p:nvSpPr>
        <p:spPr>
          <a:xfrm>
            <a:off x="8165235" y="3720286"/>
            <a:ext cx="14016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Selina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Mour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39AF9FA5-A3CC-450C-A67E-9EF06DC6FBBB}"/>
              </a:ext>
            </a:extLst>
          </p:cNvPr>
          <p:cNvSpPr txBox="1"/>
          <p:nvPr/>
        </p:nvSpPr>
        <p:spPr>
          <a:xfrm>
            <a:off x="4850534" y="5498036"/>
            <a:ext cx="2639050" cy="369332"/>
          </a:xfrm>
          <a:prstGeom prst="rect">
            <a:avLst/>
          </a:prstGeom>
          <a:noFill/>
        </p:spPr>
        <p:txBody>
          <a:bodyPr wrap="square" rtlCol="0">
            <a:spAutoFit/>
          </a:bodyPr>
          <a:lstStyle/>
          <a:p>
            <a:pPr algn="ctr"/>
            <a:r>
              <a:rPr lang="de-DE">
                <a:solidFill>
                  <a:schemeClr val="accent5">
                    <a:lumMod val="50000"/>
                  </a:schemeClr>
                </a:solidFill>
              </a:rPr>
              <a:t>1750 </a:t>
            </a:r>
            <a:r>
              <a:rPr lang="fr-FR">
                <a:solidFill>
                  <a:srgbClr val="002060"/>
                </a:solidFill>
                <a:cs typeface="Calibri" panose="020F0502020204030204" pitchFamily="34" charset="0"/>
              </a:rPr>
              <a:t>| died</a:t>
            </a:r>
            <a:endParaRPr lang="de-DE">
              <a:solidFill>
                <a:schemeClr val="accent5">
                  <a:lumMod val="50000"/>
                </a:schemeClr>
              </a:solidFill>
            </a:endParaRPr>
          </a:p>
        </p:txBody>
      </p:sp>
      <p:sp>
        <p:nvSpPr>
          <p:cNvPr id="63" name="TextBox 62">
            <a:extLst>
              <a:ext uri="{FF2B5EF4-FFF2-40B4-BE49-F238E27FC236}">
                <a16:creationId xmlns:a16="http://schemas.microsoft.com/office/drawing/2014/main" id="{39AF9FA5-A3CC-450C-A67E-9EF06DC6FBBB}"/>
              </a:ext>
            </a:extLst>
          </p:cNvPr>
          <p:cNvSpPr txBox="1"/>
          <p:nvPr/>
        </p:nvSpPr>
        <p:spPr>
          <a:xfrm>
            <a:off x="2064548" y="5495441"/>
            <a:ext cx="2639050" cy="369332"/>
          </a:xfrm>
          <a:prstGeom prst="rect">
            <a:avLst/>
          </a:prstGeom>
          <a:noFill/>
        </p:spPr>
        <p:txBody>
          <a:bodyPr wrap="square" rtlCol="0">
            <a:spAutoFit/>
          </a:bodyPr>
          <a:lstStyle/>
          <a:p>
            <a:pPr algn="ctr"/>
            <a:r>
              <a:rPr lang="de-DE">
                <a:solidFill>
                  <a:srgbClr val="115076"/>
                </a:solidFill>
              </a:rPr>
              <a:t>1990 </a:t>
            </a:r>
            <a:r>
              <a:rPr lang="fr-FR">
                <a:solidFill>
                  <a:srgbClr val="115076"/>
                </a:solidFill>
                <a:cs typeface="Calibri" panose="020F0502020204030204" pitchFamily="34" charset="0"/>
              </a:rPr>
              <a:t>| born</a:t>
            </a:r>
            <a:endParaRPr lang="de-DE">
              <a:solidFill>
                <a:srgbClr val="115076"/>
              </a:solidFill>
            </a:endParaRPr>
          </a:p>
        </p:txBody>
      </p:sp>
      <p:sp>
        <p:nvSpPr>
          <p:cNvPr id="65" name="TextBox 64">
            <a:extLst>
              <a:ext uri="{FF2B5EF4-FFF2-40B4-BE49-F238E27FC236}">
                <a16:creationId xmlns:a16="http://schemas.microsoft.com/office/drawing/2014/main" id="{39AF9FA5-A3CC-450C-A67E-9EF06DC6FBBB}"/>
              </a:ext>
            </a:extLst>
          </p:cNvPr>
          <p:cNvSpPr txBox="1"/>
          <p:nvPr/>
        </p:nvSpPr>
        <p:spPr>
          <a:xfrm>
            <a:off x="7554163" y="5501637"/>
            <a:ext cx="2667306" cy="369332"/>
          </a:xfrm>
          <a:prstGeom prst="rect">
            <a:avLst/>
          </a:prstGeom>
          <a:noFill/>
        </p:spPr>
        <p:txBody>
          <a:bodyPr wrap="square" rtlCol="0">
            <a:spAutoFit/>
          </a:bodyPr>
          <a:lstStyle/>
          <a:p>
            <a:pPr algn="ctr"/>
            <a:r>
              <a:rPr lang="de-DE">
                <a:solidFill>
                  <a:schemeClr val="accent5">
                    <a:lumMod val="50000"/>
                  </a:schemeClr>
                </a:solidFill>
              </a:rPr>
              <a:t>2021</a:t>
            </a:r>
            <a:r>
              <a:rPr lang="fr-FR">
                <a:solidFill>
                  <a:srgbClr val="002060"/>
                </a:solidFill>
                <a:cs typeface="Calibri" panose="020F0502020204030204" pitchFamily="34" charset="0"/>
              </a:rPr>
              <a:t>| made Tik Toks</a:t>
            </a:r>
            <a:endParaRPr lang="de-DE">
              <a:solidFill>
                <a:schemeClr val="accent5">
                  <a:lumMod val="50000"/>
                </a:schemeClr>
              </a:solidFill>
            </a:endParaRPr>
          </a:p>
        </p:txBody>
      </p:sp>
      <p:pic>
        <p:nvPicPr>
          <p:cNvPr id="4098" name="Picture 2" descr="https://upload.wikimedia.org/wikipedia/commons/thumb/7/70/Ursula_von_der_Leyen_%2849468709252%29.jpg/800px-Ursula_von_der_Leyen_%2849468709252%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7335" y="2077416"/>
            <a:ext cx="703946" cy="105592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upload.wikimedia.org/wikipedia/commons/2/2b/Hans-Zimmer-profi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2140099"/>
            <a:ext cx="630238" cy="886039"/>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https://upload.wikimedia.org/wikipedia/commons/thumb/5/5e/Johann_Sebastian_Bach.png/220px-Johann_Sebastian_Bach.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0" descr="https://upload.wikimedia.org/wikipedia/commons/thumb/5/5e/Johann_Sebastian_Bach.png/220px-Johann_Sebastian_Bach.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8" name="Picture 12" descr="Johann Sebastian Bach - Wikipe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3579" y="4485682"/>
            <a:ext cx="712960" cy="88303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upload.wikimedia.org/wikipedia/commons/thumb/e/e9/Selina_Titelbild.jpg/1024px-Selina_Titelbil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60858" y="4475470"/>
            <a:ext cx="895951" cy="89595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İlkay Gündoğan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7335" y="4491663"/>
            <a:ext cx="611047" cy="864196"/>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s://upload.wikimedia.org/wikipedia/commons/4/47/Diane_Kruger_Peabody_2014_%28cropped%2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76441" y="2127189"/>
            <a:ext cx="712904" cy="91293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3943B8F-DACA-4D9B-9B20-4D6DB5E202F1}"/>
              </a:ext>
            </a:extLst>
          </p:cNvPr>
          <p:cNvSpPr txBox="1"/>
          <p:nvPr/>
        </p:nvSpPr>
        <p:spPr>
          <a:xfrm>
            <a:off x="4986540" y="206626"/>
            <a:ext cx="60145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Partnerarbeit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231126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972050" cy="707849"/>
          </a:xfrm>
          <a:prstGeom prst="rect">
            <a:avLst/>
          </a:prstGeom>
        </p:spPr>
      </p:pic>
      <p:sp>
        <p:nvSpPr>
          <p:cNvPr id="4" name="Title 3"/>
          <p:cNvSpPr>
            <a:spLocks noGrp="1"/>
          </p:cNvSpPr>
          <p:nvPr>
            <p:ph type="title"/>
          </p:nvPr>
        </p:nvSpPr>
        <p:spPr>
          <a:xfrm>
            <a:off x="0" y="236891"/>
            <a:ext cx="4869180" cy="707849"/>
          </a:xfrm>
        </p:spPr>
        <p:txBody>
          <a:bodyPr>
            <a:normAutofit/>
          </a:bodyPr>
          <a:lstStyle/>
          <a:p>
            <a:r>
              <a:rPr lang="en-GB" sz="3600" b="1" dirty="0" err="1">
                <a:solidFill>
                  <a:schemeClr val="bg1"/>
                </a:solidFill>
              </a:rPr>
              <a:t>Wann</a:t>
            </a:r>
            <a:r>
              <a:rPr lang="en-GB" sz="3600" b="1" dirty="0">
                <a:solidFill>
                  <a:schemeClr val="bg1"/>
                </a:solidFill>
              </a:rPr>
              <a:t> war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35940" y="247046"/>
            <a:ext cx="142138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066881A0-FFB8-4F7A-B09C-0EBBA4861D16}"/>
              </a:ext>
            </a:extLst>
          </p:cNvPr>
          <p:cNvSpPr/>
          <p:nvPr/>
        </p:nvSpPr>
        <p:spPr>
          <a:xfrm>
            <a:off x="2050607" y="3737887"/>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5E617007-78FC-4862-8567-94FF9E1E79DC}"/>
              </a:ext>
            </a:extLst>
          </p:cNvPr>
          <p:cNvSpPr/>
          <p:nvPr/>
        </p:nvSpPr>
        <p:spPr>
          <a:xfrm>
            <a:off x="4780387"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15B6621-55E7-40C1-B5A9-E8157AF25F29}"/>
              </a:ext>
            </a:extLst>
          </p:cNvPr>
          <p:cNvSpPr/>
          <p:nvPr/>
        </p:nvSpPr>
        <p:spPr>
          <a:xfrm>
            <a:off x="7498364"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CC062D50-AABD-4D09-BF49-65A8DFA2CCFF}"/>
              </a:ext>
            </a:extLst>
          </p:cNvPr>
          <p:cNvSpPr/>
          <p:nvPr/>
        </p:nvSpPr>
        <p:spPr>
          <a:xfrm>
            <a:off x="2050607" y="1414181"/>
            <a:ext cx="2593164" cy="2175374"/>
          </a:xfrm>
          <a:prstGeom prst="rect">
            <a:avLst/>
          </a:prstGeom>
          <a:solidFill>
            <a:srgbClr val="FFFF9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15E113B6-4274-402A-B3E6-01F33E58B81E}"/>
              </a:ext>
            </a:extLst>
          </p:cNvPr>
          <p:cNvSpPr/>
          <p:nvPr/>
        </p:nvSpPr>
        <p:spPr>
          <a:xfrm>
            <a:off x="4780387" y="1414178"/>
            <a:ext cx="2593164" cy="2175374"/>
          </a:xfrm>
          <a:prstGeom prst="rect">
            <a:avLst/>
          </a:prstGeom>
          <a:solidFill>
            <a:srgbClr val="FFFF9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33D13920-CA22-4651-BFA5-C5B6F7A4438D}"/>
              </a:ext>
            </a:extLst>
          </p:cNvPr>
          <p:cNvSpPr/>
          <p:nvPr/>
        </p:nvSpPr>
        <p:spPr>
          <a:xfrm>
            <a:off x="7498364" y="1414178"/>
            <a:ext cx="2593164" cy="2175374"/>
          </a:xfrm>
          <a:prstGeom prst="rect">
            <a:avLst/>
          </a:prstGeom>
          <a:solidFill>
            <a:srgbClr val="FFFF9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15F35ABE-A989-4720-83AA-973FC3562667}"/>
              </a:ext>
            </a:extLst>
          </p:cNvPr>
          <p:cNvSpPr txBox="1"/>
          <p:nvPr/>
        </p:nvSpPr>
        <p:spPr>
          <a:xfrm>
            <a:off x="2050608" y="3191812"/>
            <a:ext cx="2639050" cy="369332"/>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a:ln>
                  <a:noFill/>
                </a:ln>
                <a:solidFill>
                  <a:srgbClr val="002060"/>
                </a:solidFill>
                <a:effectLst/>
                <a:uLnTx/>
                <a:uFillTx/>
              </a:rPr>
              <a:t>1969</a:t>
            </a:r>
            <a:r>
              <a:rPr kumimoji="0" lang="fr-FR" i="0" u="none" strike="noStrike" kern="1200" cap="none" spc="0" normalizeH="0" noProof="0">
                <a:ln>
                  <a:noFill/>
                </a:ln>
                <a:solidFill>
                  <a:srgbClr val="002060"/>
                </a:solidFill>
                <a:effectLst/>
                <a:uLnTx/>
                <a:uFillTx/>
              </a:rPr>
              <a:t> </a:t>
            </a:r>
            <a:r>
              <a:rPr kumimoji="0" lang="fr-FR" i="0" u="none" strike="noStrike" kern="1200" cap="none" spc="0" normalizeH="0" noProof="0">
                <a:ln>
                  <a:noFill/>
                </a:ln>
                <a:solidFill>
                  <a:srgbClr val="002060"/>
                </a:solidFill>
                <a:effectLst/>
                <a:uLnTx/>
                <a:uFillTx/>
                <a:cs typeface="Calibri" panose="020F0502020204030204" pitchFamily="34" charset="0"/>
              </a:rPr>
              <a:t>| geboren</a:t>
            </a:r>
            <a:endParaRPr kumimoji="0" lang="fr-FR" i="0" u="none" strike="noStrike" kern="1200" cap="none" spc="0" normalizeH="0" baseline="0" noProof="0" dirty="0">
              <a:ln>
                <a:noFill/>
              </a:ln>
              <a:solidFill>
                <a:srgbClr val="002060"/>
              </a:solidFill>
              <a:effectLst/>
              <a:uLnTx/>
              <a:uFillTx/>
            </a:endParaRPr>
          </a:p>
        </p:txBody>
      </p:sp>
      <p:sp>
        <p:nvSpPr>
          <p:cNvPr id="29" name="TextBox 28">
            <a:extLst>
              <a:ext uri="{FF2B5EF4-FFF2-40B4-BE49-F238E27FC236}">
                <a16:creationId xmlns:a16="http://schemas.microsoft.com/office/drawing/2014/main" id="{F2AC11C2-66EF-41DA-8818-2A43AA09BB81}"/>
              </a:ext>
            </a:extLst>
          </p:cNvPr>
          <p:cNvSpPr txBox="1"/>
          <p:nvPr/>
        </p:nvSpPr>
        <p:spPr>
          <a:xfrm>
            <a:off x="7419437" y="3209415"/>
            <a:ext cx="2639050" cy="369332"/>
          </a:xfrm>
          <a:prstGeom prst="rect">
            <a:avLst/>
          </a:prstGeom>
          <a:noFill/>
          <a:effectLst/>
        </p:spPr>
        <p:txBody>
          <a:bodyPr wrap="square" rtlCol="0">
            <a:spAutoFit/>
          </a:bodyPr>
          <a:lstStyle/>
          <a:p>
            <a:pPr algn="ctr"/>
            <a:r>
              <a:rPr lang="de-DE">
                <a:solidFill>
                  <a:schemeClr val="accent5">
                    <a:lumMod val="50000"/>
                  </a:schemeClr>
                </a:solidFill>
              </a:rPr>
              <a:t>1996 </a:t>
            </a:r>
            <a:r>
              <a:rPr lang="fr-FR">
                <a:solidFill>
                  <a:srgbClr val="002060"/>
                </a:solidFill>
                <a:cs typeface="Calibri" panose="020F0502020204030204" pitchFamily="34" charset="0"/>
              </a:rPr>
              <a:t>| tanzen gelernt</a:t>
            </a:r>
            <a:endParaRPr lang="de-DE">
              <a:solidFill>
                <a:schemeClr val="accent5">
                  <a:lumMod val="50000"/>
                </a:schemeClr>
              </a:solidFill>
            </a:endParaRPr>
          </a:p>
        </p:txBody>
      </p:sp>
      <p:sp>
        <p:nvSpPr>
          <p:cNvPr id="31" name="TextBox 30">
            <a:extLst>
              <a:ext uri="{FF2B5EF4-FFF2-40B4-BE49-F238E27FC236}">
                <a16:creationId xmlns:a16="http://schemas.microsoft.com/office/drawing/2014/main" id="{9DEC1B2C-6160-4491-9461-54D58C643FC3}"/>
              </a:ext>
            </a:extLst>
          </p:cNvPr>
          <p:cNvSpPr txBox="1"/>
          <p:nvPr/>
        </p:nvSpPr>
        <p:spPr>
          <a:xfrm>
            <a:off x="2204108" y="1422400"/>
            <a:ext cx="2286000" cy="70788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Michael Schumacher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150CD52B-F740-4114-A053-835F71BCA4EA}"/>
              </a:ext>
            </a:extLst>
          </p:cNvPr>
          <p:cNvSpPr txBox="1"/>
          <p:nvPr/>
        </p:nvSpPr>
        <p:spPr>
          <a:xfrm>
            <a:off x="2307234" y="3729821"/>
            <a:ext cx="2286000" cy="70788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Angela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Merkel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9F5DDF6E-003B-495A-AF96-35AC84AF20C8}"/>
              </a:ext>
            </a:extLst>
          </p:cNvPr>
          <p:cNvSpPr txBox="1"/>
          <p:nvPr/>
        </p:nvSpPr>
        <p:spPr>
          <a:xfrm>
            <a:off x="5014471" y="3711078"/>
            <a:ext cx="2286000" cy="1015663"/>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Johann Wolfgang von Goethe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Action Button: Custom 16">
            <a:hlinkClick r:id="" action="ppaction://noaction" highlightClick="1"/>
            <a:extLst>
              <a:ext uri="{FF2B5EF4-FFF2-40B4-BE49-F238E27FC236}">
                <a16:creationId xmlns:a16="http://schemas.microsoft.com/office/drawing/2014/main" id="{8834174C-302B-4DE0-B9AD-CDEEC66F662D}"/>
              </a:ext>
            </a:extLst>
          </p:cNvPr>
          <p:cNvSpPr/>
          <p:nvPr/>
        </p:nvSpPr>
        <p:spPr>
          <a:xfrm>
            <a:off x="2079295" y="1461091"/>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Action Button: Custom 16">
            <a:hlinkClick r:id="" action="ppaction://noaction" highlightClick="1"/>
            <a:extLst>
              <a:ext uri="{FF2B5EF4-FFF2-40B4-BE49-F238E27FC236}">
                <a16:creationId xmlns:a16="http://schemas.microsoft.com/office/drawing/2014/main" id="{5E2F61D5-2F11-4B1E-990F-59A8A7609A40}"/>
              </a:ext>
            </a:extLst>
          </p:cNvPr>
          <p:cNvSpPr/>
          <p:nvPr/>
        </p:nvSpPr>
        <p:spPr>
          <a:xfrm>
            <a:off x="7530002" y="1442060"/>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6" name="Action Button: Custom 16">
            <a:hlinkClick r:id="" action="ppaction://noaction" highlightClick="1"/>
            <a:extLst>
              <a:ext uri="{FF2B5EF4-FFF2-40B4-BE49-F238E27FC236}">
                <a16:creationId xmlns:a16="http://schemas.microsoft.com/office/drawing/2014/main" id="{97CB1475-C693-43BD-B40D-98E9098C8C8E}"/>
              </a:ext>
            </a:extLst>
          </p:cNvPr>
          <p:cNvSpPr/>
          <p:nvPr/>
        </p:nvSpPr>
        <p:spPr>
          <a:xfrm>
            <a:off x="2078256" y="3760813"/>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7" name="Action Button: Custom 16">
            <a:hlinkClick r:id="" action="ppaction://noaction" highlightClick="1"/>
            <a:extLst>
              <a:ext uri="{FF2B5EF4-FFF2-40B4-BE49-F238E27FC236}">
                <a16:creationId xmlns:a16="http://schemas.microsoft.com/office/drawing/2014/main" id="{1BF7BDBA-478F-495B-80EF-47953261648E}"/>
              </a:ext>
            </a:extLst>
          </p:cNvPr>
          <p:cNvSpPr/>
          <p:nvPr/>
        </p:nvSpPr>
        <p:spPr>
          <a:xfrm>
            <a:off x="4822118" y="3774954"/>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8" name="Action Button: Custom 16">
            <a:hlinkClick r:id="" action="ppaction://noaction" highlightClick="1"/>
            <a:extLst>
              <a:ext uri="{FF2B5EF4-FFF2-40B4-BE49-F238E27FC236}">
                <a16:creationId xmlns:a16="http://schemas.microsoft.com/office/drawing/2014/main" id="{4EE33A08-B988-488F-946C-A9336130DBBC}"/>
              </a:ext>
            </a:extLst>
          </p:cNvPr>
          <p:cNvSpPr/>
          <p:nvPr/>
        </p:nvSpPr>
        <p:spPr>
          <a:xfrm>
            <a:off x="7539751" y="3765268"/>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39AF9FA5-A3CC-450C-A67E-9EF06DC6FBBB}"/>
              </a:ext>
            </a:extLst>
          </p:cNvPr>
          <p:cNvSpPr txBox="1"/>
          <p:nvPr/>
        </p:nvSpPr>
        <p:spPr>
          <a:xfrm>
            <a:off x="4735544" y="2999325"/>
            <a:ext cx="2639050" cy="646331"/>
          </a:xfrm>
          <a:prstGeom prst="rect">
            <a:avLst/>
          </a:prstGeom>
          <a:noFill/>
          <a:effectLst/>
        </p:spPr>
        <p:txBody>
          <a:bodyPr wrap="square" rtlCol="0">
            <a:spAutoFit/>
          </a:bodyPr>
          <a:lstStyle/>
          <a:p>
            <a:pPr algn="ctr"/>
            <a:r>
              <a:rPr lang="de-DE">
                <a:solidFill>
                  <a:schemeClr val="accent5">
                    <a:lumMod val="50000"/>
                  </a:schemeClr>
                </a:solidFill>
              </a:rPr>
              <a:t>1921 </a:t>
            </a:r>
            <a:r>
              <a:rPr lang="fr-FR">
                <a:solidFill>
                  <a:srgbClr val="002060"/>
                </a:solidFill>
                <a:cs typeface="Calibri" panose="020F0502020204030204" pitchFamily="34" charset="0"/>
              </a:rPr>
              <a:t>| Nobelpreis gewonnen</a:t>
            </a:r>
            <a:endParaRPr lang="de-DE">
              <a:solidFill>
                <a:schemeClr val="accent5">
                  <a:lumMod val="50000"/>
                </a:schemeClr>
              </a:solidFill>
            </a:endParaRPr>
          </a:p>
        </p:txBody>
      </p:sp>
      <p:sp>
        <p:nvSpPr>
          <p:cNvPr id="83" name="Action Button: Custom 16">
            <a:hlinkClick r:id="" action="ppaction://noaction" highlightClick="1"/>
            <a:extLst>
              <a:ext uri="{FF2B5EF4-FFF2-40B4-BE49-F238E27FC236}">
                <a16:creationId xmlns:a16="http://schemas.microsoft.com/office/drawing/2014/main" id="{EB72A582-A793-44E9-8021-8463F5414FB1}"/>
              </a:ext>
            </a:extLst>
          </p:cNvPr>
          <p:cNvSpPr/>
          <p:nvPr/>
        </p:nvSpPr>
        <p:spPr>
          <a:xfrm>
            <a:off x="4827351" y="1464862"/>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3" name="TextBox 52">
            <a:extLst>
              <a:ext uri="{FF2B5EF4-FFF2-40B4-BE49-F238E27FC236}">
                <a16:creationId xmlns:a16="http://schemas.microsoft.com/office/drawing/2014/main" id="{9DEC1B2C-6160-4491-9461-54D58C643FC3}"/>
              </a:ext>
            </a:extLst>
          </p:cNvPr>
          <p:cNvSpPr txBox="1"/>
          <p:nvPr/>
        </p:nvSpPr>
        <p:spPr>
          <a:xfrm>
            <a:off x="5596261" y="1464862"/>
            <a:ext cx="1218028" cy="70788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Albert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Einstein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9DEC1B2C-6160-4491-9461-54D58C643FC3}"/>
              </a:ext>
            </a:extLst>
          </p:cNvPr>
          <p:cNvSpPr txBox="1"/>
          <p:nvPr/>
        </p:nvSpPr>
        <p:spPr>
          <a:xfrm>
            <a:off x="7746461" y="1397182"/>
            <a:ext cx="2286000" cy="70788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Lena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Meyer-Landrut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9DEC1B2C-6160-4491-9461-54D58C643FC3}"/>
              </a:ext>
            </a:extLst>
          </p:cNvPr>
          <p:cNvSpPr txBox="1"/>
          <p:nvPr/>
        </p:nvSpPr>
        <p:spPr>
          <a:xfrm>
            <a:off x="8120384" y="3755122"/>
            <a:ext cx="1455281" cy="70788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Steffi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Graf</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74" name="Picture 2" descr="https://upload.wikimedia.org/wikipedia/commons/c/c0/Schumacher_china_2012_cro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0208" y="2120918"/>
            <a:ext cx="771390" cy="107830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7" name="Picture 22" descr="https://upload.wikimedia.org/wikipedia/commons/thumb/f/f5/Einstein_1921_portrait2.jpg/800px-Einstein_1921_portrait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0571" y="2151656"/>
            <a:ext cx="780069" cy="87453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8" name="Picture 3" descr="File:Goethe (Stieler 182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0570" y="4679381"/>
            <a:ext cx="780069" cy="81865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39AF9FA5-A3CC-450C-A67E-9EF06DC6FBBB}"/>
              </a:ext>
            </a:extLst>
          </p:cNvPr>
          <p:cNvSpPr txBox="1"/>
          <p:nvPr/>
        </p:nvSpPr>
        <p:spPr>
          <a:xfrm>
            <a:off x="4740182" y="5498036"/>
            <a:ext cx="2639050" cy="369332"/>
          </a:xfrm>
          <a:prstGeom prst="rect">
            <a:avLst/>
          </a:prstGeom>
          <a:noFill/>
        </p:spPr>
        <p:txBody>
          <a:bodyPr wrap="square" rtlCol="0">
            <a:spAutoFit/>
          </a:bodyPr>
          <a:lstStyle/>
          <a:p>
            <a:pPr algn="ctr"/>
            <a:r>
              <a:rPr lang="de-DE">
                <a:solidFill>
                  <a:schemeClr val="accent5">
                    <a:lumMod val="50000"/>
                  </a:schemeClr>
                </a:solidFill>
              </a:rPr>
              <a:t>1832 </a:t>
            </a:r>
            <a:r>
              <a:rPr lang="fr-FR">
                <a:solidFill>
                  <a:srgbClr val="002060"/>
                </a:solidFill>
                <a:cs typeface="Calibri" panose="020F0502020204030204" pitchFamily="34" charset="0"/>
              </a:rPr>
              <a:t>| gestorben</a:t>
            </a:r>
            <a:endParaRPr lang="de-DE">
              <a:solidFill>
                <a:schemeClr val="accent5">
                  <a:lumMod val="50000"/>
                </a:schemeClr>
              </a:solidFill>
            </a:endParaRPr>
          </a:p>
        </p:txBody>
      </p:sp>
      <p:pic>
        <p:nvPicPr>
          <p:cNvPr id="3076" name="Picture 4" descr="https://upload.wikimedia.org/wikipedia/commons/thumb/c/cf/2019_Lena_-_by_2eight_-_DSC4551.jpg/800px-2019_Lena_-_by_2eight_-_DSC45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1849" y="2141216"/>
            <a:ext cx="764122" cy="102998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80" name="Picture 8" descr="Angela Merkel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3273" y="4437707"/>
            <a:ext cx="771390" cy="901067"/>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39AF9FA5-A3CC-450C-A67E-9EF06DC6FBBB}"/>
              </a:ext>
            </a:extLst>
          </p:cNvPr>
          <p:cNvSpPr txBox="1"/>
          <p:nvPr/>
        </p:nvSpPr>
        <p:spPr>
          <a:xfrm>
            <a:off x="1954196" y="5321786"/>
            <a:ext cx="2639050" cy="646331"/>
          </a:xfrm>
          <a:prstGeom prst="rect">
            <a:avLst/>
          </a:prstGeom>
          <a:noFill/>
        </p:spPr>
        <p:txBody>
          <a:bodyPr wrap="square" rtlCol="0">
            <a:spAutoFit/>
          </a:bodyPr>
          <a:lstStyle/>
          <a:p>
            <a:pPr algn="ctr"/>
            <a:r>
              <a:rPr lang="de-DE">
                <a:solidFill>
                  <a:schemeClr val="accent5">
                    <a:lumMod val="50000"/>
                  </a:schemeClr>
                </a:solidFill>
              </a:rPr>
              <a:t>2021 </a:t>
            </a:r>
            <a:r>
              <a:rPr lang="fr-FR">
                <a:solidFill>
                  <a:srgbClr val="002060"/>
                </a:solidFill>
                <a:cs typeface="Calibri" panose="020F0502020204030204" pitchFamily="34" charset="0"/>
              </a:rPr>
              <a:t>| nach Cornwall gefahren</a:t>
            </a:r>
            <a:endParaRPr lang="de-DE">
              <a:solidFill>
                <a:schemeClr val="accent5">
                  <a:lumMod val="50000"/>
                </a:schemeClr>
              </a:solidFill>
            </a:endParaRPr>
          </a:p>
        </p:txBody>
      </p:sp>
      <p:sp>
        <p:nvSpPr>
          <p:cNvPr id="65" name="TextBox 64">
            <a:extLst>
              <a:ext uri="{FF2B5EF4-FFF2-40B4-BE49-F238E27FC236}">
                <a16:creationId xmlns:a16="http://schemas.microsoft.com/office/drawing/2014/main" id="{39AF9FA5-A3CC-450C-A67E-9EF06DC6FBBB}"/>
              </a:ext>
            </a:extLst>
          </p:cNvPr>
          <p:cNvSpPr txBox="1"/>
          <p:nvPr/>
        </p:nvSpPr>
        <p:spPr>
          <a:xfrm>
            <a:off x="7376029" y="5520981"/>
            <a:ext cx="2793993" cy="369332"/>
          </a:xfrm>
          <a:prstGeom prst="rect">
            <a:avLst/>
          </a:prstGeom>
          <a:noFill/>
        </p:spPr>
        <p:txBody>
          <a:bodyPr wrap="square" rtlCol="0">
            <a:spAutoFit/>
          </a:bodyPr>
          <a:lstStyle/>
          <a:p>
            <a:pPr algn="ctr"/>
            <a:r>
              <a:rPr lang="de-DE" dirty="0">
                <a:solidFill>
                  <a:schemeClr val="accent5">
                    <a:lumMod val="50000"/>
                  </a:schemeClr>
                </a:solidFill>
              </a:rPr>
              <a:t>1987 </a:t>
            </a:r>
            <a:r>
              <a:rPr lang="fr-FR" dirty="0">
                <a:solidFill>
                  <a:srgbClr val="002060"/>
                </a:solidFill>
                <a:cs typeface="Calibri" panose="020F0502020204030204" pitchFamily="34" charset="0"/>
              </a:rPr>
              <a:t>| No.1 </a:t>
            </a:r>
            <a:r>
              <a:rPr lang="fr-FR" dirty="0" err="1">
                <a:solidFill>
                  <a:srgbClr val="002060"/>
                </a:solidFill>
                <a:cs typeface="Calibri" panose="020F0502020204030204" pitchFamily="34" charset="0"/>
              </a:rPr>
              <a:t>geworden</a:t>
            </a:r>
            <a:endParaRPr lang="de-DE" dirty="0">
              <a:solidFill>
                <a:schemeClr val="accent5">
                  <a:lumMod val="50000"/>
                </a:schemeClr>
              </a:solidFill>
            </a:endParaRPr>
          </a:p>
        </p:txBody>
      </p:sp>
      <p:pic>
        <p:nvPicPr>
          <p:cNvPr id="3084" name="Picture 12" descr="File:Steffi Graf (Wimbledon 2009) 10 (cropped).jpg - Wikimedia Comm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81849" y="4474480"/>
            <a:ext cx="764122" cy="97198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2A9F2BC7-96EF-41AD-85D5-E1D18B5E30E1}"/>
              </a:ext>
            </a:extLst>
          </p:cNvPr>
          <p:cNvSpPr txBox="1"/>
          <p:nvPr/>
        </p:nvSpPr>
        <p:spPr>
          <a:xfrm>
            <a:off x="4986540" y="206626"/>
            <a:ext cx="60145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Partnerarbeit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937994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972050" cy="707849"/>
          </a:xfrm>
          <a:prstGeom prst="rect">
            <a:avLst/>
          </a:prstGeom>
        </p:spPr>
      </p:pic>
      <p:sp>
        <p:nvSpPr>
          <p:cNvPr id="4" name="Title 3"/>
          <p:cNvSpPr>
            <a:spLocks noGrp="1"/>
          </p:cNvSpPr>
          <p:nvPr>
            <p:ph type="title"/>
          </p:nvPr>
        </p:nvSpPr>
        <p:spPr>
          <a:xfrm>
            <a:off x="0" y="236891"/>
            <a:ext cx="4869180" cy="707849"/>
          </a:xfrm>
        </p:spPr>
        <p:txBody>
          <a:bodyPr>
            <a:normAutofit/>
          </a:bodyPr>
          <a:lstStyle/>
          <a:p>
            <a:r>
              <a:rPr lang="en-GB" sz="3600" b="1" dirty="0" err="1">
                <a:solidFill>
                  <a:schemeClr val="bg1"/>
                </a:solidFill>
              </a:rPr>
              <a:t>Wann</a:t>
            </a:r>
            <a:r>
              <a:rPr lang="en-GB" sz="3600" b="1" dirty="0">
                <a:solidFill>
                  <a:schemeClr val="bg1"/>
                </a:solidFill>
              </a:rPr>
              <a:t> war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35940" y="247046"/>
            <a:ext cx="142138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066881A0-FFB8-4F7A-B09C-0EBBA4861D16}"/>
              </a:ext>
            </a:extLst>
          </p:cNvPr>
          <p:cNvSpPr/>
          <p:nvPr/>
        </p:nvSpPr>
        <p:spPr>
          <a:xfrm>
            <a:off x="2160959" y="3737887"/>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5E617007-78FC-4862-8567-94FF9E1E79DC}"/>
              </a:ext>
            </a:extLst>
          </p:cNvPr>
          <p:cNvSpPr/>
          <p:nvPr/>
        </p:nvSpPr>
        <p:spPr>
          <a:xfrm>
            <a:off x="4890739"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15B6621-55E7-40C1-B5A9-E8157AF25F29}"/>
              </a:ext>
            </a:extLst>
          </p:cNvPr>
          <p:cNvSpPr/>
          <p:nvPr/>
        </p:nvSpPr>
        <p:spPr>
          <a:xfrm>
            <a:off x="7608716"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CC062D50-AABD-4D09-BF49-65A8DFA2CCFF}"/>
              </a:ext>
            </a:extLst>
          </p:cNvPr>
          <p:cNvSpPr/>
          <p:nvPr/>
        </p:nvSpPr>
        <p:spPr>
          <a:xfrm>
            <a:off x="2136494" y="1383839"/>
            <a:ext cx="2593164" cy="2175374"/>
          </a:xfrm>
          <a:prstGeom prst="rect">
            <a:avLst/>
          </a:prstGeom>
          <a:solidFill>
            <a:srgbClr val="FFFF9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15E113B6-4274-402A-B3E6-01F33E58B81E}"/>
              </a:ext>
            </a:extLst>
          </p:cNvPr>
          <p:cNvSpPr/>
          <p:nvPr/>
        </p:nvSpPr>
        <p:spPr>
          <a:xfrm>
            <a:off x="4890739" y="1414178"/>
            <a:ext cx="2593164" cy="2175374"/>
          </a:xfrm>
          <a:prstGeom prst="rect">
            <a:avLst/>
          </a:prstGeom>
          <a:solidFill>
            <a:srgbClr val="FFFF9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33D13920-CA22-4651-BFA5-C5B6F7A4438D}"/>
              </a:ext>
            </a:extLst>
          </p:cNvPr>
          <p:cNvSpPr/>
          <p:nvPr/>
        </p:nvSpPr>
        <p:spPr>
          <a:xfrm>
            <a:off x="7608716" y="1414178"/>
            <a:ext cx="2593164" cy="2175374"/>
          </a:xfrm>
          <a:prstGeom prst="rect">
            <a:avLst/>
          </a:prstGeom>
          <a:solidFill>
            <a:srgbClr val="FFFF9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15F35ABE-A989-4720-83AA-973FC3562667}"/>
              </a:ext>
            </a:extLst>
          </p:cNvPr>
          <p:cNvSpPr txBox="1"/>
          <p:nvPr/>
        </p:nvSpPr>
        <p:spPr>
          <a:xfrm>
            <a:off x="1846807" y="2956458"/>
            <a:ext cx="3043932" cy="646331"/>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a:ln>
                  <a:noFill/>
                </a:ln>
                <a:solidFill>
                  <a:srgbClr val="002060"/>
                </a:solidFill>
                <a:effectLst/>
                <a:uLnTx/>
                <a:uFillTx/>
              </a:rPr>
              <a:t>1978</a:t>
            </a:r>
            <a:r>
              <a:rPr kumimoji="0" lang="fr-FR" i="0" u="none" strike="noStrike" kern="1200" cap="none" spc="0" normalizeH="0" noProof="0">
                <a:ln>
                  <a:noFill/>
                </a:ln>
                <a:solidFill>
                  <a:srgbClr val="002060"/>
                </a:solidFill>
                <a:effectLst/>
                <a:uLnTx/>
                <a:uFillTx/>
                <a:cs typeface="Calibri" panose="020F0502020204030204" pitchFamily="34" charset="0"/>
              </a:rPr>
              <a:t>|in London geblieben</a:t>
            </a:r>
            <a:endParaRPr kumimoji="0" lang="fr-FR" i="0" u="none" strike="noStrike" kern="1200" cap="none" spc="0" normalizeH="0" baseline="0" noProof="0" dirty="0">
              <a:ln>
                <a:noFill/>
              </a:ln>
              <a:solidFill>
                <a:srgbClr val="002060"/>
              </a:solidFill>
              <a:effectLst/>
              <a:uLnTx/>
              <a:uFillTx/>
            </a:endParaRPr>
          </a:p>
        </p:txBody>
      </p:sp>
      <p:sp>
        <p:nvSpPr>
          <p:cNvPr id="29" name="TextBox 28">
            <a:extLst>
              <a:ext uri="{FF2B5EF4-FFF2-40B4-BE49-F238E27FC236}">
                <a16:creationId xmlns:a16="http://schemas.microsoft.com/office/drawing/2014/main" id="{F2AC11C2-66EF-41DA-8818-2A43AA09BB81}"/>
              </a:ext>
            </a:extLst>
          </p:cNvPr>
          <p:cNvSpPr txBox="1"/>
          <p:nvPr/>
        </p:nvSpPr>
        <p:spPr>
          <a:xfrm>
            <a:off x="7518970" y="2722790"/>
            <a:ext cx="2639050" cy="923330"/>
          </a:xfrm>
          <a:prstGeom prst="rect">
            <a:avLst/>
          </a:prstGeom>
          <a:noFill/>
          <a:effectLst/>
        </p:spPr>
        <p:txBody>
          <a:bodyPr wrap="square" rtlCol="0">
            <a:spAutoFit/>
          </a:bodyPr>
          <a:lstStyle/>
          <a:p>
            <a:pPr algn="ctr"/>
            <a:r>
              <a:rPr lang="de-DE">
                <a:solidFill>
                  <a:schemeClr val="accent5">
                    <a:lumMod val="50000"/>
                  </a:schemeClr>
                </a:solidFill>
              </a:rPr>
              <a:t>2017 </a:t>
            </a:r>
            <a:r>
              <a:rPr lang="fr-FR">
                <a:solidFill>
                  <a:srgbClr val="002060"/>
                </a:solidFill>
                <a:cs typeface="Calibri" panose="020F0502020204030204" pitchFamily="34" charset="0"/>
              </a:rPr>
              <a:t>| ‘Beste Schauspielerin’ gewonnen</a:t>
            </a:r>
            <a:endParaRPr lang="de-DE">
              <a:solidFill>
                <a:schemeClr val="accent5">
                  <a:lumMod val="50000"/>
                </a:schemeClr>
              </a:solidFill>
            </a:endParaRPr>
          </a:p>
        </p:txBody>
      </p:sp>
      <p:sp>
        <p:nvSpPr>
          <p:cNvPr id="31" name="TextBox 30">
            <a:extLst>
              <a:ext uri="{FF2B5EF4-FFF2-40B4-BE49-F238E27FC236}">
                <a16:creationId xmlns:a16="http://schemas.microsoft.com/office/drawing/2014/main" id="{9DEC1B2C-6160-4491-9461-54D58C643FC3}"/>
              </a:ext>
            </a:extLst>
          </p:cNvPr>
          <p:cNvSpPr txBox="1"/>
          <p:nvPr/>
        </p:nvSpPr>
        <p:spPr>
          <a:xfrm>
            <a:off x="2408779" y="1422662"/>
            <a:ext cx="2286000" cy="70788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Ursula von der Leyen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150CD52B-F740-4114-A053-835F71BCA4EA}"/>
              </a:ext>
            </a:extLst>
          </p:cNvPr>
          <p:cNvSpPr txBox="1"/>
          <p:nvPr/>
        </p:nvSpPr>
        <p:spPr>
          <a:xfrm>
            <a:off x="2417586" y="3729821"/>
            <a:ext cx="2286000" cy="707886"/>
          </a:xfrm>
          <a:prstGeom prst="rect">
            <a:avLst/>
          </a:prstGeom>
          <a:noFill/>
          <a:effectLst/>
        </p:spPr>
        <p:txBody>
          <a:bodyPr wrap="square" rtlCol="0">
            <a:spAutoFit/>
          </a:bodyPr>
          <a:lstStyle/>
          <a:p>
            <a:pPr lvl="0" algn="ctr">
              <a:defRPr/>
            </a:pPr>
            <a:r>
              <a:rPr lang="en-GB" sz="2000">
                <a:solidFill>
                  <a:schemeClr val="accent5">
                    <a:lumMod val="50000"/>
                  </a:schemeClr>
                </a:solidFill>
              </a:rPr>
              <a:t>İlkay </a:t>
            </a:r>
          </a:p>
          <a:p>
            <a:pPr lvl="0" algn="ctr">
              <a:defRPr/>
            </a:pPr>
            <a:r>
              <a:rPr lang="en-GB" sz="2000">
                <a:solidFill>
                  <a:schemeClr val="accent5">
                    <a:lumMod val="50000"/>
                  </a:schemeClr>
                </a:solidFill>
              </a:rPr>
              <a:t>Gündoğan</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5" name="TextBox 34">
            <a:extLst>
              <a:ext uri="{FF2B5EF4-FFF2-40B4-BE49-F238E27FC236}">
                <a16:creationId xmlns:a16="http://schemas.microsoft.com/office/drawing/2014/main" id="{9F5DDF6E-003B-495A-AF96-35AC84AF20C8}"/>
              </a:ext>
            </a:extLst>
          </p:cNvPr>
          <p:cNvSpPr txBox="1"/>
          <p:nvPr/>
        </p:nvSpPr>
        <p:spPr>
          <a:xfrm>
            <a:off x="5186160" y="3707414"/>
            <a:ext cx="2286000" cy="70788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Johann Sebastian Bach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Action Button: Custom 16">
            <a:hlinkClick r:id="" action="ppaction://noaction" highlightClick="1"/>
            <a:extLst>
              <a:ext uri="{FF2B5EF4-FFF2-40B4-BE49-F238E27FC236}">
                <a16:creationId xmlns:a16="http://schemas.microsoft.com/office/drawing/2014/main" id="{8834174C-302B-4DE0-B9AD-CDEEC66F662D}"/>
              </a:ext>
            </a:extLst>
          </p:cNvPr>
          <p:cNvSpPr/>
          <p:nvPr/>
        </p:nvSpPr>
        <p:spPr>
          <a:xfrm>
            <a:off x="2189647" y="1461091"/>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Action Button: Custom 16">
            <a:hlinkClick r:id="" action="ppaction://noaction" highlightClick="1"/>
            <a:extLst>
              <a:ext uri="{FF2B5EF4-FFF2-40B4-BE49-F238E27FC236}">
                <a16:creationId xmlns:a16="http://schemas.microsoft.com/office/drawing/2014/main" id="{5E2F61D5-2F11-4B1E-990F-59A8A7609A40}"/>
              </a:ext>
            </a:extLst>
          </p:cNvPr>
          <p:cNvSpPr/>
          <p:nvPr/>
        </p:nvSpPr>
        <p:spPr>
          <a:xfrm>
            <a:off x="7640354" y="1442060"/>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6" name="Action Button: Custom 16">
            <a:hlinkClick r:id="" action="ppaction://noaction" highlightClick="1"/>
            <a:extLst>
              <a:ext uri="{FF2B5EF4-FFF2-40B4-BE49-F238E27FC236}">
                <a16:creationId xmlns:a16="http://schemas.microsoft.com/office/drawing/2014/main" id="{97CB1475-C693-43BD-B40D-98E9098C8C8E}"/>
              </a:ext>
            </a:extLst>
          </p:cNvPr>
          <p:cNvSpPr/>
          <p:nvPr/>
        </p:nvSpPr>
        <p:spPr>
          <a:xfrm>
            <a:off x="2188608" y="3760813"/>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7" name="Action Button: Custom 16">
            <a:hlinkClick r:id="" action="ppaction://noaction" highlightClick="1"/>
            <a:extLst>
              <a:ext uri="{FF2B5EF4-FFF2-40B4-BE49-F238E27FC236}">
                <a16:creationId xmlns:a16="http://schemas.microsoft.com/office/drawing/2014/main" id="{1BF7BDBA-478F-495B-80EF-47953261648E}"/>
              </a:ext>
            </a:extLst>
          </p:cNvPr>
          <p:cNvSpPr/>
          <p:nvPr/>
        </p:nvSpPr>
        <p:spPr>
          <a:xfrm>
            <a:off x="4932470" y="3774954"/>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8" name="Action Button: Custom 16">
            <a:hlinkClick r:id="" action="ppaction://noaction" highlightClick="1"/>
            <a:extLst>
              <a:ext uri="{FF2B5EF4-FFF2-40B4-BE49-F238E27FC236}">
                <a16:creationId xmlns:a16="http://schemas.microsoft.com/office/drawing/2014/main" id="{4EE33A08-B988-488F-946C-A9336130DBBC}"/>
              </a:ext>
            </a:extLst>
          </p:cNvPr>
          <p:cNvSpPr/>
          <p:nvPr/>
        </p:nvSpPr>
        <p:spPr>
          <a:xfrm>
            <a:off x="7650103" y="3753838"/>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39AF9FA5-A3CC-450C-A67E-9EF06DC6FBBB}"/>
              </a:ext>
            </a:extLst>
          </p:cNvPr>
          <p:cNvSpPr txBox="1"/>
          <p:nvPr/>
        </p:nvSpPr>
        <p:spPr>
          <a:xfrm>
            <a:off x="4865502" y="2709980"/>
            <a:ext cx="2639050" cy="923330"/>
          </a:xfrm>
          <a:prstGeom prst="rect">
            <a:avLst/>
          </a:prstGeom>
          <a:noFill/>
          <a:effectLst/>
        </p:spPr>
        <p:txBody>
          <a:bodyPr wrap="square" rtlCol="0">
            <a:spAutoFit/>
          </a:bodyPr>
          <a:lstStyle/>
          <a:p>
            <a:pPr algn="ctr"/>
            <a:r>
              <a:rPr lang="de-DE">
                <a:solidFill>
                  <a:schemeClr val="accent5">
                    <a:lumMod val="50000"/>
                  </a:schemeClr>
                </a:solidFill>
              </a:rPr>
              <a:t>2020 </a:t>
            </a:r>
            <a:r>
              <a:rPr lang="fr-FR">
                <a:solidFill>
                  <a:srgbClr val="002060"/>
                </a:solidFill>
                <a:cs typeface="Calibri" panose="020F0502020204030204" pitchFamily="34" charset="0"/>
              </a:rPr>
              <a:t>| Musik für ‘Wonder Woman’ geschrieben</a:t>
            </a:r>
            <a:endParaRPr lang="de-DE">
              <a:solidFill>
                <a:schemeClr val="accent5">
                  <a:lumMod val="50000"/>
                </a:schemeClr>
              </a:solidFill>
            </a:endParaRPr>
          </a:p>
        </p:txBody>
      </p:sp>
      <p:sp>
        <p:nvSpPr>
          <p:cNvPr id="83" name="Action Button: Custom 16">
            <a:hlinkClick r:id="" action="ppaction://noaction" highlightClick="1"/>
            <a:extLst>
              <a:ext uri="{FF2B5EF4-FFF2-40B4-BE49-F238E27FC236}">
                <a16:creationId xmlns:a16="http://schemas.microsoft.com/office/drawing/2014/main" id="{EB72A582-A793-44E9-8021-8463F5414FB1}"/>
              </a:ext>
            </a:extLst>
          </p:cNvPr>
          <p:cNvSpPr/>
          <p:nvPr/>
        </p:nvSpPr>
        <p:spPr>
          <a:xfrm>
            <a:off x="4937703" y="1464862"/>
            <a:ext cx="396000" cy="396000"/>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3" name="TextBox 52">
            <a:extLst>
              <a:ext uri="{FF2B5EF4-FFF2-40B4-BE49-F238E27FC236}">
                <a16:creationId xmlns:a16="http://schemas.microsoft.com/office/drawing/2014/main" id="{9DEC1B2C-6160-4491-9461-54D58C643FC3}"/>
              </a:ext>
            </a:extLst>
          </p:cNvPr>
          <p:cNvSpPr txBox="1"/>
          <p:nvPr/>
        </p:nvSpPr>
        <p:spPr>
          <a:xfrm>
            <a:off x="5611282" y="1462582"/>
            <a:ext cx="1252694" cy="70788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Zimmer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9DEC1B2C-6160-4491-9461-54D58C643FC3}"/>
              </a:ext>
            </a:extLst>
          </p:cNvPr>
          <p:cNvSpPr txBox="1"/>
          <p:nvPr/>
        </p:nvSpPr>
        <p:spPr>
          <a:xfrm>
            <a:off x="8110570" y="1407421"/>
            <a:ext cx="1586624" cy="70788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Diane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Kruger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9DEC1B2C-6160-4491-9461-54D58C643FC3}"/>
              </a:ext>
            </a:extLst>
          </p:cNvPr>
          <p:cNvSpPr txBox="1"/>
          <p:nvPr/>
        </p:nvSpPr>
        <p:spPr>
          <a:xfrm>
            <a:off x="8046376" y="3729824"/>
            <a:ext cx="1715012" cy="70788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Selina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Mour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39AF9FA5-A3CC-450C-A67E-9EF06DC6FBBB}"/>
              </a:ext>
            </a:extLst>
          </p:cNvPr>
          <p:cNvSpPr txBox="1"/>
          <p:nvPr/>
        </p:nvSpPr>
        <p:spPr>
          <a:xfrm>
            <a:off x="4850534" y="5498036"/>
            <a:ext cx="2639050" cy="369332"/>
          </a:xfrm>
          <a:prstGeom prst="rect">
            <a:avLst/>
          </a:prstGeom>
          <a:noFill/>
        </p:spPr>
        <p:txBody>
          <a:bodyPr wrap="square" rtlCol="0">
            <a:spAutoFit/>
          </a:bodyPr>
          <a:lstStyle/>
          <a:p>
            <a:pPr algn="ctr"/>
            <a:r>
              <a:rPr lang="de-DE">
                <a:solidFill>
                  <a:schemeClr val="accent5">
                    <a:lumMod val="50000"/>
                  </a:schemeClr>
                </a:solidFill>
              </a:rPr>
              <a:t>1750 </a:t>
            </a:r>
            <a:r>
              <a:rPr lang="fr-FR">
                <a:solidFill>
                  <a:srgbClr val="002060"/>
                </a:solidFill>
                <a:cs typeface="Calibri" panose="020F0502020204030204" pitchFamily="34" charset="0"/>
              </a:rPr>
              <a:t>| gestorben</a:t>
            </a:r>
            <a:endParaRPr lang="de-DE">
              <a:solidFill>
                <a:schemeClr val="accent5">
                  <a:lumMod val="50000"/>
                </a:schemeClr>
              </a:solidFill>
            </a:endParaRPr>
          </a:p>
        </p:txBody>
      </p:sp>
      <p:sp>
        <p:nvSpPr>
          <p:cNvPr id="63" name="TextBox 62">
            <a:extLst>
              <a:ext uri="{FF2B5EF4-FFF2-40B4-BE49-F238E27FC236}">
                <a16:creationId xmlns:a16="http://schemas.microsoft.com/office/drawing/2014/main" id="{39AF9FA5-A3CC-450C-A67E-9EF06DC6FBBB}"/>
              </a:ext>
            </a:extLst>
          </p:cNvPr>
          <p:cNvSpPr txBox="1"/>
          <p:nvPr/>
        </p:nvSpPr>
        <p:spPr>
          <a:xfrm>
            <a:off x="2064548" y="5495441"/>
            <a:ext cx="2639050" cy="369332"/>
          </a:xfrm>
          <a:prstGeom prst="rect">
            <a:avLst/>
          </a:prstGeom>
          <a:noFill/>
        </p:spPr>
        <p:txBody>
          <a:bodyPr wrap="square" rtlCol="0">
            <a:spAutoFit/>
          </a:bodyPr>
          <a:lstStyle/>
          <a:p>
            <a:pPr algn="ctr"/>
            <a:r>
              <a:rPr lang="de-DE">
                <a:solidFill>
                  <a:srgbClr val="115076"/>
                </a:solidFill>
              </a:rPr>
              <a:t>1990 </a:t>
            </a:r>
            <a:r>
              <a:rPr lang="fr-FR">
                <a:solidFill>
                  <a:srgbClr val="115076"/>
                </a:solidFill>
                <a:cs typeface="Calibri" panose="020F0502020204030204" pitchFamily="34" charset="0"/>
              </a:rPr>
              <a:t>| geboren</a:t>
            </a:r>
            <a:endParaRPr lang="de-DE">
              <a:solidFill>
                <a:srgbClr val="115076"/>
              </a:solidFill>
            </a:endParaRPr>
          </a:p>
        </p:txBody>
      </p:sp>
      <p:sp>
        <p:nvSpPr>
          <p:cNvPr id="65" name="TextBox 64">
            <a:extLst>
              <a:ext uri="{FF2B5EF4-FFF2-40B4-BE49-F238E27FC236}">
                <a16:creationId xmlns:a16="http://schemas.microsoft.com/office/drawing/2014/main" id="{39AF9FA5-A3CC-450C-A67E-9EF06DC6FBBB}"/>
              </a:ext>
            </a:extLst>
          </p:cNvPr>
          <p:cNvSpPr txBox="1"/>
          <p:nvPr/>
        </p:nvSpPr>
        <p:spPr>
          <a:xfrm>
            <a:off x="7570229" y="5298647"/>
            <a:ext cx="2667306" cy="646331"/>
          </a:xfrm>
          <a:prstGeom prst="rect">
            <a:avLst/>
          </a:prstGeom>
          <a:noFill/>
        </p:spPr>
        <p:txBody>
          <a:bodyPr wrap="square" rtlCol="0">
            <a:spAutoFit/>
          </a:bodyPr>
          <a:lstStyle/>
          <a:p>
            <a:pPr algn="ctr"/>
            <a:r>
              <a:rPr lang="de-DE">
                <a:solidFill>
                  <a:schemeClr val="accent5">
                    <a:lumMod val="50000"/>
                  </a:schemeClr>
                </a:solidFill>
              </a:rPr>
              <a:t>2021</a:t>
            </a:r>
            <a:r>
              <a:rPr lang="fr-FR">
                <a:solidFill>
                  <a:srgbClr val="002060"/>
                </a:solidFill>
                <a:cs typeface="Calibri" panose="020F0502020204030204" pitchFamily="34" charset="0"/>
              </a:rPr>
              <a:t>|Tik Toks gemacht</a:t>
            </a:r>
            <a:endParaRPr lang="de-DE">
              <a:solidFill>
                <a:schemeClr val="accent5">
                  <a:lumMod val="50000"/>
                </a:schemeClr>
              </a:solidFill>
            </a:endParaRPr>
          </a:p>
        </p:txBody>
      </p:sp>
      <p:pic>
        <p:nvPicPr>
          <p:cNvPr id="4098" name="Picture 2" descr="https://upload.wikimedia.org/wikipedia/commons/thumb/7/70/Ursula_von_der_Leyen_%2849468709252%29.jpg/800px-Ursula_von_der_Leyen_%2849468709252%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7335" y="2077416"/>
            <a:ext cx="703946" cy="83546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102" name="Picture 6" descr="https://upload.wikimedia.org/wikipedia/commons/2/2b/Hans-Zimmer-profi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2140100"/>
            <a:ext cx="630238" cy="620871"/>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AutoShape 8" descr="https://upload.wikimedia.org/wikipedia/commons/thumb/5/5e/Johann_Sebastian_Bach.png/220px-Johann_Sebastian_Bach.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0" descr="https://upload.wikimedia.org/wikipedia/commons/thumb/5/5e/Johann_Sebastian_Bach.png/220px-Johann_Sebastian_Bach.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10" name="Picture 14" descr="https://upload.wikimedia.org/wikipedia/commons/thumb/e/e9/Selina_Titelbild.jpg/1024px-Selina_Titelbil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0858" y="4475470"/>
            <a:ext cx="895951" cy="839654"/>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İlkay Gündoğan - Wikip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7335" y="4491663"/>
            <a:ext cx="611047" cy="864196"/>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s://upload.wikimedia.org/wikipedia/commons/4/47/Diane_Kruger_Peabody_2014_%28cropped%2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6441" y="2077416"/>
            <a:ext cx="712904" cy="6835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8" name="Picture 12" descr="Johann Sebastian Bach - Wikipedi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3579" y="4485682"/>
            <a:ext cx="712960" cy="88303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822F0C55-4A14-40A9-8590-60DFADA6EE27}"/>
              </a:ext>
            </a:extLst>
          </p:cNvPr>
          <p:cNvSpPr txBox="1"/>
          <p:nvPr/>
        </p:nvSpPr>
        <p:spPr>
          <a:xfrm>
            <a:off x="4986540" y="206626"/>
            <a:ext cx="60145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Partnerarbeit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3164449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err="1">
                <a:solidFill>
                  <a:prstClr val="white"/>
                </a:solidFill>
              </a:rPr>
              <a:t>Sprache</a:t>
            </a:r>
            <a:r>
              <a:rPr lang="en-GB" sz="4000" b="1" dirty="0">
                <a:solidFill>
                  <a:prstClr val="white"/>
                </a:solidFill>
              </a:rPr>
              <a:t> und </a:t>
            </a:r>
            <a:r>
              <a:rPr lang="en-GB" sz="4000" b="1" dirty="0" err="1">
                <a:solidFill>
                  <a:prstClr val="white"/>
                </a:solidFill>
              </a:rPr>
              <a:t>Identität</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8212332" cy="571756"/>
          </a:xfrm>
        </p:spPr>
        <p:txBody>
          <a:bodyPr>
            <a:normAutofit/>
          </a:bodyPr>
          <a:lstStyle/>
          <a:p>
            <a:pPr algn="l"/>
            <a:r>
              <a:rPr lang="en-GB" dirty="0">
                <a:solidFill>
                  <a:prstClr val="white"/>
                </a:solidFill>
              </a:rPr>
              <a:t>Past (perfect) tense with </a:t>
            </a:r>
            <a:r>
              <a:rPr lang="en-GB" i="1" dirty="0">
                <a:solidFill>
                  <a:prstClr val="white"/>
                </a:solidFill>
              </a:rPr>
              <a:t>sein: </a:t>
            </a:r>
            <a:r>
              <a:rPr lang="en-GB" dirty="0">
                <a:solidFill>
                  <a:prstClr val="white"/>
                </a:solidFill>
              </a:rPr>
              <a:t>change of state verbs</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4124869"/>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prstClr val="white"/>
                </a:solidFill>
              </a:rPr>
              <a:t>Initial syllable stress and exceptions</a:t>
            </a:r>
          </a:p>
          <a:p>
            <a:pPr algn="l"/>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34</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92522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15/06/21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Subtitle 6">
            <a:extLst>
              <a:ext uri="{FF2B5EF4-FFF2-40B4-BE49-F238E27FC236}">
                <a16:creationId xmlns:a16="http://schemas.microsoft.com/office/drawing/2014/main" id="{6C2DFCF7-1463-45BB-9F3C-B15F27D16ED9}"/>
              </a:ext>
            </a:extLst>
          </p:cNvPr>
          <p:cNvSpPr txBox="1">
            <a:spLocks/>
          </p:cNvSpPr>
          <p:nvPr/>
        </p:nvSpPr>
        <p:spPr>
          <a:xfrm>
            <a:off x="224678" y="3606043"/>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prstClr val="white"/>
                </a:solidFill>
              </a:rPr>
              <a:t>Revisit cardinal and ordinal numbers</a:t>
            </a:r>
          </a:p>
        </p:txBody>
      </p:sp>
    </p:spTree>
    <p:extLst>
      <p:ext uri="{BB962C8B-B14F-4D97-AF65-F5344CB8AC3E}">
        <p14:creationId xmlns:p14="http://schemas.microsoft.com/office/powerpoint/2010/main" val="1084733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phic, Door, Entry, Exterior, House, Building">
            <a:extLst>
              <a:ext uri="{FF2B5EF4-FFF2-40B4-BE49-F238E27FC236}">
                <a16:creationId xmlns:a16="http://schemas.microsoft.com/office/drawing/2014/main" id="{FA2A9FB9-3D40-41E9-9B78-754CEC27F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9314" y="2254840"/>
            <a:ext cx="2335107" cy="39935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43600" cy="707849"/>
          </a:xfrm>
        </p:spPr>
        <p:txBody>
          <a:bodyPr>
            <a:normAutofit/>
          </a:bodyPr>
          <a:lstStyle/>
          <a:p>
            <a:r>
              <a:rPr lang="en-GB" sz="3600" b="1" dirty="0" err="1">
                <a:solidFill>
                  <a:schemeClr val="bg1"/>
                </a:solidFill>
              </a:rPr>
              <a:t>Welcher</a:t>
            </a:r>
            <a:r>
              <a:rPr lang="en-GB" sz="3600" b="1" dirty="0">
                <a:solidFill>
                  <a:schemeClr val="bg1"/>
                </a:solidFill>
              </a:rPr>
              <a:t> </a:t>
            </a:r>
            <a:r>
              <a:rPr lang="en-GB" sz="3600" b="1" dirty="0" err="1">
                <a:solidFill>
                  <a:schemeClr val="bg1"/>
                </a:solidFill>
              </a:rPr>
              <a:t>Dichter</a:t>
            </a:r>
            <a:r>
              <a:rPr lang="en-GB" sz="3600" b="1" dirty="0">
                <a:solidFill>
                  <a:schemeClr val="bg1"/>
                </a:solidFill>
              </a:rPr>
              <a:t> </a:t>
            </a:r>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96337" y="1242062"/>
            <a:ext cx="90153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und Mia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Online-Escape-Room.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Welches Wort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ist</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richtig</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Welcher</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Dichter</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ist</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das?</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86718397"/>
              </p:ext>
            </p:extLst>
          </p:nvPr>
        </p:nvGraphicFramePr>
        <p:xfrm>
          <a:off x="491836" y="2178246"/>
          <a:ext cx="8703535" cy="3887415"/>
        </p:xfrm>
        <a:graphic>
          <a:graphicData uri="http://schemas.openxmlformats.org/drawingml/2006/table">
            <a:tbl>
              <a:tblPr firstRow="1" bandRow="1">
                <a:tableStyleId>{00A15C55-8517-42AA-B614-E9B94910E393}</a:tableStyleId>
              </a:tblPr>
              <a:tblGrid>
                <a:gridCol w="622279">
                  <a:extLst>
                    <a:ext uri="{9D8B030D-6E8A-4147-A177-3AD203B41FA5}">
                      <a16:colId xmlns:a16="http://schemas.microsoft.com/office/drawing/2014/main" val="2607353726"/>
                    </a:ext>
                  </a:extLst>
                </a:gridCol>
                <a:gridCol w="2020314">
                  <a:extLst>
                    <a:ext uri="{9D8B030D-6E8A-4147-A177-3AD203B41FA5}">
                      <a16:colId xmlns:a16="http://schemas.microsoft.com/office/drawing/2014/main" val="4128092149"/>
                    </a:ext>
                  </a:extLst>
                </a:gridCol>
                <a:gridCol w="2020314">
                  <a:extLst>
                    <a:ext uri="{9D8B030D-6E8A-4147-A177-3AD203B41FA5}">
                      <a16:colId xmlns:a16="http://schemas.microsoft.com/office/drawing/2014/main" val="2609792770"/>
                    </a:ext>
                  </a:extLst>
                </a:gridCol>
                <a:gridCol w="2020314">
                  <a:extLst>
                    <a:ext uri="{9D8B030D-6E8A-4147-A177-3AD203B41FA5}">
                      <a16:colId xmlns:a16="http://schemas.microsoft.com/office/drawing/2014/main" val="2976815109"/>
                    </a:ext>
                  </a:extLst>
                </a:gridCol>
                <a:gridCol w="2020314">
                  <a:extLst>
                    <a:ext uri="{9D8B030D-6E8A-4147-A177-3AD203B41FA5}">
                      <a16:colId xmlns:a16="http://schemas.microsoft.com/office/drawing/2014/main" val="1260280611"/>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1</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2</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4</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schwarz</a:t>
                      </a:r>
                    </a:p>
                  </a:txBody>
                  <a:tcPr anchor="ctr"/>
                </a:tc>
                <a:tc>
                  <a:txBody>
                    <a:bodyPr/>
                    <a:lstStyle/>
                    <a:p>
                      <a:pPr algn="ctr"/>
                      <a:r>
                        <a:rPr lang="en-GB" sz="2000" dirty="0">
                          <a:solidFill>
                            <a:schemeClr val="accent1">
                              <a:lumMod val="50000"/>
                            </a:schemeClr>
                          </a:solidFill>
                        </a:rPr>
                        <a:t>bunt</a:t>
                      </a:r>
                    </a:p>
                  </a:txBody>
                  <a:tcPr anchor="ctr"/>
                </a:tc>
                <a:tc>
                  <a:txBody>
                    <a:bodyPr/>
                    <a:lstStyle/>
                    <a:p>
                      <a:pPr algn="ctr"/>
                      <a:r>
                        <a:rPr lang="en-GB" sz="2000" dirty="0" err="1">
                          <a:solidFill>
                            <a:schemeClr val="accent1">
                              <a:lumMod val="50000"/>
                            </a:schemeClr>
                          </a:solidFill>
                        </a:rPr>
                        <a:t>gestorben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typisch</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Januar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Februar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Oktober</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August</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melden</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t>
                      </a:r>
                      <a:r>
                        <a:rPr lang="en-GB" sz="2000" dirty="0" err="1">
                          <a:solidFill>
                            <a:schemeClr val="accent1">
                              <a:lumMod val="50000"/>
                            </a:schemeClr>
                          </a:solidFill>
                        </a:rPr>
                        <a:t>sich</a:t>
                      </a:r>
                      <a:r>
                        <a:rPr lang="en-GB" sz="2000" dirty="0">
                          <a:solidFill>
                            <a:schemeClr val="accent1">
                              <a:lumMod val="50000"/>
                            </a:schemeClr>
                          </a:solidFill>
                        </a:rPr>
                        <a:t>) </a:t>
                      </a:r>
                      <a:r>
                        <a:rPr lang="en-GB" sz="2000" dirty="0" err="1">
                          <a:solidFill>
                            <a:schemeClr val="accent1">
                              <a:lumMod val="50000"/>
                            </a:schemeClr>
                          </a:solidFill>
                        </a:rPr>
                        <a:t>entscheiden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bezahlen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einladen</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Staat</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Tradition</a:t>
                      </a:r>
                    </a:p>
                  </a:txBody>
                  <a:tcPr anchor="ctr"/>
                </a:tc>
                <a:tc>
                  <a:txBody>
                    <a:bodyPr/>
                    <a:lstStyle/>
                    <a:p>
                      <a:pPr algn="ctr"/>
                      <a:r>
                        <a:rPr lang="en-GB" sz="2000" dirty="0" err="1">
                          <a:solidFill>
                            <a:schemeClr val="accent1">
                              <a:lumMod val="50000"/>
                            </a:schemeClr>
                          </a:solidFill>
                        </a:rPr>
                        <a:t>Küste</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Fahrzeug</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Himmel</a:t>
                      </a:r>
                    </a:p>
                  </a:txBody>
                  <a:tcPr anchor="ctr"/>
                </a:tc>
                <a:tc>
                  <a:txBody>
                    <a:bodyPr/>
                    <a:lstStyle/>
                    <a:p>
                      <a:pPr algn="ctr"/>
                      <a:r>
                        <a:rPr lang="en-GB" sz="2000" dirty="0" err="1">
                          <a:solidFill>
                            <a:schemeClr val="accent1">
                              <a:lumMod val="50000"/>
                            </a:schemeClr>
                          </a:solidFill>
                        </a:rPr>
                        <a:t>hoch</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hinten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vorne</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unterhalten</a:t>
                      </a:r>
                      <a:r>
                        <a:rPr lang="en-GB" sz="2000" dirty="0">
                          <a:solidFill>
                            <a:schemeClr val="accent1">
                              <a:lumMod val="50000"/>
                            </a:schemeClr>
                          </a:solidFill>
                        </a:rPr>
                        <a:t> </a:t>
                      </a:r>
                      <a:r>
                        <a:rPr lang="en-GB" sz="2000" dirty="0" err="1">
                          <a:solidFill>
                            <a:schemeClr val="accent1">
                              <a:lumMod val="50000"/>
                            </a:schemeClr>
                          </a:solidFill>
                        </a:rPr>
                        <a:t>sich</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unterhalten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melden</a:t>
                      </a:r>
                      <a:r>
                        <a:rPr lang="en-GB" sz="2000" dirty="0">
                          <a:solidFill>
                            <a:schemeClr val="accent1">
                              <a:lumMod val="50000"/>
                            </a:schemeClr>
                          </a:solidFill>
                        </a:rPr>
                        <a:t> </a:t>
                      </a:r>
                      <a:r>
                        <a:rPr lang="en-GB" sz="2000" dirty="0" err="1">
                          <a:solidFill>
                            <a:schemeClr val="accent1">
                              <a:lumMod val="50000"/>
                            </a:schemeClr>
                          </a:solidFill>
                        </a:rPr>
                        <a:t>sich</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entscheiden</a:t>
                      </a:r>
                      <a:r>
                        <a:rPr lang="en-GB" sz="2000" dirty="0">
                          <a:solidFill>
                            <a:schemeClr val="accent1">
                              <a:lumMod val="50000"/>
                            </a:schemeClr>
                          </a:solidFill>
                        </a:rPr>
                        <a:t> </a:t>
                      </a:r>
                      <a:r>
                        <a:rPr lang="en-GB" sz="2000" dirty="0" err="1">
                          <a:solidFill>
                            <a:schemeClr val="accent1">
                              <a:lumMod val="50000"/>
                            </a:schemeClr>
                          </a:solidFill>
                        </a:rPr>
                        <a:t>sich</a:t>
                      </a:r>
                      <a:endParaRPr lang="en-GB" sz="2000" dirty="0">
                        <a:solidFill>
                          <a:schemeClr val="accent1">
                            <a:lumMod val="50000"/>
                          </a:schemeClr>
                        </a:solidFill>
                      </a:endParaRPr>
                    </a:p>
                  </a:txBody>
                  <a:tcPr anchor="ctr"/>
                </a:tc>
                <a:extLst>
                  <a:ext uri="{0D108BD9-81ED-4DB2-BD59-A6C34878D82A}">
                    <a16:rowId xmlns:a16="http://schemas.microsoft.com/office/drawing/2014/main" val="2482461130"/>
                  </a:ext>
                </a:extLst>
              </a:tr>
            </a:tbl>
          </a:graphicData>
        </a:graphic>
      </p:graphicFrame>
      <p:sp>
        <p:nvSpPr>
          <p:cNvPr id="32" name="Action Button: Custom 16">
            <a:hlinkClick r:id="" action="ppaction://noaction" highlightClick="1">
              <a:snd r:embed="rId5" name="9.2.1.4 Slide 2 1.wav"/>
            </a:hlinkClick>
            <a:extLst>
              <a:ext uri="{FF2B5EF4-FFF2-40B4-BE49-F238E27FC236}">
                <a16:creationId xmlns:a16="http://schemas.microsoft.com/office/drawing/2014/main" id="{CD961F21-7689-462D-8D02-75F7E1F68812}"/>
              </a:ext>
            </a:extLst>
          </p:cNvPr>
          <p:cNvSpPr/>
          <p:nvPr/>
        </p:nvSpPr>
        <p:spPr>
          <a:xfrm>
            <a:off x="596420" y="274669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34" name="Action Button: Custom 16">
            <a:hlinkClick r:id="" action="ppaction://noaction" highlightClick="1">
              <a:snd r:embed="rId6" name="9.2.1.4 Slide 2 3.wav"/>
            </a:hlinkClick>
            <a:extLst>
              <a:ext uri="{FF2B5EF4-FFF2-40B4-BE49-F238E27FC236}">
                <a16:creationId xmlns:a16="http://schemas.microsoft.com/office/drawing/2014/main" id="{52A25989-701B-45C7-9871-58D27EF42805}"/>
              </a:ext>
            </a:extLst>
          </p:cNvPr>
          <p:cNvSpPr/>
          <p:nvPr/>
        </p:nvSpPr>
        <p:spPr>
          <a:xfrm>
            <a:off x="594342" y="383538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40" name="Action Button: Custom 16">
            <a:hlinkClick r:id="" action="ppaction://noaction" highlightClick="1">
              <a:snd r:embed="rId7" name="9.2.1.4 Slide 2 2.wav"/>
            </a:hlinkClick>
            <a:extLst>
              <a:ext uri="{FF2B5EF4-FFF2-40B4-BE49-F238E27FC236}">
                <a16:creationId xmlns:a16="http://schemas.microsoft.com/office/drawing/2014/main" id="{B5F1A2F2-8BC2-461C-9E76-6F52159A66C5}"/>
              </a:ext>
            </a:extLst>
          </p:cNvPr>
          <p:cNvSpPr/>
          <p:nvPr/>
        </p:nvSpPr>
        <p:spPr>
          <a:xfrm>
            <a:off x="594342" y="32083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41" name="Action Button: Custom 16">
            <a:hlinkClick r:id="" action="ppaction://noaction" highlightClick="1">
              <a:snd r:embed="rId8" name="9.2.1.4 Slide 2 4.wav"/>
            </a:hlinkClick>
            <a:extLst>
              <a:ext uri="{FF2B5EF4-FFF2-40B4-BE49-F238E27FC236}">
                <a16:creationId xmlns:a16="http://schemas.microsoft.com/office/drawing/2014/main" id="{0F22CF07-28C5-4E51-8AC6-2A6455BC538B}"/>
              </a:ext>
            </a:extLst>
          </p:cNvPr>
          <p:cNvSpPr/>
          <p:nvPr/>
        </p:nvSpPr>
        <p:spPr>
          <a:xfrm>
            <a:off x="594342" y="44178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42" name="Action Button: Custom 16">
            <a:hlinkClick r:id="" action="ppaction://noaction" highlightClick="1">
              <a:snd r:embed="rId9" name="9.2.1.4 Slide 2 5.wav"/>
            </a:hlinkClick>
            <a:extLst>
              <a:ext uri="{FF2B5EF4-FFF2-40B4-BE49-F238E27FC236}">
                <a16:creationId xmlns:a16="http://schemas.microsoft.com/office/drawing/2014/main" id="{674BB7CC-4346-47A0-A151-A93D27D285FA}"/>
              </a:ext>
            </a:extLst>
          </p:cNvPr>
          <p:cNvSpPr/>
          <p:nvPr/>
        </p:nvSpPr>
        <p:spPr>
          <a:xfrm>
            <a:off x="594342" y="49171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7" name="Action Button: Custom 16">
            <a:hlinkClick r:id="" action="ppaction://noaction" highlightClick="1">
              <a:snd r:embed="rId10" name="9.2.1.4 Slide 2 6.wav"/>
            </a:hlinkClick>
            <a:extLst>
              <a:ext uri="{FF2B5EF4-FFF2-40B4-BE49-F238E27FC236}">
                <a16:creationId xmlns:a16="http://schemas.microsoft.com/office/drawing/2014/main" id="{B8782783-C369-4707-ACE4-BDDA95B1D5EA}"/>
              </a:ext>
            </a:extLst>
          </p:cNvPr>
          <p:cNvSpPr/>
          <p:nvPr/>
        </p:nvSpPr>
        <p:spPr>
          <a:xfrm>
            <a:off x="594342" y="552353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23" name="Action Button: Custom 16">
            <a:hlinkClick r:id="" action="ppaction://noaction" highlightClick="1"/>
            <a:extLst>
              <a:ext uri="{FF2B5EF4-FFF2-40B4-BE49-F238E27FC236}">
                <a16:creationId xmlns:a16="http://schemas.microsoft.com/office/drawing/2014/main" id="{BEF719E0-3201-42BB-B235-21EB41247C0F}"/>
              </a:ext>
            </a:extLst>
          </p:cNvPr>
          <p:cNvSpPr/>
          <p:nvPr/>
        </p:nvSpPr>
        <p:spPr>
          <a:xfrm>
            <a:off x="10523362" y="2655266"/>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Action Button: Custom 16">
            <a:hlinkClick r:id="" action="ppaction://noaction" highlightClick="1"/>
            <a:extLst>
              <a:ext uri="{FF2B5EF4-FFF2-40B4-BE49-F238E27FC236}">
                <a16:creationId xmlns:a16="http://schemas.microsoft.com/office/drawing/2014/main" id="{F62F3AB9-0289-4292-B2E9-9E9DE9E5B94C}"/>
              </a:ext>
            </a:extLst>
          </p:cNvPr>
          <p:cNvSpPr/>
          <p:nvPr/>
        </p:nvSpPr>
        <p:spPr>
          <a:xfrm>
            <a:off x="10511780" y="3736544"/>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Action Button: Custom 16">
            <a:hlinkClick r:id="" action="ppaction://noaction" highlightClick="1"/>
            <a:extLst>
              <a:ext uri="{FF2B5EF4-FFF2-40B4-BE49-F238E27FC236}">
                <a16:creationId xmlns:a16="http://schemas.microsoft.com/office/drawing/2014/main" id="{C5C1FE33-9105-4B4E-AD38-D6DF105F3CBB}"/>
              </a:ext>
            </a:extLst>
          </p:cNvPr>
          <p:cNvSpPr/>
          <p:nvPr/>
        </p:nvSpPr>
        <p:spPr>
          <a:xfrm>
            <a:off x="10515536" y="3190893"/>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Action Button: Custom 16">
            <a:hlinkClick r:id="" action="ppaction://noaction" highlightClick="1"/>
            <a:extLst>
              <a:ext uri="{FF2B5EF4-FFF2-40B4-BE49-F238E27FC236}">
                <a16:creationId xmlns:a16="http://schemas.microsoft.com/office/drawing/2014/main" id="{CD7AC590-DA7D-4B04-89EC-E26B9E622A79}"/>
              </a:ext>
            </a:extLst>
          </p:cNvPr>
          <p:cNvSpPr/>
          <p:nvPr/>
        </p:nvSpPr>
        <p:spPr>
          <a:xfrm>
            <a:off x="10502093" y="4329476"/>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Action Button: Custom 16">
            <a:hlinkClick r:id="" action="ppaction://noaction" highlightClick="1"/>
            <a:extLst>
              <a:ext uri="{FF2B5EF4-FFF2-40B4-BE49-F238E27FC236}">
                <a16:creationId xmlns:a16="http://schemas.microsoft.com/office/drawing/2014/main" id="{300D7A8F-6187-433C-BF21-C6E857BFB8F8}"/>
              </a:ext>
            </a:extLst>
          </p:cNvPr>
          <p:cNvSpPr/>
          <p:nvPr/>
        </p:nvSpPr>
        <p:spPr>
          <a:xfrm>
            <a:off x="10497000" y="4879029"/>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Action Button: Custom 16">
            <a:hlinkClick r:id="" action="ppaction://noaction" highlightClick="1"/>
            <a:extLst>
              <a:ext uri="{FF2B5EF4-FFF2-40B4-BE49-F238E27FC236}">
                <a16:creationId xmlns:a16="http://schemas.microsoft.com/office/drawing/2014/main" id="{55E9F826-B445-4682-8791-3E32095AC045}"/>
              </a:ext>
            </a:extLst>
          </p:cNvPr>
          <p:cNvSpPr/>
          <p:nvPr/>
        </p:nvSpPr>
        <p:spPr>
          <a:xfrm>
            <a:off x="10508365" y="5445082"/>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CEC1AD8-A288-4AC7-B63F-340C51BA2D9E}"/>
              </a:ext>
            </a:extLst>
          </p:cNvPr>
          <p:cNvSpPr txBox="1"/>
          <p:nvPr/>
        </p:nvSpPr>
        <p:spPr>
          <a:xfrm>
            <a:off x="10517622" y="2624977"/>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G</a:t>
            </a:r>
          </a:p>
        </p:txBody>
      </p:sp>
      <p:sp>
        <p:nvSpPr>
          <p:cNvPr id="31" name="TextBox 30">
            <a:extLst>
              <a:ext uri="{FF2B5EF4-FFF2-40B4-BE49-F238E27FC236}">
                <a16:creationId xmlns:a16="http://schemas.microsoft.com/office/drawing/2014/main" id="{AAE2D676-69DF-4378-8E4E-4F23D4F00022}"/>
              </a:ext>
            </a:extLst>
          </p:cNvPr>
          <p:cNvSpPr txBox="1"/>
          <p:nvPr/>
        </p:nvSpPr>
        <p:spPr>
          <a:xfrm>
            <a:off x="10523362" y="3188838"/>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O</a:t>
            </a:r>
          </a:p>
        </p:txBody>
      </p:sp>
      <p:sp>
        <p:nvSpPr>
          <p:cNvPr id="33" name="TextBox 32">
            <a:extLst>
              <a:ext uri="{FF2B5EF4-FFF2-40B4-BE49-F238E27FC236}">
                <a16:creationId xmlns:a16="http://schemas.microsoft.com/office/drawing/2014/main" id="{88BC71AC-BE34-4D49-9753-040141C442B6}"/>
              </a:ext>
            </a:extLst>
          </p:cNvPr>
          <p:cNvSpPr txBox="1"/>
          <p:nvPr/>
        </p:nvSpPr>
        <p:spPr>
          <a:xfrm>
            <a:off x="10508365" y="3739162"/>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
        <p:nvSpPr>
          <p:cNvPr id="35" name="TextBox 34">
            <a:extLst>
              <a:ext uri="{FF2B5EF4-FFF2-40B4-BE49-F238E27FC236}">
                <a16:creationId xmlns:a16="http://schemas.microsoft.com/office/drawing/2014/main" id="{18A4E50C-2201-4F17-A80A-A7548EF28BD7}"/>
              </a:ext>
            </a:extLst>
          </p:cNvPr>
          <p:cNvSpPr txBox="1"/>
          <p:nvPr/>
        </p:nvSpPr>
        <p:spPr>
          <a:xfrm>
            <a:off x="10508365" y="4329476"/>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T</a:t>
            </a:r>
          </a:p>
        </p:txBody>
      </p:sp>
      <p:sp>
        <p:nvSpPr>
          <p:cNvPr id="36" name="TextBox 35">
            <a:extLst>
              <a:ext uri="{FF2B5EF4-FFF2-40B4-BE49-F238E27FC236}">
                <a16:creationId xmlns:a16="http://schemas.microsoft.com/office/drawing/2014/main" id="{964E9574-905C-4B02-B738-A7A92BE1F480}"/>
              </a:ext>
            </a:extLst>
          </p:cNvPr>
          <p:cNvSpPr txBox="1"/>
          <p:nvPr/>
        </p:nvSpPr>
        <p:spPr>
          <a:xfrm>
            <a:off x="10504171" y="4875127"/>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H</a:t>
            </a:r>
          </a:p>
        </p:txBody>
      </p:sp>
      <p:sp>
        <p:nvSpPr>
          <p:cNvPr id="37" name="TextBox 36">
            <a:extLst>
              <a:ext uri="{FF2B5EF4-FFF2-40B4-BE49-F238E27FC236}">
                <a16:creationId xmlns:a16="http://schemas.microsoft.com/office/drawing/2014/main" id="{B32A1F82-38C7-4C8E-AAE0-70242C707CEB}"/>
              </a:ext>
            </a:extLst>
          </p:cNvPr>
          <p:cNvSpPr txBox="1"/>
          <p:nvPr/>
        </p:nvSpPr>
        <p:spPr>
          <a:xfrm>
            <a:off x="10514637" y="5440972"/>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pic>
        <p:nvPicPr>
          <p:cNvPr id="43" name="Picture 42" descr="A close up of a logo&#10;&#10;Description automatically generated">
            <a:extLst>
              <a:ext uri="{FF2B5EF4-FFF2-40B4-BE49-F238E27FC236}">
                <a16:creationId xmlns:a16="http://schemas.microsoft.com/office/drawing/2014/main" id="{6E43CE15-971C-4E0D-8A67-D95E2D6599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314790" y="142592"/>
            <a:ext cx="1160566" cy="1344764"/>
          </a:xfrm>
          <a:prstGeom prst="rect">
            <a:avLst/>
          </a:prstGeom>
        </p:spPr>
      </p:pic>
      <p:pic>
        <p:nvPicPr>
          <p:cNvPr id="44" name="Picture 43" descr="Wolfgang smiling">
            <a:extLst>
              <a:ext uri="{FF2B5EF4-FFF2-40B4-BE49-F238E27FC236}">
                <a16:creationId xmlns:a16="http://schemas.microsoft.com/office/drawing/2014/main" id="{DA001582-5E62-4A88-B70D-ECEB0289338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39290" y="92054"/>
            <a:ext cx="1511419" cy="1454384"/>
          </a:xfrm>
          <a:prstGeom prst="rect">
            <a:avLst/>
          </a:prstGeom>
        </p:spPr>
      </p:pic>
      <p:pic>
        <p:nvPicPr>
          <p:cNvPr id="39" name="Picture 38" descr="Icon&#10;&#10;Description automatically generated">
            <a:extLst>
              <a:ext uri="{FF2B5EF4-FFF2-40B4-BE49-F238E27FC236}">
                <a16:creationId xmlns:a16="http://schemas.microsoft.com/office/drawing/2014/main" id="{91792FAD-4F32-41CC-98EB-57FFE777E63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32672" y="989540"/>
            <a:ext cx="1198604" cy="1133992"/>
          </a:xfrm>
          <a:prstGeom prst="rect">
            <a:avLst/>
          </a:prstGeom>
        </p:spPr>
      </p:pic>
      <p:grpSp>
        <p:nvGrpSpPr>
          <p:cNvPr id="14" name="Group 13">
            <a:extLst>
              <a:ext uri="{FF2B5EF4-FFF2-40B4-BE49-F238E27FC236}">
                <a16:creationId xmlns:a16="http://schemas.microsoft.com/office/drawing/2014/main" id="{3C85C25A-334A-4A64-A7A4-6B2231D66502}"/>
              </a:ext>
            </a:extLst>
          </p:cNvPr>
          <p:cNvGrpSpPr/>
          <p:nvPr/>
        </p:nvGrpSpPr>
        <p:grpSpPr>
          <a:xfrm>
            <a:off x="9549314" y="2179520"/>
            <a:ext cx="2352843" cy="4144172"/>
            <a:chOff x="8190301" y="1934623"/>
            <a:chExt cx="2232050" cy="4066143"/>
          </a:xfrm>
        </p:grpSpPr>
        <p:sp>
          <p:nvSpPr>
            <p:cNvPr id="12" name="Rectangle 11">
              <a:extLst>
                <a:ext uri="{FF2B5EF4-FFF2-40B4-BE49-F238E27FC236}">
                  <a16:creationId xmlns:a16="http://schemas.microsoft.com/office/drawing/2014/main" id="{C7BDC11C-68E7-4CF1-AA28-59DE162B83A1}"/>
                </a:ext>
              </a:extLst>
            </p:cNvPr>
            <p:cNvSpPr/>
            <p:nvPr/>
          </p:nvSpPr>
          <p:spPr>
            <a:xfrm>
              <a:off x="8190301" y="1934623"/>
              <a:ext cx="2215224" cy="4066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91B9B4C2-17BF-40A1-988B-870635EFE3C4}"/>
                </a:ext>
              </a:extLst>
            </p:cNvPr>
            <p:cNvSpPr txBox="1"/>
            <p:nvPr/>
          </p:nvSpPr>
          <p:spPr>
            <a:xfrm>
              <a:off x="8306698" y="2114020"/>
              <a:ext cx="2115653" cy="52322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Broadway" panose="04040905080B02020502" pitchFamily="82" charset="0"/>
                  <a:ea typeface="+mn-ea"/>
                  <a:cs typeface="+mn-cs"/>
                </a:rPr>
                <a:t>SUCCESS!</a:t>
              </a:r>
            </a:p>
          </p:txBody>
        </p:sp>
      </p:grpSp>
      <p:pic>
        <p:nvPicPr>
          <p:cNvPr id="38" name="Picture 2" descr="Johann Wolfgang Von Goethe, German, Portrait">
            <a:extLst>
              <a:ext uri="{FF2B5EF4-FFF2-40B4-BE49-F238E27FC236}">
                <a16:creationId xmlns:a16="http://schemas.microsoft.com/office/drawing/2014/main" id="{B8969BFF-8762-4F36-A141-4DC3115D466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061266" y="2959578"/>
            <a:ext cx="1587028" cy="19499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9B9608-D900-46FA-8CDE-FA296C10A106}"/>
              </a:ext>
            </a:extLst>
          </p:cNvPr>
          <p:cNvSpPr txBox="1"/>
          <p:nvPr/>
        </p:nvSpPr>
        <p:spPr>
          <a:xfrm>
            <a:off x="9873574" y="4921679"/>
            <a:ext cx="2010846" cy="1200329"/>
          </a:xfrm>
          <a:prstGeom prst="rect">
            <a:avLst/>
          </a:prstGeom>
          <a:noFill/>
        </p:spPr>
        <p:txBody>
          <a:bodyPr wrap="square" rtlCol="0">
            <a:spAutoFit/>
          </a:bodyPr>
          <a:lstStyle/>
          <a:p>
            <a:pPr algn="ctr"/>
            <a:r>
              <a:rPr lang="en-GB" sz="2400" dirty="0">
                <a:solidFill>
                  <a:schemeClr val="accent5">
                    <a:lumMod val="50000"/>
                  </a:schemeClr>
                </a:solidFill>
              </a:rPr>
              <a:t>Johann Wolfgang von Goethe</a:t>
            </a:r>
          </a:p>
        </p:txBody>
      </p:sp>
    </p:spTree>
    <p:extLst>
      <p:ext uri="{BB962C8B-B14F-4D97-AF65-F5344CB8AC3E}">
        <p14:creationId xmlns:p14="http://schemas.microsoft.com/office/powerpoint/2010/main" val="22491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animBg="1"/>
      <p:bldP spid="33" grpId="0" animBg="1"/>
      <p:bldP spid="35" grpId="0" animBg="1"/>
      <p:bldP spid="36" grpId="0" animBg="1"/>
      <p:bldP spid="37"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13" y="100235"/>
            <a:ext cx="3191999" cy="869950"/>
          </a:xfrm>
          <a:prstGeom prst="rect">
            <a:avLst/>
          </a:prstGeom>
        </p:spPr>
      </p:pic>
      <p:sp>
        <p:nvSpPr>
          <p:cNvPr id="4" name="Title 3"/>
          <p:cNvSpPr>
            <a:spLocks noGrp="1"/>
          </p:cNvSpPr>
          <p:nvPr>
            <p:ph type="title"/>
          </p:nvPr>
        </p:nvSpPr>
        <p:spPr>
          <a:xfrm>
            <a:off x="0" y="100235"/>
            <a:ext cx="7110983" cy="707849"/>
          </a:xfrm>
        </p:spPr>
        <p:txBody>
          <a:bodyPr>
            <a:normAutofit/>
          </a:bodyPr>
          <a:lstStyle/>
          <a:p>
            <a:r>
              <a:rPr lang="en-GB" sz="3200" b="1" dirty="0" err="1">
                <a:solidFill>
                  <a:schemeClr val="bg1"/>
                </a:solidFill>
              </a:rPr>
              <a:t>Wann</a:t>
            </a:r>
            <a:r>
              <a:rPr lang="en-GB" sz="3200" b="1" dirty="0">
                <a:solidFill>
                  <a:schemeClr val="bg1"/>
                </a:solidFill>
              </a:rPr>
              <a:t> </a:t>
            </a:r>
            <a:r>
              <a:rPr lang="en-GB" sz="3200" b="1" dirty="0" err="1">
                <a:solidFill>
                  <a:schemeClr val="bg1"/>
                </a:solidFill>
              </a:rPr>
              <a:t>ist</a:t>
            </a:r>
            <a:r>
              <a:rPr lang="en-GB" sz="32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74300" y="100235"/>
            <a:ext cx="1789612"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Grammatik</a:t>
            </a:r>
          </a:p>
        </p:txBody>
      </p:sp>
      <p:sp>
        <p:nvSpPr>
          <p:cNvPr id="2" name="TextBox 1"/>
          <p:cNvSpPr txBox="1"/>
          <p:nvPr/>
        </p:nvSpPr>
        <p:spPr>
          <a:xfrm>
            <a:off x="363071" y="1217364"/>
            <a:ext cx="117008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we use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ordinal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numbers to say dates in German:</a:t>
            </a:r>
          </a:p>
        </p:txBody>
      </p:sp>
      <p:sp>
        <p:nvSpPr>
          <p:cNvPr id="6" name="TextBox 5"/>
          <p:cNvSpPr txBox="1"/>
          <p:nvPr/>
        </p:nvSpPr>
        <p:spPr>
          <a:xfrm>
            <a:off x="299062" y="1811318"/>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Add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the numbers 1-19:</a:t>
            </a:r>
          </a:p>
        </p:txBody>
      </p:sp>
      <p:sp>
        <p:nvSpPr>
          <p:cNvPr id="7" name="TextBox 6"/>
          <p:cNvSpPr txBox="1"/>
          <p:nvPr/>
        </p:nvSpPr>
        <p:spPr>
          <a:xfrm>
            <a:off x="299061" y="2761094"/>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Add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the numbers 20+:</a:t>
            </a:r>
          </a:p>
        </p:txBody>
      </p:sp>
      <p:sp>
        <p:nvSpPr>
          <p:cNvPr id="8" name="TextBox 7"/>
          <p:cNvSpPr txBox="1"/>
          <p:nvPr/>
        </p:nvSpPr>
        <p:spPr>
          <a:xfrm>
            <a:off x="10116671" y="2101894"/>
            <a:ext cx="19472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Exceptions:</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8"/>
          <p:cNvSpPr/>
          <p:nvPr/>
        </p:nvSpPr>
        <p:spPr>
          <a:xfrm>
            <a:off x="10104389" y="2643462"/>
            <a:ext cx="193995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erste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1st</a:t>
            </a:r>
          </a:p>
        </p:txBody>
      </p:sp>
      <p:sp>
        <p:nvSpPr>
          <p:cNvPr id="10" name="Rectangle 9"/>
          <p:cNvSpPr/>
          <p:nvPr/>
        </p:nvSpPr>
        <p:spPr>
          <a:xfrm>
            <a:off x="10046680" y="3208713"/>
            <a:ext cx="205537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dritte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3rd</a:t>
            </a:r>
          </a:p>
        </p:txBody>
      </p:sp>
      <p:sp>
        <p:nvSpPr>
          <p:cNvPr id="11" name="Rectangle 10"/>
          <p:cNvSpPr/>
          <p:nvPr/>
        </p:nvSpPr>
        <p:spPr>
          <a:xfrm>
            <a:off x="10030983" y="3846816"/>
            <a:ext cx="214674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siebte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7th</a:t>
            </a:r>
          </a:p>
        </p:txBody>
      </p:sp>
      <p:sp>
        <p:nvSpPr>
          <p:cNvPr id="12" name="TextBox 11"/>
          <p:cNvSpPr txBox="1"/>
          <p:nvPr/>
        </p:nvSpPr>
        <p:spPr>
          <a:xfrm>
            <a:off x="4853255" y="1790290"/>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neun</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Juli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TextBox 12"/>
          <p:cNvSpPr txBox="1"/>
          <p:nvPr/>
        </p:nvSpPr>
        <p:spPr>
          <a:xfrm>
            <a:off x="4853255" y="2761094"/>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zwanzig</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August.</a:t>
            </a:r>
          </a:p>
        </p:txBody>
      </p:sp>
      <p:sp>
        <p:nvSpPr>
          <p:cNvPr id="14" name="TextBox 13"/>
          <p:cNvSpPr txBox="1"/>
          <p:nvPr/>
        </p:nvSpPr>
        <p:spPr>
          <a:xfrm>
            <a:off x="4853256" y="2211139"/>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Today is the nin</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July.</a:t>
            </a:r>
          </a:p>
        </p:txBody>
      </p:sp>
      <p:sp>
        <p:nvSpPr>
          <p:cNvPr id="15" name="TextBox 14"/>
          <p:cNvSpPr txBox="1"/>
          <p:nvPr/>
        </p:nvSpPr>
        <p:spPr>
          <a:xfrm>
            <a:off x="4853255" y="3239165"/>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Today is the twentie</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August.</a:t>
            </a:r>
          </a:p>
        </p:txBody>
      </p:sp>
      <p:sp>
        <p:nvSpPr>
          <p:cNvPr id="16" name="Rounded Rectangular Callout 15"/>
          <p:cNvSpPr/>
          <p:nvPr/>
        </p:nvSpPr>
        <p:spPr>
          <a:xfrm>
            <a:off x="4267271" y="105626"/>
            <a:ext cx="2843712" cy="656577"/>
          </a:xfrm>
          <a:prstGeom prst="wedgeRoundRectCallout">
            <a:avLst>
              <a:gd name="adj1" fmla="val 27449"/>
              <a:gd name="adj2" fmla="val 139465"/>
              <a:gd name="adj3" fmla="val 16667"/>
            </a:avLst>
          </a:prstGeom>
          <a:solidFill>
            <a:srgbClr val="115076"/>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because it’s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der Tag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ular Callout 16"/>
          <p:cNvSpPr/>
          <p:nvPr/>
        </p:nvSpPr>
        <p:spPr>
          <a:xfrm>
            <a:off x="9668435" y="1018241"/>
            <a:ext cx="2395477" cy="656577"/>
          </a:xfrm>
          <a:prstGeom prst="wedgeRoundRectCallout">
            <a:avLst>
              <a:gd name="adj1" fmla="val -91141"/>
              <a:gd name="adj2" fmla="val 105459"/>
              <a:gd name="adj3" fmla="val 16667"/>
            </a:avLst>
          </a:prstGeom>
          <a:solidFill>
            <a:srgbClr val="115076"/>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Don’t use ‘of’ in German.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p:cNvSpPr txBox="1"/>
          <p:nvPr/>
        </p:nvSpPr>
        <p:spPr>
          <a:xfrm>
            <a:off x="294562" y="3833059"/>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say ‘on the’ use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GB"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1682" y="5156610"/>
            <a:ext cx="706177" cy="1110520"/>
          </a:xfrm>
          <a:prstGeom prst="rect">
            <a:avLst/>
          </a:prstGeom>
        </p:spPr>
      </p:pic>
      <p:sp>
        <p:nvSpPr>
          <p:cNvPr id="24" name="Rounded Rectangular Callout 23">
            <a:hlinkClick r:id="" action="ppaction://noaction">
              <a:snd r:embed="rId3" name="23.1.wav"/>
            </a:hlinkClick>
          </p:cNvPr>
          <p:cNvSpPr/>
          <p:nvPr/>
        </p:nvSpPr>
        <p:spPr>
          <a:xfrm>
            <a:off x="1149198" y="4442366"/>
            <a:ext cx="4946802" cy="506049"/>
          </a:xfrm>
          <a:prstGeom prst="wedgeRoundRectCallout">
            <a:avLst>
              <a:gd name="adj1" fmla="val -42651"/>
              <a:gd name="adj2" fmla="val 109307"/>
              <a:gd name="adj3" fmla="val 16667"/>
            </a:avLst>
          </a:prstGeom>
          <a:solidFill>
            <a:srgbClr val="115076"/>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F0302020204030204"/>
              </a:rPr>
              <a:t>D</a:t>
            </a:r>
            <a:r>
              <a:rPr kumimoji="0" lang="en-GB" sz="2400" b="0" i="0" u="none" strike="noStrike" kern="1200" cap="none" spc="0" normalizeH="0" baseline="0" noProof="0">
                <a:ln>
                  <a:noFill/>
                </a:ln>
                <a:solidFill>
                  <a:prstClr val="white"/>
                </a:solidFill>
                <a:effectLst/>
                <a:uLnTx/>
                <a:uFillTx/>
                <a:latin typeface="Century Gothic" panose="020F0302020204030204"/>
                <a:ea typeface="+mn-ea"/>
                <a:cs typeface="+mn-cs"/>
              </a:rPr>
              <a:t>as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Konzert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am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neun</a:t>
            </a:r>
            <a:r>
              <a:rPr kumimoji="0" lang="en-GB" sz="2400" b="1" i="0" u="sng" strike="noStrike" kern="1200" cap="none" spc="0" normalizeH="0" baseline="0" noProof="0" dirty="0" err="1">
                <a:ln>
                  <a:noFill/>
                </a:ln>
                <a:solidFill>
                  <a:prstClr val="white"/>
                </a:solidFill>
                <a:effectLst/>
                <a:uLnTx/>
                <a:uFillTx/>
                <a:latin typeface="Century Gothic" panose="020F0302020204030204"/>
                <a:ea typeface="+mn-ea"/>
                <a:cs typeface="+mn-cs"/>
              </a:rPr>
              <a:t>ten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Juli</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Rounded Rectangular Callout 24">
            <a:hlinkClick r:id="" action="ppaction://noaction">
              <a:snd r:embed="rId4" name="23.2.wav"/>
            </a:hlinkClick>
          </p:cNvPr>
          <p:cNvSpPr/>
          <p:nvPr/>
        </p:nvSpPr>
        <p:spPr>
          <a:xfrm>
            <a:off x="196575" y="5697849"/>
            <a:ext cx="5830916" cy="447222"/>
          </a:xfrm>
          <a:prstGeom prst="wedgeRoundRectCallout">
            <a:avLst>
              <a:gd name="adj1" fmla="val 36522"/>
              <a:gd name="adj2" fmla="val -112796"/>
              <a:gd name="adj3" fmla="val 16667"/>
            </a:avLst>
          </a:prstGeom>
          <a:solidFill>
            <a:srgbClr val="115076"/>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Nein! Es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am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zwanzig</a:t>
            </a:r>
            <a:r>
              <a:rPr kumimoji="0" lang="en-GB" sz="2400" b="1" i="0" u="sng" strike="noStrike" kern="1200" cap="none" spc="0" normalizeH="0" baseline="0" noProof="0" dirty="0" err="1">
                <a:ln>
                  <a:noFill/>
                </a:ln>
                <a:solidFill>
                  <a:prstClr val="white"/>
                </a:solidFill>
                <a:effectLst/>
                <a:uLnTx/>
                <a:uFillTx/>
                <a:latin typeface="Century Gothic" panose="020F0302020204030204"/>
                <a:ea typeface="+mn-ea"/>
                <a:cs typeface="+mn-cs"/>
              </a:rPr>
              <a:t>sten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August.</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ounded Rectangular Callout 25"/>
          <p:cNvSpPr/>
          <p:nvPr/>
        </p:nvSpPr>
        <p:spPr>
          <a:xfrm>
            <a:off x="7719719" y="4588352"/>
            <a:ext cx="2843712" cy="1678778"/>
          </a:xfrm>
          <a:prstGeom prst="wedgeRoundRectCallout">
            <a:avLst>
              <a:gd name="adj1" fmla="val -17483"/>
              <a:gd name="adj2" fmla="val 49785"/>
              <a:gd name="adj3" fmla="val 16667"/>
            </a:avLst>
          </a:prstGeom>
          <a:solidFill>
            <a:srgbClr val="115076"/>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Note: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After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am</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also add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-n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the number.</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ounded Rectangle 26"/>
          <p:cNvSpPr/>
          <p:nvPr/>
        </p:nvSpPr>
        <p:spPr>
          <a:xfrm>
            <a:off x="9971008" y="2060500"/>
            <a:ext cx="2092904" cy="2381866"/>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9" name="Picture 28"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4562" y="4395050"/>
            <a:ext cx="719394" cy="968781"/>
          </a:xfrm>
          <a:prstGeom prst="rect">
            <a:avLst/>
          </a:prstGeom>
        </p:spPr>
      </p:pic>
      <p:pic>
        <p:nvPicPr>
          <p:cNvPr id="28" name="Graphic 27" descr="Puzzle pieces">
            <a:extLst>
              <a:ext uri="{FF2B5EF4-FFF2-40B4-BE49-F238E27FC236}">
                <a16:creationId xmlns:a16="http://schemas.microsoft.com/office/drawing/2014/main" id="{57B9510F-5E46-4C9C-AB9D-05D90963127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55670" y="-29485"/>
            <a:ext cx="1182552" cy="1182552"/>
          </a:xfrm>
          <a:prstGeom prst="rect">
            <a:avLst/>
          </a:prstGeom>
        </p:spPr>
      </p:pic>
    </p:spTree>
    <p:extLst>
      <p:ext uri="{BB962C8B-B14F-4D97-AF65-F5344CB8AC3E}">
        <p14:creationId xmlns:p14="http://schemas.microsoft.com/office/powerpoint/2010/main" val="194998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23.1.wav"/>
                                        </p:tgtEl>
                                      </p:cMediaNode>
                                    </p:audio>
                                  </p:subTnLst>
                                </p:cTn>
                              </p:par>
                              <p:par>
                                <p:cTn id="65" presetID="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4" name="23.2.wav"/>
                                        </p:tgtEl>
                                      </p:cMediaNode>
                                    </p:audio>
                                  </p:subTnLst>
                                </p:cTn>
                              </p:par>
                              <p:par>
                                <p:cTn id="71" presetID="1"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P spid="12" grpId="0"/>
      <p:bldP spid="13" grpId="0"/>
      <p:bldP spid="14" grpId="0"/>
      <p:bldP spid="15" grpId="0"/>
      <p:bldP spid="16" grpId="0" animBg="1"/>
      <p:bldP spid="17" grpId="0" animBg="1"/>
      <p:bldP spid="18" grpId="0"/>
      <p:bldP spid="24" grpId="0" animBg="1"/>
      <p:bldP spid="25" grpId="0" animBg="1"/>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406887" cy="869950"/>
          </a:xfrm>
          <a:prstGeom prst="rect">
            <a:avLst/>
          </a:prstGeom>
        </p:spPr>
      </p:pic>
      <p:sp>
        <p:nvSpPr>
          <p:cNvPr id="4" name="Title 3"/>
          <p:cNvSpPr>
            <a:spLocks noGrp="1"/>
          </p:cNvSpPr>
          <p:nvPr>
            <p:ph type="title"/>
          </p:nvPr>
        </p:nvSpPr>
        <p:spPr>
          <a:xfrm>
            <a:off x="0" y="294041"/>
            <a:ext cx="5078896" cy="707849"/>
          </a:xfrm>
        </p:spPr>
        <p:txBody>
          <a:bodyPr>
            <a:normAutofit fontScale="90000"/>
          </a:bodyPr>
          <a:lstStyle/>
          <a:p>
            <a:r>
              <a:rPr lang="en-GB" sz="3600" b="1" dirty="0">
                <a:solidFill>
                  <a:schemeClr val="bg1"/>
                </a:solidFill>
              </a:rPr>
              <a:t>Johann Sebastian Bach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51963" y="247046"/>
            <a:ext cx="240536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Cardinal or ordinal number?</a:t>
            </a:r>
          </a:p>
        </p:txBody>
      </p:sp>
      <p:sp>
        <p:nvSpPr>
          <p:cNvPr id="6" name="TextBox 5">
            <a:extLst>
              <a:ext uri="{FF2B5EF4-FFF2-40B4-BE49-F238E27FC236}">
                <a16:creationId xmlns:a16="http://schemas.microsoft.com/office/drawing/2014/main" id="{ADCA39DC-9013-4660-9DF3-FEE825C753F5}"/>
              </a:ext>
            </a:extLst>
          </p:cNvPr>
          <p:cNvSpPr txBox="1"/>
          <p:nvPr/>
        </p:nvSpPr>
        <p:spPr>
          <a:xfrm>
            <a:off x="257545" y="2997670"/>
            <a:ext cx="8257806"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Johann Sebastian Bach der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Erste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berühmter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K</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omponist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wurde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einunddreißigsten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März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1685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geboren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tausend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Musikstücke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geschrieben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Frauen und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zwanzig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Kinder! Seine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Anna Bach,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Sängerin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Sohn, Johann,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K</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omponist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Johann Bach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achtundzwanzigsten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1750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gestorben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war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fünfundsechzig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Jahre alt.</a:t>
            </a:r>
          </a:p>
        </p:txBody>
      </p:sp>
      <p:pic>
        <p:nvPicPr>
          <p:cNvPr id="1026" name="Picture 2" descr="Leipzig, Saxony, Germany, Historic Center, Historically">
            <a:extLst>
              <a:ext uri="{FF2B5EF4-FFF2-40B4-BE49-F238E27FC236}">
                <a16:creationId xmlns:a16="http://schemas.microsoft.com/office/drawing/2014/main" id="{9E65A885-C0CB-465F-8293-DC5D8A0DE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5351" y="1190324"/>
            <a:ext cx="3236222" cy="48543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6E05C0F2-9FB9-4B10-B556-BD896B218B57}"/>
              </a:ext>
            </a:extLst>
          </p:cNvPr>
          <p:cNvSpPr/>
          <p:nvPr/>
        </p:nvSpPr>
        <p:spPr>
          <a:xfrm>
            <a:off x="5699721" y="3428077"/>
            <a:ext cx="2737875"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31</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61C20E32-2319-4014-B0F1-1BDB4CE0742D}"/>
              </a:ext>
            </a:extLst>
          </p:cNvPr>
          <p:cNvSpPr/>
          <p:nvPr/>
        </p:nvSpPr>
        <p:spPr>
          <a:xfrm>
            <a:off x="5463458" y="3035273"/>
            <a:ext cx="718383" cy="355198"/>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51197D6C-811B-4688-B2D1-1B431F58D85D}"/>
              </a:ext>
            </a:extLst>
          </p:cNvPr>
          <p:cNvSpPr/>
          <p:nvPr/>
        </p:nvSpPr>
        <p:spPr>
          <a:xfrm>
            <a:off x="5001839" y="3812755"/>
            <a:ext cx="1240254"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1000</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4753E5CF-B945-45C4-97FC-2D86DEDC811F}"/>
              </a:ext>
            </a:extLst>
          </p:cNvPr>
          <p:cNvSpPr/>
          <p:nvPr/>
        </p:nvSpPr>
        <p:spPr>
          <a:xfrm>
            <a:off x="3540328" y="4155219"/>
            <a:ext cx="760038"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EAC4087F-6B82-45A0-B525-1966C338BA8A}"/>
              </a:ext>
            </a:extLst>
          </p:cNvPr>
          <p:cNvSpPr/>
          <p:nvPr/>
        </p:nvSpPr>
        <p:spPr>
          <a:xfrm>
            <a:off x="6096000" y="4155219"/>
            <a:ext cx="1240254"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8DDCA744-0207-44B6-9104-733FA1E7E829}"/>
              </a:ext>
            </a:extLst>
          </p:cNvPr>
          <p:cNvSpPr/>
          <p:nvPr/>
        </p:nvSpPr>
        <p:spPr>
          <a:xfrm>
            <a:off x="1217059" y="4517748"/>
            <a:ext cx="979229"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80C53A88-1204-49C3-8E9C-D831124AA2DF}"/>
              </a:ext>
            </a:extLst>
          </p:cNvPr>
          <p:cNvSpPr/>
          <p:nvPr/>
        </p:nvSpPr>
        <p:spPr>
          <a:xfrm>
            <a:off x="180000" y="4880720"/>
            <a:ext cx="1071354"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E72D5A0F-3545-47CA-AB29-BC4686ECFF36}"/>
              </a:ext>
            </a:extLst>
          </p:cNvPr>
          <p:cNvSpPr/>
          <p:nvPr/>
        </p:nvSpPr>
        <p:spPr>
          <a:xfrm>
            <a:off x="2105247" y="5257824"/>
            <a:ext cx="3092628" cy="342465"/>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28</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95F1F241-084A-4121-AFC0-3BD0E93D6C74}"/>
              </a:ext>
            </a:extLst>
          </p:cNvPr>
          <p:cNvSpPr/>
          <p:nvPr/>
        </p:nvSpPr>
        <p:spPr>
          <a:xfrm>
            <a:off x="1310965" y="5655437"/>
            <a:ext cx="2314737"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65</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ounded Rectangular Callout 25">
            <a:extLst>
              <a:ext uri="{FF2B5EF4-FFF2-40B4-BE49-F238E27FC236}">
                <a16:creationId xmlns:a16="http://schemas.microsoft.com/office/drawing/2014/main" id="{E63D2BC6-565F-4730-9B3A-7679B8D93000}"/>
              </a:ext>
            </a:extLst>
          </p:cNvPr>
          <p:cNvSpPr/>
          <p:nvPr/>
        </p:nvSpPr>
        <p:spPr>
          <a:xfrm>
            <a:off x="8421996" y="5890718"/>
            <a:ext cx="3329577" cy="370877"/>
          </a:xfrm>
          <a:prstGeom prst="wedgeRoundRectCallout">
            <a:avLst>
              <a:gd name="adj1" fmla="val -21292"/>
              <a:gd name="adj2" fmla="val 37600"/>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lang="en-GB" dirty="0">
                <a:solidFill>
                  <a:prstClr val="white"/>
                </a:solidFill>
                <a:latin typeface="Century Gothic" panose="020F0302020204030204"/>
              </a:rPr>
              <a:t>K</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omponist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composer</a:t>
            </a:r>
          </a:p>
        </p:txBody>
      </p:sp>
      <p:sp>
        <p:nvSpPr>
          <p:cNvPr id="29" name="Rounded Rectangular Callout 25">
            <a:extLst>
              <a:ext uri="{FF2B5EF4-FFF2-40B4-BE49-F238E27FC236}">
                <a16:creationId xmlns:a16="http://schemas.microsoft.com/office/drawing/2014/main" id="{9400361F-C11B-4896-9BF3-3A263B0A99A3}"/>
              </a:ext>
            </a:extLst>
          </p:cNvPr>
          <p:cNvSpPr/>
          <p:nvPr/>
        </p:nvSpPr>
        <p:spPr>
          <a:xfrm>
            <a:off x="5684121" y="1063615"/>
            <a:ext cx="3005664" cy="1260998"/>
          </a:xfrm>
          <a:prstGeom prst="wedgeRoundRectCallout">
            <a:avLst>
              <a:gd name="adj1" fmla="val -35784"/>
              <a:gd name="adj2" fmla="val 74933"/>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add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te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to numbers 1-19 and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ste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to numbers 20+</a:t>
            </a:r>
            <a: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t> to make them ordinal.</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ounded Rectangular Callout 25">
            <a:extLst>
              <a:ext uri="{FF2B5EF4-FFF2-40B4-BE49-F238E27FC236}">
                <a16:creationId xmlns:a16="http://schemas.microsoft.com/office/drawing/2014/main" id="{5D847BF8-8455-4A9E-87B5-F0F0756BCBC1}"/>
              </a:ext>
            </a:extLst>
          </p:cNvPr>
          <p:cNvSpPr/>
          <p:nvPr/>
        </p:nvSpPr>
        <p:spPr>
          <a:xfrm>
            <a:off x="2731444" y="2241895"/>
            <a:ext cx="2890522" cy="717671"/>
          </a:xfrm>
          <a:prstGeom prst="wedgeRoundRectCallout">
            <a:avLst>
              <a:gd name="adj1" fmla="val 59644"/>
              <a:gd name="adj2" fmla="val 24505"/>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After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am</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also add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-n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to an ordinal number.</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930798F1-D28A-4E7E-A063-1FA439092FA2}"/>
              </a:ext>
            </a:extLst>
          </p:cNvPr>
          <p:cNvSpPr txBox="1"/>
          <p:nvPr/>
        </p:nvSpPr>
        <p:spPr>
          <a:xfrm>
            <a:off x="161141" y="1745630"/>
            <a:ext cx="45759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Nummer</a:t>
            </a:r>
            <a:r>
              <a:rPr lang="en-US" sz="2400" dirty="0">
                <a:solidFill>
                  <a:srgbClr val="4472C4">
                    <a:lumMod val="50000"/>
                  </a:srgbClr>
                </a:solidFill>
                <a:latin typeface="Century Gothic" panose="020F0302020204030204"/>
              </a:rPr>
              <a:t>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70885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406887" cy="869950"/>
          </a:xfrm>
          <a:prstGeom prst="rect">
            <a:avLst/>
          </a:prstGeom>
        </p:spPr>
      </p:pic>
      <p:sp>
        <p:nvSpPr>
          <p:cNvPr id="4" name="Title 3"/>
          <p:cNvSpPr>
            <a:spLocks noGrp="1"/>
          </p:cNvSpPr>
          <p:nvPr>
            <p:ph type="title"/>
          </p:nvPr>
        </p:nvSpPr>
        <p:spPr>
          <a:xfrm>
            <a:off x="0" y="294041"/>
            <a:ext cx="5078896" cy="707849"/>
          </a:xfrm>
        </p:spPr>
        <p:txBody>
          <a:bodyPr>
            <a:normAutofit fontScale="90000"/>
          </a:bodyPr>
          <a:lstStyle/>
          <a:p>
            <a:r>
              <a:rPr lang="en-GB" sz="3600" b="1" dirty="0">
                <a:solidFill>
                  <a:schemeClr val="bg1"/>
                </a:solidFill>
              </a:rPr>
              <a:t>Johann Sebastian Bach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51963" y="247046"/>
            <a:ext cx="240536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Cardinal or ordinal number?</a:t>
            </a:r>
          </a:p>
        </p:txBody>
      </p:sp>
      <p:sp>
        <p:nvSpPr>
          <p:cNvPr id="6" name="TextBox 5">
            <a:extLst>
              <a:ext uri="{FF2B5EF4-FFF2-40B4-BE49-F238E27FC236}">
                <a16:creationId xmlns:a16="http://schemas.microsoft.com/office/drawing/2014/main" id="{ADCA39DC-9013-4660-9DF3-FEE825C753F5}"/>
              </a:ext>
            </a:extLst>
          </p:cNvPr>
          <p:cNvSpPr txBox="1"/>
          <p:nvPr/>
        </p:nvSpPr>
        <p:spPr>
          <a:xfrm>
            <a:off x="257545" y="2997670"/>
            <a:ext cx="8257806"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Johann Sebastian Bach der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Erste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berühmter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K</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omponist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wurde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einunddreißigsten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März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1685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geboren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tausend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Musikstücke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geschrieben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Frauen und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zwanzig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Kinder! Seine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Anna Bach,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Sängerin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Sohn, Johann,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K</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omponist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Johann Bach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achtundzwanzigsten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1750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gestorben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war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fünfundsechzig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Jahre alt.</a:t>
            </a:r>
          </a:p>
        </p:txBody>
      </p:sp>
      <p:pic>
        <p:nvPicPr>
          <p:cNvPr id="1026" name="Picture 2" descr="Leipzig, Saxony, Germany, Historic Center, Historically">
            <a:extLst>
              <a:ext uri="{FF2B5EF4-FFF2-40B4-BE49-F238E27FC236}">
                <a16:creationId xmlns:a16="http://schemas.microsoft.com/office/drawing/2014/main" id="{9E65A885-C0CB-465F-8293-DC5D8A0DE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5351" y="1190324"/>
            <a:ext cx="3236222" cy="48543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6E05C0F2-9FB9-4B10-B556-BD896B218B57}"/>
              </a:ext>
            </a:extLst>
          </p:cNvPr>
          <p:cNvSpPr/>
          <p:nvPr/>
        </p:nvSpPr>
        <p:spPr>
          <a:xfrm>
            <a:off x="5765545" y="3456238"/>
            <a:ext cx="2656451" cy="335671"/>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31st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61C20E32-2319-4014-B0F1-1BDB4CE0742D}"/>
              </a:ext>
            </a:extLst>
          </p:cNvPr>
          <p:cNvSpPr/>
          <p:nvPr/>
        </p:nvSpPr>
        <p:spPr>
          <a:xfrm>
            <a:off x="5463459" y="3009969"/>
            <a:ext cx="718383" cy="355198"/>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1st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51197D6C-811B-4688-B2D1-1B431F58D85D}"/>
              </a:ext>
            </a:extLst>
          </p:cNvPr>
          <p:cNvSpPr/>
          <p:nvPr/>
        </p:nvSpPr>
        <p:spPr>
          <a:xfrm>
            <a:off x="5001839" y="3819218"/>
            <a:ext cx="1240254"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1000</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4753E5CF-B945-45C4-97FC-2D86DEDC811F}"/>
              </a:ext>
            </a:extLst>
          </p:cNvPr>
          <p:cNvSpPr/>
          <p:nvPr/>
        </p:nvSpPr>
        <p:spPr>
          <a:xfrm>
            <a:off x="3538356" y="4129736"/>
            <a:ext cx="760038"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EAC4087F-6B82-45A0-B525-1966C338BA8A}"/>
              </a:ext>
            </a:extLst>
          </p:cNvPr>
          <p:cNvSpPr/>
          <p:nvPr/>
        </p:nvSpPr>
        <p:spPr>
          <a:xfrm>
            <a:off x="6007857" y="4188991"/>
            <a:ext cx="1240254"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8DDCA744-0207-44B6-9104-733FA1E7E829}"/>
              </a:ext>
            </a:extLst>
          </p:cNvPr>
          <p:cNvSpPr/>
          <p:nvPr/>
        </p:nvSpPr>
        <p:spPr>
          <a:xfrm>
            <a:off x="1199993" y="4531455"/>
            <a:ext cx="979229"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2nd</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80C53A88-1204-49C3-8E9C-D831124AA2DF}"/>
              </a:ext>
            </a:extLst>
          </p:cNvPr>
          <p:cNvSpPr/>
          <p:nvPr/>
        </p:nvSpPr>
        <p:spPr>
          <a:xfrm>
            <a:off x="215570" y="4897859"/>
            <a:ext cx="1071354"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5th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E72D5A0F-3545-47CA-AB29-BC4686ECFF36}"/>
              </a:ext>
            </a:extLst>
          </p:cNvPr>
          <p:cNvSpPr/>
          <p:nvPr/>
        </p:nvSpPr>
        <p:spPr>
          <a:xfrm>
            <a:off x="2070442" y="5262575"/>
            <a:ext cx="3181863" cy="342465"/>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28th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95F1F241-084A-4121-AFC0-3BD0E93D6C74}"/>
              </a:ext>
            </a:extLst>
          </p:cNvPr>
          <p:cNvSpPr/>
          <p:nvPr/>
        </p:nvSpPr>
        <p:spPr>
          <a:xfrm>
            <a:off x="1341651" y="5652635"/>
            <a:ext cx="2229363"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65</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ounded Rectangular Callout 25">
            <a:extLst>
              <a:ext uri="{FF2B5EF4-FFF2-40B4-BE49-F238E27FC236}">
                <a16:creationId xmlns:a16="http://schemas.microsoft.com/office/drawing/2014/main" id="{E63D2BC6-565F-4730-9B3A-7679B8D93000}"/>
              </a:ext>
            </a:extLst>
          </p:cNvPr>
          <p:cNvSpPr/>
          <p:nvPr/>
        </p:nvSpPr>
        <p:spPr>
          <a:xfrm>
            <a:off x="8421996" y="5890718"/>
            <a:ext cx="3329577" cy="370877"/>
          </a:xfrm>
          <a:prstGeom prst="wedgeRoundRectCallout">
            <a:avLst>
              <a:gd name="adj1" fmla="val -21292"/>
              <a:gd name="adj2" fmla="val 37600"/>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lang="en-GB" dirty="0">
                <a:solidFill>
                  <a:prstClr val="white"/>
                </a:solidFill>
                <a:latin typeface="Century Gothic" panose="020F0302020204030204"/>
              </a:rPr>
              <a:t>K</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omponist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composer</a:t>
            </a:r>
          </a:p>
        </p:txBody>
      </p:sp>
      <p:sp>
        <p:nvSpPr>
          <p:cNvPr id="29" name="Rounded Rectangular Callout 25">
            <a:extLst>
              <a:ext uri="{FF2B5EF4-FFF2-40B4-BE49-F238E27FC236}">
                <a16:creationId xmlns:a16="http://schemas.microsoft.com/office/drawing/2014/main" id="{9400361F-C11B-4896-9BF3-3A263B0A99A3}"/>
              </a:ext>
            </a:extLst>
          </p:cNvPr>
          <p:cNvSpPr/>
          <p:nvPr/>
        </p:nvSpPr>
        <p:spPr>
          <a:xfrm>
            <a:off x="5684121" y="1063615"/>
            <a:ext cx="3005664" cy="1260998"/>
          </a:xfrm>
          <a:prstGeom prst="wedgeRoundRectCallout">
            <a:avLst>
              <a:gd name="adj1" fmla="val -35784"/>
              <a:gd name="adj2" fmla="val 74933"/>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add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te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to numbers 1-19 and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ste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to numbers 20+</a:t>
            </a:r>
            <a: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t> to make them ordinal.</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ounded Rectangular Callout 25">
            <a:extLst>
              <a:ext uri="{FF2B5EF4-FFF2-40B4-BE49-F238E27FC236}">
                <a16:creationId xmlns:a16="http://schemas.microsoft.com/office/drawing/2014/main" id="{5D847BF8-8455-4A9E-87B5-F0F0756BCBC1}"/>
              </a:ext>
            </a:extLst>
          </p:cNvPr>
          <p:cNvSpPr/>
          <p:nvPr/>
        </p:nvSpPr>
        <p:spPr>
          <a:xfrm>
            <a:off x="2731444" y="2241895"/>
            <a:ext cx="2890522" cy="717671"/>
          </a:xfrm>
          <a:prstGeom prst="wedgeRoundRectCallout">
            <a:avLst>
              <a:gd name="adj1" fmla="val 59644"/>
              <a:gd name="adj2" fmla="val 24505"/>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After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am</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also add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-n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to an ordinal number.</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930798F1-D28A-4E7E-A063-1FA439092FA2}"/>
              </a:ext>
            </a:extLst>
          </p:cNvPr>
          <p:cNvSpPr txBox="1"/>
          <p:nvPr/>
        </p:nvSpPr>
        <p:spPr>
          <a:xfrm>
            <a:off x="161141" y="1745630"/>
            <a:ext cx="45759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Nummer</a:t>
            </a:r>
            <a:r>
              <a:rPr lang="en-US" sz="2400" dirty="0">
                <a:solidFill>
                  <a:srgbClr val="4472C4">
                    <a:lumMod val="50000"/>
                  </a:srgbClr>
                </a:solidFill>
                <a:latin typeface="Century Gothic" panose="020F0302020204030204"/>
              </a:rPr>
              <a:t>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42571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384801" cy="869950"/>
          </a:xfrm>
          <a:prstGeom prst="rect">
            <a:avLst/>
          </a:prstGeom>
        </p:spPr>
      </p:pic>
      <p:sp>
        <p:nvSpPr>
          <p:cNvPr id="4" name="Title 3"/>
          <p:cNvSpPr>
            <a:spLocks noGrp="1"/>
          </p:cNvSpPr>
          <p:nvPr>
            <p:ph type="title"/>
          </p:nvPr>
        </p:nvSpPr>
        <p:spPr>
          <a:xfrm>
            <a:off x="0" y="294041"/>
            <a:ext cx="4929809" cy="707849"/>
          </a:xfrm>
        </p:spPr>
        <p:txBody>
          <a:bodyPr>
            <a:normAutofit fontScale="90000"/>
          </a:bodyPr>
          <a:lstStyle/>
          <a:p>
            <a:r>
              <a:rPr lang="en-GB" sz="3600" b="1" dirty="0">
                <a:solidFill>
                  <a:schemeClr val="bg1"/>
                </a:solidFill>
              </a:rPr>
              <a:t>Johann Sebastian Bach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den Text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ADCA39DC-9013-4660-9DF3-FEE825C753F5}"/>
              </a:ext>
            </a:extLst>
          </p:cNvPr>
          <p:cNvSpPr txBox="1"/>
          <p:nvPr/>
        </p:nvSpPr>
        <p:spPr>
          <a:xfrm>
            <a:off x="257545" y="2997670"/>
            <a:ext cx="8350878"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Johann Sebastian Bach der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Erste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berühmter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K</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omponist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wurde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einunddreißigsten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März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1685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geboren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tausend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Musikstücke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geschrieben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Frauen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zwanzig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Kinder! Seine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Anna Bach,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Sängerin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Sohn, Johann,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Komponist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Johann Bach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achtundzwanzigsten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1750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gestorben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fünfundsechzig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Jahre alt.</a:t>
            </a:r>
          </a:p>
        </p:txBody>
      </p:sp>
      <p:pic>
        <p:nvPicPr>
          <p:cNvPr id="1026" name="Picture 2" descr="Leipzig, Saxony, Germany, Historic Center, Historically">
            <a:extLst>
              <a:ext uri="{FF2B5EF4-FFF2-40B4-BE49-F238E27FC236}">
                <a16:creationId xmlns:a16="http://schemas.microsoft.com/office/drawing/2014/main" id="{9E65A885-C0CB-465F-8293-DC5D8A0DEB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5351" y="1190324"/>
            <a:ext cx="3236222" cy="4854334"/>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ular Callout 25">
            <a:extLst>
              <a:ext uri="{FF2B5EF4-FFF2-40B4-BE49-F238E27FC236}">
                <a16:creationId xmlns:a16="http://schemas.microsoft.com/office/drawing/2014/main" id="{9400361F-C11B-4896-9BF3-3A263B0A99A3}"/>
              </a:ext>
            </a:extLst>
          </p:cNvPr>
          <p:cNvSpPr/>
          <p:nvPr/>
        </p:nvSpPr>
        <p:spPr>
          <a:xfrm>
            <a:off x="4718891" y="954841"/>
            <a:ext cx="3329577" cy="1875972"/>
          </a:xfrm>
          <a:prstGeom prst="wedgeRoundRectCallout">
            <a:avLst>
              <a:gd name="adj1" fmla="val -72817"/>
              <a:gd name="adj2" fmla="val 50562"/>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t>Exceptions include inseparable prefixes (be-, </a:t>
            </a:r>
            <a:r>
              <a:rPr lang="en-GB" dirty="0" err="1"/>
              <a:t>ge</a:t>
            </a:r>
            <a:r>
              <a:rPr lang="en-GB" dirty="0"/>
              <a:t>-, </a:t>
            </a:r>
            <a:r>
              <a:rPr lang="en-GB" dirty="0" err="1"/>
              <a:t>ver</a:t>
            </a:r>
            <a:r>
              <a:rPr lang="en-GB" dirty="0"/>
              <a:t>-, er-, </a:t>
            </a:r>
            <a:r>
              <a:rPr lang="en-GB" dirty="0" err="1"/>
              <a:t>ent</a:t>
            </a:r>
            <a:r>
              <a:rPr lang="en-GB" dirty="0"/>
              <a:t>-) or borrowed words (which look like English or even French words), or names.</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ounded Rectangular Callout 25">
            <a:extLst>
              <a:ext uri="{FF2B5EF4-FFF2-40B4-BE49-F238E27FC236}">
                <a16:creationId xmlns:a16="http://schemas.microsoft.com/office/drawing/2014/main" id="{5D847BF8-8455-4A9E-87B5-F0F0756BCBC1}"/>
              </a:ext>
            </a:extLst>
          </p:cNvPr>
          <p:cNvSpPr/>
          <p:nvPr/>
        </p:nvSpPr>
        <p:spPr>
          <a:xfrm>
            <a:off x="257545" y="1959476"/>
            <a:ext cx="2518571" cy="704480"/>
          </a:xfrm>
          <a:prstGeom prst="wedgeRoundRectCallout">
            <a:avLst>
              <a:gd name="adj1" fmla="val 27523"/>
              <a:gd name="adj2" fmla="val 85271"/>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Word stress is usually on the first syllable. </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ounded Rectangular Callout 25">
            <a:extLst>
              <a:ext uri="{FF2B5EF4-FFF2-40B4-BE49-F238E27FC236}">
                <a16:creationId xmlns:a16="http://schemas.microsoft.com/office/drawing/2014/main" id="{AC374DD4-8E72-497D-8371-2291B77F60D7}"/>
              </a:ext>
            </a:extLst>
          </p:cNvPr>
          <p:cNvSpPr/>
          <p:nvPr/>
        </p:nvSpPr>
        <p:spPr>
          <a:xfrm>
            <a:off x="8515210" y="5859219"/>
            <a:ext cx="3329577" cy="370877"/>
          </a:xfrm>
          <a:prstGeom prst="wedgeRoundRectCallout">
            <a:avLst>
              <a:gd name="adj1" fmla="val -21292"/>
              <a:gd name="adj2" fmla="val 37600"/>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lang="en-GB" dirty="0">
                <a:solidFill>
                  <a:prstClr val="white"/>
                </a:solidFill>
                <a:latin typeface="Century Gothic" panose="020F0302020204030204"/>
              </a:rPr>
              <a:t>K</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omponist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composer</a:t>
            </a:r>
          </a:p>
        </p:txBody>
      </p:sp>
      <p:cxnSp>
        <p:nvCxnSpPr>
          <p:cNvPr id="8" name="Straight Connector 7">
            <a:extLst>
              <a:ext uri="{FF2B5EF4-FFF2-40B4-BE49-F238E27FC236}">
                <a16:creationId xmlns:a16="http://schemas.microsoft.com/office/drawing/2014/main" id="{937FCDAE-FBAD-4297-A390-7B2A09D1CED9}"/>
              </a:ext>
            </a:extLst>
          </p:cNvPr>
          <p:cNvCxnSpPr/>
          <p:nvPr/>
        </p:nvCxnSpPr>
        <p:spPr>
          <a:xfrm>
            <a:off x="1399309" y="3372728"/>
            <a:ext cx="33420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6245C71-0DEC-46A8-BDB2-361799564989}"/>
              </a:ext>
            </a:extLst>
          </p:cNvPr>
          <p:cNvCxnSpPr/>
          <p:nvPr/>
        </p:nvCxnSpPr>
        <p:spPr>
          <a:xfrm>
            <a:off x="2923309" y="3372728"/>
            <a:ext cx="33420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9FA8D1E-4FEB-4658-A0AB-1CD1C47356B2}"/>
              </a:ext>
            </a:extLst>
          </p:cNvPr>
          <p:cNvCxnSpPr/>
          <p:nvPr/>
        </p:nvCxnSpPr>
        <p:spPr>
          <a:xfrm>
            <a:off x="5510211" y="3385456"/>
            <a:ext cx="33420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FC6FBBB-ED47-413F-A85E-7BCD77CE7978}"/>
              </a:ext>
            </a:extLst>
          </p:cNvPr>
          <p:cNvCxnSpPr/>
          <p:nvPr/>
        </p:nvCxnSpPr>
        <p:spPr>
          <a:xfrm>
            <a:off x="733361" y="3764051"/>
            <a:ext cx="33420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471D631-2C65-4F8B-92E2-256123713FF2}"/>
              </a:ext>
            </a:extLst>
          </p:cNvPr>
          <p:cNvCxnSpPr>
            <a:cxnSpLocks/>
          </p:cNvCxnSpPr>
          <p:nvPr/>
        </p:nvCxnSpPr>
        <p:spPr>
          <a:xfrm flipV="1">
            <a:off x="3063950" y="3753165"/>
            <a:ext cx="422965" cy="1"/>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D1E3507-5A04-4AC3-8C23-502A28D09C84}"/>
              </a:ext>
            </a:extLst>
          </p:cNvPr>
          <p:cNvCxnSpPr/>
          <p:nvPr/>
        </p:nvCxnSpPr>
        <p:spPr>
          <a:xfrm>
            <a:off x="4197008" y="3760648"/>
            <a:ext cx="33420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C207C3-6CC4-440A-8D05-E82295C62966}"/>
              </a:ext>
            </a:extLst>
          </p:cNvPr>
          <p:cNvCxnSpPr/>
          <p:nvPr/>
        </p:nvCxnSpPr>
        <p:spPr>
          <a:xfrm>
            <a:off x="5761797" y="3760869"/>
            <a:ext cx="33420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0386268-C5E5-44E2-B29A-F17C0AB32D85}"/>
              </a:ext>
            </a:extLst>
          </p:cNvPr>
          <p:cNvCxnSpPr/>
          <p:nvPr/>
        </p:nvCxnSpPr>
        <p:spPr>
          <a:xfrm>
            <a:off x="2297802" y="4107446"/>
            <a:ext cx="33420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D567DB7-CF2B-4639-AE74-6BADA41B1BE3}"/>
              </a:ext>
            </a:extLst>
          </p:cNvPr>
          <p:cNvCxnSpPr/>
          <p:nvPr/>
        </p:nvCxnSpPr>
        <p:spPr>
          <a:xfrm>
            <a:off x="6800529" y="4107446"/>
            <a:ext cx="33420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C2034AB-00B0-4A2E-AE15-E39EB5437F4E}"/>
              </a:ext>
            </a:extLst>
          </p:cNvPr>
          <p:cNvCxnSpPr>
            <a:cxnSpLocks/>
          </p:cNvCxnSpPr>
          <p:nvPr/>
        </p:nvCxnSpPr>
        <p:spPr>
          <a:xfrm>
            <a:off x="773709" y="4493028"/>
            <a:ext cx="820401"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D752DCB-2763-4885-874A-126651E5A124}"/>
              </a:ext>
            </a:extLst>
          </p:cNvPr>
          <p:cNvCxnSpPr>
            <a:cxnSpLocks/>
          </p:cNvCxnSpPr>
          <p:nvPr/>
        </p:nvCxnSpPr>
        <p:spPr>
          <a:xfrm>
            <a:off x="2714199" y="4497610"/>
            <a:ext cx="416928"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9608C2C-C026-41A8-920C-5FB7B1908825}"/>
              </a:ext>
            </a:extLst>
          </p:cNvPr>
          <p:cNvCxnSpPr>
            <a:cxnSpLocks/>
          </p:cNvCxnSpPr>
          <p:nvPr/>
        </p:nvCxnSpPr>
        <p:spPr>
          <a:xfrm>
            <a:off x="4301963" y="4493028"/>
            <a:ext cx="416928"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E4F2C8D-2AAD-4DAF-B7F2-736FB09040D6}"/>
              </a:ext>
            </a:extLst>
          </p:cNvPr>
          <p:cNvCxnSpPr>
            <a:cxnSpLocks/>
          </p:cNvCxnSpPr>
          <p:nvPr/>
        </p:nvCxnSpPr>
        <p:spPr>
          <a:xfrm>
            <a:off x="6099787" y="4493028"/>
            <a:ext cx="416928"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C3BFDE5-A233-4A49-B93F-4636D1B4D01C}"/>
              </a:ext>
            </a:extLst>
          </p:cNvPr>
          <p:cNvCxnSpPr>
            <a:cxnSpLocks/>
          </p:cNvCxnSpPr>
          <p:nvPr/>
        </p:nvCxnSpPr>
        <p:spPr>
          <a:xfrm>
            <a:off x="7330368" y="4493028"/>
            <a:ext cx="416928"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102F66A-50CC-4FBA-B652-78B5D8F6161E}"/>
              </a:ext>
            </a:extLst>
          </p:cNvPr>
          <p:cNvCxnSpPr>
            <a:cxnSpLocks/>
          </p:cNvCxnSpPr>
          <p:nvPr/>
        </p:nvCxnSpPr>
        <p:spPr>
          <a:xfrm>
            <a:off x="316433" y="4839391"/>
            <a:ext cx="584029"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213A592-6F07-4947-97B8-CCA574E2BD32}"/>
              </a:ext>
            </a:extLst>
          </p:cNvPr>
          <p:cNvCxnSpPr>
            <a:cxnSpLocks/>
          </p:cNvCxnSpPr>
          <p:nvPr/>
        </p:nvCxnSpPr>
        <p:spPr>
          <a:xfrm>
            <a:off x="1266162" y="4839391"/>
            <a:ext cx="416928"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96E77FD-0AB3-4DC5-A26E-277769253C94}"/>
              </a:ext>
            </a:extLst>
          </p:cNvPr>
          <p:cNvCxnSpPr>
            <a:cxnSpLocks/>
          </p:cNvCxnSpPr>
          <p:nvPr/>
        </p:nvCxnSpPr>
        <p:spPr>
          <a:xfrm>
            <a:off x="3090410" y="4839391"/>
            <a:ext cx="416928"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B02AC93-E5D4-4288-B42D-4BD3EBFAA3DF}"/>
              </a:ext>
            </a:extLst>
          </p:cNvPr>
          <p:cNvCxnSpPr>
            <a:cxnSpLocks/>
          </p:cNvCxnSpPr>
          <p:nvPr/>
        </p:nvCxnSpPr>
        <p:spPr>
          <a:xfrm>
            <a:off x="5553333" y="4843759"/>
            <a:ext cx="416928"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D726BA7-82F8-4071-B740-611BF2185372}"/>
              </a:ext>
            </a:extLst>
          </p:cNvPr>
          <p:cNvCxnSpPr>
            <a:cxnSpLocks/>
          </p:cNvCxnSpPr>
          <p:nvPr/>
        </p:nvCxnSpPr>
        <p:spPr>
          <a:xfrm>
            <a:off x="316433" y="5218046"/>
            <a:ext cx="416928"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E4422E5-2CDD-4E8E-B0C3-2041D3A3F3E4}"/>
              </a:ext>
            </a:extLst>
          </p:cNvPr>
          <p:cNvCxnSpPr>
            <a:cxnSpLocks/>
          </p:cNvCxnSpPr>
          <p:nvPr/>
        </p:nvCxnSpPr>
        <p:spPr>
          <a:xfrm>
            <a:off x="2359188" y="5204404"/>
            <a:ext cx="416928"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CE90079-ACCC-41D4-B379-1C046C32E5F4}"/>
              </a:ext>
            </a:extLst>
          </p:cNvPr>
          <p:cNvCxnSpPr>
            <a:cxnSpLocks/>
          </p:cNvCxnSpPr>
          <p:nvPr/>
        </p:nvCxnSpPr>
        <p:spPr>
          <a:xfrm>
            <a:off x="6095582" y="5218046"/>
            <a:ext cx="519575"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FACBC03-33C5-49E7-A72F-5D602EB36F8B}"/>
              </a:ext>
            </a:extLst>
          </p:cNvPr>
          <p:cNvCxnSpPr>
            <a:cxnSpLocks/>
          </p:cNvCxnSpPr>
          <p:nvPr/>
        </p:nvCxnSpPr>
        <p:spPr>
          <a:xfrm>
            <a:off x="6810793" y="5218472"/>
            <a:ext cx="323939"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4B6434B-A8CB-4B24-BFEF-F024F6931BB7}"/>
              </a:ext>
            </a:extLst>
          </p:cNvPr>
          <p:cNvCxnSpPr>
            <a:cxnSpLocks/>
          </p:cNvCxnSpPr>
          <p:nvPr/>
        </p:nvCxnSpPr>
        <p:spPr>
          <a:xfrm>
            <a:off x="2165524" y="5578476"/>
            <a:ext cx="519575"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05F1EA-B826-49D8-868E-08751C9EB66F}"/>
              </a:ext>
            </a:extLst>
          </p:cNvPr>
          <p:cNvCxnSpPr>
            <a:cxnSpLocks/>
          </p:cNvCxnSpPr>
          <p:nvPr/>
        </p:nvCxnSpPr>
        <p:spPr>
          <a:xfrm>
            <a:off x="6800529" y="3753165"/>
            <a:ext cx="519575"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946AF2D-D2A6-4BBE-9332-166970CCC9DB}"/>
              </a:ext>
            </a:extLst>
          </p:cNvPr>
          <p:cNvCxnSpPr>
            <a:cxnSpLocks/>
          </p:cNvCxnSpPr>
          <p:nvPr/>
        </p:nvCxnSpPr>
        <p:spPr>
          <a:xfrm>
            <a:off x="3507338" y="5578476"/>
            <a:ext cx="519575"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90E86CA-9570-4430-B0FF-9596EAE9737E}"/>
              </a:ext>
            </a:extLst>
          </p:cNvPr>
          <p:cNvCxnSpPr>
            <a:cxnSpLocks/>
          </p:cNvCxnSpPr>
          <p:nvPr/>
        </p:nvCxnSpPr>
        <p:spPr>
          <a:xfrm>
            <a:off x="5313953" y="5601066"/>
            <a:ext cx="239380"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8B032AC-10F1-4046-B712-B0C5250CD165}"/>
              </a:ext>
            </a:extLst>
          </p:cNvPr>
          <p:cNvCxnSpPr>
            <a:cxnSpLocks/>
          </p:cNvCxnSpPr>
          <p:nvPr/>
        </p:nvCxnSpPr>
        <p:spPr>
          <a:xfrm>
            <a:off x="7227193" y="5578476"/>
            <a:ext cx="49239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8968352-6A34-4936-B150-69291FBA5C1B}"/>
              </a:ext>
            </a:extLst>
          </p:cNvPr>
          <p:cNvCxnSpPr>
            <a:cxnSpLocks/>
          </p:cNvCxnSpPr>
          <p:nvPr/>
        </p:nvCxnSpPr>
        <p:spPr>
          <a:xfrm>
            <a:off x="1326848" y="5956410"/>
            <a:ext cx="49239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ADD1CF4-15FA-41E3-A09F-2D8F01202F67}"/>
              </a:ext>
            </a:extLst>
          </p:cNvPr>
          <p:cNvCxnSpPr>
            <a:cxnSpLocks/>
          </p:cNvCxnSpPr>
          <p:nvPr/>
        </p:nvCxnSpPr>
        <p:spPr>
          <a:xfrm>
            <a:off x="2530902" y="5956410"/>
            <a:ext cx="49239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E24423-2D45-4380-8CBE-593EBE03A090}"/>
              </a:ext>
            </a:extLst>
          </p:cNvPr>
          <p:cNvCxnSpPr>
            <a:cxnSpLocks/>
          </p:cNvCxnSpPr>
          <p:nvPr/>
        </p:nvCxnSpPr>
        <p:spPr>
          <a:xfrm>
            <a:off x="3718470" y="5942771"/>
            <a:ext cx="49239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D6184B9-253C-4D98-AFBD-D0098902A3F6}"/>
              </a:ext>
            </a:extLst>
          </p:cNvPr>
          <p:cNvCxnSpPr/>
          <p:nvPr/>
        </p:nvCxnSpPr>
        <p:spPr>
          <a:xfrm>
            <a:off x="5082567" y="4121511"/>
            <a:ext cx="33420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pic>
        <p:nvPicPr>
          <p:cNvPr id="2" name="9.2.1.2 Slide 22">
            <a:hlinkClick r:id="" action="ppaction://media"/>
            <a:extLst>
              <a:ext uri="{FF2B5EF4-FFF2-40B4-BE49-F238E27FC236}">
                <a16:creationId xmlns:a16="http://schemas.microsoft.com/office/drawing/2014/main" id="{5445CE51-E3D2-4D2B-835C-449D253269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68701" y="212764"/>
            <a:ext cx="798434" cy="830279"/>
          </a:xfrm>
          <a:prstGeom prst="rect">
            <a:avLst/>
          </a:prstGeom>
        </p:spPr>
      </p:pic>
      <p:cxnSp>
        <p:nvCxnSpPr>
          <p:cNvPr id="63" name="Straight Connector 62">
            <a:extLst>
              <a:ext uri="{FF2B5EF4-FFF2-40B4-BE49-F238E27FC236}">
                <a16:creationId xmlns:a16="http://schemas.microsoft.com/office/drawing/2014/main" id="{A41C1470-5062-473B-879D-CC64A263B1CE}"/>
              </a:ext>
            </a:extLst>
          </p:cNvPr>
          <p:cNvCxnSpPr>
            <a:cxnSpLocks/>
          </p:cNvCxnSpPr>
          <p:nvPr/>
        </p:nvCxnSpPr>
        <p:spPr>
          <a:xfrm>
            <a:off x="4268891" y="4110625"/>
            <a:ext cx="229662"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2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2"/>
                </p:tgtEl>
              </p:cMediaNode>
            </p:audio>
          </p:childTnLst>
        </p:cTn>
      </p:par>
    </p:tnLst>
    <p:bldLst>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6495"/>
            <a:ext cx="6420139" cy="952908"/>
          </a:xfrm>
          <a:prstGeom prst="rect">
            <a:avLst/>
          </a:prstGeom>
        </p:spPr>
      </p:pic>
      <p:sp>
        <p:nvSpPr>
          <p:cNvPr id="16" name="Title 15"/>
          <p:cNvSpPr>
            <a:spLocks noGrp="1"/>
          </p:cNvSpPr>
          <p:nvPr>
            <p:ph type="title"/>
          </p:nvPr>
        </p:nvSpPr>
        <p:spPr>
          <a:xfrm>
            <a:off x="-1" y="235810"/>
            <a:ext cx="5629715" cy="950609"/>
          </a:xfrm>
        </p:spPr>
        <p:txBody>
          <a:bodyPr>
            <a:normAutofit/>
          </a:bodyPr>
          <a:lstStyle/>
          <a:p>
            <a:pPr rtl="0" eaLnBrk="1" fontAlgn="auto" latinLnBrk="0" hangingPunct="1"/>
            <a:r>
              <a:rPr lang="en-GB" sz="3600" b="1" dirty="0">
                <a:solidFill>
                  <a:schemeClr val="bg1"/>
                </a:solidFill>
                <a:effectLst/>
              </a:rPr>
              <a:t>Separable verbs </a:t>
            </a:r>
            <a:r>
              <a:rPr lang="en-GB" sz="3600" dirty="0">
                <a:solidFill>
                  <a:schemeClr val="bg1"/>
                </a:solidFill>
                <a:effectLst/>
              </a:rPr>
              <a:t>[1/2]</a:t>
            </a:r>
          </a:p>
        </p:txBody>
      </p:sp>
      <p:sp>
        <p:nvSpPr>
          <p:cNvPr id="14" name="TextBox 13">
            <a:extLst>
              <a:ext uri="{FF2B5EF4-FFF2-40B4-BE49-F238E27FC236}">
                <a16:creationId xmlns:a16="http://schemas.microsoft.com/office/drawing/2014/main" id="{954EF753-D086-4435-AFB6-848AB5321DE9}"/>
              </a:ext>
            </a:extLst>
          </p:cNvPr>
          <p:cNvSpPr txBox="1"/>
          <p:nvPr/>
        </p:nvSpPr>
        <p:spPr>
          <a:xfrm>
            <a:off x="161484" y="1349054"/>
            <a:ext cx="11779974" cy="830997"/>
          </a:xfrm>
          <a:prstGeom prst="rect">
            <a:avLst/>
          </a:prstGeom>
          <a:noFill/>
        </p:spPr>
        <p:txBody>
          <a:bodyPr wrap="square" rtlCol="0">
            <a:spAutoFit/>
          </a:bodyPr>
          <a:lstStyle/>
          <a:p>
            <a:pPr lvl="0">
              <a:defRPr/>
            </a:pPr>
            <a:r>
              <a:rPr lang="en-GB" sz="2400" dirty="0">
                <a:solidFill>
                  <a:srgbClr val="115076"/>
                </a:solidFill>
              </a:rPr>
              <a:t>You know that separable verbs have a prefix that goes to the end of the clause in WO1 present tense: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50009F7F-F604-4B2B-8C67-B2D1841EAF2C}"/>
              </a:ext>
            </a:extLst>
          </p:cNvPr>
          <p:cNvSpPr txBox="1"/>
          <p:nvPr/>
        </p:nvSpPr>
        <p:spPr>
          <a:xfrm>
            <a:off x="775122" y="4103901"/>
            <a:ext cx="6954900" cy="461665"/>
          </a:xfrm>
          <a:prstGeom prst="rect">
            <a:avLst/>
          </a:prstGeom>
          <a:noFill/>
        </p:spPr>
        <p:txBody>
          <a:bodyPr wrap="square" rtlCol="0">
            <a:spAutoFit/>
          </a:bodyPr>
          <a:lstStyle/>
          <a:p>
            <a:pPr lvl="0">
              <a:defRPr/>
            </a:pPr>
            <a:r>
              <a:rPr lang="en-GB" sz="2400" i="1" dirty="0">
                <a:solidFill>
                  <a:srgbClr val="115076"/>
                </a:solidFill>
              </a:rPr>
              <a:t>I’m happy because he invites/is inviting us. </a:t>
            </a:r>
            <a:endParaRPr kumimoji="0" lang="en-GB" sz="2400" b="0" i="1" u="none" strike="noStrike" kern="1200" cap="none" spc="0" normalizeH="0" baseline="0" noProof="0" dirty="0">
              <a:ln>
                <a:noFill/>
              </a:ln>
              <a:solidFill>
                <a:srgbClr val="115076"/>
              </a:solidFill>
              <a:effectLst/>
              <a:uLnTx/>
              <a:uFillTx/>
              <a:latin typeface="Century Gothic" panose="020F0302020204030204"/>
            </a:endParaRPr>
          </a:p>
        </p:txBody>
      </p:sp>
      <p:sp>
        <p:nvSpPr>
          <p:cNvPr id="21" name="TextBox 20">
            <a:extLst>
              <a:ext uri="{FF2B5EF4-FFF2-40B4-BE49-F238E27FC236}">
                <a16:creationId xmlns:a16="http://schemas.microsoft.com/office/drawing/2014/main" id="{2DCC7F69-0986-45AE-9DF1-E2DC0CFA2528}"/>
              </a:ext>
            </a:extLst>
          </p:cNvPr>
          <p:cNvSpPr txBox="1"/>
          <p:nvPr/>
        </p:nvSpPr>
        <p:spPr>
          <a:xfrm>
            <a:off x="791005" y="2589562"/>
            <a:ext cx="5629133" cy="461665"/>
          </a:xfrm>
          <a:prstGeom prst="rect">
            <a:avLst/>
          </a:prstGeom>
          <a:noFill/>
        </p:spPr>
        <p:txBody>
          <a:bodyPr wrap="square" rtlCol="0">
            <a:spAutoFit/>
          </a:bodyPr>
          <a:lstStyle/>
          <a:p>
            <a:pPr lvl="0">
              <a:defRPr/>
            </a:pPr>
            <a:r>
              <a:rPr lang="en-GB" sz="2400" i="1" dirty="0">
                <a:solidFill>
                  <a:srgbClr val="115076"/>
                </a:solidFill>
              </a:rPr>
              <a:t>He invites/is inviting us.</a:t>
            </a:r>
            <a:endParaRPr kumimoji="0" lang="en-GB" sz="2400" b="1"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E2A013A1-35C7-45C0-996D-D4A5EDD2E27C}"/>
              </a:ext>
            </a:extLst>
          </p:cNvPr>
          <p:cNvSpPr txBox="1"/>
          <p:nvPr/>
        </p:nvSpPr>
        <p:spPr>
          <a:xfrm>
            <a:off x="784332" y="3657831"/>
            <a:ext cx="6678915" cy="461665"/>
          </a:xfrm>
          <a:prstGeom prst="rect">
            <a:avLst/>
          </a:prstGeom>
          <a:noFill/>
        </p:spPr>
        <p:txBody>
          <a:bodyPr wrap="square" rtlCol="0">
            <a:spAutoFit/>
          </a:bodyPr>
          <a:lstStyle/>
          <a:p>
            <a:pPr lvl="0">
              <a:defRPr/>
            </a:pPr>
            <a:r>
              <a:rPr lang="de-DE" sz="2400" dirty="0">
                <a:solidFill>
                  <a:srgbClr val="115076"/>
                </a:solidFill>
              </a:rPr>
              <a:t>Ich freue mich, weil er uns </a:t>
            </a:r>
            <a:r>
              <a:rPr lang="de-DE" sz="2400" b="1" dirty="0">
                <a:solidFill>
                  <a:srgbClr val="115076"/>
                </a:solidFill>
              </a:rPr>
              <a:t>einlädt</a:t>
            </a:r>
            <a:r>
              <a:rPr lang="de-DE" sz="2400" dirty="0">
                <a:solidFill>
                  <a:srgbClr val="115076"/>
                </a:solidFill>
              </a:rPr>
              <a:t>. </a:t>
            </a:r>
            <a:endParaRPr kumimoji="0" lang="en-GB" sz="2400" b="1" i="0" u="none" strike="noStrike" kern="1200" cap="none" spc="0" normalizeH="0" baseline="0" noProof="0" dirty="0">
              <a:ln>
                <a:noFill/>
              </a:ln>
              <a:solidFill>
                <a:srgbClr val="115076"/>
              </a:solidFill>
              <a:effectLst/>
              <a:uLnTx/>
              <a:uFillTx/>
            </a:endParaRPr>
          </a:p>
        </p:txBody>
      </p:sp>
      <p:sp>
        <p:nvSpPr>
          <p:cNvPr id="29" name="TextBox 28">
            <a:extLst>
              <a:ext uri="{FF2B5EF4-FFF2-40B4-BE49-F238E27FC236}">
                <a16:creationId xmlns:a16="http://schemas.microsoft.com/office/drawing/2014/main" id="{9C655566-2A56-41FB-8C7A-72A7D2B881AB}"/>
              </a:ext>
            </a:extLst>
          </p:cNvPr>
          <p:cNvSpPr txBox="1"/>
          <p:nvPr/>
        </p:nvSpPr>
        <p:spPr>
          <a:xfrm>
            <a:off x="791005" y="2162067"/>
            <a:ext cx="5932968" cy="461665"/>
          </a:xfrm>
          <a:prstGeom prst="rect">
            <a:avLst/>
          </a:prstGeom>
          <a:noFill/>
        </p:spPr>
        <p:txBody>
          <a:bodyPr wrap="square" rtlCol="0">
            <a:spAutoFit/>
          </a:bodyPr>
          <a:lstStyle/>
          <a:p>
            <a:pPr lvl="0">
              <a:defRPr/>
            </a:pPr>
            <a:r>
              <a:rPr lang="en-GB" sz="2400" dirty="0">
                <a:solidFill>
                  <a:srgbClr val="115076"/>
                </a:solidFill>
              </a:rPr>
              <a:t>Er </a:t>
            </a:r>
            <a:r>
              <a:rPr lang="en-GB" sz="2400" b="1" dirty="0" err="1">
                <a:solidFill>
                  <a:srgbClr val="115076"/>
                </a:solidFill>
              </a:rPr>
              <a:t>lädt</a:t>
            </a:r>
            <a:r>
              <a:rPr lang="en-GB" sz="2400" dirty="0">
                <a:solidFill>
                  <a:srgbClr val="115076"/>
                </a:solidFill>
              </a:rPr>
              <a:t> </a:t>
            </a:r>
            <a:r>
              <a:rPr lang="en-GB" sz="2400" dirty="0" err="1">
                <a:solidFill>
                  <a:srgbClr val="115076"/>
                </a:solidFill>
              </a:rPr>
              <a:t>uns</a:t>
            </a:r>
            <a:r>
              <a:rPr lang="en-GB" sz="2400" dirty="0">
                <a:solidFill>
                  <a:srgbClr val="115076"/>
                </a:solidFill>
              </a:rPr>
              <a:t> </a:t>
            </a:r>
            <a:r>
              <a:rPr lang="en-GB" sz="2400" b="1" dirty="0" err="1">
                <a:solidFill>
                  <a:srgbClr val="115076"/>
                </a:solidFill>
              </a:rPr>
              <a:t>ein</a:t>
            </a:r>
            <a:r>
              <a:rPr lang="en-GB" sz="2400" b="1" dirty="0">
                <a:solidFill>
                  <a:srgbClr val="115076"/>
                </a:solidFill>
              </a:rPr>
              <a:t>.</a:t>
            </a:r>
            <a:r>
              <a:rPr lang="en-GB" sz="2400" dirty="0">
                <a:solidFill>
                  <a:srgbClr val="115076"/>
                </a:solidFill>
              </a:rPr>
              <a:t> </a:t>
            </a:r>
            <a:endParaRPr kumimoji="0" lang="en-GB"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43" name="TextBox 42">
            <a:extLst>
              <a:ext uri="{FF2B5EF4-FFF2-40B4-BE49-F238E27FC236}">
                <a16:creationId xmlns:a16="http://schemas.microsoft.com/office/drawing/2014/main" id="{481B1213-D431-4E59-8678-201207C1694C}"/>
              </a:ext>
            </a:extLst>
          </p:cNvPr>
          <p:cNvSpPr txBox="1"/>
          <p:nvPr/>
        </p:nvSpPr>
        <p:spPr>
          <a:xfrm>
            <a:off x="161484" y="3085718"/>
            <a:ext cx="11664139" cy="461665"/>
          </a:xfrm>
          <a:prstGeom prst="rect">
            <a:avLst/>
          </a:prstGeom>
          <a:noFill/>
        </p:spPr>
        <p:txBody>
          <a:bodyPr wrap="square" rtlCol="0">
            <a:spAutoFit/>
          </a:bodyPr>
          <a:lstStyle/>
          <a:p>
            <a:pPr lvl="0">
              <a:defRPr/>
            </a:pPr>
            <a:r>
              <a:rPr lang="en-GB" sz="2400" dirty="0">
                <a:solidFill>
                  <a:srgbClr val="115076"/>
                </a:solidFill>
              </a:rPr>
              <a:t>In WO3 clauses the prefix and verb join up: </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7" name="TextBox 16">
            <a:extLst>
              <a:ext uri="{FF2B5EF4-FFF2-40B4-BE49-F238E27FC236}">
                <a16:creationId xmlns:a16="http://schemas.microsoft.com/office/drawing/2014/main" id="{61B5F997-AEE0-47E8-A9DD-70A6A50CBB89}"/>
              </a:ext>
            </a:extLst>
          </p:cNvPr>
          <p:cNvSpPr txBox="1"/>
          <p:nvPr/>
        </p:nvSpPr>
        <p:spPr>
          <a:xfrm>
            <a:off x="161484" y="4553108"/>
            <a:ext cx="11589260" cy="830997"/>
          </a:xfrm>
          <a:prstGeom prst="rect">
            <a:avLst/>
          </a:prstGeom>
          <a:noFill/>
        </p:spPr>
        <p:txBody>
          <a:bodyPr wrap="square" rtlCol="0">
            <a:spAutoFit/>
          </a:bodyPr>
          <a:lstStyle/>
          <a:p>
            <a:pPr lvl="0">
              <a:defRPr/>
            </a:pPr>
            <a:r>
              <a:rPr lang="en-GB" sz="2400" dirty="0">
                <a:solidFill>
                  <a:srgbClr val="115076"/>
                </a:solidFill>
              </a:rPr>
              <a:t>In the past (perfect) tense, the past participle is made up of the prefix and the base past participle (e.g. </a:t>
            </a:r>
            <a:r>
              <a:rPr lang="en-GB" sz="2400" b="1" dirty="0" err="1">
                <a:solidFill>
                  <a:srgbClr val="115076"/>
                </a:solidFill>
              </a:rPr>
              <a:t>ein</a:t>
            </a:r>
            <a:r>
              <a:rPr lang="en-GB" sz="2400" i="1" dirty="0" err="1">
                <a:solidFill>
                  <a:srgbClr val="115076"/>
                </a:solidFill>
              </a:rPr>
              <a:t>gekauft</a:t>
            </a:r>
            <a:r>
              <a:rPr lang="en-GB" sz="2400" dirty="0">
                <a:solidFill>
                  <a:srgbClr val="115076"/>
                </a:solidFill>
              </a:rPr>
              <a:t>, </a:t>
            </a:r>
            <a:r>
              <a:rPr lang="en-GB" sz="2400" b="1" dirty="0" err="1">
                <a:solidFill>
                  <a:srgbClr val="115076"/>
                </a:solidFill>
              </a:rPr>
              <a:t>aus</a:t>
            </a:r>
            <a:r>
              <a:rPr lang="en-GB" sz="2400" i="1" dirty="0" err="1">
                <a:solidFill>
                  <a:srgbClr val="115076"/>
                </a:solidFill>
              </a:rPr>
              <a:t>gegangen</a:t>
            </a:r>
            <a:r>
              <a:rPr lang="en-GB" sz="2400" dirty="0">
                <a:solidFill>
                  <a:srgbClr val="115076"/>
                </a:solidFill>
              </a:rPr>
              <a:t>).</a:t>
            </a:r>
            <a:endParaRPr kumimoji="0" lang="en-GB" sz="2400" b="1" i="0" u="none" strike="noStrike" kern="1200" cap="none" spc="0" normalizeH="0" baseline="0" noProof="0" dirty="0">
              <a:ln>
                <a:noFill/>
              </a:ln>
              <a:solidFill>
                <a:srgbClr val="115076"/>
              </a:solidFill>
              <a:effectLst/>
              <a:uLnTx/>
              <a:uFillTx/>
            </a:endParaRPr>
          </a:p>
        </p:txBody>
      </p:sp>
      <p:sp>
        <p:nvSpPr>
          <p:cNvPr id="20" name="TextBox 19">
            <a:extLst>
              <a:ext uri="{FF2B5EF4-FFF2-40B4-BE49-F238E27FC236}">
                <a16:creationId xmlns:a16="http://schemas.microsoft.com/office/drawing/2014/main" id="{AE735471-49D4-43CF-9F4E-7D80363A25E4}"/>
              </a:ext>
            </a:extLst>
          </p:cNvPr>
          <p:cNvSpPr txBox="1"/>
          <p:nvPr/>
        </p:nvSpPr>
        <p:spPr>
          <a:xfrm>
            <a:off x="775122" y="5407203"/>
            <a:ext cx="8281277" cy="461665"/>
          </a:xfrm>
          <a:prstGeom prst="rect">
            <a:avLst/>
          </a:prstGeom>
          <a:noFill/>
        </p:spPr>
        <p:txBody>
          <a:bodyPr wrap="square" rtlCol="0">
            <a:spAutoFit/>
          </a:bodyPr>
          <a:lstStyle/>
          <a:p>
            <a:pPr lvl="0">
              <a:defRPr/>
            </a:pPr>
            <a:r>
              <a:rPr lang="de-DE" sz="2400" dirty="0">
                <a:solidFill>
                  <a:srgbClr val="115076"/>
                </a:solidFill>
              </a:rPr>
              <a:t>Ich war glücklich, denn er hat uns </a:t>
            </a:r>
            <a:r>
              <a:rPr lang="de-DE" sz="2400" b="1" dirty="0">
                <a:solidFill>
                  <a:srgbClr val="115076"/>
                </a:solidFill>
              </a:rPr>
              <a:t>ein</a:t>
            </a:r>
            <a:r>
              <a:rPr lang="de-DE" sz="2400" i="1" dirty="0">
                <a:solidFill>
                  <a:srgbClr val="115076"/>
                </a:solidFill>
              </a:rPr>
              <a:t>geladen</a:t>
            </a:r>
            <a:r>
              <a:rPr lang="de-DE" sz="2400" dirty="0">
                <a:solidFill>
                  <a:srgbClr val="115076"/>
                </a:solidFill>
              </a:rPr>
              <a:t>. </a:t>
            </a:r>
            <a:endParaRPr kumimoji="0" lang="en-GB" sz="2400" b="1" i="0" u="none" strike="noStrike" kern="1200" cap="none" spc="0" normalizeH="0" baseline="0" noProof="0" dirty="0">
              <a:ln>
                <a:noFill/>
              </a:ln>
              <a:solidFill>
                <a:srgbClr val="115076"/>
              </a:solidFill>
              <a:effectLst/>
              <a:uLnTx/>
              <a:uFillTx/>
            </a:endParaRPr>
          </a:p>
        </p:txBody>
      </p:sp>
      <p:sp>
        <p:nvSpPr>
          <p:cNvPr id="22" name="TextBox 21">
            <a:extLst>
              <a:ext uri="{FF2B5EF4-FFF2-40B4-BE49-F238E27FC236}">
                <a16:creationId xmlns:a16="http://schemas.microsoft.com/office/drawing/2014/main" id="{E0A1EF7E-5AF6-47DA-9AD8-DC6BEDB97C67}"/>
              </a:ext>
            </a:extLst>
          </p:cNvPr>
          <p:cNvSpPr txBox="1"/>
          <p:nvPr/>
        </p:nvSpPr>
        <p:spPr>
          <a:xfrm>
            <a:off x="791005" y="5776535"/>
            <a:ext cx="6954900" cy="461665"/>
          </a:xfrm>
          <a:prstGeom prst="rect">
            <a:avLst/>
          </a:prstGeom>
          <a:noFill/>
        </p:spPr>
        <p:txBody>
          <a:bodyPr wrap="square" rtlCol="0">
            <a:spAutoFit/>
          </a:bodyPr>
          <a:lstStyle/>
          <a:p>
            <a:pPr lvl="0">
              <a:defRPr/>
            </a:pPr>
            <a:r>
              <a:rPr lang="en-GB" sz="2400" i="1" dirty="0">
                <a:solidFill>
                  <a:srgbClr val="115076"/>
                </a:solidFill>
              </a:rPr>
              <a:t>I was happy as he invited us.</a:t>
            </a:r>
            <a:endParaRPr kumimoji="0" lang="en-GB" sz="2400" b="0" i="1" u="none" strike="noStrike" kern="1200" cap="none" spc="0" normalizeH="0" baseline="0" noProof="0" dirty="0">
              <a:ln>
                <a:noFill/>
              </a:ln>
              <a:solidFill>
                <a:srgbClr val="115076"/>
              </a:solidFill>
              <a:effectLst/>
              <a:uLnTx/>
              <a:uFillTx/>
              <a:latin typeface="Century Gothic" panose="020F0302020204030204"/>
            </a:endParaRPr>
          </a:p>
        </p:txBody>
      </p:sp>
      <p:sp>
        <p:nvSpPr>
          <p:cNvPr id="25" name="Rounded Rectangular Callout 25">
            <a:extLst>
              <a:ext uri="{FF2B5EF4-FFF2-40B4-BE49-F238E27FC236}">
                <a16:creationId xmlns:a16="http://schemas.microsoft.com/office/drawing/2014/main" id="{AD49B6C8-63B3-4695-A9A6-59A8DB7F19AB}"/>
              </a:ext>
            </a:extLst>
          </p:cNvPr>
          <p:cNvSpPr/>
          <p:nvPr/>
        </p:nvSpPr>
        <p:spPr>
          <a:xfrm>
            <a:off x="7463247" y="3415261"/>
            <a:ext cx="3151618" cy="791613"/>
          </a:xfrm>
          <a:prstGeom prst="wedgeRoundRectCallout">
            <a:avLst>
              <a:gd name="adj1" fmla="val -61354"/>
              <a:gd name="adj2" fmla="val -15619"/>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Remember: stress falls on the </a:t>
            </a:r>
            <a:r>
              <a:rPr lang="en-GB" b="1" dirty="0">
                <a:solidFill>
                  <a:prstClr val="white"/>
                </a:solidFill>
              </a:rPr>
              <a:t>separable</a:t>
            </a:r>
            <a:r>
              <a:rPr lang="en-GB" dirty="0">
                <a:solidFill>
                  <a:prstClr val="white"/>
                </a:solidFill>
              </a:rPr>
              <a:t> prefix.</a:t>
            </a:r>
          </a:p>
        </p:txBody>
      </p:sp>
      <p:sp>
        <p:nvSpPr>
          <p:cNvPr id="26" name="Rounded Rectangular Callout 25">
            <a:extLst>
              <a:ext uri="{FF2B5EF4-FFF2-40B4-BE49-F238E27FC236}">
                <a16:creationId xmlns:a16="http://schemas.microsoft.com/office/drawing/2014/main" id="{A09C88B0-BC93-441E-BA46-DCFEFEAA66D3}"/>
              </a:ext>
            </a:extLst>
          </p:cNvPr>
          <p:cNvSpPr/>
          <p:nvPr/>
        </p:nvSpPr>
        <p:spPr>
          <a:xfrm>
            <a:off x="8517046" y="5235696"/>
            <a:ext cx="3249582" cy="1002503"/>
          </a:xfrm>
          <a:prstGeom prst="wedgeRoundRectCallout">
            <a:avLst>
              <a:gd name="adj1" fmla="val -61725"/>
              <a:gd name="adj2" fmla="val -15609"/>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The </a:t>
            </a:r>
            <a:r>
              <a:rPr lang="en-GB" b="1" i="1" dirty="0" err="1">
                <a:solidFill>
                  <a:prstClr val="white"/>
                </a:solidFill>
              </a:rPr>
              <a:t>ein</a:t>
            </a:r>
            <a:r>
              <a:rPr lang="en-GB" dirty="0">
                <a:solidFill>
                  <a:prstClr val="white"/>
                </a:solidFill>
              </a:rPr>
              <a:t> is stressed and there is a secondary, lesser stress on the </a:t>
            </a:r>
            <a:r>
              <a:rPr lang="en-GB" b="1" i="1" dirty="0">
                <a:solidFill>
                  <a:prstClr val="white"/>
                </a:solidFill>
              </a:rPr>
              <a:t>laden</a:t>
            </a:r>
            <a:r>
              <a:rPr lang="en-GB" dirty="0">
                <a:solidFill>
                  <a:prstClr val="white"/>
                </a:solidFill>
              </a:rPr>
              <a:t>.</a:t>
            </a:r>
          </a:p>
        </p:txBody>
      </p:sp>
      <p:sp>
        <p:nvSpPr>
          <p:cNvPr id="27" name="Action Button: Custom 16">
            <a:hlinkClick r:id="" action="ppaction://noaction" highlightClick="1">
              <a:snd r:embed="rId4" name="9.2.1.4 Slide 23 1.wav"/>
            </a:hlinkClick>
            <a:extLst>
              <a:ext uri="{FF2B5EF4-FFF2-40B4-BE49-F238E27FC236}">
                <a16:creationId xmlns:a16="http://schemas.microsoft.com/office/drawing/2014/main" id="{EEB8F731-0588-41E5-9C88-19DA77293CB8}"/>
              </a:ext>
            </a:extLst>
          </p:cNvPr>
          <p:cNvSpPr/>
          <p:nvPr/>
        </p:nvSpPr>
        <p:spPr>
          <a:xfrm>
            <a:off x="204525" y="2231623"/>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a:t>
            </a:r>
          </a:p>
        </p:txBody>
      </p:sp>
      <p:sp>
        <p:nvSpPr>
          <p:cNvPr id="30" name="Action Button: Custom 16">
            <a:hlinkClick r:id="" action="ppaction://noaction" highlightClick="1">
              <a:snd r:embed="rId5" name="9.2.1.4 Slide 23 2.wav"/>
            </a:hlinkClick>
            <a:extLst>
              <a:ext uri="{FF2B5EF4-FFF2-40B4-BE49-F238E27FC236}">
                <a16:creationId xmlns:a16="http://schemas.microsoft.com/office/drawing/2014/main" id="{2AE3ECAB-C3ED-4399-BE3F-DADD1F467C10}"/>
              </a:ext>
            </a:extLst>
          </p:cNvPr>
          <p:cNvSpPr/>
          <p:nvPr/>
        </p:nvSpPr>
        <p:spPr>
          <a:xfrm>
            <a:off x="221070" y="3702648"/>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a:t>
            </a:r>
          </a:p>
        </p:txBody>
      </p:sp>
      <p:sp>
        <p:nvSpPr>
          <p:cNvPr id="31" name="Action Button: Custom 16">
            <a:hlinkClick r:id="" action="ppaction://noaction" highlightClick="1">
              <a:snd r:embed="rId6" name="9.2.1.4 Slide 23 3.wav"/>
            </a:hlinkClick>
            <a:extLst>
              <a:ext uri="{FF2B5EF4-FFF2-40B4-BE49-F238E27FC236}">
                <a16:creationId xmlns:a16="http://schemas.microsoft.com/office/drawing/2014/main" id="{334A0D0E-7D21-4E6F-BA6F-4F5B5716CFE2}"/>
              </a:ext>
            </a:extLst>
          </p:cNvPr>
          <p:cNvSpPr/>
          <p:nvPr/>
        </p:nvSpPr>
        <p:spPr>
          <a:xfrm>
            <a:off x="204028" y="5510929"/>
            <a:ext cx="393922" cy="357939"/>
          </a:xfrm>
          <a:prstGeom prst="actionButtonBlank">
            <a:avLst/>
          </a:prstGeom>
          <a:solidFill>
            <a:srgbClr val="EBEFF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43595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8" grpId="0"/>
      <p:bldP spid="29" grpId="0"/>
      <p:bldP spid="43" grpId="0"/>
      <p:bldP spid="17" grpId="0"/>
      <p:bldP spid="20" grpId="0"/>
      <p:bldP spid="22" grpId="0"/>
      <p:bldP spid="25" grpId="0" animBg="1"/>
      <p:bldP spid="26" grpId="0" animBg="1"/>
      <p:bldP spid="27" grpId="0" animBg="1"/>
      <p:bldP spid="30"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6495"/>
            <a:ext cx="6461761" cy="952908"/>
          </a:xfrm>
          <a:prstGeom prst="rect">
            <a:avLst/>
          </a:prstGeom>
        </p:spPr>
      </p:pic>
      <p:sp>
        <p:nvSpPr>
          <p:cNvPr id="16" name="Title 15"/>
          <p:cNvSpPr>
            <a:spLocks noGrp="1"/>
          </p:cNvSpPr>
          <p:nvPr>
            <p:ph type="title"/>
          </p:nvPr>
        </p:nvSpPr>
        <p:spPr>
          <a:xfrm>
            <a:off x="-1" y="23491"/>
            <a:ext cx="5629715" cy="1325563"/>
          </a:xfrm>
        </p:spPr>
        <p:txBody>
          <a:bodyPr>
            <a:normAutofit/>
          </a:bodyPr>
          <a:lstStyle/>
          <a:p>
            <a:pPr rtl="0" eaLnBrk="1" fontAlgn="auto" latinLnBrk="0" hangingPunct="1"/>
            <a:r>
              <a:rPr lang="en-GB" sz="3600" b="1" dirty="0">
                <a:solidFill>
                  <a:schemeClr val="bg1"/>
                </a:solidFill>
                <a:effectLst/>
              </a:rPr>
              <a:t>Separable verbs </a:t>
            </a:r>
            <a:r>
              <a:rPr lang="en-GB" sz="3600" dirty="0">
                <a:solidFill>
                  <a:schemeClr val="bg1"/>
                </a:solidFill>
                <a:effectLst/>
              </a:rPr>
              <a:t>[2/2]</a:t>
            </a:r>
          </a:p>
        </p:txBody>
      </p:sp>
      <p:sp>
        <p:nvSpPr>
          <p:cNvPr id="14" name="TextBox 13">
            <a:extLst>
              <a:ext uri="{FF2B5EF4-FFF2-40B4-BE49-F238E27FC236}">
                <a16:creationId xmlns:a16="http://schemas.microsoft.com/office/drawing/2014/main" id="{954EF753-D086-4435-AFB6-848AB5321DE9}"/>
              </a:ext>
            </a:extLst>
          </p:cNvPr>
          <p:cNvSpPr txBox="1"/>
          <p:nvPr/>
        </p:nvSpPr>
        <p:spPr>
          <a:xfrm>
            <a:off x="161484" y="1349054"/>
            <a:ext cx="11779974" cy="830997"/>
          </a:xfrm>
          <a:prstGeom prst="rect">
            <a:avLst/>
          </a:prstGeom>
          <a:noFill/>
        </p:spPr>
        <p:txBody>
          <a:bodyPr wrap="square" rtlCol="0">
            <a:spAutoFit/>
          </a:bodyPr>
          <a:lstStyle/>
          <a:p>
            <a:pPr lvl="0">
              <a:defRPr/>
            </a:pPr>
            <a:r>
              <a:rPr lang="en-GB" sz="2400" dirty="0">
                <a:solidFill>
                  <a:srgbClr val="115076"/>
                </a:solidFill>
              </a:rPr>
              <a:t>Some separable verbs have a predictable meaning, if you know the meanings of the </a:t>
            </a:r>
            <a:r>
              <a:rPr lang="en-GB" sz="2400" b="1" dirty="0">
                <a:solidFill>
                  <a:srgbClr val="115076"/>
                </a:solidFill>
              </a:rPr>
              <a:t>prefix</a:t>
            </a:r>
            <a:r>
              <a:rPr lang="en-GB" sz="2400" dirty="0">
                <a:solidFill>
                  <a:srgbClr val="115076"/>
                </a:solidFill>
              </a:rPr>
              <a:t> and the </a:t>
            </a:r>
            <a:r>
              <a:rPr lang="en-GB" sz="2400" b="1" dirty="0">
                <a:solidFill>
                  <a:srgbClr val="115076"/>
                </a:solidFill>
              </a:rPr>
              <a:t>base verb</a:t>
            </a:r>
            <a:r>
              <a:rPr lang="en-GB" sz="2400" dirty="0">
                <a:solidFill>
                  <a:srgbClr val="115076"/>
                </a:solidFill>
              </a:rPr>
              <a: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E2A013A1-35C7-45C0-996D-D4A5EDD2E27C}"/>
              </a:ext>
            </a:extLst>
          </p:cNvPr>
          <p:cNvSpPr txBox="1"/>
          <p:nvPr/>
        </p:nvSpPr>
        <p:spPr>
          <a:xfrm>
            <a:off x="161484" y="4370975"/>
            <a:ext cx="6678915" cy="461665"/>
          </a:xfrm>
          <a:prstGeom prst="rect">
            <a:avLst/>
          </a:prstGeom>
          <a:noFill/>
          <a:effectLst/>
        </p:spPr>
        <p:txBody>
          <a:bodyPr wrap="square" rtlCol="0">
            <a:spAutoFit/>
          </a:bodyPr>
          <a:lstStyle/>
          <a:p>
            <a:pPr lvl="0">
              <a:defRPr/>
            </a:pPr>
            <a:r>
              <a:rPr lang="en-GB" sz="2400" dirty="0">
                <a:solidFill>
                  <a:srgbClr val="115076"/>
                </a:solidFill>
              </a:rPr>
              <a:t>However, watch out for exceptions!</a:t>
            </a:r>
            <a:endParaRPr kumimoji="0" lang="en-GB" sz="2400" b="1" i="0" u="none" strike="noStrike" kern="1200" cap="none" spc="0" normalizeH="0" baseline="0" noProof="0" dirty="0">
              <a:ln>
                <a:noFill/>
              </a:ln>
              <a:solidFill>
                <a:srgbClr val="115076"/>
              </a:solidFill>
              <a:effectLst/>
              <a:uLnTx/>
              <a:uFillTx/>
            </a:endParaRPr>
          </a:p>
        </p:txBody>
      </p:sp>
      <p:sp>
        <p:nvSpPr>
          <p:cNvPr id="29" name="TextBox 28">
            <a:extLst>
              <a:ext uri="{FF2B5EF4-FFF2-40B4-BE49-F238E27FC236}">
                <a16:creationId xmlns:a16="http://schemas.microsoft.com/office/drawing/2014/main" id="{9C655566-2A56-41FB-8C7A-72A7D2B881AB}"/>
              </a:ext>
            </a:extLst>
          </p:cNvPr>
          <p:cNvSpPr txBox="1"/>
          <p:nvPr/>
        </p:nvSpPr>
        <p:spPr>
          <a:xfrm>
            <a:off x="2917362" y="2560341"/>
            <a:ext cx="1429555" cy="461665"/>
          </a:xfrm>
          <a:prstGeom prst="rect">
            <a:avLst/>
          </a:prstGeom>
          <a:noFill/>
          <a:effectLst/>
        </p:spPr>
        <p:txBody>
          <a:bodyPr wrap="square" rtlCol="0">
            <a:spAutoFit/>
          </a:bodyPr>
          <a:lstStyle/>
          <a:p>
            <a:pPr lvl="0">
              <a:defRPr/>
            </a:pPr>
            <a:r>
              <a:rPr lang="de-DE" sz="2400" i="1" dirty="0">
                <a:solidFill>
                  <a:srgbClr val="115076"/>
                </a:solidFill>
              </a:rPr>
              <a:t>to die</a:t>
            </a: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9" name="Rectangle: Rounded Corners 8">
            <a:extLst>
              <a:ext uri="{FF2B5EF4-FFF2-40B4-BE49-F238E27FC236}">
                <a16:creationId xmlns:a16="http://schemas.microsoft.com/office/drawing/2014/main" id="{51690874-1A93-4344-9366-F4D9D654354D}"/>
              </a:ext>
            </a:extLst>
          </p:cNvPr>
          <p:cNvSpPr/>
          <p:nvPr/>
        </p:nvSpPr>
        <p:spPr>
          <a:xfrm>
            <a:off x="495548" y="2505353"/>
            <a:ext cx="2421814" cy="524374"/>
          </a:xfrm>
          <a:prstGeom prst="roundRect">
            <a:avLst/>
          </a:prstGeom>
          <a:solidFill>
            <a:srgbClr val="EBEFF7"/>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sterben</a:t>
            </a:r>
            <a:endParaRPr lang="en-GB" sz="2400" b="1" dirty="0">
              <a:solidFill>
                <a:srgbClr val="115076"/>
              </a:solidFill>
            </a:endParaRPr>
          </a:p>
        </p:txBody>
      </p:sp>
      <p:sp>
        <p:nvSpPr>
          <p:cNvPr id="10" name="Rectangle: Rounded Corners 9">
            <a:extLst>
              <a:ext uri="{FF2B5EF4-FFF2-40B4-BE49-F238E27FC236}">
                <a16:creationId xmlns:a16="http://schemas.microsoft.com/office/drawing/2014/main" id="{24335664-7E94-41A5-A2DB-11190D8DFD3C}"/>
              </a:ext>
            </a:extLst>
          </p:cNvPr>
          <p:cNvSpPr/>
          <p:nvPr/>
        </p:nvSpPr>
        <p:spPr>
          <a:xfrm>
            <a:off x="4755305" y="2521767"/>
            <a:ext cx="2421814" cy="524374"/>
          </a:xfrm>
          <a:prstGeom prst="roundRect">
            <a:avLst/>
          </a:prstGeom>
          <a:solidFill>
            <a:srgbClr val="EBEFF7"/>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aussterben</a:t>
            </a:r>
            <a:endParaRPr lang="en-GB" sz="2400" b="1" dirty="0">
              <a:solidFill>
                <a:srgbClr val="115076"/>
              </a:solidFill>
            </a:endParaRPr>
          </a:p>
        </p:txBody>
      </p:sp>
      <p:sp>
        <p:nvSpPr>
          <p:cNvPr id="11" name="Rectangle: Rounded Corners 10">
            <a:extLst>
              <a:ext uri="{FF2B5EF4-FFF2-40B4-BE49-F238E27FC236}">
                <a16:creationId xmlns:a16="http://schemas.microsoft.com/office/drawing/2014/main" id="{D6D5BD10-5F59-4381-8971-09142CD3BE43}"/>
              </a:ext>
            </a:extLst>
          </p:cNvPr>
          <p:cNvSpPr/>
          <p:nvPr/>
        </p:nvSpPr>
        <p:spPr>
          <a:xfrm>
            <a:off x="495548" y="3303900"/>
            <a:ext cx="2421814" cy="524374"/>
          </a:xfrm>
          <a:prstGeom prst="roundRect">
            <a:avLst/>
          </a:prstGeom>
          <a:solidFill>
            <a:srgbClr val="EBEFF7"/>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wachsen</a:t>
            </a:r>
            <a:endParaRPr lang="en-GB" sz="2400" b="1" dirty="0">
              <a:solidFill>
                <a:srgbClr val="115076"/>
              </a:solidFill>
            </a:endParaRPr>
          </a:p>
        </p:txBody>
      </p:sp>
      <p:sp>
        <p:nvSpPr>
          <p:cNvPr id="12" name="Rectangle: Rounded Corners 11">
            <a:extLst>
              <a:ext uri="{FF2B5EF4-FFF2-40B4-BE49-F238E27FC236}">
                <a16:creationId xmlns:a16="http://schemas.microsoft.com/office/drawing/2014/main" id="{13E7D2DB-1EDA-4DEA-850A-FF4854539727}"/>
              </a:ext>
            </a:extLst>
          </p:cNvPr>
          <p:cNvSpPr/>
          <p:nvPr/>
        </p:nvSpPr>
        <p:spPr>
          <a:xfrm>
            <a:off x="4755305" y="3303900"/>
            <a:ext cx="2421814" cy="524374"/>
          </a:xfrm>
          <a:prstGeom prst="roundRect">
            <a:avLst/>
          </a:prstGeom>
          <a:solidFill>
            <a:srgbClr val="EBEFF7"/>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aufwachsen</a:t>
            </a:r>
            <a:endParaRPr lang="en-GB" sz="2400" b="1" dirty="0">
              <a:solidFill>
                <a:srgbClr val="115076"/>
              </a:solidFill>
            </a:endParaRPr>
          </a:p>
        </p:txBody>
      </p:sp>
      <p:sp>
        <p:nvSpPr>
          <p:cNvPr id="13" name="Rectangle: Rounded Corners 12">
            <a:extLst>
              <a:ext uri="{FF2B5EF4-FFF2-40B4-BE49-F238E27FC236}">
                <a16:creationId xmlns:a16="http://schemas.microsoft.com/office/drawing/2014/main" id="{FFE12CD3-F1CA-4325-A048-DB8E99AA5678}"/>
              </a:ext>
            </a:extLst>
          </p:cNvPr>
          <p:cNvSpPr/>
          <p:nvPr/>
        </p:nvSpPr>
        <p:spPr>
          <a:xfrm>
            <a:off x="495548" y="4888543"/>
            <a:ext cx="2421814" cy="524374"/>
          </a:xfrm>
          <a:prstGeom prst="roundRect">
            <a:avLst/>
          </a:prstGeom>
          <a:solidFill>
            <a:srgbClr val="EBEFF7"/>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hören</a:t>
            </a:r>
            <a:endParaRPr lang="en-GB" sz="2400" b="1" dirty="0">
              <a:solidFill>
                <a:srgbClr val="115076"/>
              </a:solidFill>
            </a:endParaRPr>
          </a:p>
        </p:txBody>
      </p:sp>
      <p:sp>
        <p:nvSpPr>
          <p:cNvPr id="15" name="Rectangle: Rounded Corners 14">
            <a:extLst>
              <a:ext uri="{FF2B5EF4-FFF2-40B4-BE49-F238E27FC236}">
                <a16:creationId xmlns:a16="http://schemas.microsoft.com/office/drawing/2014/main" id="{E1BF1DEE-E970-41F6-B899-CD411D39A18F}"/>
              </a:ext>
            </a:extLst>
          </p:cNvPr>
          <p:cNvSpPr/>
          <p:nvPr/>
        </p:nvSpPr>
        <p:spPr>
          <a:xfrm>
            <a:off x="4755305" y="4836397"/>
            <a:ext cx="2421814" cy="524374"/>
          </a:xfrm>
          <a:prstGeom prst="roundRect">
            <a:avLst/>
          </a:prstGeom>
          <a:solidFill>
            <a:srgbClr val="EBEFF7"/>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rPr>
              <a:t>aufhören</a:t>
            </a:r>
            <a:endParaRPr lang="en-GB" sz="2400" b="1" dirty="0">
              <a:solidFill>
                <a:srgbClr val="115076"/>
              </a:solidFill>
            </a:endParaRPr>
          </a:p>
        </p:txBody>
      </p:sp>
      <p:sp>
        <p:nvSpPr>
          <p:cNvPr id="18" name="TextBox 17">
            <a:extLst>
              <a:ext uri="{FF2B5EF4-FFF2-40B4-BE49-F238E27FC236}">
                <a16:creationId xmlns:a16="http://schemas.microsoft.com/office/drawing/2014/main" id="{8A55429B-9C9B-4D04-9CD2-CA098CF996AC}"/>
              </a:ext>
            </a:extLst>
          </p:cNvPr>
          <p:cNvSpPr txBox="1"/>
          <p:nvPr/>
        </p:nvSpPr>
        <p:spPr>
          <a:xfrm>
            <a:off x="7177119" y="2560340"/>
            <a:ext cx="2234167" cy="461665"/>
          </a:xfrm>
          <a:prstGeom prst="rect">
            <a:avLst/>
          </a:prstGeom>
          <a:noFill/>
        </p:spPr>
        <p:txBody>
          <a:bodyPr wrap="square" rtlCol="0">
            <a:spAutoFit/>
          </a:bodyPr>
          <a:lstStyle/>
          <a:p>
            <a:pPr lvl="0">
              <a:defRPr/>
            </a:pPr>
            <a:r>
              <a:rPr lang="de-DE" sz="2400" i="1" dirty="0">
                <a:solidFill>
                  <a:srgbClr val="115076"/>
                </a:solidFill>
              </a:rPr>
              <a:t>to die </a:t>
            </a:r>
            <a:r>
              <a:rPr lang="de-DE" sz="2400" b="1" i="1" dirty="0">
                <a:solidFill>
                  <a:srgbClr val="115076"/>
                </a:solidFill>
              </a:rPr>
              <a:t>out</a:t>
            </a:r>
          </a:p>
        </p:txBody>
      </p:sp>
      <p:sp>
        <p:nvSpPr>
          <p:cNvPr id="19" name="TextBox 18">
            <a:extLst>
              <a:ext uri="{FF2B5EF4-FFF2-40B4-BE49-F238E27FC236}">
                <a16:creationId xmlns:a16="http://schemas.microsoft.com/office/drawing/2014/main" id="{C0B5AFD4-1DB0-43C3-83BA-D8C2DA1B016C}"/>
              </a:ext>
            </a:extLst>
          </p:cNvPr>
          <p:cNvSpPr txBox="1"/>
          <p:nvPr/>
        </p:nvSpPr>
        <p:spPr>
          <a:xfrm>
            <a:off x="2917362" y="3364157"/>
            <a:ext cx="1429555" cy="461665"/>
          </a:xfrm>
          <a:prstGeom prst="rect">
            <a:avLst/>
          </a:prstGeom>
          <a:noFill/>
          <a:effectLst/>
        </p:spPr>
        <p:txBody>
          <a:bodyPr wrap="square" rtlCol="0">
            <a:spAutoFit/>
          </a:bodyPr>
          <a:lstStyle/>
          <a:p>
            <a:pPr lvl="0">
              <a:defRPr/>
            </a:pPr>
            <a:r>
              <a:rPr lang="de-DE" sz="2400" i="1" dirty="0">
                <a:solidFill>
                  <a:srgbClr val="115076"/>
                </a:solidFill>
              </a:rPr>
              <a:t>to grow</a:t>
            </a:r>
          </a:p>
        </p:txBody>
      </p:sp>
      <p:sp>
        <p:nvSpPr>
          <p:cNvPr id="20" name="TextBox 19">
            <a:extLst>
              <a:ext uri="{FF2B5EF4-FFF2-40B4-BE49-F238E27FC236}">
                <a16:creationId xmlns:a16="http://schemas.microsoft.com/office/drawing/2014/main" id="{8EDE1359-B96D-4F58-9F15-5A27FD297329}"/>
              </a:ext>
            </a:extLst>
          </p:cNvPr>
          <p:cNvSpPr txBox="1"/>
          <p:nvPr/>
        </p:nvSpPr>
        <p:spPr>
          <a:xfrm>
            <a:off x="7177119" y="3364156"/>
            <a:ext cx="2234167" cy="461665"/>
          </a:xfrm>
          <a:prstGeom prst="rect">
            <a:avLst/>
          </a:prstGeom>
          <a:noFill/>
        </p:spPr>
        <p:txBody>
          <a:bodyPr wrap="square" rtlCol="0">
            <a:spAutoFit/>
          </a:bodyPr>
          <a:lstStyle/>
          <a:p>
            <a:pPr lvl="0">
              <a:defRPr/>
            </a:pPr>
            <a:r>
              <a:rPr lang="de-DE" sz="2400" i="1" dirty="0">
                <a:solidFill>
                  <a:srgbClr val="115076"/>
                </a:solidFill>
              </a:rPr>
              <a:t>to grow </a:t>
            </a:r>
            <a:r>
              <a:rPr lang="de-DE" sz="2400" b="1" i="1" dirty="0">
                <a:solidFill>
                  <a:srgbClr val="115076"/>
                </a:solidFill>
              </a:rPr>
              <a:t>up</a:t>
            </a:r>
          </a:p>
        </p:txBody>
      </p:sp>
      <p:sp>
        <p:nvSpPr>
          <p:cNvPr id="21" name="TextBox 20">
            <a:extLst>
              <a:ext uri="{FF2B5EF4-FFF2-40B4-BE49-F238E27FC236}">
                <a16:creationId xmlns:a16="http://schemas.microsoft.com/office/drawing/2014/main" id="{08E4761E-248F-4866-AD1B-A41C89E9C3A7}"/>
              </a:ext>
            </a:extLst>
          </p:cNvPr>
          <p:cNvSpPr txBox="1"/>
          <p:nvPr/>
        </p:nvSpPr>
        <p:spPr>
          <a:xfrm>
            <a:off x="2917362" y="4951252"/>
            <a:ext cx="1429555" cy="461665"/>
          </a:xfrm>
          <a:prstGeom prst="rect">
            <a:avLst/>
          </a:prstGeom>
          <a:noFill/>
          <a:effectLst/>
        </p:spPr>
        <p:txBody>
          <a:bodyPr wrap="square" rtlCol="0">
            <a:spAutoFit/>
          </a:bodyPr>
          <a:lstStyle/>
          <a:p>
            <a:pPr lvl="0">
              <a:defRPr/>
            </a:pPr>
            <a:r>
              <a:rPr lang="de-DE" sz="2400" i="1" dirty="0">
                <a:solidFill>
                  <a:srgbClr val="115076"/>
                </a:solidFill>
              </a:rPr>
              <a:t>to hear</a:t>
            </a:r>
          </a:p>
        </p:txBody>
      </p:sp>
      <p:sp>
        <p:nvSpPr>
          <p:cNvPr id="22" name="TextBox 21">
            <a:extLst>
              <a:ext uri="{FF2B5EF4-FFF2-40B4-BE49-F238E27FC236}">
                <a16:creationId xmlns:a16="http://schemas.microsoft.com/office/drawing/2014/main" id="{88009222-1D5F-4C31-8884-D608A08A4BEC}"/>
              </a:ext>
            </a:extLst>
          </p:cNvPr>
          <p:cNvSpPr txBox="1"/>
          <p:nvPr/>
        </p:nvSpPr>
        <p:spPr>
          <a:xfrm>
            <a:off x="7177119" y="4899106"/>
            <a:ext cx="1429555" cy="461665"/>
          </a:xfrm>
          <a:prstGeom prst="rect">
            <a:avLst/>
          </a:prstGeom>
          <a:noFill/>
        </p:spPr>
        <p:txBody>
          <a:bodyPr wrap="square" rtlCol="0">
            <a:spAutoFit/>
          </a:bodyPr>
          <a:lstStyle/>
          <a:p>
            <a:pPr lvl="0">
              <a:defRPr/>
            </a:pPr>
            <a:r>
              <a:rPr lang="de-DE" sz="2400" i="1" dirty="0">
                <a:solidFill>
                  <a:srgbClr val="115076"/>
                </a:solidFill>
              </a:rPr>
              <a:t>to stop</a:t>
            </a:r>
          </a:p>
        </p:txBody>
      </p:sp>
      <p:sp>
        <p:nvSpPr>
          <p:cNvPr id="23" name="Rounded Rectangular Callout 25">
            <a:extLst>
              <a:ext uri="{FF2B5EF4-FFF2-40B4-BE49-F238E27FC236}">
                <a16:creationId xmlns:a16="http://schemas.microsoft.com/office/drawing/2014/main" id="{122505EE-A88F-4FCC-AF68-48A95D138097}"/>
              </a:ext>
            </a:extLst>
          </p:cNvPr>
          <p:cNvSpPr/>
          <p:nvPr/>
        </p:nvSpPr>
        <p:spPr>
          <a:xfrm>
            <a:off x="9357186" y="3199181"/>
            <a:ext cx="2693688" cy="791613"/>
          </a:xfrm>
          <a:prstGeom prst="wedgeRoundRectCallout">
            <a:avLst>
              <a:gd name="adj1" fmla="val -61354"/>
              <a:gd name="adj2" fmla="val -15619"/>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b="1" i="1" dirty="0">
                <a:solidFill>
                  <a:prstClr val="white"/>
                </a:solidFill>
              </a:rPr>
              <a:t>Auf </a:t>
            </a:r>
            <a:r>
              <a:rPr lang="en-GB" dirty="0">
                <a:solidFill>
                  <a:prstClr val="white"/>
                </a:solidFill>
              </a:rPr>
              <a:t>means </a:t>
            </a:r>
            <a:r>
              <a:rPr lang="en-GB" i="1" dirty="0">
                <a:solidFill>
                  <a:prstClr val="white"/>
                </a:solidFill>
              </a:rPr>
              <a:t>on</a:t>
            </a:r>
            <a:r>
              <a:rPr lang="en-GB" dirty="0">
                <a:solidFill>
                  <a:prstClr val="white"/>
                </a:solidFill>
              </a:rPr>
              <a:t>, but also </a:t>
            </a:r>
            <a:r>
              <a:rPr lang="en-GB" i="1" dirty="0">
                <a:solidFill>
                  <a:prstClr val="white"/>
                </a:solidFill>
              </a:rPr>
              <a:t>at, in, to </a:t>
            </a:r>
            <a:r>
              <a:rPr lang="en-GB" dirty="0">
                <a:solidFill>
                  <a:prstClr val="white"/>
                </a:solidFill>
              </a:rPr>
              <a:t>and </a:t>
            </a:r>
            <a:r>
              <a:rPr lang="en-GB" i="1" dirty="0">
                <a:solidFill>
                  <a:prstClr val="white"/>
                </a:solidFill>
              </a:rPr>
              <a:t>up</a:t>
            </a:r>
            <a:r>
              <a:rPr lang="en-GB" dirty="0">
                <a:solidFill>
                  <a:prstClr val="white"/>
                </a:solidFill>
              </a:rPr>
              <a:t>! </a:t>
            </a:r>
          </a:p>
        </p:txBody>
      </p:sp>
    </p:spTree>
    <p:extLst>
      <p:ext uri="{BB962C8B-B14F-4D97-AF65-F5344CB8AC3E}">
        <p14:creationId xmlns:p14="http://schemas.microsoft.com/office/powerpoint/2010/main" val="32415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9" grpId="0" animBg="1"/>
      <p:bldP spid="10" grpId="0" animBg="1"/>
      <p:bldP spid="11" grpId="0" animBg="1"/>
      <p:bldP spid="12" grpId="0" animBg="1"/>
      <p:bldP spid="13" grpId="0" animBg="1"/>
      <p:bldP spid="15" grpId="0" animBg="1"/>
      <p:bldP spid="18" grpId="0"/>
      <p:bldP spid="19" grpId="0"/>
      <p:bldP spid="20" grpId="0"/>
      <p:bldP spid="21" grpId="0"/>
      <p:bldP spid="22" grpId="0"/>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Rectangle 10">
            <a:extLst>
              <a:ext uri="{FF2B5EF4-FFF2-40B4-BE49-F238E27FC236}">
                <a16:creationId xmlns:a16="http://schemas.microsoft.com/office/drawing/2014/main" id="{BB29BF45-D760-4B2A-9C6A-1C1E4F12C755}"/>
              </a:ext>
            </a:extLst>
          </p:cNvPr>
          <p:cNvSpPr/>
          <p:nvPr/>
        </p:nvSpPr>
        <p:spPr>
          <a:xfrm>
            <a:off x="281354" y="3482164"/>
            <a:ext cx="5814646" cy="887818"/>
          </a:xfrm>
          <a:prstGeom prst="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6495"/>
            <a:ext cx="4149969" cy="952908"/>
          </a:xfrm>
          <a:prstGeom prst="rect">
            <a:avLst/>
          </a:prstGeom>
        </p:spPr>
      </p:pic>
      <p:sp>
        <p:nvSpPr>
          <p:cNvPr id="16" name="Title 15"/>
          <p:cNvSpPr>
            <a:spLocks noGrp="1"/>
          </p:cNvSpPr>
          <p:nvPr>
            <p:ph type="title"/>
          </p:nvPr>
        </p:nvSpPr>
        <p:spPr>
          <a:xfrm>
            <a:off x="-1" y="0"/>
            <a:ext cx="5629715" cy="1325563"/>
          </a:xfrm>
        </p:spPr>
        <p:txBody>
          <a:bodyPr>
            <a:normAutofit/>
          </a:bodyPr>
          <a:lstStyle/>
          <a:p>
            <a:pPr rtl="0" eaLnBrk="1" fontAlgn="auto" latinLnBrk="0" hangingPunct="1"/>
            <a:r>
              <a:rPr lang="en-GB" sz="3600" b="1" dirty="0" err="1">
                <a:solidFill>
                  <a:schemeClr val="bg1"/>
                </a:solidFill>
                <a:effectLst/>
              </a:rPr>
              <a:t>Sprachen</a:t>
            </a:r>
            <a:r>
              <a:rPr lang="en-GB" sz="3600" b="1" dirty="0">
                <a:solidFill>
                  <a:schemeClr val="bg1"/>
                </a:solidFill>
                <a:effectLst/>
              </a:rPr>
              <a:t> </a:t>
            </a:r>
            <a:r>
              <a:rPr lang="en-GB" sz="3600" dirty="0">
                <a:solidFill>
                  <a:schemeClr val="bg1"/>
                </a:solidFill>
                <a:effectLst/>
              </a:rPr>
              <a:t>[1/3]</a:t>
            </a:r>
          </a:p>
        </p:txBody>
      </p:sp>
      <p:sp>
        <p:nvSpPr>
          <p:cNvPr id="14" name="TextBox 13">
            <a:extLst>
              <a:ext uri="{FF2B5EF4-FFF2-40B4-BE49-F238E27FC236}">
                <a16:creationId xmlns:a16="http://schemas.microsoft.com/office/drawing/2014/main" id="{954EF753-D086-4435-AFB6-848AB5321DE9}"/>
              </a:ext>
            </a:extLst>
          </p:cNvPr>
          <p:cNvSpPr txBox="1"/>
          <p:nvPr/>
        </p:nvSpPr>
        <p:spPr>
          <a:xfrm>
            <a:off x="161484" y="1349054"/>
            <a:ext cx="11779974" cy="1569660"/>
          </a:xfrm>
          <a:prstGeom prst="rect">
            <a:avLst/>
          </a:prstGeom>
          <a:noFill/>
        </p:spPr>
        <p:txBody>
          <a:bodyPr wrap="square" rtlCol="0">
            <a:spAutoFit/>
          </a:bodyPr>
          <a:lstStyle/>
          <a:p>
            <a:pPr lvl="0">
              <a:defRPr/>
            </a:pPr>
            <a:r>
              <a:rPr lang="de-DE" sz="2400" dirty="0">
                <a:solidFill>
                  <a:srgbClr val="115076"/>
                </a:solidFill>
              </a:rPr>
              <a:t>Die Sprache ist ein wichtiger Teil unserer Identität. Wenn man Fremdsprachen spricht, erfährt man über andere Kulturen. Man lernt aber auch mehr über die eigene Identität.</a:t>
            </a:r>
          </a:p>
          <a:p>
            <a:pPr lvl="0">
              <a:defRPr/>
            </a:pPr>
            <a:endPar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2699C23E-7E6E-46B5-B586-4ED5FC87806E}"/>
              </a:ext>
            </a:extLst>
          </p:cNvPr>
          <p:cNvSpPr txBox="1"/>
          <p:nvPr/>
        </p:nvSpPr>
        <p:spPr>
          <a:xfrm>
            <a:off x="290457" y="3523788"/>
            <a:ext cx="5761014" cy="830997"/>
          </a:xfrm>
          <a:prstGeom prst="rect">
            <a:avLst/>
          </a:prstGeom>
          <a:noFill/>
        </p:spPr>
        <p:txBody>
          <a:bodyPr wrap="square" rtlCol="0">
            <a:spAutoFit/>
          </a:bodyPr>
          <a:lstStyle/>
          <a:p>
            <a:pPr lvl="0">
              <a:defRPr/>
            </a:pPr>
            <a:r>
              <a:rPr lang="de-DE" sz="2400" i="1" dirty="0">
                <a:solidFill>
                  <a:srgbClr val="115076"/>
                </a:solidFill>
              </a:rPr>
              <a:t>‘Wer fremde Sprachen nicht kennt, weiß nichts von seiner eigenen.”  </a:t>
            </a:r>
          </a:p>
        </p:txBody>
      </p:sp>
      <p:sp>
        <p:nvSpPr>
          <p:cNvPr id="2" name="Rectangle 1">
            <a:extLst>
              <a:ext uri="{FF2B5EF4-FFF2-40B4-BE49-F238E27FC236}">
                <a16:creationId xmlns:a16="http://schemas.microsoft.com/office/drawing/2014/main" id="{A3201930-6D81-4164-89BD-17A73BB385DE}"/>
              </a:ext>
            </a:extLst>
          </p:cNvPr>
          <p:cNvSpPr/>
          <p:nvPr/>
        </p:nvSpPr>
        <p:spPr>
          <a:xfrm>
            <a:off x="161484" y="4677949"/>
            <a:ext cx="11242763" cy="830997"/>
          </a:xfrm>
          <a:prstGeom prst="rect">
            <a:avLst/>
          </a:prstGeom>
        </p:spPr>
        <p:txBody>
          <a:bodyPr wrap="square">
            <a:spAutoFit/>
          </a:bodyPr>
          <a:lstStyle/>
          <a:p>
            <a:pPr lvl="0">
              <a:defRPr/>
            </a:pPr>
            <a:r>
              <a:rPr lang="de-DE" sz="2400" dirty="0">
                <a:solidFill>
                  <a:srgbClr val="115076"/>
                </a:solidFill>
              </a:rPr>
              <a:t>Goethe hat Latein, Griechisch und Hebräisch in der Schule gelernt. Er hat auch Englisch, Französisch und Italienisch gesprochen.</a:t>
            </a:r>
            <a:endParaRPr lang="en-GB" sz="2400" dirty="0">
              <a:solidFill>
                <a:srgbClr val="115076"/>
              </a:solidFill>
            </a:endParaRPr>
          </a:p>
        </p:txBody>
      </p:sp>
      <p:sp>
        <p:nvSpPr>
          <p:cNvPr id="3" name="Rectangle 2">
            <a:extLst>
              <a:ext uri="{FF2B5EF4-FFF2-40B4-BE49-F238E27FC236}">
                <a16:creationId xmlns:a16="http://schemas.microsoft.com/office/drawing/2014/main" id="{6F735F9A-61C4-4321-95FE-AF82F6C1285F}"/>
              </a:ext>
            </a:extLst>
          </p:cNvPr>
          <p:cNvSpPr/>
          <p:nvPr/>
        </p:nvSpPr>
        <p:spPr>
          <a:xfrm>
            <a:off x="161484" y="2800322"/>
            <a:ext cx="2161169" cy="461665"/>
          </a:xfrm>
          <a:prstGeom prst="rect">
            <a:avLst/>
          </a:prstGeom>
        </p:spPr>
        <p:txBody>
          <a:bodyPr wrap="none">
            <a:spAutoFit/>
          </a:bodyPr>
          <a:lstStyle/>
          <a:p>
            <a:pPr lvl="0">
              <a:defRPr/>
            </a:pPr>
            <a:r>
              <a:rPr lang="de-DE" sz="2400" dirty="0">
                <a:solidFill>
                  <a:srgbClr val="115076"/>
                </a:solidFill>
              </a:rPr>
              <a:t>Laut Goethe:</a:t>
            </a:r>
            <a:endParaRPr lang="en-GB" sz="2400" dirty="0">
              <a:solidFill>
                <a:srgbClr val="115076"/>
              </a:solidFill>
            </a:endParaRPr>
          </a:p>
        </p:txBody>
      </p:sp>
      <p:pic>
        <p:nvPicPr>
          <p:cNvPr id="5" name="Picture 4">
            <a:extLst>
              <a:ext uri="{FF2B5EF4-FFF2-40B4-BE49-F238E27FC236}">
                <a16:creationId xmlns:a16="http://schemas.microsoft.com/office/drawing/2014/main" id="{685D3E5C-B85C-4573-94A7-16286B3DE4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5690" y="2219589"/>
            <a:ext cx="2055631" cy="2525151"/>
          </a:xfrm>
          <a:prstGeom prst="rect">
            <a:avLst/>
          </a:prstGeom>
        </p:spPr>
      </p:pic>
      <p:pic>
        <p:nvPicPr>
          <p:cNvPr id="10" name="Picture 9">
            <a:extLst>
              <a:ext uri="{FF2B5EF4-FFF2-40B4-BE49-F238E27FC236}">
                <a16:creationId xmlns:a16="http://schemas.microsoft.com/office/drawing/2014/main" id="{2888F16A-DE98-46FB-80A8-A62170A57F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18861" y="2800322"/>
            <a:ext cx="1770771" cy="3541542"/>
          </a:xfrm>
          <a:prstGeom prst="rect">
            <a:avLst/>
          </a:prstGeom>
        </p:spPr>
      </p:pic>
    </p:spTree>
    <p:extLst>
      <p:ext uri="{BB962C8B-B14F-4D97-AF65-F5344CB8AC3E}">
        <p14:creationId xmlns:p14="http://schemas.microsoft.com/office/powerpoint/2010/main" val="283587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6495"/>
            <a:ext cx="4028879" cy="952908"/>
          </a:xfrm>
          <a:prstGeom prst="rect">
            <a:avLst/>
          </a:prstGeom>
        </p:spPr>
      </p:pic>
      <p:sp>
        <p:nvSpPr>
          <p:cNvPr id="16" name="Title 15"/>
          <p:cNvSpPr>
            <a:spLocks noGrp="1"/>
          </p:cNvSpPr>
          <p:nvPr>
            <p:ph type="title"/>
          </p:nvPr>
        </p:nvSpPr>
        <p:spPr>
          <a:xfrm>
            <a:off x="0" y="23491"/>
            <a:ext cx="5629715" cy="1325563"/>
          </a:xfrm>
        </p:spPr>
        <p:txBody>
          <a:bodyPr>
            <a:normAutofit/>
          </a:bodyPr>
          <a:lstStyle/>
          <a:p>
            <a:pPr rtl="0" eaLnBrk="1" fontAlgn="auto" latinLnBrk="0" hangingPunct="1"/>
            <a:r>
              <a:rPr lang="en-GB" sz="3600" b="1" dirty="0" err="1">
                <a:solidFill>
                  <a:schemeClr val="bg1"/>
                </a:solidFill>
                <a:effectLst/>
              </a:rPr>
              <a:t>Sprachen</a:t>
            </a:r>
            <a:r>
              <a:rPr lang="en-GB" sz="3600" b="1" dirty="0">
                <a:solidFill>
                  <a:schemeClr val="bg1"/>
                </a:solidFill>
                <a:effectLst/>
              </a:rPr>
              <a:t> </a:t>
            </a:r>
            <a:r>
              <a:rPr lang="en-GB" sz="3600" dirty="0">
                <a:solidFill>
                  <a:schemeClr val="bg1"/>
                </a:solidFill>
                <a:effectLst/>
              </a:rPr>
              <a:t>[2/3]</a:t>
            </a:r>
          </a:p>
        </p:txBody>
      </p:sp>
      <p:sp>
        <p:nvSpPr>
          <p:cNvPr id="14" name="TextBox 13">
            <a:extLst>
              <a:ext uri="{FF2B5EF4-FFF2-40B4-BE49-F238E27FC236}">
                <a16:creationId xmlns:a16="http://schemas.microsoft.com/office/drawing/2014/main" id="{954EF753-D086-4435-AFB6-848AB5321DE9}"/>
              </a:ext>
            </a:extLst>
          </p:cNvPr>
          <p:cNvSpPr txBox="1"/>
          <p:nvPr/>
        </p:nvSpPr>
        <p:spPr>
          <a:xfrm>
            <a:off x="161484" y="1349054"/>
            <a:ext cx="11779974" cy="1938992"/>
          </a:xfrm>
          <a:prstGeom prst="rect">
            <a:avLst/>
          </a:prstGeom>
          <a:noFill/>
        </p:spPr>
        <p:txBody>
          <a:bodyPr wrap="square" rtlCol="0">
            <a:spAutoFit/>
          </a:bodyPr>
          <a:lstStyle/>
          <a:p>
            <a:pPr lvl="0">
              <a:defRPr/>
            </a:pPr>
            <a:r>
              <a:rPr lang="de-DE" sz="2400" dirty="0">
                <a:solidFill>
                  <a:srgbClr val="115076"/>
                </a:solidFill>
              </a:rPr>
              <a:t>Wenn man in England geboren wurde, lernt man meist Englisch.</a:t>
            </a:r>
          </a:p>
          <a:p>
            <a:pPr lvl="0">
              <a:defRPr/>
            </a:pPr>
            <a:r>
              <a:rPr lang="de-DE" sz="2400" dirty="0">
                <a:solidFill>
                  <a:srgbClr val="115076"/>
                </a:solidFill>
              </a:rPr>
              <a:t>Aber woher kommt die englische Sprache?</a:t>
            </a:r>
          </a:p>
          <a:p>
            <a:pPr lvl="0">
              <a:defRPr/>
            </a:pPr>
            <a:endParaRPr lang="de-DE" sz="2400" dirty="0">
              <a:solidFill>
                <a:srgbClr val="115076"/>
              </a:solidFill>
            </a:endParaRPr>
          </a:p>
          <a:p>
            <a:pPr lvl="0">
              <a:defRPr/>
            </a:pPr>
            <a:r>
              <a:rPr lang="de-DE" sz="2400" dirty="0">
                <a:solidFill>
                  <a:srgbClr val="115076"/>
                </a:solidFill>
              </a:rPr>
              <a:t>Vor mehr als 1000 Jahren sind Menschen aus Norddeutschland nach England gekommen. Englisch hat sich aus Deutsch entwickelt!</a:t>
            </a: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1">
            <a:extLst>
              <a:ext uri="{FF2B5EF4-FFF2-40B4-BE49-F238E27FC236}">
                <a16:creationId xmlns:a16="http://schemas.microsoft.com/office/drawing/2014/main" id="{3550D947-0E01-4C09-AB87-D0922280B443}"/>
              </a:ext>
            </a:extLst>
          </p:cNvPr>
          <p:cNvSpPr txBox="1">
            <a:spLocks/>
          </p:cNvSpPr>
          <p:nvPr/>
        </p:nvSpPr>
        <p:spPr>
          <a:xfrm>
            <a:off x="262117" y="4188845"/>
            <a:ext cx="10515600" cy="7084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dirty="0" err="1">
                <a:solidFill>
                  <a:srgbClr val="115076"/>
                </a:solidFill>
                <a:latin typeface="+mn-lt"/>
                <a:ea typeface="+mn-ea"/>
                <a:cs typeface="+mn-cs"/>
              </a:rPr>
              <a:t>Kannst</a:t>
            </a:r>
            <a:r>
              <a:rPr lang="en-GB" sz="3200" dirty="0"/>
              <a:t> </a:t>
            </a:r>
            <a:r>
              <a:rPr lang="en-GB" sz="2400" dirty="0">
                <a:solidFill>
                  <a:srgbClr val="115076"/>
                </a:solidFill>
                <a:latin typeface="+mn-lt"/>
                <a:ea typeface="+mn-ea"/>
                <a:cs typeface="+mn-cs"/>
              </a:rPr>
              <a:t>du Deutsch?</a:t>
            </a:r>
          </a:p>
        </p:txBody>
      </p:sp>
      <p:graphicFrame>
        <p:nvGraphicFramePr>
          <p:cNvPr id="8" name="Content Placeholder 5">
            <a:extLst>
              <a:ext uri="{FF2B5EF4-FFF2-40B4-BE49-F238E27FC236}">
                <a16:creationId xmlns:a16="http://schemas.microsoft.com/office/drawing/2014/main" id="{F55D7B4C-A5D1-49DB-BC76-1BF6E6568DC0}"/>
              </a:ext>
            </a:extLst>
          </p:cNvPr>
          <p:cNvGraphicFramePr>
            <a:graphicFrameLocks noGrp="1"/>
          </p:cNvGraphicFramePr>
          <p:nvPr>
            <p:ph sz="half" idx="1"/>
            <p:extLst>
              <p:ext uri="{D42A27DB-BD31-4B8C-83A1-F6EECF244321}">
                <p14:modId xmlns:p14="http://schemas.microsoft.com/office/powerpoint/2010/main" val="801136486"/>
              </p:ext>
            </p:extLst>
          </p:nvPr>
        </p:nvGraphicFramePr>
        <p:xfrm>
          <a:off x="8775457" y="4529050"/>
          <a:ext cx="2415016" cy="1493520"/>
        </p:xfrm>
        <a:graphic>
          <a:graphicData uri="http://schemas.openxmlformats.org/drawingml/2006/table">
            <a:tbl>
              <a:tblPr firstRow="1" bandRow="1">
                <a:tableStyleId>{5940675A-B579-460E-94D1-54222C63F5DA}</a:tableStyleId>
              </a:tblPr>
              <a:tblGrid>
                <a:gridCol w="1207508">
                  <a:extLst>
                    <a:ext uri="{9D8B030D-6E8A-4147-A177-3AD203B41FA5}">
                      <a16:colId xmlns:a16="http://schemas.microsoft.com/office/drawing/2014/main" val="20000"/>
                    </a:ext>
                  </a:extLst>
                </a:gridCol>
                <a:gridCol w="1207508">
                  <a:extLst>
                    <a:ext uri="{9D8B030D-6E8A-4147-A177-3AD203B41FA5}">
                      <a16:colId xmlns:a16="http://schemas.microsoft.com/office/drawing/2014/main" val="20001"/>
                    </a:ext>
                  </a:extLst>
                </a:gridCol>
              </a:tblGrid>
              <a:tr h="279918">
                <a:tc>
                  <a:txBody>
                    <a:bodyPr/>
                    <a:lstStyle/>
                    <a:p>
                      <a:pPr algn="ctr"/>
                      <a:r>
                        <a:rPr lang="en-GB" sz="2400" dirty="0">
                          <a:solidFill>
                            <a:schemeClr val="accent5">
                              <a:lumMod val="50000"/>
                            </a:schemeClr>
                          </a:solidFill>
                          <a:latin typeface="Century Gothic" panose="020B0502020202020204" pitchFamily="34" charset="0"/>
                        </a:rPr>
                        <a:t>t</a:t>
                      </a:r>
                    </a:p>
                  </a:txBody>
                  <a:tcPr marL="190588" marR="190588">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dirty="0">
                          <a:solidFill>
                            <a:schemeClr val="accent5">
                              <a:lumMod val="50000"/>
                            </a:schemeClr>
                          </a:solidFill>
                          <a:latin typeface="Century Gothic" panose="020B0502020202020204" pitchFamily="34" charset="0"/>
                        </a:rPr>
                        <a:t>d</a:t>
                      </a:r>
                    </a:p>
                  </a:txBody>
                  <a:tcPr marL="190588" marR="190588">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279918">
                <a:tc>
                  <a:txBody>
                    <a:bodyPr/>
                    <a:lstStyle/>
                    <a:p>
                      <a:pPr algn="ctr"/>
                      <a:r>
                        <a:rPr lang="en-GB" sz="2400" dirty="0">
                          <a:solidFill>
                            <a:schemeClr val="accent5">
                              <a:lumMod val="50000"/>
                            </a:schemeClr>
                          </a:solidFill>
                          <a:latin typeface="Century Gothic" panose="020B0502020202020204" pitchFamily="34" charset="0"/>
                        </a:rPr>
                        <a:t>s</a:t>
                      </a:r>
                    </a:p>
                  </a:txBody>
                  <a:tcPr marL="190588" marR="190588">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dirty="0">
                          <a:solidFill>
                            <a:schemeClr val="accent5">
                              <a:lumMod val="50000"/>
                            </a:schemeClr>
                          </a:solidFill>
                          <a:latin typeface="Century Gothic" panose="020B0502020202020204" pitchFamily="34" charset="0"/>
                        </a:rPr>
                        <a:t>t</a:t>
                      </a:r>
                    </a:p>
                  </a:txBody>
                  <a:tcPr marL="190588" marR="190588">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354563">
                <a:tc gridSpan="2">
                  <a:txBody>
                    <a:bodyPr/>
                    <a:lstStyle/>
                    <a:p>
                      <a:pPr algn="ctr"/>
                      <a:r>
                        <a:rPr lang="en-GB" sz="1600" dirty="0">
                          <a:solidFill>
                            <a:schemeClr val="accent5">
                              <a:lumMod val="50000"/>
                            </a:schemeClr>
                          </a:solidFill>
                          <a:latin typeface="Century Gothic" panose="020B0502020202020204" pitchFamily="34" charset="0"/>
                        </a:rPr>
                        <a:t>vowels are also sometimes different</a:t>
                      </a:r>
                    </a:p>
                  </a:txBody>
                  <a:tcPr marL="190588" marR="190588">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pPr algn="ctr"/>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0002"/>
                  </a:ext>
                </a:extLst>
              </a:tr>
            </a:tbl>
          </a:graphicData>
        </a:graphic>
      </p:graphicFrame>
      <p:sp>
        <p:nvSpPr>
          <p:cNvPr id="10" name="Content Placeholder 7">
            <a:extLst>
              <a:ext uri="{FF2B5EF4-FFF2-40B4-BE49-F238E27FC236}">
                <a16:creationId xmlns:a16="http://schemas.microsoft.com/office/drawing/2014/main" id="{FC8D4303-BA55-4561-8899-79EE33B3A8C3}"/>
              </a:ext>
            </a:extLst>
          </p:cNvPr>
          <p:cNvSpPr txBox="1">
            <a:spLocks/>
          </p:cNvSpPr>
          <p:nvPr/>
        </p:nvSpPr>
        <p:spPr>
          <a:xfrm>
            <a:off x="4028878" y="3445568"/>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2400" dirty="0">
                <a:solidFill>
                  <a:srgbClr val="115076"/>
                </a:solidFill>
                <a:latin typeface="+mn-lt"/>
              </a:rPr>
              <a:t>Ich </a:t>
            </a:r>
            <a:r>
              <a:rPr lang="en-GB" sz="2400" b="1" dirty="0" err="1">
                <a:solidFill>
                  <a:srgbClr val="115076"/>
                </a:solidFill>
                <a:latin typeface="+mn-lt"/>
              </a:rPr>
              <a:t>t</a:t>
            </a:r>
            <a:r>
              <a:rPr lang="en-GB" sz="2400" dirty="0" err="1">
                <a:solidFill>
                  <a:srgbClr val="115076"/>
                </a:solidFill>
                <a:latin typeface="+mn-lt"/>
              </a:rPr>
              <a:t>rinke</a:t>
            </a:r>
            <a:r>
              <a:rPr lang="en-GB" sz="2400" dirty="0">
                <a:solidFill>
                  <a:srgbClr val="115076"/>
                </a:solidFill>
                <a:latin typeface="+mn-lt"/>
              </a:rPr>
              <a:t> Wa</a:t>
            </a:r>
            <a:r>
              <a:rPr lang="en-GB" sz="2400" b="1" dirty="0">
                <a:solidFill>
                  <a:srgbClr val="115076"/>
                </a:solidFill>
                <a:latin typeface="+mn-lt"/>
              </a:rPr>
              <a:t>ss</a:t>
            </a:r>
            <a:r>
              <a:rPr lang="en-GB" sz="2400" dirty="0">
                <a:solidFill>
                  <a:srgbClr val="115076"/>
                </a:solidFill>
                <a:latin typeface="+mn-lt"/>
              </a:rPr>
              <a:t>er und Tee.</a:t>
            </a:r>
          </a:p>
          <a:p>
            <a:pPr>
              <a:lnSpc>
                <a:spcPct val="150000"/>
              </a:lnSpc>
            </a:pPr>
            <a:r>
              <a:rPr lang="en-GB" sz="2400" dirty="0" err="1">
                <a:solidFill>
                  <a:srgbClr val="115076"/>
                </a:solidFill>
                <a:latin typeface="+mn-lt"/>
              </a:rPr>
              <a:t>Wir</a:t>
            </a:r>
            <a:r>
              <a:rPr lang="en-GB" sz="2400" dirty="0">
                <a:solidFill>
                  <a:srgbClr val="115076"/>
                </a:solidFill>
                <a:latin typeface="+mn-lt"/>
              </a:rPr>
              <a:t> </a:t>
            </a:r>
            <a:r>
              <a:rPr lang="en-GB" sz="2400" dirty="0" err="1">
                <a:solidFill>
                  <a:srgbClr val="115076"/>
                </a:solidFill>
                <a:latin typeface="+mn-lt"/>
              </a:rPr>
              <a:t>e</a:t>
            </a:r>
            <a:r>
              <a:rPr lang="en-GB" sz="2400" b="1" dirty="0" err="1">
                <a:solidFill>
                  <a:srgbClr val="115076"/>
                </a:solidFill>
                <a:latin typeface="+mn-lt"/>
              </a:rPr>
              <a:t>ss</a:t>
            </a:r>
            <a:r>
              <a:rPr lang="en-GB" sz="2400" dirty="0" err="1">
                <a:solidFill>
                  <a:srgbClr val="115076"/>
                </a:solidFill>
                <a:latin typeface="+mn-lt"/>
              </a:rPr>
              <a:t>en</a:t>
            </a:r>
            <a:r>
              <a:rPr lang="en-GB" sz="2400" dirty="0">
                <a:solidFill>
                  <a:srgbClr val="115076"/>
                </a:solidFill>
                <a:latin typeface="+mn-lt"/>
              </a:rPr>
              <a:t> </a:t>
            </a:r>
            <a:r>
              <a:rPr lang="en-GB" sz="2400" dirty="0" err="1">
                <a:solidFill>
                  <a:srgbClr val="115076"/>
                </a:solidFill>
                <a:latin typeface="+mn-lt"/>
              </a:rPr>
              <a:t>Bro</a:t>
            </a:r>
            <a:r>
              <a:rPr lang="en-GB" sz="2400" b="1" dirty="0" err="1">
                <a:solidFill>
                  <a:srgbClr val="115076"/>
                </a:solidFill>
                <a:latin typeface="+mn-lt"/>
              </a:rPr>
              <a:t>t</a:t>
            </a:r>
            <a:r>
              <a:rPr lang="en-GB" sz="2400" dirty="0">
                <a:solidFill>
                  <a:srgbClr val="115076"/>
                </a:solidFill>
                <a:latin typeface="+mn-lt"/>
              </a:rPr>
              <a:t>.</a:t>
            </a:r>
          </a:p>
          <a:p>
            <a:pPr>
              <a:lnSpc>
                <a:spcPct val="150000"/>
              </a:lnSpc>
            </a:pPr>
            <a:r>
              <a:rPr lang="en-GB" sz="2400" dirty="0">
                <a:solidFill>
                  <a:srgbClr val="115076"/>
                </a:solidFill>
                <a:latin typeface="+mn-lt"/>
              </a:rPr>
              <a:t>Wo </a:t>
            </a:r>
            <a:r>
              <a:rPr lang="en-GB" sz="2400" dirty="0" err="1">
                <a:solidFill>
                  <a:srgbClr val="115076"/>
                </a:solidFill>
                <a:latin typeface="+mn-lt"/>
              </a:rPr>
              <a:t>ist</a:t>
            </a:r>
            <a:r>
              <a:rPr lang="en-GB" sz="2400" dirty="0">
                <a:solidFill>
                  <a:srgbClr val="115076"/>
                </a:solidFill>
                <a:latin typeface="+mn-lt"/>
              </a:rPr>
              <a:t> </a:t>
            </a:r>
            <a:r>
              <a:rPr lang="en-GB" sz="2400" b="1" dirty="0">
                <a:solidFill>
                  <a:srgbClr val="115076"/>
                </a:solidFill>
                <a:latin typeface="+mn-lt"/>
              </a:rPr>
              <a:t>d</a:t>
            </a:r>
            <a:r>
              <a:rPr lang="en-GB" sz="2400" dirty="0">
                <a:solidFill>
                  <a:srgbClr val="115076"/>
                </a:solidFill>
                <a:latin typeface="+mn-lt"/>
              </a:rPr>
              <a:t>a</a:t>
            </a:r>
            <a:r>
              <a:rPr lang="en-GB" sz="2400" b="1" dirty="0">
                <a:solidFill>
                  <a:srgbClr val="115076"/>
                </a:solidFill>
                <a:latin typeface="+mn-lt"/>
              </a:rPr>
              <a:t>s</a:t>
            </a:r>
            <a:r>
              <a:rPr lang="en-GB" sz="2400" dirty="0">
                <a:solidFill>
                  <a:srgbClr val="115076"/>
                </a:solidFill>
                <a:latin typeface="+mn-lt"/>
              </a:rPr>
              <a:t>?  E</a:t>
            </a:r>
            <a:r>
              <a:rPr lang="en-GB" sz="2400" b="1" dirty="0">
                <a:solidFill>
                  <a:srgbClr val="115076"/>
                </a:solidFill>
                <a:latin typeface="+mn-lt"/>
              </a:rPr>
              <a:t>s</a:t>
            </a:r>
            <a:r>
              <a:rPr lang="en-GB" sz="2400" dirty="0">
                <a:solidFill>
                  <a:srgbClr val="115076"/>
                </a:solidFill>
                <a:latin typeface="+mn-lt"/>
              </a:rPr>
              <a:t> </a:t>
            </a:r>
            <a:r>
              <a:rPr lang="en-GB" sz="2400" dirty="0" err="1">
                <a:solidFill>
                  <a:srgbClr val="115076"/>
                </a:solidFill>
                <a:latin typeface="+mn-lt"/>
              </a:rPr>
              <a:t>ist</a:t>
            </a:r>
            <a:r>
              <a:rPr lang="en-GB" sz="2400" dirty="0">
                <a:solidFill>
                  <a:srgbClr val="115076"/>
                </a:solidFill>
                <a:latin typeface="+mn-lt"/>
              </a:rPr>
              <a:t> </a:t>
            </a:r>
            <a:r>
              <a:rPr lang="en-GB" sz="2400" dirty="0" err="1">
                <a:solidFill>
                  <a:srgbClr val="115076"/>
                </a:solidFill>
                <a:latin typeface="+mn-lt"/>
              </a:rPr>
              <a:t>hier</a:t>
            </a:r>
            <a:r>
              <a:rPr lang="en-GB" sz="2400" dirty="0">
                <a:solidFill>
                  <a:srgbClr val="115076"/>
                </a:solidFill>
                <a:latin typeface="+mn-lt"/>
              </a:rPr>
              <a:t>!</a:t>
            </a:r>
          </a:p>
          <a:p>
            <a:pPr>
              <a:lnSpc>
                <a:spcPct val="150000"/>
              </a:lnSpc>
            </a:pPr>
            <a:r>
              <a:rPr lang="en-GB" sz="2400" dirty="0" err="1">
                <a:solidFill>
                  <a:srgbClr val="115076"/>
                </a:solidFill>
                <a:latin typeface="+mn-lt"/>
              </a:rPr>
              <a:t>Wann</a:t>
            </a:r>
            <a:r>
              <a:rPr lang="en-GB" sz="2400" dirty="0">
                <a:solidFill>
                  <a:srgbClr val="115076"/>
                </a:solidFill>
                <a:latin typeface="+mn-lt"/>
              </a:rPr>
              <a:t>?  Am Mon</a:t>
            </a:r>
            <a:r>
              <a:rPr lang="en-GB" sz="2400" b="1" dirty="0">
                <a:solidFill>
                  <a:srgbClr val="115076"/>
                </a:solidFill>
                <a:latin typeface="+mn-lt"/>
              </a:rPr>
              <a:t>t</a:t>
            </a:r>
            <a:r>
              <a:rPr lang="en-GB" sz="2400" dirty="0">
                <a:solidFill>
                  <a:srgbClr val="115076"/>
                </a:solidFill>
                <a:latin typeface="+mn-lt"/>
              </a:rPr>
              <a:t>ag.</a:t>
            </a:r>
          </a:p>
        </p:txBody>
      </p:sp>
      <p:pic>
        <p:nvPicPr>
          <p:cNvPr id="11" name="Content Placeholder 3">
            <a:extLst>
              <a:ext uri="{FF2B5EF4-FFF2-40B4-BE49-F238E27FC236}">
                <a16:creationId xmlns:a16="http://schemas.microsoft.com/office/drawing/2014/main" id="{2401DCEC-448C-47D1-9900-FFAFF1A417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5388" y="3688638"/>
            <a:ext cx="1180788" cy="708473"/>
          </a:xfrm>
          <a:prstGeom prst="rect">
            <a:avLst/>
          </a:prstGeom>
        </p:spPr>
      </p:pic>
      <p:pic>
        <p:nvPicPr>
          <p:cNvPr id="12" name="Picture 11">
            <a:extLst>
              <a:ext uri="{FF2B5EF4-FFF2-40B4-BE49-F238E27FC236}">
                <a16:creationId xmlns:a16="http://schemas.microsoft.com/office/drawing/2014/main" id="{86874735-5D5C-446E-B82C-8F18ABA9B4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9762" y="3678981"/>
            <a:ext cx="1190711" cy="708473"/>
          </a:xfrm>
          <a:prstGeom prst="rect">
            <a:avLst/>
          </a:prstGeom>
        </p:spPr>
      </p:pic>
    </p:spTree>
    <p:extLst>
      <p:ext uri="{BB962C8B-B14F-4D97-AF65-F5344CB8AC3E}">
        <p14:creationId xmlns:p14="http://schemas.microsoft.com/office/powerpoint/2010/main" val="184446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500"/>
                                        <p:tgtEl>
                                          <p:spTgt spid="10">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1" end="1"/>
                                            </p:txEl>
                                          </p:spTgt>
                                        </p:tgtEl>
                                        <p:attrNameLst>
                                          <p:attrName>style.visibility</p:attrName>
                                        </p:attrNameLst>
                                      </p:cBhvr>
                                      <p:to>
                                        <p:strVal val="visible"/>
                                      </p:to>
                                    </p:set>
                                    <p:animEffect transition="in" filter="fade">
                                      <p:cBhvr>
                                        <p:cTn id="36" dur="500"/>
                                        <p:tgtEl>
                                          <p:spTgt spid="10">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xEl>
                                              <p:pRg st="2" end="2"/>
                                            </p:txEl>
                                          </p:spTgt>
                                        </p:tgtEl>
                                        <p:attrNameLst>
                                          <p:attrName>style.visibility</p:attrName>
                                        </p:attrNameLst>
                                      </p:cBhvr>
                                      <p:to>
                                        <p:strVal val="visible"/>
                                      </p:to>
                                    </p:set>
                                    <p:animEffect transition="in" filter="fade">
                                      <p:cBhvr>
                                        <p:cTn id="41" dur="500"/>
                                        <p:tgtEl>
                                          <p:spTgt spid="10">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xEl>
                                              <p:pRg st="3" end="3"/>
                                            </p:txEl>
                                          </p:spTgt>
                                        </p:tgtEl>
                                        <p:attrNameLst>
                                          <p:attrName>style.visibility</p:attrName>
                                        </p:attrNameLst>
                                      </p:cBhvr>
                                      <p:to>
                                        <p:strVal val="visible"/>
                                      </p:to>
                                    </p:set>
                                    <p:animEffect transition="in" filter="fade">
                                      <p:cBhvr>
                                        <p:cTn id="46"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6495"/>
            <a:ext cx="4065564" cy="952908"/>
          </a:xfrm>
          <a:prstGeom prst="rect">
            <a:avLst/>
          </a:prstGeom>
        </p:spPr>
      </p:pic>
      <p:sp>
        <p:nvSpPr>
          <p:cNvPr id="16" name="Title 15"/>
          <p:cNvSpPr>
            <a:spLocks noGrp="1"/>
          </p:cNvSpPr>
          <p:nvPr>
            <p:ph type="title"/>
          </p:nvPr>
        </p:nvSpPr>
        <p:spPr>
          <a:xfrm>
            <a:off x="0" y="25631"/>
            <a:ext cx="5629715" cy="1325563"/>
          </a:xfrm>
        </p:spPr>
        <p:txBody>
          <a:bodyPr>
            <a:normAutofit/>
          </a:bodyPr>
          <a:lstStyle/>
          <a:p>
            <a:pPr rtl="0" eaLnBrk="1" fontAlgn="auto" latinLnBrk="0" hangingPunct="1"/>
            <a:r>
              <a:rPr lang="en-GB" sz="3600" b="1" dirty="0" err="1">
                <a:solidFill>
                  <a:schemeClr val="bg1"/>
                </a:solidFill>
                <a:effectLst/>
              </a:rPr>
              <a:t>Sprachen</a:t>
            </a:r>
            <a:r>
              <a:rPr lang="en-GB" sz="3600" b="1" dirty="0">
                <a:solidFill>
                  <a:schemeClr val="bg1"/>
                </a:solidFill>
                <a:effectLst/>
              </a:rPr>
              <a:t> </a:t>
            </a:r>
            <a:r>
              <a:rPr lang="en-GB" sz="3600" dirty="0">
                <a:solidFill>
                  <a:schemeClr val="bg1"/>
                </a:solidFill>
                <a:effectLst/>
              </a:rPr>
              <a:t>[3/3]</a:t>
            </a:r>
          </a:p>
        </p:txBody>
      </p:sp>
      <p:sp>
        <p:nvSpPr>
          <p:cNvPr id="14" name="TextBox 13">
            <a:extLst>
              <a:ext uri="{FF2B5EF4-FFF2-40B4-BE49-F238E27FC236}">
                <a16:creationId xmlns:a16="http://schemas.microsoft.com/office/drawing/2014/main" id="{954EF753-D086-4435-AFB6-848AB5321DE9}"/>
              </a:ext>
            </a:extLst>
          </p:cNvPr>
          <p:cNvSpPr txBox="1"/>
          <p:nvPr/>
        </p:nvSpPr>
        <p:spPr>
          <a:xfrm>
            <a:off x="206013" y="1492986"/>
            <a:ext cx="11779974" cy="4154984"/>
          </a:xfrm>
          <a:prstGeom prst="rect">
            <a:avLst/>
          </a:prstGeom>
          <a:noFill/>
        </p:spPr>
        <p:txBody>
          <a:bodyPr wrap="square" rtlCol="0">
            <a:spAutoFit/>
          </a:bodyPr>
          <a:lstStyle/>
          <a:p>
            <a:pPr lvl="0">
              <a:defRPr/>
            </a:pPr>
            <a:r>
              <a:rPr lang="de-DE" sz="2400" dirty="0">
                <a:solidFill>
                  <a:srgbClr val="115076"/>
                </a:solidFill>
              </a:rPr>
              <a:t>Sprachen sind lebendig und sie wachsen! </a:t>
            </a:r>
          </a:p>
          <a:p>
            <a:pPr lvl="0">
              <a:defRPr/>
            </a:pPr>
            <a:endParaRPr lang="de-DE" sz="2400" dirty="0">
              <a:solidFill>
                <a:srgbClr val="115076"/>
              </a:solidFill>
            </a:endParaRPr>
          </a:p>
          <a:p>
            <a:pPr lvl="0">
              <a:defRPr/>
            </a:pPr>
            <a:r>
              <a:rPr lang="de-DE" sz="2400" dirty="0">
                <a:solidFill>
                  <a:srgbClr val="115076"/>
                </a:solidFill>
              </a:rPr>
              <a:t>Altenglisch hatte 50.000 – 60.000 Wörter.</a:t>
            </a:r>
          </a:p>
          <a:p>
            <a:pPr lvl="0">
              <a:defRPr/>
            </a:pPr>
            <a:endParaRPr lang="de-DE" sz="2400" dirty="0">
              <a:solidFill>
                <a:srgbClr val="115076"/>
              </a:solidFill>
            </a:endParaRPr>
          </a:p>
          <a:p>
            <a:pPr lvl="0">
              <a:defRPr/>
            </a:pPr>
            <a:r>
              <a:rPr lang="de-DE" sz="2400" dirty="0">
                <a:solidFill>
                  <a:srgbClr val="115076"/>
                </a:solidFill>
              </a:rPr>
              <a:t>Das Oxford English Wörterbuch hat jetzt 273.000 Stichwörter*.</a:t>
            </a:r>
          </a:p>
          <a:p>
            <a:pPr lvl="0">
              <a:defRPr/>
            </a:pPr>
            <a:endParaRPr lang="de-DE" sz="2400" dirty="0">
              <a:solidFill>
                <a:srgbClr val="115076"/>
              </a:solidFill>
            </a:endParaRPr>
          </a:p>
          <a:p>
            <a:pPr lvl="0">
              <a:defRPr/>
            </a:pPr>
            <a:r>
              <a:rPr lang="de-DE" sz="2400" dirty="0">
                <a:solidFill>
                  <a:srgbClr val="115076"/>
                </a:solidFill>
              </a:rPr>
              <a:t>Sprachen sterben leider auch aus.</a:t>
            </a:r>
          </a:p>
          <a:p>
            <a:pPr lvl="0">
              <a:defRPr/>
            </a:pPr>
            <a:endParaRPr lang="de-DE" sz="2400" dirty="0">
              <a:solidFill>
                <a:srgbClr val="115076"/>
              </a:solidFill>
            </a:endParaRPr>
          </a:p>
          <a:p>
            <a:pPr lvl="0">
              <a:defRPr/>
            </a:pPr>
            <a:r>
              <a:rPr lang="de-DE" sz="2400" dirty="0">
                <a:solidFill>
                  <a:srgbClr val="115076"/>
                </a:solidFill>
              </a:rPr>
              <a:t>Die kornische Sprache ist am 26. Dezember 1777 ausgestorben.</a:t>
            </a:r>
          </a:p>
          <a:p>
            <a:pPr lvl="0">
              <a:defRPr/>
            </a:pPr>
            <a:endParaRPr lang="de-DE" sz="2400" dirty="0">
              <a:solidFill>
                <a:srgbClr val="115076"/>
              </a:solidFill>
            </a:endParaRPr>
          </a:p>
          <a:p>
            <a:pPr lvl="0">
              <a:defRPr/>
            </a:pPr>
            <a:endParaRPr lang="de-DE" sz="2400" dirty="0">
              <a:solidFill>
                <a:srgbClr val="115076"/>
              </a:solidFill>
            </a:endParaRP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ular Callout 25">
            <a:extLst>
              <a:ext uri="{FF2B5EF4-FFF2-40B4-BE49-F238E27FC236}">
                <a16:creationId xmlns:a16="http://schemas.microsoft.com/office/drawing/2014/main" id="{A0B7C9D5-DDBA-4FEC-900F-EAA39CF78660}"/>
              </a:ext>
            </a:extLst>
          </p:cNvPr>
          <p:cNvSpPr/>
          <p:nvPr/>
        </p:nvSpPr>
        <p:spPr>
          <a:xfrm>
            <a:off x="8637563" y="980006"/>
            <a:ext cx="3319765" cy="425374"/>
          </a:xfrm>
          <a:prstGeom prst="wedgeRoundRectCallout">
            <a:avLst>
              <a:gd name="adj1" fmla="val -43837"/>
              <a:gd name="adj2" fmla="val -11538"/>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 das </a:t>
            </a:r>
            <a:r>
              <a:rPr lang="en-GB" dirty="0" err="1">
                <a:solidFill>
                  <a:prstClr val="white"/>
                </a:solidFill>
              </a:rPr>
              <a:t>Stichwort</a:t>
            </a:r>
            <a:r>
              <a:rPr lang="en-GB" dirty="0">
                <a:solidFill>
                  <a:prstClr val="white"/>
                </a:solidFill>
              </a:rPr>
              <a:t> – headword</a:t>
            </a:r>
          </a:p>
        </p:txBody>
      </p:sp>
      <p:pic>
        <p:nvPicPr>
          <p:cNvPr id="2050" name="Picture 2" descr="Dictionary, Book, English, School, Study, Learn">
            <a:extLst>
              <a:ext uri="{FF2B5EF4-FFF2-40B4-BE49-F238E27FC236}">
                <a16:creationId xmlns:a16="http://schemas.microsoft.com/office/drawing/2014/main" id="{35930D80-AA57-4472-BE20-7242C34DFF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84647" y="1777196"/>
            <a:ext cx="2942523" cy="27913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rnwall, Flag, Uk, United Kingdom, Cornish, St">
            <a:extLst>
              <a:ext uri="{FF2B5EF4-FFF2-40B4-BE49-F238E27FC236}">
                <a16:creationId xmlns:a16="http://schemas.microsoft.com/office/drawing/2014/main" id="{FAC9D95A-08D7-4532-97F3-AABDC66D8F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5211" y="4899619"/>
            <a:ext cx="2251806" cy="13557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Beach, Cliffs, Sea, Ocean, Turquoise, Blue, Landscape">
            <a:extLst>
              <a:ext uri="{FF2B5EF4-FFF2-40B4-BE49-F238E27FC236}">
                <a16:creationId xmlns:a16="http://schemas.microsoft.com/office/drawing/2014/main" id="{43F679C8-B103-4896-B344-A7DC289C25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3113" y="4873332"/>
            <a:ext cx="2162876" cy="1437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28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6495"/>
            <a:ext cx="9172136" cy="952908"/>
          </a:xfrm>
          <a:prstGeom prst="rect">
            <a:avLst/>
          </a:prstGeom>
        </p:spPr>
      </p:pic>
      <p:sp>
        <p:nvSpPr>
          <p:cNvPr id="16" name="Title 15"/>
          <p:cNvSpPr>
            <a:spLocks noGrp="1"/>
          </p:cNvSpPr>
          <p:nvPr>
            <p:ph type="title"/>
          </p:nvPr>
        </p:nvSpPr>
        <p:spPr>
          <a:xfrm>
            <a:off x="-1" y="-14068"/>
            <a:ext cx="8074855" cy="1325563"/>
          </a:xfrm>
        </p:spPr>
        <p:txBody>
          <a:bodyPr>
            <a:normAutofit/>
          </a:bodyPr>
          <a:lstStyle/>
          <a:p>
            <a:pPr rtl="0" eaLnBrk="1" fontAlgn="auto" latinLnBrk="0" hangingPunct="1"/>
            <a:r>
              <a:rPr lang="en-GB" sz="3200" b="1" dirty="0" err="1">
                <a:solidFill>
                  <a:schemeClr val="bg1"/>
                </a:solidFill>
                <a:effectLst/>
              </a:rPr>
              <a:t>Englisch</a:t>
            </a:r>
            <a:r>
              <a:rPr lang="en-GB" sz="3200" b="1" dirty="0">
                <a:solidFill>
                  <a:schemeClr val="bg1"/>
                </a:solidFill>
                <a:effectLst/>
              </a:rPr>
              <a:t> und Deutsch </a:t>
            </a:r>
            <a:r>
              <a:rPr lang="en-GB" sz="3200" b="1" dirty="0">
                <a:solidFill>
                  <a:schemeClr val="bg1"/>
                </a:solidFill>
                <a:effectLst/>
                <a:sym typeface="Wingdings" panose="05000000000000000000" pitchFamily="2" charset="2"/>
              </a:rPr>
              <a:t> </a:t>
            </a:r>
            <a:r>
              <a:rPr lang="en-GB" sz="3200" b="1" dirty="0" err="1">
                <a:solidFill>
                  <a:schemeClr val="bg1"/>
                </a:solidFill>
                <a:effectLst/>
                <a:sym typeface="Wingdings" panose="05000000000000000000" pitchFamily="2" charset="2"/>
              </a:rPr>
              <a:t>Denglisch</a:t>
            </a:r>
            <a:r>
              <a:rPr lang="en-GB" sz="3200" b="1" dirty="0">
                <a:solidFill>
                  <a:schemeClr val="bg1"/>
                </a:solidFill>
                <a:effectLst/>
                <a:sym typeface="Wingdings" panose="05000000000000000000" pitchFamily="2" charset="2"/>
              </a:rPr>
              <a:t> </a:t>
            </a:r>
            <a:r>
              <a:rPr lang="en-GB" sz="3200" dirty="0">
                <a:solidFill>
                  <a:schemeClr val="bg1"/>
                </a:solidFill>
                <a:effectLst/>
                <a:sym typeface="Wingdings" panose="05000000000000000000" pitchFamily="2" charset="2"/>
              </a:rPr>
              <a:t>[1/8]</a:t>
            </a:r>
            <a:endParaRPr lang="en-GB" sz="3200" dirty="0">
              <a:solidFill>
                <a:schemeClr val="bg1"/>
              </a:solidFill>
              <a:effectLst/>
            </a:endParaRPr>
          </a:p>
        </p:txBody>
      </p:sp>
      <p:sp>
        <p:nvSpPr>
          <p:cNvPr id="14" name="TextBox 13">
            <a:extLst>
              <a:ext uri="{FF2B5EF4-FFF2-40B4-BE49-F238E27FC236}">
                <a16:creationId xmlns:a16="http://schemas.microsoft.com/office/drawing/2014/main" id="{954EF753-D086-4435-AFB6-848AB5321DE9}"/>
              </a:ext>
            </a:extLst>
          </p:cNvPr>
          <p:cNvSpPr txBox="1"/>
          <p:nvPr/>
        </p:nvSpPr>
        <p:spPr>
          <a:xfrm>
            <a:off x="206013" y="1492986"/>
            <a:ext cx="11779974" cy="461665"/>
          </a:xfrm>
          <a:prstGeom prst="rect">
            <a:avLst/>
          </a:prstGeom>
          <a:noFill/>
        </p:spPr>
        <p:txBody>
          <a:bodyPr wrap="square" rtlCol="0">
            <a:spAutoFit/>
          </a:bodyPr>
          <a:lstStyle/>
          <a:p>
            <a:pPr lvl="0">
              <a:defRPr/>
            </a:pPr>
            <a:r>
              <a:rPr lang="de-DE" sz="2400" dirty="0">
                <a:solidFill>
                  <a:srgbClr val="115076"/>
                </a:solidFill>
              </a:rPr>
              <a:t>Hör zu und übersetze ins Englische.</a:t>
            </a: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A61F3C9-34D3-4D7F-B0DD-ED1D79B6680E}"/>
              </a:ext>
            </a:extLst>
          </p:cNvPr>
          <p:cNvSpPr txBox="1"/>
          <p:nvPr/>
        </p:nvSpPr>
        <p:spPr>
          <a:xfrm>
            <a:off x="1185383" y="2238234"/>
            <a:ext cx="11779974" cy="830997"/>
          </a:xfrm>
          <a:prstGeom prst="rect">
            <a:avLst/>
          </a:prstGeom>
          <a:noFill/>
        </p:spPr>
        <p:txBody>
          <a:bodyPr wrap="square" rtlCol="0">
            <a:spAutoFit/>
          </a:bodyPr>
          <a:lstStyle/>
          <a:p>
            <a:pPr>
              <a:defRPr/>
            </a:pPr>
            <a:r>
              <a:rPr lang="de-DE" sz="2400" i="1" dirty="0">
                <a:solidFill>
                  <a:srgbClr val="115076"/>
                </a:solidFill>
              </a:rPr>
              <a:t>Modern English developed from Old English.</a:t>
            </a:r>
          </a:p>
          <a:p>
            <a:pPr lvl="0">
              <a:defRPr/>
            </a:pPr>
            <a:r>
              <a:rPr lang="de-DE" sz="2400" b="1" dirty="0">
                <a:solidFill>
                  <a:srgbClr val="115076"/>
                </a:solidFill>
              </a:rPr>
              <a:t>Modernes Englisch hat sich aus dem alten Englisch entwickelt.</a:t>
            </a:r>
          </a:p>
        </p:txBody>
      </p:sp>
      <p:sp>
        <p:nvSpPr>
          <p:cNvPr id="11" name="Action Button: Custom 16">
            <a:hlinkClick r:id="" action="ppaction://noaction" highlightClick="1">
              <a:snd r:embed="rId4" name="9.2.1.4 Slide 28.wav"/>
            </a:hlinkClick>
            <a:extLst>
              <a:ext uri="{FF2B5EF4-FFF2-40B4-BE49-F238E27FC236}">
                <a16:creationId xmlns:a16="http://schemas.microsoft.com/office/drawing/2014/main" id="{C76CA655-A1E7-4BAC-8016-2B81FE2FBE12}"/>
              </a:ext>
            </a:extLst>
          </p:cNvPr>
          <p:cNvSpPr/>
          <p:nvPr/>
        </p:nvSpPr>
        <p:spPr>
          <a:xfrm>
            <a:off x="341957" y="24747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2290" name="Picture 2" descr="Panorama, Middle Ages, Campaign, To, Horse, Knight">
            <a:extLst>
              <a:ext uri="{FF2B5EF4-FFF2-40B4-BE49-F238E27FC236}">
                <a16:creationId xmlns:a16="http://schemas.microsoft.com/office/drawing/2014/main" id="{7C446687-A458-4F0A-BF42-08B0650507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0744" y="3212137"/>
            <a:ext cx="5067329" cy="29295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F3E445C-0B84-4F6E-A0B8-E6DB903E9970}"/>
              </a:ext>
            </a:extLst>
          </p:cNvPr>
          <p:cNvSpPr/>
          <p:nvPr/>
        </p:nvSpPr>
        <p:spPr>
          <a:xfrm>
            <a:off x="3559629" y="2351315"/>
            <a:ext cx="1719942" cy="283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___________</a:t>
            </a:r>
          </a:p>
        </p:txBody>
      </p:sp>
      <p:sp>
        <p:nvSpPr>
          <p:cNvPr id="12" name="Rectangle: Rounded Corners 11">
            <a:extLst>
              <a:ext uri="{FF2B5EF4-FFF2-40B4-BE49-F238E27FC236}">
                <a16:creationId xmlns:a16="http://schemas.microsoft.com/office/drawing/2014/main" id="{24D4E7BE-74AB-40BB-85F7-337D9732CEE3}"/>
              </a:ext>
            </a:extLst>
          </p:cNvPr>
          <p:cNvSpPr/>
          <p:nvPr/>
        </p:nvSpPr>
        <p:spPr>
          <a:xfrm>
            <a:off x="6052459" y="2351315"/>
            <a:ext cx="1839683" cy="283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____________.</a:t>
            </a:r>
          </a:p>
        </p:txBody>
      </p:sp>
    </p:spTree>
    <p:extLst>
      <p:ext uri="{BB962C8B-B14F-4D97-AF65-F5344CB8AC3E}">
        <p14:creationId xmlns:p14="http://schemas.microsoft.com/office/powerpoint/2010/main" val="372715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22364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Word stress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00841" y="247046"/>
            <a:ext cx="135648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Phonetik</a:t>
            </a:r>
            <a:endParaRPr lang="en-GB" sz="2000"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33504" y="1342494"/>
            <a:ext cx="12058495" cy="461665"/>
          </a:xfrm>
          <a:prstGeom prst="rect">
            <a:avLst/>
          </a:prstGeom>
          <a:noFill/>
        </p:spPr>
        <p:txBody>
          <a:bodyPr wrap="square" rtlCol="0">
            <a:spAutoFit/>
          </a:bodyPr>
          <a:lstStyle/>
          <a:p>
            <a:r>
              <a:rPr lang="en-US" sz="2400" dirty="0">
                <a:solidFill>
                  <a:schemeClr val="accent5">
                    <a:lumMod val="50000"/>
                  </a:schemeClr>
                </a:solidFill>
              </a:rPr>
              <a:t>As you know, you most often stress the </a:t>
            </a:r>
            <a:r>
              <a:rPr lang="en-US" sz="2400" b="1" dirty="0">
                <a:solidFill>
                  <a:schemeClr val="accent5">
                    <a:lumMod val="50000"/>
                  </a:schemeClr>
                </a:solidFill>
              </a:rPr>
              <a:t>1st syllable </a:t>
            </a:r>
            <a:r>
              <a:rPr lang="en-US" sz="2400" dirty="0">
                <a:solidFill>
                  <a:schemeClr val="accent5">
                    <a:lumMod val="50000"/>
                  </a:schemeClr>
                </a:solidFill>
              </a:rPr>
              <a:t>of German words:</a:t>
            </a:r>
          </a:p>
        </p:txBody>
      </p:sp>
      <p:pic>
        <p:nvPicPr>
          <p:cNvPr id="6" name="Picture 5" descr="Logo&#10;&#10;Description automatically generated">
            <a:extLst>
              <a:ext uri="{FF2B5EF4-FFF2-40B4-BE49-F238E27FC236}">
                <a16:creationId xmlns:a16="http://schemas.microsoft.com/office/drawing/2014/main" id="{3D785EB6-2781-4B94-8665-2D33C320BB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1510" y="1565816"/>
            <a:ext cx="2460490" cy="2018371"/>
          </a:xfrm>
          <a:prstGeom prst="rect">
            <a:avLst/>
          </a:prstGeom>
        </p:spPr>
      </p:pic>
      <p:sp>
        <p:nvSpPr>
          <p:cNvPr id="7" name="TextBox 6">
            <a:extLst>
              <a:ext uri="{FF2B5EF4-FFF2-40B4-BE49-F238E27FC236}">
                <a16:creationId xmlns:a16="http://schemas.microsoft.com/office/drawing/2014/main" id="{2E7C8CB2-0372-4160-9F4D-39897E6FADDA}"/>
              </a:ext>
            </a:extLst>
          </p:cNvPr>
          <p:cNvSpPr txBox="1"/>
          <p:nvPr/>
        </p:nvSpPr>
        <p:spPr>
          <a:xfrm>
            <a:off x="133505" y="2720697"/>
            <a:ext cx="9971390" cy="830997"/>
          </a:xfrm>
          <a:prstGeom prst="rect">
            <a:avLst/>
          </a:prstGeom>
          <a:noFill/>
        </p:spPr>
        <p:txBody>
          <a:bodyPr wrap="square" rtlCol="0">
            <a:spAutoFit/>
          </a:bodyPr>
          <a:lstStyle/>
          <a:p>
            <a:r>
              <a:rPr lang="en-US" sz="2400" dirty="0">
                <a:solidFill>
                  <a:schemeClr val="accent5">
                    <a:lumMod val="50000"/>
                  </a:schemeClr>
                </a:solidFill>
              </a:rPr>
              <a:t>Words that start with inseparable prefixes </a:t>
            </a:r>
            <a:r>
              <a:rPr lang="en-US" sz="2400" b="1" dirty="0">
                <a:solidFill>
                  <a:schemeClr val="accent5">
                    <a:lumMod val="50000"/>
                  </a:schemeClr>
                </a:solidFill>
              </a:rPr>
              <a:t>be</a:t>
            </a:r>
            <a:r>
              <a:rPr lang="en-US" sz="2400" dirty="0">
                <a:solidFill>
                  <a:schemeClr val="accent5">
                    <a:lumMod val="50000"/>
                  </a:schemeClr>
                </a:solidFill>
              </a:rPr>
              <a:t>-, </a:t>
            </a:r>
            <a:r>
              <a:rPr lang="en-US" sz="2400" b="1" dirty="0" err="1">
                <a:solidFill>
                  <a:schemeClr val="accent5">
                    <a:lumMod val="50000"/>
                  </a:schemeClr>
                </a:solidFill>
              </a:rPr>
              <a:t>er</a:t>
            </a:r>
            <a:r>
              <a:rPr lang="en-US" sz="2400" dirty="0">
                <a:solidFill>
                  <a:schemeClr val="accent5">
                    <a:lumMod val="50000"/>
                  </a:schemeClr>
                </a:solidFill>
              </a:rPr>
              <a:t>-, </a:t>
            </a:r>
            <a:r>
              <a:rPr lang="en-US" sz="2400" b="1" dirty="0" err="1">
                <a:solidFill>
                  <a:schemeClr val="accent5">
                    <a:lumMod val="50000"/>
                  </a:schemeClr>
                </a:solidFill>
              </a:rPr>
              <a:t>ge</a:t>
            </a:r>
            <a:r>
              <a:rPr lang="en-US" sz="2400" dirty="0">
                <a:solidFill>
                  <a:schemeClr val="accent5">
                    <a:lumMod val="50000"/>
                  </a:schemeClr>
                </a:solidFill>
              </a:rPr>
              <a:t>-, </a:t>
            </a:r>
            <a:r>
              <a:rPr lang="en-US" sz="2400" b="1" dirty="0" err="1">
                <a:solidFill>
                  <a:schemeClr val="accent5">
                    <a:lumMod val="50000"/>
                  </a:schemeClr>
                </a:solidFill>
              </a:rPr>
              <a:t>ver</a:t>
            </a:r>
            <a:r>
              <a:rPr lang="en-US" sz="2400" dirty="0">
                <a:solidFill>
                  <a:schemeClr val="accent5">
                    <a:lumMod val="50000"/>
                  </a:schemeClr>
                </a:solidFill>
              </a:rPr>
              <a:t>-, </a:t>
            </a:r>
            <a:r>
              <a:rPr lang="en-US" sz="2400" b="1" dirty="0" err="1">
                <a:solidFill>
                  <a:schemeClr val="accent5">
                    <a:lumMod val="50000"/>
                  </a:schemeClr>
                </a:solidFill>
              </a:rPr>
              <a:t>ent</a:t>
            </a:r>
            <a:r>
              <a:rPr lang="en-US" sz="2400" dirty="0">
                <a:solidFill>
                  <a:schemeClr val="accent5">
                    <a:lumMod val="50000"/>
                  </a:schemeClr>
                </a:solidFill>
              </a:rPr>
              <a:t>- stress the </a:t>
            </a:r>
            <a:r>
              <a:rPr lang="en-US" sz="2400" b="1" dirty="0">
                <a:solidFill>
                  <a:schemeClr val="accent5">
                    <a:lumMod val="50000"/>
                  </a:schemeClr>
                </a:solidFill>
              </a:rPr>
              <a:t>2</a:t>
            </a:r>
            <a:r>
              <a:rPr lang="en-US" sz="2400" b="1" baseline="30000" dirty="0">
                <a:solidFill>
                  <a:schemeClr val="accent5">
                    <a:lumMod val="50000"/>
                  </a:schemeClr>
                </a:solidFill>
              </a:rPr>
              <a:t>nd</a:t>
            </a:r>
            <a:r>
              <a:rPr lang="en-US" sz="2400" b="1" dirty="0">
                <a:solidFill>
                  <a:schemeClr val="accent5">
                    <a:lumMod val="50000"/>
                  </a:schemeClr>
                </a:solidFill>
              </a:rPr>
              <a:t> syllable</a:t>
            </a:r>
            <a:r>
              <a:rPr lang="en-US" sz="2400" dirty="0">
                <a:solidFill>
                  <a:schemeClr val="accent5">
                    <a:lumMod val="50000"/>
                  </a:schemeClr>
                </a:solidFill>
              </a:rPr>
              <a:t>:</a:t>
            </a:r>
          </a:p>
        </p:txBody>
      </p:sp>
      <p:sp>
        <p:nvSpPr>
          <p:cNvPr id="8" name="TextBox 7">
            <a:extLst>
              <a:ext uri="{FF2B5EF4-FFF2-40B4-BE49-F238E27FC236}">
                <a16:creationId xmlns:a16="http://schemas.microsoft.com/office/drawing/2014/main" id="{C9CC0ED0-DEFA-4C21-B6A8-8A273F46CAA2}"/>
              </a:ext>
            </a:extLst>
          </p:cNvPr>
          <p:cNvSpPr txBox="1"/>
          <p:nvPr/>
        </p:nvSpPr>
        <p:spPr>
          <a:xfrm>
            <a:off x="91857" y="4345436"/>
            <a:ext cx="9602716" cy="830997"/>
          </a:xfrm>
          <a:prstGeom prst="rect">
            <a:avLst/>
          </a:prstGeom>
          <a:noFill/>
        </p:spPr>
        <p:txBody>
          <a:bodyPr wrap="square" rtlCol="0">
            <a:spAutoFit/>
          </a:bodyPr>
          <a:lstStyle/>
          <a:p>
            <a:r>
              <a:rPr lang="en-US" sz="2400" dirty="0">
                <a:solidFill>
                  <a:schemeClr val="accent5">
                    <a:lumMod val="50000"/>
                  </a:schemeClr>
                </a:solidFill>
              </a:rPr>
              <a:t>Words that are ‘borrowed’ from another language often stress the </a:t>
            </a:r>
            <a:r>
              <a:rPr lang="en-US" sz="2400" b="1" dirty="0">
                <a:solidFill>
                  <a:schemeClr val="accent5">
                    <a:lumMod val="50000"/>
                  </a:schemeClr>
                </a:solidFill>
              </a:rPr>
              <a:t>2</a:t>
            </a:r>
            <a:r>
              <a:rPr lang="en-US" sz="2400" b="1" baseline="30000" dirty="0">
                <a:solidFill>
                  <a:schemeClr val="accent5">
                    <a:lumMod val="50000"/>
                  </a:schemeClr>
                </a:solidFill>
              </a:rPr>
              <a:t>nd</a:t>
            </a:r>
            <a:r>
              <a:rPr lang="en-US" sz="2400" b="1" dirty="0">
                <a:solidFill>
                  <a:schemeClr val="accent5">
                    <a:lumMod val="50000"/>
                  </a:schemeClr>
                </a:solidFill>
              </a:rPr>
              <a:t> </a:t>
            </a:r>
            <a:r>
              <a:rPr lang="en-US" sz="2400" dirty="0">
                <a:solidFill>
                  <a:schemeClr val="accent5">
                    <a:lumMod val="50000"/>
                  </a:schemeClr>
                </a:solidFill>
              </a:rPr>
              <a:t>or </a:t>
            </a:r>
            <a:r>
              <a:rPr lang="en-US" sz="2400" b="1" dirty="0">
                <a:solidFill>
                  <a:schemeClr val="accent5">
                    <a:lumMod val="50000"/>
                  </a:schemeClr>
                </a:solidFill>
              </a:rPr>
              <a:t>final syllable</a:t>
            </a:r>
            <a:r>
              <a:rPr lang="en-US" sz="2400" dirty="0">
                <a:solidFill>
                  <a:schemeClr val="accent5">
                    <a:lumMod val="50000"/>
                  </a:schemeClr>
                </a:solidFill>
              </a:rPr>
              <a:t>:</a:t>
            </a:r>
          </a:p>
        </p:txBody>
      </p:sp>
      <p:sp>
        <p:nvSpPr>
          <p:cNvPr id="9" name="Speech Bubble: Rectangle with Corners Rounded 1">
            <a:extLst>
              <a:ext uri="{FF2B5EF4-FFF2-40B4-BE49-F238E27FC236}">
                <a16:creationId xmlns:a16="http://schemas.microsoft.com/office/drawing/2014/main" id="{FA6F5C0F-2CC1-4392-9841-350E1561100D}"/>
              </a:ext>
            </a:extLst>
          </p:cNvPr>
          <p:cNvSpPr/>
          <p:nvPr/>
        </p:nvSpPr>
        <p:spPr>
          <a:xfrm>
            <a:off x="9752113" y="3584187"/>
            <a:ext cx="2262753" cy="699314"/>
          </a:xfrm>
          <a:prstGeom prst="wedgeRoundRectCallout">
            <a:avLst>
              <a:gd name="adj1" fmla="val -12529"/>
              <a:gd name="adj2" fmla="val -94227"/>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Note: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Ber</a:t>
            </a:r>
            <a:r>
              <a:rPr kumimoji="0" lang="en-GB" sz="2000" b="1" i="0" u="sng" strike="noStrike" kern="1200" cap="none" spc="0" normalizeH="0" baseline="0" noProof="0" dirty="0">
                <a:ln>
                  <a:noFill/>
                </a:ln>
                <a:solidFill>
                  <a:prstClr val="white"/>
                </a:solidFill>
                <a:effectLst/>
                <a:uLnTx/>
                <a:uFillTx/>
                <a:latin typeface="Century Gothic" panose="020F0302020204030204"/>
                <a:ea typeface="+mn-ea"/>
                <a:cs typeface="+mn-cs"/>
              </a:rPr>
              <a:t>lin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an exception!</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TextBox 9">
            <a:hlinkClick r:id="" action="ppaction://noaction">
              <a:snd r:embed="rId6" name="9.2.1.4 Slide 3 sprechen.wav"/>
            </a:hlinkClick>
            <a:extLst>
              <a:ext uri="{FF2B5EF4-FFF2-40B4-BE49-F238E27FC236}">
                <a16:creationId xmlns:a16="http://schemas.microsoft.com/office/drawing/2014/main" id="{3481D976-A2D4-4A5A-A7B5-7C6E3D0154FF}"/>
              </a:ext>
            </a:extLst>
          </p:cNvPr>
          <p:cNvSpPr txBox="1"/>
          <p:nvPr/>
        </p:nvSpPr>
        <p:spPr>
          <a:xfrm>
            <a:off x="1069385" y="1999979"/>
            <a:ext cx="1797804" cy="461665"/>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2400" u="sng" dirty="0" err="1">
                <a:solidFill>
                  <a:schemeClr val="accent5">
                    <a:lumMod val="50000"/>
                  </a:schemeClr>
                </a:solidFill>
              </a:rPr>
              <a:t>sprech</a:t>
            </a:r>
            <a:r>
              <a:rPr lang="en-GB" sz="2400" dirty="0" err="1">
                <a:solidFill>
                  <a:schemeClr val="accent5">
                    <a:lumMod val="50000"/>
                  </a:schemeClr>
                </a:solidFill>
              </a:rPr>
              <a:t>en</a:t>
            </a:r>
            <a:endParaRPr lang="en-GB" sz="2400" dirty="0">
              <a:solidFill>
                <a:schemeClr val="accent5">
                  <a:lumMod val="50000"/>
                </a:schemeClr>
              </a:solidFill>
            </a:endParaRPr>
          </a:p>
        </p:txBody>
      </p:sp>
      <p:sp>
        <p:nvSpPr>
          <p:cNvPr id="11" name="TextBox 10">
            <a:hlinkClick r:id="" action="ppaction://noaction">
              <a:snd r:embed="rId7" name="9.2.1.4 Slide 3 Dichter.wav"/>
            </a:hlinkClick>
            <a:extLst>
              <a:ext uri="{FF2B5EF4-FFF2-40B4-BE49-F238E27FC236}">
                <a16:creationId xmlns:a16="http://schemas.microsoft.com/office/drawing/2014/main" id="{D15370B6-A592-42A8-921E-D548259B89EC}"/>
              </a:ext>
            </a:extLst>
          </p:cNvPr>
          <p:cNvSpPr txBox="1"/>
          <p:nvPr/>
        </p:nvSpPr>
        <p:spPr>
          <a:xfrm>
            <a:off x="4178650" y="2011953"/>
            <a:ext cx="1797804" cy="461665"/>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2400" u="sng" dirty="0" err="1">
                <a:solidFill>
                  <a:schemeClr val="accent5">
                    <a:lumMod val="50000"/>
                  </a:schemeClr>
                </a:solidFill>
              </a:rPr>
              <a:t>Dich</a:t>
            </a:r>
            <a:r>
              <a:rPr lang="en-GB" sz="2400" dirty="0" err="1">
                <a:solidFill>
                  <a:schemeClr val="accent5">
                    <a:lumMod val="50000"/>
                  </a:schemeClr>
                </a:solidFill>
              </a:rPr>
              <a:t>ter</a:t>
            </a:r>
            <a:endParaRPr lang="en-GB" sz="2400" dirty="0">
              <a:solidFill>
                <a:schemeClr val="accent5">
                  <a:lumMod val="50000"/>
                </a:schemeClr>
              </a:solidFill>
            </a:endParaRPr>
          </a:p>
        </p:txBody>
      </p:sp>
      <p:sp>
        <p:nvSpPr>
          <p:cNvPr id="12" name="TextBox 11">
            <a:hlinkClick r:id="" action="ppaction://noaction">
              <a:snd r:embed="rId8" name="9.2.1.4 Slide 3 Wörterbuch.wav"/>
            </a:hlinkClick>
            <a:extLst>
              <a:ext uri="{FF2B5EF4-FFF2-40B4-BE49-F238E27FC236}">
                <a16:creationId xmlns:a16="http://schemas.microsoft.com/office/drawing/2014/main" id="{3E74D228-D60C-4795-8B02-A78755500387}"/>
              </a:ext>
            </a:extLst>
          </p:cNvPr>
          <p:cNvSpPr txBox="1"/>
          <p:nvPr/>
        </p:nvSpPr>
        <p:spPr>
          <a:xfrm>
            <a:off x="7458396" y="1995706"/>
            <a:ext cx="2215574" cy="461665"/>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2400" u="sng" dirty="0" err="1">
                <a:solidFill>
                  <a:schemeClr val="accent5">
                    <a:lumMod val="50000"/>
                  </a:schemeClr>
                </a:solidFill>
              </a:rPr>
              <a:t>Wör</a:t>
            </a:r>
            <a:r>
              <a:rPr lang="en-GB" sz="2400" dirty="0" err="1">
                <a:solidFill>
                  <a:schemeClr val="accent5">
                    <a:lumMod val="50000"/>
                  </a:schemeClr>
                </a:solidFill>
              </a:rPr>
              <a:t>terbuch</a:t>
            </a:r>
            <a:endParaRPr lang="en-GB" sz="2400" dirty="0">
              <a:solidFill>
                <a:schemeClr val="accent5">
                  <a:lumMod val="50000"/>
                </a:schemeClr>
              </a:solidFill>
            </a:endParaRPr>
          </a:p>
        </p:txBody>
      </p:sp>
      <p:sp>
        <p:nvSpPr>
          <p:cNvPr id="13" name="TextBox 12">
            <a:hlinkClick r:id="" action="ppaction://noaction">
              <a:snd r:embed="rId9" name="9.2.1.4 Slide 3 Besuch.wav"/>
            </a:hlinkClick>
            <a:extLst>
              <a:ext uri="{FF2B5EF4-FFF2-40B4-BE49-F238E27FC236}">
                <a16:creationId xmlns:a16="http://schemas.microsoft.com/office/drawing/2014/main" id="{4C61442B-EEFA-4DFD-89E1-B03B9227FCE9}"/>
              </a:ext>
            </a:extLst>
          </p:cNvPr>
          <p:cNvSpPr txBox="1"/>
          <p:nvPr/>
        </p:nvSpPr>
        <p:spPr>
          <a:xfrm>
            <a:off x="1069385" y="3601504"/>
            <a:ext cx="1797804" cy="461665"/>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2400" dirty="0" err="1">
                <a:solidFill>
                  <a:schemeClr val="accent5">
                    <a:lumMod val="50000"/>
                  </a:schemeClr>
                </a:solidFill>
              </a:rPr>
              <a:t>Be</a:t>
            </a:r>
            <a:r>
              <a:rPr lang="en-GB" sz="2400" u="sng" dirty="0" err="1">
                <a:solidFill>
                  <a:schemeClr val="accent5">
                    <a:lumMod val="50000"/>
                  </a:schemeClr>
                </a:solidFill>
              </a:rPr>
              <a:t>such</a:t>
            </a:r>
            <a:endParaRPr lang="en-GB" sz="2400" u="sng" dirty="0">
              <a:solidFill>
                <a:schemeClr val="accent5">
                  <a:lumMod val="50000"/>
                </a:schemeClr>
              </a:solidFill>
            </a:endParaRPr>
          </a:p>
        </p:txBody>
      </p:sp>
      <p:sp>
        <p:nvSpPr>
          <p:cNvPr id="14" name="TextBox 13">
            <a:hlinkClick r:id="" action="ppaction://noaction">
              <a:snd r:embed="rId10" name="9.2.1.4 Slide 3 erzäheln.wav"/>
            </a:hlinkClick>
            <a:extLst>
              <a:ext uri="{FF2B5EF4-FFF2-40B4-BE49-F238E27FC236}">
                <a16:creationId xmlns:a16="http://schemas.microsoft.com/office/drawing/2014/main" id="{AFB78304-E7A3-4C99-806D-3590E4596F73}"/>
              </a:ext>
            </a:extLst>
          </p:cNvPr>
          <p:cNvSpPr txBox="1"/>
          <p:nvPr/>
        </p:nvSpPr>
        <p:spPr>
          <a:xfrm>
            <a:off x="4178650" y="3584187"/>
            <a:ext cx="1797804" cy="461665"/>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2400" dirty="0" err="1">
                <a:solidFill>
                  <a:schemeClr val="accent5">
                    <a:lumMod val="50000"/>
                  </a:schemeClr>
                </a:solidFill>
              </a:rPr>
              <a:t>er</a:t>
            </a:r>
            <a:r>
              <a:rPr lang="en-GB" sz="2400" u="sng" dirty="0" err="1">
                <a:solidFill>
                  <a:schemeClr val="accent5">
                    <a:lumMod val="50000"/>
                  </a:schemeClr>
                </a:solidFill>
              </a:rPr>
              <a:t>zäh</a:t>
            </a:r>
            <a:r>
              <a:rPr lang="en-GB" sz="2400" dirty="0" err="1">
                <a:solidFill>
                  <a:schemeClr val="accent5">
                    <a:lumMod val="50000"/>
                  </a:schemeClr>
                </a:solidFill>
              </a:rPr>
              <a:t>len</a:t>
            </a:r>
            <a:endParaRPr lang="en-GB" sz="2400" dirty="0">
              <a:solidFill>
                <a:schemeClr val="accent5">
                  <a:lumMod val="50000"/>
                </a:schemeClr>
              </a:solidFill>
            </a:endParaRPr>
          </a:p>
        </p:txBody>
      </p:sp>
      <p:sp>
        <p:nvSpPr>
          <p:cNvPr id="15" name="TextBox 14">
            <a:hlinkClick r:id="" action="ppaction://noaction">
              <a:snd r:embed="rId11" name="9.2.1.4 Slide 3 vergessen.wav"/>
            </a:hlinkClick>
            <a:extLst>
              <a:ext uri="{FF2B5EF4-FFF2-40B4-BE49-F238E27FC236}">
                <a16:creationId xmlns:a16="http://schemas.microsoft.com/office/drawing/2014/main" id="{4D80F09B-7821-4C85-8689-879B97350785}"/>
              </a:ext>
            </a:extLst>
          </p:cNvPr>
          <p:cNvSpPr txBox="1"/>
          <p:nvPr/>
        </p:nvSpPr>
        <p:spPr>
          <a:xfrm>
            <a:off x="7458396" y="3597231"/>
            <a:ext cx="1797804" cy="461665"/>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2400" dirty="0" err="1">
                <a:solidFill>
                  <a:schemeClr val="accent5">
                    <a:lumMod val="50000"/>
                  </a:schemeClr>
                </a:solidFill>
              </a:rPr>
              <a:t>ver</a:t>
            </a:r>
            <a:r>
              <a:rPr lang="en-GB" sz="2400" u="sng" dirty="0" err="1">
                <a:solidFill>
                  <a:schemeClr val="accent5">
                    <a:lumMod val="50000"/>
                  </a:schemeClr>
                </a:solidFill>
              </a:rPr>
              <a:t>gess</a:t>
            </a:r>
            <a:r>
              <a:rPr lang="en-GB" sz="2400" dirty="0" err="1">
                <a:solidFill>
                  <a:schemeClr val="accent5">
                    <a:lumMod val="50000"/>
                  </a:schemeClr>
                </a:solidFill>
              </a:rPr>
              <a:t>en</a:t>
            </a:r>
            <a:endParaRPr lang="en-GB" sz="2400" dirty="0">
              <a:solidFill>
                <a:schemeClr val="accent5">
                  <a:lumMod val="50000"/>
                </a:schemeClr>
              </a:solidFill>
            </a:endParaRPr>
          </a:p>
        </p:txBody>
      </p:sp>
      <p:sp>
        <p:nvSpPr>
          <p:cNvPr id="16" name="TextBox 15">
            <a:hlinkClick r:id="" action="ppaction://noaction">
              <a:snd r:embed="rId12" name="9.2.1.4 Slide 3 Kultur.wav"/>
            </a:hlinkClick>
            <a:extLst>
              <a:ext uri="{FF2B5EF4-FFF2-40B4-BE49-F238E27FC236}">
                <a16:creationId xmlns:a16="http://schemas.microsoft.com/office/drawing/2014/main" id="{9046E649-847F-4B64-B6B0-B62A242D47CD}"/>
              </a:ext>
            </a:extLst>
          </p:cNvPr>
          <p:cNvSpPr txBox="1"/>
          <p:nvPr/>
        </p:nvSpPr>
        <p:spPr>
          <a:xfrm>
            <a:off x="953146" y="5381894"/>
            <a:ext cx="2030281" cy="461665"/>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2400" dirty="0">
                <a:solidFill>
                  <a:schemeClr val="accent5">
                    <a:lumMod val="50000"/>
                  </a:schemeClr>
                </a:solidFill>
              </a:rPr>
              <a:t>Kult</a:t>
            </a:r>
            <a:r>
              <a:rPr lang="en-GB" sz="2400" u="sng" dirty="0">
                <a:solidFill>
                  <a:schemeClr val="accent5">
                    <a:lumMod val="50000"/>
                  </a:schemeClr>
                </a:solidFill>
              </a:rPr>
              <a:t>ur</a:t>
            </a:r>
          </a:p>
        </p:txBody>
      </p:sp>
      <p:sp>
        <p:nvSpPr>
          <p:cNvPr id="17" name="TextBox 16">
            <a:hlinkClick r:id="" action="ppaction://noaction">
              <a:snd r:embed="rId13" name="9.2.1.4 Slide 3 Nation.wav"/>
            </a:hlinkClick>
            <a:extLst>
              <a:ext uri="{FF2B5EF4-FFF2-40B4-BE49-F238E27FC236}">
                <a16:creationId xmlns:a16="http://schemas.microsoft.com/office/drawing/2014/main" id="{7BBD18C2-D234-4753-8893-A319D322C11B}"/>
              </a:ext>
            </a:extLst>
          </p:cNvPr>
          <p:cNvSpPr txBox="1"/>
          <p:nvPr/>
        </p:nvSpPr>
        <p:spPr>
          <a:xfrm>
            <a:off x="4220298" y="5381894"/>
            <a:ext cx="1797804" cy="461665"/>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2400" dirty="0">
                <a:solidFill>
                  <a:schemeClr val="accent5">
                    <a:lumMod val="50000"/>
                  </a:schemeClr>
                </a:solidFill>
              </a:rPr>
              <a:t>Nati</a:t>
            </a:r>
            <a:r>
              <a:rPr lang="en-GB" sz="2400" u="sng" dirty="0">
                <a:solidFill>
                  <a:schemeClr val="accent5">
                    <a:lumMod val="50000"/>
                  </a:schemeClr>
                </a:solidFill>
              </a:rPr>
              <a:t>on</a:t>
            </a:r>
          </a:p>
        </p:txBody>
      </p:sp>
      <p:sp>
        <p:nvSpPr>
          <p:cNvPr id="18" name="TextBox 17">
            <a:hlinkClick r:id="" action="ppaction://noaction">
              <a:snd r:embed="rId14" name="9.2.1.4 Slide 3 September.wav"/>
            </a:hlinkClick>
            <a:extLst>
              <a:ext uri="{FF2B5EF4-FFF2-40B4-BE49-F238E27FC236}">
                <a16:creationId xmlns:a16="http://schemas.microsoft.com/office/drawing/2014/main" id="{66764AD4-36BF-4BBD-9D07-38F163C32DAD}"/>
              </a:ext>
            </a:extLst>
          </p:cNvPr>
          <p:cNvSpPr txBox="1"/>
          <p:nvPr/>
        </p:nvSpPr>
        <p:spPr>
          <a:xfrm>
            <a:off x="7373155" y="5381893"/>
            <a:ext cx="1968285" cy="461665"/>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2400" dirty="0">
                <a:solidFill>
                  <a:schemeClr val="accent5">
                    <a:lumMod val="50000"/>
                  </a:schemeClr>
                </a:solidFill>
              </a:rPr>
              <a:t>Sep</a:t>
            </a:r>
            <a:r>
              <a:rPr lang="en-GB" sz="2400" u="sng" dirty="0">
                <a:solidFill>
                  <a:schemeClr val="accent5">
                    <a:lumMod val="50000"/>
                  </a:schemeClr>
                </a:solidFill>
              </a:rPr>
              <a:t>tem</a:t>
            </a:r>
            <a:r>
              <a:rPr lang="en-GB" sz="2400" dirty="0">
                <a:solidFill>
                  <a:schemeClr val="accent5">
                    <a:lumMod val="50000"/>
                  </a:schemeClr>
                </a:solidFill>
              </a:rPr>
              <a:t>ber</a:t>
            </a:r>
          </a:p>
        </p:txBody>
      </p:sp>
      <p:sp>
        <p:nvSpPr>
          <p:cNvPr id="19" name="Speech Bubble: Rectangle with Corners Rounded 1">
            <a:extLst>
              <a:ext uri="{FF2B5EF4-FFF2-40B4-BE49-F238E27FC236}">
                <a16:creationId xmlns:a16="http://schemas.microsoft.com/office/drawing/2014/main" id="{45137567-04EC-43BF-A74E-15112E5BE335}"/>
              </a:ext>
            </a:extLst>
          </p:cNvPr>
          <p:cNvSpPr/>
          <p:nvPr/>
        </p:nvSpPr>
        <p:spPr>
          <a:xfrm>
            <a:off x="9752113" y="4581531"/>
            <a:ext cx="2262753" cy="1602293"/>
          </a:xfrm>
          <a:prstGeom prst="wedgeRoundRectCallout">
            <a:avLst>
              <a:gd name="adj1" fmla="val -64584"/>
              <a:gd name="adj2" fmla="val -1985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err="1">
                <a:ln>
                  <a:noFill/>
                </a:ln>
                <a:solidFill>
                  <a:prstClr val="white"/>
                </a:solidFill>
                <a:effectLst/>
                <a:uLnTx/>
                <a:uFillTx/>
                <a:latin typeface="Century Gothic" panose="020F0302020204030204"/>
                <a:ea typeface="+mn-ea"/>
                <a:cs typeface="+mn-cs"/>
              </a:rPr>
              <a:t>Ja</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nuar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sng" strike="noStrike" kern="1200" cap="none" spc="0" normalizeH="0" baseline="0" noProof="0" dirty="0" err="1">
                <a:ln>
                  <a:noFill/>
                </a:ln>
                <a:solidFill>
                  <a:prstClr val="white"/>
                </a:solidFill>
                <a:effectLst/>
                <a:uLnTx/>
                <a:uFillTx/>
                <a:latin typeface="Century Gothic" panose="020F0302020204030204"/>
                <a:ea typeface="+mn-ea"/>
                <a:cs typeface="+mn-cs"/>
              </a:rPr>
              <a:t>Fe</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bruar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sng" strike="noStrike" kern="1200" cap="none" spc="0" normalizeH="0" baseline="0" noProof="0" dirty="0" err="1">
                <a:ln>
                  <a:noFill/>
                </a:ln>
                <a:solidFill>
                  <a:prstClr val="white"/>
                </a:solidFill>
                <a:effectLst/>
                <a:uLnTx/>
                <a:uFillTx/>
                <a:latin typeface="Century Gothic" panose="020F0302020204030204"/>
                <a:ea typeface="+mn-ea"/>
                <a:cs typeface="+mn-cs"/>
              </a:rPr>
              <a:t>Ju</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sng" strike="noStrike" kern="1200" cap="none" spc="0" normalizeH="0" baseline="0" noProof="0" dirty="0" err="1">
                <a:ln>
                  <a:noFill/>
                </a:ln>
                <a:solidFill>
                  <a:prstClr val="white"/>
                </a:solidFill>
                <a:effectLst/>
                <a:uLnTx/>
                <a:uFillTx/>
                <a:latin typeface="Century Gothic" panose="020F0302020204030204"/>
                <a:ea typeface="+mn-ea"/>
                <a:cs typeface="+mn-cs"/>
              </a:rPr>
              <a:t>Ju</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noProof="0" dirty="0">
                <a:solidFill>
                  <a:prstClr val="white"/>
                </a:solidFill>
                <a:latin typeface="Century Gothic" panose="020F0302020204030204"/>
              </a:rPr>
              <a:t>Other </a:t>
            </a:r>
            <a:r>
              <a:rPr lang="en-GB" sz="2000" dirty="0">
                <a:solidFill>
                  <a:prstClr val="white"/>
                </a:solidFill>
                <a:latin typeface="Century Gothic" panose="020F0302020204030204"/>
              </a:rPr>
              <a:t>months stress the 2</a:t>
            </a:r>
            <a:r>
              <a:rPr lang="en-GB" sz="2000" baseline="30000" dirty="0">
                <a:solidFill>
                  <a:prstClr val="white"/>
                </a:solidFill>
                <a:latin typeface="Century Gothic" panose="020F0302020204030204"/>
              </a:rPr>
              <a:t>nd</a:t>
            </a:r>
            <a:r>
              <a:rPr lang="en-GB" sz="2000" dirty="0">
                <a:solidFill>
                  <a:prstClr val="white"/>
                </a:solidFill>
                <a:latin typeface="Century Gothic" panose="020F0302020204030204"/>
              </a:rPr>
              <a:t> syllable.</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6495"/>
            <a:ext cx="9172136" cy="952908"/>
          </a:xfrm>
          <a:prstGeom prst="rect">
            <a:avLst/>
          </a:prstGeom>
        </p:spPr>
      </p:pic>
      <p:sp>
        <p:nvSpPr>
          <p:cNvPr id="16" name="Title 15"/>
          <p:cNvSpPr>
            <a:spLocks noGrp="1"/>
          </p:cNvSpPr>
          <p:nvPr>
            <p:ph type="title"/>
          </p:nvPr>
        </p:nvSpPr>
        <p:spPr>
          <a:xfrm>
            <a:off x="-1" y="-14068"/>
            <a:ext cx="8074855" cy="1325563"/>
          </a:xfrm>
        </p:spPr>
        <p:txBody>
          <a:bodyPr>
            <a:normAutofit/>
          </a:bodyPr>
          <a:lstStyle/>
          <a:p>
            <a:pPr rtl="0" eaLnBrk="1" fontAlgn="auto" latinLnBrk="0" hangingPunct="1"/>
            <a:r>
              <a:rPr lang="en-GB" sz="3200" b="1" dirty="0" err="1">
                <a:solidFill>
                  <a:schemeClr val="bg1"/>
                </a:solidFill>
                <a:effectLst/>
              </a:rPr>
              <a:t>Englisch</a:t>
            </a:r>
            <a:r>
              <a:rPr lang="en-GB" sz="3200" b="1" dirty="0">
                <a:solidFill>
                  <a:schemeClr val="bg1"/>
                </a:solidFill>
                <a:effectLst/>
              </a:rPr>
              <a:t> und Deutsch </a:t>
            </a:r>
            <a:r>
              <a:rPr lang="en-GB" sz="3200" b="1" dirty="0">
                <a:solidFill>
                  <a:schemeClr val="bg1"/>
                </a:solidFill>
                <a:effectLst/>
                <a:sym typeface="Wingdings" panose="05000000000000000000" pitchFamily="2" charset="2"/>
              </a:rPr>
              <a:t> </a:t>
            </a:r>
            <a:r>
              <a:rPr lang="en-GB" sz="3200" b="1" dirty="0" err="1">
                <a:solidFill>
                  <a:schemeClr val="bg1"/>
                </a:solidFill>
                <a:effectLst/>
                <a:sym typeface="Wingdings" panose="05000000000000000000" pitchFamily="2" charset="2"/>
              </a:rPr>
              <a:t>Denglisch</a:t>
            </a:r>
            <a:r>
              <a:rPr lang="en-GB" sz="3200" b="1" dirty="0">
                <a:solidFill>
                  <a:schemeClr val="bg1"/>
                </a:solidFill>
                <a:effectLst/>
                <a:sym typeface="Wingdings" panose="05000000000000000000" pitchFamily="2" charset="2"/>
              </a:rPr>
              <a:t> </a:t>
            </a:r>
            <a:r>
              <a:rPr lang="en-GB" sz="3200" dirty="0">
                <a:solidFill>
                  <a:schemeClr val="bg1"/>
                </a:solidFill>
                <a:effectLst/>
                <a:sym typeface="Wingdings" panose="05000000000000000000" pitchFamily="2" charset="2"/>
              </a:rPr>
              <a:t>[2/8]</a:t>
            </a:r>
            <a:endParaRPr lang="en-GB" sz="3200" dirty="0">
              <a:solidFill>
                <a:schemeClr val="bg1"/>
              </a:solidFill>
              <a:effectLst/>
            </a:endParaRP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A61F3C9-34D3-4D7F-B0DD-ED1D79B6680E}"/>
              </a:ext>
            </a:extLst>
          </p:cNvPr>
          <p:cNvSpPr txBox="1"/>
          <p:nvPr/>
        </p:nvSpPr>
        <p:spPr>
          <a:xfrm>
            <a:off x="1241654" y="1479966"/>
            <a:ext cx="11779974" cy="830997"/>
          </a:xfrm>
          <a:prstGeom prst="rect">
            <a:avLst/>
          </a:prstGeom>
          <a:noFill/>
        </p:spPr>
        <p:txBody>
          <a:bodyPr wrap="square" rtlCol="0">
            <a:spAutoFit/>
          </a:bodyPr>
          <a:lstStyle/>
          <a:p>
            <a:pPr lvl="0">
              <a:defRPr/>
            </a:pPr>
            <a:r>
              <a:rPr lang="de-DE" sz="2400" i="1" dirty="0">
                <a:solidFill>
                  <a:srgbClr val="115076"/>
                </a:solidFill>
              </a:rPr>
              <a:t>Old English originated from a Germanic language.</a:t>
            </a:r>
          </a:p>
          <a:p>
            <a:pPr lvl="0">
              <a:defRPr/>
            </a:pPr>
            <a:r>
              <a:rPr lang="de-DE" sz="2400" b="1" dirty="0">
                <a:solidFill>
                  <a:srgbClr val="115076"/>
                </a:solidFill>
              </a:rPr>
              <a:t>Altes Englisch ist aus einer germanischen Sprache entstanden*.</a:t>
            </a:r>
          </a:p>
        </p:txBody>
      </p:sp>
      <p:sp>
        <p:nvSpPr>
          <p:cNvPr id="11" name="Action Button: Custom 16">
            <a:hlinkClick r:id="" action="ppaction://noaction" highlightClick="1">
              <a:snd r:embed="rId4" name="9.2.1.4 Slide 29.wav"/>
            </a:hlinkClick>
            <a:extLst>
              <a:ext uri="{FF2B5EF4-FFF2-40B4-BE49-F238E27FC236}">
                <a16:creationId xmlns:a16="http://schemas.microsoft.com/office/drawing/2014/main" id="{C76CA655-A1E7-4BAC-8016-2B81FE2FBE12}"/>
              </a:ext>
            </a:extLst>
          </p:cNvPr>
          <p:cNvSpPr/>
          <p:nvPr/>
        </p:nvSpPr>
        <p:spPr>
          <a:xfrm>
            <a:off x="398228" y="171649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9" name="Picture 2" descr="Old German, Handwriting, Old Letter, Excerpt, Letters">
            <a:extLst>
              <a:ext uri="{FF2B5EF4-FFF2-40B4-BE49-F238E27FC236}">
                <a16:creationId xmlns:a16="http://schemas.microsoft.com/office/drawing/2014/main" id="{8385B3F9-170E-4908-BFFD-5A9B6A3B8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4731" y="2530610"/>
            <a:ext cx="5510123" cy="367341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25">
            <a:extLst>
              <a:ext uri="{FF2B5EF4-FFF2-40B4-BE49-F238E27FC236}">
                <a16:creationId xmlns:a16="http://schemas.microsoft.com/office/drawing/2014/main" id="{4489B84D-9CF1-4791-AC06-BF6A82865BC6}"/>
              </a:ext>
            </a:extLst>
          </p:cNvPr>
          <p:cNvSpPr/>
          <p:nvPr/>
        </p:nvSpPr>
        <p:spPr>
          <a:xfrm>
            <a:off x="8871857" y="983074"/>
            <a:ext cx="3085471" cy="422306"/>
          </a:xfrm>
          <a:prstGeom prst="wedgeRoundRectCallout">
            <a:avLst>
              <a:gd name="adj1" fmla="val -43837"/>
              <a:gd name="adj2" fmla="val -11538"/>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 </a:t>
            </a:r>
            <a:r>
              <a:rPr lang="en-GB" dirty="0" err="1">
                <a:solidFill>
                  <a:prstClr val="white"/>
                </a:solidFill>
              </a:rPr>
              <a:t>entstanden</a:t>
            </a:r>
            <a:r>
              <a:rPr lang="en-GB" dirty="0">
                <a:solidFill>
                  <a:prstClr val="white"/>
                </a:solidFill>
              </a:rPr>
              <a:t> – originated</a:t>
            </a:r>
          </a:p>
        </p:txBody>
      </p:sp>
      <p:sp>
        <p:nvSpPr>
          <p:cNvPr id="12" name="Rectangle: Rounded Corners 11">
            <a:extLst>
              <a:ext uri="{FF2B5EF4-FFF2-40B4-BE49-F238E27FC236}">
                <a16:creationId xmlns:a16="http://schemas.microsoft.com/office/drawing/2014/main" id="{31099387-080A-4D15-B947-0177DC5BA884}"/>
              </a:ext>
            </a:extLst>
          </p:cNvPr>
          <p:cNvSpPr/>
          <p:nvPr/>
        </p:nvSpPr>
        <p:spPr>
          <a:xfrm>
            <a:off x="1241654" y="1537524"/>
            <a:ext cx="1719942"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 ________</a:t>
            </a:r>
          </a:p>
        </p:txBody>
      </p:sp>
      <p:sp>
        <p:nvSpPr>
          <p:cNvPr id="13" name="Rectangle: Rounded Corners 12">
            <a:extLst>
              <a:ext uri="{FF2B5EF4-FFF2-40B4-BE49-F238E27FC236}">
                <a16:creationId xmlns:a16="http://schemas.microsoft.com/office/drawing/2014/main" id="{59CA3425-709D-4C7E-8DD7-47496869DF15}"/>
              </a:ext>
            </a:extLst>
          </p:cNvPr>
          <p:cNvSpPr/>
          <p:nvPr/>
        </p:nvSpPr>
        <p:spPr>
          <a:xfrm>
            <a:off x="7155012" y="1476898"/>
            <a:ext cx="1839683" cy="4311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____________.</a:t>
            </a:r>
          </a:p>
        </p:txBody>
      </p:sp>
    </p:spTree>
    <p:extLst>
      <p:ext uri="{BB962C8B-B14F-4D97-AF65-F5344CB8AC3E}">
        <p14:creationId xmlns:p14="http://schemas.microsoft.com/office/powerpoint/2010/main" val="238399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6495"/>
            <a:ext cx="9172136" cy="952908"/>
          </a:xfrm>
          <a:prstGeom prst="rect">
            <a:avLst/>
          </a:prstGeom>
        </p:spPr>
      </p:pic>
      <p:sp>
        <p:nvSpPr>
          <p:cNvPr id="16" name="Title 15"/>
          <p:cNvSpPr>
            <a:spLocks noGrp="1"/>
          </p:cNvSpPr>
          <p:nvPr>
            <p:ph type="title"/>
          </p:nvPr>
        </p:nvSpPr>
        <p:spPr>
          <a:xfrm>
            <a:off x="-1" y="-14068"/>
            <a:ext cx="8074855" cy="1325563"/>
          </a:xfrm>
        </p:spPr>
        <p:txBody>
          <a:bodyPr>
            <a:normAutofit/>
          </a:bodyPr>
          <a:lstStyle/>
          <a:p>
            <a:pPr rtl="0" eaLnBrk="1" fontAlgn="auto" latinLnBrk="0" hangingPunct="1"/>
            <a:r>
              <a:rPr lang="en-GB" sz="3200" b="1" dirty="0" err="1">
                <a:solidFill>
                  <a:schemeClr val="bg1"/>
                </a:solidFill>
                <a:effectLst/>
              </a:rPr>
              <a:t>Englisch</a:t>
            </a:r>
            <a:r>
              <a:rPr lang="en-GB" sz="3200" b="1" dirty="0">
                <a:solidFill>
                  <a:schemeClr val="bg1"/>
                </a:solidFill>
                <a:effectLst/>
              </a:rPr>
              <a:t> und Deutsch </a:t>
            </a:r>
            <a:r>
              <a:rPr lang="en-GB" sz="3200" b="1" dirty="0">
                <a:solidFill>
                  <a:schemeClr val="bg1"/>
                </a:solidFill>
                <a:effectLst/>
                <a:sym typeface="Wingdings" panose="05000000000000000000" pitchFamily="2" charset="2"/>
              </a:rPr>
              <a:t> </a:t>
            </a:r>
            <a:r>
              <a:rPr lang="en-GB" sz="3200" b="1" dirty="0" err="1">
                <a:solidFill>
                  <a:schemeClr val="bg1"/>
                </a:solidFill>
                <a:effectLst/>
                <a:sym typeface="Wingdings" panose="05000000000000000000" pitchFamily="2" charset="2"/>
              </a:rPr>
              <a:t>Denglisch</a:t>
            </a:r>
            <a:r>
              <a:rPr lang="en-GB" sz="3200" b="1" dirty="0">
                <a:solidFill>
                  <a:schemeClr val="bg1"/>
                </a:solidFill>
                <a:effectLst/>
                <a:sym typeface="Wingdings" panose="05000000000000000000" pitchFamily="2" charset="2"/>
              </a:rPr>
              <a:t> </a:t>
            </a:r>
            <a:r>
              <a:rPr lang="en-GB" sz="3200" dirty="0">
                <a:solidFill>
                  <a:schemeClr val="bg1"/>
                </a:solidFill>
                <a:effectLst/>
                <a:sym typeface="Wingdings" panose="05000000000000000000" pitchFamily="2" charset="2"/>
              </a:rPr>
              <a:t>[3/8]</a:t>
            </a:r>
            <a:endParaRPr lang="en-GB" sz="3200" dirty="0">
              <a:solidFill>
                <a:schemeClr val="bg1"/>
              </a:solidFill>
              <a:effectLst/>
            </a:endParaRP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A61F3C9-34D3-4D7F-B0DD-ED1D79B6680E}"/>
              </a:ext>
            </a:extLst>
          </p:cNvPr>
          <p:cNvSpPr txBox="1"/>
          <p:nvPr/>
        </p:nvSpPr>
        <p:spPr>
          <a:xfrm>
            <a:off x="1241654" y="1479966"/>
            <a:ext cx="11779974" cy="830997"/>
          </a:xfrm>
          <a:prstGeom prst="rect">
            <a:avLst/>
          </a:prstGeom>
          <a:noFill/>
        </p:spPr>
        <p:txBody>
          <a:bodyPr wrap="square" rtlCol="0">
            <a:spAutoFit/>
          </a:bodyPr>
          <a:lstStyle/>
          <a:p>
            <a:pPr lvl="0">
              <a:defRPr/>
            </a:pPr>
            <a:r>
              <a:rPr lang="de-DE" sz="2400" i="1" dirty="0">
                <a:solidFill>
                  <a:srgbClr val="115076"/>
                </a:solidFill>
              </a:rPr>
              <a:t>26% of English words are from Old German.</a:t>
            </a:r>
          </a:p>
          <a:p>
            <a:pPr lvl="0">
              <a:defRPr/>
            </a:pPr>
            <a:r>
              <a:rPr lang="de-DE" sz="2400" b="1" dirty="0">
                <a:solidFill>
                  <a:srgbClr val="115076"/>
                </a:solidFill>
              </a:rPr>
              <a:t>26% der englischen Wörter sind aus dem Altdeutschen.</a:t>
            </a:r>
          </a:p>
        </p:txBody>
      </p:sp>
      <p:sp>
        <p:nvSpPr>
          <p:cNvPr id="11" name="Action Button: Custom 16">
            <a:hlinkClick r:id="" action="ppaction://noaction" highlightClick="1">
              <a:snd r:embed="rId4" name="9.2.1.4 Slide 30.wav"/>
            </a:hlinkClick>
            <a:extLst>
              <a:ext uri="{FF2B5EF4-FFF2-40B4-BE49-F238E27FC236}">
                <a16:creationId xmlns:a16="http://schemas.microsoft.com/office/drawing/2014/main" id="{C76CA655-A1E7-4BAC-8016-2B81FE2FBE12}"/>
              </a:ext>
            </a:extLst>
          </p:cNvPr>
          <p:cNvSpPr/>
          <p:nvPr/>
        </p:nvSpPr>
        <p:spPr>
          <a:xfrm>
            <a:off x="398228" y="171649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8" name="Picture 2" descr="Castle, Krefeld, Germany, German, Old, Ancient">
            <a:extLst>
              <a:ext uri="{FF2B5EF4-FFF2-40B4-BE49-F238E27FC236}">
                <a16:creationId xmlns:a16="http://schemas.microsoft.com/office/drawing/2014/main" id="{F8F45134-23A3-43EE-9291-E6DD78FCFD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3772" y="2507570"/>
            <a:ext cx="5144642" cy="385848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1442414C-F324-4574-8006-20411FD4EDC6}"/>
              </a:ext>
            </a:extLst>
          </p:cNvPr>
          <p:cNvSpPr/>
          <p:nvPr/>
        </p:nvSpPr>
        <p:spPr>
          <a:xfrm>
            <a:off x="1088572" y="1574980"/>
            <a:ext cx="881742" cy="283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_____</a:t>
            </a:r>
          </a:p>
        </p:txBody>
      </p:sp>
      <p:sp>
        <p:nvSpPr>
          <p:cNvPr id="12" name="Rectangle: Rounded Corners 11">
            <a:extLst>
              <a:ext uri="{FF2B5EF4-FFF2-40B4-BE49-F238E27FC236}">
                <a16:creationId xmlns:a16="http://schemas.microsoft.com/office/drawing/2014/main" id="{EF95A9DE-DAB5-4681-964C-DACB9739AF4E}"/>
              </a:ext>
            </a:extLst>
          </p:cNvPr>
          <p:cNvSpPr/>
          <p:nvPr/>
        </p:nvSpPr>
        <p:spPr>
          <a:xfrm>
            <a:off x="3403380" y="1561995"/>
            <a:ext cx="881743" cy="283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____</a:t>
            </a:r>
          </a:p>
        </p:txBody>
      </p:sp>
      <p:sp>
        <p:nvSpPr>
          <p:cNvPr id="13" name="Rectangle: Rounded Corners 12">
            <a:extLst>
              <a:ext uri="{FF2B5EF4-FFF2-40B4-BE49-F238E27FC236}">
                <a16:creationId xmlns:a16="http://schemas.microsoft.com/office/drawing/2014/main" id="{7F85ABFA-E0C5-4296-8C0D-0E1D05277ECC}"/>
              </a:ext>
            </a:extLst>
          </p:cNvPr>
          <p:cNvSpPr/>
          <p:nvPr/>
        </p:nvSpPr>
        <p:spPr>
          <a:xfrm>
            <a:off x="5718189" y="1574980"/>
            <a:ext cx="2163068" cy="283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   _________.</a:t>
            </a:r>
          </a:p>
        </p:txBody>
      </p:sp>
    </p:spTree>
    <p:extLst>
      <p:ext uri="{BB962C8B-B14F-4D97-AF65-F5344CB8AC3E}">
        <p14:creationId xmlns:p14="http://schemas.microsoft.com/office/powerpoint/2010/main" val="244569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6495"/>
            <a:ext cx="9172136" cy="952908"/>
          </a:xfrm>
          <a:prstGeom prst="rect">
            <a:avLst/>
          </a:prstGeom>
        </p:spPr>
      </p:pic>
      <p:sp>
        <p:nvSpPr>
          <p:cNvPr id="16" name="Title 15"/>
          <p:cNvSpPr>
            <a:spLocks noGrp="1"/>
          </p:cNvSpPr>
          <p:nvPr>
            <p:ph type="title"/>
          </p:nvPr>
        </p:nvSpPr>
        <p:spPr>
          <a:xfrm>
            <a:off x="-1" y="-14068"/>
            <a:ext cx="8074855" cy="1325563"/>
          </a:xfrm>
        </p:spPr>
        <p:txBody>
          <a:bodyPr>
            <a:normAutofit/>
          </a:bodyPr>
          <a:lstStyle/>
          <a:p>
            <a:pPr rtl="0" eaLnBrk="1" fontAlgn="auto" latinLnBrk="0" hangingPunct="1"/>
            <a:r>
              <a:rPr lang="en-GB" sz="3200" b="1" dirty="0" err="1">
                <a:solidFill>
                  <a:schemeClr val="bg1"/>
                </a:solidFill>
                <a:effectLst/>
              </a:rPr>
              <a:t>Englisch</a:t>
            </a:r>
            <a:r>
              <a:rPr lang="en-GB" sz="3200" b="1" dirty="0">
                <a:solidFill>
                  <a:schemeClr val="bg1"/>
                </a:solidFill>
                <a:effectLst/>
              </a:rPr>
              <a:t> und Deutsch </a:t>
            </a:r>
            <a:r>
              <a:rPr lang="en-GB" sz="3200" b="1" dirty="0">
                <a:solidFill>
                  <a:schemeClr val="bg1"/>
                </a:solidFill>
                <a:effectLst/>
                <a:sym typeface="Wingdings" panose="05000000000000000000" pitchFamily="2" charset="2"/>
              </a:rPr>
              <a:t> </a:t>
            </a:r>
            <a:r>
              <a:rPr lang="en-GB" sz="3200" b="1" dirty="0" err="1">
                <a:solidFill>
                  <a:schemeClr val="bg1"/>
                </a:solidFill>
                <a:effectLst/>
                <a:sym typeface="Wingdings" panose="05000000000000000000" pitchFamily="2" charset="2"/>
              </a:rPr>
              <a:t>Denglisch</a:t>
            </a:r>
            <a:r>
              <a:rPr lang="en-GB" sz="3200" b="1" dirty="0">
                <a:solidFill>
                  <a:schemeClr val="bg1"/>
                </a:solidFill>
                <a:effectLst/>
                <a:sym typeface="Wingdings" panose="05000000000000000000" pitchFamily="2" charset="2"/>
              </a:rPr>
              <a:t> </a:t>
            </a:r>
            <a:r>
              <a:rPr lang="en-GB" sz="3200" dirty="0">
                <a:solidFill>
                  <a:schemeClr val="bg1"/>
                </a:solidFill>
                <a:effectLst/>
                <a:sym typeface="Wingdings" panose="05000000000000000000" pitchFamily="2" charset="2"/>
              </a:rPr>
              <a:t>[4/8]</a:t>
            </a:r>
            <a:endParaRPr lang="en-GB" sz="3200" dirty="0">
              <a:solidFill>
                <a:schemeClr val="bg1"/>
              </a:solidFill>
              <a:effectLst/>
            </a:endParaRP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A61F3C9-34D3-4D7F-B0DD-ED1D79B6680E}"/>
              </a:ext>
            </a:extLst>
          </p:cNvPr>
          <p:cNvSpPr txBox="1"/>
          <p:nvPr/>
        </p:nvSpPr>
        <p:spPr>
          <a:xfrm>
            <a:off x="912045" y="1378206"/>
            <a:ext cx="10797946" cy="1569660"/>
          </a:xfrm>
          <a:prstGeom prst="rect">
            <a:avLst/>
          </a:prstGeom>
          <a:noFill/>
        </p:spPr>
        <p:txBody>
          <a:bodyPr wrap="square" rtlCol="0">
            <a:spAutoFit/>
          </a:bodyPr>
          <a:lstStyle/>
          <a:p>
            <a:pPr lvl="0">
              <a:defRPr/>
            </a:pPr>
            <a:r>
              <a:rPr lang="de-DE" sz="2400" i="1" dirty="0">
                <a:solidFill>
                  <a:srgbClr val="115076"/>
                </a:solidFill>
              </a:rPr>
              <a:t>However, in the last few years a lot of English words have appeared in German.</a:t>
            </a:r>
          </a:p>
          <a:p>
            <a:pPr lvl="0">
              <a:defRPr/>
            </a:pPr>
            <a:r>
              <a:rPr lang="de-DE" sz="2400" b="1" dirty="0">
                <a:solidFill>
                  <a:srgbClr val="115076"/>
                </a:solidFill>
              </a:rPr>
              <a:t>In den letzten Jahren sind aber viele englische Wörter in der deutschen Sprache aufgetaucht.</a:t>
            </a:r>
          </a:p>
        </p:txBody>
      </p:sp>
      <p:sp>
        <p:nvSpPr>
          <p:cNvPr id="11" name="Action Button: Custom 16">
            <a:hlinkClick r:id="" action="ppaction://noaction" highlightClick="1">
              <a:snd r:embed="rId4" name="9.2.1.4 Slide 31.wav"/>
            </a:hlinkClick>
            <a:extLst>
              <a:ext uri="{FF2B5EF4-FFF2-40B4-BE49-F238E27FC236}">
                <a16:creationId xmlns:a16="http://schemas.microsoft.com/office/drawing/2014/main" id="{C76CA655-A1E7-4BAC-8016-2B81FE2FBE12}"/>
              </a:ext>
            </a:extLst>
          </p:cNvPr>
          <p:cNvSpPr/>
          <p:nvPr/>
        </p:nvSpPr>
        <p:spPr>
          <a:xfrm>
            <a:off x="398228" y="171649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9" name="Picture 2" descr="English, English Language, Language, Study, School">
            <a:extLst>
              <a:ext uri="{FF2B5EF4-FFF2-40B4-BE49-F238E27FC236}">
                <a16:creationId xmlns:a16="http://schemas.microsoft.com/office/drawing/2014/main" id="{8BD5C658-3631-4E7B-AEF2-ECE94A0A26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3532" y="2950858"/>
            <a:ext cx="5038269" cy="32381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A1B1B198-247F-4562-8B09-48119482EAD1}"/>
              </a:ext>
            </a:extLst>
          </p:cNvPr>
          <p:cNvSpPr/>
          <p:nvPr/>
        </p:nvSpPr>
        <p:spPr>
          <a:xfrm>
            <a:off x="8577359" y="1424495"/>
            <a:ext cx="2474243"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_____    ________</a:t>
            </a:r>
          </a:p>
        </p:txBody>
      </p:sp>
      <p:sp>
        <p:nvSpPr>
          <p:cNvPr id="12" name="Rectangle: Rounded Corners 11">
            <a:extLst>
              <a:ext uri="{FF2B5EF4-FFF2-40B4-BE49-F238E27FC236}">
                <a16:creationId xmlns:a16="http://schemas.microsoft.com/office/drawing/2014/main" id="{A2A0BD04-6513-4F0D-BAB0-6A3FC11E5522}"/>
              </a:ext>
            </a:extLst>
          </p:cNvPr>
          <p:cNvSpPr/>
          <p:nvPr/>
        </p:nvSpPr>
        <p:spPr>
          <a:xfrm>
            <a:off x="4500967" y="1387887"/>
            <a:ext cx="919842" cy="4311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_____</a:t>
            </a:r>
          </a:p>
        </p:txBody>
      </p:sp>
      <p:sp>
        <p:nvSpPr>
          <p:cNvPr id="13" name="Rounded Rectangular Callout 25">
            <a:extLst>
              <a:ext uri="{FF2B5EF4-FFF2-40B4-BE49-F238E27FC236}">
                <a16:creationId xmlns:a16="http://schemas.microsoft.com/office/drawing/2014/main" id="{3423558B-6729-4AA3-AC20-5119B73E0560}"/>
              </a:ext>
            </a:extLst>
          </p:cNvPr>
          <p:cNvSpPr/>
          <p:nvPr/>
        </p:nvSpPr>
        <p:spPr>
          <a:xfrm>
            <a:off x="4182899" y="2945220"/>
            <a:ext cx="3663930" cy="1569660"/>
          </a:xfrm>
          <a:prstGeom prst="wedgeRoundRectCallout">
            <a:avLst>
              <a:gd name="adj1" fmla="val -22127"/>
              <a:gd name="adj2" fmla="val -77107"/>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b="1" dirty="0" err="1">
                <a:solidFill>
                  <a:prstClr val="white"/>
                </a:solidFill>
              </a:rPr>
              <a:t>aber</a:t>
            </a:r>
            <a:r>
              <a:rPr lang="en-GB" b="1" dirty="0">
                <a:solidFill>
                  <a:prstClr val="white"/>
                </a:solidFill>
              </a:rPr>
              <a:t> </a:t>
            </a:r>
            <a:r>
              <a:rPr lang="en-GB" dirty="0">
                <a:solidFill>
                  <a:prstClr val="white"/>
                </a:solidFill>
              </a:rPr>
              <a:t>(</a:t>
            </a:r>
            <a:r>
              <a:rPr lang="en-GB" i="1" dirty="0">
                <a:solidFill>
                  <a:prstClr val="white"/>
                </a:solidFill>
              </a:rPr>
              <a:t>but</a:t>
            </a:r>
            <a:r>
              <a:rPr lang="en-GB" dirty="0">
                <a:solidFill>
                  <a:prstClr val="white"/>
                </a:solidFill>
              </a:rPr>
              <a:t>) is often used after the verb to mean </a:t>
            </a:r>
            <a:r>
              <a:rPr lang="en-GB" i="1" dirty="0">
                <a:solidFill>
                  <a:prstClr val="white"/>
                </a:solidFill>
              </a:rPr>
              <a:t>however </a:t>
            </a:r>
            <a:r>
              <a:rPr lang="en-GB" dirty="0">
                <a:solidFill>
                  <a:prstClr val="white"/>
                </a:solidFill>
              </a:rPr>
              <a:t>in informal contexts. </a:t>
            </a:r>
            <a:r>
              <a:rPr lang="en-GB" b="1" dirty="0" err="1">
                <a:solidFill>
                  <a:prstClr val="white"/>
                </a:solidFill>
              </a:rPr>
              <a:t>Jedoch</a:t>
            </a:r>
            <a:r>
              <a:rPr lang="en-GB" dirty="0">
                <a:solidFill>
                  <a:prstClr val="white"/>
                </a:solidFill>
              </a:rPr>
              <a:t> (however) is reserved for formal writing.</a:t>
            </a:r>
          </a:p>
        </p:txBody>
      </p:sp>
    </p:spTree>
    <p:extLst>
      <p:ext uri="{BB962C8B-B14F-4D97-AF65-F5344CB8AC3E}">
        <p14:creationId xmlns:p14="http://schemas.microsoft.com/office/powerpoint/2010/main" val="261138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6495"/>
            <a:ext cx="9172136" cy="952908"/>
          </a:xfrm>
          <a:prstGeom prst="rect">
            <a:avLst/>
          </a:prstGeom>
        </p:spPr>
      </p:pic>
      <p:sp>
        <p:nvSpPr>
          <p:cNvPr id="16" name="Title 15"/>
          <p:cNvSpPr>
            <a:spLocks noGrp="1"/>
          </p:cNvSpPr>
          <p:nvPr>
            <p:ph type="title"/>
          </p:nvPr>
        </p:nvSpPr>
        <p:spPr>
          <a:xfrm>
            <a:off x="-1" y="-14068"/>
            <a:ext cx="8074855" cy="1325563"/>
          </a:xfrm>
        </p:spPr>
        <p:txBody>
          <a:bodyPr>
            <a:normAutofit/>
          </a:bodyPr>
          <a:lstStyle/>
          <a:p>
            <a:pPr rtl="0" eaLnBrk="1" fontAlgn="auto" latinLnBrk="0" hangingPunct="1"/>
            <a:r>
              <a:rPr lang="en-GB" sz="3200" b="1" dirty="0" err="1">
                <a:solidFill>
                  <a:schemeClr val="bg1"/>
                </a:solidFill>
                <a:effectLst/>
              </a:rPr>
              <a:t>Englisch</a:t>
            </a:r>
            <a:r>
              <a:rPr lang="en-GB" sz="3200" b="1" dirty="0">
                <a:solidFill>
                  <a:schemeClr val="bg1"/>
                </a:solidFill>
                <a:effectLst/>
              </a:rPr>
              <a:t> und Deutsch </a:t>
            </a:r>
            <a:r>
              <a:rPr lang="en-GB" sz="3200" b="1" dirty="0">
                <a:solidFill>
                  <a:schemeClr val="bg1"/>
                </a:solidFill>
                <a:effectLst/>
                <a:sym typeface="Wingdings" panose="05000000000000000000" pitchFamily="2" charset="2"/>
              </a:rPr>
              <a:t> </a:t>
            </a:r>
            <a:r>
              <a:rPr lang="en-GB" sz="3200" b="1" dirty="0" err="1">
                <a:solidFill>
                  <a:schemeClr val="bg1"/>
                </a:solidFill>
                <a:effectLst/>
                <a:sym typeface="Wingdings" panose="05000000000000000000" pitchFamily="2" charset="2"/>
              </a:rPr>
              <a:t>Denglisch</a:t>
            </a:r>
            <a:r>
              <a:rPr lang="en-GB" sz="3200" b="1" dirty="0">
                <a:solidFill>
                  <a:schemeClr val="bg1"/>
                </a:solidFill>
                <a:effectLst/>
                <a:sym typeface="Wingdings" panose="05000000000000000000" pitchFamily="2" charset="2"/>
              </a:rPr>
              <a:t> </a:t>
            </a:r>
            <a:r>
              <a:rPr lang="en-GB" sz="3200" dirty="0">
                <a:solidFill>
                  <a:schemeClr val="bg1"/>
                </a:solidFill>
                <a:effectLst/>
                <a:sym typeface="Wingdings" panose="05000000000000000000" pitchFamily="2" charset="2"/>
              </a:rPr>
              <a:t>[5/8]</a:t>
            </a:r>
            <a:endParaRPr lang="en-GB" sz="3200" dirty="0">
              <a:solidFill>
                <a:schemeClr val="bg1"/>
              </a:solidFill>
              <a:effectLst/>
            </a:endParaRP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A61F3C9-34D3-4D7F-B0DD-ED1D79B6680E}"/>
              </a:ext>
            </a:extLst>
          </p:cNvPr>
          <p:cNvSpPr txBox="1"/>
          <p:nvPr/>
        </p:nvSpPr>
        <p:spPr>
          <a:xfrm>
            <a:off x="1241654" y="1479966"/>
            <a:ext cx="11779974" cy="830997"/>
          </a:xfrm>
          <a:prstGeom prst="rect">
            <a:avLst/>
          </a:prstGeom>
          <a:noFill/>
        </p:spPr>
        <p:txBody>
          <a:bodyPr wrap="square" rtlCol="0">
            <a:spAutoFit/>
          </a:bodyPr>
          <a:lstStyle/>
          <a:p>
            <a:pPr lvl="0">
              <a:defRPr/>
            </a:pPr>
            <a:r>
              <a:rPr lang="de-DE" sz="2400" i="1" dirty="0">
                <a:solidFill>
                  <a:srgbClr val="115076"/>
                </a:solidFill>
              </a:rPr>
              <a:t>This trend has grown strongly and is called Denglisch.</a:t>
            </a:r>
          </a:p>
          <a:p>
            <a:pPr lvl="0">
              <a:defRPr/>
            </a:pPr>
            <a:r>
              <a:rPr lang="de-DE" sz="2400" b="1" dirty="0">
                <a:solidFill>
                  <a:srgbClr val="115076"/>
                </a:solidFill>
              </a:rPr>
              <a:t>Dieser Trend ist stark gewachsen und heißt Denglisch.</a:t>
            </a:r>
          </a:p>
        </p:txBody>
      </p:sp>
      <p:sp>
        <p:nvSpPr>
          <p:cNvPr id="11" name="Action Button: Custom 16">
            <a:hlinkClick r:id="" action="ppaction://noaction" highlightClick="1">
              <a:snd r:embed="rId4" name="9.2.1.4 Slide 32.wav"/>
            </a:hlinkClick>
            <a:extLst>
              <a:ext uri="{FF2B5EF4-FFF2-40B4-BE49-F238E27FC236}">
                <a16:creationId xmlns:a16="http://schemas.microsoft.com/office/drawing/2014/main" id="{C76CA655-A1E7-4BAC-8016-2B81FE2FBE12}"/>
              </a:ext>
            </a:extLst>
          </p:cNvPr>
          <p:cNvSpPr/>
          <p:nvPr/>
        </p:nvSpPr>
        <p:spPr>
          <a:xfrm>
            <a:off x="398228" y="171649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5" name="Picture 4" descr="Logo&#10;&#10;Description automatically generated">
            <a:extLst>
              <a:ext uri="{FF2B5EF4-FFF2-40B4-BE49-F238E27FC236}">
                <a16:creationId xmlns:a16="http://schemas.microsoft.com/office/drawing/2014/main" id="{4251ACD4-6E4D-4698-A790-D52D9AFD3B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4383" y="2776648"/>
            <a:ext cx="3926085" cy="3279494"/>
          </a:xfrm>
          <a:prstGeom prst="rect">
            <a:avLst/>
          </a:prstGeom>
        </p:spPr>
      </p:pic>
      <p:pic>
        <p:nvPicPr>
          <p:cNvPr id="7" name="Picture 6" descr="Logo, company name&#10;&#10;Description automatically generated">
            <a:extLst>
              <a:ext uri="{FF2B5EF4-FFF2-40B4-BE49-F238E27FC236}">
                <a16:creationId xmlns:a16="http://schemas.microsoft.com/office/drawing/2014/main" id="{5653E7C6-2E9C-4744-9F2C-DF5CF39684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6119" y="2776648"/>
            <a:ext cx="3506344" cy="3194060"/>
          </a:xfrm>
          <a:prstGeom prst="rect">
            <a:avLst/>
          </a:prstGeom>
        </p:spPr>
      </p:pic>
      <p:sp>
        <p:nvSpPr>
          <p:cNvPr id="9" name="Rectangle: Rounded Corners 8">
            <a:extLst>
              <a:ext uri="{FF2B5EF4-FFF2-40B4-BE49-F238E27FC236}">
                <a16:creationId xmlns:a16="http://schemas.microsoft.com/office/drawing/2014/main" id="{F2DFC7F4-DEDC-4EE7-B60D-85E884D82EEA}"/>
              </a:ext>
            </a:extLst>
          </p:cNvPr>
          <p:cNvSpPr/>
          <p:nvPr/>
        </p:nvSpPr>
        <p:spPr>
          <a:xfrm>
            <a:off x="3348946" y="1537524"/>
            <a:ext cx="221717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_____    ________</a:t>
            </a:r>
          </a:p>
        </p:txBody>
      </p:sp>
      <p:sp>
        <p:nvSpPr>
          <p:cNvPr id="12" name="Rectangle: Rounded Corners 11">
            <a:extLst>
              <a:ext uri="{FF2B5EF4-FFF2-40B4-BE49-F238E27FC236}">
                <a16:creationId xmlns:a16="http://schemas.microsoft.com/office/drawing/2014/main" id="{CDACBFE0-1D64-484F-BF07-8989794DBFF3}"/>
              </a:ext>
            </a:extLst>
          </p:cNvPr>
          <p:cNvSpPr/>
          <p:nvPr/>
        </p:nvSpPr>
        <p:spPr>
          <a:xfrm>
            <a:off x="6220158" y="1493490"/>
            <a:ext cx="3073715" cy="4311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 _________ ________.</a:t>
            </a:r>
          </a:p>
        </p:txBody>
      </p:sp>
    </p:spTree>
    <p:extLst>
      <p:ext uri="{BB962C8B-B14F-4D97-AF65-F5344CB8AC3E}">
        <p14:creationId xmlns:p14="http://schemas.microsoft.com/office/powerpoint/2010/main" val="109017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6495"/>
            <a:ext cx="9172136" cy="952908"/>
          </a:xfrm>
          <a:prstGeom prst="rect">
            <a:avLst/>
          </a:prstGeom>
        </p:spPr>
      </p:pic>
      <p:sp>
        <p:nvSpPr>
          <p:cNvPr id="16" name="Title 15"/>
          <p:cNvSpPr>
            <a:spLocks noGrp="1"/>
          </p:cNvSpPr>
          <p:nvPr>
            <p:ph type="title"/>
          </p:nvPr>
        </p:nvSpPr>
        <p:spPr>
          <a:xfrm>
            <a:off x="-1" y="-14068"/>
            <a:ext cx="8074855" cy="1325563"/>
          </a:xfrm>
        </p:spPr>
        <p:txBody>
          <a:bodyPr>
            <a:normAutofit/>
          </a:bodyPr>
          <a:lstStyle/>
          <a:p>
            <a:pPr rtl="0" eaLnBrk="1" fontAlgn="auto" latinLnBrk="0" hangingPunct="1"/>
            <a:r>
              <a:rPr lang="en-GB" sz="3200" b="1" dirty="0" err="1">
                <a:solidFill>
                  <a:schemeClr val="bg1"/>
                </a:solidFill>
                <a:effectLst/>
              </a:rPr>
              <a:t>Englisch</a:t>
            </a:r>
            <a:r>
              <a:rPr lang="en-GB" sz="3200" b="1" dirty="0">
                <a:solidFill>
                  <a:schemeClr val="bg1"/>
                </a:solidFill>
                <a:effectLst/>
              </a:rPr>
              <a:t> und Deutsch </a:t>
            </a:r>
            <a:r>
              <a:rPr lang="en-GB" sz="3200" b="1" dirty="0">
                <a:solidFill>
                  <a:schemeClr val="bg1"/>
                </a:solidFill>
                <a:effectLst/>
                <a:sym typeface="Wingdings" panose="05000000000000000000" pitchFamily="2" charset="2"/>
              </a:rPr>
              <a:t> </a:t>
            </a:r>
            <a:r>
              <a:rPr lang="en-GB" sz="3200" b="1" dirty="0" err="1">
                <a:solidFill>
                  <a:schemeClr val="bg1"/>
                </a:solidFill>
                <a:effectLst/>
                <a:sym typeface="Wingdings" panose="05000000000000000000" pitchFamily="2" charset="2"/>
              </a:rPr>
              <a:t>Denglisch</a:t>
            </a:r>
            <a:r>
              <a:rPr lang="en-GB" sz="3200" b="1" dirty="0">
                <a:solidFill>
                  <a:schemeClr val="bg1"/>
                </a:solidFill>
                <a:effectLst/>
                <a:sym typeface="Wingdings" panose="05000000000000000000" pitchFamily="2" charset="2"/>
              </a:rPr>
              <a:t> </a:t>
            </a:r>
            <a:r>
              <a:rPr lang="en-GB" sz="3200" dirty="0">
                <a:solidFill>
                  <a:schemeClr val="bg1"/>
                </a:solidFill>
                <a:effectLst/>
                <a:sym typeface="Wingdings" panose="05000000000000000000" pitchFamily="2" charset="2"/>
              </a:rPr>
              <a:t>[6/8]</a:t>
            </a:r>
            <a:endParaRPr lang="en-GB" sz="3200" dirty="0">
              <a:solidFill>
                <a:schemeClr val="bg1"/>
              </a:solidFill>
              <a:effectLst/>
            </a:endParaRP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A61F3C9-34D3-4D7F-B0DD-ED1D79B6680E}"/>
              </a:ext>
            </a:extLst>
          </p:cNvPr>
          <p:cNvSpPr txBox="1"/>
          <p:nvPr/>
        </p:nvSpPr>
        <p:spPr>
          <a:xfrm>
            <a:off x="1157248" y="1479966"/>
            <a:ext cx="11779974" cy="830997"/>
          </a:xfrm>
          <a:prstGeom prst="rect">
            <a:avLst/>
          </a:prstGeom>
          <a:noFill/>
        </p:spPr>
        <p:txBody>
          <a:bodyPr wrap="square" rtlCol="0">
            <a:spAutoFit/>
          </a:bodyPr>
          <a:lstStyle/>
          <a:p>
            <a:pPr lvl="0">
              <a:defRPr/>
            </a:pPr>
            <a:r>
              <a:rPr lang="de-DE" sz="2400" i="1" dirty="0">
                <a:solidFill>
                  <a:srgbClr val="115076"/>
                </a:solidFill>
              </a:rPr>
              <a:t>The German language has taken up more than 2000 English words.</a:t>
            </a:r>
          </a:p>
          <a:p>
            <a:pPr lvl="0">
              <a:defRPr/>
            </a:pPr>
            <a:r>
              <a:rPr lang="de-DE" sz="2400" b="1" dirty="0">
                <a:solidFill>
                  <a:srgbClr val="115076"/>
                </a:solidFill>
              </a:rPr>
              <a:t>Die deutsche Sprache hat mehr als 2000 englische Wörter aufgenommen.</a:t>
            </a:r>
          </a:p>
        </p:txBody>
      </p:sp>
      <p:sp>
        <p:nvSpPr>
          <p:cNvPr id="11" name="Action Button: Custom 16">
            <a:hlinkClick r:id="" action="ppaction://noaction" highlightClick="1">
              <a:snd r:embed="rId4" name="9.2.1.4 Slide 33.wav"/>
            </a:hlinkClick>
            <a:extLst>
              <a:ext uri="{FF2B5EF4-FFF2-40B4-BE49-F238E27FC236}">
                <a16:creationId xmlns:a16="http://schemas.microsoft.com/office/drawing/2014/main" id="{C76CA655-A1E7-4BAC-8016-2B81FE2FBE12}"/>
              </a:ext>
            </a:extLst>
          </p:cNvPr>
          <p:cNvSpPr/>
          <p:nvPr/>
        </p:nvSpPr>
        <p:spPr>
          <a:xfrm>
            <a:off x="398228" y="171649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9" name="Picture 2" descr="Telephone Booth, London, England, Uk, Street, Urban">
            <a:extLst>
              <a:ext uri="{FF2B5EF4-FFF2-40B4-BE49-F238E27FC236}">
                <a16:creationId xmlns:a16="http://schemas.microsoft.com/office/drawing/2014/main" id="{E4E57F46-9820-4E5F-B5FD-81424026F5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7977" y="2581526"/>
            <a:ext cx="5227382" cy="36918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EBDC1B6-1119-4E5E-91F9-63755327B08F}"/>
              </a:ext>
            </a:extLst>
          </p:cNvPr>
          <p:cNvSpPr/>
          <p:nvPr/>
        </p:nvSpPr>
        <p:spPr>
          <a:xfrm>
            <a:off x="4691742" y="1513555"/>
            <a:ext cx="1937659"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  ______  __</a:t>
            </a:r>
          </a:p>
        </p:txBody>
      </p:sp>
      <p:sp>
        <p:nvSpPr>
          <p:cNvPr id="13" name="Rectangle: Rounded Corners 12">
            <a:extLst>
              <a:ext uri="{FF2B5EF4-FFF2-40B4-BE49-F238E27FC236}">
                <a16:creationId xmlns:a16="http://schemas.microsoft.com/office/drawing/2014/main" id="{4C865D90-8B68-4913-A65D-C617750E4EB6}"/>
              </a:ext>
            </a:extLst>
          </p:cNvPr>
          <p:cNvSpPr/>
          <p:nvPr/>
        </p:nvSpPr>
        <p:spPr>
          <a:xfrm>
            <a:off x="8316685" y="1505640"/>
            <a:ext cx="751116"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____</a:t>
            </a:r>
          </a:p>
        </p:txBody>
      </p:sp>
      <p:sp>
        <p:nvSpPr>
          <p:cNvPr id="14" name="Rounded Rectangular Callout 25">
            <a:extLst>
              <a:ext uri="{FF2B5EF4-FFF2-40B4-BE49-F238E27FC236}">
                <a16:creationId xmlns:a16="http://schemas.microsoft.com/office/drawing/2014/main" id="{249B08ED-D219-4A93-9E7C-7755A7E1C366}"/>
              </a:ext>
            </a:extLst>
          </p:cNvPr>
          <p:cNvSpPr/>
          <p:nvPr/>
        </p:nvSpPr>
        <p:spPr>
          <a:xfrm>
            <a:off x="9450516" y="2644170"/>
            <a:ext cx="2142770" cy="1569660"/>
          </a:xfrm>
          <a:prstGeom prst="wedgeRoundRectCallout">
            <a:avLst>
              <a:gd name="adj1" fmla="val -22127"/>
              <a:gd name="adj2" fmla="val -77107"/>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b="1" dirty="0" err="1">
                <a:solidFill>
                  <a:prstClr val="white"/>
                </a:solidFill>
              </a:rPr>
              <a:t>aufnehmen</a:t>
            </a:r>
            <a:r>
              <a:rPr lang="en-GB" b="1" dirty="0">
                <a:solidFill>
                  <a:prstClr val="white"/>
                </a:solidFill>
              </a:rPr>
              <a:t> </a:t>
            </a:r>
            <a:r>
              <a:rPr lang="en-GB" dirty="0">
                <a:solidFill>
                  <a:prstClr val="white"/>
                </a:solidFill>
              </a:rPr>
              <a:t>could also be translated as </a:t>
            </a:r>
            <a:r>
              <a:rPr lang="en-GB" i="1" dirty="0">
                <a:solidFill>
                  <a:prstClr val="white"/>
                </a:solidFill>
              </a:rPr>
              <a:t>adopt</a:t>
            </a:r>
            <a:r>
              <a:rPr lang="en-GB" dirty="0">
                <a:solidFill>
                  <a:prstClr val="white"/>
                </a:solidFill>
              </a:rPr>
              <a:t> in this context.</a:t>
            </a:r>
          </a:p>
        </p:txBody>
      </p:sp>
    </p:spTree>
    <p:extLst>
      <p:ext uri="{BB962C8B-B14F-4D97-AF65-F5344CB8AC3E}">
        <p14:creationId xmlns:p14="http://schemas.microsoft.com/office/powerpoint/2010/main" val="8025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6495"/>
            <a:ext cx="9172136" cy="952908"/>
          </a:xfrm>
          <a:prstGeom prst="rect">
            <a:avLst/>
          </a:prstGeom>
        </p:spPr>
      </p:pic>
      <p:sp>
        <p:nvSpPr>
          <p:cNvPr id="16" name="Title 15"/>
          <p:cNvSpPr>
            <a:spLocks noGrp="1"/>
          </p:cNvSpPr>
          <p:nvPr>
            <p:ph type="title"/>
          </p:nvPr>
        </p:nvSpPr>
        <p:spPr>
          <a:xfrm>
            <a:off x="-1" y="-14068"/>
            <a:ext cx="8074855" cy="1325563"/>
          </a:xfrm>
        </p:spPr>
        <p:txBody>
          <a:bodyPr>
            <a:normAutofit/>
          </a:bodyPr>
          <a:lstStyle/>
          <a:p>
            <a:pPr rtl="0" eaLnBrk="1" fontAlgn="auto" latinLnBrk="0" hangingPunct="1"/>
            <a:r>
              <a:rPr lang="en-GB" sz="3200" b="1" dirty="0" err="1">
                <a:solidFill>
                  <a:schemeClr val="bg1"/>
                </a:solidFill>
                <a:effectLst/>
              </a:rPr>
              <a:t>Englisch</a:t>
            </a:r>
            <a:r>
              <a:rPr lang="en-GB" sz="3200" b="1" dirty="0">
                <a:solidFill>
                  <a:schemeClr val="bg1"/>
                </a:solidFill>
                <a:effectLst/>
              </a:rPr>
              <a:t> und Deutsch </a:t>
            </a:r>
            <a:r>
              <a:rPr lang="en-GB" sz="3200" b="1" dirty="0">
                <a:solidFill>
                  <a:schemeClr val="bg1"/>
                </a:solidFill>
                <a:effectLst/>
                <a:sym typeface="Wingdings" panose="05000000000000000000" pitchFamily="2" charset="2"/>
              </a:rPr>
              <a:t> </a:t>
            </a:r>
            <a:r>
              <a:rPr lang="en-GB" sz="3200" b="1" dirty="0" err="1">
                <a:solidFill>
                  <a:schemeClr val="bg1"/>
                </a:solidFill>
                <a:effectLst/>
                <a:sym typeface="Wingdings" panose="05000000000000000000" pitchFamily="2" charset="2"/>
              </a:rPr>
              <a:t>Denglisch</a:t>
            </a:r>
            <a:r>
              <a:rPr lang="en-GB" sz="3200" b="1" dirty="0">
                <a:solidFill>
                  <a:schemeClr val="bg1"/>
                </a:solidFill>
                <a:effectLst/>
                <a:sym typeface="Wingdings" panose="05000000000000000000" pitchFamily="2" charset="2"/>
              </a:rPr>
              <a:t> </a:t>
            </a:r>
            <a:r>
              <a:rPr lang="en-GB" sz="3200" dirty="0">
                <a:solidFill>
                  <a:schemeClr val="bg1"/>
                </a:solidFill>
                <a:effectLst/>
                <a:sym typeface="Wingdings" panose="05000000000000000000" pitchFamily="2" charset="2"/>
              </a:rPr>
              <a:t>[7/8]</a:t>
            </a:r>
            <a:endParaRPr lang="en-GB" sz="3200" dirty="0">
              <a:solidFill>
                <a:schemeClr val="bg1"/>
              </a:solidFill>
              <a:effectLst/>
            </a:endParaRP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A61F3C9-34D3-4D7F-B0DD-ED1D79B6680E}"/>
              </a:ext>
            </a:extLst>
          </p:cNvPr>
          <p:cNvSpPr txBox="1"/>
          <p:nvPr/>
        </p:nvSpPr>
        <p:spPr>
          <a:xfrm>
            <a:off x="1157248" y="1479966"/>
            <a:ext cx="11779974" cy="830997"/>
          </a:xfrm>
          <a:prstGeom prst="rect">
            <a:avLst/>
          </a:prstGeom>
          <a:noFill/>
        </p:spPr>
        <p:txBody>
          <a:bodyPr wrap="square" rtlCol="0">
            <a:spAutoFit/>
          </a:bodyPr>
          <a:lstStyle/>
          <a:p>
            <a:pPr lvl="0">
              <a:defRPr/>
            </a:pPr>
            <a:r>
              <a:rPr lang="de-DE" sz="2400" i="1" dirty="0">
                <a:solidFill>
                  <a:srgbClr val="115076"/>
                </a:solidFill>
              </a:rPr>
              <a:t>Some have become verbs, such as rappen and downloaden.</a:t>
            </a:r>
          </a:p>
          <a:p>
            <a:pPr lvl="0">
              <a:defRPr/>
            </a:pPr>
            <a:r>
              <a:rPr lang="de-DE" sz="2400" b="1" dirty="0">
                <a:solidFill>
                  <a:srgbClr val="115076"/>
                </a:solidFill>
              </a:rPr>
              <a:t>Einige sind Verben geworden, wie </a:t>
            </a:r>
            <a:r>
              <a:rPr lang="de-DE" sz="2400" b="1" i="1" dirty="0">
                <a:solidFill>
                  <a:srgbClr val="115076"/>
                </a:solidFill>
              </a:rPr>
              <a:t>rappen</a:t>
            </a:r>
            <a:r>
              <a:rPr lang="de-DE" sz="2400" b="1" dirty="0">
                <a:solidFill>
                  <a:srgbClr val="115076"/>
                </a:solidFill>
              </a:rPr>
              <a:t> und </a:t>
            </a:r>
            <a:r>
              <a:rPr lang="de-DE" sz="2400" b="1" i="1" dirty="0">
                <a:solidFill>
                  <a:srgbClr val="115076"/>
                </a:solidFill>
              </a:rPr>
              <a:t>downloaden</a:t>
            </a:r>
            <a:r>
              <a:rPr lang="de-DE" sz="2400" b="1" dirty="0">
                <a:solidFill>
                  <a:srgbClr val="115076"/>
                </a:solidFill>
              </a:rPr>
              <a:t>.</a:t>
            </a:r>
          </a:p>
        </p:txBody>
      </p:sp>
      <p:sp>
        <p:nvSpPr>
          <p:cNvPr id="11" name="Action Button: Custom 16">
            <a:hlinkClick r:id="" action="ppaction://noaction" highlightClick="1">
              <a:snd r:embed="rId4" name="9.2.1.4 Slide 34.wav"/>
            </a:hlinkClick>
            <a:extLst>
              <a:ext uri="{FF2B5EF4-FFF2-40B4-BE49-F238E27FC236}">
                <a16:creationId xmlns:a16="http://schemas.microsoft.com/office/drawing/2014/main" id="{C76CA655-A1E7-4BAC-8016-2B81FE2FBE12}"/>
              </a:ext>
            </a:extLst>
          </p:cNvPr>
          <p:cNvSpPr/>
          <p:nvPr/>
        </p:nvSpPr>
        <p:spPr>
          <a:xfrm>
            <a:off x="398228" y="171649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8" name="Picture 2" descr="Father, Son, People, Love, Dad, Kid, Outdoors, Two">
            <a:extLst>
              <a:ext uri="{FF2B5EF4-FFF2-40B4-BE49-F238E27FC236}">
                <a16:creationId xmlns:a16="http://schemas.microsoft.com/office/drawing/2014/main" id="{1953B4EC-AB64-420F-89A4-710843F89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7316" y="2581526"/>
            <a:ext cx="5597368" cy="373157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A8D49F22-B646-48A3-9A93-977206D3E0A3}"/>
              </a:ext>
            </a:extLst>
          </p:cNvPr>
          <p:cNvSpPr/>
          <p:nvPr/>
        </p:nvSpPr>
        <p:spPr>
          <a:xfrm>
            <a:off x="2064432" y="1505366"/>
            <a:ext cx="221717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_____    ________</a:t>
            </a:r>
          </a:p>
        </p:txBody>
      </p:sp>
      <p:sp>
        <p:nvSpPr>
          <p:cNvPr id="12" name="Rectangle: Rounded Corners 11">
            <a:extLst>
              <a:ext uri="{FF2B5EF4-FFF2-40B4-BE49-F238E27FC236}">
                <a16:creationId xmlns:a16="http://schemas.microsoft.com/office/drawing/2014/main" id="{E58C6B13-CB1A-41E1-A6A1-E7A9B228E501}"/>
              </a:ext>
            </a:extLst>
          </p:cNvPr>
          <p:cNvSpPr/>
          <p:nvPr/>
        </p:nvSpPr>
        <p:spPr>
          <a:xfrm>
            <a:off x="6468365" y="1529778"/>
            <a:ext cx="1157740"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_______</a:t>
            </a:r>
          </a:p>
        </p:txBody>
      </p:sp>
      <p:sp>
        <p:nvSpPr>
          <p:cNvPr id="13" name="Rectangle: Rounded Corners 12">
            <a:extLst>
              <a:ext uri="{FF2B5EF4-FFF2-40B4-BE49-F238E27FC236}">
                <a16:creationId xmlns:a16="http://schemas.microsoft.com/office/drawing/2014/main" id="{56AD6F75-A0A2-4FD7-AB4E-707A83A7463F}"/>
              </a:ext>
            </a:extLst>
          </p:cNvPr>
          <p:cNvSpPr/>
          <p:nvPr/>
        </p:nvSpPr>
        <p:spPr>
          <a:xfrm>
            <a:off x="8315813" y="1545459"/>
            <a:ext cx="2101815"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__________</a:t>
            </a:r>
          </a:p>
        </p:txBody>
      </p:sp>
    </p:spTree>
    <p:extLst>
      <p:ext uri="{BB962C8B-B14F-4D97-AF65-F5344CB8AC3E}">
        <p14:creationId xmlns:p14="http://schemas.microsoft.com/office/powerpoint/2010/main" val="187310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6495"/>
            <a:ext cx="9172136" cy="952908"/>
          </a:xfrm>
          <a:prstGeom prst="rect">
            <a:avLst/>
          </a:prstGeom>
        </p:spPr>
      </p:pic>
      <p:sp>
        <p:nvSpPr>
          <p:cNvPr id="16" name="Title 15"/>
          <p:cNvSpPr>
            <a:spLocks noGrp="1"/>
          </p:cNvSpPr>
          <p:nvPr>
            <p:ph type="title"/>
          </p:nvPr>
        </p:nvSpPr>
        <p:spPr>
          <a:xfrm>
            <a:off x="-1" y="-14068"/>
            <a:ext cx="8074855" cy="1325563"/>
          </a:xfrm>
        </p:spPr>
        <p:txBody>
          <a:bodyPr>
            <a:normAutofit/>
          </a:bodyPr>
          <a:lstStyle/>
          <a:p>
            <a:pPr rtl="0" eaLnBrk="1" fontAlgn="auto" latinLnBrk="0" hangingPunct="1"/>
            <a:r>
              <a:rPr lang="en-GB" sz="3200" b="1" dirty="0" err="1">
                <a:solidFill>
                  <a:schemeClr val="bg1"/>
                </a:solidFill>
                <a:effectLst/>
              </a:rPr>
              <a:t>Englisch</a:t>
            </a:r>
            <a:r>
              <a:rPr lang="en-GB" sz="3200" b="1" dirty="0">
                <a:solidFill>
                  <a:schemeClr val="bg1"/>
                </a:solidFill>
                <a:effectLst/>
              </a:rPr>
              <a:t> und Deutsch </a:t>
            </a:r>
            <a:r>
              <a:rPr lang="en-GB" sz="3200" b="1" dirty="0">
                <a:solidFill>
                  <a:schemeClr val="bg1"/>
                </a:solidFill>
                <a:effectLst/>
                <a:sym typeface="Wingdings" panose="05000000000000000000" pitchFamily="2" charset="2"/>
              </a:rPr>
              <a:t> </a:t>
            </a:r>
            <a:r>
              <a:rPr lang="en-GB" sz="3200" b="1" dirty="0" err="1">
                <a:solidFill>
                  <a:schemeClr val="bg1"/>
                </a:solidFill>
                <a:effectLst/>
                <a:sym typeface="Wingdings" panose="05000000000000000000" pitchFamily="2" charset="2"/>
              </a:rPr>
              <a:t>Denglisch</a:t>
            </a:r>
            <a:r>
              <a:rPr lang="en-GB" sz="3200" b="1" dirty="0">
                <a:solidFill>
                  <a:schemeClr val="bg1"/>
                </a:solidFill>
                <a:effectLst/>
                <a:sym typeface="Wingdings" panose="05000000000000000000" pitchFamily="2" charset="2"/>
              </a:rPr>
              <a:t> </a:t>
            </a:r>
            <a:r>
              <a:rPr lang="en-GB" sz="3200" dirty="0">
                <a:solidFill>
                  <a:schemeClr val="bg1"/>
                </a:solidFill>
                <a:effectLst/>
                <a:sym typeface="Wingdings" panose="05000000000000000000" pitchFamily="2" charset="2"/>
              </a:rPr>
              <a:t>[8/8]</a:t>
            </a:r>
            <a:endParaRPr lang="en-GB" sz="3200" dirty="0">
              <a:solidFill>
                <a:schemeClr val="bg1"/>
              </a:solidFill>
              <a:effectLst/>
            </a:endParaRP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A61F3C9-34D3-4D7F-B0DD-ED1D79B6680E}"/>
              </a:ext>
            </a:extLst>
          </p:cNvPr>
          <p:cNvSpPr txBox="1"/>
          <p:nvPr/>
        </p:nvSpPr>
        <p:spPr>
          <a:xfrm>
            <a:off x="1157248" y="1479966"/>
            <a:ext cx="11779974" cy="1200329"/>
          </a:xfrm>
          <a:prstGeom prst="rect">
            <a:avLst/>
          </a:prstGeom>
          <a:noFill/>
        </p:spPr>
        <p:txBody>
          <a:bodyPr wrap="square" rtlCol="0">
            <a:spAutoFit/>
          </a:bodyPr>
          <a:lstStyle/>
          <a:p>
            <a:pPr lvl="0">
              <a:defRPr/>
            </a:pPr>
            <a:r>
              <a:rPr lang="de-DE" sz="2400" i="1" dirty="0">
                <a:solidFill>
                  <a:srgbClr val="115076"/>
                </a:solidFill>
              </a:rPr>
              <a:t>Some, like Handy, are false friends that look like English words but aren‘t!</a:t>
            </a:r>
          </a:p>
          <a:p>
            <a:pPr lvl="0">
              <a:defRPr/>
            </a:pPr>
            <a:r>
              <a:rPr lang="de-DE" sz="2400" b="1" dirty="0">
                <a:solidFill>
                  <a:srgbClr val="115076"/>
                </a:solidFill>
              </a:rPr>
              <a:t>Einige, wie Handy, sind falsche Freunde, die wie englische Wörter </a:t>
            </a:r>
          </a:p>
          <a:p>
            <a:pPr lvl="0">
              <a:defRPr/>
            </a:pPr>
            <a:r>
              <a:rPr lang="de-DE" sz="2400" b="1" dirty="0">
                <a:solidFill>
                  <a:srgbClr val="115076"/>
                </a:solidFill>
              </a:rPr>
              <a:t>aussehen, aber keine sind!</a:t>
            </a:r>
          </a:p>
        </p:txBody>
      </p:sp>
      <p:sp>
        <p:nvSpPr>
          <p:cNvPr id="11" name="Action Button: Custom 16">
            <a:hlinkClick r:id="" action="ppaction://noaction" highlightClick="1">
              <a:snd r:embed="rId4" name="9.2.1.4 Slide 35.wav"/>
            </a:hlinkClick>
            <a:extLst>
              <a:ext uri="{FF2B5EF4-FFF2-40B4-BE49-F238E27FC236}">
                <a16:creationId xmlns:a16="http://schemas.microsoft.com/office/drawing/2014/main" id="{C76CA655-A1E7-4BAC-8016-2B81FE2FBE12}"/>
              </a:ext>
            </a:extLst>
          </p:cNvPr>
          <p:cNvSpPr/>
          <p:nvPr/>
        </p:nvSpPr>
        <p:spPr>
          <a:xfrm>
            <a:off x="398228" y="171649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9" name="Picture 2" descr="Phone, Android, Apps, World Map, Applications">
            <a:extLst>
              <a:ext uri="{FF2B5EF4-FFF2-40B4-BE49-F238E27FC236}">
                <a16:creationId xmlns:a16="http://schemas.microsoft.com/office/drawing/2014/main" id="{124E3141-E94A-4DE8-A800-3274B85CEF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9392" y="2848766"/>
            <a:ext cx="5385796" cy="34334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A78D789-D698-4154-979A-2273AC638BD5}"/>
              </a:ext>
            </a:extLst>
          </p:cNvPr>
          <p:cNvSpPr/>
          <p:nvPr/>
        </p:nvSpPr>
        <p:spPr>
          <a:xfrm>
            <a:off x="6967616" y="1524456"/>
            <a:ext cx="1298920"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   ___</a:t>
            </a:r>
          </a:p>
        </p:txBody>
      </p:sp>
      <p:sp>
        <p:nvSpPr>
          <p:cNvPr id="12" name="Rectangle: Rounded Corners 11">
            <a:extLst>
              <a:ext uri="{FF2B5EF4-FFF2-40B4-BE49-F238E27FC236}">
                <a16:creationId xmlns:a16="http://schemas.microsoft.com/office/drawing/2014/main" id="{9D294209-EDA0-4702-9672-9790C47ABD33}"/>
              </a:ext>
            </a:extLst>
          </p:cNvPr>
          <p:cNvSpPr/>
          <p:nvPr/>
        </p:nvSpPr>
        <p:spPr>
          <a:xfrm>
            <a:off x="1157248" y="1523611"/>
            <a:ext cx="1078558"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______,</a:t>
            </a:r>
          </a:p>
        </p:txBody>
      </p:sp>
      <p:sp>
        <p:nvSpPr>
          <p:cNvPr id="13" name="Rectangle: Rounded Corners 12">
            <a:extLst>
              <a:ext uri="{FF2B5EF4-FFF2-40B4-BE49-F238E27FC236}">
                <a16:creationId xmlns:a16="http://schemas.microsoft.com/office/drawing/2014/main" id="{E43B0E19-A805-4CBE-A0BA-10F7DBE5E11E}"/>
              </a:ext>
            </a:extLst>
          </p:cNvPr>
          <p:cNvSpPr/>
          <p:nvPr/>
        </p:nvSpPr>
        <p:spPr>
          <a:xfrm>
            <a:off x="5202500" y="1523806"/>
            <a:ext cx="1078558"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______</a:t>
            </a:r>
          </a:p>
        </p:txBody>
      </p:sp>
      <p:sp>
        <p:nvSpPr>
          <p:cNvPr id="14" name="Rectangle: Rounded Corners 13">
            <a:extLst>
              <a:ext uri="{FF2B5EF4-FFF2-40B4-BE49-F238E27FC236}">
                <a16:creationId xmlns:a16="http://schemas.microsoft.com/office/drawing/2014/main" id="{B02A97A3-19F9-4A27-8B9A-11A68FB8ABE5}"/>
              </a:ext>
            </a:extLst>
          </p:cNvPr>
          <p:cNvSpPr/>
          <p:nvPr/>
        </p:nvSpPr>
        <p:spPr>
          <a:xfrm>
            <a:off x="10856999" y="1523806"/>
            <a:ext cx="1078558"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______</a:t>
            </a:r>
          </a:p>
        </p:txBody>
      </p:sp>
    </p:spTree>
    <p:extLst>
      <p:ext uri="{BB962C8B-B14F-4D97-AF65-F5344CB8AC3E}">
        <p14:creationId xmlns:p14="http://schemas.microsoft.com/office/powerpoint/2010/main" val="30954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6495"/>
            <a:ext cx="6461761" cy="952908"/>
          </a:xfrm>
          <a:prstGeom prst="rect">
            <a:avLst/>
          </a:prstGeom>
        </p:spPr>
      </p:pic>
      <p:sp>
        <p:nvSpPr>
          <p:cNvPr id="16" name="Title 15"/>
          <p:cNvSpPr>
            <a:spLocks noGrp="1"/>
          </p:cNvSpPr>
          <p:nvPr>
            <p:ph type="title"/>
          </p:nvPr>
        </p:nvSpPr>
        <p:spPr>
          <a:xfrm>
            <a:off x="51807" y="0"/>
            <a:ext cx="5629715" cy="1325563"/>
          </a:xfrm>
        </p:spPr>
        <p:txBody>
          <a:bodyPr>
            <a:normAutofit/>
          </a:bodyPr>
          <a:lstStyle/>
          <a:p>
            <a:pPr rtl="0" eaLnBrk="1" fontAlgn="auto" latinLnBrk="0" hangingPunct="1"/>
            <a:r>
              <a:rPr lang="en-GB" sz="3600" b="1" dirty="0" err="1">
                <a:solidFill>
                  <a:schemeClr val="bg1"/>
                </a:solidFill>
                <a:effectLst/>
              </a:rPr>
              <a:t>Duden</a:t>
            </a:r>
            <a:r>
              <a:rPr lang="en-GB" sz="3600" b="1" dirty="0">
                <a:solidFill>
                  <a:schemeClr val="bg1"/>
                </a:solidFill>
                <a:effectLst/>
              </a:rPr>
              <a:t> </a:t>
            </a:r>
            <a:r>
              <a:rPr lang="en-GB" sz="3600" b="1" dirty="0" err="1">
                <a:solidFill>
                  <a:schemeClr val="bg1"/>
                </a:solidFill>
                <a:effectLst/>
              </a:rPr>
              <a:t>Wörterbuch</a:t>
            </a:r>
            <a:endParaRPr lang="en-GB" sz="3600" b="1" dirty="0">
              <a:solidFill>
                <a:schemeClr val="bg1"/>
              </a:solidFill>
              <a:effectLst/>
            </a:endParaRPr>
          </a:p>
        </p:txBody>
      </p:sp>
      <p:sp>
        <p:nvSpPr>
          <p:cNvPr id="14" name="TextBox 13">
            <a:extLst>
              <a:ext uri="{FF2B5EF4-FFF2-40B4-BE49-F238E27FC236}">
                <a16:creationId xmlns:a16="http://schemas.microsoft.com/office/drawing/2014/main" id="{954EF753-D086-4435-AFB6-848AB5321DE9}"/>
              </a:ext>
            </a:extLst>
          </p:cNvPr>
          <p:cNvSpPr txBox="1"/>
          <p:nvPr/>
        </p:nvSpPr>
        <p:spPr>
          <a:xfrm>
            <a:off x="203686" y="1707153"/>
            <a:ext cx="8462011" cy="4524315"/>
          </a:xfrm>
          <a:prstGeom prst="rect">
            <a:avLst/>
          </a:prstGeom>
          <a:noFill/>
        </p:spPr>
        <p:txBody>
          <a:bodyPr wrap="square" rtlCol="0">
            <a:spAutoFit/>
          </a:bodyPr>
          <a:lstStyle/>
          <a:p>
            <a:pPr lvl="0">
              <a:defRPr/>
            </a:pPr>
            <a:r>
              <a:rPr lang="de-DE" sz="2400" dirty="0">
                <a:solidFill>
                  <a:srgbClr val="115076"/>
                </a:solidFill>
              </a:rPr>
              <a:t>Duden ist ein bekanntes Wörterbuch der deutschen Sprache.</a:t>
            </a:r>
          </a:p>
          <a:p>
            <a:pPr lvl="0">
              <a:defRPr/>
            </a:pPr>
            <a:endParaRPr lang="de-DE" sz="2400" dirty="0">
              <a:solidFill>
                <a:srgbClr val="115076"/>
              </a:solidFill>
            </a:endParaRPr>
          </a:p>
          <a:p>
            <a:pPr lvl="0">
              <a:defRPr/>
            </a:pPr>
            <a:r>
              <a:rPr lang="de-DE" sz="2400" dirty="0">
                <a:solidFill>
                  <a:srgbClr val="115076"/>
                </a:solidFill>
              </a:rPr>
              <a:t>Konrad Duden hat das Buch im Jahr 1880 geschrieben. Er war Lehrer und er wollte eine offizielle Rechtschreibung* für die deutsche Sprache schaffen.</a:t>
            </a:r>
          </a:p>
          <a:p>
            <a:pPr lvl="0">
              <a:defRPr/>
            </a:pPr>
            <a:endParaRPr lang="de-DE" sz="2400" dirty="0">
              <a:solidFill>
                <a:srgbClr val="115076"/>
              </a:solidFill>
            </a:endParaRPr>
          </a:p>
          <a:p>
            <a:pPr lvl="0">
              <a:defRPr/>
            </a:pPr>
            <a:r>
              <a:rPr lang="de-DE" sz="2400" dirty="0">
                <a:solidFill>
                  <a:srgbClr val="115076"/>
                </a:solidFill>
              </a:rPr>
              <a:t>Das neueste* Wörterbuch (2020) basiert* auf dem Dudenkorpus, der 5 Milliarden Wörter hat.</a:t>
            </a:r>
          </a:p>
          <a:p>
            <a:pPr lvl="0">
              <a:defRPr/>
            </a:pPr>
            <a:endParaRPr lang="de-DE" sz="2400" dirty="0">
              <a:solidFill>
                <a:srgbClr val="115076"/>
              </a:solidFill>
            </a:endParaRPr>
          </a:p>
          <a:p>
            <a:pPr lvl="0">
              <a:defRPr/>
            </a:pPr>
            <a:r>
              <a:rPr lang="de-DE" sz="2400" dirty="0">
                <a:solidFill>
                  <a:srgbClr val="115076"/>
                </a:solidFill>
              </a:rPr>
              <a:t>Du kannst das Buch hier finden: </a:t>
            </a:r>
            <a:r>
              <a:rPr lang="de-DE" sz="2400" dirty="0">
                <a:solidFill>
                  <a:srgbClr val="115076"/>
                </a:solidFill>
                <a:hlinkClick r:id="rId4"/>
              </a:rPr>
              <a:t>https://www.duden.de/woerterbuch</a:t>
            </a:r>
            <a:r>
              <a:rPr lang="de-DE" sz="2400" dirty="0">
                <a:solidFill>
                  <a:srgbClr val="115076"/>
                </a:solidFill>
              </a:rPr>
              <a:t> </a:t>
            </a: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ular Callout 25">
            <a:extLst>
              <a:ext uri="{FF2B5EF4-FFF2-40B4-BE49-F238E27FC236}">
                <a16:creationId xmlns:a16="http://schemas.microsoft.com/office/drawing/2014/main" id="{C6130173-8591-42FA-80BE-FE9692A9A100}"/>
              </a:ext>
            </a:extLst>
          </p:cNvPr>
          <p:cNvSpPr/>
          <p:nvPr/>
        </p:nvSpPr>
        <p:spPr>
          <a:xfrm>
            <a:off x="8003063" y="769655"/>
            <a:ext cx="3954265" cy="879496"/>
          </a:xfrm>
          <a:prstGeom prst="wedgeRoundRectCallout">
            <a:avLst>
              <a:gd name="adj1" fmla="val -43837"/>
              <a:gd name="adj2" fmla="val -11538"/>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*die </a:t>
            </a:r>
            <a:r>
              <a:rPr lang="en-GB" dirty="0" err="1">
                <a:solidFill>
                  <a:prstClr val="white"/>
                </a:solidFill>
              </a:rPr>
              <a:t>Rechtschreibung</a:t>
            </a:r>
            <a:r>
              <a:rPr lang="en-GB" dirty="0">
                <a:solidFill>
                  <a:prstClr val="white"/>
                </a:solidFill>
              </a:rPr>
              <a:t> – spelling</a:t>
            </a:r>
          </a:p>
          <a:p>
            <a:pPr lvl="0" algn="ctr">
              <a:defRPr/>
            </a:pPr>
            <a:r>
              <a:rPr lang="en-GB" dirty="0">
                <a:solidFill>
                  <a:prstClr val="white"/>
                </a:solidFill>
              </a:rPr>
              <a:t>*</a:t>
            </a:r>
            <a:r>
              <a:rPr lang="en-GB" dirty="0" err="1">
                <a:solidFill>
                  <a:prstClr val="white"/>
                </a:solidFill>
              </a:rPr>
              <a:t>basieren</a:t>
            </a:r>
            <a:r>
              <a:rPr lang="en-GB" dirty="0">
                <a:solidFill>
                  <a:prstClr val="white"/>
                </a:solidFill>
              </a:rPr>
              <a:t> – to be based on</a:t>
            </a:r>
          </a:p>
          <a:p>
            <a:pPr lvl="0" algn="ctr">
              <a:defRPr/>
            </a:pPr>
            <a:r>
              <a:rPr lang="en-GB" dirty="0">
                <a:solidFill>
                  <a:prstClr val="white"/>
                </a:solidFill>
              </a:rPr>
              <a:t>*</a:t>
            </a:r>
            <a:r>
              <a:rPr lang="en-GB" dirty="0" err="1">
                <a:solidFill>
                  <a:prstClr val="white"/>
                </a:solidFill>
              </a:rPr>
              <a:t>neuest</a:t>
            </a:r>
            <a:r>
              <a:rPr lang="en-GB" dirty="0">
                <a:solidFill>
                  <a:prstClr val="white"/>
                </a:solidFill>
              </a:rPr>
              <a:t> – newest</a:t>
            </a:r>
          </a:p>
        </p:txBody>
      </p:sp>
      <p:pic>
        <p:nvPicPr>
          <p:cNvPr id="1026" name="Picture 2" descr="Ein Portrait von Konrad Duden">
            <a:extLst>
              <a:ext uri="{FF2B5EF4-FFF2-40B4-BE49-F238E27FC236}">
                <a16:creationId xmlns:a16="http://schemas.microsoft.com/office/drawing/2014/main" id="{2ACE4A19-B5A4-4644-AFB0-94DAEBCFFC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5188" y="1991780"/>
            <a:ext cx="2512630" cy="3778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3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951828" cy="869950"/>
          </a:xfrm>
          <a:prstGeom prst="rect">
            <a:avLst/>
          </a:prstGeom>
        </p:spPr>
      </p:pic>
      <p:sp>
        <p:nvSpPr>
          <p:cNvPr id="4" name="Title 3"/>
          <p:cNvSpPr>
            <a:spLocks noGrp="1"/>
          </p:cNvSpPr>
          <p:nvPr>
            <p:ph type="title"/>
          </p:nvPr>
        </p:nvSpPr>
        <p:spPr>
          <a:xfrm>
            <a:off x="0" y="294041"/>
            <a:ext cx="5798916" cy="707849"/>
          </a:xfrm>
        </p:spPr>
        <p:txBody>
          <a:bodyPr>
            <a:normAutofit/>
          </a:bodyPr>
          <a:lstStyle/>
          <a:p>
            <a:r>
              <a:rPr lang="en-GB" sz="3600" b="1" dirty="0" err="1">
                <a:solidFill>
                  <a:schemeClr val="bg1"/>
                </a:solidFill>
              </a:rPr>
              <a:t>Duden</a:t>
            </a:r>
            <a:r>
              <a:rPr lang="en-GB" sz="3600" b="1" dirty="0">
                <a:solidFill>
                  <a:schemeClr val="bg1"/>
                </a:solidFill>
              </a:rPr>
              <a:t> </a:t>
            </a:r>
            <a:r>
              <a:rPr lang="en-GB" sz="3600" b="1" dirty="0" err="1">
                <a:solidFill>
                  <a:schemeClr val="bg1"/>
                </a:solidFill>
              </a:rPr>
              <a:t>Wörterbuch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2195632994"/>
              </p:ext>
            </p:extLst>
          </p:nvPr>
        </p:nvGraphicFramePr>
        <p:xfrm>
          <a:off x="156179" y="1556455"/>
          <a:ext cx="11832000" cy="4785360"/>
        </p:xfrm>
        <a:graphic>
          <a:graphicData uri="http://schemas.openxmlformats.org/drawingml/2006/table">
            <a:tbl>
              <a:tblPr firstRow="1" bandRow="1">
                <a:tableStyleId>{00A15C55-8517-42AA-B614-E9B94910E393}</a:tableStyleId>
              </a:tblPr>
              <a:tblGrid>
                <a:gridCol w="477545">
                  <a:extLst>
                    <a:ext uri="{9D8B030D-6E8A-4147-A177-3AD203B41FA5}">
                      <a16:colId xmlns:a16="http://schemas.microsoft.com/office/drawing/2014/main" val="2607353726"/>
                    </a:ext>
                  </a:extLst>
                </a:gridCol>
                <a:gridCol w="9195372">
                  <a:extLst>
                    <a:ext uri="{9D8B030D-6E8A-4147-A177-3AD203B41FA5}">
                      <a16:colId xmlns:a16="http://schemas.microsoft.com/office/drawing/2014/main" val="1600817978"/>
                    </a:ext>
                  </a:extLst>
                </a:gridCol>
                <a:gridCol w="1047964">
                  <a:extLst>
                    <a:ext uri="{9D8B030D-6E8A-4147-A177-3AD203B41FA5}">
                      <a16:colId xmlns:a16="http://schemas.microsoft.com/office/drawing/2014/main" val="2609792770"/>
                    </a:ext>
                  </a:extLst>
                </a:gridCol>
                <a:gridCol w="1111119">
                  <a:extLst>
                    <a:ext uri="{9D8B030D-6E8A-4147-A177-3AD203B41FA5}">
                      <a16:colId xmlns:a16="http://schemas.microsoft.com/office/drawing/2014/main" val="1616836717"/>
                    </a:ext>
                  </a:extLst>
                </a:gridCol>
              </a:tblGrid>
              <a:tr h="370840">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sein</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err="1">
                          <a:effectLst/>
                        </a:rPr>
                        <a:t>haben</a:t>
                      </a:r>
                      <a:endParaRPr lang="en-GB" sz="2000" kern="1200" dirty="0">
                        <a:effectLst/>
                      </a:endParaRP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rgbClr val="115076"/>
                          </a:solidFill>
                        </a:rPr>
                        <a:t>1</a:t>
                      </a:r>
                    </a:p>
                  </a:txBody>
                  <a:tcPr anchor="ctr"/>
                </a:tc>
                <a:tc>
                  <a:txBody>
                    <a:bodyPr/>
                    <a:lstStyle/>
                    <a:p>
                      <a:r>
                        <a:rPr lang="de-DE" sz="2000" dirty="0">
                          <a:solidFill>
                            <a:srgbClr val="115076"/>
                          </a:solidFill>
                        </a:rPr>
                        <a:t>Der neue Duden </a:t>
                      </a:r>
                      <a:r>
                        <a:rPr lang="de-DE" sz="2000" b="1" dirty="0">
                          <a:solidFill>
                            <a:srgbClr val="115076"/>
                          </a:solidFill>
                        </a:rPr>
                        <a:t>hat </a:t>
                      </a:r>
                      <a:r>
                        <a:rPr lang="de-DE" sz="2000" dirty="0">
                          <a:solidFill>
                            <a:srgbClr val="115076"/>
                          </a:solidFill>
                        </a:rPr>
                        <a:t>3000 neue Wörter aufgenommen, z.B. Netflixserie, Insektensterben und whatsappen.</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b="1" dirty="0">
                          <a:solidFill>
                            <a:srgbClr val="115076"/>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300 Wörter </a:t>
                      </a:r>
                      <a:r>
                        <a:rPr lang="de-DE" sz="2000" b="1" dirty="0">
                          <a:solidFill>
                            <a:srgbClr val="115076"/>
                          </a:solidFill>
                        </a:rPr>
                        <a:t>sind</a:t>
                      </a:r>
                      <a:r>
                        <a:rPr lang="de-DE" sz="2000" dirty="0">
                          <a:solidFill>
                            <a:srgbClr val="115076"/>
                          </a:solidFill>
                        </a:rPr>
                        <a:t> weggefallen.</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b="1" dirty="0">
                          <a:solidFill>
                            <a:srgbClr val="115076"/>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Deutsch </a:t>
                      </a:r>
                      <a:r>
                        <a:rPr lang="de-DE" sz="2000" b="1" dirty="0">
                          <a:solidFill>
                            <a:srgbClr val="115076"/>
                          </a:solidFill>
                        </a:rPr>
                        <a:t>hat</a:t>
                      </a:r>
                      <a:r>
                        <a:rPr lang="de-DE" sz="2000" dirty="0">
                          <a:solidFill>
                            <a:srgbClr val="115076"/>
                          </a:solidFill>
                        </a:rPr>
                        <a:t> extralange Wörter entwickelt, zum Beispiel ‘Aufmerksamskeitdefizit-Hyperaktivitätsstörung’*, ein Wort, das 44 Buchstaben hat.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b="1" dirty="0">
                          <a:solidFill>
                            <a:srgbClr val="115076"/>
                          </a:solidFill>
                        </a:rPr>
                        <a:t>4</a:t>
                      </a:r>
                    </a:p>
                  </a:txBody>
                  <a:tcPr anchor="ctr"/>
                </a:tc>
                <a:tc>
                  <a:txBody>
                    <a:bodyPr/>
                    <a:lstStyle/>
                    <a:p>
                      <a:r>
                        <a:rPr lang="de-DE" sz="2000" dirty="0">
                          <a:solidFill>
                            <a:srgbClr val="115076"/>
                          </a:solidFill>
                        </a:rPr>
                        <a:t>Der erste Duden </a:t>
                      </a:r>
                      <a:r>
                        <a:rPr lang="de-DE" sz="2000" b="1" dirty="0">
                          <a:solidFill>
                            <a:srgbClr val="115076"/>
                          </a:solidFill>
                        </a:rPr>
                        <a:t>ist</a:t>
                      </a:r>
                      <a:r>
                        <a:rPr lang="de-DE" sz="2000" dirty="0">
                          <a:solidFill>
                            <a:srgbClr val="115076"/>
                          </a:solidFill>
                        </a:rPr>
                        <a:t> 1880 erschienen*.</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b="1" dirty="0">
                          <a:solidFill>
                            <a:srgbClr val="115076"/>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Er </a:t>
                      </a:r>
                      <a:r>
                        <a:rPr lang="de-DE" sz="2000" b="1" dirty="0">
                          <a:solidFill>
                            <a:srgbClr val="115076"/>
                          </a:solidFill>
                        </a:rPr>
                        <a:t>hat </a:t>
                      </a:r>
                      <a:r>
                        <a:rPr lang="de-DE" sz="2000" dirty="0">
                          <a:solidFill>
                            <a:srgbClr val="115076"/>
                          </a:solidFill>
                        </a:rPr>
                        <a:t>27.000 Stichwörter* enthalten.</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b="1" dirty="0">
                          <a:solidFill>
                            <a:srgbClr val="115076"/>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Die deutsche Sprache</a:t>
                      </a:r>
                      <a:r>
                        <a:rPr lang="de-DE" sz="2000" b="1" dirty="0">
                          <a:solidFill>
                            <a:srgbClr val="115076"/>
                          </a:solidFill>
                        </a:rPr>
                        <a:t> ist </a:t>
                      </a:r>
                      <a:r>
                        <a:rPr lang="de-DE" sz="2000" dirty="0">
                          <a:solidFill>
                            <a:srgbClr val="115076"/>
                          </a:solidFill>
                        </a:rPr>
                        <a:t>stark gewachsen.</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000" b="1" dirty="0">
                          <a:solidFill>
                            <a:srgbClr val="115076"/>
                          </a:solidFill>
                        </a:rPr>
                        <a:t>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140 Jahre später </a:t>
                      </a:r>
                      <a:r>
                        <a:rPr lang="de-DE" sz="2000" b="1" dirty="0">
                          <a:solidFill>
                            <a:srgbClr val="115076"/>
                          </a:solidFill>
                        </a:rPr>
                        <a:t>ist</a:t>
                      </a:r>
                      <a:r>
                        <a:rPr lang="de-DE" sz="2000" dirty="0">
                          <a:solidFill>
                            <a:srgbClr val="115076"/>
                          </a:solidFill>
                        </a:rPr>
                        <a:t> die neue Edition </a:t>
                      </a:r>
                      <a:r>
                        <a:rPr lang="de-DE" sz="2000">
                          <a:solidFill>
                            <a:srgbClr val="115076"/>
                          </a:solidFill>
                        </a:rPr>
                        <a:t>auf 148.000 </a:t>
                      </a:r>
                      <a:r>
                        <a:rPr lang="de-DE" sz="2000" dirty="0">
                          <a:solidFill>
                            <a:srgbClr val="115076"/>
                          </a:solidFill>
                        </a:rPr>
                        <a:t>Stichwörter gekommen.</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000" b="1" dirty="0">
                          <a:solidFill>
                            <a:srgbClr val="115076"/>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Ein paar Wörter </a:t>
                      </a:r>
                      <a:r>
                        <a:rPr lang="de-DE" sz="2000" b="1" dirty="0">
                          <a:solidFill>
                            <a:srgbClr val="115076"/>
                          </a:solidFill>
                        </a:rPr>
                        <a:t>sind</a:t>
                      </a:r>
                      <a:r>
                        <a:rPr lang="de-DE" sz="2000" dirty="0">
                          <a:solidFill>
                            <a:srgbClr val="115076"/>
                          </a:solidFill>
                        </a:rPr>
                        <a:t> mit mehr als einem Artikel aufgetaucht, z.B. der/die/ das Joghurt, der/das Virus und die/das Email.</a:t>
                      </a:r>
                      <a:endParaRPr lang="en-GB" sz="2000" u="none"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2739" y="2112920"/>
            <a:ext cx="282522" cy="294294"/>
          </a:xfrm>
          <a:prstGeom prst="rect">
            <a:avLst/>
          </a:prstGeom>
        </p:spPr>
      </p:pic>
      <p:pic>
        <p:nvPicPr>
          <p:cNvPr id="11" name="Picture 10" descr="green checkmark">
            <a:extLst>
              <a:ext uri="{FF2B5EF4-FFF2-40B4-BE49-F238E27FC236}">
                <a16:creationId xmlns:a16="http://schemas.microsoft.com/office/drawing/2014/main" id="{38C191EB-F50E-7945-802D-92576486C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1487" y="2733708"/>
            <a:ext cx="282522" cy="294294"/>
          </a:xfrm>
          <a:prstGeom prst="rect">
            <a:avLst/>
          </a:prstGeom>
        </p:spPr>
      </p:pic>
      <p:pic>
        <p:nvPicPr>
          <p:cNvPr id="13" name="Picture 12" descr="green checkmark">
            <a:extLst>
              <a:ext uri="{FF2B5EF4-FFF2-40B4-BE49-F238E27FC236}">
                <a16:creationId xmlns:a16="http://schemas.microsoft.com/office/drawing/2014/main" id="{733A7298-98DF-B34E-B772-24E9A4AD8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2739" y="3074629"/>
            <a:ext cx="282522" cy="294294"/>
          </a:xfrm>
          <a:prstGeom prst="rect">
            <a:avLst/>
          </a:prstGeom>
        </p:spPr>
      </p:pic>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324" y="4091682"/>
            <a:ext cx="282522" cy="294294"/>
          </a:xfrm>
          <a:prstGeom prst="rect">
            <a:avLst/>
          </a:prstGeom>
        </p:spPr>
      </p:pic>
      <p:sp>
        <p:nvSpPr>
          <p:cNvPr id="16" name="TextBox 15">
            <a:extLst>
              <a:ext uri="{FF2B5EF4-FFF2-40B4-BE49-F238E27FC236}">
                <a16:creationId xmlns:a16="http://schemas.microsoft.com/office/drawing/2014/main" id="{33FA9EEC-8DB7-214F-8654-ACE8246EA402}"/>
              </a:ext>
            </a:extLst>
          </p:cNvPr>
          <p:cNvSpPr txBox="1"/>
          <p:nvPr/>
        </p:nvSpPr>
        <p:spPr>
          <a:xfrm>
            <a:off x="2779714" y="2004052"/>
            <a:ext cx="488306" cy="307777"/>
          </a:xfrm>
          <a:prstGeom prst="rect">
            <a:avLst/>
          </a:prstGeom>
          <a:solidFill>
            <a:srgbClr val="FFE8CB"/>
          </a:solidFill>
        </p:spPr>
        <p:txBody>
          <a:bodyPr wrap="square" lIns="0" tIns="0" rIns="0" bIns="0" rtlCol="0">
            <a:spAutoFit/>
          </a:bodyPr>
          <a:lstStyle/>
          <a:p>
            <a:pPr algn="ctr"/>
            <a:r>
              <a:rPr lang="en-GB" sz="2000" dirty="0">
                <a:solidFill>
                  <a:srgbClr val="115076"/>
                </a:solidFill>
              </a:rPr>
              <a:t>___</a:t>
            </a:r>
          </a:p>
        </p:txBody>
      </p:sp>
      <p:pic>
        <p:nvPicPr>
          <p:cNvPr id="17" name="Picture 16" descr="green checkmark">
            <a:extLst>
              <a:ext uri="{FF2B5EF4-FFF2-40B4-BE49-F238E27FC236}">
                <a16:creationId xmlns:a16="http://schemas.microsoft.com/office/drawing/2014/main" id="{860303EE-833C-2049-92F9-4612C8118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9114" y="4464937"/>
            <a:ext cx="282522" cy="294294"/>
          </a:xfrm>
          <a:prstGeom prst="rect">
            <a:avLst/>
          </a:prstGeom>
        </p:spPr>
      </p:pic>
      <p:pic>
        <p:nvPicPr>
          <p:cNvPr id="19" name="Picture 18" descr="green checkmark">
            <a:extLst>
              <a:ext uri="{FF2B5EF4-FFF2-40B4-BE49-F238E27FC236}">
                <a16:creationId xmlns:a16="http://schemas.microsoft.com/office/drawing/2014/main" id="{95F58D83-949A-B249-A963-43C6722FA5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4573" y="5281547"/>
            <a:ext cx="282522" cy="294294"/>
          </a:xfrm>
          <a:prstGeom prst="rect">
            <a:avLst/>
          </a:prstGeom>
        </p:spPr>
      </p:pic>
      <p:sp>
        <p:nvSpPr>
          <p:cNvPr id="20" name="TextBox 19">
            <a:extLst>
              <a:ext uri="{FF2B5EF4-FFF2-40B4-BE49-F238E27FC236}">
                <a16:creationId xmlns:a16="http://schemas.microsoft.com/office/drawing/2014/main" id="{37820058-9630-5D4E-AB5F-384B4BC2E448}"/>
              </a:ext>
            </a:extLst>
          </p:cNvPr>
          <p:cNvSpPr txBox="1"/>
          <p:nvPr/>
        </p:nvSpPr>
        <p:spPr>
          <a:xfrm>
            <a:off x="1805212" y="3067888"/>
            <a:ext cx="464156" cy="307777"/>
          </a:xfrm>
          <a:prstGeom prst="rect">
            <a:avLst/>
          </a:prstGeom>
          <a:solidFill>
            <a:srgbClr val="FFE8CB"/>
          </a:solidFill>
        </p:spPr>
        <p:txBody>
          <a:bodyPr wrap="square" lIns="0" tIns="0" rIns="0" bIns="0" rtlCol="0">
            <a:spAutoFit/>
          </a:bodyPr>
          <a:lstStyle/>
          <a:p>
            <a:pPr algn="ctr"/>
            <a:r>
              <a:rPr lang="en-GB" sz="2000" dirty="0">
                <a:solidFill>
                  <a:srgbClr val="115076"/>
                </a:solidFill>
              </a:rPr>
              <a:t>___</a:t>
            </a:r>
          </a:p>
        </p:txBody>
      </p:sp>
      <p:pic>
        <p:nvPicPr>
          <p:cNvPr id="21" name="Picture 20" descr="green checkmark">
            <a:extLst>
              <a:ext uri="{FF2B5EF4-FFF2-40B4-BE49-F238E27FC236}">
                <a16:creationId xmlns:a16="http://schemas.microsoft.com/office/drawing/2014/main" id="{2BBA5A24-2F1F-B24A-A489-C2E80D872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324" y="4880483"/>
            <a:ext cx="282522" cy="294294"/>
          </a:xfrm>
          <a:prstGeom prst="rect">
            <a:avLst/>
          </a:prstGeom>
        </p:spPr>
      </p:pic>
      <p:pic>
        <p:nvPicPr>
          <p:cNvPr id="23" name="Picture 22" descr="green checkmark">
            <a:extLst>
              <a:ext uri="{FF2B5EF4-FFF2-40B4-BE49-F238E27FC236}">
                <a16:creationId xmlns:a16="http://schemas.microsoft.com/office/drawing/2014/main" id="{D2A4A683-F353-1E41-AF2C-F8613054C4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4573" y="5851205"/>
            <a:ext cx="282522" cy="294294"/>
          </a:xfrm>
          <a:prstGeom prst="rect">
            <a:avLst/>
          </a:prstGeom>
        </p:spPr>
      </p:pic>
      <p:sp>
        <p:nvSpPr>
          <p:cNvPr id="18" name="TextBox 17">
            <a:extLst>
              <a:ext uri="{FF2B5EF4-FFF2-40B4-BE49-F238E27FC236}">
                <a16:creationId xmlns:a16="http://schemas.microsoft.com/office/drawing/2014/main" id="{7AEDC32A-6F89-FC41-9B31-8868B4D0E6DD}"/>
              </a:ext>
            </a:extLst>
          </p:cNvPr>
          <p:cNvSpPr txBox="1"/>
          <p:nvPr/>
        </p:nvSpPr>
        <p:spPr>
          <a:xfrm>
            <a:off x="2037290" y="2688087"/>
            <a:ext cx="580261" cy="307777"/>
          </a:xfrm>
          <a:prstGeom prst="rect">
            <a:avLst/>
          </a:prstGeom>
          <a:solidFill>
            <a:srgbClr val="FFF4E7"/>
          </a:solidFill>
        </p:spPr>
        <p:txBody>
          <a:bodyPr wrap="square" lIns="0" tIns="0" rIns="0" bIns="0" rtlCol="0">
            <a:spAutoFit/>
          </a:bodyPr>
          <a:lstStyle/>
          <a:p>
            <a:pPr algn="ctr"/>
            <a:r>
              <a:rPr lang="en-GB" sz="2000" dirty="0">
                <a:solidFill>
                  <a:srgbClr val="115076"/>
                </a:solidFill>
              </a:rPr>
              <a:t>___</a:t>
            </a:r>
          </a:p>
        </p:txBody>
      </p:sp>
      <p:sp>
        <p:nvSpPr>
          <p:cNvPr id="24" name="TextBox 23">
            <a:extLst>
              <a:ext uri="{FF2B5EF4-FFF2-40B4-BE49-F238E27FC236}">
                <a16:creationId xmlns:a16="http://schemas.microsoft.com/office/drawing/2014/main" id="{625063E3-ECAB-4C51-8AD4-7395119A4CFB}"/>
              </a:ext>
            </a:extLst>
          </p:cNvPr>
          <p:cNvSpPr txBox="1"/>
          <p:nvPr/>
        </p:nvSpPr>
        <p:spPr>
          <a:xfrm>
            <a:off x="2733187" y="4102752"/>
            <a:ext cx="373810" cy="307777"/>
          </a:xfrm>
          <a:prstGeom prst="rect">
            <a:avLst/>
          </a:prstGeom>
          <a:solidFill>
            <a:srgbClr val="FFF4E7"/>
          </a:solidFill>
        </p:spPr>
        <p:txBody>
          <a:bodyPr wrap="square" lIns="0" tIns="0" rIns="0" bIns="0" rtlCol="0">
            <a:spAutoFit/>
          </a:bodyPr>
          <a:lstStyle/>
          <a:p>
            <a:pPr algn="ctr"/>
            <a:r>
              <a:rPr lang="en-GB" sz="2000" dirty="0">
                <a:solidFill>
                  <a:srgbClr val="115076"/>
                </a:solidFill>
              </a:rPr>
              <a:t>__</a:t>
            </a:r>
          </a:p>
        </p:txBody>
      </p:sp>
      <p:sp>
        <p:nvSpPr>
          <p:cNvPr id="25" name="TextBox 24">
            <a:extLst>
              <a:ext uri="{FF2B5EF4-FFF2-40B4-BE49-F238E27FC236}">
                <a16:creationId xmlns:a16="http://schemas.microsoft.com/office/drawing/2014/main" id="{B240B3D5-1939-49BF-9301-DBE3DD600ABF}"/>
              </a:ext>
            </a:extLst>
          </p:cNvPr>
          <p:cNvSpPr txBox="1"/>
          <p:nvPr/>
        </p:nvSpPr>
        <p:spPr>
          <a:xfrm>
            <a:off x="973568" y="4475835"/>
            <a:ext cx="464156" cy="307777"/>
          </a:xfrm>
          <a:prstGeom prst="rect">
            <a:avLst/>
          </a:prstGeom>
          <a:solidFill>
            <a:srgbClr val="FFE8CB"/>
          </a:solidFill>
        </p:spPr>
        <p:txBody>
          <a:bodyPr wrap="square" lIns="0" tIns="0" rIns="0" bIns="0" rtlCol="0">
            <a:spAutoFit/>
          </a:bodyPr>
          <a:lstStyle/>
          <a:p>
            <a:pPr algn="ctr"/>
            <a:r>
              <a:rPr lang="en-GB" sz="2000" dirty="0">
                <a:solidFill>
                  <a:srgbClr val="115076"/>
                </a:solidFill>
              </a:rPr>
              <a:t>___</a:t>
            </a:r>
          </a:p>
        </p:txBody>
      </p:sp>
      <p:sp>
        <p:nvSpPr>
          <p:cNvPr id="26" name="TextBox 25">
            <a:extLst>
              <a:ext uri="{FF2B5EF4-FFF2-40B4-BE49-F238E27FC236}">
                <a16:creationId xmlns:a16="http://schemas.microsoft.com/office/drawing/2014/main" id="{FC9B26EE-552A-4A71-AEB7-65282A3F3CC4}"/>
              </a:ext>
            </a:extLst>
          </p:cNvPr>
          <p:cNvSpPr txBox="1"/>
          <p:nvPr/>
        </p:nvSpPr>
        <p:spPr>
          <a:xfrm>
            <a:off x="3508435" y="4913760"/>
            <a:ext cx="282522" cy="307777"/>
          </a:xfrm>
          <a:prstGeom prst="rect">
            <a:avLst/>
          </a:prstGeom>
          <a:solidFill>
            <a:srgbClr val="FFF4E7"/>
          </a:solidFill>
        </p:spPr>
        <p:txBody>
          <a:bodyPr wrap="square" lIns="0" tIns="0" rIns="0" bIns="0" rtlCol="0">
            <a:spAutoFit/>
          </a:bodyPr>
          <a:lstStyle/>
          <a:p>
            <a:pPr algn="ctr"/>
            <a:r>
              <a:rPr lang="en-GB" sz="2000" dirty="0">
                <a:solidFill>
                  <a:srgbClr val="115076"/>
                </a:solidFill>
              </a:rPr>
              <a:t>__</a:t>
            </a:r>
          </a:p>
        </p:txBody>
      </p:sp>
      <p:sp>
        <p:nvSpPr>
          <p:cNvPr id="27" name="TextBox 26">
            <a:extLst>
              <a:ext uri="{FF2B5EF4-FFF2-40B4-BE49-F238E27FC236}">
                <a16:creationId xmlns:a16="http://schemas.microsoft.com/office/drawing/2014/main" id="{EA316F64-A346-4A6D-B08F-0510DC0B0E4E}"/>
              </a:ext>
            </a:extLst>
          </p:cNvPr>
          <p:cNvSpPr txBox="1"/>
          <p:nvPr/>
        </p:nvSpPr>
        <p:spPr>
          <a:xfrm>
            <a:off x="2773728" y="5316639"/>
            <a:ext cx="373810" cy="307777"/>
          </a:xfrm>
          <a:prstGeom prst="rect">
            <a:avLst/>
          </a:prstGeom>
          <a:solidFill>
            <a:srgbClr val="FFE8CB"/>
          </a:solidFill>
        </p:spPr>
        <p:txBody>
          <a:bodyPr wrap="square" lIns="0" tIns="0" rIns="0" bIns="0" rtlCol="0">
            <a:spAutoFit/>
          </a:bodyPr>
          <a:lstStyle/>
          <a:p>
            <a:pPr algn="ctr"/>
            <a:r>
              <a:rPr lang="en-GB" sz="2000" dirty="0">
                <a:solidFill>
                  <a:srgbClr val="115076"/>
                </a:solidFill>
              </a:rPr>
              <a:t>__</a:t>
            </a:r>
          </a:p>
        </p:txBody>
      </p:sp>
      <p:sp>
        <p:nvSpPr>
          <p:cNvPr id="28" name="TextBox 27">
            <a:extLst>
              <a:ext uri="{FF2B5EF4-FFF2-40B4-BE49-F238E27FC236}">
                <a16:creationId xmlns:a16="http://schemas.microsoft.com/office/drawing/2014/main" id="{00B8A80C-E870-47E7-A2D4-372EF25552B3}"/>
              </a:ext>
            </a:extLst>
          </p:cNvPr>
          <p:cNvSpPr txBox="1"/>
          <p:nvPr/>
        </p:nvSpPr>
        <p:spPr>
          <a:xfrm>
            <a:off x="2681091" y="5679650"/>
            <a:ext cx="484720" cy="307777"/>
          </a:xfrm>
          <a:prstGeom prst="rect">
            <a:avLst/>
          </a:prstGeom>
          <a:solidFill>
            <a:srgbClr val="FFF4E7"/>
          </a:solidFill>
        </p:spPr>
        <p:txBody>
          <a:bodyPr wrap="square" lIns="0" tIns="0" rIns="0" bIns="0" rtlCol="0">
            <a:spAutoFit/>
          </a:bodyPr>
          <a:lstStyle/>
          <a:p>
            <a:pPr algn="ctr"/>
            <a:r>
              <a:rPr lang="en-GB" sz="2000" dirty="0">
                <a:solidFill>
                  <a:srgbClr val="115076"/>
                </a:solidFill>
              </a:rPr>
              <a:t>__</a:t>
            </a:r>
          </a:p>
        </p:txBody>
      </p:sp>
      <p:sp>
        <p:nvSpPr>
          <p:cNvPr id="7" name="TextBox 6">
            <a:extLst>
              <a:ext uri="{FF2B5EF4-FFF2-40B4-BE49-F238E27FC236}">
                <a16:creationId xmlns:a16="http://schemas.microsoft.com/office/drawing/2014/main" id="{BB0F52E7-D446-6543-B0C7-BBD7B89E017B}"/>
              </a:ext>
            </a:extLst>
          </p:cNvPr>
          <p:cNvSpPr txBox="1"/>
          <p:nvPr/>
        </p:nvSpPr>
        <p:spPr>
          <a:xfrm>
            <a:off x="156179" y="1459449"/>
            <a:ext cx="6724235" cy="461665"/>
          </a:xfrm>
          <a:prstGeom prst="rect">
            <a:avLst/>
          </a:prstGeom>
          <a:noFill/>
        </p:spPr>
        <p:txBody>
          <a:bodyPr wrap="square" rtlCol="0">
            <a:spAutoFit/>
          </a:bodyPr>
          <a:lstStyle/>
          <a:p>
            <a:r>
              <a:rPr lang="en-US" sz="2400" dirty="0">
                <a:solidFill>
                  <a:schemeClr val="accent5">
                    <a:lumMod val="50000"/>
                  </a:schemeClr>
                </a:solidFill>
              </a:rPr>
              <a:t>Lies den Text. </a:t>
            </a: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mit</a:t>
            </a:r>
            <a:r>
              <a:rPr lang="en-US" sz="2400" dirty="0">
                <a:solidFill>
                  <a:schemeClr val="accent5">
                    <a:lumMod val="50000"/>
                  </a:schemeClr>
                </a:solidFill>
              </a:rPr>
              <a:t> </a:t>
            </a:r>
            <a:r>
              <a:rPr lang="en-US" sz="2400" b="1" dirty="0" err="1">
                <a:solidFill>
                  <a:schemeClr val="accent5">
                    <a:lumMod val="50000"/>
                  </a:schemeClr>
                </a:solidFill>
              </a:rPr>
              <a:t>haben</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dirty="0">
                <a:solidFill>
                  <a:schemeClr val="accent5">
                    <a:lumMod val="50000"/>
                  </a:schemeClr>
                </a:solidFill>
              </a:rPr>
              <a:t>sein</a:t>
            </a:r>
            <a:r>
              <a:rPr lang="en-US" sz="2400" dirty="0">
                <a:solidFill>
                  <a:schemeClr val="accent5">
                    <a:lumMod val="50000"/>
                  </a:schemeClr>
                </a:solidFill>
              </a:rPr>
              <a:t>?</a:t>
            </a:r>
          </a:p>
        </p:txBody>
      </p:sp>
      <p:pic>
        <p:nvPicPr>
          <p:cNvPr id="29" name="Picture 28" descr="A person with purple hair&#10;&#10;Description automatically generated with low confidence">
            <a:extLst>
              <a:ext uri="{FF2B5EF4-FFF2-40B4-BE49-F238E27FC236}">
                <a16:creationId xmlns:a16="http://schemas.microsoft.com/office/drawing/2014/main" id="{8422F01A-54EA-45C0-8261-FE75DB4753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4730" y="155742"/>
            <a:ext cx="451862" cy="710589"/>
          </a:xfrm>
          <a:prstGeom prst="rect">
            <a:avLst/>
          </a:prstGeom>
        </p:spPr>
      </p:pic>
      <p:pic>
        <p:nvPicPr>
          <p:cNvPr id="33" name="Picture 32">
            <a:extLst>
              <a:ext uri="{FF2B5EF4-FFF2-40B4-BE49-F238E27FC236}">
                <a16:creationId xmlns:a16="http://schemas.microsoft.com/office/drawing/2014/main" id="{A5DC175E-81D4-40DA-A5DF-62643B208D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4573" y="137717"/>
            <a:ext cx="655022" cy="668539"/>
          </a:xfrm>
          <a:prstGeom prst="rect">
            <a:avLst/>
          </a:prstGeom>
        </p:spPr>
      </p:pic>
      <p:sp>
        <p:nvSpPr>
          <p:cNvPr id="35" name="Rounded Rectangular Callout 25">
            <a:extLst>
              <a:ext uri="{FF2B5EF4-FFF2-40B4-BE49-F238E27FC236}">
                <a16:creationId xmlns:a16="http://schemas.microsoft.com/office/drawing/2014/main" id="{905E8D7D-764E-4A07-BCA7-8D690C245CD8}"/>
              </a:ext>
            </a:extLst>
          </p:cNvPr>
          <p:cNvSpPr/>
          <p:nvPr/>
        </p:nvSpPr>
        <p:spPr>
          <a:xfrm>
            <a:off x="5126733" y="301204"/>
            <a:ext cx="4455082" cy="1130254"/>
          </a:xfrm>
          <a:prstGeom prst="wedgeRoundRectCallout">
            <a:avLst>
              <a:gd name="adj1" fmla="val -43837"/>
              <a:gd name="adj2" fmla="val -11538"/>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*die </a:t>
            </a:r>
            <a:r>
              <a:rPr lang="en-GB" dirty="0" err="1">
                <a:solidFill>
                  <a:prstClr val="white"/>
                </a:solidFill>
              </a:rPr>
              <a:t>Aufmerksamskeitdefizit-Hyperaktivitätsstörung</a:t>
            </a:r>
            <a:r>
              <a:rPr lang="en-GB" dirty="0">
                <a:solidFill>
                  <a:prstClr val="white"/>
                </a:solidFill>
              </a:rPr>
              <a:t> – ADHD</a:t>
            </a:r>
          </a:p>
          <a:p>
            <a:pPr lvl="0" algn="ctr">
              <a:defRPr/>
            </a:pPr>
            <a:r>
              <a:rPr lang="en-GB" dirty="0">
                <a:solidFill>
                  <a:prstClr val="white"/>
                </a:solidFill>
              </a:rPr>
              <a:t>*</a:t>
            </a:r>
            <a:r>
              <a:rPr lang="en-GB" dirty="0" err="1">
                <a:solidFill>
                  <a:prstClr val="white"/>
                </a:solidFill>
              </a:rPr>
              <a:t>erscheinen</a:t>
            </a:r>
            <a:r>
              <a:rPr lang="en-GB" dirty="0">
                <a:solidFill>
                  <a:prstClr val="white"/>
                </a:solidFill>
              </a:rPr>
              <a:t> – to appear</a:t>
            </a:r>
          </a:p>
          <a:p>
            <a:pPr lvl="0" algn="ctr">
              <a:defRPr/>
            </a:pPr>
            <a:r>
              <a:rPr lang="en-GB" dirty="0">
                <a:solidFill>
                  <a:prstClr val="white"/>
                </a:solidFill>
              </a:rPr>
              <a:t>*das </a:t>
            </a:r>
            <a:r>
              <a:rPr lang="en-GB" dirty="0" err="1">
                <a:solidFill>
                  <a:prstClr val="white"/>
                </a:solidFill>
              </a:rPr>
              <a:t>Stichwort</a:t>
            </a:r>
            <a:r>
              <a:rPr lang="en-GB" dirty="0">
                <a:solidFill>
                  <a:prstClr val="white"/>
                </a:solidFill>
              </a:rPr>
              <a:t> – headword</a:t>
            </a:r>
          </a:p>
        </p:txBody>
      </p:sp>
      <p:pic>
        <p:nvPicPr>
          <p:cNvPr id="12" name="Picture 11">
            <a:extLst>
              <a:ext uri="{FF2B5EF4-FFF2-40B4-BE49-F238E27FC236}">
                <a16:creationId xmlns:a16="http://schemas.microsoft.com/office/drawing/2014/main" id="{61FD245A-1EBC-4C82-BF9D-F3561222785D}"/>
              </a:ext>
            </a:extLst>
          </p:cNvPr>
          <p:cNvPicPr>
            <a:picLocks noChangeAspect="1"/>
          </p:cNvPicPr>
          <p:nvPr/>
        </p:nvPicPr>
        <p:blipFill>
          <a:blip r:embed="rId7"/>
          <a:stretch>
            <a:fillRect/>
          </a:stretch>
        </p:blipFill>
        <p:spPr>
          <a:xfrm>
            <a:off x="9880725" y="535543"/>
            <a:ext cx="1092003" cy="807371"/>
          </a:xfrm>
          <a:prstGeom prst="rect">
            <a:avLst/>
          </a:prstGeom>
        </p:spPr>
      </p:pic>
    </p:spTree>
    <p:extLst>
      <p:ext uri="{BB962C8B-B14F-4D97-AF65-F5344CB8AC3E}">
        <p14:creationId xmlns:p14="http://schemas.microsoft.com/office/powerpoint/2010/main" val="417900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8" grpId="0" animBg="1"/>
      <p:bldP spid="24" grpId="0" animBg="1"/>
      <p:bldP spid="25" grpId="0" animBg="1"/>
      <p:bldP spid="26" grpId="0"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98916" cy="707849"/>
          </a:xfrm>
        </p:spPr>
        <p:txBody>
          <a:bodyPr>
            <a:normAutofit/>
          </a:bodyPr>
          <a:lstStyle/>
          <a:p>
            <a:r>
              <a:rPr lang="en-GB" sz="3600" b="1" dirty="0">
                <a:solidFill>
                  <a:schemeClr val="bg1"/>
                </a:solidFill>
              </a:rPr>
              <a:t>Deutsche Substantive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2" name="Chart 21">
            <a:extLst>
              <a:ext uri="{FF2B5EF4-FFF2-40B4-BE49-F238E27FC236}">
                <a16:creationId xmlns:a16="http://schemas.microsoft.com/office/drawing/2014/main" id="{0E6C4421-B725-4BBB-AF8D-D1D38C9067BE}"/>
              </a:ext>
            </a:extLst>
          </p:cNvPr>
          <p:cNvGraphicFramePr/>
          <p:nvPr>
            <p:extLst>
              <p:ext uri="{D42A27DB-BD31-4B8C-83A1-F6EECF244321}">
                <p14:modId xmlns:p14="http://schemas.microsoft.com/office/powerpoint/2010/main" val="3469733583"/>
              </p:ext>
            </p:extLst>
          </p:nvPr>
        </p:nvGraphicFramePr>
        <p:xfrm>
          <a:off x="2586805" y="1469204"/>
          <a:ext cx="6701034" cy="4371178"/>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AF95E5FB-5EBD-4B60-8C82-5C29BABFFAA2}"/>
              </a:ext>
            </a:extLst>
          </p:cNvPr>
          <p:cNvSpPr txBox="1"/>
          <p:nvPr/>
        </p:nvSpPr>
        <p:spPr>
          <a:xfrm>
            <a:off x="998806" y="3629465"/>
            <a:ext cx="3235569" cy="523220"/>
          </a:xfrm>
          <a:prstGeom prst="rect">
            <a:avLst/>
          </a:prstGeom>
          <a:noFill/>
        </p:spPr>
        <p:txBody>
          <a:bodyPr wrap="square" rtlCol="0">
            <a:spAutoFit/>
          </a:bodyPr>
          <a:lstStyle/>
          <a:p>
            <a:pPr algn="ctr"/>
            <a:r>
              <a:rPr lang="en-GB" sz="2800" b="1" dirty="0">
                <a:solidFill>
                  <a:schemeClr val="accent5">
                    <a:lumMod val="50000"/>
                  </a:schemeClr>
                </a:solidFill>
              </a:rPr>
              <a:t>46</a:t>
            </a:r>
            <a:r>
              <a:rPr lang="en-GB" sz="2800" dirty="0">
                <a:solidFill>
                  <a:schemeClr val="accent5">
                    <a:lumMod val="50000"/>
                  </a:schemeClr>
                </a:solidFill>
              </a:rPr>
              <a:t>% </a:t>
            </a:r>
            <a:r>
              <a:rPr lang="en-GB" sz="2800" dirty="0" err="1">
                <a:solidFill>
                  <a:schemeClr val="accent5">
                    <a:lumMod val="50000"/>
                  </a:schemeClr>
                </a:solidFill>
              </a:rPr>
              <a:t>sind</a:t>
            </a:r>
            <a:r>
              <a:rPr lang="en-GB" sz="2800" dirty="0">
                <a:solidFill>
                  <a:schemeClr val="accent5">
                    <a:lumMod val="50000"/>
                  </a:schemeClr>
                </a:solidFill>
              </a:rPr>
              <a:t> </a:t>
            </a:r>
            <a:r>
              <a:rPr lang="en-GB" sz="2800" b="1" i="1" dirty="0">
                <a:solidFill>
                  <a:schemeClr val="accent5">
                    <a:lumMod val="50000"/>
                  </a:schemeClr>
                </a:solidFill>
              </a:rPr>
              <a:t>die</a:t>
            </a:r>
            <a:r>
              <a:rPr lang="en-GB" sz="2800" dirty="0">
                <a:solidFill>
                  <a:schemeClr val="accent5">
                    <a:lumMod val="50000"/>
                  </a:schemeClr>
                </a:solidFill>
              </a:rPr>
              <a:t>.</a:t>
            </a:r>
          </a:p>
        </p:txBody>
      </p:sp>
      <p:sp>
        <p:nvSpPr>
          <p:cNvPr id="7" name="TextBox 6">
            <a:extLst>
              <a:ext uri="{FF2B5EF4-FFF2-40B4-BE49-F238E27FC236}">
                <a16:creationId xmlns:a16="http://schemas.microsoft.com/office/drawing/2014/main" id="{DE794C31-81AC-4DEC-9677-F45AB8BCD7DF}"/>
              </a:ext>
            </a:extLst>
          </p:cNvPr>
          <p:cNvSpPr txBox="1"/>
          <p:nvPr/>
        </p:nvSpPr>
        <p:spPr>
          <a:xfrm>
            <a:off x="1659989" y="1484619"/>
            <a:ext cx="3486442" cy="523220"/>
          </a:xfrm>
          <a:prstGeom prst="rect">
            <a:avLst/>
          </a:prstGeom>
          <a:noFill/>
        </p:spPr>
        <p:txBody>
          <a:bodyPr wrap="square" rtlCol="0">
            <a:spAutoFit/>
          </a:bodyPr>
          <a:lstStyle/>
          <a:p>
            <a:pPr algn="ctr"/>
            <a:r>
              <a:rPr lang="en-GB" sz="2800" b="1" dirty="0">
                <a:solidFill>
                  <a:schemeClr val="accent5">
                    <a:lumMod val="50000"/>
                  </a:schemeClr>
                </a:solidFill>
              </a:rPr>
              <a:t>20</a:t>
            </a:r>
            <a:r>
              <a:rPr lang="en-GB" sz="2800" dirty="0">
                <a:solidFill>
                  <a:schemeClr val="accent5">
                    <a:lumMod val="50000"/>
                  </a:schemeClr>
                </a:solidFill>
              </a:rPr>
              <a:t>% </a:t>
            </a:r>
            <a:r>
              <a:rPr lang="en-GB" sz="2800" dirty="0" err="1">
                <a:solidFill>
                  <a:schemeClr val="accent5">
                    <a:lumMod val="50000"/>
                  </a:schemeClr>
                </a:solidFill>
              </a:rPr>
              <a:t>sind</a:t>
            </a:r>
            <a:r>
              <a:rPr lang="en-GB" sz="2800" dirty="0">
                <a:solidFill>
                  <a:schemeClr val="accent5">
                    <a:lumMod val="50000"/>
                  </a:schemeClr>
                </a:solidFill>
              </a:rPr>
              <a:t> </a:t>
            </a:r>
            <a:r>
              <a:rPr lang="en-GB" sz="2800" b="1" i="1" dirty="0">
                <a:solidFill>
                  <a:schemeClr val="accent5">
                    <a:lumMod val="50000"/>
                  </a:schemeClr>
                </a:solidFill>
              </a:rPr>
              <a:t>das</a:t>
            </a:r>
            <a:r>
              <a:rPr lang="en-GB" sz="2800" dirty="0">
                <a:solidFill>
                  <a:schemeClr val="accent5">
                    <a:lumMod val="50000"/>
                  </a:schemeClr>
                </a:solidFill>
              </a:rPr>
              <a:t>.</a:t>
            </a:r>
          </a:p>
        </p:txBody>
      </p:sp>
      <p:sp>
        <p:nvSpPr>
          <p:cNvPr id="8" name="TextBox 7">
            <a:extLst>
              <a:ext uri="{FF2B5EF4-FFF2-40B4-BE49-F238E27FC236}">
                <a16:creationId xmlns:a16="http://schemas.microsoft.com/office/drawing/2014/main" id="{F97910A0-2F4D-41A6-B789-1B4F2D06A35D}"/>
              </a:ext>
            </a:extLst>
          </p:cNvPr>
          <p:cNvSpPr txBox="1"/>
          <p:nvPr/>
        </p:nvSpPr>
        <p:spPr>
          <a:xfrm>
            <a:off x="6939230" y="2181818"/>
            <a:ext cx="3486442" cy="523220"/>
          </a:xfrm>
          <a:prstGeom prst="rect">
            <a:avLst/>
          </a:prstGeom>
          <a:noFill/>
        </p:spPr>
        <p:txBody>
          <a:bodyPr wrap="square" rtlCol="0">
            <a:spAutoFit/>
          </a:bodyPr>
          <a:lstStyle/>
          <a:p>
            <a:pPr algn="ctr"/>
            <a:r>
              <a:rPr lang="en-GB" sz="2800" b="1" dirty="0">
                <a:solidFill>
                  <a:schemeClr val="accent5">
                    <a:lumMod val="50000"/>
                  </a:schemeClr>
                </a:solidFill>
              </a:rPr>
              <a:t>34</a:t>
            </a:r>
            <a:r>
              <a:rPr lang="en-GB" sz="2800" dirty="0">
                <a:solidFill>
                  <a:schemeClr val="accent5">
                    <a:lumMod val="50000"/>
                  </a:schemeClr>
                </a:solidFill>
              </a:rPr>
              <a:t>% </a:t>
            </a:r>
            <a:r>
              <a:rPr lang="en-GB" sz="2800" dirty="0" err="1">
                <a:solidFill>
                  <a:schemeClr val="accent5">
                    <a:lumMod val="50000"/>
                  </a:schemeClr>
                </a:solidFill>
              </a:rPr>
              <a:t>sind</a:t>
            </a:r>
            <a:r>
              <a:rPr lang="en-GB" sz="2800" dirty="0">
                <a:solidFill>
                  <a:schemeClr val="accent5">
                    <a:lumMod val="50000"/>
                  </a:schemeClr>
                </a:solidFill>
              </a:rPr>
              <a:t> </a:t>
            </a:r>
            <a:r>
              <a:rPr lang="en-GB" sz="2800" b="1" dirty="0">
                <a:solidFill>
                  <a:schemeClr val="accent5">
                    <a:lumMod val="50000"/>
                  </a:schemeClr>
                </a:solidFill>
              </a:rPr>
              <a:t>der</a:t>
            </a:r>
            <a:r>
              <a:rPr lang="en-GB" sz="2800" dirty="0">
                <a:solidFill>
                  <a:schemeClr val="accent5">
                    <a:lumMod val="50000"/>
                  </a:schemeClr>
                </a:solidFill>
              </a:rPr>
              <a:t>.</a:t>
            </a:r>
          </a:p>
        </p:txBody>
      </p:sp>
    </p:spTree>
    <p:extLst>
      <p:ext uri="{BB962C8B-B14F-4D97-AF65-F5344CB8AC3E}">
        <p14:creationId xmlns:p14="http://schemas.microsoft.com/office/powerpoint/2010/main" val="655506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86" y="389129"/>
            <a:ext cx="6807200" cy="869950"/>
          </a:xfrm>
          <a:prstGeom prst="rect">
            <a:avLst/>
          </a:prstGeom>
        </p:spPr>
      </p:pic>
      <p:sp>
        <p:nvSpPr>
          <p:cNvPr id="4" name="Title 3"/>
          <p:cNvSpPr>
            <a:spLocks noGrp="1"/>
          </p:cNvSpPr>
          <p:nvPr>
            <p:ph type="title"/>
          </p:nvPr>
        </p:nvSpPr>
        <p:spPr>
          <a:xfrm>
            <a:off x="86182" y="401393"/>
            <a:ext cx="5895975" cy="707849"/>
          </a:xfrm>
        </p:spPr>
        <p:txBody>
          <a:bodyPr>
            <a:normAutofit/>
          </a:bodyPr>
          <a:lstStyle/>
          <a:p>
            <a:r>
              <a:rPr lang="en-GB" sz="3200" b="1" dirty="0">
                <a:solidFill>
                  <a:schemeClr val="bg1"/>
                </a:solidFill>
              </a:rPr>
              <a:t>Was </a:t>
            </a:r>
            <a:r>
              <a:rPr lang="en-GB" sz="3200" b="1" dirty="0" err="1">
                <a:solidFill>
                  <a:schemeClr val="bg1"/>
                </a:solidFill>
              </a:rPr>
              <a:t>passt</a:t>
            </a:r>
            <a:r>
              <a:rPr lang="en-GB" sz="3200" b="1" dirty="0">
                <a:solidFill>
                  <a:schemeClr val="bg1"/>
                </a:solidFill>
              </a:rPr>
              <a:t> </a:t>
            </a:r>
            <a:r>
              <a:rPr lang="en-GB" sz="3200" b="1" dirty="0" err="1">
                <a:solidFill>
                  <a:schemeClr val="bg1"/>
                </a:solidFill>
              </a:rPr>
              <a:t>nicht</a:t>
            </a:r>
            <a:r>
              <a:rPr lang="en-GB" sz="3200" b="1" dirty="0">
                <a:solidFill>
                  <a:schemeClr val="bg1"/>
                </a:solidFill>
              </a:rPr>
              <a:t> in die </a:t>
            </a:r>
            <a:r>
              <a:rPr lang="en-GB" sz="3200" b="1" dirty="0" err="1">
                <a:solidFill>
                  <a:schemeClr val="bg1"/>
                </a:solidFill>
              </a:rPr>
              <a:t>Reihe</a:t>
            </a:r>
            <a:r>
              <a:rPr lang="en-GB" sz="32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41724" y="158883"/>
            <a:ext cx="1320588" cy="44556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6" name="Tableau 2">
            <a:extLst>
              <a:ext uri="{FF2B5EF4-FFF2-40B4-BE49-F238E27FC236}">
                <a16:creationId xmlns:a16="http://schemas.microsoft.com/office/drawing/2014/main" id="{DB2016D5-048A-4374-A0F8-B62285271700}"/>
              </a:ext>
            </a:extLst>
          </p:cNvPr>
          <p:cNvGraphicFramePr>
            <a:graphicFrameLocks noGrp="1"/>
          </p:cNvGraphicFramePr>
          <p:nvPr>
            <p:extLst>
              <p:ext uri="{D42A27DB-BD31-4B8C-83A1-F6EECF244321}">
                <p14:modId xmlns:p14="http://schemas.microsoft.com/office/powerpoint/2010/main" val="314943875"/>
              </p:ext>
            </p:extLst>
          </p:nvPr>
        </p:nvGraphicFramePr>
        <p:xfrm>
          <a:off x="1026869" y="2201157"/>
          <a:ext cx="7698677" cy="457200"/>
        </p:xfrm>
        <a:graphic>
          <a:graphicData uri="http://schemas.openxmlformats.org/drawingml/2006/table">
            <a:tbl>
              <a:tblPr firstRow="1" bandRow="1">
                <a:tableStyleId>{21E4AEA4-8DFA-4A89-87EB-49C32662AFE0}</a:tableStyleId>
              </a:tblPr>
              <a:tblGrid>
                <a:gridCol w="500064">
                  <a:extLst>
                    <a:ext uri="{9D8B030D-6E8A-4147-A177-3AD203B41FA5}">
                      <a16:colId xmlns:a16="http://schemas.microsoft.com/office/drawing/2014/main" val="3210510194"/>
                    </a:ext>
                  </a:extLst>
                </a:gridCol>
                <a:gridCol w="2407750">
                  <a:extLst>
                    <a:ext uri="{9D8B030D-6E8A-4147-A177-3AD203B41FA5}">
                      <a16:colId xmlns:a16="http://schemas.microsoft.com/office/drawing/2014/main" val="705450967"/>
                    </a:ext>
                  </a:extLst>
                </a:gridCol>
                <a:gridCol w="2562720">
                  <a:extLst>
                    <a:ext uri="{9D8B030D-6E8A-4147-A177-3AD203B41FA5}">
                      <a16:colId xmlns:a16="http://schemas.microsoft.com/office/drawing/2014/main" val="504611583"/>
                    </a:ext>
                  </a:extLst>
                </a:gridCol>
                <a:gridCol w="2228143">
                  <a:extLst>
                    <a:ext uri="{9D8B030D-6E8A-4147-A177-3AD203B41FA5}">
                      <a16:colId xmlns:a16="http://schemas.microsoft.com/office/drawing/2014/main" val="2249068044"/>
                    </a:ext>
                  </a:extLst>
                </a:gridCol>
              </a:tblGrid>
              <a:tr h="451213">
                <a:tc>
                  <a:txBody>
                    <a:bodyPr/>
                    <a:lstStyle/>
                    <a:p>
                      <a:pPr algn="ctr"/>
                      <a:r>
                        <a:rPr lang="en-CA" sz="2400" b="1" dirty="0">
                          <a:solidFill>
                            <a:schemeClr val="accent4">
                              <a:lumMod val="60000"/>
                              <a:lumOff val="40000"/>
                            </a:schemeClr>
                          </a:solidFill>
                        </a:rPr>
                        <a:t>2</a:t>
                      </a:r>
                    </a:p>
                  </a:txBody>
                  <a:tcPr>
                    <a:solidFill>
                      <a:srgbClr val="002060"/>
                    </a:solidFill>
                  </a:tcPr>
                </a:tc>
                <a:tc>
                  <a:txBody>
                    <a:bodyPr/>
                    <a:lstStyle/>
                    <a:p>
                      <a:pPr algn="ctr"/>
                      <a:r>
                        <a:rPr lang="en-GB" sz="2400" dirty="0" err="1">
                          <a:latin typeface="+mn-lt"/>
                        </a:rPr>
                        <a:t>beschlie</a:t>
                      </a:r>
                      <a:r>
                        <a:rPr lang="en-GB" sz="2400" dirty="0" err="1">
                          <a:latin typeface="+mn-lt"/>
                          <a:cs typeface="Calibri" panose="020F0502020204030204" pitchFamily="34" charset="0"/>
                        </a:rPr>
                        <a:t>ßen</a:t>
                      </a:r>
                      <a:endParaRPr lang="es-ES" sz="2400" noProof="0" dirty="0">
                        <a:latin typeface="+mn-lt"/>
                      </a:endParaRPr>
                    </a:p>
                  </a:txBody>
                  <a:tcPr>
                    <a:solidFill>
                      <a:srgbClr val="002060"/>
                    </a:solidFill>
                  </a:tcPr>
                </a:tc>
                <a:tc>
                  <a:txBody>
                    <a:bodyPr/>
                    <a:lstStyle/>
                    <a:p>
                      <a:pPr algn="ctr"/>
                      <a:r>
                        <a:rPr lang="es-ES" sz="2400" noProof="0" dirty="0" err="1"/>
                        <a:t>entscheiden</a:t>
                      </a:r>
                      <a:endParaRPr lang="es-ES" sz="2400" noProof="0" dirty="0"/>
                    </a:p>
                  </a:txBody>
                  <a:tcPr>
                    <a:solidFill>
                      <a:srgbClr val="002060"/>
                    </a:solidFill>
                  </a:tcPr>
                </a:tc>
                <a:tc>
                  <a:txBody>
                    <a:bodyPr/>
                    <a:lstStyle/>
                    <a:p>
                      <a:pPr algn="ctr"/>
                      <a:r>
                        <a:rPr lang="es-ES" sz="2400" noProof="0" dirty="0" err="1"/>
                        <a:t>einladen</a:t>
                      </a:r>
                      <a:endParaRPr lang="es-ES" sz="2400" noProof="0" dirty="0"/>
                    </a:p>
                  </a:txBody>
                  <a:tcPr>
                    <a:solidFill>
                      <a:srgbClr val="002060"/>
                    </a:solidFill>
                  </a:tcPr>
                </a:tc>
                <a:extLst>
                  <a:ext uri="{0D108BD9-81ED-4DB2-BD59-A6C34878D82A}">
                    <a16:rowId xmlns:a16="http://schemas.microsoft.com/office/drawing/2014/main" val="3825759"/>
                  </a:ext>
                </a:extLst>
              </a:tr>
            </a:tbl>
          </a:graphicData>
        </a:graphic>
      </p:graphicFrame>
      <p:graphicFrame>
        <p:nvGraphicFramePr>
          <p:cNvPr id="7" name="Tableau 54">
            <a:extLst>
              <a:ext uri="{FF2B5EF4-FFF2-40B4-BE49-F238E27FC236}">
                <a16:creationId xmlns:a16="http://schemas.microsoft.com/office/drawing/2014/main" id="{5911863F-A596-46D5-88A1-ED362DDCD312}"/>
              </a:ext>
            </a:extLst>
          </p:cNvPr>
          <p:cNvGraphicFramePr>
            <a:graphicFrameLocks noGrp="1"/>
          </p:cNvGraphicFramePr>
          <p:nvPr>
            <p:extLst>
              <p:ext uri="{D42A27DB-BD31-4B8C-83A1-F6EECF244321}">
                <p14:modId xmlns:p14="http://schemas.microsoft.com/office/powerpoint/2010/main" val="4009694035"/>
              </p:ext>
            </p:extLst>
          </p:nvPr>
        </p:nvGraphicFramePr>
        <p:xfrm>
          <a:off x="1026869" y="1404381"/>
          <a:ext cx="7698677" cy="457200"/>
        </p:xfrm>
        <a:graphic>
          <a:graphicData uri="http://schemas.openxmlformats.org/drawingml/2006/table">
            <a:tbl>
              <a:tblPr firstRow="1" bandRow="1">
                <a:tableStyleId>{21E4AEA4-8DFA-4A89-87EB-49C32662AFE0}</a:tableStyleId>
              </a:tblPr>
              <a:tblGrid>
                <a:gridCol w="509095">
                  <a:extLst>
                    <a:ext uri="{9D8B030D-6E8A-4147-A177-3AD203B41FA5}">
                      <a16:colId xmlns:a16="http://schemas.microsoft.com/office/drawing/2014/main" val="3210510194"/>
                    </a:ext>
                  </a:extLst>
                </a:gridCol>
                <a:gridCol w="2379802">
                  <a:extLst>
                    <a:ext uri="{9D8B030D-6E8A-4147-A177-3AD203B41FA5}">
                      <a16:colId xmlns:a16="http://schemas.microsoft.com/office/drawing/2014/main" val="705450967"/>
                    </a:ext>
                  </a:extLst>
                </a:gridCol>
                <a:gridCol w="2573340">
                  <a:extLst>
                    <a:ext uri="{9D8B030D-6E8A-4147-A177-3AD203B41FA5}">
                      <a16:colId xmlns:a16="http://schemas.microsoft.com/office/drawing/2014/main" val="504611583"/>
                    </a:ext>
                  </a:extLst>
                </a:gridCol>
                <a:gridCol w="2236440">
                  <a:extLst>
                    <a:ext uri="{9D8B030D-6E8A-4147-A177-3AD203B41FA5}">
                      <a16:colId xmlns:a16="http://schemas.microsoft.com/office/drawing/2014/main" val="2249068044"/>
                    </a:ext>
                  </a:extLst>
                </a:gridCol>
              </a:tblGrid>
              <a:tr h="451213">
                <a:tc>
                  <a:txBody>
                    <a:bodyPr/>
                    <a:lstStyle/>
                    <a:p>
                      <a:pPr algn="ctr"/>
                      <a:r>
                        <a:rPr lang="en-CA" sz="2400" b="1" dirty="0">
                          <a:solidFill>
                            <a:schemeClr val="accent4">
                              <a:lumMod val="60000"/>
                              <a:lumOff val="40000"/>
                            </a:schemeClr>
                          </a:solidFill>
                        </a:rPr>
                        <a:t>1</a:t>
                      </a:r>
                    </a:p>
                  </a:txBody>
                  <a:tcPr>
                    <a:solidFill>
                      <a:srgbClr val="002060"/>
                    </a:solidFill>
                  </a:tcPr>
                </a:tc>
                <a:tc>
                  <a:txBody>
                    <a:bodyPr/>
                    <a:lstStyle/>
                    <a:p>
                      <a:pPr algn="ctr"/>
                      <a:r>
                        <a:rPr lang="es-ES" sz="2400" noProof="0" dirty="0" err="1"/>
                        <a:t>Stimmung</a:t>
                      </a:r>
                      <a:endParaRPr lang="es-ES" sz="2400" noProof="0" dirty="0"/>
                    </a:p>
                  </a:txBody>
                  <a:tcPr anchor="ctr">
                    <a:solidFill>
                      <a:srgbClr val="002060"/>
                    </a:solidFill>
                  </a:tcPr>
                </a:tc>
                <a:tc>
                  <a:txBody>
                    <a:bodyPr/>
                    <a:lstStyle/>
                    <a:p>
                      <a:pPr algn="ctr"/>
                      <a:r>
                        <a:rPr lang="es-ES" sz="2400" noProof="0" dirty="0" err="1"/>
                        <a:t>Sonne</a:t>
                      </a:r>
                      <a:endParaRPr lang="es-ES" sz="2400" noProof="0" dirty="0"/>
                    </a:p>
                  </a:txBody>
                  <a:tcPr>
                    <a:solidFill>
                      <a:srgbClr val="002060"/>
                    </a:solidFill>
                  </a:tcPr>
                </a:tc>
                <a:tc>
                  <a:txBody>
                    <a:bodyPr/>
                    <a:lstStyle/>
                    <a:p>
                      <a:pPr algn="ctr"/>
                      <a:r>
                        <a:rPr lang="es-ES" sz="2400" noProof="0" dirty="0" err="1"/>
                        <a:t>Figur</a:t>
                      </a:r>
                      <a:endParaRPr lang="es-ES" sz="2400" noProof="0" dirty="0"/>
                    </a:p>
                  </a:txBody>
                  <a:tcPr>
                    <a:solidFill>
                      <a:srgbClr val="002060"/>
                    </a:solidFill>
                  </a:tcPr>
                </a:tc>
                <a:extLst>
                  <a:ext uri="{0D108BD9-81ED-4DB2-BD59-A6C34878D82A}">
                    <a16:rowId xmlns:a16="http://schemas.microsoft.com/office/drawing/2014/main" val="3825759"/>
                  </a:ext>
                </a:extLst>
              </a:tr>
            </a:tbl>
          </a:graphicData>
        </a:graphic>
      </p:graphicFrame>
      <p:graphicFrame>
        <p:nvGraphicFramePr>
          <p:cNvPr id="8" name="Tableau 55">
            <a:extLst>
              <a:ext uri="{FF2B5EF4-FFF2-40B4-BE49-F238E27FC236}">
                <a16:creationId xmlns:a16="http://schemas.microsoft.com/office/drawing/2014/main" id="{44A960A0-5BDC-46A2-9260-68C899666EA1}"/>
              </a:ext>
            </a:extLst>
          </p:cNvPr>
          <p:cNvGraphicFramePr>
            <a:graphicFrameLocks noGrp="1"/>
          </p:cNvGraphicFramePr>
          <p:nvPr>
            <p:extLst>
              <p:ext uri="{D42A27DB-BD31-4B8C-83A1-F6EECF244321}">
                <p14:modId xmlns:p14="http://schemas.microsoft.com/office/powerpoint/2010/main" val="3477162114"/>
              </p:ext>
            </p:extLst>
          </p:nvPr>
        </p:nvGraphicFramePr>
        <p:xfrm>
          <a:off x="1034542" y="3044924"/>
          <a:ext cx="7691004" cy="457200"/>
        </p:xfrm>
        <a:graphic>
          <a:graphicData uri="http://schemas.openxmlformats.org/drawingml/2006/table">
            <a:tbl>
              <a:tblPr firstRow="1" bandRow="1">
                <a:tableStyleId>{21E4AEA4-8DFA-4A89-87EB-49C32662AFE0}</a:tableStyleId>
              </a:tblPr>
              <a:tblGrid>
                <a:gridCol w="508589">
                  <a:extLst>
                    <a:ext uri="{9D8B030D-6E8A-4147-A177-3AD203B41FA5}">
                      <a16:colId xmlns:a16="http://schemas.microsoft.com/office/drawing/2014/main" val="3210510194"/>
                    </a:ext>
                  </a:extLst>
                </a:gridCol>
                <a:gridCol w="2398912">
                  <a:extLst>
                    <a:ext uri="{9D8B030D-6E8A-4147-A177-3AD203B41FA5}">
                      <a16:colId xmlns:a16="http://schemas.microsoft.com/office/drawing/2014/main" val="705450967"/>
                    </a:ext>
                  </a:extLst>
                </a:gridCol>
                <a:gridCol w="2534971">
                  <a:extLst>
                    <a:ext uri="{9D8B030D-6E8A-4147-A177-3AD203B41FA5}">
                      <a16:colId xmlns:a16="http://schemas.microsoft.com/office/drawing/2014/main" val="504611583"/>
                    </a:ext>
                  </a:extLst>
                </a:gridCol>
                <a:gridCol w="2248532">
                  <a:extLst>
                    <a:ext uri="{9D8B030D-6E8A-4147-A177-3AD203B41FA5}">
                      <a16:colId xmlns:a16="http://schemas.microsoft.com/office/drawing/2014/main" val="2249068044"/>
                    </a:ext>
                  </a:extLst>
                </a:gridCol>
              </a:tblGrid>
              <a:tr h="451213">
                <a:tc>
                  <a:txBody>
                    <a:bodyPr/>
                    <a:lstStyle/>
                    <a:p>
                      <a:pPr algn="ctr"/>
                      <a:r>
                        <a:rPr lang="en-CA" sz="2400" b="1" dirty="0">
                          <a:solidFill>
                            <a:schemeClr val="accent4">
                              <a:lumMod val="60000"/>
                              <a:lumOff val="40000"/>
                            </a:schemeClr>
                          </a:solidFill>
                        </a:rPr>
                        <a:t>3</a:t>
                      </a:r>
                    </a:p>
                  </a:txBody>
                  <a:tcPr>
                    <a:solidFill>
                      <a:srgbClr val="002060"/>
                    </a:solidFill>
                  </a:tcPr>
                </a:tc>
                <a:tc>
                  <a:txBody>
                    <a:bodyPr/>
                    <a:lstStyle/>
                    <a:p>
                      <a:pPr algn="ctr"/>
                      <a:r>
                        <a:rPr lang="en-CA" sz="2400" noProof="0" dirty="0" err="1"/>
                        <a:t>offizi</a:t>
                      </a:r>
                      <a:r>
                        <a:rPr lang="es-ES" sz="2400" noProof="0" dirty="0" err="1"/>
                        <a:t>ell</a:t>
                      </a:r>
                      <a:endParaRPr lang="es-ES" sz="2400" noProof="0" dirty="0"/>
                    </a:p>
                  </a:txBody>
                  <a:tcPr>
                    <a:solidFill>
                      <a:srgbClr val="002060"/>
                    </a:solidFill>
                  </a:tcPr>
                </a:tc>
                <a:tc>
                  <a:txBody>
                    <a:bodyPr/>
                    <a:lstStyle/>
                    <a:p>
                      <a:pPr algn="ctr"/>
                      <a:r>
                        <a:rPr lang="es-ES" sz="2400" noProof="0" dirty="0" err="1"/>
                        <a:t>Fahrzeug</a:t>
                      </a:r>
                      <a:endParaRPr lang="es-ES" sz="2400" noProof="0" dirty="0"/>
                    </a:p>
                  </a:txBody>
                  <a:tcPr>
                    <a:solidFill>
                      <a:srgbClr val="002060"/>
                    </a:solidFill>
                  </a:tcPr>
                </a:tc>
                <a:tc>
                  <a:txBody>
                    <a:bodyPr/>
                    <a:lstStyle/>
                    <a:p>
                      <a:pPr algn="ctr"/>
                      <a:r>
                        <a:rPr lang="es-ES" sz="2400" noProof="0" dirty="0" err="1"/>
                        <a:t>Tradition</a:t>
                      </a:r>
                      <a:endParaRPr lang="es-ES" sz="2400" noProof="0" dirty="0"/>
                    </a:p>
                  </a:txBody>
                  <a:tcPr>
                    <a:solidFill>
                      <a:srgbClr val="002060"/>
                    </a:solidFill>
                  </a:tcPr>
                </a:tc>
                <a:extLst>
                  <a:ext uri="{0D108BD9-81ED-4DB2-BD59-A6C34878D82A}">
                    <a16:rowId xmlns:a16="http://schemas.microsoft.com/office/drawing/2014/main" val="3825759"/>
                  </a:ext>
                </a:extLst>
              </a:tr>
            </a:tbl>
          </a:graphicData>
        </a:graphic>
      </p:graphicFrame>
      <p:graphicFrame>
        <p:nvGraphicFramePr>
          <p:cNvPr id="15" name="Tableau 2">
            <a:extLst>
              <a:ext uri="{FF2B5EF4-FFF2-40B4-BE49-F238E27FC236}">
                <a16:creationId xmlns:a16="http://schemas.microsoft.com/office/drawing/2014/main" id="{DB2016D5-048A-4374-A0F8-B62285271700}"/>
              </a:ext>
            </a:extLst>
          </p:cNvPr>
          <p:cNvGraphicFramePr>
            <a:graphicFrameLocks noGrp="1"/>
          </p:cNvGraphicFramePr>
          <p:nvPr>
            <p:extLst>
              <p:ext uri="{D42A27DB-BD31-4B8C-83A1-F6EECF244321}">
                <p14:modId xmlns:p14="http://schemas.microsoft.com/office/powerpoint/2010/main" val="923236167"/>
              </p:ext>
            </p:extLst>
          </p:nvPr>
        </p:nvGraphicFramePr>
        <p:xfrm>
          <a:off x="1012508" y="3925137"/>
          <a:ext cx="7691004" cy="457200"/>
        </p:xfrm>
        <a:graphic>
          <a:graphicData uri="http://schemas.openxmlformats.org/drawingml/2006/table">
            <a:tbl>
              <a:tblPr firstRow="1" bandRow="1">
                <a:tableStyleId>{21E4AEA4-8DFA-4A89-87EB-49C32662AFE0}</a:tableStyleId>
              </a:tblPr>
              <a:tblGrid>
                <a:gridCol w="499566">
                  <a:extLst>
                    <a:ext uri="{9D8B030D-6E8A-4147-A177-3AD203B41FA5}">
                      <a16:colId xmlns:a16="http://schemas.microsoft.com/office/drawing/2014/main" val="3210510194"/>
                    </a:ext>
                  </a:extLst>
                </a:gridCol>
                <a:gridCol w="2405350">
                  <a:extLst>
                    <a:ext uri="{9D8B030D-6E8A-4147-A177-3AD203B41FA5}">
                      <a16:colId xmlns:a16="http://schemas.microsoft.com/office/drawing/2014/main" val="705450967"/>
                    </a:ext>
                  </a:extLst>
                </a:gridCol>
                <a:gridCol w="2560166">
                  <a:extLst>
                    <a:ext uri="{9D8B030D-6E8A-4147-A177-3AD203B41FA5}">
                      <a16:colId xmlns:a16="http://schemas.microsoft.com/office/drawing/2014/main" val="504611583"/>
                    </a:ext>
                  </a:extLst>
                </a:gridCol>
                <a:gridCol w="2225922">
                  <a:extLst>
                    <a:ext uri="{9D8B030D-6E8A-4147-A177-3AD203B41FA5}">
                      <a16:colId xmlns:a16="http://schemas.microsoft.com/office/drawing/2014/main" val="2249068044"/>
                    </a:ext>
                  </a:extLst>
                </a:gridCol>
              </a:tblGrid>
              <a:tr h="451213">
                <a:tc>
                  <a:txBody>
                    <a:bodyPr/>
                    <a:lstStyle/>
                    <a:p>
                      <a:pPr algn="ctr"/>
                      <a:r>
                        <a:rPr lang="en-CA" sz="2400" b="1" dirty="0">
                          <a:solidFill>
                            <a:schemeClr val="accent4">
                              <a:lumMod val="60000"/>
                              <a:lumOff val="40000"/>
                            </a:schemeClr>
                          </a:solidFill>
                        </a:rPr>
                        <a:t>4</a:t>
                      </a:r>
                    </a:p>
                  </a:txBody>
                  <a:tcPr>
                    <a:solidFill>
                      <a:srgbClr val="002060"/>
                    </a:solidFill>
                  </a:tcPr>
                </a:tc>
                <a:tc>
                  <a:txBody>
                    <a:bodyPr/>
                    <a:lstStyle/>
                    <a:p>
                      <a:pPr algn="ctr"/>
                      <a:r>
                        <a:rPr lang="en-CA" sz="2400" dirty="0"/>
                        <a:t> </a:t>
                      </a:r>
                      <a:r>
                        <a:rPr lang="es-ES" sz="2400" noProof="0" dirty="0" err="1"/>
                        <a:t>bezahlen</a:t>
                      </a:r>
                      <a:endParaRPr lang="es-ES" sz="2400" noProof="0" dirty="0"/>
                    </a:p>
                  </a:txBody>
                  <a:tcPr>
                    <a:solidFill>
                      <a:srgbClr val="002060"/>
                    </a:solidFill>
                  </a:tcPr>
                </a:tc>
                <a:tc>
                  <a:txBody>
                    <a:bodyPr/>
                    <a:lstStyle/>
                    <a:p>
                      <a:pPr algn="ctr"/>
                      <a:r>
                        <a:rPr lang="es-ES" sz="2400" noProof="0"/>
                        <a:t>aufwachsen</a:t>
                      </a:r>
                      <a:endParaRPr lang="es-ES" sz="2400" noProof="0" dirty="0"/>
                    </a:p>
                  </a:txBody>
                  <a:tcPr>
                    <a:solidFill>
                      <a:srgbClr val="002060"/>
                    </a:solidFill>
                  </a:tcPr>
                </a:tc>
                <a:tc>
                  <a:txBody>
                    <a:bodyPr/>
                    <a:lstStyle/>
                    <a:p>
                      <a:pPr algn="ctr"/>
                      <a:r>
                        <a:rPr lang="es-ES" sz="2400" noProof="0" dirty="0" err="1"/>
                        <a:t>auftauchen</a:t>
                      </a:r>
                      <a:endParaRPr lang="es-ES" sz="2400" noProof="0" dirty="0"/>
                    </a:p>
                  </a:txBody>
                  <a:tcPr>
                    <a:solidFill>
                      <a:srgbClr val="002060"/>
                    </a:solidFill>
                  </a:tcPr>
                </a:tc>
                <a:extLst>
                  <a:ext uri="{0D108BD9-81ED-4DB2-BD59-A6C34878D82A}">
                    <a16:rowId xmlns:a16="http://schemas.microsoft.com/office/drawing/2014/main" val="3825759"/>
                  </a:ext>
                </a:extLst>
              </a:tr>
            </a:tbl>
          </a:graphicData>
        </a:graphic>
      </p:graphicFrame>
      <p:graphicFrame>
        <p:nvGraphicFramePr>
          <p:cNvPr id="16" name="Tableau 54">
            <a:extLst>
              <a:ext uri="{FF2B5EF4-FFF2-40B4-BE49-F238E27FC236}">
                <a16:creationId xmlns:a16="http://schemas.microsoft.com/office/drawing/2014/main" id="{5911863F-A596-46D5-88A1-ED362DDCD312}"/>
              </a:ext>
            </a:extLst>
          </p:cNvPr>
          <p:cNvGraphicFramePr>
            <a:graphicFrameLocks noGrp="1"/>
          </p:cNvGraphicFramePr>
          <p:nvPr>
            <p:extLst>
              <p:ext uri="{D42A27DB-BD31-4B8C-83A1-F6EECF244321}">
                <p14:modId xmlns:p14="http://schemas.microsoft.com/office/powerpoint/2010/main" val="3528132743"/>
              </p:ext>
            </p:extLst>
          </p:nvPr>
        </p:nvGraphicFramePr>
        <p:xfrm>
          <a:off x="1012507" y="4855583"/>
          <a:ext cx="7691004" cy="457200"/>
        </p:xfrm>
        <a:graphic>
          <a:graphicData uri="http://schemas.openxmlformats.org/drawingml/2006/table">
            <a:tbl>
              <a:tblPr firstRow="1" bandRow="1">
                <a:tableStyleId>{21E4AEA4-8DFA-4A89-87EB-49C32662AFE0}</a:tableStyleId>
              </a:tblPr>
              <a:tblGrid>
                <a:gridCol w="508588">
                  <a:extLst>
                    <a:ext uri="{9D8B030D-6E8A-4147-A177-3AD203B41FA5}">
                      <a16:colId xmlns:a16="http://schemas.microsoft.com/office/drawing/2014/main" val="3210510194"/>
                    </a:ext>
                  </a:extLst>
                </a:gridCol>
                <a:gridCol w="2377430">
                  <a:extLst>
                    <a:ext uri="{9D8B030D-6E8A-4147-A177-3AD203B41FA5}">
                      <a16:colId xmlns:a16="http://schemas.microsoft.com/office/drawing/2014/main" val="705450967"/>
                    </a:ext>
                  </a:extLst>
                </a:gridCol>
                <a:gridCol w="2570775">
                  <a:extLst>
                    <a:ext uri="{9D8B030D-6E8A-4147-A177-3AD203B41FA5}">
                      <a16:colId xmlns:a16="http://schemas.microsoft.com/office/drawing/2014/main" val="504611583"/>
                    </a:ext>
                  </a:extLst>
                </a:gridCol>
                <a:gridCol w="2234211">
                  <a:extLst>
                    <a:ext uri="{9D8B030D-6E8A-4147-A177-3AD203B41FA5}">
                      <a16:colId xmlns:a16="http://schemas.microsoft.com/office/drawing/2014/main" val="2249068044"/>
                    </a:ext>
                  </a:extLst>
                </a:gridCol>
              </a:tblGrid>
              <a:tr h="451213">
                <a:tc>
                  <a:txBody>
                    <a:bodyPr/>
                    <a:lstStyle/>
                    <a:p>
                      <a:pPr algn="ctr"/>
                      <a:r>
                        <a:rPr lang="en-CA" sz="2400" b="1">
                          <a:solidFill>
                            <a:schemeClr val="accent4">
                              <a:lumMod val="60000"/>
                              <a:lumOff val="40000"/>
                            </a:schemeClr>
                          </a:solidFill>
                        </a:rPr>
                        <a:t>5</a:t>
                      </a:r>
                      <a:endParaRPr lang="en-CA" sz="2400" b="1" dirty="0">
                        <a:solidFill>
                          <a:schemeClr val="accent4">
                            <a:lumMod val="60000"/>
                            <a:lumOff val="40000"/>
                          </a:schemeClr>
                        </a:solidFill>
                      </a:endParaRPr>
                    </a:p>
                  </a:txBody>
                  <a:tcPr>
                    <a:solidFill>
                      <a:srgbClr val="002060"/>
                    </a:solidFill>
                  </a:tcPr>
                </a:tc>
                <a:tc>
                  <a:txBody>
                    <a:bodyPr/>
                    <a:lstStyle/>
                    <a:p>
                      <a:pPr algn="ctr"/>
                      <a:r>
                        <a:rPr lang="es-ES" sz="2400" noProof="0"/>
                        <a:t>Himmel</a:t>
                      </a:r>
                      <a:endParaRPr lang="es-ES" sz="2400" noProof="0" dirty="0"/>
                    </a:p>
                  </a:txBody>
                  <a:tcPr>
                    <a:solidFill>
                      <a:srgbClr val="002060"/>
                    </a:solidFill>
                  </a:tcPr>
                </a:tc>
                <a:tc>
                  <a:txBody>
                    <a:bodyPr/>
                    <a:lstStyle/>
                    <a:p>
                      <a:pPr algn="ctr"/>
                      <a:r>
                        <a:rPr lang="es-ES" sz="2400" noProof="0" dirty="0" err="1"/>
                        <a:t>Italien</a:t>
                      </a:r>
                      <a:endParaRPr lang="es-ES" sz="2400" noProof="0" dirty="0"/>
                    </a:p>
                  </a:txBody>
                  <a:tcPr>
                    <a:solidFill>
                      <a:srgbClr val="002060"/>
                    </a:solidFill>
                  </a:tcPr>
                </a:tc>
                <a:tc>
                  <a:txBody>
                    <a:bodyPr/>
                    <a:lstStyle/>
                    <a:p>
                      <a:pPr algn="ctr"/>
                      <a:r>
                        <a:rPr lang="es-ES" sz="2400" noProof="0" dirty="0" err="1"/>
                        <a:t>Oktober</a:t>
                      </a:r>
                      <a:endParaRPr lang="es-ES" sz="2400" noProof="0" dirty="0"/>
                    </a:p>
                  </a:txBody>
                  <a:tcPr>
                    <a:solidFill>
                      <a:srgbClr val="002060"/>
                    </a:solidFill>
                  </a:tcPr>
                </a:tc>
                <a:extLst>
                  <a:ext uri="{0D108BD9-81ED-4DB2-BD59-A6C34878D82A}">
                    <a16:rowId xmlns:a16="http://schemas.microsoft.com/office/drawing/2014/main" val="3825759"/>
                  </a:ext>
                </a:extLst>
              </a:tr>
            </a:tbl>
          </a:graphicData>
        </a:graphic>
      </p:graphicFrame>
      <p:graphicFrame>
        <p:nvGraphicFramePr>
          <p:cNvPr id="17" name="Tableau 55">
            <a:extLst>
              <a:ext uri="{FF2B5EF4-FFF2-40B4-BE49-F238E27FC236}">
                <a16:creationId xmlns:a16="http://schemas.microsoft.com/office/drawing/2014/main" id="{44A960A0-5BDC-46A2-9260-68C899666EA1}"/>
              </a:ext>
            </a:extLst>
          </p:cNvPr>
          <p:cNvGraphicFramePr>
            <a:graphicFrameLocks noGrp="1"/>
          </p:cNvGraphicFramePr>
          <p:nvPr>
            <p:extLst>
              <p:ext uri="{D42A27DB-BD31-4B8C-83A1-F6EECF244321}">
                <p14:modId xmlns:p14="http://schemas.microsoft.com/office/powerpoint/2010/main" val="1733595730"/>
              </p:ext>
            </p:extLst>
          </p:nvPr>
        </p:nvGraphicFramePr>
        <p:xfrm>
          <a:off x="1012507" y="5720490"/>
          <a:ext cx="7691004" cy="457200"/>
        </p:xfrm>
        <a:graphic>
          <a:graphicData uri="http://schemas.openxmlformats.org/drawingml/2006/table">
            <a:tbl>
              <a:tblPr firstRow="1" bandRow="1">
                <a:tableStyleId>{21E4AEA4-8DFA-4A89-87EB-49C32662AFE0}</a:tableStyleId>
              </a:tblPr>
              <a:tblGrid>
                <a:gridCol w="508589">
                  <a:extLst>
                    <a:ext uri="{9D8B030D-6E8A-4147-A177-3AD203B41FA5}">
                      <a16:colId xmlns:a16="http://schemas.microsoft.com/office/drawing/2014/main" val="3210510194"/>
                    </a:ext>
                  </a:extLst>
                </a:gridCol>
                <a:gridCol w="2398912">
                  <a:extLst>
                    <a:ext uri="{9D8B030D-6E8A-4147-A177-3AD203B41FA5}">
                      <a16:colId xmlns:a16="http://schemas.microsoft.com/office/drawing/2014/main" val="705450967"/>
                    </a:ext>
                  </a:extLst>
                </a:gridCol>
                <a:gridCol w="2534971">
                  <a:extLst>
                    <a:ext uri="{9D8B030D-6E8A-4147-A177-3AD203B41FA5}">
                      <a16:colId xmlns:a16="http://schemas.microsoft.com/office/drawing/2014/main" val="504611583"/>
                    </a:ext>
                  </a:extLst>
                </a:gridCol>
                <a:gridCol w="2248532">
                  <a:extLst>
                    <a:ext uri="{9D8B030D-6E8A-4147-A177-3AD203B41FA5}">
                      <a16:colId xmlns:a16="http://schemas.microsoft.com/office/drawing/2014/main" val="2249068044"/>
                    </a:ext>
                  </a:extLst>
                </a:gridCol>
              </a:tblGrid>
              <a:tr h="451213">
                <a:tc>
                  <a:txBody>
                    <a:bodyPr/>
                    <a:lstStyle/>
                    <a:p>
                      <a:pPr algn="ctr"/>
                      <a:r>
                        <a:rPr lang="en-CA" sz="2400" b="1" dirty="0">
                          <a:solidFill>
                            <a:schemeClr val="accent4">
                              <a:lumMod val="60000"/>
                              <a:lumOff val="40000"/>
                            </a:schemeClr>
                          </a:solidFill>
                          <a:latin typeface="+mn-lt"/>
                        </a:rPr>
                        <a:t>6</a:t>
                      </a:r>
                    </a:p>
                  </a:txBody>
                  <a:tcPr>
                    <a:solidFill>
                      <a:srgbClr val="002060"/>
                    </a:solidFill>
                  </a:tcPr>
                </a:tc>
                <a:tc>
                  <a:txBody>
                    <a:bodyPr/>
                    <a:lstStyle/>
                    <a:p>
                      <a:pPr algn="ctr"/>
                      <a:r>
                        <a:rPr lang="es-ES" sz="2400" noProof="0">
                          <a:latin typeface="+mn-lt"/>
                        </a:rPr>
                        <a:t>bekannt</a:t>
                      </a:r>
                      <a:endParaRPr lang="es-ES" sz="2400" noProof="0" dirty="0">
                        <a:latin typeface="+mn-lt"/>
                      </a:endParaRPr>
                    </a:p>
                  </a:txBody>
                  <a:tcPr>
                    <a:solidFill>
                      <a:srgbClr val="002060"/>
                    </a:solidFill>
                  </a:tcPr>
                </a:tc>
                <a:tc>
                  <a:txBody>
                    <a:bodyPr/>
                    <a:lstStyle/>
                    <a:p>
                      <a:pPr algn="ctr"/>
                      <a:r>
                        <a:rPr lang="es-ES" sz="2400" noProof="0">
                          <a:latin typeface="+mn-lt"/>
                        </a:rPr>
                        <a:t>berühmt</a:t>
                      </a:r>
                      <a:endParaRPr lang="es-ES" sz="2400" noProof="0" dirty="0">
                        <a:latin typeface="+mn-lt"/>
                      </a:endParaRPr>
                    </a:p>
                  </a:txBody>
                  <a:tcPr>
                    <a:solidFill>
                      <a:srgbClr val="002060"/>
                    </a:solidFill>
                  </a:tcPr>
                </a:tc>
                <a:tc>
                  <a:txBody>
                    <a:bodyPr/>
                    <a:lstStyle/>
                    <a:p>
                      <a:pPr algn="ctr"/>
                      <a:r>
                        <a:rPr lang="es-ES" sz="2400" noProof="0" dirty="0" err="1">
                          <a:latin typeface="+mn-lt"/>
                        </a:rPr>
                        <a:t>b</a:t>
                      </a:r>
                      <a:r>
                        <a:rPr lang="es-ES" sz="2400" noProof="0" dirty="0" err="1">
                          <a:latin typeface="+mn-lt"/>
                          <a:cs typeface="Calibri" panose="020F0502020204030204" pitchFamily="34" charset="0"/>
                        </a:rPr>
                        <a:t>öse</a:t>
                      </a:r>
                      <a:endParaRPr lang="es-ES" sz="2400" noProof="0" dirty="0">
                        <a:latin typeface="+mn-lt"/>
                      </a:endParaRPr>
                    </a:p>
                  </a:txBody>
                  <a:tcPr>
                    <a:solidFill>
                      <a:srgbClr val="002060"/>
                    </a:solidFill>
                  </a:tcPr>
                </a:tc>
                <a:extLst>
                  <a:ext uri="{0D108BD9-81ED-4DB2-BD59-A6C34878D82A}">
                    <a16:rowId xmlns:a16="http://schemas.microsoft.com/office/drawing/2014/main" val="3825759"/>
                  </a:ext>
                </a:extLst>
              </a:tr>
            </a:tbl>
          </a:graphicData>
        </a:graphic>
      </p:graphicFrame>
      <p:sp>
        <p:nvSpPr>
          <p:cNvPr id="2" name="Oval 1"/>
          <p:cNvSpPr/>
          <p:nvPr/>
        </p:nvSpPr>
        <p:spPr>
          <a:xfrm>
            <a:off x="6801354" y="1424907"/>
            <a:ext cx="1584591" cy="451213"/>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Oval 20"/>
          <p:cNvSpPr/>
          <p:nvPr/>
        </p:nvSpPr>
        <p:spPr>
          <a:xfrm>
            <a:off x="6801354" y="2216624"/>
            <a:ext cx="1584591" cy="451213"/>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Oval 22"/>
          <p:cNvSpPr/>
          <p:nvPr/>
        </p:nvSpPr>
        <p:spPr>
          <a:xfrm>
            <a:off x="4353208" y="3035002"/>
            <a:ext cx="1717373" cy="451213"/>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Oval 26"/>
          <p:cNvSpPr/>
          <p:nvPr/>
        </p:nvSpPr>
        <p:spPr>
          <a:xfrm>
            <a:off x="1678497" y="3968417"/>
            <a:ext cx="2118588" cy="451213"/>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Oval 28"/>
          <p:cNvSpPr/>
          <p:nvPr/>
        </p:nvSpPr>
        <p:spPr>
          <a:xfrm>
            <a:off x="1973656" y="4862241"/>
            <a:ext cx="1528269" cy="451213"/>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Oval 31"/>
          <p:cNvSpPr/>
          <p:nvPr/>
        </p:nvSpPr>
        <p:spPr>
          <a:xfrm>
            <a:off x="7001819" y="5733837"/>
            <a:ext cx="1183660" cy="451213"/>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9AD6F58F-762E-4301-BA7F-2D8962B4740C}"/>
              </a:ext>
            </a:extLst>
          </p:cNvPr>
          <p:cNvSpPr txBox="1"/>
          <p:nvPr/>
        </p:nvSpPr>
        <p:spPr>
          <a:xfrm>
            <a:off x="8750343" y="2171163"/>
            <a:ext cx="3236765" cy="461665"/>
          </a:xfrm>
          <a:prstGeom prst="rect">
            <a:avLst/>
          </a:prstGeom>
          <a:noFill/>
        </p:spPr>
        <p:txBody>
          <a:bodyPr wrap="square" rtlCol="0">
            <a:spAutoFit/>
          </a:bodyPr>
          <a:lstStyle/>
          <a:p>
            <a:r>
              <a:rPr lang="en-GB" sz="2400" b="1" dirty="0">
                <a:solidFill>
                  <a:srgbClr val="FF6600"/>
                </a:solidFill>
              </a:rPr>
              <a:t>separable prefix</a:t>
            </a:r>
          </a:p>
        </p:txBody>
      </p:sp>
      <p:sp>
        <p:nvSpPr>
          <p:cNvPr id="24" name="TextBox 23">
            <a:extLst>
              <a:ext uri="{FF2B5EF4-FFF2-40B4-BE49-F238E27FC236}">
                <a16:creationId xmlns:a16="http://schemas.microsoft.com/office/drawing/2014/main" id="{098B9B90-47C0-4001-918A-A1112980C570}"/>
              </a:ext>
            </a:extLst>
          </p:cNvPr>
          <p:cNvSpPr txBox="1"/>
          <p:nvPr/>
        </p:nvSpPr>
        <p:spPr>
          <a:xfrm>
            <a:off x="8703512" y="1394609"/>
            <a:ext cx="3236765" cy="461665"/>
          </a:xfrm>
          <a:prstGeom prst="rect">
            <a:avLst/>
          </a:prstGeom>
          <a:noFill/>
        </p:spPr>
        <p:txBody>
          <a:bodyPr wrap="square" rtlCol="0">
            <a:spAutoFit/>
          </a:bodyPr>
          <a:lstStyle/>
          <a:p>
            <a:r>
              <a:rPr lang="en-GB" sz="2400" b="1" dirty="0">
                <a:solidFill>
                  <a:srgbClr val="FF6600"/>
                </a:solidFill>
              </a:rPr>
              <a:t>borrowed</a:t>
            </a:r>
          </a:p>
        </p:txBody>
      </p:sp>
      <p:sp>
        <p:nvSpPr>
          <p:cNvPr id="25" name="TextBox 24">
            <a:extLst>
              <a:ext uri="{FF2B5EF4-FFF2-40B4-BE49-F238E27FC236}">
                <a16:creationId xmlns:a16="http://schemas.microsoft.com/office/drawing/2014/main" id="{119C29A3-6DF5-4B10-8FAB-2D9E4586E059}"/>
              </a:ext>
            </a:extLst>
          </p:cNvPr>
          <p:cNvSpPr txBox="1"/>
          <p:nvPr/>
        </p:nvSpPr>
        <p:spPr>
          <a:xfrm>
            <a:off x="8725545" y="3024550"/>
            <a:ext cx="3236765" cy="461665"/>
          </a:xfrm>
          <a:prstGeom prst="rect">
            <a:avLst/>
          </a:prstGeom>
          <a:noFill/>
        </p:spPr>
        <p:txBody>
          <a:bodyPr wrap="square" rtlCol="0">
            <a:spAutoFit/>
          </a:bodyPr>
          <a:lstStyle/>
          <a:p>
            <a:r>
              <a:rPr lang="en-GB" sz="2400" b="1" dirty="0">
                <a:solidFill>
                  <a:srgbClr val="FF6600"/>
                </a:solidFill>
              </a:rPr>
              <a:t>not borrowed</a:t>
            </a:r>
          </a:p>
        </p:txBody>
      </p:sp>
      <p:sp>
        <p:nvSpPr>
          <p:cNvPr id="31" name="TextBox 30">
            <a:extLst>
              <a:ext uri="{FF2B5EF4-FFF2-40B4-BE49-F238E27FC236}">
                <a16:creationId xmlns:a16="http://schemas.microsoft.com/office/drawing/2014/main" id="{3E531A77-72C0-43BD-9B6A-27815E63D9C9}"/>
              </a:ext>
            </a:extLst>
          </p:cNvPr>
          <p:cNvSpPr txBox="1"/>
          <p:nvPr/>
        </p:nvSpPr>
        <p:spPr>
          <a:xfrm>
            <a:off x="8750343" y="3896663"/>
            <a:ext cx="3236765" cy="461665"/>
          </a:xfrm>
          <a:prstGeom prst="rect">
            <a:avLst/>
          </a:prstGeom>
          <a:noFill/>
        </p:spPr>
        <p:txBody>
          <a:bodyPr wrap="square" rtlCol="0">
            <a:spAutoFit/>
          </a:bodyPr>
          <a:lstStyle/>
          <a:p>
            <a:r>
              <a:rPr lang="en-GB" sz="2400" b="1" dirty="0">
                <a:solidFill>
                  <a:srgbClr val="FF6600"/>
                </a:solidFill>
              </a:rPr>
              <a:t>inseparable prefix</a:t>
            </a:r>
          </a:p>
        </p:txBody>
      </p:sp>
      <p:sp>
        <p:nvSpPr>
          <p:cNvPr id="33" name="TextBox 32">
            <a:extLst>
              <a:ext uri="{FF2B5EF4-FFF2-40B4-BE49-F238E27FC236}">
                <a16:creationId xmlns:a16="http://schemas.microsoft.com/office/drawing/2014/main" id="{BC36E476-65A9-4E9F-9D45-BB830B933606}"/>
              </a:ext>
            </a:extLst>
          </p:cNvPr>
          <p:cNvSpPr txBox="1"/>
          <p:nvPr/>
        </p:nvSpPr>
        <p:spPr>
          <a:xfrm>
            <a:off x="8662107" y="4818366"/>
            <a:ext cx="3236765" cy="461665"/>
          </a:xfrm>
          <a:prstGeom prst="rect">
            <a:avLst/>
          </a:prstGeom>
          <a:noFill/>
        </p:spPr>
        <p:txBody>
          <a:bodyPr wrap="square" rtlCol="0">
            <a:spAutoFit/>
          </a:bodyPr>
          <a:lstStyle/>
          <a:p>
            <a:r>
              <a:rPr lang="en-GB" sz="2400" b="1" dirty="0">
                <a:solidFill>
                  <a:srgbClr val="FF6600"/>
                </a:solidFill>
              </a:rPr>
              <a:t>not borrowed</a:t>
            </a:r>
          </a:p>
        </p:txBody>
      </p:sp>
      <p:sp>
        <p:nvSpPr>
          <p:cNvPr id="34" name="TextBox 33">
            <a:extLst>
              <a:ext uri="{FF2B5EF4-FFF2-40B4-BE49-F238E27FC236}">
                <a16:creationId xmlns:a16="http://schemas.microsoft.com/office/drawing/2014/main" id="{EB110BAC-C864-4B61-9501-971AB291A9E7}"/>
              </a:ext>
            </a:extLst>
          </p:cNvPr>
          <p:cNvSpPr txBox="1"/>
          <p:nvPr/>
        </p:nvSpPr>
        <p:spPr>
          <a:xfrm>
            <a:off x="8662106" y="5667288"/>
            <a:ext cx="3529894" cy="461665"/>
          </a:xfrm>
          <a:prstGeom prst="rect">
            <a:avLst/>
          </a:prstGeom>
          <a:noFill/>
        </p:spPr>
        <p:txBody>
          <a:bodyPr wrap="square" rtlCol="0">
            <a:spAutoFit/>
          </a:bodyPr>
          <a:lstStyle/>
          <a:p>
            <a:r>
              <a:rPr lang="en-GB" sz="2400" b="1" dirty="0">
                <a:solidFill>
                  <a:srgbClr val="FF6600"/>
                </a:solidFill>
              </a:rPr>
              <a:t>no inseparable prefix</a:t>
            </a:r>
          </a:p>
        </p:txBody>
      </p:sp>
    </p:spTree>
    <p:extLst>
      <p:ext uri="{BB962C8B-B14F-4D97-AF65-F5344CB8AC3E}">
        <p14:creationId xmlns:p14="http://schemas.microsoft.com/office/powerpoint/2010/main" val="60589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3" grpId="0" animBg="1"/>
      <p:bldP spid="27" grpId="0" animBg="1"/>
      <p:bldP spid="29" grpId="0" animBg="1"/>
      <p:bldP spid="32" grpId="0" animBg="1"/>
      <p:bldP spid="9" grpId="0"/>
      <p:bldP spid="24" grpId="0"/>
      <p:bldP spid="25" grpId="0"/>
      <p:bldP spid="31" grpId="0"/>
      <p:bldP spid="33" grpId="0"/>
      <p:bldP spid="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6495"/>
            <a:ext cx="3778720" cy="952908"/>
          </a:xfrm>
          <a:prstGeom prst="rect">
            <a:avLst/>
          </a:prstGeom>
        </p:spPr>
      </p:pic>
      <p:sp>
        <p:nvSpPr>
          <p:cNvPr id="16" name="Title 15"/>
          <p:cNvSpPr>
            <a:spLocks noGrp="1"/>
          </p:cNvSpPr>
          <p:nvPr>
            <p:ph type="title"/>
          </p:nvPr>
        </p:nvSpPr>
        <p:spPr>
          <a:xfrm>
            <a:off x="0" y="0"/>
            <a:ext cx="5629715" cy="1325563"/>
          </a:xfrm>
        </p:spPr>
        <p:txBody>
          <a:bodyPr>
            <a:normAutofit/>
          </a:bodyPr>
          <a:lstStyle/>
          <a:p>
            <a:pPr rtl="0" eaLnBrk="1" fontAlgn="auto" latinLnBrk="0" hangingPunct="1"/>
            <a:r>
              <a:rPr lang="en-GB" sz="3600" b="1" dirty="0" err="1">
                <a:solidFill>
                  <a:schemeClr val="bg1"/>
                </a:solidFill>
                <a:effectLst/>
              </a:rPr>
              <a:t>Zwei</a:t>
            </a:r>
            <a:r>
              <a:rPr lang="en-GB" sz="3600" b="1" dirty="0">
                <a:solidFill>
                  <a:schemeClr val="bg1"/>
                </a:solidFill>
                <a:effectLst/>
              </a:rPr>
              <a:t> </a:t>
            </a:r>
            <a:r>
              <a:rPr lang="en-GB" sz="3600" b="1" dirty="0" err="1">
                <a:solidFill>
                  <a:schemeClr val="bg1"/>
                </a:solidFill>
                <a:effectLst/>
              </a:rPr>
              <a:t>Autoren</a:t>
            </a:r>
            <a:endParaRPr lang="en-GB" sz="3600" b="1" dirty="0">
              <a:solidFill>
                <a:schemeClr val="bg1"/>
              </a:solidFill>
              <a:effectLst/>
            </a:endParaRPr>
          </a:p>
        </p:txBody>
      </p:sp>
      <p:sp>
        <p:nvSpPr>
          <p:cNvPr id="14" name="TextBox 13">
            <a:extLst>
              <a:ext uri="{FF2B5EF4-FFF2-40B4-BE49-F238E27FC236}">
                <a16:creationId xmlns:a16="http://schemas.microsoft.com/office/drawing/2014/main" id="{954EF753-D086-4435-AFB6-848AB5321DE9}"/>
              </a:ext>
            </a:extLst>
          </p:cNvPr>
          <p:cNvSpPr txBox="1"/>
          <p:nvPr/>
        </p:nvSpPr>
        <p:spPr>
          <a:xfrm>
            <a:off x="161483" y="1394082"/>
            <a:ext cx="6165175" cy="5262979"/>
          </a:xfrm>
          <a:prstGeom prst="rect">
            <a:avLst/>
          </a:prstGeom>
          <a:noFill/>
        </p:spPr>
        <p:txBody>
          <a:bodyPr wrap="square" rtlCol="0">
            <a:spAutoFit/>
          </a:bodyPr>
          <a:lstStyle/>
          <a:p>
            <a:pPr lvl="0" algn="ctr">
              <a:defRPr/>
            </a:pPr>
            <a:r>
              <a:rPr lang="de-DE" sz="2400" b="1" dirty="0">
                <a:solidFill>
                  <a:srgbClr val="115076"/>
                </a:solidFill>
              </a:rPr>
              <a:t>Cornelia Funke</a:t>
            </a:r>
          </a:p>
          <a:p>
            <a:pPr lvl="0">
              <a:defRPr/>
            </a:pPr>
            <a:endParaRPr lang="de-DE" sz="2400" dirty="0">
              <a:solidFill>
                <a:srgbClr val="115076"/>
              </a:solidFill>
            </a:endParaRPr>
          </a:p>
          <a:p>
            <a:pPr lvl="0">
              <a:defRPr/>
            </a:pPr>
            <a:endParaRPr lang="de-DE" sz="2400" dirty="0">
              <a:solidFill>
                <a:srgbClr val="115076"/>
              </a:solidFill>
            </a:endParaRPr>
          </a:p>
          <a:p>
            <a:pPr lvl="0">
              <a:defRPr/>
            </a:pPr>
            <a:endParaRPr lang="de-DE" sz="2400" dirty="0">
              <a:solidFill>
                <a:srgbClr val="115076"/>
              </a:solidFill>
            </a:endParaRPr>
          </a:p>
          <a:p>
            <a:pPr lvl="0">
              <a:defRPr/>
            </a:pPr>
            <a:endParaRPr lang="de-DE" sz="2400" dirty="0">
              <a:solidFill>
                <a:srgbClr val="115076"/>
              </a:solidFill>
            </a:endParaRPr>
          </a:p>
          <a:p>
            <a:pPr lvl="0">
              <a:defRPr/>
            </a:pPr>
            <a:endParaRPr lang="de-DE" sz="2400" dirty="0">
              <a:solidFill>
                <a:srgbClr val="115076"/>
              </a:solidFill>
            </a:endParaRPr>
          </a:p>
          <a:p>
            <a:pPr lvl="0">
              <a:defRPr/>
            </a:pPr>
            <a:endParaRPr lang="de-DE" sz="2400" dirty="0">
              <a:solidFill>
                <a:srgbClr val="115076"/>
              </a:solidFill>
            </a:endParaRPr>
          </a:p>
          <a:p>
            <a:pPr marL="342900" lvl="0" indent="-342900" algn="ctr">
              <a:buFont typeface="Arial" panose="020B0604020202020204" pitchFamily="34" charset="0"/>
              <a:buChar char="•"/>
              <a:defRPr/>
            </a:pPr>
            <a:r>
              <a:rPr lang="de-DE" sz="2400" dirty="0">
                <a:solidFill>
                  <a:srgbClr val="115076"/>
                </a:solidFill>
              </a:rPr>
              <a:t>Was born in 1958</a:t>
            </a:r>
          </a:p>
          <a:p>
            <a:pPr marL="342900" lvl="0" indent="-342900" algn="ctr">
              <a:buFont typeface="Arial" panose="020B0604020202020204" pitchFamily="34" charset="0"/>
              <a:buChar char="•"/>
              <a:defRPr/>
            </a:pPr>
            <a:r>
              <a:rPr lang="de-DE" sz="2400" dirty="0">
                <a:solidFill>
                  <a:srgbClr val="115076"/>
                </a:solidFill>
              </a:rPr>
              <a:t>Grew up in Germany</a:t>
            </a:r>
          </a:p>
          <a:p>
            <a:pPr marL="342900" lvl="0" indent="-342900" algn="ctr">
              <a:buFont typeface="Arial" panose="020B0604020202020204" pitchFamily="34" charset="0"/>
              <a:buChar char="•"/>
              <a:defRPr/>
            </a:pPr>
            <a:r>
              <a:rPr lang="de-DE" sz="2400" dirty="0">
                <a:solidFill>
                  <a:srgbClr val="115076"/>
                </a:solidFill>
              </a:rPr>
              <a:t>Wrote books for children</a:t>
            </a:r>
          </a:p>
          <a:p>
            <a:pPr marL="342900" lvl="0" indent="-342900" algn="ctr">
              <a:buFont typeface="Arial" panose="020B0604020202020204" pitchFamily="34" charset="0"/>
              <a:buChar char="•"/>
              <a:defRPr/>
            </a:pPr>
            <a:r>
              <a:rPr lang="de-DE" sz="2400" dirty="0">
                <a:solidFill>
                  <a:srgbClr val="115076"/>
                </a:solidFill>
              </a:rPr>
              <a:t>Appeared in a list of famous people</a:t>
            </a:r>
          </a:p>
          <a:p>
            <a:pPr marL="342900" lvl="0" indent="-342900" algn="ctr">
              <a:buFont typeface="Arial" panose="020B0604020202020204" pitchFamily="34" charset="0"/>
              <a:buChar char="•"/>
              <a:defRPr/>
            </a:pPr>
            <a:r>
              <a:rPr lang="de-DE" sz="2400" dirty="0">
                <a:solidFill>
                  <a:srgbClr val="115076"/>
                </a:solidFill>
              </a:rPr>
              <a:t>Sold more than 20 million books</a:t>
            </a:r>
          </a:p>
          <a:p>
            <a:pPr marL="342900" lvl="0" indent="-342900" algn="ctr">
              <a:buFont typeface="Arial" panose="020B0604020202020204" pitchFamily="34" charset="0"/>
              <a:buChar char="•"/>
              <a:defRPr/>
            </a:pPr>
            <a:r>
              <a:rPr lang="de-DE" sz="2400" dirty="0">
                <a:solidFill>
                  <a:srgbClr val="115076"/>
                </a:solidFill>
              </a:rPr>
              <a:t>Her books became films</a:t>
            </a:r>
          </a:p>
          <a:p>
            <a:pPr marL="342900" lvl="0" indent="-342900">
              <a:buFont typeface="Arial" panose="020B0604020202020204" pitchFamily="34" charset="0"/>
              <a:buChar char="•"/>
              <a:defRPr/>
            </a:pPr>
            <a:endParaRPr lang="de-DE" sz="2400" dirty="0">
              <a:solidFill>
                <a:srgbClr val="115076"/>
              </a:solidFill>
            </a:endParaRP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2F09F9A6-A624-480B-9AB9-7B3BC55DAB70}"/>
              </a:ext>
            </a:extLst>
          </p:cNvPr>
          <p:cNvSpPr txBox="1"/>
          <p:nvPr/>
        </p:nvSpPr>
        <p:spPr>
          <a:xfrm>
            <a:off x="6022812" y="1394082"/>
            <a:ext cx="6169188" cy="4893647"/>
          </a:xfrm>
          <a:prstGeom prst="rect">
            <a:avLst/>
          </a:prstGeom>
          <a:noFill/>
        </p:spPr>
        <p:txBody>
          <a:bodyPr wrap="square" rtlCol="0">
            <a:spAutoFit/>
          </a:bodyPr>
          <a:lstStyle/>
          <a:p>
            <a:pPr lvl="0" algn="ctr">
              <a:defRPr/>
            </a:pPr>
            <a:r>
              <a:rPr lang="de-DE" sz="2400" b="1" dirty="0">
                <a:solidFill>
                  <a:srgbClr val="115076"/>
                </a:solidFill>
              </a:rPr>
              <a:t>Goethe</a:t>
            </a:r>
          </a:p>
          <a:p>
            <a:pPr lvl="0">
              <a:defRPr/>
            </a:pPr>
            <a:endParaRPr lang="de-DE" sz="2400" dirty="0">
              <a:solidFill>
                <a:srgbClr val="115076"/>
              </a:solidFill>
            </a:endParaRPr>
          </a:p>
          <a:p>
            <a:pPr lvl="0">
              <a:defRPr/>
            </a:pPr>
            <a:endParaRPr lang="de-DE" sz="2400" dirty="0">
              <a:solidFill>
                <a:srgbClr val="115076"/>
              </a:solidFill>
            </a:endParaRPr>
          </a:p>
          <a:p>
            <a:pPr lvl="0">
              <a:defRPr/>
            </a:pPr>
            <a:endParaRPr lang="de-DE" sz="2400" dirty="0">
              <a:solidFill>
                <a:srgbClr val="115076"/>
              </a:solidFill>
            </a:endParaRPr>
          </a:p>
          <a:p>
            <a:pPr lvl="0">
              <a:defRPr/>
            </a:pPr>
            <a:endParaRPr lang="de-DE" sz="2400" dirty="0">
              <a:solidFill>
                <a:srgbClr val="115076"/>
              </a:solidFill>
            </a:endParaRPr>
          </a:p>
          <a:p>
            <a:pPr lvl="0">
              <a:defRPr/>
            </a:pPr>
            <a:endParaRPr lang="de-DE" sz="2400" dirty="0">
              <a:solidFill>
                <a:srgbClr val="115076"/>
              </a:solidFill>
            </a:endParaRPr>
          </a:p>
          <a:p>
            <a:pPr lvl="0">
              <a:defRPr/>
            </a:pPr>
            <a:endParaRPr lang="de-DE" sz="2400" dirty="0">
              <a:solidFill>
                <a:srgbClr val="115076"/>
              </a:solidFill>
            </a:endParaRPr>
          </a:p>
          <a:p>
            <a:pPr marL="342900" lvl="0" indent="-342900" algn="ctr">
              <a:buFont typeface="Arial" panose="020B0604020202020204" pitchFamily="34" charset="0"/>
              <a:buChar char="•"/>
              <a:defRPr/>
            </a:pPr>
            <a:r>
              <a:rPr lang="de-DE" sz="2400" dirty="0">
                <a:solidFill>
                  <a:srgbClr val="115076"/>
                </a:solidFill>
              </a:rPr>
              <a:t>Was born in 1749</a:t>
            </a:r>
          </a:p>
          <a:p>
            <a:pPr marL="342900" indent="-342900" algn="ctr">
              <a:buFont typeface="Arial" panose="020B0604020202020204" pitchFamily="34" charset="0"/>
              <a:buChar char="•"/>
              <a:defRPr/>
            </a:pPr>
            <a:r>
              <a:rPr lang="de-DE" sz="2400" dirty="0">
                <a:solidFill>
                  <a:srgbClr val="115076"/>
                </a:solidFill>
              </a:rPr>
              <a:t>Died in 1832</a:t>
            </a:r>
          </a:p>
          <a:p>
            <a:pPr marL="342900" lvl="0" indent="-342900" algn="ctr">
              <a:buFont typeface="Arial" panose="020B0604020202020204" pitchFamily="34" charset="0"/>
              <a:buChar char="•"/>
              <a:defRPr/>
            </a:pPr>
            <a:r>
              <a:rPr lang="de-DE" sz="2400" dirty="0">
                <a:solidFill>
                  <a:srgbClr val="115076"/>
                </a:solidFill>
              </a:rPr>
              <a:t>Grew up in Germany</a:t>
            </a:r>
          </a:p>
          <a:p>
            <a:pPr marL="342900" lvl="0" indent="-342900" algn="ctr">
              <a:buFont typeface="Arial" panose="020B0604020202020204" pitchFamily="34" charset="0"/>
              <a:buChar char="•"/>
              <a:defRPr/>
            </a:pPr>
            <a:r>
              <a:rPr lang="de-DE" sz="2400" dirty="0">
                <a:solidFill>
                  <a:srgbClr val="115076"/>
                </a:solidFill>
              </a:rPr>
              <a:t>Entertained important people</a:t>
            </a:r>
          </a:p>
          <a:p>
            <a:pPr marL="342900" lvl="0" indent="-342900" algn="ctr">
              <a:buFont typeface="Arial" panose="020B0604020202020204" pitchFamily="34" charset="0"/>
              <a:buChar char="•"/>
              <a:defRPr/>
            </a:pPr>
            <a:r>
              <a:rPr lang="de-DE" sz="2400" dirty="0">
                <a:solidFill>
                  <a:srgbClr val="115076"/>
                </a:solidFill>
              </a:rPr>
              <a:t>Wrote poems*</a:t>
            </a:r>
          </a:p>
          <a:p>
            <a:pPr marL="342900" lvl="0" indent="-342900" algn="ctr">
              <a:buFont typeface="Arial" panose="020B0604020202020204" pitchFamily="34" charset="0"/>
              <a:buChar char="•"/>
              <a:defRPr/>
            </a:pPr>
            <a:r>
              <a:rPr lang="de-DE" sz="2400" dirty="0">
                <a:solidFill>
                  <a:srgbClr val="115076"/>
                </a:solidFill>
              </a:rPr>
              <a:t>Appeared in a list of famous people</a:t>
            </a:r>
          </a:p>
        </p:txBody>
      </p:sp>
      <p:pic>
        <p:nvPicPr>
          <p:cNvPr id="3074" name="Picture 2" descr="Johann Wolfgang Von Goethe, German, Portrait">
            <a:extLst>
              <a:ext uri="{FF2B5EF4-FFF2-40B4-BE49-F238E27FC236}">
                <a16:creationId xmlns:a16="http://schemas.microsoft.com/office/drawing/2014/main" id="{01AFF71A-3AB8-417A-83CE-77A875F789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3150" y="1890974"/>
            <a:ext cx="1587028" cy="194993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25">
            <a:extLst>
              <a:ext uri="{FF2B5EF4-FFF2-40B4-BE49-F238E27FC236}">
                <a16:creationId xmlns:a16="http://schemas.microsoft.com/office/drawing/2014/main" id="{2B5373FB-FB0C-4BA0-90BD-FBEB9CBDAD39}"/>
              </a:ext>
            </a:extLst>
          </p:cNvPr>
          <p:cNvSpPr/>
          <p:nvPr/>
        </p:nvSpPr>
        <p:spPr>
          <a:xfrm>
            <a:off x="10113593" y="877189"/>
            <a:ext cx="1843735" cy="564382"/>
          </a:xfrm>
          <a:prstGeom prst="wedgeRoundRectCallout">
            <a:avLst>
              <a:gd name="adj1" fmla="val -43837"/>
              <a:gd name="adj2" fmla="val -11538"/>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*poem – </a:t>
            </a:r>
            <a:br>
              <a:rPr lang="en-GB" dirty="0">
                <a:solidFill>
                  <a:prstClr val="white"/>
                </a:solidFill>
              </a:rPr>
            </a:br>
            <a:r>
              <a:rPr lang="en-GB" dirty="0">
                <a:solidFill>
                  <a:prstClr val="white"/>
                </a:solidFill>
              </a:rPr>
              <a:t>das </a:t>
            </a:r>
            <a:r>
              <a:rPr lang="en-GB" dirty="0" err="1">
                <a:solidFill>
                  <a:prstClr val="white"/>
                </a:solidFill>
              </a:rPr>
              <a:t>Gedicht</a:t>
            </a:r>
            <a:endParaRPr lang="en-GB" dirty="0">
              <a:solidFill>
                <a:prstClr val="white"/>
              </a:solidFill>
            </a:endParaRPr>
          </a:p>
        </p:txBody>
      </p:sp>
      <p:pic>
        <p:nvPicPr>
          <p:cNvPr id="1026" name="Picture 2" descr="Cornelia Funke">
            <a:extLst>
              <a:ext uri="{FF2B5EF4-FFF2-40B4-BE49-F238E27FC236}">
                <a16:creationId xmlns:a16="http://schemas.microsoft.com/office/drawing/2014/main" id="{B1AF05B3-848B-4098-9802-244DC3705D6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460" b="10849"/>
          <a:stretch/>
        </p:blipFill>
        <p:spPr bwMode="auto">
          <a:xfrm>
            <a:off x="2475291" y="1816130"/>
            <a:ext cx="1537557" cy="19111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3D9A61-DE24-4F4E-9C72-EB6B2E916B2F}"/>
              </a:ext>
            </a:extLst>
          </p:cNvPr>
          <p:cNvSpPr txBox="1"/>
          <p:nvPr/>
        </p:nvSpPr>
        <p:spPr>
          <a:xfrm>
            <a:off x="2293202" y="3763265"/>
            <a:ext cx="2254102" cy="261610"/>
          </a:xfrm>
          <a:prstGeom prst="rect">
            <a:avLst/>
          </a:prstGeom>
          <a:noFill/>
        </p:spPr>
        <p:txBody>
          <a:bodyPr wrap="square" rtlCol="0">
            <a:spAutoFit/>
          </a:bodyPr>
          <a:lstStyle/>
          <a:p>
            <a:pPr algn="l"/>
            <a:r>
              <a:rPr lang="en-GB" sz="1050" dirty="0">
                <a:solidFill>
                  <a:schemeClr val="accent5">
                    <a:lumMod val="50000"/>
                  </a:schemeClr>
                </a:solidFill>
              </a:rPr>
              <a:t>Photograph: Thorsten Wulff</a:t>
            </a:r>
          </a:p>
        </p:txBody>
      </p:sp>
    </p:spTree>
    <p:extLst>
      <p:ext uri="{BB962C8B-B14F-4D97-AF65-F5344CB8AC3E}">
        <p14:creationId xmlns:p14="http://schemas.microsoft.com/office/powerpoint/2010/main" val="2187032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6495"/>
            <a:ext cx="6657976" cy="952908"/>
          </a:xfrm>
          <a:prstGeom prst="rect">
            <a:avLst/>
          </a:prstGeom>
        </p:spPr>
      </p:pic>
      <p:sp>
        <p:nvSpPr>
          <p:cNvPr id="16" name="Title 15"/>
          <p:cNvSpPr>
            <a:spLocks noGrp="1"/>
          </p:cNvSpPr>
          <p:nvPr>
            <p:ph type="title"/>
          </p:nvPr>
        </p:nvSpPr>
        <p:spPr>
          <a:xfrm>
            <a:off x="0" y="-21966"/>
            <a:ext cx="5824025" cy="1325563"/>
          </a:xfrm>
        </p:spPr>
        <p:txBody>
          <a:bodyPr>
            <a:normAutofit/>
          </a:bodyPr>
          <a:lstStyle/>
          <a:p>
            <a:pPr rtl="0" eaLnBrk="1" fontAlgn="auto" latinLnBrk="0" hangingPunct="1"/>
            <a:r>
              <a:rPr lang="en-GB" sz="3600" b="1" dirty="0" err="1">
                <a:solidFill>
                  <a:schemeClr val="bg1"/>
                </a:solidFill>
                <a:effectLst/>
              </a:rPr>
              <a:t>Zwei</a:t>
            </a:r>
            <a:r>
              <a:rPr lang="en-GB" sz="3600" b="1" dirty="0">
                <a:solidFill>
                  <a:schemeClr val="bg1"/>
                </a:solidFill>
                <a:effectLst/>
              </a:rPr>
              <a:t> </a:t>
            </a:r>
            <a:r>
              <a:rPr lang="en-GB" sz="3600" b="1" dirty="0" err="1">
                <a:solidFill>
                  <a:schemeClr val="bg1"/>
                </a:solidFill>
                <a:effectLst/>
              </a:rPr>
              <a:t>Autoren</a:t>
            </a:r>
            <a:r>
              <a:rPr lang="en-GB" sz="3600" b="1" dirty="0">
                <a:solidFill>
                  <a:schemeClr val="bg1"/>
                </a:solidFill>
                <a:effectLst/>
              </a:rPr>
              <a:t> – </a:t>
            </a:r>
            <a:r>
              <a:rPr lang="en-GB" sz="3600" b="1" dirty="0" err="1">
                <a:solidFill>
                  <a:schemeClr val="bg1"/>
                </a:solidFill>
                <a:effectLst/>
              </a:rPr>
              <a:t>Antworten</a:t>
            </a:r>
            <a:endParaRPr lang="en-GB" sz="3600" b="1" dirty="0">
              <a:solidFill>
                <a:schemeClr val="bg1"/>
              </a:solidFill>
              <a:effectLst/>
            </a:endParaRP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ounded Rectangular Callout 25">
            <a:extLst>
              <a:ext uri="{FF2B5EF4-FFF2-40B4-BE49-F238E27FC236}">
                <a16:creationId xmlns:a16="http://schemas.microsoft.com/office/drawing/2014/main" id="{0DA7F1EB-12D0-465A-A688-4AD1AA3F6CFF}"/>
              </a:ext>
            </a:extLst>
          </p:cNvPr>
          <p:cNvSpPr/>
          <p:nvPr/>
        </p:nvSpPr>
        <p:spPr>
          <a:xfrm>
            <a:off x="10113593" y="877189"/>
            <a:ext cx="1843735" cy="564382"/>
          </a:xfrm>
          <a:prstGeom prst="wedgeRoundRectCallout">
            <a:avLst>
              <a:gd name="adj1" fmla="val -43837"/>
              <a:gd name="adj2" fmla="val -11538"/>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prstClr val="white"/>
                </a:solidFill>
              </a:rPr>
              <a:t>*poem – </a:t>
            </a:r>
            <a:br>
              <a:rPr lang="en-GB" dirty="0">
                <a:solidFill>
                  <a:prstClr val="white"/>
                </a:solidFill>
              </a:rPr>
            </a:br>
            <a:r>
              <a:rPr lang="en-GB" dirty="0">
                <a:solidFill>
                  <a:prstClr val="white"/>
                </a:solidFill>
              </a:rPr>
              <a:t>das </a:t>
            </a:r>
            <a:r>
              <a:rPr lang="en-GB" dirty="0" err="1">
                <a:solidFill>
                  <a:prstClr val="white"/>
                </a:solidFill>
              </a:rPr>
              <a:t>Gedicht</a:t>
            </a:r>
            <a:endParaRPr lang="en-GB" dirty="0">
              <a:solidFill>
                <a:prstClr val="white"/>
              </a:solidFill>
            </a:endParaRPr>
          </a:p>
        </p:txBody>
      </p:sp>
      <p:pic>
        <p:nvPicPr>
          <p:cNvPr id="3074" name="Picture 2" descr="Johann Wolfgang Von Goethe, German, Portrait">
            <a:extLst>
              <a:ext uri="{FF2B5EF4-FFF2-40B4-BE49-F238E27FC236}">
                <a16:creationId xmlns:a16="http://schemas.microsoft.com/office/drawing/2014/main" id="{01AFF71A-3AB8-417A-83CE-77A875F789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7041" y="1527208"/>
            <a:ext cx="718528" cy="88283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A1E46957-C07A-4041-A699-E2B3382F1CE0}"/>
              </a:ext>
            </a:extLst>
          </p:cNvPr>
          <p:cNvSpPr/>
          <p:nvPr/>
        </p:nvSpPr>
        <p:spPr>
          <a:xfrm>
            <a:off x="257015" y="1349054"/>
            <a:ext cx="7969318" cy="4938675"/>
          </a:xfrm>
          <a:prstGeom prst="ellipse">
            <a:avLst/>
          </a:prstGeom>
          <a:no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CD12608-83BD-4310-93D2-4819EAD8AC39}"/>
              </a:ext>
            </a:extLst>
          </p:cNvPr>
          <p:cNvSpPr/>
          <p:nvPr/>
        </p:nvSpPr>
        <p:spPr>
          <a:xfrm>
            <a:off x="3908848" y="1349053"/>
            <a:ext cx="7969318" cy="4938675"/>
          </a:xfrm>
          <a:prstGeom prst="ellipse">
            <a:avLst/>
          </a:prstGeom>
          <a:no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BE86A25-8430-4381-8B8D-758D1D7B2971}"/>
              </a:ext>
            </a:extLst>
          </p:cNvPr>
          <p:cNvSpPr txBox="1"/>
          <p:nvPr/>
        </p:nvSpPr>
        <p:spPr>
          <a:xfrm>
            <a:off x="-422870" y="1991374"/>
            <a:ext cx="5934516" cy="707886"/>
          </a:xfrm>
          <a:prstGeom prst="rect">
            <a:avLst/>
          </a:prstGeom>
          <a:noFill/>
        </p:spPr>
        <p:txBody>
          <a:bodyPr wrap="square" rtlCol="0">
            <a:spAutoFit/>
          </a:bodyPr>
          <a:lstStyle/>
          <a:p>
            <a:pPr lvl="0" algn="ctr">
              <a:defRPr/>
            </a:pPr>
            <a:r>
              <a:rPr lang="de-DE" sz="2000" b="1" dirty="0">
                <a:solidFill>
                  <a:srgbClr val="115076"/>
                </a:solidFill>
              </a:rPr>
              <a:t>Sie hat/ist (wurde)</a:t>
            </a:r>
          </a:p>
          <a:p>
            <a:pPr lvl="0">
              <a:defRPr/>
            </a:pPr>
            <a:endParaRPr lang="de-DE" sz="2000" dirty="0">
              <a:solidFill>
                <a:srgbClr val="115076"/>
              </a:solidFill>
            </a:endParaRPr>
          </a:p>
        </p:txBody>
      </p:sp>
      <p:sp>
        <p:nvSpPr>
          <p:cNvPr id="15" name="TextBox 14">
            <a:extLst>
              <a:ext uri="{FF2B5EF4-FFF2-40B4-BE49-F238E27FC236}">
                <a16:creationId xmlns:a16="http://schemas.microsoft.com/office/drawing/2014/main" id="{4711391D-CA66-4E39-8FE2-D18A6E4A7B99}"/>
              </a:ext>
            </a:extLst>
          </p:cNvPr>
          <p:cNvSpPr txBox="1"/>
          <p:nvPr/>
        </p:nvSpPr>
        <p:spPr>
          <a:xfrm>
            <a:off x="6457237" y="1941051"/>
            <a:ext cx="5934516" cy="707886"/>
          </a:xfrm>
          <a:prstGeom prst="rect">
            <a:avLst/>
          </a:prstGeom>
          <a:noFill/>
        </p:spPr>
        <p:txBody>
          <a:bodyPr wrap="square" rtlCol="0">
            <a:spAutoFit/>
          </a:bodyPr>
          <a:lstStyle/>
          <a:p>
            <a:pPr lvl="0" algn="ctr">
              <a:defRPr/>
            </a:pPr>
            <a:r>
              <a:rPr lang="de-DE" sz="2000" b="1" dirty="0">
                <a:solidFill>
                  <a:srgbClr val="115076"/>
                </a:solidFill>
              </a:rPr>
              <a:t>Er hat/ist (wurde)</a:t>
            </a:r>
          </a:p>
          <a:p>
            <a:pPr lvl="0">
              <a:defRPr/>
            </a:pPr>
            <a:endParaRPr lang="de-DE" sz="2000" dirty="0">
              <a:solidFill>
                <a:srgbClr val="115076"/>
              </a:solidFill>
            </a:endParaRPr>
          </a:p>
        </p:txBody>
      </p:sp>
      <p:sp>
        <p:nvSpPr>
          <p:cNvPr id="17" name="TextBox 16">
            <a:extLst>
              <a:ext uri="{FF2B5EF4-FFF2-40B4-BE49-F238E27FC236}">
                <a16:creationId xmlns:a16="http://schemas.microsoft.com/office/drawing/2014/main" id="{59F2695A-0628-4507-AB23-9AEC5D2BCA1A}"/>
              </a:ext>
            </a:extLst>
          </p:cNvPr>
          <p:cNvSpPr txBox="1"/>
          <p:nvPr/>
        </p:nvSpPr>
        <p:spPr>
          <a:xfrm>
            <a:off x="4816439" y="1881076"/>
            <a:ext cx="2347067" cy="1015663"/>
          </a:xfrm>
          <a:prstGeom prst="rect">
            <a:avLst/>
          </a:prstGeom>
          <a:noFill/>
        </p:spPr>
        <p:txBody>
          <a:bodyPr wrap="square" rtlCol="0">
            <a:spAutoFit/>
          </a:bodyPr>
          <a:lstStyle/>
          <a:p>
            <a:pPr lvl="0" algn="ctr">
              <a:defRPr/>
            </a:pPr>
            <a:r>
              <a:rPr lang="de-DE" sz="2000" b="1" dirty="0">
                <a:solidFill>
                  <a:srgbClr val="115076"/>
                </a:solidFill>
              </a:rPr>
              <a:t>Sie haben/</a:t>
            </a:r>
          </a:p>
          <a:p>
            <a:pPr lvl="0" algn="ctr">
              <a:defRPr/>
            </a:pPr>
            <a:r>
              <a:rPr lang="de-DE" sz="2000" b="1" dirty="0">
                <a:solidFill>
                  <a:srgbClr val="115076"/>
                </a:solidFill>
              </a:rPr>
              <a:t>sind beide</a:t>
            </a:r>
          </a:p>
          <a:p>
            <a:pPr lvl="0">
              <a:defRPr/>
            </a:pPr>
            <a:endParaRPr lang="de-DE" sz="2000" dirty="0">
              <a:solidFill>
                <a:srgbClr val="115076"/>
              </a:solidFill>
            </a:endParaRPr>
          </a:p>
        </p:txBody>
      </p:sp>
      <p:sp>
        <p:nvSpPr>
          <p:cNvPr id="18" name="TextBox 17">
            <a:extLst>
              <a:ext uri="{FF2B5EF4-FFF2-40B4-BE49-F238E27FC236}">
                <a16:creationId xmlns:a16="http://schemas.microsoft.com/office/drawing/2014/main" id="{8DB2C5E7-FABA-4BAE-87DC-3D5B536565F0}"/>
              </a:ext>
            </a:extLst>
          </p:cNvPr>
          <p:cNvSpPr txBox="1"/>
          <p:nvPr/>
        </p:nvSpPr>
        <p:spPr>
          <a:xfrm>
            <a:off x="257015" y="2772013"/>
            <a:ext cx="4318137" cy="400110"/>
          </a:xfrm>
          <a:prstGeom prst="rect">
            <a:avLst/>
          </a:prstGeom>
          <a:noFill/>
        </p:spPr>
        <p:txBody>
          <a:bodyPr wrap="square" rtlCol="0">
            <a:spAutoFit/>
          </a:bodyPr>
          <a:lstStyle/>
          <a:p>
            <a:pPr lvl="0" algn="ctr">
              <a:defRPr/>
            </a:pPr>
            <a:r>
              <a:rPr lang="de-DE" sz="2000" dirty="0">
                <a:solidFill>
                  <a:srgbClr val="115076"/>
                </a:solidFill>
              </a:rPr>
              <a:t>Sie wurde 1958 geboren.</a:t>
            </a:r>
          </a:p>
        </p:txBody>
      </p:sp>
      <p:sp>
        <p:nvSpPr>
          <p:cNvPr id="19" name="TextBox 18">
            <a:extLst>
              <a:ext uri="{FF2B5EF4-FFF2-40B4-BE49-F238E27FC236}">
                <a16:creationId xmlns:a16="http://schemas.microsoft.com/office/drawing/2014/main" id="{C3122EA2-3BD9-4C14-9AEB-26FDEAE56D3B}"/>
              </a:ext>
            </a:extLst>
          </p:cNvPr>
          <p:cNvSpPr txBox="1"/>
          <p:nvPr/>
        </p:nvSpPr>
        <p:spPr>
          <a:xfrm>
            <a:off x="7385755" y="2525942"/>
            <a:ext cx="4318137" cy="400110"/>
          </a:xfrm>
          <a:prstGeom prst="rect">
            <a:avLst/>
          </a:prstGeom>
          <a:noFill/>
        </p:spPr>
        <p:txBody>
          <a:bodyPr wrap="square" rtlCol="0">
            <a:spAutoFit/>
          </a:bodyPr>
          <a:lstStyle/>
          <a:p>
            <a:pPr lvl="0" algn="ctr">
              <a:defRPr/>
            </a:pPr>
            <a:r>
              <a:rPr lang="de-DE" sz="2000" dirty="0">
                <a:solidFill>
                  <a:srgbClr val="115076"/>
                </a:solidFill>
              </a:rPr>
              <a:t>Er wurde 1749 geboren.</a:t>
            </a:r>
          </a:p>
        </p:txBody>
      </p:sp>
      <p:sp>
        <p:nvSpPr>
          <p:cNvPr id="20" name="TextBox 19">
            <a:extLst>
              <a:ext uri="{FF2B5EF4-FFF2-40B4-BE49-F238E27FC236}">
                <a16:creationId xmlns:a16="http://schemas.microsoft.com/office/drawing/2014/main" id="{74D36DFB-48CD-4F96-97F7-F0629B3D76C6}"/>
              </a:ext>
            </a:extLst>
          </p:cNvPr>
          <p:cNvSpPr txBox="1"/>
          <p:nvPr/>
        </p:nvSpPr>
        <p:spPr>
          <a:xfrm>
            <a:off x="3860757" y="3021466"/>
            <a:ext cx="4318137" cy="707886"/>
          </a:xfrm>
          <a:prstGeom prst="rect">
            <a:avLst/>
          </a:prstGeom>
          <a:noFill/>
        </p:spPr>
        <p:txBody>
          <a:bodyPr wrap="square" rtlCol="0">
            <a:spAutoFit/>
          </a:bodyPr>
          <a:lstStyle/>
          <a:p>
            <a:pPr lvl="0" algn="ctr">
              <a:defRPr/>
            </a:pPr>
            <a:r>
              <a:rPr lang="de-DE" sz="2000" dirty="0">
                <a:solidFill>
                  <a:srgbClr val="115076"/>
                </a:solidFill>
              </a:rPr>
              <a:t>Sie sind beide in Deutschland aufgewachsen.</a:t>
            </a:r>
          </a:p>
        </p:txBody>
      </p:sp>
      <p:sp>
        <p:nvSpPr>
          <p:cNvPr id="21" name="TextBox 20">
            <a:extLst>
              <a:ext uri="{FF2B5EF4-FFF2-40B4-BE49-F238E27FC236}">
                <a16:creationId xmlns:a16="http://schemas.microsoft.com/office/drawing/2014/main" id="{E8FEA0B0-5F09-4E47-B6BE-BC416F2F62F1}"/>
              </a:ext>
            </a:extLst>
          </p:cNvPr>
          <p:cNvSpPr txBox="1"/>
          <p:nvPr/>
        </p:nvSpPr>
        <p:spPr>
          <a:xfrm>
            <a:off x="7608120" y="3360630"/>
            <a:ext cx="4318137" cy="400110"/>
          </a:xfrm>
          <a:prstGeom prst="rect">
            <a:avLst/>
          </a:prstGeom>
          <a:noFill/>
        </p:spPr>
        <p:txBody>
          <a:bodyPr wrap="square" rtlCol="0">
            <a:spAutoFit/>
          </a:bodyPr>
          <a:lstStyle/>
          <a:p>
            <a:pPr lvl="0" algn="ctr">
              <a:defRPr/>
            </a:pPr>
            <a:r>
              <a:rPr lang="de-DE" sz="2000" dirty="0">
                <a:solidFill>
                  <a:srgbClr val="115076"/>
                </a:solidFill>
              </a:rPr>
              <a:t>Er ist 1832 gestorben.</a:t>
            </a:r>
          </a:p>
        </p:txBody>
      </p:sp>
      <p:sp>
        <p:nvSpPr>
          <p:cNvPr id="22" name="TextBox 21">
            <a:extLst>
              <a:ext uri="{FF2B5EF4-FFF2-40B4-BE49-F238E27FC236}">
                <a16:creationId xmlns:a16="http://schemas.microsoft.com/office/drawing/2014/main" id="{F5775BF2-0765-456F-B79C-1EFDBB4E0A6A}"/>
              </a:ext>
            </a:extLst>
          </p:cNvPr>
          <p:cNvSpPr txBox="1"/>
          <p:nvPr/>
        </p:nvSpPr>
        <p:spPr>
          <a:xfrm>
            <a:off x="-124228" y="3533957"/>
            <a:ext cx="4318137" cy="707886"/>
          </a:xfrm>
          <a:prstGeom prst="rect">
            <a:avLst/>
          </a:prstGeom>
          <a:noFill/>
        </p:spPr>
        <p:txBody>
          <a:bodyPr wrap="square" rtlCol="0">
            <a:spAutoFit/>
          </a:bodyPr>
          <a:lstStyle/>
          <a:p>
            <a:pPr lvl="0" algn="ctr">
              <a:defRPr/>
            </a:pPr>
            <a:r>
              <a:rPr lang="de-DE" sz="2000" dirty="0">
                <a:solidFill>
                  <a:srgbClr val="115076"/>
                </a:solidFill>
              </a:rPr>
              <a:t>Sie hat Bücher für Kinder geschrieben.</a:t>
            </a:r>
          </a:p>
        </p:txBody>
      </p:sp>
      <p:sp>
        <p:nvSpPr>
          <p:cNvPr id="23" name="TextBox 22">
            <a:extLst>
              <a:ext uri="{FF2B5EF4-FFF2-40B4-BE49-F238E27FC236}">
                <a16:creationId xmlns:a16="http://schemas.microsoft.com/office/drawing/2014/main" id="{8FB60BD1-918E-4279-8EAF-2608B85B9514}"/>
              </a:ext>
            </a:extLst>
          </p:cNvPr>
          <p:cNvSpPr txBox="1"/>
          <p:nvPr/>
        </p:nvSpPr>
        <p:spPr>
          <a:xfrm>
            <a:off x="8178894" y="4088655"/>
            <a:ext cx="3198556" cy="707886"/>
          </a:xfrm>
          <a:prstGeom prst="rect">
            <a:avLst/>
          </a:prstGeom>
          <a:noFill/>
        </p:spPr>
        <p:txBody>
          <a:bodyPr wrap="square" rtlCol="0">
            <a:spAutoFit/>
          </a:bodyPr>
          <a:lstStyle/>
          <a:p>
            <a:pPr lvl="0" algn="ctr">
              <a:defRPr/>
            </a:pPr>
            <a:r>
              <a:rPr lang="de-DE" sz="2000" dirty="0">
                <a:solidFill>
                  <a:srgbClr val="115076"/>
                </a:solidFill>
              </a:rPr>
              <a:t>Er hat wichtige Personen unterhalten.</a:t>
            </a:r>
          </a:p>
        </p:txBody>
      </p:sp>
      <p:sp>
        <p:nvSpPr>
          <p:cNvPr id="24" name="TextBox 23">
            <a:extLst>
              <a:ext uri="{FF2B5EF4-FFF2-40B4-BE49-F238E27FC236}">
                <a16:creationId xmlns:a16="http://schemas.microsoft.com/office/drawing/2014/main" id="{D13E3976-0B18-413D-AD59-F7099C0C6ED6}"/>
              </a:ext>
            </a:extLst>
          </p:cNvPr>
          <p:cNvSpPr txBox="1"/>
          <p:nvPr/>
        </p:nvSpPr>
        <p:spPr>
          <a:xfrm>
            <a:off x="3908196" y="3863567"/>
            <a:ext cx="4318137" cy="1015663"/>
          </a:xfrm>
          <a:prstGeom prst="rect">
            <a:avLst/>
          </a:prstGeom>
          <a:noFill/>
        </p:spPr>
        <p:txBody>
          <a:bodyPr wrap="square" rtlCol="0">
            <a:spAutoFit/>
          </a:bodyPr>
          <a:lstStyle/>
          <a:p>
            <a:pPr lvl="0" algn="ctr">
              <a:defRPr/>
            </a:pPr>
            <a:r>
              <a:rPr lang="de-DE" sz="2000" dirty="0">
                <a:solidFill>
                  <a:srgbClr val="115076"/>
                </a:solidFill>
              </a:rPr>
              <a:t>Sie sind beide in einer Liste von berühmten Menschen aufgetaucht.</a:t>
            </a:r>
          </a:p>
        </p:txBody>
      </p:sp>
      <p:sp>
        <p:nvSpPr>
          <p:cNvPr id="25" name="TextBox 24">
            <a:extLst>
              <a:ext uri="{FF2B5EF4-FFF2-40B4-BE49-F238E27FC236}">
                <a16:creationId xmlns:a16="http://schemas.microsoft.com/office/drawing/2014/main" id="{7C2A0FB7-FB71-41C3-9E2B-B23AB362C689}"/>
              </a:ext>
            </a:extLst>
          </p:cNvPr>
          <p:cNvSpPr txBox="1"/>
          <p:nvPr/>
        </p:nvSpPr>
        <p:spPr>
          <a:xfrm>
            <a:off x="7541987" y="5089620"/>
            <a:ext cx="3317956" cy="707886"/>
          </a:xfrm>
          <a:prstGeom prst="rect">
            <a:avLst/>
          </a:prstGeom>
          <a:noFill/>
        </p:spPr>
        <p:txBody>
          <a:bodyPr wrap="square" rtlCol="0">
            <a:spAutoFit/>
          </a:bodyPr>
          <a:lstStyle/>
          <a:p>
            <a:pPr lvl="0" algn="ctr">
              <a:defRPr/>
            </a:pPr>
            <a:r>
              <a:rPr lang="de-DE" sz="2000" dirty="0">
                <a:solidFill>
                  <a:srgbClr val="115076"/>
                </a:solidFill>
              </a:rPr>
              <a:t>Er hat Gedichte geschrieben.</a:t>
            </a:r>
          </a:p>
        </p:txBody>
      </p:sp>
      <p:sp>
        <p:nvSpPr>
          <p:cNvPr id="26" name="TextBox 25">
            <a:extLst>
              <a:ext uri="{FF2B5EF4-FFF2-40B4-BE49-F238E27FC236}">
                <a16:creationId xmlns:a16="http://schemas.microsoft.com/office/drawing/2014/main" id="{E5511DB9-B466-4D3E-AE8C-7ADC86EE118E}"/>
              </a:ext>
            </a:extLst>
          </p:cNvPr>
          <p:cNvSpPr txBox="1"/>
          <p:nvPr/>
        </p:nvSpPr>
        <p:spPr>
          <a:xfrm>
            <a:off x="432169" y="4362735"/>
            <a:ext cx="3691519" cy="707886"/>
          </a:xfrm>
          <a:prstGeom prst="rect">
            <a:avLst/>
          </a:prstGeom>
          <a:noFill/>
        </p:spPr>
        <p:txBody>
          <a:bodyPr wrap="square" rtlCol="0">
            <a:spAutoFit/>
          </a:bodyPr>
          <a:lstStyle/>
          <a:p>
            <a:pPr lvl="0" algn="ctr">
              <a:defRPr/>
            </a:pPr>
            <a:r>
              <a:rPr lang="de-DE" sz="2000" dirty="0">
                <a:solidFill>
                  <a:srgbClr val="115076"/>
                </a:solidFill>
              </a:rPr>
              <a:t>Sie hat mehr als 20 Millionen Bücher verkauft.</a:t>
            </a:r>
          </a:p>
        </p:txBody>
      </p:sp>
      <p:sp>
        <p:nvSpPr>
          <p:cNvPr id="27" name="TextBox 26">
            <a:extLst>
              <a:ext uri="{FF2B5EF4-FFF2-40B4-BE49-F238E27FC236}">
                <a16:creationId xmlns:a16="http://schemas.microsoft.com/office/drawing/2014/main" id="{55089F53-9D18-4803-8F1A-99F888E7443B}"/>
              </a:ext>
            </a:extLst>
          </p:cNvPr>
          <p:cNvSpPr txBox="1"/>
          <p:nvPr/>
        </p:nvSpPr>
        <p:spPr>
          <a:xfrm>
            <a:off x="1130581" y="5197061"/>
            <a:ext cx="3691519" cy="707886"/>
          </a:xfrm>
          <a:prstGeom prst="rect">
            <a:avLst/>
          </a:prstGeom>
          <a:noFill/>
        </p:spPr>
        <p:txBody>
          <a:bodyPr wrap="square" rtlCol="0">
            <a:spAutoFit/>
          </a:bodyPr>
          <a:lstStyle/>
          <a:p>
            <a:pPr lvl="0" algn="ctr">
              <a:defRPr/>
            </a:pPr>
            <a:r>
              <a:rPr lang="de-DE" sz="2000" dirty="0">
                <a:solidFill>
                  <a:srgbClr val="115076"/>
                </a:solidFill>
              </a:rPr>
              <a:t>Ihre Bücher sind Filme geworden.</a:t>
            </a:r>
          </a:p>
        </p:txBody>
      </p:sp>
      <p:pic>
        <p:nvPicPr>
          <p:cNvPr id="28" name="Picture 2" descr="Cornelia Funke">
            <a:extLst>
              <a:ext uri="{FF2B5EF4-FFF2-40B4-BE49-F238E27FC236}">
                <a16:creationId xmlns:a16="http://schemas.microsoft.com/office/drawing/2014/main" id="{DFBF1339-36AC-46A3-B570-01F45EF645C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460" b="10849"/>
          <a:stretch/>
        </p:blipFill>
        <p:spPr bwMode="auto">
          <a:xfrm>
            <a:off x="3713607" y="1411725"/>
            <a:ext cx="710093" cy="88260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F699395-2C8A-4A86-84D2-649A07C50F16}"/>
              </a:ext>
            </a:extLst>
          </p:cNvPr>
          <p:cNvSpPr txBox="1"/>
          <p:nvPr/>
        </p:nvSpPr>
        <p:spPr>
          <a:xfrm>
            <a:off x="4396336" y="1569807"/>
            <a:ext cx="970993" cy="577081"/>
          </a:xfrm>
          <a:prstGeom prst="rect">
            <a:avLst/>
          </a:prstGeom>
          <a:noFill/>
        </p:spPr>
        <p:txBody>
          <a:bodyPr wrap="square" rtlCol="0">
            <a:spAutoFit/>
          </a:bodyPr>
          <a:lstStyle/>
          <a:p>
            <a:pPr algn="l"/>
            <a:r>
              <a:rPr lang="en-GB" sz="1050" dirty="0" err="1">
                <a:solidFill>
                  <a:schemeClr val="accent5">
                    <a:lumMod val="50000"/>
                  </a:schemeClr>
                </a:solidFill>
              </a:rPr>
              <a:t>PhotographThorsten</a:t>
            </a:r>
            <a:r>
              <a:rPr lang="en-GB" sz="1050" dirty="0">
                <a:solidFill>
                  <a:schemeClr val="accent5">
                    <a:lumMod val="50000"/>
                  </a:schemeClr>
                </a:solidFill>
              </a:rPr>
              <a:t> Wulff</a:t>
            </a:r>
          </a:p>
        </p:txBody>
      </p:sp>
    </p:spTree>
    <p:extLst>
      <p:ext uri="{BB962C8B-B14F-4D97-AF65-F5344CB8AC3E}">
        <p14:creationId xmlns:p14="http://schemas.microsoft.com/office/powerpoint/2010/main" val="33069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2.1, Week 5)</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597042"/>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8" y="3170178"/>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8" y="3771839"/>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Year 9 Term 2.1 Week 2</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Year 9 Term 1.1 Week 6</a:t>
            </a:r>
            <a:br>
              <a:rPr lang="en-GB" sz="2400" dirty="0">
                <a:solidFill>
                  <a:srgbClr val="5B9BD5">
                    <a:lumMod val="50000"/>
                  </a:srgbClr>
                </a:solidFill>
                <a:latin typeface="Century Gothic" panose="020B0502020202020204" pitchFamily="34" charset="0"/>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sp>
        <p:nvSpPr>
          <p:cNvPr id="16" name="TextBox 15">
            <a:extLst>
              <a:ext uri="{FF2B5EF4-FFF2-40B4-BE49-F238E27FC236}">
                <a16:creationId xmlns:a16="http://schemas.microsoft.com/office/drawing/2014/main" id="{216619D1-6B86-435B-9DC0-B716CD8EA680}"/>
              </a:ext>
            </a:extLst>
          </p:cNvPr>
          <p:cNvSpPr txBox="1"/>
          <p:nvPr/>
        </p:nvSpPr>
        <p:spPr>
          <a:xfrm>
            <a:off x="202938" y="4464202"/>
            <a:ext cx="103384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Quizlet QR code:</a:t>
            </a:r>
          </a:p>
        </p:txBody>
      </p:sp>
      <p:pic>
        <p:nvPicPr>
          <p:cNvPr id="17" name="Picture 16">
            <a:extLst>
              <a:ext uri="{FF2B5EF4-FFF2-40B4-BE49-F238E27FC236}">
                <a16:creationId xmlns:a16="http://schemas.microsoft.com/office/drawing/2014/main" id="{AF9047BA-8C8B-480F-8502-3173D94F7C18}"/>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03600" y="1880574"/>
            <a:ext cx="1232195" cy="1207839"/>
          </a:xfrm>
          <a:prstGeom prst="rect">
            <a:avLst/>
          </a:prstGeom>
          <a:noFill/>
          <a:ln>
            <a:noFill/>
          </a:ln>
        </p:spPr>
      </p:pic>
      <p:pic>
        <p:nvPicPr>
          <p:cNvPr id="18" name="Picture 17">
            <a:extLst>
              <a:ext uri="{FF2B5EF4-FFF2-40B4-BE49-F238E27FC236}">
                <a16:creationId xmlns:a16="http://schemas.microsoft.com/office/drawing/2014/main" id="{5995F995-FEF6-4338-AD07-C0FBA28A1419}"/>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03600" y="3751227"/>
            <a:ext cx="1416272" cy="1373382"/>
          </a:xfrm>
          <a:prstGeom prst="rect">
            <a:avLst/>
          </a:prstGeom>
          <a:noFill/>
          <a:ln>
            <a:noFill/>
          </a:ln>
        </p:spPr>
      </p:pic>
    </p:spTree>
    <p:extLst>
      <p:ext uri="{BB962C8B-B14F-4D97-AF65-F5344CB8AC3E}">
        <p14:creationId xmlns:p14="http://schemas.microsoft.com/office/powerpoint/2010/main" val="129654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6495"/>
            <a:ext cx="8087166" cy="952908"/>
          </a:xfrm>
          <a:prstGeom prst="rect">
            <a:avLst/>
          </a:prstGeom>
        </p:spPr>
      </p:pic>
      <p:sp>
        <p:nvSpPr>
          <p:cNvPr id="16" name="Title 15"/>
          <p:cNvSpPr>
            <a:spLocks noGrp="1"/>
          </p:cNvSpPr>
          <p:nvPr>
            <p:ph type="title"/>
          </p:nvPr>
        </p:nvSpPr>
        <p:spPr>
          <a:xfrm>
            <a:off x="-92926" y="-22561"/>
            <a:ext cx="8087166" cy="1325563"/>
          </a:xfrm>
        </p:spPr>
        <p:txBody>
          <a:bodyPr>
            <a:normAutofit/>
          </a:bodyPr>
          <a:lstStyle/>
          <a:p>
            <a:pPr rtl="0" eaLnBrk="1" fontAlgn="auto" latinLnBrk="0" hangingPunct="1"/>
            <a:r>
              <a:rPr lang="en-GB" sz="3200" b="1" i="0" spc="0" baseline="0" dirty="0">
                <a:ln>
                  <a:noFill/>
                </a:ln>
                <a:solidFill>
                  <a:srgbClr val="FFFFFF"/>
                </a:solidFill>
                <a:effectLst/>
                <a:latin typeface="Century Gothic" panose="020B0502020202020204" pitchFamily="34" charset="0"/>
                <a:ea typeface="+mn-ea"/>
                <a:cs typeface="+mn-cs"/>
              </a:rPr>
              <a:t>Using the verbs </a:t>
            </a:r>
            <a:r>
              <a:rPr lang="en-GB" sz="3200" b="1" i="1" spc="0" baseline="0" dirty="0" err="1">
                <a:ln>
                  <a:noFill/>
                </a:ln>
                <a:solidFill>
                  <a:srgbClr val="FFFFFF"/>
                </a:solidFill>
                <a:effectLst/>
                <a:latin typeface="Century Gothic" panose="020B0502020202020204" pitchFamily="34" charset="0"/>
                <a:ea typeface="+mn-ea"/>
                <a:cs typeface="+mn-cs"/>
              </a:rPr>
              <a:t>sagen</a:t>
            </a:r>
            <a:r>
              <a:rPr lang="en-GB" sz="3200" b="1" i="0" spc="0" baseline="0" dirty="0">
                <a:ln>
                  <a:noFill/>
                </a:ln>
                <a:solidFill>
                  <a:srgbClr val="FFFFFF"/>
                </a:solidFill>
                <a:effectLst/>
                <a:latin typeface="Century Gothic" panose="020B0502020202020204" pitchFamily="34" charset="0"/>
                <a:ea typeface="+mn-ea"/>
                <a:cs typeface="+mn-cs"/>
              </a:rPr>
              <a:t> and </a:t>
            </a:r>
            <a:r>
              <a:rPr lang="en-GB" sz="3200" b="1" i="1" spc="0" baseline="0" dirty="0" err="1">
                <a:ln>
                  <a:noFill/>
                </a:ln>
                <a:solidFill>
                  <a:srgbClr val="FFFFFF"/>
                </a:solidFill>
                <a:effectLst/>
                <a:latin typeface="Century Gothic" panose="020B0502020202020204" pitchFamily="34" charset="0"/>
                <a:ea typeface="+mn-ea"/>
                <a:cs typeface="+mn-cs"/>
              </a:rPr>
              <a:t>sprechen</a:t>
            </a:r>
            <a:endParaRPr lang="en-GB" sz="4000" i="1" dirty="0">
              <a:effectLst/>
            </a:endParaRPr>
          </a:p>
        </p:txBody>
      </p:sp>
      <p:sp>
        <p:nvSpPr>
          <p:cNvPr id="14" name="TextBox 13">
            <a:extLst>
              <a:ext uri="{FF2B5EF4-FFF2-40B4-BE49-F238E27FC236}">
                <a16:creationId xmlns:a16="http://schemas.microsoft.com/office/drawing/2014/main" id="{954EF753-D086-4435-AFB6-848AB5321DE9}"/>
              </a:ext>
            </a:extLst>
          </p:cNvPr>
          <p:cNvSpPr txBox="1"/>
          <p:nvPr/>
        </p:nvSpPr>
        <p:spPr>
          <a:xfrm>
            <a:off x="161483" y="1230126"/>
            <a:ext cx="117799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In English, we can’t use the verbs ‘say’ or ‘tell’ on their own in a sentence.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You have to say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something</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or tell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something</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In </a:t>
            </a:r>
            <a:r>
              <a:rPr lang="en-GB" sz="2400">
                <a:solidFill>
                  <a:srgbClr val="115076"/>
                </a:solidFill>
                <a:latin typeface="Century Gothic" panose="020F0302020204030204"/>
              </a:rPr>
              <a:t>German</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verb </a:t>
            </a:r>
            <a:r>
              <a:rPr kumimoji="0" lang="en-GB" sz="2400" b="1" i="1" u="none" strike="noStrike" kern="1200" cap="none" spc="0" normalizeH="0" baseline="0" noProof="0">
                <a:ln>
                  <a:noFill/>
                </a:ln>
                <a:solidFill>
                  <a:srgbClr val="115076"/>
                </a:solidFill>
                <a:effectLst/>
                <a:uLnTx/>
                <a:uFillTx/>
                <a:latin typeface="Century Gothic" panose="020F0302020204030204"/>
                <a:ea typeface="+mn-ea"/>
                <a:cs typeface="+mn-cs"/>
              </a:rPr>
              <a:t>sagen</a:t>
            </a:r>
            <a:r>
              <a:rPr kumimoji="0" lang="en-GB" sz="2400" b="0" i="1" u="none" strike="noStrike" kern="1200" cap="none" spc="0" normalizeH="0" baseline="0" noProof="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works in the same way:</a:t>
            </a:r>
          </a:p>
        </p:txBody>
      </p:sp>
      <p:sp>
        <p:nvSpPr>
          <p:cNvPr id="19" name="TextBox 18">
            <a:extLst>
              <a:ext uri="{FF2B5EF4-FFF2-40B4-BE49-F238E27FC236}">
                <a16:creationId xmlns:a16="http://schemas.microsoft.com/office/drawing/2014/main" id="{50009F7F-F604-4B2B-8C67-B2D1841EAF2C}"/>
              </a:ext>
            </a:extLst>
          </p:cNvPr>
          <p:cNvSpPr txBox="1"/>
          <p:nvPr/>
        </p:nvSpPr>
        <p:spPr>
          <a:xfrm>
            <a:off x="7060029" y="2890895"/>
            <a:ext cx="5963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115076"/>
                </a:solidFill>
                <a:latin typeface="Century Gothic" panose="020F0302020204030204"/>
              </a:rPr>
              <a:t>We said</a:t>
            </a:r>
            <a:r>
              <a:rPr kumimoji="0" lang="en-GB" sz="2400" b="0" i="1" u="none" strike="noStrike" kern="1200" cap="none" spc="0" normalizeH="0" baseline="0" noProof="0" dirty="0">
                <a:ln>
                  <a:noFill/>
                </a:ln>
                <a:solidFill>
                  <a:srgbClr val="115076"/>
                </a:solidFill>
                <a:effectLst/>
                <a:uLnTx/>
                <a:uFillTx/>
                <a:latin typeface="Century Gothic" panose="020F0302020204030204"/>
              </a:rPr>
              <a:t> </a:t>
            </a:r>
            <a:r>
              <a:rPr kumimoji="0" lang="en-GB" sz="2400" b="1" i="1" u="none" strike="noStrike" kern="1200" cap="none" spc="0" normalizeH="0" baseline="0" noProof="0" dirty="0">
                <a:ln>
                  <a:noFill/>
                </a:ln>
                <a:solidFill>
                  <a:srgbClr val="115076"/>
                </a:solidFill>
                <a:effectLst/>
                <a:uLnTx/>
                <a:uFillTx/>
                <a:latin typeface="Century Gothic" panose="020F0302020204030204"/>
              </a:rPr>
              <a:t>the sentence</a:t>
            </a:r>
            <a:r>
              <a:rPr kumimoji="0" lang="en-GB" sz="2400" b="0" i="1" u="none" strike="noStrike" kern="1200" cap="none" spc="0" normalizeH="0" baseline="0" noProof="0" dirty="0">
                <a:ln>
                  <a:noFill/>
                </a:ln>
                <a:solidFill>
                  <a:srgbClr val="115076"/>
                </a:solidFill>
                <a:effectLst/>
                <a:uLnTx/>
                <a:uFillTx/>
                <a:latin typeface="Century Gothic" panose="020F0302020204030204"/>
              </a:rPr>
              <a:t>.</a:t>
            </a:r>
          </a:p>
        </p:txBody>
      </p:sp>
      <p:sp>
        <p:nvSpPr>
          <p:cNvPr id="21" name="TextBox 20">
            <a:extLst>
              <a:ext uri="{FF2B5EF4-FFF2-40B4-BE49-F238E27FC236}">
                <a16:creationId xmlns:a16="http://schemas.microsoft.com/office/drawing/2014/main" id="{2DCC7F69-0986-45AE-9DF1-E2DC0CFA2528}"/>
              </a:ext>
            </a:extLst>
          </p:cNvPr>
          <p:cNvSpPr txBox="1"/>
          <p:nvPr/>
        </p:nvSpPr>
        <p:spPr>
          <a:xfrm>
            <a:off x="7068053" y="3446116"/>
            <a:ext cx="4898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rPr>
              <a:t>They told </a:t>
            </a:r>
            <a:r>
              <a:rPr kumimoji="0" lang="en-GB" sz="2400" b="1" i="1" u="none" strike="noStrike" kern="1200" cap="none" spc="0" normalizeH="0" baseline="0" noProof="0" dirty="0">
                <a:ln>
                  <a:noFill/>
                </a:ln>
                <a:solidFill>
                  <a:srgbClr val="115076"/>
                </a:solidFill>
                <a:effectLst/>
                <a:uLnTx/>
                <a:uFillTx/>
                <a:latin typeface="Century Gothic" panose="020F0302020204030204"/>
                <a:ea typeface="+mn-ea"/>
                <a:cs typeface="+mn-cs"/>
              </a:rPr>
              <a:t>the truth</a:t>
            </a:r>
            <a:r>
              <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400" b="1"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310EFCC-6EAA-4EAD-8D6E-240B5EDC3A73}"/>
              </a:ext>
            </a:extLst>
          </p:cNvPr>
          <p:cNvSpPr txBox="1"/>
          <p:nvPr/>
        </p:nvSpPr>
        <p:spPr>
          <a:xfrm>
            <a:off x="7366559" y="1379230"/>
            <a:ext cx="4683976" cy="1428214"/>
          </a:xfrm>
          <a:prstGeom prst="wedgeEllipseCallout">
            <a:avLst>
              <a:gd name="adj1" fmla="val -5966"/>
              <a:gd name="adj2" fmla="val 62914"/>
            </a:avLst>
          </a:prstGeom>
          <a:solidFill>
            <a:srgbClr val="115076"/>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We call these words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object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they ‘receive’ the action of the verb.</a:t>
            </a:r>
          </a:p>
        </p:txBody>
      </p:sp>
      <p:cxnSp>
        <p:nvCxnSpPr>
          <p:cNvPr id="24" name="Straight Connector 23">
            <a:extLst>
              <a:ext uri="{FF2B5EF4-FFF2-40B4-BE49-F238E27FC236}">
                <a16:creationId xmlns:a16="http://schemas.microsoft.com/office/drawing/2014/main" id="{66A8EADD-271A-49D5-BA10-E6F7B2B9713F}"/>
              </a:ext>
            </a:extLst>
          </p:cNvPr>
          <p:cNvCxnSpPr>
            <a:cxnSpLocks/>
          </p:cNvCxnSpPr>
          <p:nvPr/>
        </p:nvCxnSpPr>
        <p:spPr>
          <a:xfrm>
            <a:off x="8371490" y="3312287"/>
            <a:ext cx="2037110" cy="17528"/>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408AF35-9D06-4C79-9B80-3376C5991BAD}"/>
              </a:ext>
            </a:extLst>
          </p:cNvPr>
          <p:cNvCxnSpPr>
            <a:cxnSpLocks/>
          </p:cNvCxnSpPr>
          <p:nvPr/>
        </p:nvCxnSpPr>
        <p:spPr>
          <a:xfrm>
            <a:off x="8546864" y="3846930"/>
            <a:ext cx="1407627" cy="15621"/>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2A013A1-35C7-45C0-996D-D4A5EDD2E27C}"/>
              </a:ext>
            </a:extLst>
          </p:cNvPr>
          <p:cNvSpPr txBox="1"/>
          <p:nvPr/>
        </p:nvSpPr>
        <p:spPr>
          <a:xfrm>
            <a:off x="250542" y="2910148"/>
            <a:ext cx="6615207" cy="461665"/>
          </a:xfrm>
          <a:prstGeom prst="rect">
            <a:avLst/>
          </a:prstGeom>
          <a:noFill/>
        </p:spPr>
        <p:txBody>
          <a:bodyPr wrap="square" rtlCol="0">
            <a:spAutoFit/>
          </a:bodyPr>
          <a:lstStyle/>
          <a:p>
            <a:pPr lvl="0">
              <a:defRPr/>
            </a:pPr>
            <a:r>
              <a:rPr lang="en-GB" sz="2400" dirty="0" err="1">
                <a:solidFill>
                  <a:srgbClr val="115076"/>
                </a:solidFill>
              </a:rPr>
              <a:t>Wir</a:t>
            </a:r>
            <a:r>
              <a:rPr lang="en-GB" sz="2400" dirty="0">
                <a:solidFill>
                  <a:srgbClr val="115076"/>
                </a:solidFill>
              </a:rPr>
              <a:t> </a:t>
            </a:r>
            <a:r>
              <a:rPr lang="en-GB" sz="2400" dirty="0" err="1">
                <a:solidFill>
                  <a:srgbClr val="115076"/>
                </a:solidFill>
              </a:rPr>
              <a:t>haben</a:t>
            </a:r>
            <a:r>
              <a:rPr lang="en-GB" sz="2400" dirty="0">
                <a:solidFill>
                  <a:srgbClr val="115076"/>
                </a:solidFill>
              </a:rPr>
              <a:t> </a:t>
            </a:r>
            <a:r>
              <a:rPr lang="en-GB" sz="2400" b="1" dirty="0">
                <a:solidFill>
                  <a:srgbClr val="115076"/>
                </a:solidFill>
              </a:rPr>
              <a:t>den </a:t>
            </a:r>
            <a:r>
              <a:rPr lang="en-GB" sz="2400" b="1" dirty="0" err="1">
                <a:solidFill>
                  <a:srgbClr val="115076"/>
                </a:solidFill>
              </a:rPr>
              <a:t>Satz</a:t>
            </a:r>
            <a:r>
              <a:rPr lang="en-GB" sz="2400" b="1" dirty="0">
                <a:solidFill>
                  <a:srgbClr val="115076"/>
                </a:solidFill>
              </a:rPr>
              <a:t> </a:t>
            </a:r>
            <a:r>
              <a:rPr lang="en-GB" sz="2400" dirty="0" err="1">
                <a:solidFill>
                  <a:srgbClr val="115076"/>
                </a:solidFill>
              </a:rPr>
              <a:t>gesagt</a:t>
            </a:r>
            <a:r>
              <a:rPr kumimoji="0" lang="en-GB" sz="2400" b="1" i="0" u="none" strike="noStrike" kern="1200" cap="none" spc="0" normalizeH="0" baseline="0" noProof="0" dirty="0">
                <a:ln>
                  <a:noFill/>
                </a:ln>
                <a:solidFill>
                  <a:srgbClr val="115076"/>
                </a:solidFill>
                <a:effectLst/>
                <a:uLnTx/>
                <a:uFillTx/>
              </a:rPr>
              <a:t>.</a:t>
            </a:r>
          </a:p>
        </p:txBody>
      </p:sp>
      <p:sp>
        <p:nvSpPr>
          <p:cNvPr id="29" name="TextBox 28">
            <a:extLst>
              <a:ext uri="{FF2B5EF4-FFF2-40B4-BE49-F238E27FC236}">
                <a16:creationId xmlns:a16="http://schemas.microsoft.com/office/drawing/2014/main" id="{9C655566-2A56-41FB-8C7A-72A7D2B881AB}"/>
              </a:ext>
            </a:extLst>
          </p:cNvPr>
          <p:cNvSpPr txBox="1"/>
          <p:nvPr/>
        </p:nvSpPr>
        <p:spPr>
          <a:xfrm>
            <a:off x="250540" y="3446117"/>
            <a:ext cx="6119263" cy="461665"/>
          </a:xfrm>
          <a:prstGeom prst="rect">
            <a:avLst/>
          </a:prstGeom>
          <a:noFill/>
        </p:spPr>
        <p:txBody>
          <a:bodyPr wrap="square" rtlCol="0">
            <a:spAutoFit/>
          </a:bodyPr>
          <a:lstStyle/>
          <a:p>
            <a:pPr lvl="0">
              <a:defRPr/>
            </a:pPr>
            <a:r>
              <a:rPr lang="en-GB" sz="2400">
                <a:solidFill>
                  <a:srgbClr val="115076"/>
                </a:solidFill>
              </a:rPr>
              <a:t>Sie haben </a:t>
            </a:r>
            <a:r>
              <a:rPr lang="en-GB" sz="2400" b="1">
                <a:solidFill>
                  <a:srgbClr val="115076"/>
                </a:solidFill>
              </a:rPr>
              <a:t>die Wahrheit </a:t>
            </a:r>
            <a:r>
              <a:rPr lang="en-GB" sz="2400">
                <a:solidFill>
                  <a:srgbClr val="115076"/>
                </a:solidFill>
              </a:rPr>
              <a:t>gesagt. </a:t>
            </a:r>
            <a:endParaRPr kumimoji="0" lang="en-GB" sz="2400" b="1" i="0" u="none" strike="noStrike" kern="1200" cap="none" spc="0" normalizeH="0" baseline="0" noProof="0" dirty="0">
              <a:ln>
                <a:noFill/>
              </a:ln>
              <a:solidFill>
                <a:srgbClr val="115076"/>
              </a:solidFill>
              <a:effectLst/>
              <a:uLnTx/>
              <a:uFillTx/>
              <a:latin typeface="Century Gothic" panose="020F0302020204030204"/>
            </a:endParaRPr>
          </a:p>
        </p:txBody>
      </p:sp>
      <p:cxnSp>
        <p:nvCxnSpPr>
          <p:cNvPr id="31" name="Straight Connector 30">
            <a:extLst>
              <a:ext uri="{FF2B5EF4-FFF2-40B4-BE49-F238E27FC236}">
                <a16:creationId xmlns:a16="http://schemas.microsoft.com/office/drawing/2014/main" id="{75FF60B1-D9C0-41DC-864F-3E3A0BF6966A}"/>
              </a:ext>
            </a:extLst>
          </p:cNvPr>
          <p:cNvCxnSpPr>
            <a:cxnSpLocks/>
          </p:cNvCxnSpPr>
          <p:nvPr/>
        </p:nvCxnSpPr>
        <p:spPr>
          <a:xfrm>
            <a:off x="1939159" y="3317401"/>
            <a:ext cx="129172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63F8AA0-02A8-48C2-A066-923C4BF7EB27}"/>
              </a:ext>
            </a:extLst>
          </p:cNvPr>
          <p:cNvCxnSpPr>
            <a:cxnSpLocks/>
          </p:cNvCxnSpPr>
          <p:nvPr/>
        </p:nvCxnSpPr>
        <p:spPr>
          <a:xfrm flipV="1">
            <a:off x="1876097" y="3852011"/>
            <a:ext cx="1923393" cy="1054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81B1213-D431-4E59-8678-201207C1694C}"/>
              </a:ext>
            </a:extLst>
          </p:cNvPr>
          <p:cNvSpPr txBox="1"/>
          <p:nvPr/>
        </p:nvSpPr>
        <p:spPr>
          <a:xfrm>
            <a:off x="161483" y="4142942"/>
            <a:ext cx="80871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Some verbs can be used on their own in a sentence.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verb ‘speak’ makes sense without an object:</a:t>
            </a:r>
          </a:p>
        </p:txBody>
      </p:sp>
      <p:sp>
        <p:nvSpPr>
          <p:cNvPr id="44" name="TextBox 43">
            <a:extLst>
              <a:ext uri="{FF2B5EF4-FFF2-40B4-BE49-F238E27FC236}">
                <a16:creationId xmlns:a16="http://schemas.microsoft.com/office/drawing/2014/main" id="{058CAD4B-58FE-45E0-AF1B-574188A1B5DA}"/>
              </a:ext>
            </a:extLst>
          </p:cNvPr>
          <p:cNvSpPr txBox="1"/>
          <p:nvPr/>
        </p:nvSpPr>
        <p:spPr>
          <a:xfrm>
            <a:off x="161483" y="4982699"/>
            <a:ext cx="5873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rPr>
              <a:t>Ihr habt gesprochen.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72A298E6-C799-4980-96BC-DFF9101F59E1}"/>
              </a:ext>
            </a:extLst>
          </p:cNvPr>
          <p:cNvSpPr txBox="1"/>
          <p:nvPr/>
        </p:nvSpPr>
        <p:spPr>
          <a:xfrm>
            <a:off x="4420219" y="4963433"/>
            <a:ext cx="4298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a:ln>
                  <a:noFill/>
                </a:ln>
                <a:solidFill>
                  <a:srgbClr val="115076"/>
                </a:solidFill>
                <a:effectLst/>
                <a:uLnTx/>
                <a:uFillTx/>
                <a:latin typeface="Century Gothic" panose="020F0302020204030204"/>
                <a:ea typeface="+mn-ea"/>
                <a:cs typeface="+mn-cs"/>
              </a:rPr>
              <a:t>You (all) spoke.</a:t>
            </a:r>
            <a:endParaRPr kumimoji="0" lang="en-GB" sz="2400" b="1"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F0EB660F-35BE-4DBE-AC9F-A72A1F26BBEA}"/>
              </a:ext>
            </a:extLst>
          </p:cNvPr>
          <p:cNvSpPr txBox="1"/>
          <p:nvPr/>
        </p:nvSpPr>
        <p:spPr>
          <a:xfrm>
            <a:off x="7994240" y="4120730"/>
            <a:ext cx="3737397" cy="1428214"/>
          </a:xfrm>
          <a:prstGeom prst="wedgeEllipseCallout">
            <a:avLst>
              <a:gd name="adj1" fmla="val -43450"/>
              <a:gd name="adj2" fmla="val -69529"/>
            </a:avLst>
          </a:prstGeom>
          <a:solidFill>
            <a:srgbClr val="115076"/>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Verbs that need an object are called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transitive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vt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50" name="TextBox 49">
            <a:extLst>
              <a:ext uri="{FF2B5EF4-FFF2-40B4-BE49-F238E27FC236}">
                <a16:creationId xmlns:a16="http://schemas.microsoft.com/office/drawing/2014/main" id="{D0184FDF-A1F5-4475-89C1-45E715082A81}"/>
              </a:ext>
            </a:extLst>
          </p:cNvPr>
          <p:cNvSpPr txBox="1"/>
          <p:nvPr/>
        </p:nvSpPr>
        <p:spPr>
          <a:xfrm>
            <a:off x="4711926" y="5606083"/>
            <a:ext cx="6015202" cy="995422"/>
          </a:xfrm>
          <a:prstGeom prst="wedgeEllipseCallout">
            <a:avLst>
              <a:gd name="adj1" fmla="val -18976"/>
              <a:gd name="adj2" fmla="val -73473"/>
            </a:avLst>
          </a:prstGeom>
          <a:solidFill>
            <a:srgbClr val="115076"/>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Verbs that don’t need an object are called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intransitive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vi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34" name="TextBox 33">
            <a:extLst>
              <a:ext uri="{FF2B5EF4-FFF2-40B4-BE49-F238E27FC236}">
                <a16:creationId xmlns:a16="http://schemas.microsoft.com/office/drawing/2014/main" id="{D0184FDF-A1F5-4475-89C1-45E715082A81}"/>
              </a:ext>
            </a:extLst>
          </p:cNvPr>
          <p:cNvSpPr txBox="1"/>
          <p:nvPr/>
        </p:nvSpPr>
        <p:spPr>
          <a:xfrm>
            <a:off x="189735" y="5561869"/>
            <a:ext cx="4674873" cy="562630"/>
          </a:xfrm>
          <a:prstGeom prst="wedgeEllipseCallout">
            <a:avLst>
              <a:gd name="adj1" fmla="val -17672"/>
              <a:gd name="adj2" fmla="val -45302"/>
            </a:avLst>
          </a:prstGeom>
          <a:solidFill>
            <a:srgbClr val="115076"/>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rPr>
              <a:t>Some verbs can be both!</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3932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18" grpId="0" animBg="1"/>
      <p:bldP spid="28" grpId="0"/>
      <p:bldP spid="29" grpId="0"/>
      <p:bldP spid="43" grpId="0"/>
      <p:bldP spid="44" grpId="0"/>
      <p:bldP spid="45" grpId="0"/>
      <p:bldP spid="48" grpId="0" animBg="1"/>
      <p:bldP spid="50"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8" name="Picture 2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6495"/>
            <a:ext cx="6461761" cy="952908"/>
          </a:xfrm>
          <a:prstGeom prst="rect">
            <a:avLst/>
          </a:prstGeom>
        </p:spPr>
      </p:pic>
      <p:sp>
        <p:nvSpPr>
          <p:cNvPr id="2" name="Title 1"/>
          <p:cNvSpPr>
            <a:spLocks noGrp="1"/>
          </p:cNvSpPr>
          <p:nvPr>
            <p:ph type="title"/>
          </p:nvPr>
        </p:nvSpPr>
        <p:spPr>
          <a:xfrm>
            <a:off x="0" y="-41579"/>
            <a:ext cx="5636129" cy="1325563"/>
          </a:xfrm>
        </p:spPr>
        <p:txBody>
          <a:bodyPr>
            <a:normAutofit/>
          </a:bodyPr>
          <a:lstStyle/>
          <a:p>
            <a:pPr rtl="0" eaLnBrk="1" latinLnBrk="0" hangingPunct="1"/>
            <a:r>
              <a:rPr lang="en-GB" sz="3600" b="1" i="1" dirty="0" err="1">
                <a:solidFill>
                  <a:srgbClr val="FFFFFF"/>
                </a:solidFill>
                <a:ea typeface="+mn-ea"/>
                <a:cs typeface="+mn-cs"/>
              </a:rPr>
              <a:t>Sagen</a:t>
            </a:r>
            <a:r>
              <a:rPr lang="en-GB" sz="3600" b="1" i="1" dirty="0">
                <a:solidFill>
                  <a:srgbClr val="FFFFFF"/>
                </a:solidFill>
                <a:ea typeface="+mn-ea"/>
                <a:cs typeface="+mn-cs"/>
              </a:rPr>
              <a:t> </a:t>
            </a:r>
            <a:r>
              <a:rPr lang="en-GB" sz="3600" b="1" dirty="0" err="1">
                <a:solidFill>
                  <a:srgbClr val="FFFFFF"/>
                </a:solidFill>
                <a:ea typeface="+mn-ea"/>
                <a:cs typeface="+mn-cs"/>
              </a:rPr>
              <a:t>oder</a:t>
            </a:r>
            <a:r>
              <a:rPr lang="en-GB" sz="3600" b="1" dirty="0">
                <a:solidFill>
                  <a:srgbClr val="FFFFFF"/>
                </a:solidFill>
                <a:ea typeface="+mn-ea"/>
                <a:cs typeface="+mn-cs"/>
              </a:rPr>
              <a:t> </a:t>
            </a:r>
            <a:r>
              <a:rPr lang="en-GB" sz="3600" b="1" i="1" dirty="0" err="1">
                <a:solidFill>
                  <a:srgbClr val="FFFFFF"/>
                </a:solidFill>
                <a:ea typeface="+mn-ea"/>
                <a:cs typeface="+mn-cs"/>
              </a:rPr>
              <a:t>sprechen</a:t>
            </a:r>
            <a:r>
              <a:rPr lang="en-GB" sz="3600" b="1" dirty="0">
                <a:solidFill>
                  <a:srgbClr val="FFFFFF"/>
                </a:solidFill>
                <a:ea typeface="+mn-ea"/>
                <a:cs typeface="+mn-cs"/>
              </a:rPr>
              <a:t>?</a:t>
            </a:r>
            <a:endParaRPr lang="en-GB" sz="4800" dirty="0">
              <a:effectLst/>
            </a:endParaRPr>
          </a:p>
        </p:txBody>
      </p:sp>
      <p:graphicFrame>
        <p:nvGraphicFramePr>
          <p:cNvPr id="3" name="Table 2">
            <a:extLst>
              <a:ext uri="{FF2B5EF4-FFF2-40B4-BE49-F238E27FC236}">
                <a16:creationId xmlns:a16="http://schemas.microsoft.com/office/drawing/2014/main" id="{75C82A9F-EDAC-403B-978A-C23ACBD6557D}"/>
              </a:ext>
            </a:extLst>
          </p:cNvPr>
          <p:cNvGraphicFramePr>
            <a:graphicFrameLocks noGrp="1"/>
          </p:cNvGraphicFramePr>
          <p:nvPr>
            <p:extLst>
              <p:ext uri="{D42A27DB-BD31-4B8C-83A1-F6EECF244321}">
                <p14:modId xmlns:p14="http://schemas.microsoft.com/office/powerpoint/2010/main" val="2826204688"/>
              </p:ext>
            </p:extLst>
          </p:nvPr>
        </p:nvGraphicFramePr>
        <p:xfrm>
          <a:off x="576550" y="2250584"/>
          <a:ext cx="11310650" cy="3931920"/>
        </p:xfrm>
        <a:graphic>
          <a:graphicData uri="http://schemas.openxmlformats.org/drawingml/2006/table">
            <a:tbl>
              <a:tblPr firstRow="1" bandRow="1">
                <a:tableStyleId>{5940675A-B579-460E-94D1-54222C63F5DA}</a:tableStyleId>
              </a:tblPr>
              <a:tblGrid>
                <a:gridCol w="490250">
                  <a:extLst>
                    <a:ext uri="{9D8B030D-6E8A-4147-A177-3AD203B41FA5}">
                      <a16:colId xmlns:a16="http://schemas.microsoft.com/office/drawing/2014/main" val="3521504341"/>
                    </a:ext>
                  </a:extLst>
                </a:gridCol>
                <a:gridCol w="3095636">
                  <a:extLst>
                    <a:ext uri="{9D8B030D-6E8A-4147-A177-3AD203B41FA5}">
                      <a16:colId xmlns:a16="http://schemas.microsoft.com/office/drawing/2014/main" val="3175962422"/>
                    </a:ext>
                  </a:extLst>
                </a:gridCol>
                <a:gridCol w="2047353">
                  <a:extLst>
                    <a:ext uri="{9D8B030D-6E8A-4147-A177-3AD203B41FA5}">
                      <a16:colId xmlns:a16="http://schemas.microsoft.com/office/drawing/2014/main" val="2622270075"/>
                    </a:ext>
                  </a:extLst>
                </a:gridCol>
                <a:gridCol w="495811">
                  <a:extLst>
                    <a:ext uri="{9D8B030D-6E8A-4147-A177-3AD203B41FA5}">
                      <a16:colId xmlns:a16="http://schemas.microsoft.com/office/drawing/2014/main" val="1884257802"/>
                    </a:ext>
                  </a:extLst>
                </a:gridCol>
                <a:gridCol w="3126889">
                  <a:extLst>
                    <a:ext uri="{9D8B030D-6E8A-4147-A177-3AD203B41FA5}">
                      <a16:colId xmlns:a16="http://schemas.microsoft.com/office/drawing/2014/main" val="2772570592"/>
                    </a:ext>
                  </a:extLst>
                </a:gridCol>
                <a:gridCol w="2054711">
                  <a:extLst>
                    <a:ext uri="{9D8B030D-6E8A-4147-A177-3AD203B41FA5}">
                      <a16:colId xmlns:a16="http://schemas.microsoft.com/office/drawing/2014/main" val="504483608"/>
                    </a:ext>
                  </a:extLst>
                </a:gridCol>
              </a:tblGrid>
              <a:tr h="411480">
                <a:tc rowSpan="2">
                  <a:txBody>
                    <a:bodyPr/>
                    <a:lstStyle/>
                    <a:p>
                      <a:pPr algn="l"/>
                      <a:r>
                        <a:rPr lang="en-GB" sz="2400" b="1" dirty="0">
                          <a:solidFill>
                            <a:srgbClr val="115076"/>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r>
                        <a:rPr lang="en-GB" sz="2400">
                          <a:solidFill>
                            <a:srgbClr val="115076"/>
                          </a:solidFill>
                        </a:rPr>
                        <a:t>Er hat oft           .</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a:solidFill>
                            <a:srgbClr val="115076"/>
                          </a:solidFill>
                        </a:rPr>
                        <a:t>gesagt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r>
                        <a:rPr lang="en-GB" sz="2400" b="1" dirty="0">
                          <a:solidFill>
                            <a:srgbClr val="115076"/>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r>
                        <a:rPr lang="en-GB" sz="2400" dirty="0">
                          <a:solidFill>
                            <a:srgbClr val="115076"/>
                          </a:solidFill>
                        </a:rPr>
                        <a:t>Hast du </a:t>
                      </a:r>
                      <a:r>
                        <a:rPr lang="en-GB" sz="2400" dirty="0" err="1">
                          <a:solidFill>
                            <a:srgbClr val="115076"/>
                          </a:solidFill>
                        </a:rPr>
                        <a:t>mir</a:t>
                      </a:r>
                      <a:r>
                        <a:rPr lang="en-GB" sz="2400" dirty="0">
                          <a:solidFill>
                            <a:srgbClr val="115076"/>
                          </a:solidFill>
                        </a:rPr>
                        <a:t> die </a:t>
                      </a:r>
                      <a:r>
                        <a:rPr lang="en-GB" sz="2400" dirty="0" err="1">
                          <a:solidFill>
                            <a:srgbClr val="115076"/>
                          </a:solidFill>
                        </a:rPr>
                        <a:t>Wahrheit</a:t>
                      </a:r>
                      <a:r>
                        <a:rPr lang="en-GB" sz="2400" dirty="0">
                          <a:solidFill>
                            <a:srgbClr val="115076"/>
                          </a:solidFill>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a:solidFill>
                            <a:srgbClr val="115076"/>
                          </a:solidFill>
                        </a:rPr>
                        <a:t>gesagt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3668703"/>
                  </a:ext>
                </a:extLst>
              </a:tr>
              <a:tr h="411480">
                <a:tc vMerge="1">
                  <a:txBody>
                    <a:bodyPr/>
                    <a:lstStyle/>
                    <a:p>
                      <a:endParaRPr lang="en-GB"/>
                    </a:p>
                  </a:txBody>
                  <a:tcPr/>
                </a:tc>
                <a:tc vMerge="1">
                  <a:txBody>
                    <a:bodyPr/>
                    <a:lstStyle/>
                    <a:p>
                      <a:endParaRPr lang="en-GB"/>
                    </a:p>
                  </a:txBody>
                  <a:tcPr/>
                </a:tc>
                <a:tc>
                  <a:txBody>
                    <a:bodyPr/>
                    <a:lstStyle/>
                    <a:p>
                      <a:pPr algn="l"/>
                      <a:r>
                        <a:rPr lang="en-GB" sz="2400">
                          <a:solidFill>
                            <a:srgbClr val="115076"/>
                          </a:solidFill>
                        </a:rPr>
                        <a:t>gesprochen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a:p>
                  </a:txBody>
                  <a:tcPr/>
                </a:tc>
                <a:tc vMerge="1">
                  <a:txBody>
                    <a:bodyPr/>
                    <a:lstStyle/>
                    <a:p>
                      <a:endParaRPr lang="en-GB"/>
                    </a:p>
                  </a:txBody>
                  <a:tcPr/>
                </a:tc>
                <a:tc>
                  <a:txBody>
                    <a:bodyPr/>
                    <a:lstStyle/>
                    <a:p>
                      <a:pPr algn="l"/>
                      <a:r>
                        <a:rPr lang="en-GB" sz="2400">
                          <a:solidFill>
                            <a:srgbClr val="115076"/>
                          </a:solidFill>
                        </a:rPr>
                        <a:t>gesprochen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033856"/>
                  </a:ext>
                </a:extLst>
              </a:tr>
              <a:tr h="411480">
                <a:tc rowSpan="2">
                  <a:txBody>
                    <a:bodyPr/>
                    <a:lstStyle/>
                    <a:p>
                      <a:pPr algn="l"/>
                      <a:r>
                        <a:rPr lang="en-GB" sz="2400" b="1" dirty="0">
                          <a:solidFill>
                            <a:srgbClr val="115076"/>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r>
                        <a:rPr lang="en-GB" sz="2400">
                          <a:solidFill>
                            <a:srgbClr val="115076"/>
                          </a:solidFill>
                        </a:rPr>
                        <a:t>Sie hat nichts          . </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a:solidFill>
                            <a:srgbClr val="115076"/>
                          </a:solidFill>
                        </a:rPr>
                        <a:t>gesagt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r>
                        <a:rPr lang="en-GB" sz="2400" b="1" dirty="0">
                          <a:solidFill>
                            <a:srgbClr val="115076"/>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r>
                        <a:rPr lang="en-GB" sz="2400" dirty="0">
                          <a:solidFill>
                            <a:srgbClr val="115076"/>
                          </a:solidFill>
                        </a:rPr>
                        <a:t>Was </a:t>
                      </a:r>
                      <a:r>
                        <a:rPr lang="en-GB" sz="2400" dirty="0" err="1">
                          <a:solidFill>
                            <a:srgbClr val="115076"/>
                          </a:solidFill>
                        </a:rPr>
                        <a:t>habt</a:t>
                      </a:r>
                      <a:r>
                        <a:rPr lang="en-GB" sz="2400" dirty="0">
                          <a:solidFill>
                            <a:srgbClr val="115076"/>
                          </a:solidFill>
                        </a:rPr>
                        <a:t> </a:t>
                      </a:r>
                      <a:r>
                        <a:rPr lang="en-GB" sz="2400" dirty="0" err="1">
                          <a:solidFill>
                            <a:srgbClr val="115076"/>
                          </a:solidFill>
                        </a:rPr>
                        <a:t>ihr</a:t>
                      </a:r>
                      <a:r>
                        <a:rPr lang="en-GB" sz="2400" dirty="0">
                          <a:solidFill>
                            <a:srgbClr val="115076"/>
                          </a:solidFill>
                        </a:rPr>
                        <a:t> </a:t>
                      </a:r>
                      <a:r>
                        <a:rPr lang="en-GB" sz="2400" baseline="0" dirty="0">
                          <a:solidFill>
                            <a:srgbClr val="115076"/>
                          </a:solidFill>
                        </a:rPr>
                        <a:t>          ?</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a:solidFill>
                            <a:srgbClr val="115076"/>
                          </a:solidFill>
                        </a:rPr>
                        <a:t>gesagt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0078828"/>
                  </a:ext>
                </a:extLst>
              </a:tr>
              <a:tr h="411480">
                <a:tc vMerge="1">
                  <a:txBody>
                    <a:bodyPr/>
                    <a:lstStyle/>
                    <a:p>
                      <a:endParaRPr lang="en-GB"/>
                    </a:p>
                  </a:txBody>
                  <a:tcPr/>
                </a:tc>
                <a:tc vMerge="1">
                  <a:txBody>
                    <a:bodyPr/>
                    <a:lstStyle/>
                    <a:p>
                      <a:endParaRPr lang="en-GB"/>
                    </a:p>
                  </a:txBody>
                  <a:tcPr/>
                </a:tc>
                <a:tc>
                  <a:txBody>
                    <a:bodyPr/>
                    <a:lstStyle/>
                    <a:p>
                      <a:pPr algn="l"/>
                      <a:r>
                        <a:rPr lang="en-GB" sz="2400">
                          <a:solidFill>
                            <a:srgbClr val="115076"/>
                          </a:solidFill>
                        </a:rPr>
                        <a:t>gesprochen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a:p>
                  </a:txBody>
                  <a:tcPr/>
                </a:tc>
                <a:tc vMerge="1">
                  <a:txBody>
                    <a:bodyPr/>
                    <a:lstStyle/>
                    <a:p>
                      <a:endParaRPr lang="en-GB"/>
                    </a:p>
                  </a:txBody>
                  <a:tcPr/>
                </a:tc>
                <a:tc>
                  <a:txBody>
                    <a:bodyPr/>
                    <a:lstStyle/>
                    <a:p>
                      <a:pPr algn="l"/>
                      <a:r>
                        <a:rPr lang="en-GB" sz="2400">
                          <a:solidFill>
                            <a:srgbClr val="115076"/>
                          </a:solidFill>
                        </a:rPr>
                        <a:t>gesprochen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4948443"/>
                  </a:ext>
                </a:extLst>
              </a:tr>
              <a:tr h="411480">
                <a:tc rowSpan="2">
                  <a:txBody>
                    <a:bodyPr/>
                    <a:lstStyle/>
                    <a:p>
                      <a:pPr algn="l"/>
                      <a:r>
                        <a:rPr lang="en-GB" sz="2400" b="1" dirty="0">
                          <a:solidFill>
                            <a:srgbClr val="115076"/>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r>
                        <a:rPr lang="en-GB" sz="2400">
                          <a:solidFill>
                            <a:srgbClr val="115076"/>
                          </a:solidFill>
                        </a:rPr>
                        <a:t>Sie haben nie ‘Danke’          </a:t>
                      </a:r>
                      <a:r>
                        <a:rPr lang="en-GB" sz="2400" baseline="0">
                          <a:solidFill>
                            <a:srgbClr val="115076"/>
                          </a:solidFill>
                        </a:rPr>
                        <a: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a:solidFill>
                            <a:srgbClr val="115076"/>
                          </a:solidFill>
                        </a:rPr>
                        <a:t>gesagt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r>
                        <a:rPr lang="en-GB" sz="2400" b="1" dirty="0">
                          <a:solidFill>
                            <a:srgbClr val="115076"/>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r>
                        <a:rPr lang="en-GB" sz="2400">
                          <a:solidFill>
                            <a:srgbClr val="115076"/>
                          </a:solidFill>
                        </a:rPr>
                        <a:t>Sie haben jeden Tag           .</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a:solidFill>
                            <a:srgbClr val="115076"/>
                          </a:solidFill>
                        </a:rPr>
                        <a:t>gesagt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2566013"/>
                  </a:ext>
                </a:extLst>
              </a:tr>
              <a:tr h="411480">
                <a:tc vMerge="1">
                  <a:txBody>
                    <a:bodyPr/>
                    <a:lstStyle/>
                    <a:p>
                      <a:endParaRPr lang="en-GB"/>
                    </a:p>
                  </a:txBody>
                  <a:tcPr/>
                </a:tc>
                <a:tc vMerge="1">
                  <a:txBody>
                    <a:bodyPr/>
                    <a:lstStyle/>
                    <a:p>
                      <a:endParaRPr lang="en-GB"/>
                    </a:p>
                  </a:txBody>
                  <a:tcPr/>
                </a:tc>
                <a:tc>
                  <a:txBody>
                    <a:bodyPr/>
                    <a:lstStyle/>
                    <a:p>
                      <a:pPr algn="l"/>
                      <a:r>
                        <a:rPr lang="en-GB" sz="2400">
                          <a:solidFill>
                            <a:srgbClr val="115076"/>
                          </a:solidFill>
                        </a:rPr>
                        <a:t>gesprochen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a:p>
                  </a:txBody>
                  <a:tcPr/>
                </a:tc>
                <a:tc vMerge="1">
                  <a:txBody>
                    <a:bodyPr/>
                    <a:lstStyle/>
                    <a:p>
                      <a:endParaRPr lang="en-GB"/>
                    </a:p>
                  </a:txBody>
                  <a:tcPr/>
                </a:tc>
                <a:tc>
                  <a:txBody>
                    <a:bodyPr/>
                    <a:lstStyle/>
                    <a:p>
                      <a:pPr algn="l"/>
                      <a:r>
                        <a:rPr lang="en-GB" sz="2400">
                          <a:solidFill>
                            <a:srgbClr val="115076"/>
                          </a:solidFill>
                        </a:rPr>
                        <a:t>gesprochen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8623531"/>
                  </a:ext>
                </a:extLst>
              </a:tr>
              <a:tr h="411480">
                <a:tc rowSpan="2">
                  <a:txBody>
                    <a:bodyPr/>
                    <a:lstStyle/>
                    <a:p>
                      <a:pPr algn="l"/>
                      <a:r>
                        <a:rPr lang="en-GB" sz="2400" b="1" dirty="0">
                          <a:solidFill>
                            <a:srgbClr val="115076"/>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r>
                        <a:rPr lang="en-GB" sz="2400">
                          <a:solidFill>
                            <a:srgbClr val="115076"/>
                          </a:solidFill>
                        </a:rPr>
                        <a:t>Wir haben oft mit euch am Telefon </a:t>
                      </a:r>
                    </a:p>
                    <a:p>
                      <a:pPr algn="l"/>
                      <a:r>
                        <a:rPr lang="en-GB" sz="2400">
                          <a:solidFill>
                            <a:srgbClr val="115076"/>
                          </a:solidFill>
                        </a:rPr>
                        <a:t>          .                            </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a:solidFill>
                            <a:srgbClr val="115076"/>
                          </a:solidFill>
                        </a:rPr>
                        <a:t>gesagt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r>
                        <a:rPr lang="en-GB" sz="2400" b="1" dirty="0">
                          <a:solidFill>
                            <a:srgbClr val="115076"/>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r>
                        <a:rPr lang="en-GB" sz="2400">
                          <a:solidFill>
                            <a:srgbClr val="115076"/>
                          </a:solidFill>
                        </a:rPr>
                        <a:t>Ich</a:t>
                      </a:r>
                      <a:r>
                        <a:rPr lang="en-GB" sz="2400" baseline="0">
                          <a:solidFill>
                            <a:srgbClr val="115076"/>
                          </a:solidFill>
                        </a:rPr>
                        <a:t> habe immer etwas           .</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a:solidFill>
                            <a:srgbClr val="115076"/>
                          </a:solidFill>
                        </a:rPr>
                        <a:t>gesagt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4791864"/>
                  </a:ext>
                </a:extLst>
              </a:tr>
              <a:tr h="411480">
                <a:tc vMerge="1">
                  <a:txBody>
                    <a:bodyPr/>
                    <a:lstStyle/>
                    <a:p>
                      <a:endParaRPr lang="en-GB"/>
                    </a:p>
                  </a:txBody>
                  <a:tcPr/>
                </a:tc>
                <a:tc vMerge="1">
                  <a:txBody>
                    <a:bodyPr/>
                    <a:lstStyle/>
                    <a:p>
                      <a:endParaRPr lang="en-GB"/>
                    </a:p>
                  </a:txBody>
                  <a:tcPr/>
                </a:tc>
                <a:tc>
                  <a:txBody>
                    <a:bodyPr/>
                    <a:lstStyle/>
                    <a:p>
                      <a:pPr algn="l"/>
                      <a:r>
                        <a:rPr lang="en-GB" sz="2400">
                          <a:solidFill>
                            <a:srgbClr val="115076"/>
                          </a:solidFill>
                        </a:rPr>
                        <a:t>gesprochen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a:p>
                  </a:txBody>
                  <a:tcPr/>
                </a:tc>
                <a:tc vMerge="1">
                  <a:txBody>
                    <a:bodyPr/>
                    <a:lstStyle/>
                    <a:p>
                      <a:endParaRPr lang="en-GB"/>
                    </a:p>
                  </a:txBody>
                  <a:tcPr/>
                </a:tc>
                <a:tc>
                  <a:txBody>
                    <a:bodyPr/>
                    <a:lstStyle/>
                    <a:p>
                      <a:pPr algn="l"/>
                      <a:r>
                        <a:rPr lang="en-GB" sz="2400" dirty="0" err="1">
                          <a:solidFill>
                            <a:srgbClr val="115076"/>
                          </a:solidFill>
                        </a:rPr>
                        <a:t>gesprochen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592123"/>
                  </a:ext>
                </a:extLst>
              </a:tr>
            </a:tbl>
          </a:graphicData>
        </a:graphic>
      </p:graphicFrame>
      <p:sp>
        <p:nvSpPr>
          <p:cNvPr id="4" name="Rectangle: Rounded Corners 3">
            <a:extLst>
              <a:ext uri="{FF2B5EF4-FFF2-40B4-BE49-F238E27FC236}">
                <a16:creationId xmlns:a16="http://schemas.microsoft.com/office/drawing/2014/main" id="{D4CF05C8-8342-4BC3-9EB6-F5351099C5D3}"/>
              </a:ext>
            </a:extLst>
          </p:cNvPr>
          <p:cNvSpPr/>
          <p:nvPr/>
        </p:nvSpPr>
        <p:spPr>
          <a:xfrm>
            <a:off x="2554299" y="2518058"/>
            <a:ext cx="781050" cy="361950"/>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Rounded Corners 39">
            <a:extLst>
              <a:ext uri="{FF2B5EF4-FFF2-40B4-BE49-F238E27FC236}">
                <a16:creationId xmlns:a16="http://schemas.microsoft.com/office/drawing/2014/main" id="{F4D56196-F000-4A31-A43C-87011D6A99BA}"/>
              </a:ext>
            </a:extLst>
          </p:cNvPr>
          <p:cNvSpPr/>
          <p:nvPr/>
        </p:nvSpPr>
        <p:spPr>
          <a:xfrm>
            <a:off x="3126732" y="3463419"/>
            <a:ext cx="781050" cy="361950"/>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Rounded Corners 40">
            <a:extLst>
              <a:ext uri="{FF2B5EF4-FFF2-40B4-BE49-F238E27FC236}">
                <a16:creationId xmlns:a16="http://schemas.microsoft.com/office/drawing/2014/main" id="{E6554A79-461C-462D-811B-A333CC570F9D}"/>
              </a:ext>
            </a:extLst>
          </p:cNvPr>
          <p:cNvSpPr/>
          <p:nvPr/>
        </p:nvSpPr>
        <p:spPr>
          <a:xfrm>
            <a:off x="2345682" y="4542926"/>
            <a:ext cx="781050" cy="361950"/>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Rounded Corners 43">
            <a:extLst>
              <a:ext uri="{FF2B5EF4-FFF2-40B4-BE49-F238E27FC236}">
                <a16:creationId xmlns:a16="http://schemas.microsoft.com/office/drawing/2014/main" id="{8CA9A2AF-129E-4EEA-8986-C9C84EB04274}"/>
              </a:ext>
            </a:extLst>
          </p:cNvPr>
          <p:cNvSpPr/>
          <p:nvPr/>
        </p:nvSpPr>
        <p:spPr>
          <a:xfrm>
            <a:off x="1150427" y="5744601"/>
            <a:ext cx="781050" cy="361950"/>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Rounded Corners 45">
            <a:extLst>
              <a:ext uri="{FF2B5EF4-FFF2-40B4-BE49-F238E27FC236}">
                <a16:creationId xmlns:a16="http://schemas.microsoft.com/office/drawing/2014/main" id="{487B7296-C10A-43A1-AE90-7F6B8F32364A}"/>
              </a:ext>
            </a:extLst>
          </p:cNvPr>
          <p:cNvSpPr/>
          <p:nvPr/>
        </p:nvSpPr>
        <p:spPr>
          <a:xfrm>
            <a:off x="8199112" y="2749108"/>
            <a:ext cx="781050" cy="361950"/>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DF3D74AE-3093-475D-B976-8C3339361E91}"/>
              </a:ext>
            </a:extLst>
          </p:cNvPr>
          <p:cNvSpPr/>
          <p:nvPr/>
        </p:nvSpPr>
        <p:spPr>
          <a:xfrm>
            <a:off x="8703937" y="3429000"/>
            <a:ext cx="781050" cy="361950"/>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ectangle: Rounded Corners 47">
            <a:extLst>
              <a:ext uri="{FF2B5EF4-FFF2-40B4-BE49-F238E27FC236}">
                <a16:creationId xmlns:a16="http://schemas.microsoft.com/office/drawing/2014/main" id="{5D9F8407-5E6F-4E8D-BA23-881E7AAB33FA}"/>
              </a:ext>
            </a:extLst>
          </p:cNvPr>
          <p:cNvSpPr/>
          <p:nvPr/>
        </p:nvSpPr>
        <p:spPr>
          <a:xfrm>
            <a:off x="7423256" y="4542926"/>
            <a:ext cx="781050" cy="361950"/>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Rounded Corners 48">
            <a:extLst>
              <a:ext uri="{FF2B5EF4-FFF2-40B4-BE49-F238E27FC236}">
                <a16:creationId xmlns:a16="http://schemas.microsoft.com/office/drawing/2014/main" id="{8C4FDADE-21CB-4DB9-986D-E1050734AE04}"/>
              </a:ext>
            </a:extLst>
          </p:cNvPr>
          <p:cNvSpPr/>
          <p:nvPr/>
        </p:nvSpPr>
        <p:spPr>
          <a:xfrm>
            <a:off x="7754569" y="5584107"/>
            <a:ext cx="781050" cy="361950"/>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EEC22DA0-5CA2-46BF-B1BC-1994DD339B0A}"/>
              </a:ext>
            </a:extLst>
          </p:cNvPr>
          <p:cNvSpPr/>
          <p:nvPr/>
        </p:nvSpPr>
        <p:spPr>
          <a:xfrm>
            <a:off x="4190639" y="2739473"/>
            <a:ext cx="1984812" cy="393755"/>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E1BCD9AD-F881-4C44-9F75-E335412D95B9}"/>
              </a:ext>
            </a:extLst>
          </p:cNvPr>
          <p:cNvSpPr txBox="1"/>
          <p:nvPr/>
        </p:nvSpPr>
        <p:spPr>
          <a:xfrm>
            <a:off x="115136" y="1390239"/>
            <a:ext cx="52421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Schreib</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1-8 und das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richtige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Verb.</a:t>
            </a:r>
          </a:p>
        </p:txBody>
      </p:sp>
      <p:sp>
        <p:nvSpPr>
          <p:cNvPr id="8" name="TextBox 7">
            <a:extLst>
              <a:ext uri="{FF2B5EF4-FFF2-40B4-BE49-F238E27FC236}">
                <a16:creationId xmlns:a16="http://schemas.microsoft.com/office/drawing/2014/main" id="{7716C649-C849-46CE-A468-A77CEFE231C4}"/>
              </a:ext>
            </a:extLst>
          </p:cNvPr>
          <p:cNvSpPr txBox="1"/>
          <p:nvPr/>
        </p:nvSpPr>
        <p:spPr>
          <a:xfrm>
            <a:off x="6412438" y="655492"/>
            <a:ext cx="3251519" cy="1123712"/>
          </a:xfrm>
          <a:prstGeom prst="wedgeRoundRectCallout">
            <a:avLst>
              <a:gd name="adj1" fmla="val -65731"/>
              <a:gd name="adj2" fmla="val 2825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prstClr val="white"/>
                </a:solidFill>
                <a:latin typeface="Century Gothic" panose="020F0302020204030204"/>
              </a:rPr>
              <a:t>S</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agen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needs an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object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prstClr val="white"/>
                </a:solidFill>
                <a:latin typeface="Century Gothic" panose="020F0302020204030204"/>
              </a:rPr>
              <a:t>S</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prechen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does not.</a:t>
            </a:r>
          </a:p>
        </p:txBody>
      </p:sp>
      <p:sp>
        <p:nvSpPr>
          <p:cNvPr id="25" name="Title 3">
            <a:extLst>
              <a:ext uri="{FF2B5EF4-FFF2-40B4-BE49-F238E27FC236}">
                <a16:creationId xmlns:a16="http://schemas.microsoft.com/office/drawing/2014/main" id="{FB7FC191-C722-46A4-A38F-EDD44E2EFC65}"/>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9" name="Rounded Rectangle 11">
            <a:extLst>
              <a:ext uri="{FF2B5EF4-FFF2-40B4-BE49-F238E27FC236}">
                <a16:creationId xmlns:a16="http://schemas.microsoft.com/office/drawing/2014/main" id="{483D7EB9-C2AA-4190-98DE-925F861600E9}"/>
              </a:ext>
            </a:extLst>
          </p:cNvPr>
          <p:cNvSpPr/>
          <p:nvPr/>
        </p:nvSpPr>
        <p:spPr>
          <a:xfrm>
            <a:off x="10719118" y="247046"/>
            <a:ext cx="1238210"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lesen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D3B99254-F7D6-4834-93C1-A5152E448511}"/>
              </a:ext>
            </a:extLst>
          </p:cNvPr>
          <p:cNvSpPr/>
          <p:nvPr/>
        </p:nvSpPr>
        <p:spPr>
          <a:xfrm>
            <a:off x="4190639" y="3192205"/>
            <a:ext cx="1984812" cy="393755"/>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90EA7752-8BC1-4E8C-90FF-DC982D262C41}"/>
              </a:ext>
            </a:extLst>
          </p:cNvPr>
          <p:cNvSpPr/>
          <p:nvPr/>
        </p:nvSpPr>
        <p:spPr>
          <a:xfrm>
            <a:off x="4190639" y="4109400"/>
            <a:ext cx="1984812" cy="393755"/>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49943E10-3031-4766-AC2F-CCC63DCD0240}"/>
              </a:ext>
            </a:extLst>
          </p:cNvPr>
          <p:cNvSpPr/>
          <p:nvPr/>
        </p:nvSpPr>
        <p:spPr>
          <a:xfrm>
            <a:off x="4189807" y="5471669"/>
            <a:ext cx="1984812" cy="699112"/>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43F1E8A3-EE80-492C-A48F-65391ABEA999}"/>
              </a:ext>
            </a:extLst>
          </p:cNvPr>
          <p:cNvSpPr/>
          <p:nvPr/>
        </p:nvSpPr>
        <p:spPr>
          <a:xfrm>
            <a:off x="9855246" y="2283131"/>
            <a:ext cx="1999623" cy="393755"/>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1B083476-BAB7-4113-B15A-DEF6D98B2856}"/>
              </a:ext>
            </a:extLst>
          </p:cNvPr>
          <p:cNvSpPr/>
          <p:nvPr/>
        </p:nvSpPr>
        <p:spPr>
          <a:xfrm>
            <a:off x="9854028" y="3196508"/>
            <a:ext cx="1999623" cy="393755"/>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F0C3707C-25D5-41CB-8EC5-CEA61C9AAA9E}"/>
              </a:ext>
            </a:extLst>
          </p:cNvPr>
          <p:cNvSpPr/>
          <p:nvPr/>
        </p:nvSpPr>
        <p:spPr>
          <a:xfrm>
            <a:off x="9857076" y="4564442"/>
            <a:ext cx="1999623" cy="393755"/>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65823B1D-EE79-498C-BE03-A0F313356512}"/>
              </a:ext>
            </a:extLst>
          </p:cNvPr>
          <p:cNvSpPr/>
          <p:nvPr/>
        </p:nvSpPr>
        <p:spPr>
          <a:xfrm>
            <a:off x="9854027" y="5025197"/>
            <a:ext cx="1999623" cy="393755"/>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8852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8" grpId="0" animBg="1"/>
      <p:bldP spid="26" grpId="0" animBg="1"/>
      <p:bldP spid="27" grpId="0" animBg="1"/>
      <p:bldP spid="30" grpId="0" animBg="1"/>
      <p:bldP spid="31" grpId="0" animBg="1"/>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9CB7C19-D62A-4E0B-ACF7-2D9846C07237}"/>
              </a:ext>
            </a:extLst>
          </p:cNvPr>
          <p:cNvSpPr/>
          <p:nvPr/>
        </p:nvSpPr>
        <p:spPr>
          <a:xfrm>
            <a:off x="166563" y="2438874"/>
            <a:ext cx="5961854" cy="52437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6495"/>
            <a:ext cx="6461761" cy="952908"/>
          </a:xfrm>
          <a:prstGeom prst="rect">
            <a:avLst/>
          </a:prstGeom>
        </p:spPr>
      </p:pic>
      <p:sp>
        <p:nvSpPr>
          <p:cNvPr id="16" name="Title 15"/>
          <p:cNvSpPr>
            <a:spLocks noGrp="1"/>
          </p:cNvSpPr>
          <p:nvPr>
            <p:ph type="title"/>
          </p:nvPr>
        </p:nvSpPr>
        <p:spPr>
          <a:xfrm>
            <a:off x="0" y="0"/>
            <a:ext cx="5629715" cy="1325563"/>
          </a:xfrm>
        </p:spPr>
        <p:txBody>
          <a:bodyPr>
            <a:normAutofit/>
          </a:bodyPr>
          <a:lstStyle/>
          <a:p>
            <a:pPr rtl="0" eaLnBrk="1" fontAlgn="auto" latinLnBrk="0" hangingPunct="1"/>
            <a:r>
              <a:rPr lang="en-GB" sz="3600" b="1" dirty="0">
                <a:solidFill>
                  <a:schemeClr val="bg1"/>
                </a:solidFill>
              </a:rPr>
              <a:t>D</a:t>
            </a:r>
            <a:r>
              <a:rPr lang="en-GB" sz="3600" b="1" dirty="0">
                <a:solidFill>
                  <a:schemeClr val="bg1"/>
                </a:solidFill>
                <a:effectLst/>
              </a:rPr>
              <a:t>as </a:t>
            </a:r>
            <a:r>
              <a:rPr lang="en-GB" sz="3600" b="1" dirty="0" err="1">
                <a:solidFill>
                  <a:schemeClr val="bg1"/>
                </a:solidFill>
                <a:effectLst/>
              </a:rPr>
              <a:t>Perfekt</a:t>
            </a:r>
            <a:r>
              <a:rPr lang="en-GB" sz="3600" b="1" dirty="0">
                <a:solidFill>
                  <a:schemeClr val="bg1"/>
                </a:solidFill>
                <a:effectLst/>
              </a:rPr>
              <a:t> </a:t>
            </a:r>
            <a:r>
              <a:rPr lang="en-GB" sz="3600" b="1" dirty="0" err="1">
                <a:solidFill>
                  <a:schemeClr val="bg1"/>
                </a:solidFill>
                <a:effectLst/>
              </a:rPr>
              <a:t>mit</a:t>
            </a:r>
            <a:r>
              <a:rPr lang="en-GB" sz="3600" b="1" dirty="0">
                <a:solidFill>
                  <a:schemeClr val="bg1"/>
                </a:solidFill>
                <a:effectLst/>
              </a:rPr>
              <a:t> </a:t>
            </a:r>
            <a:r>
              <a:rPr lang="en-GB" sz="3600" b="1" i="1" dirty="0">
                <a:solidFill>
                  <a:schemeClr val="bg1"/>
                </a:solidFill>
                <a:effectLst/>
              </a:rPr>
              <a:t>sein </a:t>
            </a:r>
            <a:r>
              <a:rPr lang="en-GB" sz="3600" dirty="0">
                <a:solidFill>
                  <a:schemeClr val="bg1"/>
                </a:solidFill>
                <a:effectLst/>
              </a:rPr>
              <a:t>[1]</a:t>
            </a:r>
          </a:p>
        </p:txBody>
      </p:sp>
      <p:sp>
        <p:nvSpPr>
          <p:cNvPr id="14" name="TextBox 13">
            <a:extLst>
              <a:ext uri="{FF2B5EF4-FFF2-40B4-BE49-F238E27FC236}">
                <a16:creationId xmlns:a16="http://schemas.microsoft.com/office/drawing/2014/main" id="{954EF753-D086-4435-AFB6-848AB5321DE9}"/>
              </a:ext>
            </a:extLst>
          </p:cNvPr>
          <p:cNvSpPr txBox="1"/>
          <p:nvPr/>
        </p:nvSpPr>
        <p:spPr>
          <a:xfrm>
            <a:off x="161484" y="1349054"/>
            <a:ext cx="117799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You already know that verbs of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movement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form the perfect tense with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sein</a:t>
            </a:r>
            <a:r>
              <a:rPr lang="en-GB" sz="2400" dirty="0">
                <a:solidFill>
                  <a:srgbClr val="115076"/>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Verbs of movement are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intransitive verbs</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50009F7F-F604-4B2B-8C67-B2D1841EAF2C}"/>
              </a:ext>
            </a:extLst>
          </p:cNvPr>
          <p:cNvSpPr txBox="1"/>
          <p:nvPr/>
        </p:nvSpPr>
        <p:spPr>
          <a:xfrm>
            <a:off x="181006" y="5797429"/>
            <a:ext cx="5963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115076"/>
                </a:solidFill>
                <a:latin typeface="Century Gothic" panose="020F0302020204030204"/>
              </a:rPr>
              <a:t>Goethe died in Weimar</a:t>
            </a:r>
            <a:r>
              <a:rPr kumimoji="0" lang="en-GB" sz="2400" b="0" i="1" u="none" strike="noStrike" kern="1200" cap="none" spc="0" normalizeH="0" baseline="0" noProof="0" dirty="0">
                <a:ln>
                  <a:noFill/>
                </a:ln>
                <a:solidFill>
                  <a:srgbClr val="115076"/>
                </a:solidFill>
                <a:effectLst/>
                <a:uLnTx/>
                <a:uFillTx/>
                <a:latin typeface="Century Gothic" panose="020F0302020204030204"/>
              </a:rPr>
              <a:t>.</a:t>
            </a:r>
          </a:p>
        </p:txBody>
      </p:sp>
      <p:sp>
        <p:nvSpPr>
          <p:cNvPr id="21" name="TextBox 20">
            <a:extLst>
              <a:ext uri="{FF2B5EF4-FFF2-40B4-BE49-F238E27FC236}">
                <a16:creationId xmlns:a16="http://schemas.microsoft.com/office/drawing/2014/main" id="{2DCC7F69-0986-45AE-9DF1-E2DC0CFA2528}"/>
              </a:ext>
            </a:extLst>
          </p:cNvPr>
          <p:cNvSpPr txBox="1"/>
          <p:nvPr/>
        </p:nvSpPr>
        <p:spPr>
          <a:xfrm>
            <a:off x="134146" y="3106588"/>
            <a:ext cx="5629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rPr>
              <a:t>Goethe travelled to Italy in 1786.</a:t>
            </a:r>
            <a:endParaRPr kumimoji="0" lang="en-GB" sz="2400" b="1"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hlinkClick r:id="" action="ppaction://noaction">
              <a:snd r:embed="rId4" name="9.2.1.4 Slide 7 1.wav"/>
            </a:hlinkClick>
            <a:extLst>
              <a:ext uri="{FF2B5EF4-FFF2-40B4-BE49-F238E27FC236}">
                <a16:creationId xmlns:a16="http://schemas.microsoft.com/office/drawing/2014/main" id="{9C655566-2A56-41FB-8C7A-72A7D2B881AB}"/>
              </a:ext>
            </a:extLst>
          </p:cNvPr>
          <p:cNvSpPr txBox="1"/>
          <p:nvPr/>
        </p:nvSpPr>
        <p:spPr>
          <a:xfrm>
            <a:off x="181006" y="2474533"/>
            <a:ext cx="5932968" cy="461665"/>
          </a:xfrm>
          <a:prstGeom prst="rect">
            <a:avLst/>
          </a:prstGeom>
          <a:noFill/>
        </p:spPr>
        <p:txBody>
          <a:bodyPr wrap="square" rtlCol="0">
            <a:spAutoFit/>
          </a:bodyPr>
          <a:lstStyle/>
          <a:p>
            <a:pPr lvl="0">
              <a:defRPr/>
            </a:pPr>
            <a:r>
              <a:rPr lang="en-GB" sz="2400" dirty="0">
                <a:solidFill>
                  <a:srgbClr val="115076"/>
                </a:solidFill>
              </a:rPr>
              <a:t>Goethe </a:t>
            </a:r>
            <a:r>
              <a:rPr lang="en-GB" sz="2400" b="1" dirty="0" err="1">
                <a:solidFill>
                  <a:srgbClr val="115076"/>
                </a:solidFill>
              </a:rPr>
              <a:t>ist</a:t>
            </a:r>
            <a:r>
              <a:rPr lang="en-GB" sz="2400" dirty="0">
                <a:solidFill>
                  <a:srgbClr val="115076"/>
                </a:solidFill>
              </a:rPr>
              <a:t> 1786 </a:t>
            </a:r>
            <a:r>
              <a:rPr lang="en-GB" sz="2400" dirty="0" err="1">
                <a:solidFill>
                  <a:srgbClr val="115076"/>
                </a:solidFill>
              </a:rPr>
              <a:t>nach</a:t>
            </a:r>
            <a:r>
              <a:rPr lang="en-GB" sz="2400" dirty="0">
                <a:solidFill>
                  <a:srgbClr val="115076"/>
                </a:solidFill>
              </a:rPr>
              <a:t> </a:t>
            </a:r>
            <a:r>
              <a:rPr lang="en-GB" sz="2400" dirty="0" err="1">
                <a:solidFill>
                  <a:srgbClr val="115076"/>
                </a:solidFill>
              </a:rPr>
              <a:t>Italien</a:t>
            </a:r>
            <a:r>
              <a:rPr lang="en-GB" sz="2400" dirty="0">
                <a:solidFill>
                  <a:srgbClr val="115076"/>
                </a:solidFill>
              </a:rPr>
              <a:t> </a:t>
            </a:r>
            <a:r>
              <a:rPr lang="en-GB" sz="2400" b="1" dirty="0" err="1">
                <a:solidFill>
                  <a:srgbClr val="115076"/>
                </a:solidFill>
              </a:rPr>
              <a:t>gefahren</a:t>
            </a:r>
            <a:r>
              <a:rPr lang="en-GB" sz="2400" dirty="0">
                <a:solidFill>
                  <a:srgbClr val="115076"/>
                </a:solidFill>
              </a:rPr>
              <a:t>. </a:t>
            </a:r>
            <a:endParaRPr kumimoji="0" lang="en-GB"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43" name="TextBox 42">
            <a:extLst>
              <a:ext uri="{FF2B5EF4-FFF2-40B4-BE49-F238E27FC236}">
                <a16:creationId xmlns:a16="http://schemas.microsoft.com/office/drawing/2014/main" id="{481B1213-D431-4E59-8678-201207C1694C}"/>
              </a:ext>
            </a:extLst>
          </p:cNvPr>
          <p:cNvSpPr txBox="1"/>
          <p:nvPr/>
        </p:nvSpPr>
        <p:spPr>
          <a:xfrm>
            <a:off x="134146" y="4176511"/>
            <a:ext cx="116641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Verbs that imply a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change of state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are also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intransitive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and also form</a:t>
            </a:r>
            <a:r>
              <a:rPr kumimoji="0" lang="en-GB" sz="2400" b="0" i="0" u="none" strike="noStrike" kern="1200" cap="none" spc="0" normalizeH="0" noProof="0" dirty="0">
                <a:ln>
                  <a:noFill/>
                </a:ln>
                <a:solidFill>
                  <a:srgbClr val="115076"/>
                </a:solidFill>
                <a:effectLst/>
                <a:uLnTx/>
                <a:uFillTx/>
                <a:latin typeface="Century Gothic" panose="020F0302020204030204"/>
                <a:ea typeface="+mn-ea"/>
                <a:cs typeface="+mn-cs"/>
              </a:rPr>
              <a:t> the past (perfect) tense with </a:t>
            </a:r>
            <a:r>
              <a:rPr kumimoji="0" lang="en-GB" sz="2400" b="1" i="0" u="none" strike="noStrike" kern="1200" cap="none" spc="0" normalizeH="0" noProof="0" dirty="0">
                <a:ln>
                  <a:noFill/>
                </a:ln>
                <a:solidFill>
                  <a:srgbClr val="115076"/>
                </a:solidFill>
                <a:effectLst/>
                <a:uLnTx/>
                <a:uFillTx/>
                <a:latin typeface="Century Gothic" panose="020F0302020204030204"/>
                <a:ea typeface="+mn-ea"/>
                <a:cs typeface="+mn-cs"/>
              </a:rPr>
              <a:t>sein</a:t>
            </a:r>
            <a:r>
              <a:rPr kumimoji="0" lang="en-GB" sz="240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7" name="TextBox 16">
            <a:extLst>
              <a:ext uri="{FF2B5EF4-FFF2-40B4-BE49-F238E27FC236}">
                <a16:creationId xmlns:a16="http://schemas.microsoft.com/office/drawing/2014/main" id="{2D52F2A4-D444-46A7-9F02-260C6D33E6C0}"/>
              </a:ext>
            </a:extLst>
          </p:cNvPr>
          <p:cNvSpPr txBox="1"/>
          <p:nvPr/>
        </p:nvSpPr>
        <p:spPr>
          <a:xfrm>
            <a:off x="8874367" y="4627332"/>
            <a:ext cx="2715301" cy="1464231"/>
          </a:xfrm>
          <a:prstGeom prst="wedgeRoundRectCallout">
            <a:avLst>
              <a:gd name="adj1" fmla="val -65731"/>
              <a:gd name="adj2" fmla="val 2825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As always, the past participle</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is </a:t>
            </a:r>
            <a:r>
              <a:rPr kumimoji="0" lang="en-GB" sz="2000" i="0" u="sng" strike="noStrike" kern="1200" cap="none" spc="0" normalizeH="0" noProof="0" dirty="0">
                <a:ln>
                  <a:noFill/>
                </a:ln>
                <a:solidFill>
                  <a:prstClr val="white"/>
                </a:solidFill>
                <a:effectLst/>
                <a:uLnTx/>
                <a:uFillTx/>
                <a:latin typeface="Century Gothic" panose="020F0302020204030204"/>
                <a:ea typeface="+mn-ea"/>
                <a:cs typeface="+mn-cs"/>
              </a:rPr>
              <a:t>at the end</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of the clause in German.</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7A3EF0B1-B8FC-417C-B50D-516A8BBB5B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5518" y="2204186"/>
            <a:ext cx="2363478" cy="1856809"/>
          </a:xfrm>
          <a:prstGeom prst="rect">
            <a:avLst/>
          </a:prstGeom>
        </p:spPr>
      </p:pic>
      <p:sp>
        <p:nvSpPr>
          <p:cNvPr id="13" name="TextBox 12">
            <a:extLst>
              <a:ext uri="{FF2B5EF4-FFF2-40B4-BE49-F238E27FC236}">
                <a16:creationId xmlns:a16="http://schemas.microsoft.com/office/drawing/2014/main" id="{D9EB3298-13B3-4A42-B9D4-C39AB21461C9}"/>
              </a:ext>
            </a:extLst>
          </p:cNvPr>
          <p:cNvSpPr txBox="1"/>
          <p:nvPr/>
        </p:nvSpPr>
        <p:spPr>
          <a:xfrm>
            <a:off x="9175261" y="2019729"/>
            <a:ext cx="2555782" cy="1464231"/>
          </a:xfrm>
          <a:prstGeom prst="wedgeRoundRectCallout">
            <a:avLst>
              <a:gd name="adj1" fmla="val -65731"/>
              <a:gd name="adj2" fmla="val 2825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lvl="0" algn="ctr">
              <a:defRPr/>
            </a:pPr>
            <a:r>
              <a:rPr lang="en-GB" sz="2000" dirty="0">
                <a:solidFill>
                  <a:prstClr val="white"/>
                </a:solidFill>
              </a:rPr>
              <a:t>Intransitive verbs don’t need an object.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 name="Picture 6" descr="A picture containing container, box, old, stacked&#10;&#10;Description automatically generated">
            <a:extLst>
              <a:ext uri="{FF2B5EF4-FFF2-40B4-BE49-F238E27FC236}">
                <a16:creationId xmlns:a16="http://schemas.microsoft.com/office/drawing/2014/main" id="{C6DC91D2-BC52-4349-A24B-94C58B2A53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1266" y="4834419"/>
            <a:ext cx="2313427" cy="1349054"/>
          </a:xfrm>
          <a:prstGeom prst="rect">
            <a:avLst/>
          </a:prstGeom>
        </p:spPr>
      </p:pic>
      <p:sp>
        <p:nvSpPr>
          <p:cNvPr id="22" name="Rectangle: Rounded Corners 21">
            <a:extLst>
              <a:ext uri="{FF2B5EF4-FFF2-40B4-BE49-F238E27FC236}">
                <a16:creationId xmlns:a16="http://schemas.microsoft.com/office/drawing/2014/main" id="{71C524E2-3C93-4D75-82E7-6DF25062885F}"/>
              </a:ext>
            </a:extLst>
          </p:cNvPr>
          <p:cNvSpPr/>
          <p:nvPr/>
        </p:nvSpPr>
        <p:spPr>
          <a:xfrm>
            <a:off x="182507" y="5180173"/>
            <a:ext cx="5065104" cy="52437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hlinkClick r:id="" action="ppaction://noaction">
              <a:snd r:embed="rId7" name="9.2.1.4 Slide 7 2.wav"/>
            </a:hlinkClick>
            <a:extLst>
              <a:ext uri="{FF2B5EF4-FFF2-40B4-BE49-F238E27FC236}">
                <a16:creationId xmlns:a16="http://schemas.microsoft.com/office/drawing/2014/main" id="{E2A013A1-35C7-45C0-996D-D4A5EDD2E27C}"/>
              </a:ext>
            </a:extLst>
          </p:cNvPr>
          <p:cNvSpPr txBox="1"/>
          <p:nvPr/>
        </p:nvSpPr>
        <p:spPr>
          <a:xfrm>
            <a:off x="181006" y="5180173"/>
            <a:ext cx="5066605" cy="461665"/>
          </a:xfrm>
          <a:prstGeom prst="rect">
            <a:avLst/>
          </a:prstGeom>
          <a:noFill/>
        </p:spPr>
        <p:txBody>
          <a:bodyPr wrap="square" rtlCol="0">
            <a:spAutoFit/>
          </a:bodyPr>
          <a:lstStyle/>
          <a:p>
            <a:pPr lvl="0">
              <a:defRPr/>
            </a:pPr>
            <a:r>
              <a:rPr lang="en-GB" sz="2400" dirty="0">
                <a:solidFill>
                  <a:srgbClr val="115076"/>
                </a:solidFill>
              </a:rPr>
              <a:t>Goethe </a:t>
            </a:r>
            <a:r>
              <a:rPr lang="en-GB" sz="2400" b="1" dirty="0" err="1">
                <a:solidFill>
                  <a:srgbClr val="115076"/>
                </a:solidFill>
              </a:rPr>
              <a:t>ist</a:t>
            </a:r>
            <a:r>
              <a:rPr lang="en-GB" sz="2400" dirty="0">
                <a:solidFill>
                  <a:srgbClr val="115076"/>
                </a:solidFill>
              </a:rPr>
              <a:t> in Weimar </a:t>
            </a:r>
            <a:r>
              <a:rPr lang="en-GB" sz="2400" b="1" dirty="0" err="1">
                <a:solidFill>
                  <a:srgbClr val="115076"/>
                </a:solidFill>
              </a:rPr>
              <a:t>gestorben</a:t>
            </a:r>
            <a:r>
              <a:rPr lang="en-GB" sz="2400" dirty="0">
                <a:solidFill>
                  <a:srgbClr val="115076"/>
                </a:solidFill>
              </a:rPr>
              <a:t>.</a:t>
            </a:r>
            <a:endParaRPr kumimoji="0" lang="en-GB" sz="2400" b="1" i="0" u="none" strike="noStrike" kern="1200" cap="none" spc="0" normalizeH="0" baseline="0" noProof="0" dirty="0">
              <a:ln>
                <a:noFill/>
              </a:ln>
              <a:solidFill>
                <a:srgbClr val="115076"/>
              </a:solidFill>
              <a:effectLst/>
              <a:uLnTx/>
              <a:uFillTx/>
            </a:endParaRPr>
          </a:p>
        </p:txBody>
      </p:sp>
    </p:spTree>
    <p:extLst>
      <p:ext uri="{BB962C8B-B14F-4D97-AF65-F5344CB8AC3E}">
        <p14:creationId xmlns:p14="http://schemas.microsoft.com/office/powerpoint/2010/main" val="395921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p:bldP spid="21" grpId="0"/>
      <p:bldP spid="29" grpId="0"/>
      <p:bldP spid="43" grpId="0"/>
      <p:bldP spid="17" grpId="0" animBg="1"/>
      <p:bldP spid="13" grpId="0" animBg="1"/>
      <p:bldP spid="22" grpId="0"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7" name="Rectangle: Rounded Corners 16">
            <a:hlinkClick r:id="" action="ppaction://noaction">
              <a:snd r:embed="rId3" name="9.2.1.4 Slide 8 2.wav"/>
            </a:hlinkClick>
            <a:extLst>
              <a:ext uri="{FF2B5EF4-FFF2-40B4-BE49-F238E27FC236}">
                <a16:creationId xmlns:a16="http://schemas.microsoft.com/office/drawing/2014/main" id="{18187517-87FB-4F17-A02B-AB8CCB378CE0}"/>
              </a:ext>
            </a:extLst>
          </p:cNvPr>
          <p:cNvSpPr/>
          <p:nvPr/>
        </p:nvSpPr>
        <p:spPr>
          <a:xfrm>
            <a:off x="206829" y="3868573"/>
            <a:ext cx="5523412" cy="52437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64E5A258-A7EE-47A1-A3AF-8D1BC2A0039A}"/>
              </a:ext>
            </a:extLst>
          </p:cNvPr>
          <p:cNvSpPr/>
          <p:nvPr/>
        </p:nvSpPr>
        <p:spPr>
          <a:xfrm>
            <a:off x="250376" y="1665462"/>
            <a:ext cx="4470678" cy="52437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56495"/>
            <a:ext cx="6461761" cy="952908"/>
          </a:xfrm>
          <a:prstGeom prst="rect">
            <a:avLst/>
          </a:prstGeom>
        </p:spPr>
      </p:pic>
      <p:sp>
        <p:nvSpPr>
          <p:cNvPr id="16" name="Title 15"/>
          <p:cNvSpPr>
            <a:spLocks noGrp="1"/>
          </p:cNvSpPr>
          <p:nvPr>
            <p:ph type="title"/>
          </p:nvPr>
        </p:nvSpPr>
        <p:spPr>
          <a:xfrm>
            <a:off x="0" y="0"/>
            <a:ext cx="5629715" cy="1325563"/>
          </a:xfrm>
        </p:spPr>
        <p:txBody>
          <a:bodyPr>
            <a:normAutofit/>
          </a:bodyPr>
          <a:lstStyle/>
          <a:p>
            <a:pPr rtl="0" eaLnBrk="1" fontAlgn="auto" latinLnBrk="0" hangingPunct="1"/>
            <a:r>
              <a:rPr lang="en-GB" sz="3600" b="1" dirty="0">
                <a:solidFill>
                  <a:schemeClr val="bg1"/>
                </a:solidFill>
              </a:rPr>
              <a:t>D</a:t>
            </a:r>
            <a:r>
              <a:rPr lang="en-GB" sz="3600" b="1" dirty="0">
                <a:solidFill>
                  <a:schemeClr val="bg1"/>
                </a:solidFill>
                <a:effectLst/>
              </a:rPr>
              <a:t>as </a:t>
            </a:r>
            <a:r>
              <a:rPr lang="en-GB" sz="3600" b="1" dirty="0" err="1">
                <a:solidFill>
                  <a:schemeClr val="bg1"/>
                </a:solidFill>
                <a:effectLst/>
              </a:rPr>
              <a:t>Perfekt</a:t>
            </a:r>
            <a:r>
              <a:rPr lang="en-GB" sz="3600" b="1" dirty="0">
                <a:solidFill>
                  <a:schemeClr val="bg1"/>
                </a:solidFill>
                <a:effectLst/>
              </a:rPr>
              <a:t> </a:t>
            </a:r>
            <a:r>
              <a:rPr lang="en-GB" sz="3600" b="1" dirty="0" err="1">
                <a:solidFill>
                  <a:schemeClr val="bg1"/>
                </a:solidFill>
                <a:effectLst/>
              </a:rPr>
              <a:t>mit</a:t>
            </a:r>
            <a:r>
              <a:rPr lang="en-GB" sz="3600" b="1" dirty="0">
                <a:solidFill>
                  <a:schemeClr val="bg1"/>
                </a:solidFill>
                <a:effectLst/>
              </a:rPr>
              <a:t> </a:t>
            </a:r>
            <a:r>
              <a:rPr lang="en-GB" sz="3600" b="1" i="1" dirty="0">
                <a:solidFill>
                  <a:schemeClr val="bg1"/>
                </a:solidFill>
                <a:effectLst/>
              </a:rPr>
              <a:t>sein </a:t>
            </a:r>
            <a:r>
              <a:rPr lang="en-GB" sz="3600" dirty="0">
                <a:solidFill>
                  <a:schemeClr val="bg1"/>
                </a:solidFill>
                <a:effectLst/>
              </a:rPr>
              <a:t>[2]</a:t>
            </a:r>
          </a:p>
        </p:txBody>
      </p:sp>
      <p:sp>
        <p:nvSpPr>
          <p:cNvPr id="33"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2" name="TextBox 21">
            <a:extLst>
              <a:ext uri="{FF2B5EF4-FFF2-40B4-BE49-F238E27FC236}">
                <a16:creationId xmlns:a16="http://schemas.microsoft.com/office/drawing/2014/main" id="{50009F7F-F604-4B2B-8C67-B2D1841EAF2C}"/>
              </a:ext>
            </a:extLst>
          </p:cNvPr>
          <p:cNvSpPr txBox="1"/>
          <p:nvPr/>
        </p:nvSpPr>
        <p:spPr>
          <a:xfrm>
            <a:off x="206829" y="2267394"/>
            <a:ext cx="5904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115076"/>
                </a:solidFill>
                <a:latin typeface="Century Gothic" panose="020F0302020204030204"/>
              </a:rPr>
              <a:t>Goethe </a:t>
            </a:r>
            <a:r>
              <a:rPr lang="en-GB" sz="2400" b="1" i="1" dirty="0">
                <a:solidFill>
                  <a:srgbClr val="115076"/>
                </a:solidFill>
                <a:latin typeface="Century Gothic" panose="020F0302020204030204"/>
              </a:rPr>
              <a:t>was</a:t>
            </a:r>
            <a:r>
              <a:rPr lang="en-GB" sz="2400" i="1" dirty="0">
                <a:solidFill>
                  <a:srgbClr val="115076"/>
                </a:solidFill>
                <a:latin typeface="Century Gothic" panose="020F0302020204030204"/>
              </a:rPr>
              <a:t>/(</a:t>
            </a:r>
            <a:r>
              <a:rPr lang="en-GB" sz="2400" b="1" i="1" dirty="0">
                <a:solidFill>
                  <a:srgbClr val="115076"/>
                </a:solidFill>
                <a:latin typeface="Century Gothic" panose="020F0302020204030204"/>
              </a:rPr>
              <a:t>has been</a:t>
            </a:r>
            <a:r>
              <a:rPr lang="en-GB" sz="2400" i="1" dirty="0">
                <a:solidFill>
                  <a:srgbClr val="115076"/>
                </a:solidFill>
                <a:latin typeface="Century Gothic" panose="020F0302020204030204"/>
              </a:rPr>
              <a:t>) a poet/writer.</a:t>
            </a:r>
            <a:endParaRPr kumimoji="0" lang="en-GB" sz="2400" b="0" i="1" u="none" strike="noStrike" kern="1200" cap="none" spc="0" normalizeH="0" baseline="0" noProof="0" dirty="0">
              <a:ln>
                <a:noFill/>
              </a:ln>
              <a:solidFill>
                <a:srgbClr val="115076"/>
              </a:solidFill>
              <a:effectLst/>
              <a:uLnTx/>
              <a:uFillTx/>
              <a:latin typeface="Century Gothic" panose="020F0302020204030204"/>
            </a:endParaRPr>
          </a:p>
        </p:txBody>
      </p:sp>
      <p:sp>
        <p:nvSpPr>
          <p:cNvPr id="23" name="TextBox 22">
            <a:hlinkClick r:id="" action="ppaction://noaction">
              <a:snd r:embed="rId5" name="9.2.1.4 Slide 8 1.wav"/>
            </a:hlinkClick>
            <a:extLst>
              <a:ext uri="{FF2B5EF4-FFF2-40B4-BE49-F238E27FC236}">
                <a16:creationId xmlns:a16="http://schemas.microsoft.com/office/drawing/2014/main" id="{E2A013A1-35C7-45C0-996D-D4A5EDD2E27C}"/>
              </a:ext>
            </a:extLst>
          </p:cNvPr>
          <p:cNvSpPr txBox="1"/>
          <p:nvPr/>
        </p:nvSpPr>
        <p:spPr>
          <a:xfrm>
            <a:off x="250377" y="1679178"/>
            <a:ext cx="4470678" cy="458340"/>
          </a:xfrm>
          <a:prstGeom prst="rect">
            <a:avLst/>
          </a:prstGeom>
          <a:noFill/>
        </p:spPr>
        <p:txBody>
          <a:bodyPr wrap="square" rtlCol="0">
            <a:spAutoFit/>
          </a:bodyPr>
          <a:lstStyle/>
          <a:p>
            <a:pPr lvl="0">
              <a:defRPr/>
            </a:pPr>
            <a:r>
              <a:rPr lang="en-GB" sz="2400" dirty="0">
                <a:solidFill>
                  <a:srgbClr val="115076"/>
                </a:solidFill>
              </a:rPr>
              <a:t>Goethe </a:t>
            </a:r>
            <a:r>
              <a:rPr lang="en-GB" sz="2400" b="1" dirty="0" err="1">
                <a:solidFill>
                  <a:srgbClr val="115076"/>
                </a:solidFill>
              </a:rPr>
              <a:t>ist</a:t>
            </a:r>
            <a:r>
              <a:rPr lang="en-GB" sz="2400" dirty="0">
                <a:solidFill>
                  <a:srgbClr val="115076"/>
                </a:solidFill>
              </a:rPr>
              <a:t> </a:t>
            </a:r>
            <a:r>
              <a:rPr lang="en-GB" sz="2400" dirty="0" err="1">
                <a:solidFill>
                  <a:srgbClr val="115076"/>
                </a:solidFill>
              </a:rPr>
              <a:t>Dichter</a:t>
            </a:r>
            <a:r>
              <a:rPr lang="en-GB" sz="2400" dirty="0">
                <a:solidFill>
                  <a:srgbClr val="115076"/>
                </a:solidFill>
              </a:rPr>
              <a:t> </a:t>
            </a:r>
            <a:r>
              <a:rPr lang="en-GB" sz="2400" b="1" dirty="0" err="1">
                <a:solidFill>
                  <a:srgbClr val="115076"/>
                </a:solidFill>
              </a:rPr>
              <a:t>gewesen</a:t>
            </a:r>
            <a:r>
              <a:rPr lang="en-GB" sz="2400" dirty="0">
                <a:solidFill>
                  <a:srgbClr val="115076"/>
                </a:solidFill>
              </a:rPr>
              <a:t>.</a:t>
            </a:r>
            <a:endParaRPr kumimoji="0" lang="en-GB" sz="2400" b="1" i="0" u="none" strike="noStrike" kern="1200" cap="none" spc="0" normalizeH="0" baseline="0" noProof="0" dirty="0">
              <a:ln>
                <a:noFill/>
              </a:ln>
              <a:solidFill>
                <a:srgbClr val="115076"/>
              </a:solidFill>
              <a:effectLst/>
              <a:uLnTx/>
              <a:uFillTx/>
            </a:endParaRPr>
          </a:p>
        </p:txBody>
      </p:sp>
      <p:sp>
        <p:nvSpPr>
          <p:cNvPr id="25" name="TextBox 24">
            <a:extLst>
              <a:ext uri="{FF2B5EF4-FFF2-40B4-BE49-F238E27FC236}">
                <a16:creationId xmlns:a16="http://schemas.microsoft.com/office/drawing/2014/main" id="{50009F7F-F604-4B2B-8C67-B2D1841EAF2C}"/>
              </a:ext>
            </a:extLst>
          </p:cNvPr>
          <p:cNvSpPr txBox="1"/>
          <p:nvPr/>
        </p:nvSpPr>
        <p:spPr>
          <a:xfrm>
            <a:off x="296005" y="4555148"/>
            <a:ext cx="5904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115076"/>
                </a:solidFill>
                <a:latin typeface="Century Gothic" panose="020F0302020204030204"/>
              </a:rPr>
              <a:t>Goethe </a:t>
            </a:r>
            <a:r>
              <a:rPr lang="en-GB" sz="2400" b="1" i="1" dirty="0">
                <a:solidFill>
                  <a:srgbClr val="115076"/>
                </a:solidFill>
                <a:latin typeface="Century Gothic" panose="020F0302020204030204"/>
              </a:rPr>
              <a:t>was born </a:t>
            </a:r>
            <a:r>
              <a:rPr lang="en-GB" sz="2400" i="1" dirty="0">
                <a:solidFill>
                  <a:srgbClr val="115076"/>
                </a:solidFill>
                <a:latin typeface="Century Gothic" panose="020F0302020204030204"/>
              </a:rPr>
              <a:t>in Frankfurt.</a:t>
            </a:r>
            <a:endParaRPr kumimoji="0" lang="en-GB" sz="2400" b="0" i="1" u="none" strike="noStrike" kern="1200" cap="none" spc="0" normalizeH="0" baseline="0" noProof="0" dirty="0">
              <a:ln>
                <a:noFill/>
              </a:ln>
              <a:solidFill>
                <a:srgbClr val="115076"/>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E2A013A1-35C7-45C0-996D-D4A5EDD2E27C}"/>
              </a:ext>
            </a:extLst>
          </p:cNvPr>
          <p:cNvSpPr txBox="1"/>
          <p:nvPr/>
        </p:nvSpPr>
        <p:spPr>
          <a:xfrm>
            <a:off x="296005" y="3891771"/>
            <a:ext cx="5666645" cy="461665"/>
          </a:xfrm>
          <a:prstGeom prst="rect">
            <a:avLst/>
          </a:prstGeom>
          <a:noFill/>
        </p:spPr>
        <p:txBody>
          <a:bodyPr wrap="square" rtlCol="0">
            <a:spAutoFit/>
          </a:bodyPr>
          <a:lstStyle/>
          <a:p>
            <a:pPr lvl="0">
              <a:defRPr/>
            </a:pPr>
            <a:r>
              <a:rPr lang="en-GB" sz="2400" dirty="0">
                <a:solidFill>
                  <a:srgbClr val="115076"/>
                </a:solidFill>
              </a:rPr>
              <a:t>Goethe </a:t>
            </a:r>
            <a:r>
              <a:rPr lang="en-GB" sz="2400" b="1" dirty="0" err="1">
                <a:solidFill>
                  <a:srgbClr val="115076"/>
                </a:solidFill>
              </a:rPr>
              <a:t>wurde</a:t>
            </a:r>
            <a:r>
              <a:rPr lang="en-GB" sz="2400" dirty="0">
                <a:solidFill>
                  <a:srgbClr val="115076"/>
                </a:solidFill>
              </a:rPr>
              <a:t> in Frankfurt </a:t>
            </a:r>
            <a:r>
              <a:rPr lang="en-GB" sz="2400" b="1" dirty="0" err="1">
                <a:solidFill>
                  <a:srgbClr val="115076"/>
                </a:solidFill>
              </a:rPr>
              <a:t>geboren</a:t>
            </a:r>
            <a:r>
              <a:rPr lang="en-GB" sz="2400" dirty="0">
                <a:solidFill>
                  <a:srgbClr val="115076"/>
                </a:solidFill>
              </a:rPr>
              <a:t>.</a:t>
            </a:r>
            <a:endParaRPr kumimoji="0" lang="en-GB" sz="2400" b="1" i="0" u="none" strike="noStrike" kern="1200" cap="none" spc="0" normalizeH="0" baseline="0" noProof="0" dirty="0">
              <a:ln>
                <a:noFill/>
              </a:ln>
              <a:solidFill>
                <a:srgbClr val="115076"/>
              </a:solidFill>
              <a:effectLst/>
              <a:uLnTx/>
              <a:uFillTx/>
            </a:endParaRPr>
          </a:p>
        </p:txBody>
      </p:sp>
      <p:sp>
        <p:nvSpPr>
          <p:cNvPr id="11" name="TextBox 10">
            <a:extLst>
              <a:ext uri="{FF2B5EF4-FFF2-40B4-BE49-F238E27FC236}">
                <a16:creationId xmlns:a16="http://schemas.microsoft.com/office/drawing/2014/main" id="{B0FF13EA-8636-43EE-8DB2-4543F2D2E6A2}"/>
              </a:ext>
            </a:extLst>
          </p:cNvPr>
          <p:cNvSpPr txBox="1"/>
          <p:nvPr/>
        </p:nvSpPr>
        <p:spPr>
          <a:xfrm>
            <a:off x="8921539" y="1266734"/>
            <a:ext cx="2711939" cy="1464231"/>
          </a:xfrm>
          <a:prstGeom prst="wedgeRoundRectCallout">
            <a:avLst>
              <a:gd name="adj1" fmla="val -65731"/>
              <a:gd name="adj2" fmla="val 2825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lvl="0" algn="ctr">
              <a:defRPr/>
            </a:pPr>
            <a:r>
              <a:rPr lang="en-GB" sz="2000" dirty="0">
                <a:solidFill>
                  <a:prstClr val="white"/>
                </a:solidFill>
              </a:rPr>
              <a:t>You can also use </a:t>
            </a:r>
            <a:r>
              <a:rPr lang="en-GB" sz="2000" b="1" i="1" dirty="0">
                <a:solidFill>
                  <a:prstClr val="white"/>
                </a:solidFill>
              </a:rPr>
              <a:t>war</a:t>
            </a:r>
            <a:r>
              <a:rPr lang="en-GB" sz="2000" dirty="0">
                <a:solidFill>
                  <a:prstClr val="white"/>
                </a:solidFill>
              </a:rPr>
              <a:t> (imperfect) as a shorter way to say </a:t>
            </a:r>
            <a:r>
              <a:rPr lang="en-GB" sz="2000" b="1" i="1" dirty="0" err="1">
                <a:solidFill>
                  <a:prstClr val="white"/>
                </a:solidFill>
              </a:rPr>
              <a:t>ist</a:t>
            </a:r>
            <a:r>
              <a:rPr lang="en-GB" sz="2000" b="1" i="1" dirty="0">
                <a:solidFill>
                  <a:prstClr val="white"/>
                </a:solidFill>
              </a:rPr>
              <a:t>...</a:t>
            </a:r>
            <a:r>
              <a:rPr lang="en-GB" sz="2000" b="1" i="1" dirty="0" err="1">
                <a:solidFill>
                  <a:prstClr val="white"/>
                </a:solidFill>
              </a:rPr>
              <a:t>gewesen</a:t>
            </a:r>
            <a:r>
              <a:rPr lang="en-GB" sz="2000" dirty="0">
                <a:solidFill>
                  <a:prstClr val="white"/>
                </a:solidFill>
              </a:rPr>
              <a:t>.</a:t>
            </a:r>
          </a:p>
        </p:txBody>
      </p:sp>
      <p:pic>
        <p:nvPicPr>
          <p:cNvPr id="3" name="Picture 2">
            <a:extLst>
              <a:ext uri="{FF2B5EF4-FFF2-40B4-BE49-F238E27FC236}">
                <a16:creationId xmlns:a16="http://schemas.microsoft.com/office/drawing/2014/main" id="{6EE09FBE-F66C-4589-8048-6DB427CA1B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3313" y="3429000"/>
            <a:ext cx="1900714" cy="2851071"/>
          </a:xfrm>
          <a:prstGeom prst="rect">
            <a:avLst/>
          </a:prstGeom>
        </p:spPr>
      </p:pic>
      <p:sp>
        <p:nvSpPr>
          <p:cNvPr id="12" name="TextBox 11">
            <a:extLst>
              <a:ext uri="{FF2B5EF4-FFF2-40B4-BE49-F238E27FC236}">
                <a16:creationId xmlns:a16="http://schemas.microsoft.com/office/drawing/2014/main" id="{ED062473-90E1-4ED9-8EE5-F47B35CC1376}"/>
              </a:ext>
            </a:extLst>
          </p:cNvPr>
          <p:cNvSpPr txBox="1"/>
          <p:nvPr/>
        </p:nvSpPr>
        <p:spPr>
          <a:xfrm>
            <a:off x="8137770" y="3611641"/>
            <a:ext cx="3819558" cy="2485787"/>
          </a:xfrm>
          <a:prstGeom prst="wedgeRoundRectCallout">
            <a:avLst>
              <a:gd name="adj1" fmla="val -57252"/>
              <a:gd name="adj2" fmla="val 23652"/>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lvl="0" algn="ctr">
              <a:defRPr/>
            </a:pPr>
            <a:r>
              <a:rPr lang="en-GB" sz="2000" b="1" i="1" dirty="0" err="1">
                <a:solidFill>
                  <a:prstClr val="white"/>
                </a:solidFill>
              </a:rPr>
              <a:t>wurde</a:t>
            </a:r>
            <a:r>
              <a:rPr lang="en-GB" sz="2000" dirty="0">
                <a:solidFill>
                  <a:prstClr val="white"/>
                </a:solidFill>
              </a:rPr>
              <a:t> here means it ‘was done to you’ rather than something you did yourself. In informal speech and writing, you will also hear/see ‘ich bin </a:t>
            </a:r>
            <a:r>
              <a:rPr lang="en-GB" sz="2000" dirty="0" err="1">
                <a:solidFill>
                  <a:prstClr val="white"/>
                </a:solidFill>
              </a:rPr>
              <a:t>geboren</a:t>
            </a:r>
            <a:r>
              <a:rPr lang="en-GB" sz="2000" dirty="0">
                <a:solidFill>
                  <a:prstClr val="white"/>
                </a:solidFill>
              </a:rPr>
              <a:t> (</a:t>
            </a:r>
            <a:r>
              <a:rPr lang="en-GB" sz="2000" dirty="0" err="1">
                <a:solidFill>
                  <a:prstClr val="white"/>
                </a:solidFill>
              </a:rPr>
              <a:t>worden</a:t>
            </a:r>
            <a:r>
              <a:rPr lang="en-GB" sz="2000" dirty="0">
                <a:solidFill>
                  <a:prstClr val="white"/>
                </a:solidFill>
              </a:rPr>
              <a:t>)’.</a:t>
            </a:r>
          </a:p>
        </p:txBody>
      </p:sp>
      <p:pic>
        <p:nvPicPr>
          <p:cNvPr id="19" name="Picture 3" descr="File:Goethe (Stieler 1828).jpg">
            <a:extLst>
              <a:ext uri="{FF2B5EF4-FFF2-40B4-BE49-F238E27FC236}">
                <a16:creationId xmlns:a16="http://schemas.microsoft.com/office/drawing/2014/main" id="{A25A21A1-E93A-408E-84A6-FFDEA8E2740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0284" y="1325563"/>
            <a:ext cx="1561598" cy="192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35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22" grpId="0"/>
      <p:bldP spid="23" grpId="0"/>
      <p:bldP spid="25" grpId="0"/>
      <p:bldP spid="26" grpId="0"/>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A7F773F-5043-4D9C-BBA1-0A8ED95D838C}"/>
              </a:ext>
            </a:extLst>
          </p:cNvPr>
          <p:cNvSpPr txBox="1"/>
          <p:nvPr/>
        </p:nvSpPr>
        <p:spPr>
          <a:xfrm>
            <a:off x="71863" y="1243706"/>
            <a:ext cx="7037473" cy="461665"/>
          </a:xfrm>
          <a:prstGeom prst="rect">
            <a:avLst/>
          </a:prstGeom>
          <a:noFill/>
        </p:spPr>
        <p:txBody>
          <a:bodyPr wrap="square" rtlCol="0">
            <a:spAutoFit/>
          </a:bodyPr>
          <a:lstStyle/>
          <a:p>
            <a:pPr algn="l"/>
            <a:r>
              <a:rPr lang="en-GB" sz="2400" dirty="0" err="1">
                <a:solidFill>
                  <a:schemeClr val="accent5">
                    <a:lumMod val="50000"/>
                  </a:schemeClr>
                </a:solidFill>
              </a:rPr>
              <a:t>Schreib</a:t>
            </a:r>
            <a:r>
              <a:rPr lang="en-GB" sz="2400" dirty="0">
                <a:solidFill>
                  <a:schemeClr val="accent5">
                    <a:lumMod val="50000"/>
                  </a:schemeClr>
                </a:solidFill>
              </a:rPr>
              <a:t> die </a:t>
            </a:r>
            <a:r>
              <a:rPr lang="en-GB" sz="2400" dirty="0" err="1">
                <a:solidFill>
                  <a:schemeClr val="accent5">
                    <a:lumMod val="50000"/>
                  </a:schemeClr>
                </a:solidFill>
              </a:rPr>
              <a:t>Sätze</a:t>
            </a:r>
            <a:r>
              <a:rPr lang="en-GB" sz="2400" dirty="0">
                <a:solidFill>
                  <a:schemeClr val="accent5">
                    <a:lumMod val="50000"/>
                  </a:schemeClr>
                </a:solidFill>
              </a:rPr>
              <a:t> </a:t>
            </a:r>
            <a:r>
              <a:rPr lang="en-GB" sz="2400" dirty="0" err="1">
                <a:solidFill>
                  <a:schemeClr val="accent5">
                    <a:lumMod val="50000"/>
                  </a:schemeClr>
                </a:solidFill>
              </a:rPr>
              <a:t>richtig</a:t>
            </a:r>
            <a:r>
              <a:rPr lang="en-GB" sz="2400" dirty="0">
                <a:solidFill>
                  <a:schemeClr val="accent5">
                    <a:lumMod val="50000"/>
                  </a:schemeClr>
                </a:solidFill>
              </a:rPr>
              <a:t>.</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19333" cy="707849"/>
          </a:xfrm>
        </p:spPr>
        <p:txBody>
          <a:bodyPr>
            <a:normAutofit/>
          </a:bodyPr>
          <a:lstStyle/>
          <a:p>
            <a:r>
              <a:rPr lang="en-GB" sz="3200" b="1">
                <a:solidFill>
                  <a:schemeClr val="bg1"/>
                </a:solidFill>
              </a:rPr>
              <a:t>Johann Wolfgang von Goethe</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734596292"/>
              </p:ext>
            </p:extLst>
          </p:nvPr>
        </p:nvGraphicFramePr>
        <p:xfrm>
          <a:off x="517895" y="1844424"/>
          <a:ext cx="7373175" cy="4166680"/>
        </p:xfrm>
        <a:graphic>
          <a:graphicData uri="http://schemas.openxmlformats.org/drawingml/2006/table">
            <a:tbl>
              <a:tblPr>
                <a:tableStyleId>{5C22544A-7EE6-4342-B048-85BDC9FD1C3A}</a:tableStyleId>
              </a:tblPr>
              <a:tblGrid>
                <a:gridCol w="7373175">
                  <a:extLst>
                    <a:ext uri="{9D8B030D-6E8A-4147-A177-3AD203B41FA5}">
                      <a16:colId xmlns:a16="http://schemas.microsoft.com/office/drawing/2014/main" val="2918051228"/>
                    </a:ext>
                  </a:extLst>
                </a:gridCol>
              </a:tblGrid>
              <a:tr h="0">
                <a:tc>
                  <a:txBody>
                    <a:bodyPr/>
                    <a:lstStyle/>
                    <a:p>
                      <a:pPr algn="l">
                        <a:lnSpc>
                          <a:spcPct val="150000"/>
                        </a:lnSpc>
                        <a:spcAft>
                          <a:spcPts val="800"/>
                        </a:spcAft>
                      </a:pPr>
                      <a:r>
                        <a:rPr lang="de-DE" sz="2000" dirty="0">
                          <a:solidFill>
                            <a:srgbClr val="115076"/>
                          </a:solidFill>
                          <a:effectLst/>
                        </a:rPr>
                        <a:t>Er ist in Frankfurt </a:t>
                      </a:r>
                      <a:r>
                        <a:rPr lang="de-DE" sz="2000" b="1" dirty="0">
                          <a:solidFill>
                            <a:srgbClr val="115076"/>
                          </a:solidFill>
                          <a:effectLst/>
                        </a:rPr>
                        <a:t>aufgewachsen / gelebt</a:t>
                      </a:r>
                      <a:r>
                        <a:rPr lang="de-DE" sz="2000" dirty="0">
                          <a:solidFill>
                            <a:srgbClr val="115076"/>
                          </a:solidFill>
                          <a:effectLst/>
                        </a:rPr>
                        <a:t>.</a:t>
                      </a:r>
                      <a:br>
                        <a:rPr lang="en-US" sz="2000" dirty="0">
                          <a:solidFill>
                            <a:srgbClr val="115076"/>
                          </a:solidFill>
                          <a:effectLst/>
                        </a:rPr>
                      </a:br>
                      <a:r>
                        <a:rPr lang="de-DE" sz="2000" dirty="0">
                          <a:solidFill>
                            <a:srgbClr val="115076"/>
                          </a:solidFill>
                          <a:effectLst/>
                        </a:rPr>
                        <a:t>Er ist Dichter </a:t>
                      </a:r>
                      <a:r>
                        <a:rPr lang="de-DE" sz="2000" b="1" dirty="0">
                          <a:solidFill>
                            <a:srgbClr val="115076"/>
                          </a:solidFill>
                          <a:effectLst/>
                        </a:rPr>
                        <a:t>geworden / bekommen</a:t>
                      </a:r>
                      <a:r>
                        <a:rPr lang="de-DE" sz="2000" dirty="0">
                          <a:solidFill>
                            <a:srgbClr val="115076"/>
                          </a:solidFill>
                          <a:effectLst/>
                        </a:rPr>
                        <a:t>.</a:t>
                      </a:r>
                      <a:br>
                        <a:rPr lang="de-DE" sz="2000" dirty="0">
                          <a:solidFill>
                            <a:srgbClr val="115076"/>
                          </a:solidFill>
                          <a:effectLst/>
                        </a:rPr>
                      </a:br>
                      <a:r>
                        <a:rPr lang="de-DE" sz="2000" dirty="0">
                          <a:solidFill>
                            <a:srgbClr val="115076"/>
                          </a:solidFill>
                          <a:effectLst/>
                        </a:rPr>
                        <a:t>Er hat viele Bücher </a:t>
                      </a:r>
                      <a:r>
                        <a:rPr lang="de-DE" sz="2000" b="1" dirty="0">
                          <a:solidFill>
                            <a:srgbClr val="115076"/>
                          </a:solidFill>
                          <a:effectLst/>
                        </a:rPr>
                        <a:t>geschrieben / gewesen</a:t>
                      </a:r>
                      <a:r>
                        <a:rPr lang="de-DE" sz="2000" dirty="0">
                          <a:solidFill>
                            <a:srgbClr val="115076"/>
                          </a:solidFill>
                          <a:effectLst/>
                        </a:rPr>
                        <a:t>, die heute noch bekannt sind.</a:t>
                      </a:r>
                      <a:br>
                        <a:rPr lang="de-DE" sz="2000" dirty="0">
                          <a:solidFill>
                            <a:srgbClr val="115076"/>
                          </a:solidFill>
                          <a:effectLst/>
                        </a:rPr>
                      </a:br>
                      <a:r>
                        <a:rPr lang="de-DE" sz="2000" dirty="0">
                          <a:solidFill>
                            <a:srgbClr val="115076"/>
                          </a:solidFill>
                          <a:effectLst/>
                        </a:rPr>
                        <a:t>Er ist später auch Politiker </a:t>
                      </a:r>
                      <a:r>
                        <a:rPr lang="de-DE" sz="2000" b="1" dirty="0">
                          <a:solidFill>
                            <a:srgbClr val="115076"/>
                          </a:solidFill>
                          <a:effectLst/>
                        </a:rPr>
                        <a:t>gearbeitet / gewesen</a:t>
                      </a:r>
                      <a:r>
                        <a:rPr lang="de-DE" sz="2000" dirty="0">
                          <a:solidFill>
                            <a:srgbClr val="115076"/>
                          </a:solidFill>
                          <a:effectLst/>
                        </a:rPr>
                        <a:t>.</a:t>
                      </a:r>
                    </a:p>
                    <a:p>
                      <a:pPr algn="l">
                        <a:lnSpc>
                          <a:spcPct val="150000"/>
                        </a:lnSpc>
                        <a:spcAft>
                          <a:spcPts val="800"/>
                        </a:spcAft>
                      </a:pPr>
                      <a:r>
                        <a:rPr kumimoji="0" lang="de-DE" altLang="en-US" sz="2000" b="0" i="0" u="none" strike="noStrike" cap="none" normalizeH="0" baseline="0" dirty="0">
                          <a:ln>
                            <a:noFill/>
                          </a:ln>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Er hat zwei Jahre in Italien </a:t>
                      </a:r>
                      <a:r>
                        <a:rPr kumimoji="0" lang="de-DE" altLang="en-US" sz="2000" b="1" i="0" u="none" strike="noStrike" cap="none" normalizeH="0" baseline="0" dirty="0">
                          <a:ln>
                            <a:noFill/>
                          </a:ln>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gereist / verbracht</a:t>
                      </a:r>
                      <a:r>
                        <a:rPr kumimoji="0" lang="de-DE" altLang="en-US" sz="2000" b="0" i="0" u="none" strike="noStrike" cap="none" normalizeH="0" baseline="0" dirty="0">
                          <a:ln>
                            <a:noFill/>
                          </a:ln>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a:t>
                      </a:r>
                      <a:br>
                        <a:rPr kumimoji="0" lang="de-DE" altLang="en-US" sz="2000" b="0" i="0" u="none" strike="noStrike" cap="none" normalizeH="0" baseline="0" dirty="0">
                          <a:ln>
                            <a:noFill/>
                          </a:ln>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br>
                      <a:r>
                        <a:rPr kumimoji="0" lang="de-DE" altLang="en-US" sz="2000" b="0" i="0" u="none" strike="noStrike" cap="none" normalizeH="0" baseline="0" dirty="0">
                          <a:ln>
                            <a:noFill/>
                          </a:ln>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Er ist Polyglott* </a:t>
                      </a:r>
                      <a:r>
                        <a:rPr kumimoji="0" lang="de-DE" altLang="en-US" sz="2000" b="1" i="0" u="none" strike="noStrike" cap="none" normalizeH="0" baseline="0" dirty="0">
                          <a:ln>
                            <a:noFill/>
                          </a:ln>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gelernt / gewesen</a:t>
                      </a:r>
                      <a:r>
                        <a:rPr kumimoji="0" lang="de-DE" altLang="en-US" sz="2000" b="0" i="0" u="none" strike="noStrike" cap="none" normalizeH="0" baseline="0" dirty="0">
                          <a:ln>
                            <a:noFill/>
                          </a:ln>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t>
                      </a:r>
                      <a:br>
                        <a:rPr kumimoji="0" lang="de-DE" altLang="en-US" sz="2000" b="0" i="0" u="none" strike="noStrike" cap="none" normalizeH="0" baseline="0" dirty="0">
                          <a:ln>
                            <a:noFill/>
                          </a:ln>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br>
                      <a:r>
                        <a:rPr kumimoji="0" lang="de-DE" altLang="en-US" sz="2000" b="0" i="0" u="none" strike="noStrike" cap="none" normalizeH="0" baseline="0" dirty="0">
                          <a:ln>
                            <a:noFill/>
                          </a:ln>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Er hat ein ziemlich langes Leben </a:t>
                      </a:r>
                      <a:r>
                        <a:rPr kumimoji="0" lang="de-DE" altLang="en-US" sz="2000" b="1" i="0" u="none" strike="noStrike" cap="none" normalizeH="0" baseline="0" dirty="0">
                          <a:ln>
                            <a:noFill/>
                          </a:ln>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gelebt / geworden</a:t>
                      </a:r>
                      <a:r>
                        <a:rPr kumimoji="0" lang="de-DE" altLang="en-US" sz="2000" b="0" i="0" u="none" strike="noStrike" cap="none" normalizeH="0" baseline="0" dirty="0">
                          <a:ln>
                            <a:noFill/>
                          </a:ln>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a:t>
                      </a:r>
                      <a:br>
                        <a:rPr kumimoji="0" lang="de-DE" altLang="en-US" sz="2000" b="0" i="0" u="none" strike="noStrike" cap="none" normalizeH="0" baseline="0" dirty="0">
                          <a:ln>
                            <a:noFill/>
                          </a:ln>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br>
                      <a:r>
                        <a:rPr kumimoji="0" lang="de-DE" altLang="en-US" sz="2000" b="0" i="0" u="none" strike="noStrike" cap="none" normalizeH="0" baseline="0" dirty="0">
                          <a:ln>
                            <a:noFill/>
                          </a:ln>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Er ist in Weimar </a:t>
                      </a:r>
                      <a:r>
                        <a:rPr kumimoji="0" lang="de-DE" altLang="en-US" sz="2000" b="1" i="0" u="none" strike="noStrike" cap="none" normalizeH="0" baseline="0" dirty="0">
                          <a:ln>
                            <a:noFill/>
                          </a:ln>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gestorben / gewohnt</a:t>
                      </a:r>
                      <a:r>
                        <a:rPr kumimoji="0" lang="de-DE" altLang="en-US" sz="2000" b="0" i="0" u="none" strike="noStrike" cap="none" normalizeH="0" baseline="0" dirty="0">
                          <a:ln>
                            <a:noFill/>
                          </a:ln>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a:t>
                      </a:r>
                      <a:r>
                        <a:rPr lang="de-DE" sz="2000" dirty="0">
                          <a:solidFill>
                            <a:srgbClr val="115076"/>
                          </a:solidFill>
                          <a:effectLst/>
                        </a:rPr>
                        <a:t>  </a:t>
                      </a:r>
                      <a:endParaRPr lang="en-GB" sz="2000" dirty="0">
                        <a:solidFill>
                          <a:srgbClr val="115076"/>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862562199"/>
                  </a:ext>
                </a:extLst>
              </a:tr>
            </a:tbl>
          </a:graphicData>
        </a:graphic>
      </p:graphicFrame>
      <p:sp>
        <p:nvSpPr>
          <p:cNvPr id="6" name="Rectangle 1"/>
          <p:cNvSpPr>
            <a:spLocks noChangeArrowheads="1"/>
          </p:cNvSpPr>
          <p:nvPr/>
        </p:nvSpPr>
        <p:spPr bwMode="auto">
          <a:xfrm>
            <a:off x="838200" y="3374009"/>
            <a:ext cx="18473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en-US" sz="1100" b="0" i="0" u="none" strike="noStrike" cap="none" normalizeH="0" baseline="0">
                <a:ln>
                  <a:noFill/>
                </a:ln>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endParaRPr kumimoji="0" lang="de-DE"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F0EB660F-35BE-4DBE-AC9F-A72A1F26BBEA}"/>
              </a:ext>
            </a:extLst>
          </p:cNvPr>
          <p:cNvSpPr txBox="1"/>
          <p:nvPr/>
        </p:nvSpPr>
        <p:spPr>
          <a:xfrm>
            <a:off x="1177043" y="237611"/>
            <a:ext cx="6253716" cy="1428214"/>
          </a:xfrm>
          <a:prstGeom prst="wedgeEllipseCallout">
            <a:avLst>
              <a:gd name="adj1" fmla="val -18410"/>
              <a:gd name="adj2" fmla="val 63449"/>
            </a:avLst>
          </a:prstGeom>
          <a:solidFill>
            <a:srgbClr val="115076"/>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lvl="0" algn="ctr">
              <a:defRPr/>
            </a:pPr>
            <a:r>
              <a:rPr lang="en-US" sz="2000" dirty="0">
                <a:solidFill>
                  <a:schemeClr val="bg1"/>
                </a:solidFill>
              </a:rPr>
              <a:t>As you have seen, past participles of separable verbs are: </a:t>
            </a:r>
          </a:p>
          <a:p>
            <a:pPr lvl="0" algn="ctr">
              <a:defRPr/>
            </a:pPr>
            <a:r>
              <a:rPr lang="en-US" sz="2000" b="1" dirty="0">
                <a:solidFill>
                  <a:schemeClr val="bg1"/>
                </a:solidFill>
              </a:rPr>
              <a:t>prefix + past participle</a:t>
            </a:r>
            <a:endParaRPr kumimoji="0" lang="en-GB" sz="2000" b="1" i="0" u="none" strike="noStrike" kern="1200" cap="none" spc="0" normalizeH="0" baseline="0" noProof="0" dirty="0">
              <a:ln>
                <a:noFill/>
              </a:ln>
              <a:solidFill>
                <a:schemeClr val="bg1"/>
              </a:solidFill>
              <a:effectLst/>
              <a:uLnTx/>
              <a:uFillTx/>
              <a:latin typeface="Century Gothic" panose="020F0302020204030204"/>
            </a:endParaRPr>
          </a:p>
        </p:txBody>
      </p:sp>
      <p:pic>
        <p:nvPicPr>
          <p:cNvPr id="1027" name="Picture 3" descr="File:Goethe (Stieler 182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5419" y="2331086"/>
            <a:ext cx="3086100" cy="38036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4646428" y="2123857"/>
            <a:ext cx="914400" cy="0"/>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3732028" y="2575834"/>
            <a:ext cx="1371600" cy="8666"/>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flipV="1">
            <a:off x="4703381" y="3042532"/>
            <a:ext cx="1123507" cy="6100"/>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flipV="1">
            <a:off x="3732028" y="3949853"/>
            <a:ext cx="1263921" cy="17453"/>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3864524" y="4501239"/>
            <a:ext cx="804530" cy="6100"/>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2489200" y="4940256"/>
            <a:ext cx="770466" cy="5907"/>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a:off x="5671004" y="5430086"/>
            <a:ext cx="1261150" cy="2406"/>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flipV="1">
            <a:off x="3971325" y="5874650"/>
            <a:ext cx="1132303" cy="5906"/>
          </a:xfrm>
          <a:prstGeom prst="line">
            <a:avLst/>
          </a:prstGeom>
          <a:ln w="76200">
            <a:solidFill>
              <a:srgbClr val="FF6600"/>
            </a:solidFill>
          </a:ln>
        </p:spPr>
        <p:style>
          <a:lnRef idx="3">
            <a:schemeClr val="dk1"/>
          </a:lnRef>
          <a:fillRef idx="0">
            <a:schemeClr val="dk1"/>
          </a:fillRef>
          <a:effectRef idx="2">
            <a:schemeClr val="dk1"/>
          </a:effectRef>
          <a:fontRef idx="minor">
            <a:schemeClr val="tx1"/>
          </a:fontRef>
        </p:style>
      </p:cxnSp>
      <p:sp>
        <p:nvSpPr>
          <p:cNvPr id="36" name="TextBox 35"/>
          <p:cNvSpPr txBox="1"/>
          <p:nvPr/>
        </p:nvSpPr>
        <p:spPr>
          <a:xfrm rot="20309899">
            <a:off x="6934009" y="633509"/>
            <a:ext cx="2696572" cy="400110"/>
          </a:xfrm>
          <a:prstGeom prst="rect">
            <a:avLst/>
          </a:prstGeom>
          <a:noFill/>
        </p:spPr>
        <p:txBody>
          <a:bodyPr wrap="none" rtlCol="0">
            <a:spAutoFit/>
          </a:bodyPr>
          <a:lstStyle/>
          <a:p>
            <a:pPr algn="l"/>
            <a:r>
              <a:rPr lang="en-GB" sz="2000">
                <a:solidFill>
                  <a:srgbClr val="115076"/>
                </a:solidFill>
              </a:rPr>
              <a:t>grew up in Frankfurt</a:t>
            </a:r>
            <a:endParaRPr lang="en-GB" sz="2000" dirty="0">
              <a:solidFill>
                <a:srgbClr val="115076"/>
              </a:solidFill>
            </a:endParaRPr>
          </a:p>
        </p:txBody>
      </p:sp>
      <p:sp>
        <p:nvSpPr>
          <p:cNvPr id="38" name="TextBox 37"/>
          <p:cNvSpPr txBox="1"/>
          <p:nvPr/>
        </p:nvSpPr>
        <p:spPr>
          <a:xfrm rot="20309899">
            <a:off x="7225934" y="789720"/>
            <a:ext cx="2970685" cy="400110"/>
          </a:xfrm>
          <a:prstGeom prst="rect">
            <a:avLst/>
          </a:prstGeom>
          <a:noFill/>
        </p:spPr>
        <p:txBody>
          <a:bodyPr wrap="none" rtlCol="0">
            <a:spAutoFit/>
          </a:bodyPr>
          <a:lstStyle/>
          <a:p>
            <a:pPr algn="l"/>
            <a:r>
              <a:rPr lang="en-GB" sz="2000">
                <a:solidFill>
                  <a:srgbClr val="115076"/>
                </a:solidFill>
              </a:rPr>
              <a:t>became a poet/writer</a:t>
            </a:r>
            <a:endParaRPr lang="en-GB" sz="2000" dirty="0">
              <a:solidFill>
                <a:srgbClr val="115076"/>
              </a:solidFill>
            </a:endParaRPr>
          </a:p>
        </p:txBody>
      </p:sp>
      <p:sp>
        <p:nvSpPr>
          <p:cNvPr id="39" name="TextBox 38"/>
          <p:cNvSpPr txBox="1"/>
          <p:nvPr/>
        </p:nvSpPr>
        <p:spPr>
          <a:xfrm rot="20309899">
            <a:off x="7431105" y="1131364"/>
            <a:ext cx="2486578" cy="400110"/>
          </a:xfrm>
          <a:prstGeom prst="rect">
            <a:avLst/>
          </a:prstGeom>
          <a:noFill/>
        </p:spPr>
        <p:txBody>
          <a:bodyPr wrap="none" rtlCol="0">
            <a:spAutoFit/>
          </a:bodyPr>
          <a:lstStyle/>
          <a:p>
            <a:pPr algn="l"/>
            <a:r>
              <a:rPr lang="en-GB" sz="2000">
                <a:solidFill>
                  <a:srgbClr val="115076"/>
                </a:solidFill>
              </a:rPr>
              <a:t>wrote many books</a:t>
            </a:r>
            <a:endParaRPr lang="en-GB" sz="2000" dirty="0">
              <a:solidFill>
                <a:srgbClr val="115076"/>
              </a:solidFill>
            </a:endParaRPr>
          </a:p>
        </p:txBody>
      </p:sp>
      <p:sp>
        <p:nvSpPr>
          <p:cNvPr id="40" name="TextBox 39"/>
          <p:cNvSpPr txBox="1"/>
          <p:nvPr/>
        </p:nvSpPr>
        <p:spPr>
          <a:xfrm rot="20309899">
            <a:off x="7661111" y="1197461"/>
            <a:ext cx="3312125" cy="400110"/>
          </a:xfrm>
          <a:prstGeom prst="rect">
            <a:avLst/>
          </a:prstGeom>
          <a:noFill/>
        </p:spPr>
        <p:txBody>
          <a:bodyPr wrap="none" rtlCol="0">
            <a:spAutoFit/>
          </a:bodyPr>
          <a:lstStyle/>
          <a:p>
            <a:pPr algn="l"/>
            <a:r>
              <a:rPr lang="en-GB" sz="2000">
                <a:solidFill>
                  <a:srgbClr val="115076"/>
                </a:solidFill>
              </a:rPr>
              <a:t>was later also a politician</a:t>
            </a:r>
            <a:endParaRPr lang="en-GB" sz="2000" dirty="0">
              <a:solidFill>
                <a:srgbClr val="115076"/>
              </a:solidFill>
            </a:endParaRPr>
          </a:p>
        </p:txBody>
      </p:sp>
      <p:sp>
        <p:nvSpPr>
          <p:cNvPr id="41" name="TextBox 40"/>
          <p:cNvSpPr txBox="1"/>
          <p:nvPr/>
        </p:nvSpPr>
        <p:spPr>
          <a:xfrm rot="20309899">
            <a:off x="9516274" y="1488268"/>
            <a:ext cx="2763898" cy="400110"/>
          </a:xfrm>
          <a:prstGeom prst="rect">
            <a:avLst/>
          </a:prstGeom>
          <a:noFill/>
        </p:spPr>
        <p:txBody>
          <a:bodyPr wrap="none" rtlCol="0">
            <a:spAutoFit/>
          </a:bodyPr>
          <a:lstStyle/>
          <a:p>
            <a:pPr algn="l"/>
            <a:r>
              <a:rPr lang="en-GB" sz="2000">
                <a:solidFill>
                  <a:srgbClr val="115076"/>
                </a:solidFill>
              </a:rPr>
              <a:t>lived quite a long life</a:t>
            </a:r>
            <a:endParaRPr lang="en-GB" sz="2000" dirty="0">
              <a:solidFill>
                <a:srgbClr val="115076"/>
              </a:solidFill>
            </a:endParaRPr>
          </a:p>
        </p:txBody>
      </p:sp>
      <p:sp>
        <p:nvSpPr>
          <p:cNvPr id="42" name="TextBox 41"/>
          <p:cNvSpPr txBox="1"/>
          <p:nvPr/>
        </p:nvSpPr>
        <p:spPr>
          <a:xfrm rot="20309899">
            <a:off x="10241035" y="1684150"/>
            <a:ext cx="2061783" cy="400110"/>
          </a:xfrm>
          <a:prstGeom prst="rect">
            <a:avLst/>
          </a:prstGeom>
          <a:noFill/>
        </p:spPr>
        <p:txBody>
          <a:bodyPr wrap="none" rtlCol="0">
            <a:spAutoFit/>
          </a:bodyPr>
          <a:lstStyle/>
          <a:p>
            <a:pPr algn="l"/>
            <a:r>
              <a:rPr lang="en-GB" sz="2000">
                <a:solidFill>
                  <a:srgbClr val="115076"/>
                </a:solidFill>
              </a:rPr>
              <a:t>died in Weimar</a:t>
            </a:r>
            <a:endParaRPr lang="en-GB" sz="2000" dirty="0">
              <a:solidFill>
                <a:srgbClr val="115076"/>
              </a:solidFill>
            </a:endParaRPr>
          </a:p>
        </p:txBody>
      </p:sp>
      <p:sp>
        <p:nvSpPr>
          <p:cNvPr id="43" name="TextBox 42"/>
          <p:cNvSpPr txBox="1"/>
          <p:nvPr/>
        </p:nvSpPr>
        <p:spPr>
          <a:xfrm rot="20309899">
            <a:off x="9187159" y="1440700"/>
            <a:ext cx="2085827" cy="400110"/>
          </a:xfrm>
          <a:prstGeom prst="rect">
            <a:avLst/>
          </a:prstGeom>
          <a:noFill/>
        </p:spPr>
        <p:txBody>
          <a:bodyPr wrap="none" rtlCol="0">
            <a:spAutoFit/>
          </a:bodyPr>
          <a:lstStyle/>
          <a:p>
            <a:pPr algn="l"/>
            <a:r>
              <a:rPr lang="en-GB" sz="2000" dirty="0">
                <a:solidFill>
                  <a:srgbClr val="115076"/>
                </a:solidFill>
              </a:rPr>
              <a:t>was a </a:t>
            </a:r>
            <a:r>
              <a:rPr lang="en-GB" sz="2000" dirty="0" err="1">
                <a:solidFill>
                  <a:srgbClr val="115076"/>
                </a:solidFill>
              </a:rPr>
              <a:t>polyglott</a:t>
            </a:r>
            <a:endParaRPr lang="en-GB" sz="2000" dirty="0">
              <a:solidFill>
                <a:srgbClr val="115076"/>
              </a:solidFill>
            </a:endParaRPr>
          </a:p>
        </p:txBody>
      </p:sp>
      <p:sp>
        <p:nvSpPr>
          <p:cNvPr id="44" name="TextBox 43"/>
          <p:cNvSpPr txBox="1"/>
          <p:nvPr/>
        </p:nvSpPr>
        <p:spPr>
          <a:xfrm rot="20309899">
            <a:off x="8242832" y="1336658"/>
            <a:ext cx="2991525" cy="400110"/>
          </a:xfrm>
          <a:prstGeom prst="rect">
            <a:avLst/>
          </a:prstGeom>
          <a:noFill/>
        </p:spPr>
        <p:txBody>
          <a:bodyPr wrap="none" rtlCol="0">
            <a:spAutoFit/>
          </a:bodyPr>
          <a:lstStyle/>
          <a:p>
            <a:pPr algn="l"/>
            <a:r>
              <a:rPr lang="en-GB" sz="2000">
                <a:solidFill>
                  <a:srgbClr val="115076"/>
                </a:solidFill>
              </a:rPr>
              <a:t>spent two years in Italy</a:t>
            </a:r>
            <a:endParaRPr lang="en-GB" sz="2000" dirty="0">
              <a:solidFill>
                <a:srgbClr val="115076"/>
              </a:solidFill>
            </a:endParaRPr>
          </a:p>
        </p:txBody>
      </p:sp>
      <p:sp>
        <p:nvSpPr>
          <p:cNvPr id="45" name="TextBox 44"/>
          <p:cNvSpPr txBox="1"/>
          <p:nvPr/>
        </p:nvSpPr>
        <p:spPr>
          <a:xfrm>
            <a:off x="6747719" y="418137"/>
            <a:ext cx="1366080" cy="400110"/>
          </a:xfrm>
          <a:prstGeom prst="rect">
            <a:avLst/>
          </a:prstGeom>
          <a:noFill/>
        </p:spPr>
        <p:txBody>
          <a:bodyPr wrap="none" rtlCol="0">
            <a:spAutoFit/>
          </a:bodyPr>
          <a:lstStyle/>
          <a:p>
            <a:pPr algn="l"/>
            <a:r>
              <a:rPr lang="en-GB" sz="2000">
                <a:solidFill>
                  <a:srgbClr val="115076"/>
                </a:solidFill>
              </a:rPr>
              <a:t>Goethe...</a:t>
            </a:r>
            <a:endParaRPr lang="en-GB" sz="2000" dirty="0">
              <a:solidFill>
                <a:srgbClr val="115076"/>
              </a:solidFill>
            </a:endParaRPr>
          </a:p>
        </p:txBody>
      </p:sp>
      <p:sp>
        <p:nvSpPr>
          <p:cNvPr id="27" name="Action Button: Custom 16">
            <a:hlinkClick r:id="" action="ppaction://noaction" highlightClick="1">
              <a:snd r:embed="rId6" name="9.2.1.4 Slide 9 1.wav"/>
            </a:hlinkClick>
            <a:extLst>
              <a:ext uri="{FF2B5EF4-FFF2-40B4-BE49-F238E27FC236}">
                <a16:creationId xmlns:a16="http://schemas.microsoft.com/office/drawing/2014/main" id="{187CA3E0-8642-4D5B-B69D-197DC23FC244}"/>
              </a:ext>
            </a:extLst>
          </p:cNvPr>
          <p:cNvSpPr/>
          <p:nvPr/>
        </p:nvSpPr>
        <p:spPr>
          <a:xfrm>
            <a:off x="71863" y="190157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8" name="Action Button: Custom 16">
            <a:hlinkClick r:id="" action="ppaction://noaction" highlightClick="1">
              <a:snd r:embed="rId7" name="9.2.1.4 Slide 9 2.wav"/>
            </a:hlinkClick>
            <a:extLst>
              <a:ext uri="{FF2B5EF4-FFF2-40B4-BE49-F238E27FC236}">
                <a16:creationId xmlns:a16="http://schemas.microsoft.com/office/drawing/2014/main" id="{871675D5-E028-4513-8E89-233995F70334}"/>
              </a:ext>
            </a:extLst>
          </p:cNvPr>
          <p:cNvSpPr/>
          <p:nvPr/>
        </p:nvSpPr>
        <p:spPr>
          <a:xfrm>
            <a:off x="71863" y="238481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16">
            <a:hlinkClick r:id="" action="ppaction://noaction" highlightClick="1">
              <a:snd r:embed="rId8" name="9.2.1.4 Slide 9 3.wav"/>
            </a:hlinkClick>
            <a:extLst>
              <a:ext uri="{FF2B5EF4-FFF2-40B4-BE49-F238E27FC236}">
                <a16:creationId xmlns:a16="http://schemas.microsoft.com/office/drawing/2014/main" id="{740DAE49-278B-4D2F-91BD-EB39763691BB}"/>
              </a:ext>
            </a:extLst>
          </p:cNvPr>
          <p:cNvSpPr/>
          <p:nvPr/>
        </p:nvSpPr>
        <p:spPr>
          <a:xfrm>
            <a:off x="71863" y="289529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2" name="Action Button: Custom 16">
            <a:hlinkClick r:id="" action="ppaction://noaction" highlightClick="1">
              <a:snd r:embed="rId9" name="9.2.1.4 Slide 9 4.wav"/>
            </a:hlinkClick>
            <a:extLst>
              <a:ext uri="{FF2B5EF4-FFF2-40B4-BE49-F238E27FC236}">
                <a16:creationId xmlns:a16="http://schemas.microsoft.com/office/drawing/2014/main" id="{D008353B-CDE4-408D-8852-99416EDAA882}"/>
              </a:ext>
            </a:extLst>
          </p:cNvPr>
          <p:cNvSpPr/>
          <p:nvPr/>
        </p:nvSpPr>
        <p:spPr>
          <a:xfrm>
            <a:off x="71863" y="370182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4" name="Action Button: Custom 16">
            <a:hlinkClick r:id="" action="ppaction://noaction" highlightClick="1">
              <a:snd r:embed="rId10" name="9.2.1.4 Slide 9 5.wav"/>
            </a:hlinkClick>
            <a:extLst>
              <a:ext uri="{FF2B5EF4-FFF2-40B4-BE49-F238E27FC236}">
                <a16:creationId xmlns:a16="http://schemas.microsoft.com/office/drawing/2014/main" id="{38A68F30-7AE7-4BB0-AF2B-7420F210B4D5}"/>
              </a:ext>
            </a:extLst>
          </p:cNvPr>
          <p:cNvSpPr/>
          <p:nvPr/>
        </p:nvSpPr>
        <p:spPr>
          <a:xfrm>
            <a:off x="71863" y="42127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5" name="Action Button: Custom 16">
            <a:hlinkClick r:id="" action="ppaction://noaction" highlightClick="1">
              <a:snd r:embed="rId11" name="9.2.1.4 Slide 9 6.wav"/>
            </a:hlinkClick>
            <a:extLst>
              <a:ext uri="{FF2B5EF4-FFF2-40B4-BE49-F238E27FC236}">
                <a16:creationId xmlns:a16="http://schemas.microsoft.com/office/drawing/2014/main" id="{5F9CB8E3-49BD-4C23-B2B7-758F92B5F438}"/>
              </a:ext>
            </a:extLst>
          </p:cNvPr>
          <p:cNvSpPr/>
          <p:nvPr/>
        </p:nvSpPr>
        <p:spPr>
          <a:xfrm>
            <a:off x="71863" y="469174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7" name="Action Button: Custom 16">
            <a:hlinkClick r:id="" action="ppaction://noaction" highlightClick="1">
              <a:snd r:embed="rId12" name="9.2.1.4 Slide 9 7.wav"/>
            </a:hlinkClick>
            <a:extLst>
              <a:ext uri="{FF2B5EF4-FFF2-40B4-BE49-F238E27FC236}">
                <a16:creationId xmlns:a16="http://schemas.microsoft.com/office/drawing/2014/main" id="{18749048-1685-4152-B980-4CD6092C4082}"/>
              </a:ext>
            </a:extLst>
          </p:cNvPr>
          <p:cNvSpPr/>
          <p:nvPr/>
        </p:nvSpPr>
        <p:spPr>
          <a:xfrm>
            <a:off x="71863" y="517074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6" name="Action Button: Custom 16">
            <a:hlinkClick r:id="" action="ppaction://noaction" highlightClick="1">
              <a:snd r:embed="rId13" name="9.2.1.4 Slide 9 8.wav"/>
            </a:hlinkClick>
            <a:extLst>
              <a:ext uri="{FF2B5EF4-FFF2-40B4-BE49-F238E27FC236}">
                <a16:creationId xmlns:a16="http://schemas.microsoft.com/office/drawing/2014/main" id="{6B434769-4728-40A4-AB36-4A58D90DCF88}"/>
              </a:ext>
            </a:extLst>
          </p:cNvPr>
          <p:cNvSpPr/>
          <p:nvPr/>
        </p:nvSpPr>
        <p:spPr>
          <a:xfrm>
            <a:off x="53546" y="563853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7" name="TextBox 46">
            <a:extLst>
              <a:ext uri="{FF2B5EF4-FFF2-40B4-BE49-F238E27FC236}">
                <a16:creationId xmlns:a16="http://schemas.microsoft.com/office/drawing/2014/main" id="{7E8EEF0F-7877-4B03-A45C-05920FF061F9}"/>
              </a:ext>
            </a:extLst>
          </p:cNvPr>
          <p:cNvSpPr txBox="1"/>
          <p:nvPr/>
        </p:nvSpPr>
        <p:spPr>
          <a:xfrm>
            <a:off x="5103628" y="6016811"/>
            <a:ext cx="3742657" cy="783193"/>
          </a:xfrm>
          <a:prstGeom prst="wedgeRoundRectCallout">
            <a:avLst>
              <a:gd name="adj1" fmla="val -35191"/>
              <a:gd name="adj2" fmla="val -83638"/>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txBody>
          <a:bodyPr wrap="square" rtlCol="0">
            <a:spAutoFit/>
          </a:bodyPr>
          <a:lstStyle/>
          <a:p>
            <a:pPr lvl="0" algn="ctr">
              <a:defRPr/>
            </a:pPr>
            <a:r>
              <a:rPr lang="de-DE" altLang="en-US" sz="20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Ein Polyglott ist jemand, der viele Sprachen spricht.</a:t>
            </a:r>
            <a:endParaRPr lang="en-GB" sz="2000" b="1" dirty="0">
              <a:solidFill>
                <a:schemeClr val="bg1"/>
              </a:solidFill>
            </a:endParaRPr>
          </a:p>
        </p:txBody>
      </p:sp>
      <p:cxnSp>
        <p:nvCxnSpPr>
          <p:cNvPr id="12" name="Straight Connector 11">
            <a:extLst>
              <a:ext uri="{FF2B5EF4-FFF2-40B4-BE49-F238E27FC236}">
                <a16:creationId xmlns:a16="http://schemas.microsoft.com/office/drawing/2014/main" id="{24DD93B5-2D0D-4F7F-A20B-CF0F1D6F152E}"/>
              </a:ext>
            </a:extLst>
          </p:cNvPr>
          <p:cNvCxnSpPr>
            <a:cxnSpLocks/>
          </p:cNvCxnSpPr>
          <p:nvPr/>
        </p:nvCxnSpPr>
        <p:spPr>
          <a:xfrm flipV="1">
            <a:off x="1505243" y="2209146"/>
            <a:ext cx="506437" cy="1"/>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60CEA68-2DF3-49EC-ACC9-5F21B05BFFBC}"/>
              </a:ext>
            </a:extLst>
          </p:cNvPr>
          <p:cNvCxnSpPr>
            <a:cxnSpLocks/>
          </p:cNvCxnSpPr>
          <p:nvPr/>
        </p:nvCxnSpPr>
        <p:spPr>
          <a:xfrm>
            <a:off x="2607992" y="2208042"/>
            <a:ext cx="391036" cy="1104"/>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903B643-EE4D-4224-91F1-C6DD0E610448}"/>
              </a:ext>
            </a:extLst>
          </p:cNvPr>
          <p:cNvCxnSpPr>
            <a:cxnSpLocks/>
          </p:cNvCxnSpPr>
          <p:nvPr/>
        </p:nvCxnSpPr>
        <p:spPr>
          <a:xfrm flipV="1">
            <a:off x="1221856" y="2669285"/>
            <a:ext cx="506437" cy="1"/>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76BD0F7-DC9D-464C-AA63-A46161E94C54}"/>
              </a:ext>
            </a:extLst>
          </p:cNvPr>
          <p:cNvCxnSpPr>
            <a:cxnSpLocks/>
          </p:cNvCxnSpPr>
          <p:nvPr/>
        </p:nvCxnSpPr>
        <p:spPr>
          <a:xfrm>
            <a:off x="2507489" y="2668181"/>
            <a:ext cx="391036" cy="1104"/>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304DCFE-97EA-4BB8-AE47-338F5DE06B59}"/>
              </a:ext>
            </a:extLst>
          </p:cNvPr>
          <p:cNvCxnSpPr>
            <a:cxnSpLocks/>
          </p:cNvCxnSpPr>
          <p:nvPr/>
        </p:nvCxnSpPr>
        <p:spPr>
          <a:xfrm flipV="1">
            <a:off x="2040396" y="3119357"/>
            <a:ext cx="308909" cy="1106"/>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53C492E-A211-41D1-A380-FC11ACAF0A3F}"/>
              </a:ext>
            </a:extLst>
          </p:cNvPr>
          <p:cNvCxnSpPr>
            <a:cxnSpLocks/>
          </p:cNvCxnSpPr>
          <p:nvPr/>
        </p:nvCxnSpPr>
        <p:spPr>
          <a:xfrm>
            <a:off x="3326029" y="3119357"/>
            <a:ext cx="645296" cy="1104"/>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7CEC741-6F4E-4846-97C1-197CAA322391}"/>
              </a:ext>
            </a:extLst>
          </p:cNvPr>
          <p:cNvCxnSpPr>
            <a:cxnSpLocks/>
          </p:cNvCxnSpPr>
          <p:nvPr/>
        </p:nvCxnSpPr>
        <p:spPr>
          <a:xfrm flipV="1">
            <a:off x="6519333" y="3118251"/>
            <a:ext cx="308909" cy="1106"/>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58D4C95-4CE3-414A-9AB2-D11BA7788CBF}"/>
              </a:ext>
            </a:extLst>
          </p:cNvPr>
          <p:cNvCxnSpPr>
            <a:cxnSpLocks/>
          </p:cNvCxnSpPr>
          <p:nvPr/>
        </p:nvCxnSpPr>
        <p:spPr>
          <a:xfrm>
            <a:off x="1702191" y="3591728"/>
            <a:ext cx="64711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0B945A2-1756-4881-8756-8D68955383EE}"/>
              </a:ext>
            </a:extLst>
          </p:cNvPr>
          <p:cNvCxnSpPr>
            <a:cxnSpLocks/>
          </p:cNvCxnSpPr>
          <p:nvPr/>
        </p:nvCxnSpPr>
        <p:spPr>
          <a:xfrm>
            <a:off x="3080624" y="4019652"/>
            <a:ext cx="179042"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F75F6E2-9EDD-4569-A211-E3F6E97612A3}"/>
              </a:ext>
            </a:extLst>
          </p:cNvPr>
          <p:cNvCxnSpPr>
            <a:cxnSpLocks/>
          </p:cNvCxnSpPr>
          <p:nvPr/>
        </p:nvCxnSpPr>
        <p:spPr>
          <a:xfrm flipV="1">
            <a:off x="5672433" y="4041262"/>
            <a:ext cx="308909" cy="1106"/>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1D518BD-B560-4FA0-ADCE-AF5080C20544}"/>
              </a:ext>
            </a:extLst>
          </p:cNvPr>
          <p:cNvCxnSpPr>
            <a:cxnSpLocks/>
          </p:cNvCxnSpPr>
          <p:nvPr/>
        </p:nvCxnSpPr>
        <p:spPr>
          <a:xfrm>
            <a:off x="3171574" y="4582970"/>
            <a:ext cx="232026"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FC91697-1767-4FAE-AF71-C71CF73EA5C2}"/>
              </a:ext>
            </a:extLst>
          </p:cNvPr>
          <p:cNvCxnSpPr>
            <a:cxnSpLocks/>
          </p:cNvCxnSpPr>
          <p:nvPr/>
        </p:nvCxnSpPr>
        <p:spPr>
          <a:xfrm>
            <a:off x="5560828" y="4597038"/>
            <a:ext cx="535172"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E4F3082-A67E-4EB0-939A-4666545426CD}"/>
              </a:ext>
            </a:extLst>
          </p:cNvPr>
          <p:cNvCxnSpPr>
            <a:cxnSpLocks/>
          </p:cNvCxnSpPr>
          <p:nvPr/>
        </p:nvCxnSpPr>
        <p:spPr>
          <a:xfrm flipV="1">
            <a:off x="1221856" y="5048580"/>
            <a:ext cx="308909" cy="1106"/>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B02C607-C49D-4CC5-ADDE-40491B552353}"/>
              </a:ext>
            </a:extLst>
          </p:cNvPr>
          <p:cNvCxnSpPr>
            <a:cxnSpLocks/>
          </p:cNvCxnSpPr>
          <p:nvPr/>
        </p:nvCxnSpPr>
        <p:spPr>
          <a:xfrm flipV="1">
            <a:off x="3971325" y="5051147"/>
            <a:ext cx="308909" cy="1106"/>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4D79272-AEDE-4ABB-B3A3-BACAC4E2349E}"/>
              </a:ext>
            </a:extLst>
          </p:cNvPr>
          <p:cNvCxnSpPr>
            <a:cxnSpLocks/>
          </p:cNvCxnSpPr>
          <p:nvPr/>
        </p:nvCxnSpPr>
        <p:spPr>
          <a:xfrm flipV="1">
            <a:off x="3780118" y="5513507"/>
            <a:ext cx="308909" cy="1106"/>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F0ED087-3160-419C-B554-924AD23F8828}"/>
              </a:ext>
            </a:extLst>
          </p:cNvPr>
          <p:cNvCxnSpPr>
            <a:cxnSpLocks/>
          </p:cNvCxnSpPr>
          <p:nvPr/>
        </p:nvCxnSpPr>
        <p:spPr>
          <a:xfrm flipV="1">
            <a:off x="4967814" y="5512401"/>
            <a:ext cx="308909" cy="1106"/>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F6D1BB8-F69D-4AFE-8784-CF7933EFB341}"/>
              </a:ext>
            </a:extLst>
          </p:cNvPr>
          <p:cNvCxnSpPr>
            <a:cxnSpLocks/>
          </p:cNvCxnSpPr>
          <p:nvPr/>
        </p:nvCxnSpPr>
        <p:spPr>
          <a:xfrm flipV="1">
            <a:off x="1544833" y="5974451"/>
            <a:ext cx="308909" cy="1106"/>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99D6FE1-9B3B-42AB-89CD-4E9352E6EF51}"/>
              </a:ext>
            </a:extLst>
          </p:cNvPr>
          <p:cNvCxnSpPr>
            <a:cxnSpLocks/>
          </p:cNvCxnSpPr>
          <p:nvPr/>
        </p:nvCxnSpPr>
        <p:spPr>
          <a:xfrm>
            <a:off x="2844573" y="5982402"/>
            <a:ext cx="44301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B68E57D-BE5D-4E9E-8228-F643CD5C30F7}"/>
              </a:ext>
            </a:extLst>
          </p:cNvPr>
          <p:cNvCxnSpPr>
            <a:cxnSpLocks/>
          </p:cNvCxnSpPr>
          <p:nvPr/>
        </p:nvCxnSpPr>
        <p:spPr>
          <a:xfrm flipV="1">
            <a:off x="637906" y="2209423"/>
            <a:ext cx="178522" cy="1"/>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1D619AD-0039-433D-BFB7-A27AF92E7FB7}"/>
              </a:ext>
            </a:extLst>
          </p:cNvPr>
          <p:cNvCxnSpPr>
            <a:cxnSpLocks/>
          </p:cNvCxnSpPr>
          <p:nvPr/>
        </p:nvCxnSpPr>
        <p:spPr>
          <a:xfrm>
            <a:off x="1221856" y="4027109"/>
            <a:ext cx="477431"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412FF0-9884-443B-9186-7152ED49C489}"/>
              </a:ext>
            </a:extLst>
          </p:cNvPr>
          <p:cNvCxnSpPr>
            <a:cxnSpLocks/>
          </p:cNvCxnSpPr>
          <p:nvPr/>
        </p:nvCxnSpPr>
        <p:spPr>
          <a:xfrm>
            <a:off x="1398083" y="4597038"/>
            <a:ext cx="477431"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BB6F0AA-3773-4A44-BC95-7C7E231AE98E}"/>
              </a:ext>
            </a:extLst>
          </p:cNvPr>
          <p:cNvCxnSpPr>
            <a:cxnSpLocks/>
          </p:cNvCxnSpPr>
          <p:nvPr/>
        </p:nvCxnSpPr>
        <p:spPr>
          <a:xfrm>
            <a:off x="2011680" y="4582970"/>
            <a:ext cx="477520"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77DC05-188E-4577-9C77-7F44BA18C14B}"/>
              </a:ext>
            </a:extLst>
          </p:cNvPr>
          <p:cNvCxnSpPr>
            <a:cxnSpLocks/>
          </p:cNvCxnSpPr>
          <p:nvPr/>
        </p:nvCxnSpPr>
        <p:spPr>
          <a:xfrm>
            <a:off x="1853742" y="5504782"/>
            <a:ext cx="495563"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F2ECC69-FA95-4DA6-9A31-DBE0936ED545}"/>
              </a:ext>
            </a:extLst>
          </p:cNvPr>
          <p:cNvCxnSpPr>
            <a:cxnSpLocks/>
          </p:cNvCxnSpPr>
          <p:nvPr/>
        </p:nvCxnSpPr>
        <p:spPr>
          <a:xfrm>
            <a:off x="2890287" y="5504782"/>
            <a:ext cx="495563"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42"/>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4"/>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35"/>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46"/>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12"/>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65"/>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49"/>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50"/>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51"/>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53"/>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54"/>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55"/>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56"/>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66"/>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57"/>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58"/>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67"/>
                                        </p:tgtEl>
                                        <p:attrNameLst>
                                          <p:attrName>style.visibility</p:attrName>
                                        </p:attrNameLst>
                                      </p:cBhvr>
                                      <p:to>
                                        <p:strVal val="visible"/>
                                      </p:to>
                                    </p:set>
                                  </p:childTnLst>
                                </p:cTn>
                              </p:par>
                              <p:par>
                                <p:cTn id="144" presetID="1" presetClass="entr" presetSubtype="0" fill="hold" nodeType="withEffect">
                                  <p:stCondLst>
                                    <p:cond delay="0"/>
                                  </p:stCondLst>
                                  <p:childTnLst>
                                    <p:set>
                                      <p:cBhvr>
                                        <p:cTn id="145" dur="1" fill="hold">
                                          <p:stCondLst>
                                            <p:cond delay="0"/>
                                          </p:stCondLst>
                                        </p:cTn>
                                        <p:tgtEl>
                                          <p:spTgt spid="68"/>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nodeType="clickEffect">
                                  <p:stCondLst>
                                    <p:cond delay="0"/>
                                  </p:stCondLst>
                                  <p:childTnLst>
                                    <p:set>
                                      <p:cBhvr>
                                        <p:cTn id="149" dur="1" fill="hold">
                                          <p:stCondLst>
                                            <p:cond delay="0"/>
                                          </p:stCondLst>
                                        </p:cTn>
                                        <p:tgtEl>
                                          <p:spTgt spid="59"/>
                                        </p:tgtEl>
                                        <p:attrNameLst>
                                          <p:attrName>style.visibility</p:attrName>
                                        </p:attrNameLst>
                                      </p:cBhvr>
                                      <p:to>
                                        <p:strVal val="visible"/>
                                      </p:to>
                                    </p:set>
                                  </p:childTnLst>
                                </p:cTn>
                              </p:par>
                              <p:par>
                                <p:cTn id="150" presetID="1" presetClass="entr" presetSubtype="0"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nodeType="clickEffect">
                                  <p:stCondLst>
                                    <p:cond delay="0"/>
                                  </p:stCondLst>
                                  <p:childTnLst>
                                    <p:set>
                                      <p:cBhvr>
                                        <p:cTn id="155" dur="1" fill="hold">
                                          <p:stCondLst>
                                            <p:cond delay="0"/>
                                          </p:stCondLst>
                                        </p:cTn>
                                        <p:tgtEl>
                                          <p:spTgt spid="61"/>
                                        </p:tgtEl>
                                        <p:attrNameLst>
                                          <p:attrName>style.visibility</p:attrName>
                                        </p:attrNameLst>
                                      </p:cBhvr>
                                      <p:to>
                                        <p:strVal val="visible"/>
                                      </p:to>
                                    </p:set>
                                  </p:childTnLst>
                                </p:cTn>
                              </p:par>
                              <p:par>
                                <p:cTn id="156" presetID="1" presetClass="entr" presetSubtype="0" fill="hold" nodeType="withEffect">
                                  <p:stCondLst>
                                    <p:cond delay="0"/>
                                  </p:stCondLst>
                                  <p:childTnLst>
                                    <p:set>
                                      <p:cBhvr>
                                        <p:cTn id="157" dur="1" fill="hold">
                                          <p:stCondLst>
                                            <p:cond delay="0"/>
                                          </p:stCondLst>
                                        </p:cTn>
                                        <p:tgtEl>
                                          <p:spTgt spid="62"/>
                                        </p:tgtEl>
                                        <p:attrNameLst>
                                          <p:attrName>style.visibility</p:attrName>
                                        </p:attrNameLst>
                                      </p:cBhvr>
                                      <p:to>
                                        <p:strVal val="visible"/>
                                      </p:to>
                                    </p:set>
                                  </p:childTnLst>
                                </p:cTn>
                              </p:par>
                              <p:par>
                                <p:cTn id="158" presetID="1" presetClass="entr" presetSubtype="0" fill="hold" nodeType="withEffect">
                                  <p:stCondLst>
                                    <p:cond delay="0"/>
                                  </p:stCondLst>
                                  <p:childTnLst>
                                    <p:set>
                                      <p:cBhvr>
                                        <p:cTn id="159" dur="1" fill="hold">
                                          <p:stCondLst>
                                            <p:cond delay="0"/>
                                          </p:stCondLst>
                                        </p:cTn>
                                        <p:tgtEl>
                                          <p:spTgt spid="69"/>
                                        </p:tgtEl>
                                        <p:attrNameLst>
                                          <p:attrName>style.visibility</p:attrName>
                                        </p:attrNameLst>
                                      </p:cBhvr>
                                      <p:to>
                                        <p:strVal val="visible"/>
                                      </p:to>
                                    </p:set>
                                  </p:childTnLst>
                                </p:cTn>
                              </p:par>
                              <p:par>
                                <p:cTn id="160" presetID="1" presetClass="entr" presetSubtype="0" fill="hold" nodeType="withEffect">
                                  <p:stCondLst>
                                    <p:cond delay="0"/>
                                  </p:stCondLst>
                                  <p:childTnLst>
                                    <p:set>
                                      <p:cBhvr>
                                        <p:cTn id="161" dur="1" fill="hold">
                                          <p:stCondLst>
                                            <p:cond delay="0"/>
                                          </p:stCondLst>
                                        </p:cTn>
                                        <p:tgtEl>
                                          <p:spTgt spid="70"/>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63"/>
                                        </p:tgtEl>
                                        <p:attrNameLst>
                                          <p:attrName>style.visibility</p:attrName>
                                        </p:attrNameLst>
                                      </p:cBhvr>
                                      <p:to>
                                        <p:strVal val="visible"/>
                                      </p:to>
                                    </p:set>
                                  </p:childTnLst>
                                </p:cTn>
                              </p:par>
                              <p:par>
                                <p:cTn id="166" presetID="1" presetClass="entr" presetSubtype="0" fill="hold" nodeType="withEffect">
                                  <p:stCondLst>
                                    <p:cond delay="0"/>
                                  </p:stCondLst>
                                  <p:childTnLst>
                                    <p:set>
                                      <p:cBhvr>
                                        <p:cTn id="167"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36" grpId="0"/>
      <p:bldP spid="38" grpId="0"/>
      <p:bldP spid="39" grpId="0"/>
      <p:bldP spid="40" grpId="0"/>
      <p:bldP spid="41" grpId="0"/>
      <p:bldP spid="42" grpId="0"/>
      <p:bldP spid="43" grpId="0"/>
      <p:bldP spid="44" grpId="0"/>
      <p:bldP spid="45" grpId="0"/>
      <p:bldP spid="27" grpId="0" animBg="1"/>
      <p:bldP spid="28" grpId="0" animBg="1"/>
      <p:bldP spid="30" grpId="0" animBg="1"/>
      <p:bldP spid="32" grpId="0" animBg="1"/>
      <p:bldP spid="34" grpId="0" animBg="1"/>
      <p:bldP spid="35" grpId="0" animBg="1"/>
      <p:bldP spid="37" grpId="0" animBg="1"/>
      <p:bldP spid="46" grpId="0" animBg="1"/>
      <p:bldP spid="47"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647</TotalTime>
  <Words>8977</Words>
  <Application>Microsoft Macintosh PowerPoint</Application>
  <PresentationFormat>Widescreen</PresentationFormat>
  <Paragraphs>1081</Paragraphs>
  <Slides>42</Slides>
  <Notes>42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Broadway</vt:lpstr>
      <vt:lpstr>Calibri</vt:lpstr>
      <vt:lpstr>Century Gothic</vt:lpstr>
      <vt:lpstr>1_Office Theme</vt:lpstr>
      <vt:lpstr>Berühmte Leute und ihre Sprachen </vt:lpstr>
      <vt:lpstr>Welcher Dichter ist das?</vt:lpstr>
      <vt:lpstr>Word stress</vt:lpstr>
      <vt:lpstr>Was passt nicht in die Reihe?</vt:lpstr>
      <vt:lpstr>Using the verbs sagen and sprechen</vt:lpstr>
      <vt:lpstr>Sagen oder sprechen?</vt:lpstr>
      <vt:lpstr>Das Perfekt mit sein [1]</vt:lpstr>
      <vt:lpstr>Das Perfekt mit sein [2]</vt:lpstr>
      <vt:lpstr>Johann Wolfgang von Goethe</vt:lpstr>
      <vt:lpstr>David J. Peterson [1/2]</vt:lpstr>
      <vt:lpstr>David J. Peterson [1/2]</vt:lpstr>
      <vt:lpstr>David J. Peterson [2/2]</vt:lpstr>
      <vt:lpstr>Die Jahre auf Deutsch </vt:lpstr>
      <vt:lpstr>Wann war das?</vt:lpstr>
      <vt:lpstr>Wann war das? A</vt:lpstr>
      <vt:lpstr>Wann war das? B</vt:lpstr>
      <vt:lpstr>Wann war das?</vt:lpstr>
      <vt:lpstr>Wann war das?</vt:lpstr>
      <vt:lpstr>Sprache und Identität </vt:lpstr>
      <vt:lpstr>Wann ist das?</vt:lpstr>
      <vt:lpstr>Johann Sebastian Bach</vt:lpstr>
      <vt:lpstr>Johann Sebastian Bach</vt:lpstr>
      <vt:lpstr>Johann Sebastian Bach</vt:lpstr>
      <vt:lpstr>Separable verbs [1/2]</vt:lpstr>
      <vt:lpstr>Separable verbs [2/2]</vt:lpstr>
      <vt:lpstr>Sprachen [1/3]</vt:lpstr>
      <vt:lpstr>Sprachen [2/3]</vt:lpstr>
      <vt:lpstr>Sprachen [3/3]</vt:lpstr>
      <vt:lpstr>Englisch und Deutsch  Denglisch [1/8]</vt:lpstr>
      <vt:lpstr>Englisch und Deutsch  Denglisch [2/8]</vt:lpstr>
      <vt:lpstr>Englisch und Deutsch  Denglisch [3/8]</vt:lpstr>
      <vt:lpstr>Englisch und Deutsch  Denglisch [4/8]</vt:lpstr>
      <vt:lpstr>Englisch und Deutsch  Denglisch [5/8]</vt:lpstr>
      <vt:lpstr>Englisch und Deutsch  Denglisch [6/8]</vt:lpstr>
      <vt:lpstr>Englisch und Deutsch  Denglisch [7/8]</vt:lpstr>
      <vt:lpstr>Englisch und Deutsch  Denglisch [8/8]</vt:lpstr>
      <vt:lpstr>Duden Wörterbuch</vt:lpstr>
      <vt:lpstr>Duden Wörterbuch</vt:lpstr>
      <vt:lpstr>Deutsche Substantive</vt:lpstr>
      <vt:lpstr>Zwei Autoren</vt:lpstr>
      <vt:lpstr>Zwei Autoren – Antworten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468</cp:revision>
  <dcterms:created xsi:type="dcterms:W3CDTF">2020-07-18T21:51:12Z</dcterms:created>
  <dcterms:modified xsi:type="dcterms:W3CDTF">2022-06-07T14:28:37Z</dcterms:modified>
</cp:coreProperties>
</file>